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4" r:id="rId3"/>
    <p:sldMasterId id="2147483657" r:id="rId4"/>
  </p:sldMasterIdLst>
  <p:notesMasterIdLst>
    <p:notesMasterId r:id="rId221"/>
  </p:notesMasterIdLst>
  <p:handoutMasterIdLst>
    <p:handoutMasterId r:id="rId222"/>
  </p:handoutMasterIdLst>
  <p:sldIdLst>
    <p:sldId id="574" r:id="rId5"/>
    <p:sldId id="700" r:id="rId6"/>
    <p:sldId id="667" r:id="rId7"/>
    <p:sldId id="668" r:id="rId8"/>
    <p:sldId id="598" r:id="rId9"/>
    <p:sldId id="661" r:id="rId10"/>
    <p:sldId id="663" r:id="rId11"/>
    <p:sldId id="670" r:id="rId12"/>
    <p:sldId id="665" r:id="rId13"/>
    <p:sldId id="666" r:id="rId14"/>
    <p:sldId id="680" r:id="rId15"/>
    <p:sldId id="664" r:id="rId16"/>
    <p:sldId id="679" r:id="rId17"/>
    <p:sldId id="678" r:id="rId18"/>
    <p:sldId id="676" r:id="rId19"/>
    <p:sldId id="675" r:id="rId20"/>
    <p:sldId id="691" r:id="rId21"/>
    <p:sldId id="673" r:id="rId22"/>
    <p:sldId id="690" r:id="rId23"/>
    <p:sldId id="689" r:id="rId24"/>
    <p:sldId id="692" r:id="rId25"/>
    <p:sldId id="688" r:id="rId26"/>
    <p:sldId id="687" r:id="rId27"/>
    <p:sldId id="693" r:id="rId28"/>
    <p:sldId id="686" r:id="rId29"/>
    <p:sldId id="685" r:id="rId30"/>
    <p:sldId id="694" r:id="rId31"/>
    <p:sldId id="684" r:id="rId32"/>
    <p:sldId id="683" r:id="rId33"/>
    <p:sldId id="682" r:id="rId34"/>
    <p:sldId id="672" r:id="rId35"/>
    <p:sldId id="671" r:id="rId36"/>
    <p:sldId id="697" r:id="rId37"/>
    <p:sldId id="695" r:id="rId38"/>
    <p:sldId id="696" r:id="rId39"/>
    <p:sldId id="699" r:id="rId40"/>
    <p:sldId id="701" r:id="rId41"/>
    <p:sldId id="702" r:id="rId42"/>
    <p:sldId id="599" r:id="rId43"/>
    <p:sldId id="600" r:id="rId44"/>
    <p:sldId id="601" r:id="rId45"/>
    <p:sldId id="609" r:id="rId46"/>
    <p:sldId id="602" r:id="rId47"/>
    <p:sldId id="603" r:id="rId48"/>
    <p:sldId id="608" r:id="rId49"/>
    <p:sldId id="607" r:id="rId50"/>
    <p:sldId id="605" r:id="rId51"/>
    <p:sldId id="610" r:id="rId52"/>
    <p:sldId id="611" r:id="rId53"/>
    <p:sldId id="612" r:id="rId54"/>
    <p:sldId id="703" r:id="rId55"/>
    <p:sldId id="704" r:id="rId56"/>
    <p:sldId id="621" r:id="rId57"/>
    <p:sldId id="705" r:id="rId58"/>
    <p:sldId id="622" r:id="rId59"/>
    <p:sldId id="623" r:id="rId60"/>
    <p:sldId id="624" r:id="rId61"/>
    <p:sldId id="625" r:id="rId62"/>
    <p:sldId id="626" r:id="rId63"/>
    <p:sldId id="627" r:id="rId64"/>
    <p:sldId id="628" r:id="rId65"/>
    <p:sldId id="629" r:id="rId66"/>
    <p:sldId id="630" r:id="rId67"/>
    <p:sldId id="631" r:id="rId68"/>
    <p:sldId id="632" r:id="rId69"/>
    <p:sldId id="634" r:id="rId70"/>
    <p:sldId id="635" r:id="rId71"/>
    <p:sldId id="636" r:id="rId72"/>
    <p:sldId id="637" r:id="rId73"/>
    <p:sldId id="638" r:id="rId74"/>
    <p:sldId id="642" r:id="rId75"/>
    <p:sldId id="643" r:id="rId76"/>
    <p:sldId id="639" r:id="rId77"/>
    <p:sldId id="641" r:id="rId78"/>
    <p:sldId id="649" r:id="rId79"/>
    <p:sldId id="648" r:id="rId80"/>
    <p:sldId id="647" r:id="rId81"/>
    <p:sldId id="646" r:id="rId82"/>
    <p:sldId id="706" r:id="rId83"/>
    <p:sldId id="645" r:id="rId84"/>
    <p:sldId id="644" r:id="rId85"/>
    <p:sldId id="655" r:id="rId86"/>
    <p:sldId id="707" r:id="rId87"/>
    <p:sldId id="654" r:id="rId88"/>
    <p:sldId id="653" r:id="rId89"/>
    <p:sldId id="652" r:id="rId90"/>
    <p:sldId id="651" r:id="rId91"/>
    <p:sldId id="650" r:id="rId92"/>
    <p:sldId id="640" r:id="rId93"/>
    <p:sldId id="656" r:id="rId94"/>
    <p:sldId id="657" r:id="rId95"/>
    <p:sldId id="658" r:id="rId96"/>
    <p:sldId id="659" r:id="rId97"/>
    <p:sldId id="708" r:id="rId98"/>
    <p:sldId id="660" r:id="rId99"/>
    <p:sldId id="709" r:id="rId100"/>
    <p:sldId id="710" r:id="rId101"/>
    <p:sldId id="662" r:id="rId102"/>
    <p:sldId id="711" r:id="rId103"/>
    <p:sldId id="712" r:id="rId104"/>
    <p:sldId id="713" r:id="rId105"/>
    <p:sldId id="714" r:id="rId106"/>
    <p:sldId id="669" r:id="rId107"/>
    <p:sldId id="674" r:id="rId108"/>
    <p:sldId id="715" r:id="rId109"/>
    <p:sldId id="716" r:id="rId110"/>
    <p:sldId id="717" r:id="rId111"/>
    <p:sldId id="718" r:id="rId112"/>
    <p:sldId id="719" r:id="rId113"/>
    <p:sldId id="720" r:id="rId114"/>
    <p:sldId id="677" r:id="rId115"/>
    <p:sldId id="721" r:id="rId116"/>
    <p:sldId id="722" r:id="rId117"/>
    <p:sldId id="723" r:id="rId118"/>
    <p:sldId id="724" r:id="rId119"/>
    <p:sldId id="725" r:id="rId120"/>
    <p:sldId id="726" r:id="rId121"/>
    <p:sldId id="727" r:id="rId122"/>
    <p:sldId id="728" r:id="rId123"/>
    <p:sldId id="729" r:id="rId124"/>
    <p:sldId id="730" r:id="rId125"/>
    <p:sldId id="681" r:id="rId126"/>
    <p:sldId id="731" r:id="rId127"/>
    <p:sldId id="732" r:id="rId128"/>
    <p:sldId id="733" r:id="rId129"/>
    <p:sldId id="734" r:id="rId130"/>
    <p:sldId id="735" r:id="rId131"/>
    <p:sldId id="736" r:id="rId132"/>
    <p:sldId id="698" r:id="rId133"/>
    <p:sldId id="737" r:id="rId134"/>
    <p:sldId id="738" r:id="rId135"/>
    <p:sldId id="739" r:id="rId136"/>
    <p:sldId id="740" r:id="rId137"/>
    <p:sldId id="741" r:id="rId138"/>
    <p:sldId id="742" r:id="rId139"/>
    <p:sldId id="743" r:id="rId140"/>
    <p:sldId id="744" r:id="rId141"/>
    <p:sldId id="745" r:id="rId142"/>
    <p:sldId id="746" r:id="rId143"/>
    <p:sldId id="747" r:id="rId144"/>
    <p:sldId id="748" r:id="rId145"/>
    <p:sldId id="749" r:id="rId146"/>
    <p:sldId id="750" r:id="rId147"/>
    <p:sldId id="751" r:id="rId148"/>
    <p:sldId id="752" r:id="rId149"/>
    <p:sldId id="753" r:id="rId150"/>
    <p:sldId id="754" r:id="rId151"/>
    <p:sldId id="755" r:id="rId152"/>
    <p:sldId id="756" r:id="rId153"/>
    <p:sldId id="757" r:id="rId154"/>
    <p:sldId id="758" r:id="rId155"/>
    <p:sldId id="759" r:id="rId156"/>
    <p:sldId id="760" r:id="rId157"/>
    <p:sldId id="761" r:id="rId158"/>
    <p:sldId id="762" r:id="rId159"/>
    <p:sldId id="763" r:id="rId160"/>
    <p:sldId id="764" r:id="rId161"/>
    <p:sldId id="765" r:id="rId162"/>
    <p:sldId id="766" r:id="rId163"/>
    <p:sldId id="767" r:id="rId164"/>
    <p:sldId id="768" r:id="rId165"/>
    <p:sldId id="769" r:id="rId166"/>
    <p:sldId id="770" r:id="rId167"/>
    <p:sldId id="771" r:id="rId168"/>
    <p:sldId id="772" r:id="rId169"/>
    <p:sldId id="773" r:id="rId170"/>
    <p:sldId id="774" r:id="rId171"/>
    <p:sldId id="775" r:id="rId172"/>
    <p:sldId id="776" r:id="rId173"/>
    <p:sldId id="777" r:id="rId174"/>
    <p:sldId id="778" r:id="rId175"/>
    <p:sldId id="779" r:id="rId176"/>
    <p:sldId id="780" r:id="rId177"/>
    <p:sldId id="781" r:id="rId178"/>
    <p:sldId id="782" r:id="rId179"/>
    <p:sldId id="783" r:id="rId180"/>
    <p:sldId id="784" r:id="rId181"/>
    <p:sldId id="785" r:id="rId182"/>
    <p:sldId id="786" r:id="rId183"/>
    <p:sldId id="787" r:id="rId184"/>
    <p:sldId id="788" r:id="rId185"/>
    <p:sldId id="789" r:id="rId186"/>
    <p:sldId id="790" r:id="rId187"/>
    <p:sldId id="791" r:id="rId188"/>
    <p:sldId id="792" r:id="rId189"/>
    <p:sldId id="793" r:id="rId190"/>
    <p:sldId id="794" r:id="rId191"/>
    <p:sldId id="795" r:id="rId192"/>
    <p:sldId id="796" r:id="rId193"/>
    <p:sldId id="797" r:id="rId194"/>
    <p:sldId id="798" r:id="rId195"/>
    <p:sldId id="799" r:id="rId196"/>
    <p:sldId id="800" r:id="rId197"/>
    <p:sldId id="801" r:id="rId198"/>
    <p:sldId id="802" r:id="rId199"/>
    <p:sldId id="803" r:id="rId200"/>
    <p:sldId id="804" r:id="rId201"/>
    <p:sldId id="805" r:id="rId202"/>
    <p:sldId id="806" r:id="rId203"/>
    <p:sldId id="807" r:id="rId204"/>
    <p:sldId id="808" r:id="rId205"/>
    <p:sldId id="809" r:id="rId206"/>
    <p:sldId id="810" r:id="rId207"/>
    <p:sldId id="811" r:id="rId208"/>
    <p:sldId id="812" r:id="rId209"/>
    <p:sldId id="813" r:id="rId210"/>
    <p:sldId id="814" r:id="rId211"/>
    <p:sldId id="815" r:id="rId212"/>
    <p:sldId id="816" r:id="rId213"/>
    <p:sldId id="817" r:id="rId214"/>
    <p:sldId id="818" r:id="rId215"/>
    <p:sldId id="819" r:id="rId216"/>
    <p:sldId id="820" r:id="rId217"/>
    <p:sldId id="821" r:id="rId218"/>
    <p:sldId id="822" r:id="rId219"/>
    <p:sldId id="823" r:id="rId220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66FF"/>
    <a:srgbClr val="66FF99"/>
    <a:srgbClr val="FFFF00"/>
    <a:srgbClr val="FF9933"/>
    <a:srgbClr val="00CC00"/>
    <a:srgbClr val="B4B9BE"/>
    <a:srgbClr val="235CCD"/>
    <a:srgbClr val="48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1" autoAdjust="0"/>
    <p:restoredTop sz="94664" autoAdjust="0"/>
  </p:normalViewPr>
  <p:slideViewPr>
    <p:cSldViewPr>
      <p:cViewPr varScale="1">
        <p:scale>
          <a:sx n="81" d="100"/>
          <a:sy n="81" d="100"/>
        </p:scale>
        <p:origin x="893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21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slide" Target="slides/slide201.xml"/><Relationship Id="rId226" Type="http://schemas.openxmlformats.org/officeDocument/2006/relationships/tableStyles" Target="tableStyle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16" Type="http://schemas.openxmlformats.org/officeDocument/2006/relationships/slide" Target="slides/slide212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slide" Target="slides/slide202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217" Type="http://schemas.openxmlformats.org/officeDocument/2006/relationships/slide" Target="slides/slide213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slide" Target="slides/slide203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18" Type="http://schemas.openxmlformats.org/officeDocument/2006/relationships/slide" Target="slides/slide214.xml"/><Relationship Id="rId24" Type="http://schemas.openxmlformats.org/officeDocument/2006/relationships/slide" Target="slides/slide20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31" Type="http://schemas.openxmlformats.org/officeDocument/2006/relationships/slide" Target="slides/slide127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208" Type="http://schemas.openxmlformats.org/officeDocument/2006/relationships/slide" Target="slides/slide204.xml"/><Relationship Id="rId14" Type="http://schemas.openxmlformats.org/officeDocument/2006/relationships/slide" Target="slides/slide10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8" Type="http://schemas.openxmlformats.org/officeDocument/2006/relationships/slide" Target="slides/slide4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219" Type="http://schemas.openxmlformats.org/officeDocument/2006/relationships/slide" Target="slides/slide215.xml"/><Relationship Id="rId3" Type="http://schemas.openxmlformats.org/officeDocument/2006/relationships/slideMaster" Target="slideMasters/slideMaster3.xml"/><Relationship Id="rId214" Type="http://schemas.openxmlformats.org/officeDocument/2006/relationships/slide" Target="slides/slide210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209" Type="http://schemas.openxmlformats.org/officeDocument/2006/relationships/slide" Target="slides/slide205.xml"/><Relationship Id="rId190" Type="http://schemas.openxmlformats.org/officeDocument/2006/relationships/slide" Target="slides/slide186.xml"/><Relationship Id="rId204" Type="http://schemas.openxmlformats.org/officeDocument/2006/relationships/slide" Target="slides/slide200.xml"/><Relationship Id="rId220" Type="http://schemas.openxmlformats.org/officeDocument/2006/relationships/slide" Target="slides/slide216.xml"/><Relationship Id="rId225" Type="http://schemas.openxmlformats.org/officeDocument/2006/relationships/theme" Target="theme/theme1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10" Type="http://schemas.openxmlformats.org/officeDocument/2006/relationships/slide" Target="slides/slide206.xml"/><Relationship Id="rId215" Type="http://schemas.openxmlformats.org/officeDocument/2006/relationships/slide" Target="slides/slide211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221" Type="http://schemas.openxmlformats.org/officeDocument/2006/relationships/notesMaster" Target="notesMasters/notesMaster1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11" Type="http://schemas.openxmlformats.org/officeDocument/2006/relationships/slide" Target="slides/slide207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slide" Target="slides/slide197.xml"/><Relationship Id="rId222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08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slide" Target="slides/slide198.xml"/><Relationship Id="rId223" Type="http://schemas.openxmlformats.org/officeDocument/2006/relationships/presProps" Target="presProps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13" Type="http://schemas.openxmlformats.org/officeDocument/2006/relationships/slide" Target="slides/slide20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40" Type="http://schemas.openxmlformats.org/officeDocument/2006/relationships/slide" Target="slides/slide36.xml"/><Relationship Id="rId115" Type="http://schemas.openxmlformats.org/officeDocument/2006/relationships/slide" Target="slides/slide111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9" Type="http://schemas.openxmlformats.org/officeDocument/2006/relationships/slide" Target="slides/slide195.xml"/><Relationship Id="rId203" Type="http://schemas.openxmlformats.org/officeDocument/2006/relationships/slide" Target="slides/slide199.xml"/><Relationship Id="rId19" Type="http://schemas.openxmlformats.org/officeDocument/2006/relationships/slide" Target="slides/slide15.xml"/><Relationship Id="rId224" Type="http://schemas.openxmlformats.org/officeDocument/2006/relationships/viewProps" Target="viewProps.xml"/><Relationship Id="rId30" Type="http://schemas.openxmlformats.org/officeDocument/2006/relationships/slide" Target="slides/slide2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189" Type="http://schemas.openxmlformats.org/officeDocument/2006/relationships/slide" Target="slides/slide18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BD8278-9B0A-47F7-8E21-A5234346997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232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</a:t>
            </a:r>
            <a:br>
              <a:rPr lang="en-US" altLang="zh-CN" dirty="0"/>
            </a:br>
            <a:r>
              <a:rPr lang="zh-CN" altLang="en-US" dirty="0"/>
              <a:t>可编程计数器</a:t>
            </a:r>
            <a:r>
              <a:rPr lang="en-US" altLang="zh-CN" dirty="0"/>
              <a:t>/</a:t>
            </a:r>
            <a:r>
              <a:rPr lang="zh-CN" altLang="en-US" dirty="0"/>
              <a:t>定时器</a:t>
            </a:r>
            <a:br>
              <a:rPr lang="en-US" altLang="zh-CN" dirty="0"/>
            </a:br>
            <a:r>
              <a:rPr lang="en-US" altLang="zh-CN" dirty="0"/>
              <a:t>8253/8254</a:t>
            </a:r>
            <a:r>
              <a:rPr lang="zh-CN" altLang="en-US" dirty="0"/>
              <a:t>及其应用</a:t>
            </a:r>
          </a:p>
        </p:txBody>
      </p:sp>
    </p:spTree>
  </p:cSld>
  <p:clrMapOvr>
    <a:masterClrMapping/>
  </p:clrMapOvr>
  <p:transition spd="slow">
    <p:plu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plu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</a:t>
            </a:r>
            <a:br>
              <a:rPr lang="en-US" altLang="zh-CN" dirty="0"/>
            </a:br>
            <a:r>
              <a:rPr lang="zh-CN" altLang="en-US" dirty="0"/>
              <a:t>可编程计数器</a:t>
            </a:r>
            <a:r>
              <a:rPr lang="en-US" altLang="zh-CN" dirty="0"/>
              <a:t>/</a:t>
            </a:r>
            <a:r>
              <a:rPr lang="zh-CN" altLang="en-US" dirty="0"/>
              <a:t>定时器</a:t>
            </a:r>
            <a:br>
              <a:rPr lang="en-US" altLang="zh-CN" dirty="0"/>
            </a:br>
            <a:r>
              <a:rPr lang="en-US" altLang="zh-CN" dirty="0"/>
              <a:t>8253/8254</a:t>
            </a:r>
            <a:r>
              <a:rPr lang="zh-CN" altLang="en-US" dirty="0"/>
              <a:t>及其应用</a:t>
            </a:r>
          </a:p>
        </p:txBody>
      </p:sp>
    </p:spTree>
    <p:extLst>
      <p:ext uri="{BB962C8B-B14F-4D97-AF65-F5344CB8AC3E}">
        <p14:creationId xmlns:p14="http://schemas.microsoft.com/office/powerpoint/2010/main" val="4134599281"/>
      </p:ext>
    </p:extLst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67886581"/>
      </p:ext>
    </p:extLst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</a:t>
            </a:r>
            <a:br>
              <a:rPr lang="en-US" altLang="zh-CN" dirty="0"/>
            </a:br>
            <a:r>
              <a:rPr lang="zh-CN" altLang="en-US" dirty="0"/>
              <a:t>可编程计数器</a:t>
            </a:r>
            <a:r>
              <a:rPr lang="en-US" altLang="zh-CN" dirty="0"/>
              <a:t>/</a:t>
            </a:r>
            <a:r>
              <a:rPr lang="zh-CN" altLang="en-US" dirty="0"/>
              <a:t>定时器</a:t>
            </a:r>
            <a:br>
              <a:rPr lang="en-US" altLang="zh-CN" dirty="0"/>
            </a:br>
            <a:r>
              <a:rPr lang="en-US" altLang="zh-CN" dirty="0"/>
              <a:t>8253/8254</a:t>
            </a:r>
            <a:r>
              <a:rPr lang="zh-CN" altLang="en-US" dirty="0"/>
              <a:t>及其应用</a:t>
            </a:r>
          </a:p>
        </p:txBody>
      </p:sp>
    </p:spTree>
    <p:extLst>
      <p:ext uri="{BB962C8B-B14F-4D97-AF65-F5344CB8AC3E}">
        <p14:creationId xmlns:p14="http://schemas.microsoft.com/office/powerpoint/2010/main" val="2004664208"/>
      </p:ext>
    </p:extLst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50309169"/>
      </p:ext>
    </p:extLst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</a:t>
            </a:r>
            <a:br>
              <a:rPr lang="en-US" altLang="zh-CN" dirty="0"/>
            </a:br>
            <a:r>
              <a:rPr lang="zh-CN" altLang="en-US" dirty="0"/>
              <a:t>可编程计数器</a:t>
            </a:r>
            <a:r>
              <a:rPr lang="en-US" altLang="zh-CN" dirty="0"/>
              <a:t>/</a:t>
            </a:r>
            <a:r>
              <a:rPr lang="zh-CN" altLang="en-US" dirty="0"/>
              <a:t>定时器</a:t>
            </a:r>
            <a:br>
              <a:rPr lang="en-US" altLang="zh-CN" dirty="0"/>
            </a:br>
            <a:r>
              <a:rPr lang="en-US" altLang="zh-CN" dirty="0"/>
              <a:t>8253/8254</a:t>
            </a:r>
            <a:r>
              <a:rPr lang="zh-CN" altLang="en-US" dirty="0"/>
              <a:t>及其应用</a:t>
            </a:r>
          </a:p>
        </p:txBody>
      </p:sp>
    </p:spTree>
    <p:extLst>
      <p:ext uri="{BB962C8B-B14F-4D97-AF65-F5344CB8AC3E}">
        <p14:creationId xmlns:p14="http://schemas.microsoft.com/office/powerpoint/2010/main" val="4152472133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4678078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588125" y="0"/>
            <a:ext cx="2555875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>
                <a:effectLst/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sz="1800" b="1" dirty="0">
                <a:effectLst/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sz="1800" b="1" dirty="0">
                <a:effectLst/>
                <a:latin typeface="+mn-lt"/>
                <a:ea typeface="宋体" panose="02010600030101010101" pitchFamily="2" charset="-122"/>
              </a:rPr>
              <a:t>章 </a:t>
            </a:r>
            <a:r>
              <a:rPr lang="en-US" altLang="zh-CN" sz="1800" b="1" dirty="0">
                <a:effectLst/>
                <a:latin typeface="+mn-lt"/>
                <a:ea typeface="宋体" panose="02010600030101010101" pitchFamily="2" charset="-122"/>
              </a:rPr>
              <a:t>8086 </a:t>
            </a:r>
            <a:r>
              <a:rPr lang="zh-CN" altLang="en-US" sz="1800" b="1" dirty="0">
                <a:effectLst/>
                <a:latin typeface="+mn-lt"/>
                <a:ea typeface="宋体" panose="02010600030101010101" pitchFamily="2" charset="-122"/>
              </a:rPr>
              <a:t>指令系统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3.1  8086</a:t>
            </a:r>
            <a:r>
              <a:rPr lang="zh-CN" altLang="en-US" sz="1800" b="1" dirty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寻址方式</a:t>
            </a:r>
            <a:endParaRPr lang="zh-CN" altLang="en-US" sz="1800" b="0" dirty="0">
              <a:solidFill>
                <a:srgbClr val="FFC000"/>
              </a:solidFill>
              <a:latin typeface="+mj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plus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None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588125" y="0"/>
            <a:ext cx="2555875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>
                <a:effectLst/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sz="1800" b="1" dirty="0">
                <a:effectLst/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sz="1800" b="1" dirty="0">
                <a:effectLst/>
                <a:latin typeface="+mn-lt"/>
                <a:ea typeface="宋体" panose="02010600030101010101" pitchFamily="2" charset="-122"/>
              </a:rPr>
              <a:t>章 </a:t>
            </a:r>
            <a:r>
              <a:rPr lang="en-US" altLang="zh-CN" sz="1800" b="1" dirty="0">
                <a:effectLst/>
                <a:latin typeface="+mn-lt"/>
                <a:ea typeface="宋体" panose="02010600030101010101" pitchFamily="2" charset="-122"/>
              </a:rPr>
              <a:t>8086 </a:t>
            </a:r>
            <a:r>
              <a:rPr lang="zh-CN" altLang="en-US" sz="1800" b="1" dirty="0">
                <a:effectLst/>
                <a:latin typeface="+mn-lt"/>
                <a:ea typeface="宋体" panose="02010600030101010101" pitchFamily="2" charset="-122"/>
              </a:rPr>
              <a:t>指令系统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3.2  </a:t>
            </a:r>
            <a:r>
              <a:rPr lang="zh-CN" altLang="en-US" sz="1800" b="1" dirty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指令机器码</a:t>
            </a:r>
            <a:endParaRPr lang="zh-CN" altLang="en-US" sz="1800" b="0" dirty="0">
              <a:solidFill>
                <a:srgbClr val="FFC000"/>
              </a:solidFill>
              <a:latin typeface="+mj-lt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977498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 spd="slow">
    <p:wedg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None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588125" y="0"/>
            <a:ext cx="2555875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>
                <a:effectLst/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sz="1800" b="1" dirty="0">
                <a:effectLst/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sz="1800" b="1" dirty="0">
                <a:effectLst/>
                <a:latin typeface="+mn-lt"/>
                <a:ea typeface="宋体" panose="02010600030101010101" pitchFamily="2" charset="-122"/>
              </a:rPr>
              <a:t>章 </a:t>
            </a:r>
            <a:r>
              <a:rPr lang="en-US" altLang="zh-CN" sz="1800" b="1" dirty="0">
                <a:effectLst/>
                <a:latin typeface="+mn-lt"/>
                <a:ea typeface="宋体" panose="02010600030101010101" pitchFamily="2" charset="-122"/>
              </a:rPr>
              <a:t>8086 </a:t>
            </a:r>
            <a:r>
              <a:rPr lang="zh-CN" altLang="en-US" sz="1800" b="1" dirty="0">
                <a:effectLst/>
                <a:latin typeface="+mn-lt"/>
                <a:ea typeface="宋体" panose="02010600030101010101" pitchFamily="2" charset="-122"/>
              </a:rPr>
              <a:t>指令系统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3.3  </a:t>
            </a:r>
            <a:r>
              <a:rPr lang="zh-CN" altLang="en-US" sz="1800" b="1" dirty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指令系统</a:t>
            </a:r>
            <a:r>
              <a:rPr lang="en-US" altLang="zh-CN" sz="1800" b="1" dirty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-1</a:t>
            </a:r>
            <a:endParaRPr lang="zh-CN" altLang="en-US" sz="1800" b="0" dirty="0">
              <a:solidFill>
                <a:srgbClr val="FFC000"/>
              </a:solidFill>
              <a:latin typeface="+mj-lt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5081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ransition spd="slow">
    <p:wedg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None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588125" y="0"/>
            <a:ext cx="2555875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>
                <a:effectLst/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sz="1800" b="1" dirty="0">
                <a:effectLst/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sz="1800" b="1" dirty="0">
                <a:effectLst/>
                <a:latin typeface="+mn-lt"/>
                <a:ea typeface="宋体" panose="02010600030101010101" pitchFamily="2" charset="-122"/>
              </a:rPr>
              <a:t>章 </a:t>
            </a:r>
            <a:r>
              <a:rPr lang="en-US" altLang="zh-CN" sz="1800" b="1" dirty="0">
                <a:effectLst/>
                <a:latin typeface="+mn-lt"/>
                <a:ea typeface="宋体" panose="02010600030101010101" pitchFamily="2" charset="-122"/>
              </a:rPr>
              <a:t>8086 </a:t>
            </a:r>
            <a:r>
              <a:rPr lang="zh-CN" altLang="en-US" sz="1800" b="1" dirty="0">
                <a:effectLst/>
                <a:latin typeface="+mn-lt"/>
                <a:ea typeface="宋体" panose="02010600030101010101" pitchFamily="2" charset="-122"/>
              </a:rPr>
              <a:t>指令系统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3.3  </a:t>
            </a:r>
            <a:r>
              <a:rPr lang="zh-CN" altLang="en-US" sz="1800" b="1" dirty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指令系统</a:t>
            </a:r>
            <a:r>
              <a:rPr lang="en-US" altLang="zh-CN" sz="1800" b="1" dirty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-2</a:t>
            </a:r>
            <a:endParaRPr lang="zh-CN" altLang="en-US" sz="1800" b="0" dirty="0">
              <a:solidFill>
                <a:srgbClr val="FFC000"/>
              </a:solidFill>
              <a:latin typeface="+mj-lt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70882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None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393700" y="806450"/>
            <a:ext cx="8534400" cy="48895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</a:p>
          <a:p>
            <a:pPr algn="ctr"/>
            <a:r>
              <a:rPr lang="zh-CN" alt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4000" b="1" dirty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4000" b="1" dirty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章</a:t>
            </a:r>
            <a:endParaRPr lang="en-US" altLang="zh-CN" sz="4000" b="1" dirty="0">
              <a:solidFill>
                <a:srgbClr val="FFC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/>
            <a:r>
              <a:rPr lang="en-US" altLang="zh-CN" sz="4800" b="1" kern="500" dirty="0">
                <a:solidFill>
                  <a:srgbClr val="00FF00"/>
                </a:solidFill>
                <a:latin typeface="+mn-lt"/>
                <a:ea typeface="华文中宋" panose="02010600040101010101" pitchFamily="2" charset="-122"/>
              </a:rPr>
              <a:t>8086</a:t>
            </a:r>
            <a:r>
              <a:rPr lang="zh-CN" altLang="en-US" sz="4800" b="1" kern="500" dirty="0">
                <a:solidFill>
                  <a:srgbClr val="00FF00"/>
                </a:solidFill>
                <a:latin typeface="+mn-lt"/>
                <a:ea typeface="华文中宋" panose="02010600040101010101" pitchFamily="2" charset="-122"/>
              </a:rPr>
              <a:t>的寻址方式和指令系统</a:t>
            </a:r>
            <a:endParaRPr lang="zh-CN" altLang="en-US" sz="3600" b="1" dirty="0">
              <a:solidFill>
                <a:srgbClr val="00FF00"/>
              </a:solidFill>
              <a:latin typeface="+mn-lt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lu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寄存器寻址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3.4   </a:t>
            </a:r>
            <a:r>
              <a:rPr lang="en-US" dirty="0">
                <a:latin typeface="+mn-lt"/>
                <a:ea typeface="+mn-ea"/>
              </a:rPr>
              <a:t>MOV   CL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AH </a:t>
            </a:r>
            <a:endParaRPr lang="zh-CN" altLang="en-US" dirty="0"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将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AH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中的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位数据传送到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CL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寄存器。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 </a:t>
            </a:r>
            <a:endParaRPr lang="zh-CN" altLang="en-US" dirty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注意：</a:t>
            </a:r>
            <a:r>
              <a:rPr lang="zh-CN" altLang="en-US" dirty="0"/>
              <a:t>源操作数的长度必须与目的操作数一致，否则会出错。</a:t>
            </a:r>
          </a:p>
          <a:p>
            <a:pPr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例如，</a:t>
            </a:r>
            <a:r>
              <a:rPr lang="en-US" dirty="0">
                <a:latin typeface="+mn-lt"/>
              </a:rPr>
              <a:t>MOV  C</a:t>
            </a:r>
            <a:r>
              <a:rPr lang="en-US" altLang="zh-CN" dirty="0">
                <a:latin typeface="+mn-lt"/>
              </a:rPr>
              <a:t>X</a:t>
            </a:r>
            <a:r>
              <a:rPr lang="zh-CN" altLang="en-US" dirty="0">
                <a:latin typeface="+mn-lt"/>
              </a:rPr>
              <a:t>，</a:t>
            </a:r>
            <a:r>
              <a:rPr lang="en-US" dirty="0">
                <a:latin typeface="+mn-lt"/>
              </a:rPr>
              <a:t>AH  </a:t>
            </a:r>
            <a:r>
              <a:rPr lang="zh-CN" altLang="en-US" dirty="0">
                <a:latin typeface="+mn-lt"/>
              </a:rPr>
              <a:t>是错误的。</a:t>
            </a:r>
            <a:endParaRPr lang="en-US" altLang="zh-CN" dirty="0">
              <a:latin typeface="+mn-lt"/>
            </a:endParaRPr>
          </a:p>
          <a:p>
            <a:pPr>
              <a:buNone/>
            </a:pPr>
            <a:r>
              <a:rPr lang="en-US" altLang="zh-CN" dirty="0">
                <a:latin typeface="+mn-lt"/>
              </a:rPr>
              <a:t>       </a:t>
            </a:r>
            <a:r>
              <a:rPr lang="zh-CN" altLang="en-US" dirty="0">
                <a:latin typeface="+mn-lt"/>
              </a:rPr>
              <a:t>虽然</a:t>
            </a:r>
            <a:r>
              <a:rPr lang="en-US" altLang="zh-CN" dirty="0">
                <a:latin typeface="+mn-lt"/>
              </a:rPr>
              <a:t>CX</a:t>
            </a:r>
            <a:r>
              <a:rPr lang="zh-CN" altLang="en-US" dirty="0">
                <a:latin typeface="+mn-lt"/>
              </a:rPr>
              <a:t>放得下</a:t>
            </a:r>
            <a:r>
              <a:rPr lang="en-US" altLang="zh-CN" dirty="0">
                <a:latin typeface="+mn-lt"/>
              </a:rPr>
              <a:t>AH</a:t>
            </a:r>
            <a:r>
              <a:rPr lang="zh-CN" altLang="en-US" dirty="0">
                <a:latin typeface="+mn-lt"/>
              </a:rPr>
              <a:t>中的</a:t>
            </a:r>
            <a:r>
              <a:rPr lang="en-US" altLang="zh-CN" dirty="0">
                <a:latin typeface="+mn-lt"/>
              </a:rPr>
              <a:t>8</a:t>
            </a:r>
            <a:r>
              <a:rPr lang="zh-CN" altLang="en-US" dirty="0">
                <a:latin typeface="+mn-lt"/>
              </a:rPr>
              <a:t>位数据，但汇编程序不知道应该将它放入</a:t>
            </a:r>
            <a:r>
              <a:rPr lang="en-US" altLang="zh-CN" dirty="0">
                <a:latin typeface="+mn-lt"/>
              </a:rPr>
              <a:t>CH</a:t>
            </a:r>
            <a:r>
              <a:rPr lang="zh-CN" altLang="en-US" dirty="0">
                <a:latin typeface="+mn-lt"/>
              </a:rPr>
              <a:t>还是</a:t>
            </a:r>
            <a:r>
              <a:rPr lang="en-US" altLang="zh-CN" dirty="0">
                <a:latin typeface="+mn-lt"/>
              </a:rPr>
              <a:t>CL</a:t>
            </a:r>
            <a:r>
              <a:rPr lang="zh-CN" altLang="en-US" dirty="0">
                <a:latin typeface="+mn-lt"/>
              </a:rPr>
              <a:t>。</a:t>
            </a:r>
          </a:p>
          <a:p>
            <a:pPr>
              <a:buNone/>
            </a:pPr>
            <a:r>
              <a:rPr lang="en-US" dirty="0"/>
              <a:t> </a:t>
            </a:r>
            <a:endParaRPr lang="zh-CN" altLang="en-US" dirty="0"/>
          </a:p>
          <a:p>
            <a:pPr algn="just">
              <a:spcBef>
                <a:spcPts val="0"/>
              </a:spcBef>
              <a:buClr>
                <a:schemeClr val="bg1">
                  <a:lumMod val="50000"/>
                  <a:lumOff val="50000"/>
                </a:schemeClr>
              </a:buClr>
              <a:buFont typeface="Wingdings 3" panose="05040102010807070707" pitchFamily="18" charset="2"/>
              <a:buChar char="ä"/>
            </a:pPr>
            <a:r>
              <a:rPr lang="zh-CN" altLang="en-US" dirty="0">
                <a:solidFill>
                  <a:srgbClr val="FF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以下几种寻址方式，操作数都放在存储器中，需用不同的方法求出操作数的物理地址，来获得操作数。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2. </a:t>
            </a:r>
            <a:r>
              <a:rPr lang="zh-CN" altLang="en-US" dirty="0"/>
              <a:t>减法指令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206500"/>
            <a:ext cx="8150225" cy="517525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2) SBB 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带借位的减法指令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(Subtract with Borrow)</a:t>
            </a:r>
            <a:endParaRPr lang="zh-CN" altLang="en-US" sz="2800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 SBB	</a:t>
            </a:r>
            <a:r>
              <a:rPr lang="zh-CN" altLang="en-US" sz="2800" dirty="0">
                <a:latin typeface="+mn-lt"/>
              </a:rPr>
              <a:t>目的，源</a:t>
            </a: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指令功能： 目的</a:t>
            </a:r>
            <a:r>
              <a:rPr lang="en-US" sz="2800" dirty="0">
                <a:latin typeface="+mn-lt"/>
              </a:rPr>
              <a:t> ← </a:t>
            </a:r>
            <a:r>
              <a:rPr lang="zh-CN" altLang="en-US" sz="2800" dirty="0">
                <a:latin typeface="+mn-lt"/>
              </a:rPr>
              <a:t>目的 </a:t>
            </a:r>
            <a:r>
              <a:rPr lang="zh-CN" altLang="en-US" sz="2800" dirty="0">
                <a:latin typeface="+mn-lt"/>
                <a:sym typeface="Symbol" panose="05050102010706020507"/>
              </a:rPr>
              <a:t></a:t>
            </a:r>
            <a:r>
              <a:rPr lang="en-US" sz="2800" dirty="0">
                <a:latin typeface="+mn-lt"/>
              </a:rPr>
              <a:t> </a:t>
            </a:r>
            <a:r>
              <a:rPr lang="zh-CN" altLang="en-US" sz="2800" dirty="0">
                <a:latin typeface="+mn-lt"/>
              </a:rPr>
              <a:t>源 </a:t>
            </a:r>
            <a:r>
              <a:rPr lang="zh-CN" altLang="en-US" sz="2800" dirty="0">
                <a:latin typeface="+mn-lt"/>
                <a:sym typeface="Symbol" panose="05050102010706020507"/>
              </a:rPr>
              <a:t></a:t>
            </a:r>
            <a:r>
              <a:rPr lang="en-US" sz="2800" dirty="0">
                <a:latin typeface="+mn-lt"/>
              </a:rPr>
              <a:t> CF</a:t>
            </a:r>
            <a:endParaRPr lang="zh-CN" altLang="en-US" sz="2800" dirty="0">
              <a:latin typeface="+mn-lt"/>
            </a:endParaRPr>
          </a:p>
          <a:p>
            <a:pPr>
              <a:spcBef>
                <a:spcPts val="2400"/>
              </a:spcBef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3.49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   </a:t>
            </a:r>
            <a:r>
              <a:rPr lang="en-US" sz="2800" dirty="0">
                <a:latin typeface="+mn-lt"/>
                <a:ea typeface="+mn-ea"/>
              </a:rPr>
              <a:t>SBB      AL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CL	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AL←AL 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  <a:sym typeface="Symbol" panose="05050102010706020507"/>
              </a:rPr>
              <a:t>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 CL 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  <a:sym typeface="Symbol" panose="05050102010706020507"/>
              </a:rPr>
              <a:t> 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CF</a:t>
            </a:r>
            <a:endParaRPr lang="zh-CN" altLang="en-US" sz="2800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 </a:t>
            </a:r>
            <a:endParaRPr lang="zh-CN" altLang="en-US" dirty="0">
              <a:latin typeface="+mn-lt"/>
              <a:ea typeface="+mn-ea"/>
            </a:endParaRPr>
          </a:p>
          <a:p>
            <a:pPr>
              <a:buFont typeface="Wingdings 3" panose="05040102010807070707" pitchFamily="18" charset="2"/>
              <a:buChar char="u"/>
            </a:pPr>
            <a:r>
              <a:rPr lang="en-US" sz="2800" dirty="0">
                <a:latin typeface="+mn-lt"/>
              </a:rPr>
              <a:t>SBB</a:t>
            </a:r>
            <a:r>
              <a:rPr lang="zh-CN" altLang="en-US" sz="2800" dirty="0">
                <a:latin typeface="+mn-lt"/>
              </a:rPr>
              <a:t>主要用于多字节减法中</a:t>
            </a:r>
          </a:p>
          <a:p>
            <a:pPr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4654310"/>
      </p:ext>
    </p:extLst>
  </p:cSld>
  <p:clrMapOvr>
    <a:masterClrMapping/>
  </p:clrMapOvr>
  <p:transition spd="slow">
    <p:zoom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2. </a:t>
            </a:r>
            <a:r>
              <a:rPr lang="zh-CN" altLang="en-US" dirty="0"/>
              <a:t>减法指令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314450"/>
            <a:ext cx="8275638" cy="517525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3) DEC 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减量指令</a:t>
            </a:r>
            <a:r>
              <a:rPr lang="zh-CN" alt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(Decrement)</a:t>
            </a:r>
            <a:endParaRPr lang="zh-CN" altLang="en-US" sz="2800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 DEC	</a:t>
            </a:r>
            <a:r>
              <a:rPr lang="zh-CN" altLang="en-US" sz="2800" dirty="0">
                <a:latin typeface="+mn-lt"/>
              </a:rPr>
              <a:t>目的</a:t>
            </a: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指令功能：目的</a:t>
            </a:r>
            <a:r>
              <a:rPr lang="en-US" sz="2800" dirty="0">
                <a:latin typeface="+mn-lt"/>
              </a:rPr>
              <a:t> ← </a:t>
            </a:r>
            <a:r>
              <a:rPr lang="zh-CN" altLang="en-US" sz="2800" dirty="0">
                <a:latin typeface="+mn-lt"/>
              </a:rPr>
              <a:t>目的 </a:t>
            </a:r>
            <a:r>
              <a:rPr lang="zh-CN" altLang="en-US" sz="2800" dirty="0">
                <a:latin typeface="+mn-lt"/>
                <a:sym typeface="Symbol" panose="05050102010706020507"/>
              </a:rPr>
              <a:t> </a:t>
            </a:r>
            <a:r>
              <a:rPr lang="en-US" sz="2800" dirty="0">
                <a:latin typeface="+mn-lt"/>
              </a:rPr>
              <a:t>1</a:t>
            </a:r>
            <a:endParaRPr lang="zh-CN" altLang="en-US" sz="2800" dirty="0">
              <a:latin typeface="+mn-lt"/>
            </a:endParaRPr>
          </a:p>
          <a:p>
            <a:pPr>
              <a:spcBef>
                <a:spcPts val="2400"/>
              </a:spcBef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3.50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   DEC   BX			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BX←BX 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  <a:sym typeface="Symbol" panose="05050102010706020507"/>
              </a:rPr>
              <a:t> 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endParaRPr lang="zh-CN" altLang="en-US" sz="2800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   DEC   WORD  PTR</a:t>
            </a:r>
            <a:r>
              <a:rPr lang="zh-CN" altLang="en-US" sz="2800" dirty="0">
                <a:latin typeface="+mn-lt"/>
                <a:ea typeface="+mn-ea"/>
              </a:rPr>
              <a:t>［</a:t>
            </a:r>
            <a:r>
              <a:rPr lang="en-US" sz="2800" dirty="0">
                <a:latin typeface="+mn-lt"/>
                <a:ea typeface="+mn-ea"/>
              </a:rPr>
              <a:t>BP</a:t>
            </a:r>
            <a:r>
              <a:rPr lang="zh-CN" altLang="en-US" sz="2800" dirty="0">
                <a:latin typeface="+mn-lt"/>
                <a:ea typeface="+mn-ea"/>
              </a:rPr>
              <a:t>］</a:t>
            </a:r>
            <a:r>
              <a:rPr lang="en-US" sz="2800" dirty="0">
                <a:latin typeface="+mn-lt"/>
                <a:ea typeface="+mn-ea"/>
              </a:rPr>
              <a:t>	</a:t>
            </a:r>
          </a:p>
          <a:p>
            <a:pPr>
              <a:buNone/>
            </a:pPr>
            <a:r>
              <a:rPr lang="en-US" altLang="zh-CN" sz="2800" dirty="0">
                <a:latin typeface="+mn-lt"/>
                <a:ea typeface="+mn-ea"/>
              </a:rPr>
              <a:t>					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；堆栈段中位于［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BP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］</a:t>
            </a:r>
            <a:endParaRPr lang="en-US" altLang="zh-CN" sz="2800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2800" dirty="0">
                <a:latin typeface="+mn-lt"/>
                <a:ea typeface="+mn-ea"/>
              </a:rPr>
              <a:t>					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；偏置处的字减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endParaRPr lang="zh-CN" altLang="en-US" sz="2800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 </a:t>
            </a:r>
            <a:endParaRPr lang="zh-CN" altLang="en-US" dirty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933774"/>
      </p:ext>
    </p:extLst>
  </p:cSld>
  <p:clrMapOvr>
    <a:masterClrMapping/>
  </p:clrMapOvr>
  <p:transition spd="slow">
    <p:wheel spokes="1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2. </a:t>
            </a:r>
            <a:r>
              <a:rPr lang="zh-CN" altLang="en-US" dirty="0"/>
              <a:t>减法指令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314450"/>
            <a:ext cx="8231188" cy="517525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4) NEG 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取负指令</a:t>
            </a:r>
            <a:r>
              <a:rPr lang="en-US" sz="2800" dirty="0">
                <a:latin typeface="+mn-lt"/>
              </a:rPr>
              <a:t> 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(Negate)</a:t>
            </a:r>
            <a:endParaRPr lang="zh-CN" altLang="en-US" sz="2800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 NEG</a:t>
            </a:r>
            <a:r>
              <a:rPr lang="zh-CN" altLang="en-US" sz="2800" dirty="0">
                <a:latin typeface="+mn-lt"/>
              </a:rPr>
              <a:t>   目的</a:t>
            </a: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指令功能：目的</a:t>
            </a:r>
            <a:r>
              <a:rPr lang="en-US" sz="2800" dirty="0">
                <a:latin typeface="+mn-lt"/>
              </a:rPr>
              <a:t> ← 0 </a:t>
            </a:r>
            <a:r>
              <a:rPr lang="en-US" sz="2800" dirty="0">
                <a:latin typeface="+mn-lt"/>
                <a:sym typeface="Symbol" panose="05050102010706020507"/>
              </a:rPr>
              <a:t> </a:t>
            </a:r>
            <a:r>
              <a:rPr lang="zh-CN" altLang="en-US" sz="2800" dirty="0">
                <a:latin typeface="+mn-lt"/>
              </a:rPr>
              <a:t>目的</a:t>
            </a:r>
          </a:p>
          <a:p>
            <a:pPr>
              <a:buNone/>
            </a:pPr>
            <a:endParaRPr lang="en-US" altLang="zh-CN" sz="2800" dirty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3.51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   NEG    AX	</a:t>
            </a:r>
            <a:r>
              <a:rPr lang="en-US" dirty="0">
                <a:latin typeface="+mn-lt"/>
                <a:ea typeface="+mn-ea"/>
              </a:rPr>
              <a:t>				</a:t>
            </a:r>
          </a:p>
          <a:p>
            <a:pPr>
              <a:buNone/>
            </a:pPr>
            <a:r>
              <a:rPr lang="en-US" altLang="zh-CN" dirty="0">
                <a:latin typeface="+mn-lt"/>
                <a:ea typeface="+mn-ea"/>
              </a:rPr>
              <a:t>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；将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AX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中的数取负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(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改变数的符号位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)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2400"/>
              </a:spcBef>
              <a:buNone/>
            </a:pPr>
            <a:r>
              <a:rPr lang="en-US" dirty="0">
                <a:latin typeface="+mn-lt"/>
                <a:ea typeface="+mn-ea"/>
              </a:rPr>
              <a:t>   </a:t>
            </a:r>
            <a:r>
              <a:rPr lang="en-US" sz="2800" dirty="0">
                <a:latin typeface="+mn-lt"/>
                <a:ea typeface="+mn-ea"/>
              </a:rPr>
              <a:t>NEG    BYTE  PTR</a:t>
            </a:r>
            <a:r>
              <a:rPr lang="zh-CN" altLang="en-US" sz="2800" dirty="0">
                <a:latin typeface="+mn-lt"/>
                <a:ea typeface="+mn-ea"/>
              </a:rPr>
              <a:t>［</a:t>
            </a:r>
            <a:r>
              <a:rPr lang="en-US" sz="2800" dirty="0">
                <a:latin typeface="+mn-lt"/>
                <a:ea typeface="+mn-ea"/>
              </a:rPr>
              <a:t>BX</a:t>
            </a:r>
            <a:r>
              <a:rPr lang="zh-CN" altLang="en-US" sz="2800" dirty="0">
                <a:latin typeface="+mn-lt"/>
                <a:ea typeface="+mn-ea"/>
              </a:rPr>
              <a:t>］</a:t>
            </a:r>
            <a:r>
              <a:rPr lang="en-US" sz="2800" dirty="0">
                <a:latin typeface="+mn-lt"/>
                <a:ea typeface="+mn-ea"/>
              </a:rPr>
              <a:t>	</a:t>
            </a:r>
            <a:r>
              <a:rPr lang="en-US" dirty="0">
                <a:latin typeface="+mn-lt"/>
                <a:ea typeface="+mn-ea"/>
              </a:rPr>
              <a:t>	</a:t>
            </a:r>
          </a:p>
          <a:p>
            <a:pPr>
              <a:buNone/>
            </a:pPr>
            <a:r>
              <a:rPr lang="en-US" altLang="zh-CN" dirty="0">
                <a:latin typeface="+mn-lt"/>
                <a:ea typeface="+mn-ea"/>
              </a:rPr>
              <a:t>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；对数据段中位于［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BX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］偏置处的字节取负</a:t>
            </a:r>
          </a:p>
          <a:p>
            <a:pPr>
              <a:buNone/>
            </a:pP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4912997"/>
      </p:ext>
    </p:extLst>
  </p:cSld>
  <p:clrMapOvr>
    <a:masterClrMapping/>
  </p:clrMapOvr>
  <p:transition spd="slow">
    <p:wheel spokes="2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2. </a:t>
            </a:r>
            <a:r>
              <a:rPr lang="zh-CN" altLang="en-US" dirty="0"/>
              <a:t>减法指令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117600"/>
            <a:ext cx="8142288" cy="542290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5) CMP 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比较指令  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(Compare)</a:t>
            </a:r>
            <a:endParaRPr lang="zh-CN" altLang="en-US" sz="2800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 CMP	  </a:t>
            </a:r>
            <a:r>
              <a:rPr lang="zh-CN" altLang="en-US" sz="2800" dirty="0">
                <a:latin typeface="+mn-lt"/>
              </a:rPr>
              <a:t>目的，源</a:t>
            </a: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指令功能：目的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 panose="05050102010706020507"/>
              </a:rPr>
              <a:t></a:t>
            </a:r>
            <a:r>
              <a:rPr lang="en-US" sz="2800" dirty="0">
                <a:latin typeface="+mn-lt"/>
              </a:rPr>
              <a:t> </a:t>
            </a:r>
            <a:r>
              <a:rPr lang="zh-CN" altLang="en-US" sz="2800" dirty="0">
                <a:latin typeface="+mn-lt"/>
              </a:rPr>
              <a:t>源</a:t>
            </a:r>
            <a:r>
              <a:rPr lang="en-US" sz="2800" dirty="0">
                <a:latin typeface="+mn-lt"/>
              </a:rPr>
              <a:t>  </a:t>
            </a:r>
          </a:p>
          <a:p>
            <a:pPr>
              <a:buNone/>
            </a:pPr>
            <a:r>
              <a:rPr lang="en-US" altLang="zh-CN" sz="2800" dirty="0">
                <a:latin typeface="+mn-lt"/>
              </a:rPr>
              <a:t>    </a:t>
            </a:r>
            <a:r>
              <a:rPr lang="zh-CN" altLang="en-US" sz="2800" dirty="0">
                <a:latin typeface="+mn-lt"/>
              </a:rPr>
              <a:t>结果不回送到目的，仅反映在标志位上。</a:t>
            </a:r>
          </a:p>
          <a:p>
            <a:pPr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3.52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   CMP    AL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80H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AL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与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80H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作比较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   CMP    BX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DATA1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BX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与数据段中偏移量</a:t>
            </a:r>
            <a:br>
              <a:rPr lang="en-US" altLang="zh-CN" dirty="0">
                <a:solidFill>
                  <a:srgbClr val="FFFF99"/>
                </a:solidFill>
                <a:latin typeface="+mn-lt"/>
                <a:ea typeface="+mn-ea"/>
              </a:rPr>
            </a:br>
            <a:r>
              <a:rPr lang="en-US" altLang="zh-CN" dirty="0">
                <a:latin typeface="+mn-lt"/>
                <a:ea typeface="+mn-ea"/>
              </a:rPr>
              <a:t>		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；为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DATA1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处的字比较</a:t>
            </a:r>
          </a:p>
          <a:p>
            <a:pPr>
              <a:buFont typeface="Wingdings 3" panose="05040102010807070707" pitchFamily="18" charset="2"/>
              <a:buChar char="u"/>
            </a:pPr>
            <a:r>
              <a:rPr lang="zh-CN" altLang="en-US" sz="2800" dirty="0"/>
              <a:t>比较指令主要用在希望比较两个数的大小，而又不破坏原操作数的场合。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518938"/>
      </p:ext>
    </p:extLst>
  </p:cSld>
  <p:clrMapOvr>
    <a:masterClrMapping/>
  </p:clrMapOvr>
  <p:transition spd="slow">
    <p:split dir="in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406400"/>
            <a:ext cx="8229600" cy="674688"/>
          </a:xfrm>
        </p:spPr>
        <p:txBody>
          <a:bodyPr/>
          <a:lstStyle/>
          <a:p>
            <a:pPr algn="l"/>
            <a:r>
              <a:rPr lang="en-US" dirty="0"/>
              <a:t>2. </a:t>
            </a:r>
            <a:r>
              <a:rPr lang="zh-CN" altLang="en-US" dirty="0"/>
              <a:t>减法指令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073150"/>
            <a:ext cx="7778750" cy="377825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6) AAS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减法的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ASCII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调整指令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 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        (ASCII Adjust for Subtraction)</a:t>
            </a:r>
            <a:endParaRPr lang="zh-CN" altLang="en-US" sz="2800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 AAS</a:t>
            </a:r>
            <a:endParaRPr lang="zh-CN" altLang="en-US" sz="2800" dirty="0">
              <a:latin typeface="+mn-lt"/>
            </a:endParaRPr>
          </a:p>
          <a:p>
            <a:pPr algn="just">
              <a:buNone/>
            </a:pPr>
            <a:r>
              <a:rPr lang="zh-CN" altLang="en-US" sz="2800" dirty="0">
                <a:latin typeface="+mn-lt"/>
              </a:rPr>
              <a:t>指令功能：在用</a:t>
            </a:r>
            <a:r>
              <a:rPr lang="en-US" sz="2800" dirty="0">
                <a:latin typeface="+mn-lt"/>
              </a:rPr>
              <a:t>SUB</a:t>
            </a:r>
            <a:r>
              <a:rPr lang="zh-CN" altLang="en-US" sz="2800" dirty="0">
                <a:latin typeface="+mn-lt"/>
              </a:rPr>
              <a:t>或</a:t>
            </a:r>
            <a:r>
              <a:rPr lang="en-US" sz="2800" dirty="0">
                <a:latin typeface="+mn-lt"/>
              </a:rPr>
              <a:t>SBB</a:t>
            </a:r>
            <a:r>
              <a:rPr lang="zh-CN" altLang="en-US" sz="2800" dirty="0">
                <a:latin typeface="+mn-lt"/>
              </a:rPr>
              <a:t>指令，对两个非压缩</a:t>
            </a:r>
            <a:r>
              <a:rPr lang="en-US" sz="2800" dirty="0">
                <a:latin typeface="+mn-lt"/>
              </a:rPr>
              <a:t>BCD</a:t>
            </a:r>
            <a:r>
              <a:rPr lang="zh-CN" altLang="en-US" sz="2800" dirty="0">
                <a:latin typeface="+mn-lt"/>
              </a:rPr>
              <a:t>数，或以</a:t>
            </a:r>
            <a:r>
              <a:rPr lang="en-US" sz="2800" dirty="0">
                <a:latin typeface="+mn-lt"/>
              </a:rPr>
              <a:t>ASCII</a:t>
            </a:r>
            <a:r>
              <a:rPr lang="zh-CN" altLang="en-US" sz="2800" dirty="0">
                <a:latin typeface="+mn-lt"/>
              </a:rPr>
              <a:t>码表示的十进制数相减后，对</a:t>
            </a:r>
            <a:r>
              <a:rPr lang="en-US" sz="2800" dirty="0">
                <a:latin typeface="+mn-lt"/>
              </a:rPr>
              <a:t>AL</a:t>
            </a:r>
            <a:r>
              <a:rPr lang="zh-CN" altLang="en-US" sz="2800" dirty="0">
                <a:latin typeface="+mn-lt"/>
              </a:rPr>
              <a:t>中所得结果进行调整，如有借位，则</a:t>
            </a:r>
            <a:r>
              <a:rPr lang="en-US" sz="2800" dirty="0">
                <a:latin typeface="+mn-lt"/>
              </a:rPr>
              <a:t>CF</a:t>
            </a:r>
            <a:r>
              <a:rPr lang="zh-CN" altLang="en-US" sz="2800" dirty="0">
                <a:latin typeface="+mn-lt"/>
              </a:rPr>
              <a:t>置</a:t>
            </a:r>
            <a:r>
              <a:rPr lang="en-US" sz="2800" dirty="0">
                <a:latin typeface="+mn-lt"/>
              </a:rPr>
              <a:t>1</a:t>
            </a:r>
            <a:r>
              <a:rPr lang="zh-CN" altLang="en-US" sz="2800" dirty="0">
                <a:latin typeface="+mn-lt"/>
              </a:rPr>
              <a:t>。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460659"/>
      </p:ext>
    </p:extLst>
  </p:cSld>
  <p:clrMapOvr>
    <a:masterClrMapping/>
  </p:clrMapOvr>
  <p:transition spd="slow">
    <p:split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406400"/>
            <a:ext cx="8372475" cy="1333500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3.54  </a:t>
            </a:r>
            <a:r>
              <a:rPr lang="zh-CN" altLang="en-US" sz="2800" dirty="0">
                <a:latin typeface="+mn-lt"/>
                <a:ea typeface="+mn-ea"/>
              </a:rPr>
              <a:t>设</a:t>
            </a:r>
            <a:r>
              <a:rPr lang="en-US" sz="2800" dirty="0">
                <a:latin typeface="+mn-lt"/>
                <a:ea typeface="+mn-ea"/>
              </a:rPr>
              <a:t>AL=BCD 3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CL=BCD 8</a:t>
            </a:r>
            <a:r>
              <a:rPr lang="zh-CN" altLang="en-US" sz="2800" dirty="0">
                <a:latin typeface="+mn-lt"/>
                <a:ea typeface="+mn-ea"/>
              </a:rPr>
              <a:t>，求两数之差。很显然，结果为</a:t>
            </a:r>
            <a:r>
              <a:rPr lang="en-US" sz="2800" dirty="0">
                <a:latin typeface="+mn-lt"/>
                <a:ea typeface="+mn-ea"/>
              </a:rPr>
              <a:t>BCD 5</a:t>
            </a:r>
            <a:r>
              <a:rPr lang="zh-CN" altLang="en-US" sz="2800" dirty="0">
                <a:latin typeface="+mn-lt"/>
                <a:ea typeface="+mn-ea"/>
              </a:rPr>
              <a:t>，但要向高位借位。</a:t>
            </a:r>
            <a:endParaRPr lang="en-US" altLang="zh-CN" sz="2800" dirty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800" dirty="0">
                <a:latin typeface="+mn-lt"/>
                <a:ea typeface="+mn-ea"/>
              </a:rPr>
              <a:t>      </a:t>
            </a:r>
            <a:r>
              <a:rPr lang="zh-CN" altLang="en-US" sz="2800" dirty="0"/>
              <a:t>运算过程：</a:t>
            </a:r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434" y="1873250"/>
            <a:ext cx="6952769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78743146"/>
      </p:ext>
    </p:extLst>
  </p:cSld>
  <p:clrMapOvr>
    <a:masterClrMapping/>
  </p:clrMapOvr>
  <p:transition spd="slow">
    <p:split orient="vert" dir="in"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95300"/>
            <a:ext cx="8229600" cy="674688"/>
          </a:xfrm>
        </p:spPr>
        <p:txBody>
          <a:bodyPr/>
          <a:lstStyle/>
          <a:p>
            <a:pPr algn="l"/>
            <a:r>
              <a:rPr lang="en-US" dirty="0"/>
              <a:t>2. </a:t>
            </a:r>
            <a:r>
              <a:rPr lang="zh-CN" altLang="en-US" dirty="0"/>
              <a:t>减法指令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314450"/>
            <a:ext cx="8186738" cy="517525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7) DAS 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减法的十进制调整指令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 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       (Decimal Adjust for Subtraction)</a:t>
            </a:r>
            <a:endParaRPr lang="zh-CN" altLang="en-US" sz="2800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 DAS</a:t>
            </a:r>
            <a:endParaRPr lang="zh-CN" altLang="en-US" sz="2800" dirty="0">
              <a:latin typeface="+mn-lt"/>
            </a:endParaRPr>
          </a:p>
          <a:p>
            <a:pPr algn="just">
              <a:buNone/>
            </a:pPr>
            <a:r>
              <a:rPr lang="zh-CN" altLang="en-US" sz="2800" dirty="0">
                <a:latin typeface="+mn-lt"/>
              </a:rPr>
              <a:t>指令功能： 在用</a:t>
            </a:r>
            <a:r>
              <a:rPr lang="en-US" sz="2800" dirty="0">
                <a:latin typeface="+mn-lt"/>
              </a:rPr>
              <a:t>SUB</a:t>
            </a:r>
            <a:r>
              <a:rPr lang="zh-CN" altLang="en-US" sz="2800" dirty="0">
                <a:latin typeface="+mn-lt"/>
              </a:rPr>
              <a:t>或</a:t>
            </a:r>
            <a:r>
              <a:rPr lang="en-US" sz="2800" dirty="0">
                <a:latin typeface="+mn-lt"/>
              </a:rPr>
              <a:t>SBB</a:t>
            </a:r>
            <a:r>
              <a:rPr lang="zh-CN" altLang="en-US" sz="2800" dirty="0">
                <a:latin typeface="+mn-lt"/>
              </a:rPr>
              <a:t>指令，对两个压缩</a:t>
            </a:r>
            <a:r>
              <a:rPr lang="en-US" sz="2800" dirty="0">
                <a:latin typeface="+mn-lt"/>
              </a:rPr>
              <a:t>BCD</a:t>
            </a:r>
            <a:r>
              <a:rPr lang="zh-CN" altLang="en-US" sz="2800" dirty="0">
                <a:latin typeface="+mn-lt"/>
              </a:rPr>
              <a:t>数相减（结果已存在</a:t>
            </a:r>
            <a:r>
              <a:rPr lang="en-US" sz="2800" dirty="0">
                <a:latin typeface="+mn-lt"/>
              </a:rPr>
              <a:t>AL</a:t>
            </a:r>
            <a:r>
              <a:rPr lang="zh-CN" altLang="en-US" sz="2800" dirty="0">
                <a:latin typeface="+mn-lt"/>
              </a:rPr>
              <a:t>中）后，进行调整。</a:t>
            </a:r>
            <a:endParaRPr lang="en-US" altLang="zh-CN" sz="2800" dirty="0">
              <a:latin typeface="+mn-lt"/>
            </a:endParaRPr>
          </a:p>
          <a:p>
            <a:pPr algn="just">
              <a:buFont typeface="Wingdings 3" panose="05040102010807070707" pitchFamily="18" charset="2"/>
              <a:buChar char="u"/>
            </a:pPr>
            <a:r>
              <a:rPr lang="zh-CN" altLang="en-US" sz="2800" dirty="0">
                <a:latin typeface="+mn-lt"/>
              </a:rPr>
              <a:t>同样，它也要对</a:t>
            </a:r>
            <a:r>
              <a:rPr lang="en-US" sz="2800" dirty="0">
                <a:latin typeface="+mn-lt"/>
              </a:rPr>
              <a:t>AL</a:t>
            </a:r>
            <a:r>
              <a:rPr lang="zh-CN" altLang="en-US" sz="2800" dirty="0">
                <a:latin typeface="+mn-lt"/>
              </a:rPr>
              <a:t>中高半字节和低半字节分别进行调整。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56133"/>
      </p:ext>
    </p:extLst>
  </p:cSld>
  <p:clrMapOvr>
    <a:masterClrMapping/>
  </p:clrMapOvr>
  <p:transition spd="slow">
    <p:split orient="vert"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2. </a:t>
            </a:r>
            <a:r>
              <a:rPr lang="zh-CN" altLang="en-US" dirty="0"/>
              <a:t>减法指令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117600"/>
            <a:ext cx="8372475" cy="1003300"/>
          </a:xfrm>
        </p:spPr>
        <p:txBody>
          <a:bodyPr/>
          <a:lstStyle/>
          <a:p>
            <a:pPr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3.55  </a:t>
            </a:r>
            <a:r>
              <a:rPr lang="zh-CN" altLang="en-US" sz="2800" dirty="0">
                <a:latin typeface="+mn-lt"/>
                <a:ea typeface="+mn-ea"/>
              </a:rPr>
              <a:t>设</a:t>
            </a:r>
            <a:r>
              <a:rPr lang="en-US" sz="2800" dirty="0">
                <a:latin typeface="+mn-lt"/>
                <a:ea typeface="+mn-ea"/>
              </a:rPr>
              <a:t>AL=BCD 56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CL=BCD 98</a:t>
            </a:r>
            <a:r>
              <a:rPr lang="zh-CN" altLang="en-US" sz="2800" dirty="0">
                <a:latin typeface="+mn-lt"/>
                <a:ea typeface="+mn-ea"/>
              </a:rPr>
              <a:t>，求两数之差。</a:t>
            </a:r>
          </a:p>
          <a:p>
            <a:pPr>
              <a:buNone/>
            </a:pPr>
            <a:r>
              <a:rPr lang="zh-CN" altLang="en-US" sz="2800" dirty="0"/>
              <a:t>运算过程：</a:t>
            </a:r>
          </a:p>
          <a:p>
            <a:endParaRPr lang="zh-CN" alt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750" y="2228850"/>
            <a:ext cx="7645400" cy="4292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3981561"/>
      </p:ext>
    </p:extLst>
  </p:cSld>
  <p:clrMapOvr>
    <a:masterClrMapping/>
  </p:clrMapOvr>
  <p:transition spd="slow">
    <p:strips dir="ld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3. </a:t>
            </a:r>
            <a:r>
              <a:rPr lang="zh-CN" altLang="en-US" dirty="0"/>
              <a:t>乘法指令</a:t>
            </a:r>
            <a:r>
              <a:rPr lang="en-US" dirty="0"/>
              <a:t> (Multiply)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117600"/>
            <a:ext cx="8097838" cy="506730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1) MUL 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无符号数乘法指令</a:t>
            </a:r>
            <a:r>
              <a:rPr lang="en-US" sz="2800" dirty="0">
                <a:latin typeface="+mn-lt"/>
              </a:rPr>
              <a:t>  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(Multiply)</a:t>
            </a:r>
            <a:endParaRPr lang="zh-CN" altLang="en-US" sz="2800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>
                <a:latin typeface="+mn-lt"/>
              </a:rPr>
              <a:t>指令格式：</a:t>
            </a:r>
            <a:r>
              <a:rPr lang="en-US" dirty="0">
                <a:latin typeface="+mn-lt"/>
              </a:rPr>
              <a:t> MUL  </a:t>
            </a:r>
            <a:r>
              <a:rPr lang="zh-CN" altLang="en-US" dirty="0">
                <a:latin typeface="+mn-lt"/>
              </a:rPr>
              <a:t>源</a:t>
            </a:r>
          </a:p>
          <a:p>
            <a:pPr>
              <a:buNone/>
            </a:pPr>
            <a:r>
              <a:rPr lang="zh-CN" altLang="en-US" dirty="0">
                <a:latin typeface="+mn-lt"/>
              </a:rPr>
              <a:t>指令功能： 把源操作数和累加器中的数，都当成无符号数，然后将两数相乘。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其中有一个操作数一定是累加器。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如果源操作数是</a:t>
            </a:r>
            <a:r>
              <a:rPr lang="en-US" altLang="zh-CN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个字节，则 </a:t>
            </a:r>
            <a:r>
              <a:rPr lang="en-US" dirty="0">
                <a:latin typeface="+mn-lt"/>
              </a:rPr>
              <a:t>AX ← AL * </a:t>
            </a:r>
            <a:r>
              <a:rPr lang="zh-CN" altLang="en-US" dirty="0">
                <a:latin typeface="+mn-lt"/>
              </a:rPr>
              <a:t>源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若源操作数是</a:t>
            </a:r>
            <a:r>
              <a:rPr lang="en-US" altLang="zh-CN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个字，</a:t>
            </a:r>
            <a:r>
              <a:rPr lang="en-US" dirty="0">
                <a:latin typeface="+mn-lt"/>
              </a:rPr>
              <a:t>  </a:t>
            </a:r>
            <a:r>
              <a:rPr lang="zh-CN" altLang="en-US" dirty="0">
                <a:latin typeface="+mn-lt"/>
              </a:rPr>
              <a:t>则 </a:t>
            </a:r>
            <a:r>
              <a:rPr lang="en-US" dirty="0">
                <a:latin typeface="+mn-lt"/>
              </a:rPr>
              <a:t>(DX</a:t>
            </a:r>
            <a:r>
              <a:rPr lang="zh-CN" altLang="en-US" dirty="0">
                <a:latin typeface="+mn-lt"/>
              </a:rPr>
              <a:t>，</a:t>
            </a:r>
            <a:r>
              <a:rPr lang="en-US" dirty="0">
                <a:latin typeface="+mn-lt"/>
              </a:rPr>
              <a:t>AX) ← AX * </a:t>
            </a:r>
            <a:r>
              <a:rPr lang="zh-CN" altLang="en-US" dirty="0">
                <a:latin typeface="+mn-lt"/>
              </a:rPr>
              <a:t>源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源操作数可以是寄存器或存储单元，不能是立即数</a:t>
            </a:r>
            <a:endParaRPr lang="en-US" altLang="zh-CN" dirty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当源操作数是存储单元时，应在操作数前加</a:t>
            </a:r>
            <a:r>
              <a:rPr lang="en-US" dirty="0">
                <a:latin typeface="+mn-lt"/>
              </a:rPr>
              <a:t>BYTE</a:t>
            </a:r>
            <a:r>
              <a:rPr lang="zh-CN" altLang="en-US" dirty="0">
                <a:latin typeface="+mn-lt"/>
              </a:rPr>
              <a:t>或</a:t>
            </a:r>
            <a:r>
              <a:rPr lang="en-US" dirty="0">
                <a:latin typeface="+mn-lt"/>
              </a:rPr>
              <a:t>WORD</a:t>
            </a:r>
            <a:r>
              <a:rPr lang="zh-CN" altLang="en-US" dirty="0">
                <a:latin typeface="+mn-lt"/>
              </a:rPr>
              <a:t>，说明是字节还是字。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239548"/>
      </p:ext>
    </p:extLst>
  </p:cSld>
  <p:clrMapOvr>
    <a:masterClrMapping/>
  </p:clrMapOvr>
  <p:transition spd="slow">
    <p:strips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3. </a:t>
            </a:r>
            <a:r>
              <a:rPr lang="zh-CN" altLang="en-US" dirty="0"/>
              <a:t>乘法指令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117600"/>
            <a:ext cx="8194675" cy="5334000"/>
          </a:xfrm>
        </p:spPr>
        <p:txBody>
          <a:bodyPr/>
          <a:lstStyle/>
          <a:p>
            <a:pPr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3.56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dirty="0">
                <a:latin typeface="+mn-lt"/>
                <a:ea typeface="+mn-ea"/>
              </a:rPr>
              <a:t>   MUL    DL			</a:t>
            </a:r>
            <a:r>
              <a:rPr lang="zh-CN" altLang="en-US" dirty="0">
                <a:latin typeface="+mn-lt"/>
                <a:ea typeface="+mn-ea"/>
              </a:rPr>
              <a:t>；</a:t>
            </a:r>
            <a:r>
              <a:rPr lang="en-US" dirty="0">
                <a:latin typeface="+mn-lt"/>
                <a:ea typeface="+mn-ea"/>
              </a:rPr>
              <a:t>AX←AL*DL</a:t>
            </a: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MUL    CX			</a:t>
            </a:r>
            <a:r>
              <a:rPr lang="zh-CN" altLang="en-US" dirty="0">
                <a:latin typeface="+mn-lt"/>
                <a:ea typeface="+mn-ea"/>
              </a:rPr>
              <a:t>；</a:t>
            </a:r>
            <a:r>
              <a:rPr lang="en-US" dirty="0">
                <a:latin typeface="+mn-lt"/>
                <a:ea typeface="+mn-ea"/>
              </a:rPr>
              <a:t>(DX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AX)←AX*CX</a:t>
            </a: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MUL    BYTE</a:t>
            </a:r>
            <a:r>
              <a:rPr lang="zh-CN" altLang="en-US" dirty="0">
                <a:latin typeface="+mn-lt"/>
                <a:ea typeface="+mn-ea"/>
              </a:rPr>
              <a:t>［</a:t>
            </a:r>
            <a:r>
              <a:rPr lang="en-US" dirty="0">
                <a:latin typeface="+mn-lt"/>
                <a:ea typeface="+mn-ea"/>
              </a:rPr>
              <a:t>SI</a:t>
            </a:r>
            <a:r>
              <a:rPr lang="zh-CN" altLang="en-US" dirty="0">
                <a:latin typeface="+mn-lt"/>
                <a:ea typeface="+mn-ea"/>
              </a:rPr>
              <a:t>］</a:t>
            </a:r>
            <a:r>
              <a:rPr lang="en-US" dirty="0">
                <a:latin typeface="+mn-lt"/>
                <a:ea typeface="+mn-ea"/>
              </a:rPr>
              <a:t>	</a:t>
            </a:r>
            <a:r>
              <a:rPr lang="zh-CN" altLang="en-US" dirty="0">
                <a:latin typeface="+mn-lt"/>
                <a:ea typeface="+mn-ea"/>
              </a:rPr>
              <a:t>；</a:t>
            </a:r>
            <a:r>
              <a:rPr lang="en-US" dirty="0">
                <a:latin typeface="+mn-lt"/>
                <a:ea typeface="+mn-ea"/>
              </a:rPr>
              <a:t>AX←AL*(</a:t>
            </a:r>
            <a:r>
              <a:rPr lang="zh-CN" altLang="en-US" dirty="0">
                <a:latin typeface="+mn-lt"/>
                <a:ea typeface="+mn-ea"/>
              </a:rPr>
              <a:t>内存中某字节</a:t>
            </a:r>
            <a:r>
              <a:rPr lang="en-US" dirty="0">
                <a:latin typeface="+mn-lt"/>
                <a:ea typeface="+mn-ea"/>
              </a:rPr>
              <a:t>)</a:t>
            </a:r>
            <a:r>
              <a:rPr lang="zh-CN" altLang="en-US" dirty="0">
                <a:latin typeface="+mn-lt"/>
                <a:ea typeface="+mn-ea"/>
              </a:rPr>
              <a:t>，</a:t>
            </a:r>
            <a:endParaRPr lang="en-US" altLang="zh-CN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				</a:t>
            </a:r>
            <a:r>
              <a:rPr lang="zh-CN" altLang="en-US" dirty="0">
                <a:latin typeface="+mn-lt"/>
                <a:ea typeface="+mn-ea"/>
              </a:rPr>
              <a:t>；</a:t>
            </a:r>
            <a:r>
              <a:rPr lang="en-US" dirty="0">
                <a:latin typeface="+mn-lt"/>
                <a:ea typeface="+mn-ea"/>
              </a:rPr>
              <a:t>BYTE</a:t>
            </a:r>
            <a:r>
              <a:rPr lang="zh-CN" altLang="en-US" dirty="0">
                <a:latin typeface="+mn-lt"/>
                <a:ea typeface="+mn-ea"/>
              </a:rPr>
              <a:t>说明字节乘法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MUL    WORD</a:t>
            </a:r>
            <a:r>
              <a:rPr lang="zh-CN" altLang="en-US" dirty="0">
                <a:latin typeface="+mn-lt"/>
                <a:ea typeface="+mn-ea"/>
              </a:rPr>
              <a:t>［</a:t>
            </a:r>
            <a:r>
              <a:rPr lang="en-US" dirty="0">
                <a:latin typeface="+mn-lt"/>
                <a:ea typeface="+mn-ea"/>
              </a:rPr>
              <a:t>BX</a:t>
            </a:r>
            <a:r>
              <a:rPr lang="zh-CN" altLang="en-US" dirty="0">
                <a:latin typeface="+mn-lt"/>
                <a:ea typeface="+mn-ea"/>
              </a:rPr>
              <a:t>］</a:t>
            </a:r>
            <a:r>
              <a:rPr lang="en-US" dirty="0">
                <a:latin typeface="+mn-lt"/>
                <a:ea typeface="+mn-ea"/>
              </a:rPr>
              <a:t>	</a:t>
            </a:r>
            <a:r>
              <a:rPr lang="zh-CN" altLang="en-US" dirty="0">
                <a:latin typeface="+mn-lt"/>
                <a:ea typeface="+mn-ea"/>
              </a:rPr>
              <a:t>；</a:t>
            </a:r>
            <a:r>
              <a:rPr lang="en-US" dirty="0">
                <a:latin typeface="+mn-lt"/>
                <a:ea typeface="+mn-ea"/>
              </a:rPr>
              <a:t>(DX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AX)←AX*(</a:t>
            </a:r>
            <a:r>
              <a:rPr lang="zh-CN" altLang="en-US" dirty="0">
                <a:latin typeface="+mn-lt"/>
                <a:ea typeface="+mn-ea"/>
              </a:rPr>
              <a:t>内存中</a:t>
            </a:r>
            <a:endParaRPr lang="en-US" altLang="zh-CN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+mn-ea"/>
              </a:rPr>
              <a:t>					</a:t>
            </a:r>
            <a:r>
              <a:rPr lang="zh-CN" altLang="en-US" dirty="0">
                <a:latin typeface="+mn-lt"/>
                <a:ea typeface="+mn-ea"/>
              </a:rPr>
              <a:t>；某字</a:t>
            </a:r>
            <a:r>
              <a:rPr lang="en-US" dirty="0">
                <a:latin typeface="+mn-lt"/>
                <a:ea typeface="+mn-ea"/>
              </a:rPr>
              <a:t>)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WORD</a:t>
            </a:r>
            <a:r>
              <a:rPr lang="zh-CN" altLang="en-US" dirty="0">
                <a:latin typeface="+mn-lt"/>
                <a:ea typeface="+mn-ea"/>
              </a:rPr>
              <a:t>说明字乘法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dirty="0">
                <a:latin typeface="+mn-lt"/>
              </a:rPr>
              <a:t> MUL</a:t>
            </a:r>
            <a:r>
              <a:rPr lang="zh-CN" altLang="en-US" dirty="0">
                <a:latin typeface="+mn-lt"/>
              </a:rPr>
              <a:t>指令执行后影响</a:t>
            </a:r>
            <a:r>
              <a:rPr lang="en-US" dirty="0">
                <a:latin typeface="+mn-lt"/>
              </a:rPr>
              <a:t>CF</a:t>
            </a:r>
            <a:r>
              <a:rPr lang="zh-CN" altLang="en-US" dirty="0">
                <a:latin typeface="+mn-lt"/>
              </a:rPr>
              <a:t>和</a:t>
            </a:r>
            <a:r>
              <a:rPr lang="en-US" dirty="0">
                <a:latin typeface="+mn-lt"/>
              </a:rPr>
              <a:t>OF</a:t>
            </a:r>
            <a:r>
              <a:rPr lang="zh-CN" altLang="en-US" dirty="0">
                <a:latin typeface="+mn-lt"/>
              </a:rPr>
              <a:t>标志。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如果结果的高半部分不为零，则</a:t>
            </a:r>
            <a:r>
              <a:rPr lang="en-US" dirty="0">
                <a:latin typeface="+mn-lt"/>
              </a:rPr>
              <a:t>CF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OF</a:t>
            </a:r>
            <a:r>
              <a:rPr lang="zh-CN" altLang="en-US" dirty="0">
                <a:latin typeface="+mn-lt"/>
              </a:rPr>
              <a:t>均置</a:t>
            </a:r>
            <a:r>
              <a:rPr lang="en-US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。否则，</a:t>
            </a:r>
            <a:r>
              <a:rPr lang="en-US" dirty="0">
                <a:latin typeface="+mn-lt"/>
              </a:rPr>
              <a:t>CF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OF</a:t>
            </a:r>
            <a:r>
              <a:rPr lang="zh-CN" altLang="en-US" dirty="0">
                <a:latin typeface="+mn-lt"/>
              </a:rPr>
              <a:t>均清</a:t>
            </a:r>
            <a:r>
              <a:rPr lang="en-US" dirty="0">
                <a:latin typeface="+mn-lt"/>
              </a:rPr>
              <a:t>0</a:t>
            </a:r>
            <a:r>
              <a:rPr lang="zh-CN" altLang="en-US" dirty="0">
                <a:latin typeface="+mn-lt"/>
              </a:rPr>
              <a:t>。</a:t>
            </a:r>
            <a:endParaRPr lang="en-US" altLang="zh-CN" dirty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通过测试这两个标志，可检测并去除结果中的无效前导零。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20927"/>
      </p:ext>
    </p:extLst>
  </p:cSld>
  <p:clrMapOvr>
    <a:masterClrMapping/>
  </p:clrMapOvr>
  <p:transition spd="slow"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95300"/>
            <a:ext cx="8534400" cy="1466850"/>
          </a:xfrm>
        </p:spPr>
        <p:txBody>
          <a:bodyPr/>
          <a:lstStyle/>
          <a:p>
            <a:r>
              <a:rPr lang="en-US" sz="5400" dirty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5400" dirty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5400" dirty="0">
                <a:solidFill>
                  <a:srgbClr val="FFFF00"/>
                </a:solidFill>
              </a:rPr>
              <a:t>.1 8086</a:t>
            </a:r>
            <a:r>
              <a:rPr lang="zh-CN" altLang="en-US" sz="5400" dirty="0">
                <a:solidFill>
                  <a:srgbClr val="FFFF00"/>
                </a:solidFill>
              </a:rPr>
              <a:t>的寻址方式</a:t>
            </a:r>
          </a:p>
        </p:txBody>
      </p:sp>
      <p:sp>
        <p:nvSpPr>
          <p:cNvPr id="5" name="矩形 4"/>
          <p:cNvSpPr/>
          <p:nvPr/>
        </p:nvSpPr>
        <p:spPr>
          <a:xfrm>
            <a:off x="1593850" y="1917700"/>
            <a:ext cx="591185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</a:t>
            </a:r>
            <a:r>
              <a:rPr lang="en-US" sz="3200" b="1" dirty="0">
                <a:latin typeface="+mn-lt"/>
                <a:ea typeface="+mn-ea"/>
              </a:rPr>
              <a:t>.1.1 </a:t>
            </a:r>
            <a:r>
              <a:rPr lang="zh-CN" altLang="en-US" sz="3200" b="1" dirty="0">
                <a:latin typeface="+mn-lt"/>
                <a:ea typeface="+mn-ea"/>
              </a:rPr>
              <a:t>立即寻址方式</a:t>
            </a:r>
            <a:endParaRPr lang="en-US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</a:t>
            </a:r>
            <a:r>
              <a:rPr lang="en-US" sz="3200" b="1" dirty="0">
                <a:latin typeface="+mn-lt"/>
                <a:ea typeface="+mn-ea"/>
              </a:rPr>
              <a:t>.1.2  </a:t>
            </a:r>
            <a:r>
              <a:rPr lang="zh-CN" altLang="en-US" sz="3200" b="1" dirty="0">
                <a:latin typeface="+mn-lt"/>
                <a:ea typeface="+mn-ea"/>
              </a:rPr>
              <a:t>寄存器寻址方式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solidFill>
                  <a:srgbClr val="00FF00"/>
                </a:solidFill>
                <a:latin typeface="+mn-lt"/>
                <a:ea typeface="+mn-ea"/>
              </a:rPr>
              <a:t>3.1.3  </a:t>
            </a:r>
            <a:r>
              <a:rPr lang="zh-CN" altLang="en-US" sz="3200" b="1" dirty="0">
                <a:solidFill>
                  <a:srgbClr val="00FF00"/>
                </a:solidFill>
                <a:latin typeface="+mn-lt"/>
                <a:ea typeface="+mn-ea"/>
              </a:rPr>
              <a:t>直接寻址方式</a:t>
            </a:r>
            <a:endParaRPr lang="en-US" altLang="zh-CN" sz="3200" b="1" dirty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3.1.4  </a:t>
            </a:r>
            <a:r>
              <a:rPr lang="zh-CN" altLang="en-US" sz="3200" b="1" dirty="0">
                <a:latin typeface="+mn-lt"/>
                <a:ea typeface="+mn-ea"/>
              </a:rPr>
              <a:t>寄存器间接寻址方式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3.1.5  </a:t>
            </a:r>
            <a:r>
              <a:rPr lang="zh-CN" altLang="en-US" sz="3200" b="1" dirty="0">
                <a:latin typeface="+mn-lt"/>
                <a:ea typeface="+mn-ea"/>
              </a:rPr>
              <a:t>寄存器相对寻址方式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3.1.6  </a:t>
            </a:r>
            <a:r>
              <a:rPr lang="zh-CN" altLang="en-US" sz="3200" b="1" dirty="0">
                <a:latin typeface="+mn-lt"/>
                <a:ea typeface="+mn-ea"/>
              </a:rPr>
              <a:t>基址变址寻址方式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3.1.7  </a:t>
            </a:r>
            <a:r>
              <a:rPr lang="zh-CN" altLang="en-US" sz="3200" b="1" dirty="0">
                <a:latin typeface="+mn-lt"/>
                <a:ea typeface="+mn-ea"/>
              </a:rPr>
              <a:t>相对基址变址寻址方式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3.1.8  </a:t>
            </a:r>
            <a:r>
              <a:rPr lang="zh-CN" altLang="en-US" sz="3200" b="1" dirty="0">
                <a:latin typeface="+mn-lt"/>
                <a:ea typeface="+mn-ea"/>
              </a:rPr>
              <a:t>其它寻址方式</a:t>
            </a:r>
            <a:endParaRPr lang="en-US" altLang="zh-CN" sz="32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95300"/>
            <a:ext cx="8229600" cy="674688"/>
          </a:xfrm>
        </p:spPr>
        <p:txBody>
          <a:bodyPr/>
          <a:lstStyle/>
          <a:p>
            <a:pPr algn="l"/>
            <a:r>
              <a:rPr lang="en-US" dirty="0"/>
              <a:t>3. </a:t>
            </a:r>
            <a:r>
              <a:rPr lang="zh-CN" altLang="en-US" dirty="0"/>
              <a:t>乘法指令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314450"/>
            <a:ext cx="8053388" cy="4337050"/>
          </a:xfrm>
        </p:spPr>
        <p:txBody>
          <a:bodyPr/>
          <a:lstStyle/>
          <a:p>
            <a:pPr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3.57 </a:t>
            </a:r>
          </a:p>
          <a:p>
            <a:pPr>
              <a:buNone/>
            </a:pPr>
            <a:r>
              <a:rPr lang="en-US" altLang="zh-CN" sz="2800" dirty="0">
                <a:latin typeface="+mn-lt"/>
                <a:ea typeface="+mn-ea"/>
              </a:rPr>
              <a:t>      </a:t>
            </a:r>
            <a:r>
              <a:rPr lang="zh-CN" altLang="en-US" sz="2800" dirty="0">
                <a:latin typeface="+mn-lt"/>
                <a:ea typeface="+mn-ea"/>
              </a:rPr>
              <a:t>设</a:t>
            </a:r>
            <a:r>
              <a:rPr lang="en-US" sz="2800" dirty="0">
                <a:latin typeface="+mn-lt"/>
                <a:ea typeface="+mn-ea"/>
              </a:rPr>
              <a:t>AL=55H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BL=14H</a:t>
            </a:r>
            <a:r>
              <a:rPr lang="zh-CN" altLang="en-US" sz="2800" dirty="0">
                <a:latin typeface="+mn-lt"/>
                <a:ea typeface="+mn-ea"/>
              </a:rPr>
              <a:t>，计算它们的积。</a:t>
            </a:r>
            <a:endParaRPr lang="en-US" altLang="zh-CN" sz="2800" dirty="0">
              <a:latin typeface="+mn-lt"/>
              <a:ea typeface="+mn-ea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2800" dirty="0">
                <a:latin typeface="+mn-lt"/>
                <a:ea typeface="+mn-ea"/>
              </a:rPr>
              <a:t>      </a:t>
            </a:r>
            <a:r>
              <a:rPr lang="zh-CN" altLang="en-US" sz="2800" dirty="0">
                <a:latin typeface="+mn-lt"/>
                <a:ea typeface="+mn-ea"/>
              </a:rPr>
              <a:t>只要执行下面这条指令：</a:t>
            </a: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          MUL	   BL</a:t>
            </a:r>
            <a:endParaRPr lang="zh-CN" altLang="en-US" sz="2800" dirty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  <a:ea typeface="+mn-ea"/>
              </a:rPr>
              <a:t>      结果：</a:t>
            </a:r>
            <a:r>
              <a:rPr lang="en-US" sz="2800" dirty="0">
                <a:latin typeface="+mn-lt"/>
                <a:ea typeface="+mn-ea"/>
              </a:rPr>
              <a:t>AX=06A4H</a:t>
            </a:r>
            <a:endParaRPr lang="en-US" altLang="zh-CN" sz="2800" dirty="0"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2800" dirty="0">
                <a:latin typeface="+mn-lt"/>
                <a:ea typeface="+mn-ea"/>
              </a:rPr>
              <a:t>      </a:t>
            </a:r>
            <a:r>
              <a:rPr lang="zh-CN" altLang="en-US" sz="2800" dirty="0">
                <a:latin typeface="+mn-lt"/>
                <a:ea typeface="+mn-ea"/>
              </a:rPr>
              <a:t>由于</a:t>
            </a:r>
            <a:r>
              <a:rPr lang="en-US" sz="2800" dirty="0">
                <a:latin typeface="+mn-lt"/>
                <a:ea typeface="+mn-ea"/>
              </a:rPr>
              <a:t>AH=06H≠0</a:t>
            </a:r>
            <a:r>
              <a:rPr lang="zh-CN" altLang="en-US" sz="2800" dirty="0">
                <a:latin typeface="+mn-lt"/>
                <a:ea typeface="+mn-ea"/>
              </a:rPr>
              <a:t>，高位部分有效，所以置</a:t>
            </a:r>
            <a:r>
              <a:rPr lang="en-US" sz="2800" dirty="0">
                <a:latin typeface="+mn-lt"/>
                <a:ea typeface="+mn-ea"/>
              </a:rPr>
              <a:t>CF=1</a:t>
            </a:r>
            <a:r>
              <a:rPr lang="zh-CN" altLang="en-US" sz="2800" dirty="0">
                <a:latin typeface="+mn-lt"/>
                <a:ea typeface="+mn-ea"/>
              </a:rPr>
              <a:t>和</a:t>
            </a:r>
            <a:r>
              <a:rPr lang="en-US" sz="2800" dirty="0">
                <a:latin typeface="+mn-lt"/>
                <a:ea typeface="+mn-ea"/>
              </a:rPr>
              <a:t>OF=1</a:t>
            </a:r>
            <a:r>
              <a:rPr lang="zh-CN" altLang="en-US" sz="2800" dirty="0">
                <a:latin typeface="+mn-lt"/>
                <a:ea typeface="+mn-ea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33143"/>
      </p:ext>
    </p:extLst>
  </p:cSld>
  <p:clrMapOvr>
    <a:masterClrMapping/>
  </p:clrMapOvr>
  <p:transition spd="slow">
    <p:strips dir="ru"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50850"/>
            <a:ext cx="8372475" cy="603885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2) IMUL 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整数乘法指令</a:t>
            </a:r>
            <a:r>
              <a:rPr lang="en-US" sz="2800" dirty="0">
                <a:latin typeface="+mn-lt"/>
              </a:rPr>
              <a:t>  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(Integer Multiply)</a:t>
            </a:r>
            <a:endParaRPr lang="zh-CN" altLang="en-US" sz="2800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>
                <a:latin typeface="+mn-lt"/>
              </a:rPr>
              <a:t>指令格式：</a:t>
            </a:r>
            <a:r>
              <a:rPr lang="en-US" dirty="0">
                <a:latin typeface="+mn-lt"/>
              </a:rPr>
              <a:t> IMUL	 </a:t>
            </a:r>
            <a:r>
              <a:rPr lang="zh-CN" altLang="en-US" dirty="0">
                <a:latin typeface="+mn-lt"/>
              </a:rPr>
              <a:t>源</a:t>
            </a:r>
          </a:p>
          <a:p>
            <a:pPr algn="just">
              <a:buNone/>
            </a:pPr>
            <a:r>
              <a:rPr lang="zh-CN" altLang="en-US" dirty="0">
                <a:latin typeface="+mn-lt"/>
              </a:rPr>
              <a:t>指令功能：把源操作数和累加器中的数，都作为带符号数，进行相乘。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存放结果的方式与</a:t>
            </a:r>
            <a:r>
              <a:rPr lang="en-US" dirty="0">
                <a:latin typeface="+mn-lt"/>
              </a:rPr>
              <a:t>MUL</a:t>
            </a:r>
            <a:r>
              <a:rPr lang="zh-CN" altLang="en-US" dirty="0">
                <a:latin typeface="+mn-lt"/>
              </a:rPr>
              <a:t>相同，最后给乘积赋予正确的符号。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指令执行后，如果乘积的高半部分不是全</a:t>
            </a:r>
            <a:r>
              <a:rPr lang="en-US" dirty="0">
                <a:latin typeface="+mn-lt"/>
              </a:rPr>
              <a:t>0</a:t>
            </a:r>
            <a:r>
              <a:rPr lang="zh-CN" altLang="en-US" dirty="0">
                <a:latin typeface="+mn-lt"/>
              </a:rPr>
              <a:t>或全</a:t>
            </a:r>
            <a:r>
              <a:rPr lang="en-US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，则置</a:t>
            </a:r>
            <a:r>
              <a:rPr lang="en-US" dirty="0">
                <a:latin typeface="+mn-lt"/>
              </a:rPr>
              <a:t>CF=1</a:t>
            </a:r>
            <a:r>
              <a:rPr lang="zh-CN" altLang="en-US" dirty="0">
                <a:latin typeface="+mn-lt"/>
              </a:rPr>
              <a:t>，</a:t>
            </a:r>
            <a:r>
              <a:rPr lang="en-US" dirty="0">
                <a:latin typeface="+mn-lt"/>
              </a:rPr>
              <a:t>OF=1</a:t>
            </a:r>
            <a:r>
              <a:rPr lang="zh-CN" altLang="en-US" dirty="0">
                <a:latin typeface="+mn-lt"/>
              </a:rPr>
              <a:t>。 若结果高半部分为全</a:t>
            </a:r>
            <a:r>
              <a:rPr lang="en-US" dirty="0">
                <a:latin typeface="+mn-lt"/>
              </a:rPr>
              <a:t>0</a:t>
            </a:r>
            <a:r>
              <a:rPr lang="zh-CN" altLang="en-US" dirty="0">
                <a:latin typeface="+mn-lt"/>
              </a:rPr>
              <a:t>或全</a:t>
            </a:r>
            <a:r>
              <a:rPr lang="en-US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，则使</a:t>
            </a:r>
            <a:r>
              <a:rPr lang="en-US" dirty="0">
                <a:latin typeface="+mn-lt"/>
              </a:rPr>
              <a:t>CF=0</a:t>
            </a:r>
            <a:r>
              <a:rPr lang="zh-CN" altLang="en-US" dirty="0">
                <a:latin typeface="+mn-lt"/>
              </a:rPr>
              <a:t>，</a:t>
            </a:r>
            <a:r>
              <a:rPr lang="en-US" dirty="0">
                <a:latin typeface="+mn-lt"/>
              </a:rPr>
              <a:t>OF=0</a:t>
            </a:r>
            <a:r>
              <a:rPr lang="zh-CN" altLang="en-US" dirty="0">
                <a:latin typeface="+mn-lt"/>
              </a:rPr>
              <a:t>。这样来决定是否需要保存积的高半部分。</a:t>
            </a:r>
          </a:p>
          <a:p>
            <a:pPr>
              <a:spcBef>
                <a:spcPts val="2400"/>
              </a:spcBef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3.59  </a:t>
            </a:r>
            <a:r>
              <a:rPr lang="zh-CN" altLang="en-US" dirty="0">
                <a:latin typeface="+mn-lt"/>
                <a:ea typeface="+mn-ea"/>
              </a:rPr>
              <a:t>设</a:t>
            </a:r>
            <a:r>
              <a:rPr lang="en-US" dirty="0">
                <a:latin typeface="+mn-lt"/>
                <a:ea typeface="+mn-ea"/>
              </a:rPr>
              <a:t>AL=-28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BL=59</a:t>
            </a:r>
            <a:r>
              <a:rPr lang="zh-CN" altLang="en-US" dirty="0">
                <a:latin typeface="+mn-lt"/>
                <a:ea typeface="+mn-ea"/>
              </a:rPr>
              <a:t>，试计算它们的乘积。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    IMUL     BL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AX=F98CH= - 1652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，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CF=1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，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OF=1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03458"/>
      </p:ext>
    </p:extLst>
  </p:cSld>
  <p:clrMapOvr>
    <a:masterClrMapping/>
  </p:clrMapOvr>
  <p:transition spd="slow">
    <p:push dir="d"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406400"/>
            <a:ext cx="8372475" cy="608330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3) AAM 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乘法的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ASCII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调整指令</a:t>
            </a:r>
            <a:endParaRPr lang="en-US" altLang="zh-CN" sz="2800" dirty="0">
              <a:solidFill>
                <a:srgbClr val="FF66FF"/>
              </a:solidFill>
              <a:latin typeface="+mn-lt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        (ASCII Adjust for Multiply)</a:t>
            </a:r>
            <a:endParaRPr lang="zh-CN" altLang="en-US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>
                <a:latin typeface="+mn-lt"/>
              </a:rPr>
              <a:t>指令格式：</a:t>
            </a:r>
            <a:r>
              <a:rPr lang="en-US" dirty="0">
                <a:latin typeface="+mn-lt"/>
              </a:rPr>
              <a:t> AAM</a:t>
            </a:r>
            <a:endParaRPr lang="zh-CN" altLang="en-US" dirty="0">
              <a:latin typeface="+mn-lt"/>
            </a:endParaRPr>
          </a:p>
          <a:p>
            <a:pPr algn="just">
              <a:buNone/>
            </a:pPr>
            <a:r>
              <a:rPr lang="zh-CN" altLang="en-US" dirty="0">
                <a:latin typeface="+mn-lt"/>
              </a:rPr>
              <a:t>指令功能：对存于</a:t>
            </a:r>
            <a:r>
              <a:rPr lang="en-US" dirty="0">
                <a:latin typeface="+mn-lt"/>
              </a:rPr>
              <a:t>AL</a:t>
            </a:r>
            <a:r>
              <a:rPr lang="zh-CN" altLang="en-US" dirty="0">
                <a:latin typeface="+mn-lt"/>
              </a:rPr>
              <a:t>的两个非压缩</a:t>
            </a:r>
            <a:r>
              <a:rPr lang="en-US" dirty="0">
                <a:latin typeface="+mn-lt"/>
              </a:rPr>
              <a:t>BCD</a:t>
            </a:r>
            <a:r>
              <a:rPr lang="zh-CN" altLang="en-US" dirty="0">
                <a:latin typeface="+mn-lt"/>
              </a:rPr>
              <a:t>数相乘的积进行调整，结果在</a:t>
            </a:r>
            <a:r>
              <a:rPr lang="en-US" dirty="0">
                <a:latin typeface="+mn-lt"/>
              </a:rPr>
              <a:t>AX</a:t>
            </a:r>
            <a:r>
              <a:rPr lang="zh-CN" altLang="en-US" dirty="0">
                <a:latin typeface="+mn-lt"/>
              </a:rPr>
              <a:t>中，高位放</a:t>
            </a:r>
            <a:r>
              <a:rPr lang="en-US" dirty="0">
                <a:latin typeface="+mn-lt"/>
              </a:rPr>
              <a:t>AH</a:t>
            </a:r>
            <a:r>
              <a:rPr lang="zh-CN" altLang="en-US" dirty="0">
                <a:latin typeface="+mn-lt"/>
              </a:rPr>
              <a:t>，低位在</a:t>
            </a:r>
            <a:r>
              <a:rPr lang="en-US" dirty="0">
                <a:latin typeface="+mn-lt"/>
              </a:rPr>
              <a:t>AL</a:t>
            </a:r>
            <a:r>
              <a:rPr lang="zh-CN" altLang="en-US" dirty="0">
                <a:latin typeface="+mn-lt"/>
              </a:rPr>
              <a:t>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两个</a:t>
            </a:r>
            <a:r>
              <a:rPr lang="en-US" dirty="0">
                <a:latin typeface="+mn-lt"/>
              </a:rPr>
              <a:t>ASCII</a:t>
            </a:r>
            <a:r>
              <a:rPr lang="zh-CN" altLang="en-US" dirty="0">
                <a:latin typeface="+mn-lt"/>
              </a:rPr>
              <a:t>码数相乘前，应先屏蔽掉每个数字的高半字节。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调整过程： 把</a:t>
            </a:r>
            <a:r>
              <a:rPr lang="en-US" dirty="0">
                <a:latin typeface="+mn-lt"/>
              </a:rPr>
              <a:t>AL</a:t>
            </a:r>
            <a:r>
              <a:rPr lang="zh-CN" altLang="en-US" dirty="0">
                <a:latin typeface="+mn-lt"/>
              </a:rPr>
              <a:t>内容除以</a:t>
            </a:r>
            <a:r>
              <a:rPr lang="en-US" dirty="0">
                <a:latin typeface="+mn-lt"/>
              </a:rPr>
              <a:t>10</a:t>
            </a:r>
            <a:r>
              <a:rPr lang="zh-CN" altLang="en-US" dirty="0">
                <a:latin typeface="+mn-lt"/>
              </a:rPr>
              <a:t>，商放在</a:t>
            </a:r>
            <a:r>
              <a:rPr lang="en-US" dirty="0">
                <a:latin typeface="+mn-lt"/>
              </a:rPr>
              <a:t>AH</a:t>
            </a:r>
            <a:r>
              <a:rPr lang="zh-CN" altLang="en-US" dirty="0">
                <a:latin typeface="+mn-lt"/>
              </a:rPr>
              <a:t>中，余数在</a:t>
            </a:r>
            <a:r>
              <a:rPr lang="en-US" dirty="0">
                <a:latin typeface="+mn-lt"/>
              </a:rPr>
              <a:t>AL</a:t>
            </a:r>
            <a:r>
              <a:rPr lang="zh-CN" altLang="en-US" dirty="0">
                <a:latin typeface="+mn-lt"/>
              </a:rPr>
              <a:t>中。即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</a:rPr>
              <a:t>	AH ← AL/10</a:t>
            </a:r>
            <a:r>
              <a:rPr lang="zh-CN" altLang="en-US" dirty="0">
                <a:latin typeface="+mn-lt"/>
              </a:rPr>
              <a:t>所得的商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</a:rPr>
              <a:t>	AL ← AL/10</a:t>
            </a:r>
            <a:r>
              <a:rPr lang="zh-CN" altLang="en-US" dirty="0">
                <a:latin typeface="+mn-lt"/>
              </a:rPr>
              <a:t>所得的余数</a:t>
            </a:r>
          </a:p>
          <a:p>
            <a:pPr>
              <a:buNone/>
            </a:pPr>
            <a:r>
              <a:rPr lang="en-US" altLang="zh-CN" dirty="0">
                <a:latin typeface="+mn-lt"/>
              </a:rPr>
              <a:t>	</a:t>
            </a:r>
            <a:r>
              <a:rPr lang="zh-CN" altLang="en-US" dirty="0">
                <a:latin typeface="+mn-lt"/>
              </a:rPr>
              <a:t>指令执行后，将影响</a:t>
            </a:r>
            <a:r>
              <a:rPr lang="en-US" dirty="0">
                <a:latin typeface="+mn-lt"/>
              </a:rPr>
              <a:t>ZF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SF</a:t>
            </a:r>
            <a:r>
              <a:rPr lang="zh-CN" altLang="en-US" dirty="0">
                <a:latin typeface="+mn-lt"/>
              </a:rPr>
              <a:t>和</a:t>
            </a:r>
            <a:r>
              <a:rPr lang="en-US" dirty="0">
                <a:latin typeface="+mn-lt"/>
              </a:rPr>
              <a:t>PF</a:t>
            </a:r>
            <a:r>
              <a:rPr lang="zh-CN" altLang="en-US" dirty="0">
                <a:latin typeface="+mn-lt"/>
              </a:rPr>
              <a:t>。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044959"/>
      </p:ext>
    </p:extLst>
  </p:cSld>
  <p:clrMapOvr>
    <a:masterClrMapping/>
  </p:clrMapOvr>
  <p:transition spd="slow">
    <p:push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3. </a:t>
            </a:r>
            <a:r>
              <a:rPr lang="zh-CN" altLang="en-US" dirty="0"/>
              <a:t>乘法指令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206500"/>
            <a:ext cx="8372475" cy="5283200"/>
          </a:xfrm>
        </p:spPr>
        <p:txBody>
          <a:bodyPr/>
          <a:lstStyle/>
          <a:p>
            <a:pPr algn="just"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3.60   </a:t>
            </a:r>
            <a:r>
              <a:rPr lang="zh-CN" altLang="en-US" sz="2800" dirty="0">
                <a:latin typeface="+mn-lt"/>
                <a:ea typeface="+mn-ea"/>
              </a:rPr>
              <a:t>求两个非压缩十进制数</a:t>
            </a:r>
            <a:r>
              <a:rPr lang="en-US" sz="2800" dirty="0">
                <a:latin typeface="+mn-lt"/>
                <a:ea typeface="+mn-ea"/>
              </a:rPr>
              <a:t>09</a:t>
            </a:r>
            <a:r>
              <a:rPr lang="zh-CN" altLang="en-US" sz="2800" dirty="0">
                <a:latin typeface="+mn-lt"/>
                <a:ea typeface="+mn-ea"/>
              </a:rPr>
              <a:t>和</a:t>
            </a:r>
            <a:r>
              <a:rPr lang="en-US" sz="2800" dirty="0">
                <a:latin typeface="+mn-lt"/>
                <a:ea typeface="+mn-ea"/>
              </a:rPr>
              <a:t>06</a:t>
            </a:r>
            <a:r>
              <a:rPr lang="zh-CN" altLang="en-US" sz="2800" dirty="0">
                <a:latin typeface="+mn-lt"/>
                <a:ea typeface="+mn-ea"/>
              </a:rPr>
              <a:t>之乘积。</a:t>
            </a:r>
            <a:endParaRPr lang="en-US" altLang="zh-CN" sz="2800" dirty="0">
              <a:latin typeface="+mn-lt"/>
              <a:ea typeface="+mn-ea"/>
            </a:endParaRPr>
          </a:p>
          <a:p>
            <a:pPr algn="just">
              <a:buNone/>
            </a:pPr>
            <a:r>
              <a:rPr lang="en-US" altLang="zh-CN" sz="2800" dirty="0">
                <a:latin typeface="+mn-lt"/>
                <a:ea typeface="+mn-ea"/>
              </a:rPr>
              <a:t>    </a:t>
            </a:r>
            <a:r>
              <a:rPr lang="zh-CN" altLang="en-US" sz="2800" dirty="0">
                <a:latin typeface="+mn-lt"/>
                <a:ea typeface="+mn-ea"/>
              </a:rPr>
              <a:t>可用如下指令实现：</a:t>
            </a:r>
          </a:p>
          <a:p>
            <a:pPr algn="just">
              <a:buNone/>
            </a:pPr>
            <a:r>
              <a:rPr lang="en-US" dirty="0">
                <a:latin typeface="+mn-lt"/>
                <a:ea typeface="+mn-ea"/>
              </a:rPr>
              <a:t>	</a:t>
            </a:r>
            <a:r>
              <a:rPr lang="en-US" sz="2800" dirty="0">
                <a:latin typeface="+mn-lt"/>
                <a:ea typeface="+mn-ea"/>
              </a:rPr>
              <a:t>MOV	AL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09H	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；置初值</a:t>
            </a:r>
          </a:p>
          <a:p>
            <a:pPr algn="just">
              <a:buNone/>
            </a:pPr>
            <a:r>
              <a:rPr lang="en-US" sz="2800" dirty="0">
                <a:latin typeface="+mn-lt"/>
                <a:ea typeface="+mn-ea"/>
              </a:rPr>
              <a:t>	MOV	BL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06H</a:t>
            </a:r>
            <a:endParaRPr lang="zh-CN" altLang="en-US" sz="2800" dirty="0">
              <a:latin typeface="+mn-lt"/>
              <a:ea typeface="+mn-ea"/>
            </a:endParaRPr>
          </a:p>
          <a:p>
            <a:pPr algn="just">
              <a:buNone/>
            </a:pPr>
            <a:r>
              <a:rPr lang="en-US" sz="2800" dirty="0">
                <a:latin typeface="+mn-lt"/>
                <a:ea typeface="+mn-ea"/>
              </a:rPr>
              <a:t>	MUL	BL		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AL←09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与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06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之乘积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36H</a:t>
            </a:r>
            <a:endParaRPr lang="zh-CN" altLang="en-US" sz="2800" dirty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en-US" sz="2800" dirty="0">
                <a:latin typeface="+mn-lt"/>
                <a:ea typeface="+mn-ea"/>
              </a:rPr>
              <a:t>	AAM			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；调整得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AH=05H(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十位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)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，</a:t>
            </a:r>
            <a:endParaRPr lang="en-US" altLang="zh-CN" sz="2800" dirty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en-US" sz="2800" dirty="0">
                <a:latin typeface="+mn-lt"/>
                <a:ea typeface="+mn-ea"/>
              </a:rPr>
              <a:t>					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AL=04H(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个位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)</a:t>
            </a:r>
            <a:endParaRPr lang="zh-CN" altLang="en-US" sz="2800" dirty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zh-CN" altLang="en-US" sz="2800" dirty="0">
                <a:latin typeface="+mn-lt"/>
                <a:ea typeface="+mn-ea"/>
              </a:rPr>
              <a:t>      最后</a:t>
            </a:r>
            <a:r>
              <a:rPr lang="en-US" altLang="zh-CN" sz="2800" dirty="0">
                <a:latin typeface="+mn-lt"/>
                <a:ea typeface="+mn-ea"/>
              </a:rPr>
              <a:t>, </a:t>
            </a:r>
            <a:r>
              <a:rPr lang="zh-CN" altLang="en-US" sz="2800" dirty="0">
                <a:latin typeface="+mn-lt"/>
                <a:ea typeface="+mn-ea"/>
              </a:rPr>
              <a:t>可在</a:t>
            </a:r>
            <a:r>
              <a:rPr lang="en-US" sz="2800" dirty="0">
                <a:latin typeface="+mn-lt"/>
                <a:ea typeface="+mn-ea"/>
              </a:rPr>
              <a:t>AX</a:t>
            </a:r>
            <a:r>
              <a:rPr lang="zh-CN" altLang="en-US" sz="2800" dirty="0">
                <a:latin typeface="+mn-lt"/>
                <a:ea typeface="+mn-ea"/>
              </a:rPr>
              <a:t>中得到正确结果</a:t>
            </a:r>
            <a:r>
              <a:rPr lang="en-US" sz="2800" dirty="0">
                <a:latin typeface="+mn-lt"/>
                <a:ea typeface="+mn-ea"/>
              </a:rPr>
              <a:t>AX=0504H</a:t>
            </a:r>
            <a:r>
              <a:rPr lang="zh-CN" altLang="en-US" sz="2800" dirty="0">
                <a:latin typeface="+mn-lt"/>
                <a:ea typeface="+mn-ea"/>
              </a:rPr>
              <a:t>，即</a:t>
            </a:r>
            <a:r>
              <a:rPr lang="en-US" sz="2800" dirty="0">
                <a:latin typeface="+mn-lt"/>
                <a:ea typeface="+mn-ea"/>
              </a:rPr>
              <a:t>BCD</a:t>
            </a:r>
            <a:r>
              <a:rPr lang="zh-CN" altLang="en-US" sz="2800" dirty="0">
                <a:latin typeface="+mn-lt"/>
                <a:ea typeface="+mn-ea"/>
              </a:rPr>
              <a:t>数</a:t>
            </a:r>
            <a:r>
              <a:rPr lang="en-US" sz="2800" dirty="0">
                <a:latin typeface="+mn-lt"/>
                <a:ea typeface="+mn-ea"/>
              </a:rPr>
              <a:t>54</a:t>
            </a:r>
            <a:r>
              <a:rPr lang="zh-CN" altLang="en-US" sz="2800" dirty="0">
                <a:latin typeface="+mn-lt"/>
                <a:ea typeface="+mn-ea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655436"/>
      </p:ext>
    </p:extLst>
  </p:cSld>
  <p:clrMapOvr>
    <a:masterClrMapping/>
  </p:clrMapOvr>
  <p:transition spd="slow">
    <p:push dir="r"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50850"/>
            <a:ext cx="8229600" cy="674688"/>
          </a:xfrm>
        </p:spPr>
        <p:txBody>
          <a:bodyPr/>
          <a:lstStyle/>
          <a:p>
            <a:pPr algn="l"/>
            <a:r>
              <a:rPr lang="en-US" dirty="0"/>
              <a:t>3. </a:t>
            </a:r>
            <a:r>
              <a:rPr lang="zh-CN" altLang="en-US" dirty="0"/>
              <a:t>乘法指令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117600"/>
            <a:ext cx="8186738" cy="5461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  <a:ea typeface="+mn-ea"/>
              </a:rPr>
              <a:t>如果</a:t>
            </a:r>
            <a:r>
              <a:rPr lang="en-US" dirty="0">
                <a:latin typeface="+mn-lt"/>
                <a:ea typeface="+mn-ea"/>
              </a:rPr>
              <a:t>AL</a:t>
            </a:r>
            <a:r>
              <a:rPr lang="zh-CN" altLang="en-US" dirty="0">
                <a:latin typeface="+mn-lt"/>
                <a:ea typeface="+mn-ea"/>
              </a:rPr>
              <a:t>和</a:t>
            </a:r>
            <a:r>
              <a:rPr lang="en-US" dirty="0">
                <a:latin typeface="+mn-lt"/>
                <a:ea typeface="+mn-ea"/>
              </a:rPr>
              <a:t>BL</a:t>
            </a:r>
            <a:r>
              <a:rPr lang="zh-CN" altLang="en-US" dirty="0">
                <a:latin typeface="+mn-lt"/>
                <a:ea typeface="+mn-ea"/>
              </a:rPr>
              <a:t>中分别存放</a:t>
            </a:r>
            <a:r>
              <a:rPr lang="en-US" dirty="0">
                <a:latin typeface="+mn-lt"/>
                <a:ea typeface="+mn-ea"/>
              </a:rPr>
              <a:t>9</a:t>
            </a:r>
            <a:r>
              <a:rPr lang="zh-CN" altLang="en-US" dirty="0">
                <a:latin typeface="+mn-lt"/>
                <a:ea typeface="+mn-ea"/>
              </a:rPr>
              <a:t>和</a:t>
            </a:r>
            <a:r>
              <a:rPr lang="en-US" dirty="0">
                <a:latin typeface="+mn-lt"/>
                <a:ea typeface="+mn-ea"/>
              </a:rPr>
              <a:t>6</a:t>
            </a:r>
            <a:r>
              <a:rPr lang="zh-CN" altLang="en-US" dirty="0">
                <a:latin typeface="+mn-lt"/>
                <a:ea typeface="+mn-ea"/>
              </a:rPr>
              <a:t>的</a:t>
            </a:r>
            <a:r>
              <a:rPr lang="en-US" dirty="0">
                <a:latin typeface="+mn-lt"/>
                <a:ea typeface="+mn-ea"/>
              </a:rPr>
              <a:t>ASCII</a:t>
            </a:r>
            <a:r>
              <a:rPr lang="zh-CN" altLang="en-US" dirty="0">
                <a:latin typeface="+mn-lt"/>
                <a:ea typeface="+mn-ea"/>
              </a:rPr>
              <a:t>码，则求两数之积时要用以下指令实现：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AND	AL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0FH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；屏蔽高半字节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AND	BL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0FH</a:t>
            </a:r>
            <a:endParaRPr lang="zh-CN" altLang="en-US" dirty="0"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MUL	BL	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；相乘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AAM		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；调整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如要将结果转换成</a:t>
            </a:r>
            <a:r>
              <a:rPr lang="en-US" dirty="0">
                <a:latin typeface="+mn-lt"/>
              </a:rPr>
              <a:t>ASCII</a:t>
            </a:r>
            <a:r>
              <a:rPr lang="zh-CN" altLang="en-US" dirty="0">
                <a:latin typeface="+mn-lt"/>
              </a:rPr>
              <a:t>码，可再用指令</a:t>
            </a:r>
            <a:r>
              <a:rPr lang="en-US" dirty="0">
                <a:latin typeface="+mn-lt"/>
              </a:rPr>
              <a:t>OR  AX</a:t>
            </a:r>
            <a:r>
              <a:rPr lang="zh-CN" altLang="en-US" dirty="0">
                <a:latin typeface="+mn-lt"/>
              </a:rPr>
              <a:t>，</a:t>
            </a:r>
            <a:r>
              <a:rPr lang="en-US" dirty="0">
                <a:latin typeface="+mn-lt"/>
              </a:rPr>
              <a:t>3030H</a:t>
            </a:r>
            <a:r>
              <a:rPr lang="zh-CN" altLang="en-US" dirty="0">
                <a:latin typeface="+mn-lt"/>
              </a:rPr>
              <a:t>来实现，使</a:t>
            </a:r>
            <a:r>
              <a:rPr lang="en-US" dirty="0">
                <a:latin typeface="+mn-lt"/>
              </a:rPr>
              <a:t>AX=3534H</a:t>
            </a:r>
            <a:r>
              <a:rPr lang="zh-CN" altLang="en-US" dirty="0">
                <a:latin typeface="+mn-lt"/>
              </a:rPr>
              <a:t>。</a:t>
            </a:r>
          </a:p>
          <a:p>
            <a:pPr>
              <a:buFont typeface="Wingdings 3" panose="05040102010807070707" pitchFamily="18" charset="2"/>
              <a:buChar char="u"/>
            </a:pPr>
            <a:r>
              <a:rPr lang="en-US" dirty="0">
                <a:latin typeface="+mn-lt"/>
              </a:rPr>
              <a:t>8086/8088</a:t>
            </a:r>
            <a:r>
              <a:rPr lang="zh-CN" altLang="en-US" dirty="0">
                <a:latin typeface="+mn-lt"/>
              </a:rPr>
              <a:t>指令系统中，不允许采用压缩十进制数做乘法，乘法调整指令仅此一条。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790407"/>
      </p:ext>
    </p:extLst>
  </p:cSld>
  <p:clrMapOvr>
    <a:masterClrMapping/>
  </p:clrMapOvr>
  <p:transition spd="slow">
    <p:push dir="u"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95300"/>
            <a:ext cx="8229600" cy="674688"/>
          </a:xfrm>
        </p:spPr>
        <p:txBody>
          <a:bodyPr/>
          <a:lstStyle/>
          <a:p>
            <a:pPr algn="l"/>
            <a:r>
              <a:rPr lang="en-US" dirty="0"/>
              <a:t>4. </a:t>
            </a:r>
            <a:r>
              <a:rPr lang="zh-CN" altLang="en-US" dirty="0"/>
              <a:t>除法指令</a:t>
            </a:r>
            <a:r>
              <a:rPr lang="en-US" dirty="0"/>
              <a:t>   </a:t>
            </a:r>
            <a:r>
              <a:rPr lang="en-US" dirty="0">
                <a:solidFill>
                  <a:schemeClr val="tx1"/>
                </a:solidFill>
              </a:rPr>
              <a:t>(Division)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1) DIV 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无符号数除法指令 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(Division</a:t>
            </a:r>
            <a:r>
              <a:rPr lang="zh-CN" altLang="en-US" sz="2800" dirty="0">
                <a:solidFill>
                  <a:schemeClr val="tx1"/>
                </a:solidFill>
                <a:latin typeface="+mn-lt"/>
              </a:rPr>
              <a:t>，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unsigned)</a:t>
            </a:r>
            <a:endParaRPr lang="zh-CN" altLang="en-US" sz="2800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 DIV	</a:t>
            </a:r>
            <a:r>
              <a:rPr lang="zh-CN" altLang="en-US" sz="2800" dirty="0">
                <a:latin typeface="+mn-lt"/>
              </a:rPr>
              <a:t>源</a:t>
            </a: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指令功能： 对两个无符号二进制数进行除法操作。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如果源操作数为字节，被除数必须放在</a:t>
            </a:r>
            <a:r>
              <a:rPr lang="en-US" sz="2800" dirty="0">
                <a:latin typeface="+mn-lt"/>
              </a:rPr>
              <a:t>AX</a:t>
            </a:r>
            <a:r>
              <a:rPr lang="zh-CN" altLang="en-US" sz="2800" dirty="0">
                <a:latin typeface="+mn-lt"/>
              </a:rPr>
              <a:t>中，并且有：</a:t>
            </a:r>
          </a:p>
          <a:p>
            <a:pPr>
              <a:buNone/>
            </a:pPr>
            <a:r>
              <a:rPr lang="en-US" sz="2800" dirty="0">
                <a:latin typeface="+mn-lt"/>
              </a:rPr>
              <a:t>	AL ← AX/</a:t>
            </a:r>
            <a:r>
              <a:rPr lang="zh-CN" altLang="en-US" sz="2800" dirty="0">
                <a:latin typeface="+mn-lt"/>
              </a:rPr>
              <a:t>源</a:t>
            </a:r>
            <a:r>
              <a:rPr lang="en-US" sz="2800" dirty="0">
                <a:latin typeface="+mn-lt"/>
              </a:rPr>
              <a:t>(</a:t>
            </a:r>
            <a:r>
              <a:rPr lang="zh-CN" altLang="en-US" sz="2800" dirty="0">
                <a:latin typeface="+mn-lt"/>
              </a:rPr>
              <a:t>字节</a:t>
            </a:r>
            <a:r>
              <a:rPr lang="en-US" sz="2800" dirty="0">
                <a:latin typeface="+mn-lt"/>
              </a:rPr>
              <a:t>)</a:t>
            </a:r>
            <a:r>
              <a:rPr lang="zh-CN" altLang="en-US" sz="2800" dirty="0">
                <a:latin typeface="+mn-lt"/>
              </a:rPr>
              <a:t>的商</a:t>
            </a:r>
          </a:p>
          <a:p>
            <a:pPr>
              <a:buNone/>
            </a:pPr>
            <a:r>
              <a:rPr lang="en-US" sz="2800" dirty="0">
                <a:latin typeface="+mn-lt"/>
              </a:rPr>
              <a:t>	AH ← AX/</a:t>
            </a:r>
            <a:r>
              <a:rPr lang="zh-CN" altLang="en-US" sz="2800" dirty="0">
                <a:latin typeface="+mn-lt"/>
              </a:rPr>
              <a:t>源</a:t>
            </a:r>
            <a:r>
              <a:rPr lang="en-US" sz="2800" dirty="0">
                <a:latin typeface="+mn-lt"/>
              </a:rPr>
              <a:t>(</a:t>
            </a:r>
            <a:r>
              <a:rPr lang="zh-CN" altLang="en-US" sz="2800" dirty="0">
                <a:latin typeface="+mn-lt"/>
              </a:rPr>
              <a:t>字节</a:t>
            </a:r>
            <a:r>
              <a:rPr lang="en-US" sz="2800" dirty="0">
                <a:latin typeface="+mn-lt"/>
              </a:rPr>
              <a:t>)</a:t>
            </a:r>
            <a:r>
              <a:rPr lang="zh-CN" altLang="en-US" sz="2800" dirty="0">
                <a:latin typeface="+mn-lt"/>
              </a:rPr>
              <a:t>的余数</a:t>
            </a:r>
          </a:p>
          <a:p>
            <a:pPr algn="just">
              <a:buFont typeface="Wingdings 3" panose="05040102010807070707" pitchFamily="18" charset="2"/>
              <a:buChar char="u"/>
            </a:pPr>
            <a:r>
              <a:rPr lang="zh-CN" altLang="en-US" sz="2800" dirty="0">
                <a:latin typeface="+mn-lt"/>
              </a:rPr>
              <a:t>要是被除数只有</a:t>
            </a:r>
            <a:r>
              <a:rPr lang="en-US" sz="2800" dirty="0">
                <a:latin typeface="+mn-lt"/>
              </a:rPr>
              <a:t>8</a:t>
            </a:r>
            <a:r>
              <a:rPr lang="zh-CN" altLang="en-US" sz="2800" dirty="0">
                <a:latin typeface="+mn-lt"/>
              </a:rPr>
              <a:t>位，必须把它放在</a:t>
            </a:r>
            <a:r>
              <a:rPr lang="en-US" sz="2800" dirty="0">
                <a:latin typeface="+mn-lt"/>
              </a:rPr>
              <a:t>AL</a:t>
            </a:r>
            <a:r>
              <a:rPr lang="zh-CN" altLang="en-US" sz="2800" dirty="0">
                <a:latin typeface="+mn-lt"/>
              </a:rPr>
              <a:t>中，并将</a:t>
            </a:r>
            <a:r>
              <a:rPr lang="en-US" sz="2800" dirty="0">
                <a:latin typeface="+mn-lt"/>
              </a:rPr>
              <a:t>AH</a:t>
            </a:r>
            <a:r>
              <a:rPr lang="zh-CN" altLang="en-US" sz="2800" dirty="0">
                <a:latin typeface="+mn-lt"/>
              </a:rPr>
              <a:t>清</a:t>
            </a:r>
            <a:r>
              <a:rPr lang="en-US" sz="2800" dirty="0">
                <a:latin typeface="+mn-lt"/>
              </a:rPr>
              <a:t>0</a:t>
            </a:r>
            <a:r>
              <a:rPr lang="zh-CN" altLang="en-US" sz="2800" dirty="0">
                <a:latin typeface="+mn-lt"/>
              </a:rPr>
              <a:t>，然后相除。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973471"/>
      </p:ext>
    </p:extLst>
  </p:cSld>
  <p:clrMapOvr>
    <a:masterClrMapping/>
  </p:clrMapOvr>
  <p:transition spd="slow">
    <p:cover dir="d"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4. </a:t>
            </a:r>
            <a:r>
              <a:rPr lang="zh-CN" altLang="en-US" dirty="0"/>
              <a:t>除法指令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231187" cy="462280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1) DIV 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无符号数除法指令</a:t>
            </a:r>
            <a:endParaRPr lang="en-US" altLang="zh-CN" sz="2800" dirty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若源操作数为字，被除数必须放在</a:t>
            </a:r>
            <a:r>
              <a:rPr lang="en-US" sz="2800" dirty="0">
                <a:latin typeface="+mn-lt"/>
              </a:rPr>
              <a:t>DX</a:t>
            </a:r>
            <a:r>
              <a:rPr lang="zh-CN" altLang="en-US" sz="2800" dirty="0">
                <a:latin typeface="+mn-lt"/>
              </a:rPr>
              <a:t>和</a:t>
            </a:r>
            <a:r>
              <a:rPr lang="en-US" sz="2800" dirty="0">
                <a:latin typeface="+mn-lt"/>
              </a:rPr>
              <a:t>AX</a:t>
            </a:r>
            <a:r>
              <a:rPr lang="zh-CN" altLang="en-US" sz="2800" dirty="0">
                <a:latin typeface="+mn-lt"/>
              </a:rPr>
              <a:t>中，并且有：</a:t>
            </a:r>
          </a:p>
          <a:p>
            <a:pPr>
              <a:buNone/>
            </a:pPr>
            <a:r>
              <a:rPr lang="en-US" sz="2800" dirty="0">
                <a:latin typeface="+mn-lt"/>
              </a:rPr>
              <a:t>	AX ← (DX</a:t>
            </a:r>
            <a:r>
              <a:rPr lang="zh-CN" altLang="en-US" sz="2800" dirty="0">
                <a:latin typeface="+mn-lt"/>
              </a:rPr>
              <a:t>，</a:t>
            </a:r>
            <a:r>
              <a:rPr lang="en-US" sz="2800" dirty="0">
                <a:latin typeface="+mn-lt"/>
              </a:rPr>
              <a:t>AX)/</a:t>
            </a:r>
            <a:r>
              <a:rPr lang="zh-CN" altLang="en-US" sz="2800" dirty="0">
                <a:latin typeface="+mn-lt"/>
              </a:rPr>
              <a:t>源</a:t>
            </a:r>
            <a:r>
              <a:rPr lang="en-US" sz="2800" dirty="0">
                <a:latin typeface="+mn-lt"/>
              </a:rPr>
              <a:t>(</a:t>
            </a:r>
            <a:r>
              <a:rPr lang="zh-CN" altLang="en-US" sz="2800" dirty="0">
                <a:latin typeface="+mn-lt"/>
              </a:rPr>
              <a:t>字</a:t>
            </a:r>
            <a:r>
              <a:rPr lang="en-US" sz="2800" dirty="0">
                <a:latin typeface="+mn-lt"/>
              </a:rPr>
              <a:t>)</a:t>
            </a:r>
            <a:r>
              <a:rPr lang="zh-CN" altLang="en-US" sz="2800" dirty="0">
                <a:latin typeface="+mn-lt"/>
              </a:rPr>
              <a:t>的商</a:t>
            </a:r>
          </a:p>
          <a:p>
            <a:pPr>
              <a:buNone/>
            </a:pPr>
            <a:r>
              <a:rPr lang="en-US" sz="2800" dirty="0">
                <a:latin typeface="+mn-lt"/>
              </a:rPr>
              <a:t>	DX ← (DX</a:t>
            </a:r>
            <a:r>
              <a:rPr lang="zh-CN" altLang="en-US" sz="2800" dirty="0">
                <a:latin typeface="+mn-lt"/>
              </a:rPr>
              <a:t>，</a:t>
            </a:r>
            <a:r>
              <a:rPr lang="en-US" sz="2800" dirty="0">
                <a:latin typeface="+mn-lt"/>
              </a:rPr>
              <a:t>AX)/</a:t>
            </a:r>
            <a:r>
              <a:rPr lang="zh-CN" altLang="en-US" sz="2800" dirty="0">
                <a:latin typeface="+mn-lt"/>
              </a:rPr>
              <a:t>源</a:t>
            </a:r>
            <a:r>
              <a:rPr lang="en-US" sz="2800" dirty="0">
                <a:latin typeface="+mn-lt"/>
              </a:rPr>
              <a:t>(</a:t>
            </a:r>
            <a:r>
              <a:rPr lang="zh-CN" altLang="en-US" sz="2800" dirty="0">
                <a:latin typeface="+mn-lt"/>
              </a:rPr>
              <a:t>字</a:t>
            </a:r>
            <a:r>
              <a:rPr lang="en-US" sz="2800" dirty="0">
                <a:latin typeface="+mn-lt"/>
              </a:rPr>
              <a:t>)</a:t>
            </a:r>
            <a:r>
              <a:rPr lang="zh-CN" altLang="en-US" sz="2800" dirty="0">
                <a:latin typeface="+mn-lt"/>
              </a:rPr>
              <a:t>的余数</a:t>
            </a:r>
          </a:p>
          <a:p>
            <a:pPr algn="just">
              <a:buFont typeface="Wingdings 3" panose="05040102010807070707" pitchFamily="18" charset="2"/>
              <a:buChar char="u"/>
            </a:pPr>
            <a:r>
              <a:rPr lang="zh-CN" altLang="en-US" sz="2800" dirty="0">
                <a:latin typeface="+mn-lt"/>
              </a:rPr>
              <a:t>要是被除数只有</a:t>
            </a:r>
            <a:r>
              <a:rPr lang="en-US" sz="2800" dirty="0">
                <a:latin typeface="+mn-lt"/>
              </a:rPr>
              <a:t>16</a:t>
            </a:r>
            <a:r>
              <a:rPr lang="zh-CN" altLang="en-US" sz="2800" dirty="0">
                <a:latin typeface="+mn-lt"/>
              </a:rPr>
              <a:t>位，除数也是</a:t>
            </a:r>
            <a:r>
              <a:rPr lang="en-US" sz="2800" dirty="0">
                <a:latin typeface="+mn-lt"/>
              </a:rPr>
              <a:t>16</a:t>
            </a:r>
            <a:r>
              <a:rPr lang="zh-CN" altLang="en-US" sz="2800" dirty="0">
                <a:latin typeface="+mn-lt"/>
              </a:rPr>
              <a:t>位，则必须将</a:t>
            </a:r>
            <a:r>
              <a:rPr lang="en-US" sz="2800" dirty="0">
                <a:latin typeface="+mn-lt"/>
              </a:rPr>
              <a:t>16</a:t>
            </a:r>
            <a:r>
              <a:rPr lang="zh-CN" altLang="en-US" sz="2800" dirty="0">
                <a:latin typeface="+mn-lt"/>
              </a:rPr>
              <a:t>位被除数送入</a:t>
            </a:r>
            <a:r>
              <a:rPr lang="en-US" sz="2800" dirty="0">
                <a:latin typeface="+mn-lt"/>
              </a:rPr>
              <a:t>AX</a:t>
            </a:r>
            <a:r>
              <a:rPr lang="zh-CN" altLang="en-US" sz="2800" dirty="0">
                <a:latin typeface="+mn-lt"/>
              </a:rPr>
              <a:t>，再将</a:t>
            </a:r>
            <a:r>
              <a:rPr lang="en-US" sz="2800" dirty="0">
                <a:latin typeface="+mn-lt"/>
              </a:rPr>
              <a:t>DX</a:t>
            </a:r>
            <a:r>
              <a:rPr lang="zh-CN" altLang="en-US" sz="2800" dirty="0">
                <a:latin typeface="+mn-lt"/>
              </a:rPr>
              <a:t>清</a:t>
            </a:r>
            <a:r>
              <a:rPr lang="en-US" sz="2800" dirty="0">
                <a:latin typeface="+mn-lt"/>
              </a:rPr>
              <a:t>0</a:t>
            </a:r>
            <a:r>
              <a:rPr lang="zh-CN" altLang="en-US" sz="2800" dirty="0">
                <a:latin typeface="+mn-lt"/>
              </a:rPr>
              <a:t>，然后相除。</a:t>
            </a:r>
          </a:p>
          <a:p>
            <a:pPr>
              <a:buFont typeface="Wingdings 3" panose="05040102010807070707" pitchFamily="18" charset="2"/>
              <a:buChar char="u"/>
            </a:pPr>
            <a:r>
              <a:rPr lang="zh-CN" altLang="en-US" sz="2800" dirty="0">
                <a:latin typeface="+mn-lt"/>
              </a:rPr>
              <a:t>与被除数和除数一样，商和余数都是无符号数。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0780"/>
      </p:ext>
    </p:extLst>
  </p:cSld>
  <p:clrMapOvr>
    <a:masterClrMapping/>
  </p:clrMapOvr>
  <p:transition spd="slow">
    <p:cover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539750"/>
            <a:ext cx="8229600" cy="674688"/>
          </a:xfrm>
        </p:spPr>
        <p:txBody>
          <a:bodyPr/>
          <a:lstStyle/>
          <a:p>
            <a:pPr algn="l"/>
            <a:r>
              <a:rPr lang="en-US" dirty="0"/>
              <a:t>4. </a:t>
            </a:r>
            <a:r>
              <a:rPr lang="zh-CN" altLang="en-US" dirty="0"/>
              <a:t>除法指令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2) IDIV 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整数除法指令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 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(Integer Division)</a:t>
            </a:r>
            <a:endParaRPr lang="zh-CN" altLang="en-US" sz="2800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 IDIV	 </a:t>
            </a:r>
            <a:r>
              <a:rPr lang="zh-CN" altLang="en-US" sz="2800" dirty="0">
                <a:latin typeface="+mn-lt"/>
              </a:rPr>
              <a:t>源</a:t>
            </a:r>
          </a:p>
          <a:p>
            <a:pPr algn="just">
              <a:buNone/>
            </a:pPr>
            <a:r>
              <a:rPr lang="zh-CN" altLang="en-US" sz="2800" dirty="0">
                <a:latin typeface="+mn-lt"/>
              </a:rPr>
              <a:t>指令功能：功能与</a:t>
            </a:r>
            <a:r>
              <a:rPr lang="en-US" sz="2800" dirty="0">
                <a:latin typeface="+mn-lt"/>
              </a:rPr>
              <a:t>DIV</a:t>
            </a:r>
            <a:r>
              <a:rPr lang="zh-CN" altLang="en-US" sz="2800" dirty="0">
                <a:latin typeface="+mn-lt"/>
              </a:rPr>
              <a:t>相同，但操作数都必须是带符号数，商和余数也都是带符号数，而且规定余数的符号和被除数的符号相同。</a:t>
            </a:r>
          </a:p>
          <a:p>
            <a:pPr>
              <a:buNone/>
            </a:pPr>
            <a:r>
              <a:rPr lang="en-US" dirty="0">
                <a:latin typeface="+mn-lt"/>
              </a:rPr>
              <a:t> </a:t>
            </a:r>
            <a:endParaRPr lang="zh-CN" altLang="en-US" dirty="0">
              <a:latin typeface="+mn-lt"/>
            </a:endParaRPr>
          </a:p>
          <a:p>
            <a:pPr algn="just">
              <a:buFont typeface="Wingdings 3" panose="05040102010807070707" pitchFamily="18" charset="2"/>
              <a:buChar char="u"/>
            </a:pPr>
            <a:r>
              <a:rPr lang="zh-CN" altLang="en-US" sz="2800" dirty="0">
                <a:latin typeface="+mn-lt"/>
              </a:rPr>
              <a:t>进行除法操作时，如果商超过了目标寄存器</a:t>
            </a:r>
            <a:r>
              <a:rPr lang="en-US" sz="2800" dirty="0">
                <a:latin typeface="+mn-lt"/>
              </a:rPr>
              <a:t>AL</a:t>
            </a:r>
            <a:r>
              <a:rPr lang="zh-CN" altLang="en-US" sz="2800" dirty="0">
                <a:latin typeface="+mn-lt"/>
              </a:rPr>
              <a:t>或</a:t>
            </a:r>
            <a:r>
              <a:rPr lang="en-US" sz="2800" dirty="0">
                <a:latin typeface="+mn-lt"/>
              </a:rPr>
              <a:t>AX</a:t>
            </a:r>
            <a:r>
              <a:rPr lang="zh-CN" altLang="en-US" sz="2800" dirty="0">
                <a:latin typeface="+mn-lt"/>
              </a:rPr>
              <a:t>所能存放数的范围，计算机会自动产生除法错中断，相当于执行了除数为</a:t>
            </a:r>
            <a:r>
              <a:rPr lang="en-US" sz="2800" dirty="0">
                <a:latin typeface="+mn-lt"/>
              </a:rPr>
              <a:t>0</a:t>
            </a:r>
            <a:r>
              <a:rPr lang="zh-CN" altLang="en-US" sz="2800" dirty="0">
                <a:latin typeface="+mn-lt"/>
              </a:rPr>
              <a:t>的运算，所得的商和余数都不确定。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54671"/>
      </p:ext>
    </p:extLst>
  </p:cSld>
  <p:clrMapOvr>
    <a:masterClrMapping/>
  </p:clrMapOvr>
  <p:transition spd="slow">
    <p:cover dir="r"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539750"/>
            <a:ext cx="8229600" cy="674688"/>
          </a:xfrm>
        </p:spPr>
        <p:txBody>
          <a:bodyPr/>
          <a:lstStyle/>
          <a:p>
            <a:pPr algn="l"/>
            <a:r>
              <a:rPr lang="en-US" dirty="0"/>
              <a:t>4. </a:t>
            </a:r>
            <a:r>
              <a:rPr lang="zh-CN" altLang="en-US" dirty="0"/>
              <a:t>除法指令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3.61  </a:t>
            </a:r>
            <a:r>
              <a:rPr lang="zh-CN" altLang="en-US" sz="2800" dirty="0">
                <a:latin typeface="+mn-lt"/>
                <a:ea typeface="+mn-ea"/>
              </a:rPr>
              <a:t>两个无符号数</a:t>
            </a:r>
            <a:r>
              <a:rPr lang="en-US" sz="2800" dirty="0">
                <a:latin typeface="+mn-lt"/>
                <a:ea typeface="+mn-ea"/>
              </a:rPr>
              <a:t>7A86H</a:t>
            </a:r>
            <a:r>
              <a:rPr lang="zh-CN" altLang="en-US" sz="2800" dirty="0">
                <a:latin typeface="+mn-lt"/>
                <a:ea typeface="+mn-ea"/>
              </a:rPr>
              <a:t>和</a:t>
            </a:r>
            <a:r>
              <a:rPr lang="en-US" sz="2800" dirty="0">
                <a:latin typeface="+mn-lt"/>
                <a:ea typeface="+mn-ea"/>
              </a:rPr>
              <a:t>04H</a:t>
            </a:r>
            <a:r>
              <a:rPr lang="zh-CN" altLang="en-US" sz="2800" dirty="0">
                <a:latin typeface="+mn-lt"/>
                <a:ea typeface="+mn-ea"/>
              </a:rPr>
              <a:t>相除的商，应为</a:t>
            </a:r>
            <a:r>
              <a:rPr lang="en-US" sz="2800" dirty="0">
                <a:latin typeface="+mn-lt"/>
                <a:ea typeface="+mn-ea"/>
              </a:rPr>
              <a:t>1EA1H</a:t>
            </a:r>
            <a:r>
              <a:rPr lang="zh-CN" altLang="en-US" sz="2800" dirty="0">
                <a:latin typeface="+mn-lt"/>
                <a:ea typeface="+mn-ea"/>
              </a:rPr>
              <a:t>。若用</a:t>
            </a:r>
            <a:r>
              <a:rPr lang="en-US" sz="2800" dirty="0">
                <a:latin typeface="+mn-lt"/>
                <a:ea typeface="+mn-ea"/>
              </a:rPr>
              <a:t>DIV</a:t>
            </a:r>
            <a:r>
              <a:rPr lang="zh-CN" altLang="en-US" sz="2800" dirty="0">
                <a:latin typeface="+mn-lt"/>
                <a:ea typeface="+mn-ea"/>
              </a:rPr>
              <a:t>指令进行计算，即</a:t>
            </a: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	MOV	AX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7A86H</a:t>
            </a:r>
            <a:endParaRPr lang="zh-CN" altLang="en-US" sz="2800" dirty="0"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	MOV	BL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04H</a:t>
            </a:r>
            <a:endParaRPr lang="zh-CN" altLang="en-US" sz="2800" dirty="0"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	DIV	BL</a:t>
            </a:r>
            <a:endParaRPr lang="zh-CN" altLang="en-US" sz="2800" dirty="0"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这时，由于</a:t>
            </a:r>
            <a:r>
              <a:rPr lang="en-US" sz="2800" dirty="0">
                <a:latin typeface="+mn-lt"/>
              </a:rPr>
              <a:t>BL</a:t>
            </a:r>
            <a:r>
              <a:rPr lang="zh-CN" altLang="en-US" sz="2800" dirty="0">
                <a:latin typeface="+mn-lt"/>
              </a:rPr>
              <a:t>中的除数</a:t>
            </a:r>
            <a:r>
              <a:rPr lang="en-US" sz="2800" dirty="0">
                <a:latin typeface="+mn-lt"/>
              </a:rPr>
              <a:t>04H</a:t>
            </a:r>
            <a:r>
              <a:rPr lang="zh-CN" altLang="en-US" sz="2800" dirty="0">
                <a:latin typeface="+mn-lt"/>
              </a:rPr>
              <a:t>为字节，而被除数为字，商</a:t>
            </a:r>
            <a:r>
              <a:rPr lang="en-US" sz="2800" dirty="0">
                <a:latin typeface="+mn-lt"/>
              </a:rPr>
              <a:t>1EA1H</a:t>
            </a:r>
            <a:r>
              <a:rPr lang="zh-CN" altLang="en-US" sz="2800" dirty="0">
                <a:latin typeface="+mn-lt"/>
              </a:rPr>
              <a:t>大于</a:t>
            </a:r>
            <a:r>
              <a:rPr lang="en-US" sz="2800" dirty="0">
                <a:latin typeface="+mn-lt"/>
              </a:rPr>
              <a:t>AL</a:t>
            </a:r>
            <a:r>
              <a:rPr lang="zh-CN" altLang="en-US" sz="2800" dirty="0">
                <a:latin typeface="+mn-lt"/>
              </a:rPr>
              <a:t>中能存放的最大无符号数</a:t>
            </a:r>
            <a:r>
              <a:rPr lang="en-US" sz="2800" dirty="0">
                <a:latin typeface="+mn-lt"/>
              </a:rPr>
              <a:t>FFH</a:t>
            </a:r>
            <a:r>
              <a:rPr lang="zh-CN" altLang="en-US" sz="2800" dirty="0">
                <a:latin typeface="+mn-lt"/>
              </a:rPr>
              <a:t>，结果将产生除法错误中断。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092952"/>
      </p:ext>
    </p:extLst>
  </p:cSld>
  <p:clrMapOvr>
    <a:masterClrMapping/>
  </p:clrMapOvr>
  <p:transition spd="slow">
    <p:split orient="vert" dir="in"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95300"/>
            <a:ext cx="8229600" cy="674688"/>
          </a:xfrm>
        </p:spPr>
        <p:txBody>
          <a:bodyPr/>
          <a:lstStyle/>
          <a:p>
            <a:pPr algn="l"/>
            <a:r>
              <a:rPr lang="en-US" dirty="0"/>
              <a:t>4. </a:t>
            </a:r>
            <a:r>
              <a:rPr lang="zh-CN" altLang="en-US" dirty="0"/>
              <a:t>除法指令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339850"/>
            <a:ext cx="7875587" cy="5105400"/>
          </a:xfrm>
        </p:spPr>
        <p:txBody>
          <a:bodyPr/>
          <a:lstStyle/>
          <a:p>
            <a:pPr algn="just"/>
            <a:r>
              <a:rPr lang="zh-CN" altLang="en-US" sz="2800" dirty="0">
                <a:latin typeface="+mn-lt"/>
              </a:rPr>
              <a:t>对于带符号数除法指令，字节操作时要求被除数为</a:t>
            </a:r>
            <a:r>
              <a:rPr lang="en-US" sz="2800" dirty="0">
                <a:latin typeface="+mn-lt"/>
              </a:rPr>
              <a:t>16</a:t>
            </a:r>
            <a:r>
              <a:rPr lang="zh-CN" altLang="en-US" sz="2800" dirty="0">
                <a:latin typeface="+mn-lt"/>
              </a:rPr>
              <a:t>位，字操作时要求被除数为</a:t>
            </a:r>
            <a:r>
              <a:rPr lang="en-US" sz="2800" dirty="0">
                <a:latin typeface="+mn-lt"/>
              </a:rPr>
              <a:t>32</a:t>
            </a:r>
            <a:r>
              <a:rPr lang="zh-CN" altLang="en-US" sz="2800" dirty="0">
                <a:latin typeface="+mn-lt"/>
              </a:rPr>
              <a:t>位。</a:t>
            </a:r>
            <a:endParaRPr lang="en-US" altLang="zh-CN" sz="2800" dirty="0">
              <a:latin typeface="+mn-lt"/>
            </a:endParaRPr>
          </a:p>
          <a:p>
            <a:pPr algn="just"/>
            <a:r>
              <a:rPr lang="zh-CN" altLang="en-US" sz="2800" dirty="0">
                <a:latin typeface="+mn-lt"/>
              </a:rPr>
              <a:t>如果被除数不满足这个条件，不能简单地将高位置</a:t>
            </a:r>
            <a:r>
              <a:rPr lang="en-US" sz="2800" dirty="0">
                <a:latin typeface="+mn-lt"/>
              </a:rPr>
              <a:t>0</a:t>
            </a:r>
            <a:r>
              <a:rPr lang="zh-CN" altLang="en-US" sz="2800" dirty="0">
                <a:latin typeface="+mn-lt"/>
              </a:rPr>
              <a:t>，而应该先用下面的符号扩展指令</a:t>
            </a:r>
            <a:r>
              <a:rPr lang="en-US" sz="2800" dirty="0">
                <a:latin typeface="+mn-lt"/>
              </a:rPr>
              <a:t> (Sign Extension)</a:t>
            </a:r>
            <a:r>
              <a:rPr lang="zh-CN" altLang="en-US" sz="2800" dirty="0">
                <a:latin typeface="+mn-lt"/>
              </a:rPr>
              <a:t>将被除数转换成除法指令所要求的格式，再执行除法指令。</a:t>
            </a:r>
          </a:p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51169"/>
      </p:ext>
    </p:extLst>
  </p:cSld>
  <p:clrMapOvr>
    <a:masterClrMapping/>
  </p:clrMapOvr>
  <p:transition spd="slow">
    <p:cover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1149350"/>
          </a:xfrm>
        </p:spPr>
        <p:txBody>
          <a:bodyPr/>
          <a:lstStyle/>
          <a:p>
            <a:r>
              <a:rPr lang="en-US" altLang="zh-CN" sz="3600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3.1.3 </a:t>
            </a:r>
            <a:r>
              <a:rPr lang="zh-CN" altLang="en-US" sz="3600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直接寻址方式</a:t>
            </a:r>
            <a:br>
              <a:rPr lang="en-US" altLang="zh-CN" sz="3600" dirty="0">
                <a:solidFill>
                  <a:schemeClr val="bg1">
                    <a:lumMod val="50000"/>
                    <a:lumOff val="50000"/>
                  </a:schemeClr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dirty="0"/>
              <a:t>Direct Addressing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784350"/>
            <a:ext cx="8320087" cy="4705350"/>
          </a:xfrm>
        </p:spPr>
        <p:txBody>
          <a:bodyPr/>
          <a:lstStyle/>
          <a:p>
            <a:pPr>
              <a:buNone/>
            </a:pP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1. </a:t>
            </a:r>
            <a:r>
              <a:rPr lang="zh-CN" altLang="en-US" sz="3200" dirty="0">
                <a:solidFill>
                  <a:schemeClr val="tx1">
                    <a:lumMod val="95000"/>
                  </a:schemeClr>
                </a:solidFill>
              </a:rPr>
              <a:t>直接寻址方式</a:t>
            </a:r>
          </a:p>
          <a:p>
            <a:pPr algn="just">
              <a:spcBef>
                <a:spcPts val="2400"/>
              </a:spcBef>
            </a:pPr>
            <a:r>
              <a:rPr lang="zh-CN" altLang="en-US" sz="2800" dirty="0">
                <a:latin typeface="+mn-lt"/>
              </a:rPr>
              <a:t>操作数的偏移地址也称为</a:t>
            </a:r>
            <a:r>
              <a:rPr lang="zh-CN" altLang="en-US" sz="2800" dirty="0">
                <a:solidFill>
                  <a:srgbClr val="00FF00"/>
                </a:solidFill>
                <a:latin typeface="+mn-lt"/>
              </a:rPr>
              <a:t>有效地址</a:t>
            </a:r>
            <a:r>
              <a:rPr lang="en-US" sz="2800" dirty="0">
                <a:solidFill>
                  <a:srgbClr val="00FF00"/>
                </a:solidFill>
                <a:latin typeface="+mn-lt"/>
              </a:rPr>
              <a:t>EA</a:t>
            </a:r>
            <a:r>
              <a:rPr lang="zh-CN" altLang="en-US" sz="2800" dirty="0">
                <a:latin typeface="+mn-lt"/>
              </a:rPr>
              <a:t>（</a:t>
            </a:r>
            <a:r>
              <a:rPr lang="en-US" sz="2800" dirty="0">
                <a:latin typeface="+mn-lt"/>
              </a:rPr>
              <a:t>Effective Address</a:t>
            </a:r>
            <a:r>
              <a:rPr lang="zh-CN" altLang="en-US" sz="2800" dirty="0">
                <a:latin typeface="+mn-lt"/>
              </a:rPr>
              <a:t>）。</a:t>
            </a:r>
          </a:p>
          <a:p>
            <a:pPr algn="just">
              <a:spcBef>
                <a:spcPts val="2400"/>
              </a:spcBef>
            </a:pPr>
            <a:r>
              <a:rPr lang="zh-CN" altLang="en-US" sz="2800" dirty="0">
                <a:latin typeface="+mn-lt"/>
              </a:rPr>
              <a:t>在直接寻址方式下，存储单元的有效地址直接由指令给出，</a:t>
            </a:r>
            <a:r>
              <a:rPr lang="zh-CN" altLang="en-US" sz="2800" dirty="0">
                <a:solidFill>
                  <a:srgbClr val="00B0F0"/>
                </a:solidFill>
                <a:latin typeface="+mn-lt"/>
              </a:rPr>
              <a:t>默认</a:t>
            </a:r>
            <a:r>
              <a:rPr lang="zh-CN" altLang="en-US" sz="2800" dirty="0">
                <a:latin typeface="+mn-lt"/>
              </a:rPr>
              <a:t>使用的段寄存器为</a:t>
            </a:r>
            <a:r>
              <a:rPr lang="zh-CN" altLang="en-US" sz="2800" dirty="0">
                <a:solidFill>
                  <a:srgbClr val="00B0F0"/>
                </a:solidFill>
                <a:latin typeface="+mn-lt"/>
              </a:rPr>
              <a:t>数据段寄存器</a:t>
            </a:r>
            <a:r>
              <a:rPr lang="en-US" sz="2800" dirty="0">
                <a:solidFill>
                  <a:srgbClr val="00B0F0"/>
                </a:solidFill>
                <a:latin typeface="+mn-lt"/>
              </a:rPr>
              <a:t>DS</a:t>
            </a:r>
            <a:r>
              <a:rPr lang="zh-CN" altLang="en-US" sz="2800" dirty="0">
                <a:latin typeface="+mn-lt"/>
              </a:rPr>
              <a:t>。</a:t>
            </a:r>
          </a:p>
          <a:p>
            <a:pPr algn="just">
              <a:spcBef>
                <a:spcPts val="2400"/>
              </a:spcBef>
            </a:pPr>
            <a:r>
              <a:rPr lang="zh-CN" altLang="en-US" sz="2800" dirty="0">
                <a:latin typeface="+mn-lt"/>
              </a:rPr>
              <a:t>操作数的物理地址</a:t>
            </a:r>
            <a:r>
              <a:rPr lang="en-US" sz="2800" dirty="0">
                <a:latin typeface="+mn-lt"/>
              </a:rPr>
              <a:t> = 16×DS+EA</a:t>
            </a:r>
            <a:endParaRPr lang="zh-CN" altLang="en-US" sz="2800" dirty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d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" y="273050"/>
            <a:ext cx="8229600" cy="674688"/>
          </a:xfrm>
        </p:spPr>
        <p:txBody>
          <a:bodyPr/>
          <a:lstStyle/>
          <a:p>
            <a:pPr algn="l"/>
            <a:r>
              <a:rPr lang="en-US" dirty="0"/>
              <a:t>4. </a:t>
            </a:r>
            <a:r>
              <a:rPr lang="zh-CN" altLang="en-US" dirty="0"/>
              <a:t>除法指令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850900"/>
            <a:ext cx="8372475" cy="284480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3)CBW 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把字节转换为字指令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 </a:t>
            </a:r>
            <a:r>
              <a:rPr lang="en-US" dirty="0">
                <a:solidFill>
                  <a:srgbClr val="FFFF99"/>
                </a:solidFill>
                <a:latin typeface="+mn-lt"/>
              </a:rPr>
              <a:t> 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(Convert Byte to Word)</a:t>
            </a:r>
            <a:endParaRPr lang="zh-CN" altLang="en-US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>
                <a:latin typeface="+mn-lt"/>
              </a:rPr>
              <a:t>指令格式：</a:t>
            </a:r>
            <a:r>
              <a:rPr lang="en-US" dirty="0">
                <a:latin typeface="+mn-lt"/>
              </a:rPr>
              <a:t> CBW</a:t>
            </a:r>
            <a:endParaRPr lang="zh-CN" altLang="en-US" dirty="0">
              <a:latin typeface="+mn-lt"/>
            </a:endParaRPr>
          </a:p>
          <a:p>
            <a:pPr>
              <a:buNone/>
            </a:pPr>
            <a:r>
              <a:rPr lang="zh-CN" altLang="en-US" dirty="0">
                <a:latin typeface="+mn-lt"/>
              </a:rPr>
              <a:t>指令功能： 把</a:t>
            </a:r>
            <a:r>
              <a:rPr lang="en-US" dirty="0">
                <a:latin typeface="+mn-lt"/>
              </a:rPr>
              <a:t>AL</a:t>
            </a:r>
            <a:r>
              <a:rPr lang="zh-CN" altLang="en-US" dirty="0">
                <a:latin typeface="+mn-lt"/>
              </a:rPr>
              <a:t>中字节的符号位扩充到</a:t>
            </a:r>
            <a:r>
              <a:rPr lang="en-US" dirty="0">
                <a:latin typeface="+mn-lt"/>
              </a:rPr>
              <a:t>AH</a:t>
            </a:r>
            <a:r>
              <a:rPr lang="zh-CN" altLang="en-US" dirty="0">
                <a:latin typeface="+mn-lt"/>
              </a:rPr>
              <a:t>的所有位，这时</a:t>
            </a:r>
            <a:r>
              <a:rPr lang="en-US" dirty="0">
                <a:latin typeface="+mn-lt"/>
              </a:rPr>
              <a:t>AH</a:t>
            </a:r>
            <a:r>
              <a:rPr lang="zh-CN" altLang="en-US" dirty="0">
                <a:latin typeface="+mn-lt"/>
              </a:rPr>
              <a:t>被称为是</a:t>
            </a:r>
            <a:r>
              <a:rPr lang="en-US" dirty="0">
                <a:latin typeface="+mn-lt"/>
              </a:rPr>
              <a:t>AL </a:t>
            </a:r>
            <a:r>
              <a:rPr lang="zh-CN" altLang="en-US" dirty="0">
                <a:latin typeface="+mn-lt"/>
              </a:rPr>
              <a:t>的符号扩充。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如果</a:t>
            </a:r>
            <a:r>
              <a:rPr lang="en-US" dirty="0">
                <a:latin typeface="+mn-lt"/>
              </a:rPr>
              <a:t>AL</a:t>
            </a:r>
            <a:r>
              <a:rPr lang="zh-CN" altLang="en-US" dirty="0">
                <a:latin typeface="+mn-lt"/>
              </a:rPr>
              <a:t>中的</a:t>
            </a:r>
            <a:r>
              <a:rPr lang="en-US" dirty="0">
                <a:latin typeface="+mn-lt"/>
              </a:rPr>
              <a:t>D7=0</a:t>
            </a:r>
            <a:r>
              <a:rPr lang="zh-CN" altLang="en-US" dirty="0">
                <a:latin typeface="+mn-lt"/>
              </a:rPr>
              <a:t>，就将这个</a:t>
            </a:r>
            <a:r>
              <a:rPr lang="en-US" dirty="0">
                <a:latin typeface="+mn-lt"/>
              </a:rPr>
              <a:t>0</a:t>
            </a:r>
            <a:r>
              <a:rPr lang="zh-CN" altLang="en-US" dirty="0">
                <a:latin typeface="+mn-lt"/>
              </a:rPr>
              <a:t>扩展到</a:t>
            </a:r>
            <a:r>
              <a:rPr lang="en-US" dirty="0">
                <a:latin typeface="+mn-lt"/>
              </a:rPr>
              <a:t>AH</a:t>
            </a:r>
            <a:r>
              <a:rPr lang="zh-CN" altLang="en-US" dirty="0">
                <a:latin typeface="+mn-lt"/>
              </a:rPr>
              <a:t>中去，使</a:t>
            </a:r>
            <a:r>
              <a:rPr lang="en-US" dirty="0">
                <a:latin typeface="+mn-lt"/>
              </a:rPr>
              <a:t>AH=00H</a:t>
            </a:r>
            <a:r>
              <a:rPr lang="zh-CN" altLang="en-US" dirty="0">
                <a:latin typeface="+mn-lt"/>
              </a:rPr>
              <a:t>，即</a:t>
            </a:r>
            <a:endParaRPr lang="en-US" altLang="zh-CN" dirty="0">
              <a:latin typeface="+mn-lt"/>
            </a:endParaRP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3695700"/>
            <a:ext cx="6058808" cy="65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4900" y="5251450"/>
            <a:ext cx="608266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349250" y="4362450"/>
            <a:ext cx="78676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   若</a:t>
            </a: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AL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中的</a:t>
            </a: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D7=1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，则将这个</a:t>
            </a: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扩展到</a:t>
            </a: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AH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中去，使</a:t>
            </a: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AH=FFH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，即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黑体" panose="0201060906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9250" y="5962650"/>
            <a:ext cx="746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  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CBW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指令执行后，不影响标志位。</a:t>
            </a:r>
          </a:p>
        </p:txBody>
      </p:sp>
    </p:spTree>
    <p:extLst>
      <p:ext uri="{BB962C8B-B14F-4D97-AF65-F5344CB8AC3E}">
        <p14:creationId xmlns:p14="http://schemas.microsoft.com/office/powerpoint/2010/main" val="2085165027"/>
      </p:ext>
    </p:extLst>
  </p:cSld>
  <p:clrMapOvr>
    <a:masterClrMapping/>
  </p:clrMapOvr>
  <p:transition spd="slow">
    <p:cover dir="ld"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06500"/>
            <a:ext cx="8372475" cy="320040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4) CWD  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把字转换成双字指令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 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       (Convert Word to Double Word)</a:t>
            </a:r>
            <a:endParaRPr lang="zh-CN" altLang="en-US" sz="2800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 CWD</a:t>
            </a:r>
            <a:endParaRPr lang="zh-CN" altLang="en-US" sz="2800" dirty="0">
              <a:latin typeface="+mn-lt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指令功能： 把</a:t>
            </a:r>
            <a:r>
              <a:rPr lang="en-US" sz="2800" dirty="0">
                <a:latin typeface="+mn-lt"/>
              </a:rPr>
              <a:t>AX</a:t>
            </a:r>
            <a:r>
              <a:rPr lang="zh-CN" altLang="en-US" sz="2800" dirty="0">
                <a:latin typeface="+mn-lt"/>
              </a:rPr>
              <a:t>中字的符号位扩充到</a:t>
            </a:r>
            <a:r>
              <a:rPr lang="en-US" sz="2800" dirty="0">
                <a:latin typeface="+mn-lt"/>
              </a:rPr>
              <a:t>DX</a:t>
            </a:r>
            <a:r>
              <a:rPr lang="zh-CN" altLang="en-US" sz="2800" dirty="0">
                <a:latin typeface="+mn-lt"/>
              </a:rPr>
              <a:t>寄存器的所有位中去。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若</a:t>
            </a:r>
            <a:r>
              <a:rPr lang="en-US" sz="2800" dirty="0">
                <a:latin typeface="+mn-lt"/>
              </a:rPr>
              <a:t>AX</a:t>
            </a:r>
            <a:r>
              <a:rPr lang="zh-CN" altLang="en-US" sz="2800" dirty="0">
                <a:latin typeface="+mn-lt"/>
              </a:rPr>
              <a:t>中的</a:t>
            </a:r>
            <a:r>
              <a:rPr lang="en-US" sz="2800" dirty="0">
                <a:latin typeface="+mn-lt"/>
              </a:rPr>
              <a:t>D15=0</a:t>
            </a:r>
            <a:r>
              <a:rPr lang="zh-CN" altLang="en-US" sz="2800" dirty="0">
                <a:latin typeface="+mn-lt"/>
              </a:rPr>
              <a:t>，则</a:t>
            </a:r>
            <a:r>
              <a:rPr lang="en-US" sz="2800" dirty="0">
                <a:latin typeface="+mn-lt"/>
              </a:rPr>
              <a:t>DX←0000H</a:t>
            </a:r>
            <a:r>
              <a:rPr lang="zh-CN" altLang="en-US" sz="2800" dirty="0">
                <a:latin typeface="+mn-lt"/>
              </a:rPr>
              <a:t>，即</a:t>
            </a:r>
          </a:p>
          <a:p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950" y="4406900"/>
            <a:ext cx="7556500" cy="755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5829300"/>
            <a:ext cx="7645401" cy="755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349250" y="5207000"/>
            <a:ext cx="7067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  若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AX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中的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D15=1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，则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DX←FFFFH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，即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49250" y="361950"/>
            <a:ext cx="8229600" cy="674688"/>
          </a:xfrm>
        </p:spPr>
        <p:txBody>
          <a:bodyPr/>
          <a:lstStyle/>
          <a:p>
            <a:pPr algn="l"/>
            <a:r>
              <a:rPr lang="en-US" dirty="0"/>
              <a:t>4. </a:t>
            </a:r>
            <a:r>
              <a:rPr lang="zh-CN" altLang="en-US" dirty="0"/>
              <a:t>除法指令</a:t>
            </a:r>
          </a:p>
        </p:txBody>
      </p:sp>
    </p:spTree>
    <p:extLst>
      <p:ext uri="{BB962C8B-B14F-4D97-AF65-F5344CB8AC3E}">
        <p14:creationId xmlns:p14="http://schemas.microsoft.com/office/powerpoint/2010/main" val="3454751606"/>
      </p:ext>
    </p:extLst>
  </p:cSld>
  <p:clrMapOvr>
    <a:masterClrMapping/>
  </p:clrMapOvr>
  <p:transition spd="slow">
    <p:cover dir="lu"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50850"/>
            <a:ext cx="8229600" cy="674688"/>
          </a:xfrm>
        </p:spPr>
        <p:txBody>
          <a:bodyPr/>
          <a:lstStyle/>
          <a:p>
            <a:pPr algn="l"/>
            <a:r>
              <a:rPr lang="en-US" dirty="0"/>
              <a:t>4. </a:t>
            </a:r>
            <a:r>
              <a:rPr lang="zh-CN" altLang="en-US" dirty="0"/>
              <a:t>除法指令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314450"/>
            <a:ext cx="8186738" cy="5175250"/>
          </a:xfrm>
        </p:spPr>
        <p:txBody>
          <a:bodyPr/>
          <a:lstStyle/>
          <a:p>
            <a:pPr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3.62  </a:t>
            </a:r>
            <a:r>
              <a:rPr lang="zh-CN" altLang="en-US" sz="2800" dirty="0">
                <a:latin typeface="+mn-lt"/>
                <a:ea typeface="+mn-ea"/>
              </a:rPr>
              <a:t>编程求</a:t>
            </a:r>
            <a:r>
              <a:rPr lang="en-US" sz="2800" dirty="0">
                <a:latin typeface="+mn-lt"/>
                <a:ea typeface="+mn-ea"/>
              </a:rPr>
              <a:t>-38/3</a:t>
            </a:r>
            <a:r>
              <a:rPr lang="zh-CN" altLang="en-US" sz="2800" dirty="0">
                <a:latin typeface="+mn-lt"/>
                <a:ea typeface="+mn-ea"/>
              </a:rPr>
              <a:t>的商和余数。</a:t>
            </a: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    MOV    AL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11011010B	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；被除数</a:t>
            </a:r>
            <a:r>
              <a:rPr lang="en-US" altLang="zh-CN" sz="2800" dirty="0">
                <a:solidFill>
                  <a:srgbClr val="FFFF99"/>
                </a:solidFill>
                <a:latin typeface="+mn-lt"/>
                <a:ea typeface="+mn-ea"/>
                <a:sym typeface="Symbol" panose="05050102010706020507"/>
              </a:rPr>
              <a:t> 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38</a:t>
            </a:r>
            <a:endParaRPr lang="zh-CN" altLang="en-US" sz="2800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    MOV    CH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00000011B	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；除数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+3</a:t>
            </a:r>
            <a:endParaRPr lang="zh-CN" altLang="en-US" sz="2800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    CBW		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；将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AL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符号扩展到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AH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中</a:t>
            </a:r>
          </a:p>
          <a:p>
            <a:pPr>
              <a:buNone/>
            </a:pPr>
            <a:r>
              <a:rPr lang="en-US" altLang="zh-CN" sz="2800" dirty="0">
                <a:latin typeface="+mn-lt"/>
                <a:ea typeface="+mn-ea"/>
              </a:rPr>
              <a:t>				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；使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AX=1111 1111  1101 1010B</a:t>
            </a:r>
            <a:endParaRPr lang="zh-CN" altLang="en-US" sz="2800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    IDIV    CH	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AX/CH</a:t>
            </a:r>
            <a:endParaRPr lang="zh-CN" altLang="en-US" sz="2800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2800" dirty="0">
                <a:latin typeface="+mn-lt"/>
                <a:ea typeface="+mn-ea"/>
              </a:rPr>
              <a:t>				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AL=1111 0100B = 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  <a:sym typeface="Symbol" panose="05050102010706020507"/>
              </a:rPr>
              <a:t>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12 (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商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)</a:t>
            </a:r>
            <a:endParaRPr lang="en-US" altLang="zh-CN" sz="2800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				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AH=1111 1110B = 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  <a:sym typeface="Symbol" panose="05050102010706020507"/>
              </a:rPr>
              <a:t>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2(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余数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)</a:t>
            </a:r>
            <a:endParaRPr lang="zh-CN" altLang="en-US" sz="2800" dirty="0">
              <a:solidFill>
                <a:srgbClr val="FFFF99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292152"/>
      </p:ext>
    </p:extLst>
  </p:cSld>
  <p:clrMapOvr>
    <a:masterClrMapping/>
  </p:clrMapOvr>
  <p:transition spd="slow">
    <p:cover dir="rd"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4. </a:t>
            </a:r>
            <a:r>
              <a:rPr lang="zh-CN" altLang="en-US" dirty="0"/>
              <a:t>除法指令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162050"/>
            <a:ext cx="8142288" cy="532765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5) AAD  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除法的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ASCII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调整指令</a:t>
            </a:r>
            <a:endParaRPr lang="en-US" altLang="zh-CN" sz="2800" dirty="0">
              <a:solidFill>
                <a:srgbClr val="FF66FF"/>
              </a:solidFill>
              <a:latin typeface="+mn-lt"/>
            </a:endParaRP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       (ASCII Adjust for Division)</a:t>
            </a:r>
            <a:endParaRPr lang="zh-CN" altLang="en-US" sz="2800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AAD</a:t>
            </a:r>
            <a:endParaRPr lang="zh-CN" altLang="en-US" sz="2800" dirty="0">
              <a:latin typeface="+mn-lt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指令功能：在做除法前把</a:t>
            </a:r>
            <a:r>
              <a:rPr lang="en-US" sz="2800" dirty="0">
                <a:latin typeface="+mn-lt"/>
              </a:rPr>
              <a:t>BCD</a:t>
            </a:r>
            <a:r>
              <a:rPr lang="zh-CN" altLang="en-US" sz="2800" dirty="0">
                <a:latin typeface="+mn-lt"/>
              </a:rPr>
              <a:t>码转换成二进制数。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前面介绍的调整指令，都是在用加法、减法和乘法指令后，紧跟着用一条</a:t>
            </a:r>
            <a:r>
              <a:rPr lang="en-US" sz="2800" dirty="0">
                <a:latin typeface="+mn-lt"/>
              </a:rPr>
              <a:t>AAA</a:t>
            </a:r>
            <a:r>
              <a:rPr lang="zh-CN" altLang="en-US" sz="2800" dirty="0">
                <a:latin typeface="+mn-lt"/>
              </a:rPr>
              <a:t>、</a:t>
            </a:r>
            <a:r>
              <a:rPr lang="en-US" sz="2800" dirty="0">
                <a:latin typeface="+mn-lt"/>
              </a:rPr>
              <a:t>AAS</a:t>
            </a:r>
            <a:r>
              <a:rPr lang="zh-CN" altLang="en-US" sz="2800" dirty="0">
                <a:latin typeface="+mn-lt"/>
              </a:rPr>
              <a:t>或</a:t>
            </a:r>
            <a:r>
              <a:rPr lang="en-US" sz="2800" dirty="0">
                <a:latin typeface="+mn-lt"/>
              </a:rPr>
              <a:t>AAM</a:t>
            </a:r>
            <a:r>
              <a:rPr lang="zh-CN" altLang="en-US" sz="2800" dirty="0">
                <a:latin typeface="+mn-lt"/>
              </a:rPr>
              <a:t>指令，对运算结果进行调整。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而除法的</a:t>
            </a:r>
            <a:r>
              <a:rPr lang="en-US" sz="2800" dirty="0">
                <a:latin typeface="+mn-lt"/>
              </a:rPr>
              <a:t>ASCII</a:t>
            </a:r>
            <a:r>
              <a:rPr lang="zh-CN" altLang="en-US" sz="2800" dirty="0">
                <a:latin typeface="+mn-lt"/>
              </a:rPr>
              <a:t>调整指令不同，它是在除法之前进行的。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744789"/>
      </p:ext>
    </p:extLst>
  </p:cSld>
  <p:clrMapOvr>
    <a:masterClrMapping/>
  </p:clrMapOvr>
  <p:transition spd="slow">
    <p:cover dir="ru"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4. </a:t>
            </a:r>
            <a:r>
              <a:rPr lang="zh-CN" altLang="en-US" dirty="0"/>
              <a:t>除法指令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5) AAD  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除法的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ASCII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调整指令</a:t>
            </a:r>
            <a:endParaRPr lang="en-US" altLang="zh-CN" sz="2800" dirty="0">
              <a:solidFill>
                <a:srgbClr val="FF66FF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在把</a:t>
            </a:r>
            <a:r>
              <a:rPr lang="en-US" sz="2800" dirty="0">
                <a:latin typeface="+mn-lt"/>
              </a:rPr>
              <a:t>AX</a:t>
            </a:r>
            <a:r>
              <a:rPr lang="zh-CN" altLang="en-US" sz="2800" dirty="0">
                <a:latin typeface="+mn-lt"/>
              </a:rPr>
              <a:t>中的两位非压缩</a:t>
            </a:r>
            <a:r>
              <a:rPr lang="en-US" sz="2800" dirty="0">
                <a:latin typeface="+mn-lt"/>
              </a:rPr>
              <a:t>BCD</a:t>
            </a:r>
            <a:r>
              <a:rPr lang="zh-CN" altLang="en-US" sz="2800" dirty="0">
                <a:latin typeface="+mn-lt"/>
              </a:rPr>
              <a:t>数除以一个非压缩</a:t>
            </a:r>
            <a:r>
              <a:rPr lang="en-US" sz="2800" dirty="0">
                <a:latin typeface="+mn-lt"/>
              </a:rPr>
              <a:t>BCD</a:t>
            </a:r>
            <a:r>
              <a:rPr lang="zh-CN" altLang="en-US" sz="2800" dirty="0">
                <a:latin typeface="+mn-lt"/>
              </a:rPr>
              <a:t>数之前，先用</a:t>
            </a:r>
            <a:r>
              <a:rPr lang="en-US" sz="2800" dirty="0">
                <a:latin typeface="+mn-lt"/>
              </a:rPr>
              <a:t>AAD</a:t>
            </a:r>
            <a:r>
              <a:rPr lang="zh-CN" altLang="en-US" sz="2800" dirty="0">
                <a:latin typeface="+mn-lt"/>
              </a:rPr>
              <a:t>指令，把</a:t>
            </a:r>
            <a:r>
              <a:rPr lang="en-US" sz="2800" dirty="0">
                <a:latin typeface="+mn-lt"/>
              </a:rPr>
              <a:t>AX</a:t>
            </a:r>
            <a:r>
              <a:rPr lang="zh-CN" altLang="en-US" sz="2800" dirty="0">
                <a:latin typeface="+mn-lt"/>
              </a:rPr>
              <a:t>中的被除数调整成二进制数，并存入</a:t>
            </a:r>
            <a:r>
              <a:rPr lang="en-US" sz="2800" dirty="0">
                <a:latin typeface="+mn-lt"/>
              </a:rPr>
              <a:t>AL</a:t>
            </a:r>
            <a:r>
              <a:rPr lang="zh-CN" altLang="en-US" sz="2800" dirty="0">
                <a:latin typeface="+mn-lt"/>
              </a:rPr>
              <a:t>，然后才能用</a:t>
            </a:r>
            <a:r>
              <a:rPr lang="en-US" sz="2800" dirty="0">
                <a:latin typeface="+mn-lt"/>
              </a:rPr>
              <a:t>DIV</a:t>
            </a:r>
            <a:r>
              <a:rPr lang="zh-CN" altLang="en-US" sz="2800" dirty="0">
                <a:latin typeface="+mn-lt"/>
              </a:rPr>
              <a:t>指令进行运算。调整的过程为：</a:t>
            </a:r>
          </a:p>
          <a:p>
            <a:pPr algn="just">
              <a:buNone/>
            </a:pPr>
            <a:r>
              <a:rPr lang="en-US" sz="2800" dirty="0">
                <a:latin typeface="+mn-lt"/>
              </a:rPr>
              <a:t>	AL←AH×10+AL</a:t>
            </a:r>
            <a:endParaRPr lang="zh-CN" altLang="en-US" sz="2800" dirty="0">
              <a:latin typeface="+mn-lt"/>
            </a:endParaRPr>
          </a:p>
          <a:p>
            <a:pPr algn="just">
              <a:buNone/>
            </a:pPr>
            <a:r>
              <a:rPr lang="en-US" sz="2800" dirty="0">
                <a:latin typeface="+mn-lt"/>
              </a:rPr>
              <a:t>	AH←00</a:t>
            </a:r>
            <a:endParaRPr lang="zh-CN" altLang="en-US" sz="28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本指令根据</a:t>
            </a:r>
            <a:r>
              <a:rPr lang="en-US" sz="2800" dirty="0">
                <a:latin typeface="+mn-lt"/>
              </a:rPr>
              <a:t>AL</a:t>
            </a:r>
            <a:r>
              <a:rPr lang="zh-CN" altLang="en-US" sz="2800" dirty="0">
                <a:latin typeface="+mn-lt"/>
              </a:rPr>
              <a:t>寄存器的结果影响</a:t>
            </a:r>
            <a:r>
              <a:rPr lang="en-US" sz="2800" dirty="0">
                <a:latin typeface="+mn-lt"/>
              </a:rPr>
              <a:t>SF</a:t>
            </a:r>
            <a:r>
              <a:rPr lang="zh-CN" altLang="en-US" sz="2800" dirty="0">
                <a:latin typeface="+mn-lt"/>
              </a:rPr>
              <a:t>、</a:t>
            </a:r>
            <a:r>
              <a:rPr lang="en-US" sz="2800" dirty="0">
                <a:latin typeface="+mn-lt"/>
              </a:rPr>
              <a:t>ZF</a:t>
            </a:r>
            <a:r>
              <a:rPr lang="zh-CN" altLang="en-US" sz="2800" dirty="0">
                <a:latin typeface="+mn-lt"/>
              </a:rPr>
              <a:t>和</a:t>
            </a:r>
            <a:r>
              <a:rPr lang="en-US" sz="2800" dirty="0">
                <a:latin typeface="+mn-lt"/>
              </a:rPr>
              <a:t>PF</a:t>
            </a:r>
            <a:r>
              <a:rPr lang="zh-CN" altLang="en-US" sz="2800" dirty="0">
                <a:latin typeface="+mn-l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11049669"/>
      </p:ext>
    </p:extLst>
  </p:cSld>
  <p:clrMapOvr>
    <a:masterClrMapping/>
  </p:clrMapOvr>
  <p:transition spd="slow">
    <p:wedge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4. </a:t>
            </a:r>
            <a:r>
              <a:rPr lang="zh-CN" altLang="en-US" dirty="0"/>
              <a:t>除法指令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/>
          <a:lstStyle/>
          <a:p>
            <a:pPr algn="just"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3.63  </a:t>
            </a:r>
            <a:r>
              <a:rPr lang="zh-CN" altLang="en-US" dirty="0">
                <a:latin typeface="+mn-lt"/>
                <a:ea typeface="+mn-ea"/>
              </a:rPr>
              <a:t>设</a:t>
            </a:r>
            <a:r>
              <a:rPr lang="en-US" dirty="0">
                <a:latin typeface="+mn-lt"/>
                <a:ea typeface="+mn-ea"/>
              </a:rPr>
              <a:t>AX</a:t>
            </a:r>
            <a:r>
              <a:rPr lang="zh-CN" altLang="en-US" dirty="0">
                <a:latin typeface="+mn-lt"/>
                <a:ea typeface="+mn-ea"/>
              </a:rPr>
              <a:t>中存有两个非压缩</a:t>
            </a:r>
            <a:r>
              <a:rPr lang="en-US" dirty="0">
                <a:latin typeface="+mn-lt"/>
                <a:ea typeface="+mn-ea"/>
              </a:rPr>
              <a:t>BCD</a:t>
            </a:r>
            <a:r>
              <a:rPr lang="zh-CN" altLang="en-US" dirty="0">
                <a:latin typeface="+mn-lt"/>
                <a:ea typeface="+mn-ea"/>
              </a:rPr>
              <a:t>数</a:t>
            </a:r>
            <a:r>
              <a:rPr lang="en-US" dirty="0">
                <a:latin typeface="+mn-lt"/>
                <a:ea typeface="+mn-ea"/>
              </a:rPr>
              <a:t>0307H</a:t>
            </a:r>
            <a:r>
              <a:rPr lang="zh-CN" altLang="en-US" dirty="0">
                <a:latin typeface="+mn-lt"/>
                <a:ea typeface="+mn-ea"/>
              </a:rPr>
              <a:t>，即十进制数</a:t>
            </a:r>
            <a:r>
              <a:rPr lang="en-US" dirty="0">
                <a:latin typeface="+mn-lt"/>
                <a:ea typeface="+mn-ea"/>
              </a:rPr>
              <a:t>37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BL</a:t>
            </a:r>
            <a:r>
              <a:rPr lang="zh-CN" altLang="en-US" dirty="0">
                <a:latin typeface="+mn-lt"/>
                <a:ea typeface="+mn-ea"/>
              </a:rPr>
              <a:t>中存有一个非压缩</a:t>
            </a:r>
            <a:r>
              <a:rPr lang="en-US" dirty="0">
                <a:latin typeface="+mn-lt"/>
                <a:ea typeface="+mn-ea"/>
              </a:rPr>
              <a:t>BCD</a:t>
            </a:r>
            <a:r>
              <a:rPr lang="zh-CN" altLang="en-US" dirty="0">
                <a:latin typeface="+mn-lt"/>
                <a:ea typeface="+mn-ea"/>
              </a:rPr>
              <a:t>数</a:t>
            </a:r>
            <a:r>
              <a:rPr lang="en-US" dirty="0">
                <a:latin typeface="+mn-lt"/>
                <a:ea typeface="+mn-ea"/>
              </a:rPr>
              <a:t>05H</a:t>
            </a:r>
            <a:r>
              <a:rPr lang="zh-CN" altLang="en-US" dirty="0">
                <a:latin typeface="+mn-lt"/>
                <a:ea typeface="+mn-ea"/>
              </a:rPr>
              <a:t>，若要完成</a:t>
            </a:r>
            <a:r>
              <a:rPr lang="en-US" dirty="0">
                <a:latin typeface="+mn-lt"/>
                <a:ea typeface="+mn-ea"/>
              </a:rPr>
              <a:t>AX/BL</a:t>
            </a:r>
            <a:r>
              <a:rPr lang="zh-CN" altLang="en-US" dirty="0">
                <a:latin typeface="+mn-lt"/>
                <a:ea typeface="+mn-ea"/>
              </a:rPr>
              <a:t>的运算，可用以下指令：</a:t>
            </a:r>
          </a:p>
          <a:p>
            <a:pPr algn="just">
              <a:buNone/>
            </a:pPr>
            <a:r>
              <a:rPr lang="en-US" dirty="0">
                <a:latin typeface="+mn-lt"/>
                <a:ea typeface="+mn-ea"/>
              </a:rPr>
              <a:t>	AAD</a:t>
            </a:r>
            <a:endParaRPr lang="zh-CN" altLang="en-US" dirty="0">
              <a:latin typeface="+mn-lt"/>
              <a:ea typeface="+mn-ea"/>
            </a:endParaRPr>
          </a:p>
          <a:p>
            <a:pPr algn="just">
              <a:buNone/>
            </a:pPr>
            <a:r>
              <a:rPr lang="en-US" dirty="0">
                <a:latin typeface="+mn-lt"/>
                <a:ea typeface="+mn-ea"/>
              </a:rPr>
              <a:t>	DIV    BL</a:t>
            </a:r>
            <a:endParaRPr lang="zh-CN" altLang="en-US" dirty="0"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第</a:t>
            </a:r>
            <a:r>
              <a:rPr lang="en-US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条指令先将</a:t>
            </a:r>
            <a:r>
              <a:rPr lang="en-US" dirty="0">
                <a:latin typeface="+mn-lt"/>
              </a:rPr>
              <a:t>AX</a:t>
            </a:r>
            <a:r>
              <a:rPr lang="zh-CN" altLang="en-US" dirty="0">
                <a:latin typeface="+mn-lt"/>
              </a:rPr>
              <a:t>中的两个</a:t>
            </a:r>
            <a:r>
              <a:rPr lang="en-US" dirty="0">
                <a:latin typeface="+mn-lt"/>
              </a:rPr>
              <a:t>BCD</a:t>
            </a:r>
            <a:r>
              <a:rPr lang="zh-CN" altLang="en-US" dirty="0">
                <a:latin typeface="+mn-lt"/>
              </a:rPr>
              <a:t>数转换成二进制数，</a:t>
            </a:r>
            <a:r>
              <a:rPr lang="en-US" dirty="0">
                <a:latin typeface="+mn-lt"/>
              </a:rPr>
              <a:t>03×10+7=37=25H</a:t>
            </a:r>
            <a:r>
              <a:rPr lang="zh-CN" altLang="en-US" dirty="0">
                <a:latin typeface="+mn-lt"/>
              </a:rPr>
              <a:t>，并将</a:t>
            </a:r>
            <a:r>
              <a:rPr lang="en-US" dirty="0">
                <a:latin typeface="+mn-lt"/>
              </a:rPr>
              <a:t>25H→AL</a:t>
            </a:r>
            <a:r>
              <a:rPr lang="zh-CN" altLang="en-US" dirty="0">
                <a:latin typeface="+mn-lt"/>
              </a:rPr>
              <a:t>，显然经调整后的被除数</a:t>
            </a:r>
            <a:r>
              <a:rPr lang="en-US" dirty="0">
                <a:latin typeface="+mn-lt"/>
              </a:rPr>
              <a:t>25H</a:t>
            </a:r>
            <a:r>
              <a:rPr lang="zh-CN" altLang="en-US" dirty="0">
                <a:latin typeface="+mn-lt"/>
              </a:rPr>
              <a:t>才真正代表</a:t>
            </a:r>
            <a:r>
              <a:rPr lang="en-US" dirty="0">
                <a:latin typeface="+mn-lt"/>
              </a:rPr>
              <a:t>37</a:t>
            </a:r>
            <a:r>
              <a:rPr lang="zh-CN" altLang="en-US" dirty="0">
                <a:latin typeface="+mn-lt"/>
              </a:rPr>
              <a:t>，再用</a:t>
            </a:r>
            <a:r>
              <a:rPr lang="en-US" dirty="0">
                <a:latin typeface="+mn-lt"/>
              </a:rPr>
              <a:t>DIV</a:t>
            </a:r>
            <a:r>
              <a:rPr lang="zh-CN" altLang="en-US" dirty="0">
                <a:latin typeface="+mn-lt"/>
              </a:rPr>
              <a:t>指令做除法，可得正确的结果：</a:t>
            </a:r>
          </a:p>
          <a:p>
            <a:pPr algn="just">
              <a:buNone/>
            </a:pPr>
            <a:r>
              <a:rPr lang="en-US" dirty="0">
                <a:latin typeface="+mn-lt"/>
              </a:rPr>
              <a:t>	AL=7 (</a:t>
            </a:r>
            <a:r>
              <a:rPr lang="zh-CN" altLang="en-US" dirty="0">
                <a:latin typeface="+mn-lt"/>
              </a:rPr>
              <a:t>商</a:t>
            </a:r>
            <a:r>
              <a:rPr lang="en-US" dirty="0">
                <a:latin typeface="+mn-lt"/>
              </a:rPr>
              <a:t>)</a:t>
            </a:r>
            <a:endParaRPr lang="zh-CN" altLang="en-US" dirty="0">
              <a:latin typeface="+mn-lt"/>
            </a:endParaRPr>
          </a:p>
          <a:p>
            <a:pPr algn="just">
              <a:buNone/>
            </a:pPr>
            <a:r>
              <a:rPr lang="en-US" dirty="0">
                <a:latin typeface="+mn-lt"/>
              </a:rPr>
              <a:t>	AH=2 (</a:t>
            </a:r>
            <a:r>
              <a:rPr lang="zh-CN" altLang="en-US" dirty="0">
                <a:latin typeface="+mn-lt"/>
              </a:rPr>
              <a:t>余数</a:t>
            </a:r>
            <a:r>
              <a:rPr lang="en-US" dirty="0">
                <a:latin typeface="+mn-lt"/>
              </a:rPr>
              <a:t>)</a:t>
            </a:r>
            <a:endParaRPr lang="zh-CN" altLang="en-US" dirty="0">
              <a:latin typeface="+mn-l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110064"/>
      </p:ext>
    </p:extLst>
  </p:cSld>
  <p:clrMapOvr>
    <a:masterClrMapping/>
  </p:clrMapOvr>
  <p:transition spd="slow">
    <p:newsflash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260350" y="1028700"/>
            <a:ext cx="8534400" cy="48895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第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3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章</a:t>
            </a: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4800" b="1" i="0" u="none" strike="noStrike" kern="5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华文中宋" panose="02010600040101010101" pitchFamily="2" charset="-122"/>
                <a:cs typeface="+mn-cs"/>
              </a:rPr>
              <a:t>8086</a:t>
            </a:r>
            <a:r>
              <a:rPr kumimoji="1" lang="zh-CN" altLang="en-US" sz="4800" b="1" i="0" u="none" strike="noStrike" kern="5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华文中宋" panose="02010600040101010101" pitchFamily="2" charset="-122"/>
                <a:cs typeface="+mn-cs"/>
              </a:rPr>
              <a:t>的寻址方式和指令系统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224085"/>
      </p:ext>
    </p:extLst>
  </p:cSld>
  <p:clrMapOvr>
    <a:masterClrMapping/>
  </p:clrMapOvr>
  <p:transition spd="slow">
    <p:circle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8650"/>
            <a:ext cx="8534400" cy="1466850"/>
          </a:xfrm>
        </p:spPr>
        <p:txBody>
          <a:bodyPr/>
          <a:lstStyle/>
          <a:p>
            <a:r>
              <a:rPr lang="en-US" sz="4800" dirty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4800" dirty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4800" dirty="0">
                <a:solidFill>
                  <a:srgbClr val="FFFF00"/>
                </a:solidFill>
              </a:rPr>
              <a:t>.3  </a:t>
            </a:r>
            <a:r>
              <a:rPr lang="en-US" altLang="zh-CN" sz="4800" dirty="0">
                <a:solidFill>
                  <a:srgbClr val="FFFF00"/>
                </a:solidFill>
              </a:rPr>
              <a:t>8086</a:t>
            </a:r>
            <a:r>
              <a:rPr lang="zh-CN" altLang="en-US" sz="4800" dirty="0">
                <a:solidFill>
                  <a:srgbClr val="FFFF00"/>
                </a:solidFill>
              </a:rPr>
              <a:t>的指令系统</a:t>
            </a:r>
          </a:p>
        </p:txBody>
      </p:sp>
      <p:sp>
        <p:nvSpPr>
          <p:cNvPr id="5" name="矩形 4"/>
          <p:cNvSpPr/>
          <p:nvPr/>
        </p:nvSpPr>
        <p:spPr>
          <a:xfrm>
            <a:off x="1593850" y="2095500"/>
            <a:ext cx="6356350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</a:t>
            </a: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.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</a:t>
            </a: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.1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数据传送指令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</a:t>
            </a: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.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</a:t>
            </a: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.2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算术运算指令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4646">
                    <a:lumMod val="50000"/>
                    <a:lumOff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3.3.3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4646">
                    <a:lumMod val="50000"/>
                    <a:lumOff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逻辑运算和移位指令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4646">
                  <a:lumMod val="50000"/>
                  <a:lumOff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3.3.4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字符串处理指令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3.3.5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控制转移指令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3.3.6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处理器控制指令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534670"/>
      </p:ext>
    </p:extLst>
  </p:cSld>
  <p:clrMapOvr>
    <a:masterClrMapping/>
  </p:clrMapOvr>
  <p:transition spd="slow">
    <p:wedge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3.3.3  </a:t>
            </a:r>
            <a:r>
              <a:rPr lang="zh-CN" altLang="en-US" sz="3600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逻辑运算和移位指令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85763" y="1314450"/>
            <a:ext cx="2452687" cy="2514600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逻辑运算和移位指令，对字节或字操作数进行按位操作，见表</a:t>
            </a:r>
            <a:r>
              <a:rPr lang="en-US" dirty="0">
                <a:latin typeface="+mn-lt"/>
              </a:rPr>
              <a:t>3.7</a:t>
            </a:r>
            <a:r>
              <a:rPr lang="zh-CN" altLang="en-US" dirty="0">
                <a:latin typeface="+mn-lt"/>
              </a:rPr>
              <a:t>。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4100" y="1117600"/>
            <a:ext cx="4261950" cy="5467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3706245"/>
      </p:ext>
    </p:extLst>
  </p:cSld>
  <p:clrMapOvr>
    <a:masterClrMapping/>
  </p:clrMapOvr>
  <p:transition spd="slow">
    <p:wipe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1. </a:t>
            </a:r>
            <a:r>
              <a:rPr lang="zh-CN" altLang="en-US" dirty="0"/>
              <a:t>逻辑运算指令</a:t>
            </a:r>
            <a:r>
              <a:rPr lang="en-US" dirty="0"/>
              <a:t>  (Logical Operations)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250950"/>
            <a:ext cx="8372475" cy="517525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1) NOT  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取反指令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99"/>
                </a:solidFill>
                <a:latin typeface="+mn-lt"/>
              </a:rPr>
              <a:t>(Logical Not)</a:t>
            </a:r>
            <a:endParaRPr lang="zh-CN" altLang="en-US" sz="2800" dirty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 NOT	  </a:t>
            </a:r>
            <a:r>
              <a:rPr lang="zh-CN" altLang="en-US" sz="2800" dirty="0">
                <a:latin typeface="+mn-lt"/>
              </a:rPr>
              <a:t>目的</a:t>
            </a: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指令功能：目的</a:t>
            </a:r>
            <a:r>
              <a:rPr lang="en-US" sz="2800" dirty="0">
                <a:latin typeface="+mn-lt"/>
              </a:rPr>
              <a:t>←</a:t>
            </a:r>
            <a:r>
              <a:rPr lang="zh-CN" altLang="en-US" sz="2800" dirty="0">
                <a:latin typeface="+mn-lt"/>
              </a:rPr>
              <a:t>目的取反</a:t>
            </a:r>
          </a:p>
          <a:p>
            <a:pPr algn="just">
              <a:buNone/>
            </a:pPr>
            <a:r>
              <a:rPr lang="zh-CN" altLang="en-US" sz="2800" dirty="0">
                <a:latin typeface="+mn-lt"/>
              </a:rPr>
              <a:t>目的操作数可以是</a:t>
            </a:r>
            <a:r>
              <a:rPr lang="en-US" sz="2800" dirty="0">
                <a:latin typeface="+mn-lt"/>
              </a:rPr>
              <a:t>8</a:t>
            </a:r>
            <a:r>
              <a:rPr lang="zh-CN" altLang="en-US" sz="2800" dirty="0">
                <a:latin typeface="+mn-lt"/>
              </a:rPr>
              <a:t>位或</a:t>
            </a:r>
            <a:r>
              <a:rPr lang="en-US" sz="2800" dirty="0">
                <a:latin typeface="+mn-lt"/>
              </a:rPr>
              <a:t>16</a:t>
            </a:r>
            <a:r>
              <a:rPr lang="zh-CN" altLang="en-US" sz="2800" dirty="0">
                <a:latin typeface="+mn-lt"/>
              </a:rPr>
              <a:t>位寄存器或存储器，对存储器操作数要说明类型。</a:t>
            </a:r>
          </a:p>
          <a:p>
            <a:pPr>
              <a:spcBef>
                <a:spcPts val="2400"/>
              </a:spcBef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3.65  </a:t>
            </a:r>
            <a:r>
              <a:rPr lang="en-US" dirty="0">
                <a:latin typeface="+mn-lt"/>
                <a:ea typeface="+mn-ea"/>
              </a:rPr>
              <a:t>NOT</a:t>
            </a:r>
            <a:r>
              <a:rPr lang="zh-CN" altLang="en-US" dirty="0">
                <a:latin typeface="+mn-lt"/>
                <a:ea typeface="+mn-ea"/>
              </a:rPr>
              <a:t>指令只有一个操作数，介绍几种用法。</a:t>
            </a:r>
          </a:p>
          <a:p>
            <a:pPr>
              <a:spcBef>
                <a:spcPts val="600"/>
              </a:spcBef>
              <a:buNone/>
            </a:pPr>
            <a:r>
              <a:rPr lang="en-US" dirty="0">
                <a:latin typeface="+mn-lt"/>
                <a:ea typeface="+mn-ea"/>
              </a:rPr>
              <a:t>   NOT    AX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AX←AX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取反</a:t>
            </a:r>
          </a:p>
          <a:p>
            <a:pPr>
              <a:spcBef>
                <a:spcPts val="600"/>
              </a:spcBef>
              <a:buNone/>
            </a:pPr>
            <a:r>
              <a:rPr lang="en-US" dirty="0">
                <a:latin typeface="+mn-lt"/>
                <a:ea typeface="+mn-ea"/>
              </a:rPr>
              <a:t>   NOT    BL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BL←BL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取反</a:t>
            </a:r>
          </a:p>
          <a:p>
            <a:pPr algn="just">
              <a:spcBef>
                <a:spcPts val="600"/>
              </a:spcBef>
              <a:buNone/>
            </a:pPr>
            <a:r>
              <a:rPr lang="en-US" dirty="0">
                <a:latin typeface="+mn-lt"/>
                <a:ea typeface="+mn-ea"/>
              </a:rPr>
              <a:t>   NOT    BYTE  PTR</a:t>
            </a:r>
            <a:r>
              <a:rPr lang="zh-CN" altLang="en-US" dirty="0">
                <a:latin typeface="+mn-lt"/>
                <a:ea typeface="+mn-ea"/>
              </a:rPr>
              <a:t>［</a:t>
            </a:r>
            <a:r>
              <a:rPr lang="en-US" dirty="0">
                <a:latin typeface="+mn-lt"/>
                <a:ea typeface="+mn-ea"/>
              </a:rPr>
              <a:t>BX</a:t>
            </a:r>
            <a:r>
              <a:rPr lang="zh-CN" altLang="en-US" dirty="0">
                <a:latin typeface="+mn-lt"/>
                <a:ea typeface="+mn-ea"/>
              </a:rPr>
              <a:t>］</a:t>
            </a:r>
            <a:r>
              <a:rPr lang="en-US" dirty="0">
                <a:latin typeface="+mn-lt"/>
                <a:ea typeface="+mn-ea"/>
              </a:rPr>
              <a:t>	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+mn-ea"/>
              </a:rPr>
              <a:t> 		           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；对存储器</a:t>
            </a:r>
            <a:r>
              <a:rPr lang="zh-CN" altLang="en-US" dirty="0">
                <a:solidFill>
                  <a:srgbClr val="00CC00"/>
                </a:solidFill>
                <a:latin typeface="+mn-lt"/>
                <a:ea typeface="+mn-ea"/>
              </a:rPr>
              <a:t>字节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单元内容取反后送回该单元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404673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39750"/>
            <a:ext cx="8372475" cy="5949950"/>
          </a:xfrm>
        </p:spPr>
        <p:txBody>
          <a:bodyPr/>
          <a:lstStyle/>
          <a:p>
            <a:pPr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3.5  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MOV	   AX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，［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2000H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］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指令中直接给出有效地址</a:t>
            </a:r>
            <a:r>
              <a:rPr lang="en-US" dirty="0">
                <a:latin typeface="+mn-lt"/>
              </a:rPr>
              <a:t>EA</a:t>
            </a:r>
            <a:r>
              <a:rPr lang="zh-CN" altLang="en-US" dirty="0">
                <a:latin typeface="+mn-lt"/>
              </a:rPr>
              <a:t>，这里</a:t>
            </a:r>
            <a:r>
              <a:rPr lang="en-US" dirty="0">
                <a:latin typeface="+mn-lt"/>
              </a:rPr>
              <a:t>EA=2000H</a:t>
            </a:r>
            <a:r>
              <a:rPr lang="zh-CN" altLang="en-US" dirty="0">
                <a:latin typeface="+mn-lt"/>
              </a:rPr>
              <a:t>，必须加</a:t>
            </a:r>
            <a:r>
              <a:rPr lang="en-US" altLang="zh-CN" dirty="0">
                <a:latin typeface="+mn-lt"/>
              </a:rPr>
              <a:t>[  ]</a:t>
            </a:r>
            <a:r>
              <a:rPr lang="zh-CN" altLang="en-US" dirty="0">
                <a:latin typeface="+mn-lt"/>
              </a:rPr>
              <a:t>，表示不是立即数。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设</a:t>
            </a:r>
            <a:r>
              <a:rPr lang="en-US" dirty="0">
                <a:latin typeface="+mn-lt"/>
              </a:rPr>
              <a:t>DS=3000H</a:t>
            </a:r>
            <a:r>
              <a:rPr lang="zh-CN" altLang="en-US" dirty="0">
                <a:latin typeface="+mn-lt"/>
              </a:rPr>
              <a:t>，则源操作数的物理地址</a:t>
            </a:r>
            <a:endParaRPr lang="en-US" altLang="zh-CN" dirty="0">
              <a:latin typeface="+mn-lt"/>
            </a:endParaRPr>
          </a:p>
          <a:p>
            <a:pPr algn="just">
              <a:buNone/>
            </a:pPr>
            <a:r>
              <a:rPr lang="en-US" dirty="0">
                <a:latin typeface="+mn-lt"/>
              </a:rPr>
              <a:t>               =16×3000H+2000H=32000H</a:t>
            </a:r>
            <a:endParaRPr lang="zh-CN" altLang="en-US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因目的操作数是</a:t>
            </a:r>
            <a:r>
              <a:rPr lang="en-US" dirty="0">
                <a:latin typeface="+mn-lt"/>
              </a:rPr>
              <a:t>16</a:t>
            </a:r>
            <a:r>
              <a:rPr lang="zh-CN" altLang="en-US" dirty="0">
                <a:latin typeface="+mn-lt"/>
              </a:rPr>
              <a:t>位寄存器</a:t>
            </a:r>
            <a:r>
              <a:rPr lang="en-US" dirty="0">
                <a:latin typeface="+mn-lt"/>
              </a:rPr>
              <a:t>AX</a:t>
            </a:r>
            <a:r>
              <a:rPr lang="zh-CN" altLang="en-US" dirty="0">
                <a:latin typeface="+mn-lt"/>
              </a:rPr>
              <a:t>，所以将存储单元中的一个字送进</a:t>
            </a:r>
            <a:r>
              <a:rPr lang="en-US" dirty="0">
                <a:latin typeface="+mn-lt"/>
              </a:rPr>
              <a:t>AX</a:t>
            </a:r>
            <a:r>
              <a:rPr lang="zh-CN" altLang="en-US" dirty="0">
                <a:latin typeface="+mn-lt"/>
              </a:rPr>
              <a:t>。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若（</a:t>
            </a:r>
            <a:r>
              <a:rPr lang="en-US" dirty="0">
                <a:latin typeface="+mn-lt"/>
              </a:rPr>
              <a:t>32000H</a:t>
            </a:r>
            <a:r>
              <a:rPr lang="zh-CN" altLang="en-US" dirty="0">
                <a:latin typeface="+mn-lt"/>
              </a:rPr>
              <a:t>）＝</a:t>
            </a:r>
            <a:r>
              <a:rPr lang="en-US" dirty="0">
                <a:latin typeface="+mn-lt"/>
              </a:rPr>
              <a:t>34H</a:t>
            </a:r>
            <a:r>
              <a:rPr lang="zh-CN" altLang="en-US" dirty="0">
                <a:latin typeface="+mn-lt"/>
              </a:rPr>
              <a:t>，（</a:t>
            </a:r>
            <a:r>
              <a:rPr lang="en-US" dirty="0">
                <a:latin typeface="+mn-lt"/>
              </a:rPr>
              <a:t>32001H</a:t>
            </a:r>
            <a:r>
              <a:rPr lang="zh-CN" altLang="en-US" dirty="0">
                <a:latin typeface="+mn-lt"/>
              </a:rPr>
              <a:t>）＝</a:t>
            </a:r>
            <a:r>
              <a:rPr lang="en-US" dirty="0">
                <a:latin typeface="+mn-lt"/>
              </a:rPr>
              <a:t>12H</a:t>
            </a:r>
            <a:r>
              <a:rPr lang="zh-CN" altLang="en-US" dirty="0">
                <a:latin typeface="+mn-lt"/>
              </a:rPr>
              <a:t>，则执行指令后，</a:t>
            </a:r>
            <a:r>
              <a:rPr lang="en-US" dirty="0">
                <a:latin typeface="+mn-lt"/>
              </a:rPr>
              <a:t>AX=1234H</a:t>
            </a:r>
            <a:r>
              <a:rPr lang="zh-CN" altLang="en-US" dirty="0">
                <a:latin typeface="+mn-lt"/>
              </a:rPr>
              <a:t>。指令执行过程如图</a:t>
            </a:r>
            <a:r>
              <a:rPr lang="en-US" dirty="0">
                <a:latin typeface="+mn-lt"/>
              </a:rPr>
              <a:t>3.2 </a:t>
            </a:r>
            <a:r>
              <a:rPr lang="en-US" dirty="0">
                <a:latin typeface="+mn-lt"/>
                <a:sym typeface="Wingdings 3" panose="05040102010807070707"/>
              </a:rPr>
              <a:t></a:t>
            </a:r>
            <a:endParaRPr lang="en-US" altLang="zh-CN" dirty="0">
              <a:latin typeface="+mn-lt"/>
            </a:endParaRPr>
          </a:p>
          <a:p>
            <a:pPr>
              <a:spcBef>
                <a:spcPts val="3000"/>
              </a:spcBef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3.6   </a:t>
            </a:r>
            <a:r>
              <a:rPr lang="en-US" dirty="0">
                <a:latin typeface="+mn-lt"/>
                <a:ea typeface="+mn-ea"/>
              </a:rPr>
              <a:t>MOV   AL</a:t>
            </a:r>
            <a:r>
              <a:rPr lang="zh-CN" altLang="en-US" dirty="0">
                <a:latin typeface="+mn-lt"/>
                <a:ea typeface="+mn-ea"/>
              </a:rPr>
              <a:t>，［</a:t>
            </a:r>
            <a:r>
              <a:rPr lang="en-US" dirty="0">
                <a:latin typeface="+mn-lt"/>
                <a:ea typeface="+mn-ea"/>
              </a:rPr>
              <a:t>2000H</a:t>
            </a:r>
            <a:r>
              <a:rPr lang="zh-CN" altLang="en-US" dirty="0">
                <a:latin typeface="+mn-lt"/>
                <a:ea typeface="+mn-ea"/>
              </a:rPr>
              <a:t>］</a:t>
            </a:r>
          </a:p>
          <a:p>
            <a:pPr marL="0" indent="0" algn="just">
              <a:buNone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假设条件同例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3.5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，指令执行后将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32000H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单元中的字节送到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AL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，结果使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AL=34H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。</a:t>
            </a:r>
          </a:p>
          <a:p>
            <a:pPr algn="just">
              <a:buFont typeface="Wingdings" panose="05000000000000000000" pitchFamily="2" charset="2"/>
              <a:buChar char="l"/>
            </a:pPr>
            <a:endParaRPr lang="zh-CN" altLang="en-US" dirty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06400"/>
            <a:ext cx="8372475" cy="6223000"/>
          </a:xfrm>
        </p:spPr>
        <p:txBody>
          <a:bodyPr/>
          <a:lstStyle/>
          <a:p>
            <a:pPr algn="just">
              <a:spcBef>
                <a:spcPts val="0"/>
              </a:spcBef>
              <a:buClr>
                <a:srgbClr val="FF66FF"/>
              </a:buClr>
            </a:pPr>
            <a:r>
              <a:rPr lang="zh-CN" altLang="en-US" dirty="0">
                <a:latin typeface="+mn-lt"/>
              </a:rPr>
              <a:t>以下为双操作数指令。源操作数可以是</a:t>
            </a:r>
            <a:r>
              <a:rPr lang="en-US" dirty="0">
                <a:latin typeface="+mn-lt"/>
              </a:rPr>
              <a:t>8</a:t>
            </a:r>
            <a:r>
              <a:rPr lang="zh-CN" altLang="en-US" dirty="0">
                <a:latin typeface="+mn-lt"/>
              </a:rPr>
              <a:t>或</a:t>
            </a:r>
            <a:r>
              <a:rPr lang="en-US" dirty="0">
                <a:latin typeface="+mn-lt"/>
              </a:rPr>
              <a:t>16</a:t>
            </a:r>
            <a:r>
              <a:rPr lang="zh-CN" altLang="en-US" dirty="0">
                <a:latin typeface="+mn-lt"/>
              </a:rPr>
              <a:t>位立即数、寄存器、存储器，目的操作数只能是寄存器或存储器，两个操作数不能同时为存储器。</a:t>
            </a:r>
          </a:p>
          <a:p>
            <a:pPr algn="just">
              <a:spcBef>
                <a:spcPts val="0"/>
              </a:spcBef>
              <a:buClr>
                <a:srgbClr val="FF66FF"/>
              </a:buClr>
            </a:pPr>
            <a:r>
              <a:rPr lang="zh-CN" altLang="en-US" dirty="0">
                <a:latin typeface="+mn-lt"/>
              </a:rPr>
              <a:t>指令执行后，均将</a:t>
            </a:r>
            <a:r>
              <a:rPr lang="en-US" dirty="0">
                <a:latin typeface="+mn-lt"/>
              </a:rPr>
              <a:t>CF</a:t>
            </a:r>
            <a:r>
              <a:rPr lang="zh-CN" altLang="en-US" dirty="0">
                <a:latin typeface="+mn-lt"/>
              </a:rPr>
              <a:t>和</a:t>
            </a:r>
            <a:r>
              <a:rPr lang="en-US" dirty="0">
                <a:latin typeface="+mn-lt"/>
              </a:rPr>
              <a:t>OF</a:t>
            </a:r>
            <a:r>
              <a:rPr lang="zh-CN" altLang="en-US" dirty="0">
                <a:latin typeface="+mn-lt"/>
              </a:rPr>
              <a:t>清</a:t>
            </a:r>
            <a:r>
              <a:rPr lang="en-US" dirty="0">
                <a:latin typeface="+mn-lt"/>
              </a:rPr>
              <a:t>0</a:t>
            </a:r>
            <a:r>
              <a:rPr lang="zh-CN" altLang="en-US" dirty="0">
                <a:latin typeface="+mn-lt"/>
              </a:rPr>
              <a:t>，</a:t>
            </a:r>
            <a:r>
              <a:rPr lang="en-US" dirty="0">
                <a:latin typeface="+mn-lt"/>
              </a:rPr>
              <a:t>ZF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SF</a:t>
            </a:r>
            <a:r>
              <a:rPr lang="zh-CN" altLang="en-US" dirty="0">
                <a:latin typeface="+mn-lt"/>
              </a:rPr>
              <a:t>和</a:t>
            </a:r>
            <a:r>
              <a:rPr lang="en-US" dirty="0">
                <a:latin typeface="+mn-lt"/>
              </a:rPr>
              <a:t>PF</a:t>
            </a:r>
            <a:r>
              <a:rPr lang="zh-CN" altLang="en-US" dirty="0">
                <a:latin typeface="+mn-lt"/>
              </a:rPr>
              <a:t>反映操作结果，</a:t>
            </a:r>
            <a:r>
              <a:rPr lang="en-US" dirty="0">
                <a:latin typeface="+mn-lt"/>
              </a:rPr>
              <a:t>AF</a:t>
            </a:r>
            <a:r>
              <a:rPr lang="zh-CN" altLang="en-US" dirty="0">
                <a:latin typeface="+mn-lt"/>
              </a:rPr>
              <a:t>未定义，源操作数不变。</a:t>
            </a:r>
          </a:p>
          <a:p>
            <a:pPr algn="just"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2) AND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逻辑与指令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(Logical AND)</a:t>
            </a:r>
            <a:endParaRPr lang="zh-CN" altLang="en-US" sz="2800" dirty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>
                <a:latin typeface="+mn-lt"/>
              </a:rPr>
              <a:t>指令格式：</a:t>
            </a:r>
            <a:r>
              <a:rPr lang="en-US" dirty="0">
                <a:latin typeface="+mn-lt"/>
              </a:rPr>
              <a:t> AND	</a:t>
            </a:r>
            <a:r>
              <a:rPr lang="zh-CN" altLang="en-US" dirty="0">
                <a:latin typeface="+mn-lt"/>
              </a:rPr>
              <a:t>目的，源</a:t>
            </a:r>
          </a:p>
          <a:p>
            <a:pPr algn="just">
              <a:spcBef>
                <a:spcPts val="0"/>
              </a:spcBef>
              <a:buNone/>
            </a:pPr>
            <a:r>
              <a:rPr lang="zh-CN" altLang="en-US" dirty="0">
                <a:latin typeface="+mn-lt"/>
              </a:rPr>
              <a:t>指令功能：</a:t>
            </a:r>
            <a:r>
              <a:rPr lang="en-US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目的</a:t>
            </a:r>
            <a:r>
              <a:rPr lang="en-US" dirty="0">
                <a:latin typeface="+mn-lt"/>
              </a:rPr>
              <a:t>←</a:t>
            </a:r>
            <a:r>
              <a:rPr lang="zh-CN" altLang="en-US" dirty="0">
                <a:latin typeface="+mn-lt"/>
              </a:rPr>
              <a:t>目的</a:t>
            </a:r>
            <a:r>
              <a:rPr lang="en-US" dirty="0">
                <a:latin typeface="+mn-lt"/>
              </a:rPr>
              <a:t>∧</a:t>
            </a:r>
            <a:r>
              <a:rPr lang="zh-CN" altLang="en-US" dirty="0">
                <a:latin typeface="+mn-lt"/>
              </a:rPr>
              <a:t>源 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主要用于使操作数的某些位保留</a:t>
            </a:r>
            <a:r>
              <a:rPr lang="en-US" dirty="0">
                <a:latin typeface="+mn-lt"/>
              </a:rPr>
              <a:t>(</a:t>
            </a:r>
            <a:r>
              <a:rPr lang="zh-CN" altLang="en-US" dirty="0">
                <a:latin typeface="+mn-lt"/>
              </a:rPr>
              <a:t>和</a:t>
            </a:r>
            <a:r>
              <a:rPr lang="en-US" dirty="0">
                <a:latin typeface="+mn-lt"/>
              </a:rPr>
              <a:t>“1”</a:t>
            </a:r>
            <a:r>
              <a:rPr lang="zh-CN" altLang="en-US" dirty="0">
                <a:latin typeface="+mn-lt"/>
              </a:rPr>
              <a:t>相与</a:t>
            </a:r>
            <a:r>
              <a:rPr lang="en-US" dirty="0">
                <a:latin typeface="+mn-lt"/>
              </a:rPr>
              <a:t>)</a:t>
            </a:r>
            <a:r>
              <a:rPr lang="zh-CN" altLang="en-US" dirty="0">
                <a:latin typeface="+mn-lt"/>
              </a:rPr>
              <a:t>，而使某些位清除</a:t>
            </a:r>
            <a:r>
              <a:rPr lang="en-US" dirty="0">
                <a:latin typeface="+mn-lt"/>
              </a:rPr>
              <a:t>(</a:t>
            </a:r>
            <a:r>
              <a:rPr lang="zh-CN" altLang="en-US" dirty="0">
                <a:latin typeface="+mn-lt"/>
              </a:rPr>
              <a:t>和</a:t>
            </a:r>
            <a:r>
              <a:rPr lang="en-US" dirty="0">
                <a:latin typeface="+mn-lt"/>
              </a:rPr>
              <a:t>“0”</a:t>
            </a:r>
            <a:r>
              <a:rPr lang="zh-CN" altLang="en-US" dirty="0">
                <a:latin typeface="+mn-lt"/>
              </a:rPr>
              <a:t>相与</a:t>
            </a:r>
            <a:r>
              <a:rPr lang="en-US" dirty="0">
                <a:latin typeface="+mn-lt"/>
              </a:rPr>
              <a:t>)</a:t>
            </a:r>
            <a:r>
              <a:rPr lang="zh-CN" altLang="en-US" dirty="0">
                <a:latin typeface="+mn-lt"/>
              </a:rPr>
              <a:t>。</a:t>
            </a:r>
            <a:endParaRPr lang="en-US" altLang="zh-CN" dirty="0">
              <a:latin typeface="+mn-lt"/>
            </a:endParaRPr>
          </a:p>
          <a:p>
            <a:pPr algn="just">
              <a:spcBef>
                <a:spcPts val="1800"/>
              </a:spcBef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3.66 </a:t>
            </a:r>
            <a:r>
              <a:rPr lang="zh-CN" altLang="en-US" dirty="0">
                <a:latin typeface="+mn-lt"/>
                <a:ea typeface="+mn-ea"/>
              </a:rPr>
              <a:t>设</a:t>
            </a:r>
            <a:r>
              <a:rPr lang="en-US" dirty="0">
                <a:latin typeface="+mn-lt"/>
                <a:ea typeface="+mn-ea"/>
              </a:rPr>
              <a:t>AX</a:t>
            </a:r>
            <a:r>
              <a:rPr lang="zh-CN" altLang="en-US" dirty="0">
                <a:latin typeface="+mn-lt"/>
                <a:ea typeface="+mn-ea"/>
              </a:rPr>
              <a:t>中是数字</a:t>
            </a:r>
            <a:r>
              <a:rPr lang="en-US" dirty="0">
                <a:latin typeface="+mn-lt"/>
                <a:ea typeface="+mn-ea"/>
              </a:rPr>
              <a:t>5</a:t>
            </a:r>
            <a:r>
              <a:rPr lang="zh-CN" altLang="en-US" dirty="0">
                <a:latin typeface="+mn-lt"/>
                <a:ea typeface="+mn-ea"/>
              </a:rPr>
              <a:t>和</a:t>
            </a:r>
            <a:r>
              <a:rPr lang="en-US" dirty="0">
                <a:latin typeface="+mn-lt"/>
                <a:ea typeface="+mn-ea"/>
              </a:rPr>
              <a:t>8</a:t>
            </a:r>
            <a:r>
              <a:rPr lang="zh-CN" altLang="en-US" dirty="0">
                <a:latin typeface="+mn-lt"/>
                <a:ea typeface="+mn-ea"/>
              </a:rPr>
              <a:t>的</a:t>
            </a:r>
            <a:r>
              <a:rPr lang="en-US" dirty="0">
                <a:latin typeface="+mn-lt"/>
                <a:ea typeface="+mn-ea"/>
              </a:rPr>
              <a:t>ASCII</a:t>
            </a:r>
            <a:r>
              <a:rPr lang="zh-CN" altLang="en-US" dirty="0">
                <a:latin typeface="+mn-lt"/>
                <a:ea typeface="+mn-ea"/>
              </a:rPr>
              <a:t>码，即</a:t>
            </a:r>
            <a:r>
              <a:rPr lang="en-US" dirty="0">
                <a:latin typeface="+mn-lt"/>
                <a:ea typeface="+mn-ea"/>
              </a:rPr>
              <a:t>AX=3538H</a:t>
            </a:r>
            <a:r>
              <a:rPr lang="zh-CN" altLang="en-US" dirty="0">
                <a:latin typeface="+mn-lt"/>
                <a:ea typeface="+mn-ea"/>
              </a:rPr>
              <a:t>，将它们转换成</a:t>
            </a:r>
            <a:r>
              <a:rPr lang="en-US" dirty="0">
                <a:latin typeface="+mn-lt"/>
                <a:ea typeface="+mn-ea"/>
              </a:rPr>
              <a:t>BCD</a:t>
            </a:r>
            <a:r>
              <a:rPr lang="zh-CN" altLang="en-US" dirty="0">
                <a:latin typeface="+mn-lt"/>
                <a:ea typeface="+mn-ea"/>
              </a:rPr>
              <a:t>码，结果仍放回</a:t>
            </a:r>
            <a:r>
              <a:rPr lang="en-US" dirty="0">
                <a:latin typeface="+mn-lt"/>
                <a:ea typeface="+mn-ea"/>
              </a:rPr>
              <a:t>AX</a:t>
            </a:r>
            <a:r>
              <a:rPr lang="zh-CN" altLang="en-US" dirty="0">
                <a:latin typeface="+mn-lt"/>
                <a:ea typeface="+mn-ea"/>
              </a:rPr>
              <a:t>。指令如下：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AND	AX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0F0FH 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AX←0508H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。屏蔽高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4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位，</a:t>
            </a:r>
            <a:endParaRPr lang="en-US" altLang="zh-CN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+mn-ea"/>
              </a:rPr>
              <a:t>			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；截得低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4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位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140115"/>
      </p:ext>
    </p:extLst>
  </p:cSld>
  <p:clrMapOvr>
    <a:masterClrMapping/>
  </p:clrMapOvr>
  <p:transition spd="slow">
    <p:wipe dir="u"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250950"/>
            <a:ext cx="8372475" cy="523875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3) OR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逻辑或指令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(Logical OR)</a:t>
            </a:r>
            <a:endParaRPr lang="zh-CN" altLang="en-US" sz="2800" dirty="0">
              <a:latin typeface="+mn-lt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 OR	</a:t>
            </a:r>
            <a:r>
              <a:rPr lang="zh-CN" altLang="en-US" sz="2800" dirty="0">
                <a:latin typeface="+mn-lt"/>
              </a:rPr>
              <a:t>目的，源</a:t>
            </a: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指令功能： 目的</a:t>
            </a:r>
            <a:r>
              <a:rPr lang="en-US" sz="2800" dirty="0">
                <a:latin typeface="+mn-lt"/>
              </a:rPr>
              <a:t>←</a:t>
            </a:r>
            <a:r>
              <a:rPr lang="zh-CN" altLang="en-US" sz="2800" dirty="0">
                <a:latin typeface="+mn-lt"/>
              </a:rPr>
              <a:t>目的</a:t>
            </a:r>
            <a:r>
              <a:rPr lang="en-US" sz="2800" dirty="0">
                <a:latin typeface="+mn-lt"/>
              </a:rPr>
              <a:t>∨</a:t>
            </a:r>
            <a:r>
              <a:rPr lang="zh-CN" altLang="en-US" sz="2800">
                <a:latin typeface="+mn-lt"/>
              </a:rPr>
              <a:t>源 </a:t>
            </a:r>
            <a:endParaRPr lang="zh-CN" altLang="en-US" sz="28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它主要用于使操作数的某些位保留</a:t>
            </a:r>
            <a:r>
              <a:rPr lang="en-US" sz="2800" dirty="0">
                <a:latin typeface="+mn-lt"/>
              </a:rPr>
              <a:t>(</a:t>
            </a:r>
            <a:r>
              <a:rPr lang="zh-CN" altLang="en-US" sz="2800" dirty="0">
                <a:latin typeface="+mn-lt"/>
              </a:rPr>
              <a:t>和</a:t>
            </a:r>
            <a:r>
              <a:rPr lang="en-US" sz="2800" dirty="0">
                <a:latin typeface="+mn-lt"/>
              </a:rPr>
              <a:t>“0”</a:t>
            </a:r>
            <a:r>
              <a:rPr lang="zh-CN" altLang="en-US" sz="2800" dirty="0">
                <a:latin typeface="+mn-lt"/>
              </a:rPr>
              <a:t>相或</a:t>
            </a:r>
            <a:r>
              <a:rPr lang="en-US" sz="2800" dirty="0">
                <a:latin typeface="+mn-lt"/>
              </a:rPr>
              <a:t>)</a:t>
            </a:r>
            <a:r>
              <a:rPr lang="zh-CN" altLang="en-US" sz="2800" dirty="0">
                <a:latin typeface="+mn-lt"/>
              </a:rPr>
              <a:t>，而使某些位置</a:t>
            </a:r>
            <a:r>
              <a:rPr lang="en-US" sz="2800" dirty="0">
                <a:latin typeface="+mn-lt"/>
              </a:rPr>
              <a:t>1(</a:t>
            </a:r>
            <a:r>
              <a:rPr lang="zh-CN" altLang="en-US" sz="2800" dirty="0">
                <a:latin typeface="+mn-lt"/>
              </a:rPr>
              <a:t>和</a:t>
            </a:r>
            <a:r>
              <a:rPr lang="en-US" sz="2800" dirty="0">
                <a:latin typeface="+mn-lt"/>
              </a:rPr>
              <a:t>“1”</a:t>
            </a:r>
            <a:r>
              <a:rPr lang="zh-CN" altLang="en-US" sz="2800" dirty="0">
                <a:latin typeface="+mn-lt"/>
              </a:rPr>
              <a:t>相或</a:t>
            </a:r>
            <a:r>
              <a:rPr lang="en-US" sz="2800" dirty="0">
                <a:latin typeface="+mn-lt"/>
              </a:rPr>
              <a:t>)</a:t>
            </a:r>
            <a:r>
              <a:rPr lang="zh-CN" altLang="en-US" sz="2800" dirty="0">
                <a:latin typeface="+mn-lt"/>
              </a:rPr>
              <a:t>。</a:t>
            </a:r>
          </a:p>
          <a:p>
            <a:pPr algn="just">
              <a:spcBef>
                <a:spcPts val="1800"/>
              </a:spcBef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3.67  </a:t>
            </a:r>
            <a:r>
              <a:rPr lang="zh-CN" altLang="en-US" sz="2800" dirty="0">
                <a:latin typeface="+mn-lt"/>
                <a:ea typeface="+mn-ea"/>
              </a:rPr>
              <a:t>设</a:t>
            </a:r>
            <a:r>
              <a:rPr lang="en-US" sz="2800" dirty="0">
                <a:latin typeface="+mn-lt"/>
                <a:ea typeface="+mn-ea"/>
              </a:rPr>
              <a:t>AX</a:t>
            </a:r>
            <a:r>
              <a:rPr lang="zh-CN" altLang="en-US" sz="2800" dirty="0">
                <a:latin typeface="+mn-lt"/>
                <a:ea typeface="+mn-ea"/>
              </a:rPr>
              <a:t>中存有两个</a:t>
            </a:r>
            <a:r>
              <a:rPr lang="en-US" sz="2800" dirty="0">
                <a:latin typeface="+mn-lt"/>
                <a:ea typeface="+mn-ea"/>
              </a:rPr>
              <a:t>BCD</a:t>
            </a:r>
            <a:r>
              <a:rPr lang="zh-CN" altLang="en-US" sz="2800" dirty="0">
                <a:latin typeface="+mn-lt"/>
                <a:ea typeface="+mn-ea"/>
              </a:rPr>
              <a:t>数</a:t>
            </a:r>
            <a:r>
              <a:rPr lang="en-US" sz="2800" dirty="0">
                <a:latin typeface="+mn-lt"/>
                <a:ea typeface="+mn-ea"/>
              </a:rPr>
              <a:t>0508H</a:t>
            </a:r>
            <a:r>
              <a:rPr lang="zh-CN" altLang="en-US" sz="2800" dirty="0">
                <a:latin typeface="+mn-lt"/>
                <a:ea typeface="+mn-ea"/>
              </a:rPr>
              <a:t>，要将它们分别转换成</a:t>
            </a:r>
            <a:r>
              <a:rPr lang="en-US" sz="2800" dirty="0">
                <a:latin typeface="+mn-lt"/>
                <a:ea typeface="+mn-ea"/>
              </a:rPr>
              <a:t>ASCII</a:t>
            </a:r>
            <a:r>
              <a:rPr lang="zh-CN" altLang="en-US" sz="2800" dirty="0">
                <a:latin typeface="+mn-lt"/>
                <a:ea typeface="+mn-ea"/>
              </a:rPr>
              <a:t>码，结果仍在</a:t>
            </a:r>
            <a:r>
              <a:rPr lang="en-US" sz="2800" dirty="0">
                <a:latin typeface="+mn-lt"/>
                <a:ea typeface="+mn-ea"/>
              </a:rPr>
              <a:t> AX</a:t>
            </a:r>
            <a:r>
              <a:rPr lang="zh-CN" altLang="en-US" sz="2800" dirty="0">
                <a:latin typeface="+mn-lt"/>
                <a:ea typeface="+mn-ea"/>
              </a:rPr>
              <a:t>中。可用如下指令实现：</a:t>
            </a: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    OR	    AX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3030H	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AX←3538H</a:t>
            </a:r>
            <a:endParaRPr lang="zh-CN" altLang="en-US" sz="2800" dirty="0">
              <a:solidFill>
                <a:srgbClr val="FFFF99"/>
              </a:solidFill>
              <a:latin typeface="+mn-lt"/>
              <a:ea typeface="+mn-ea"/>
            </a:endParaRPr>
          </a:p>
          <a:p>
            <a:endParaRPr lang="zh-CN" altLang="en-US" sz="2800" dirty="0">
              <a:latin typeface="+mn-lt"/>
              <a:ea typeface="+mn-ea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49250" y="406400"/>
            <a:ext cx="8229600" cy="674688"/>
          </a:xfrm>
        </p:spPr>
        <p:txBody>
          <a:bodyPr/>
          <a:lstStyle/>
          <a:p>
            <a:pPr algn="l"/>
            <a:r>
              <a:rPr lang="en-US" dirty="0"/>
              <a:t>1. </a:t>
            </a:r>
            <a:r>
              <a:rPr lang="zh-CN" altLang="en-US" dirty="0"/>
              <a:t>逻辑运算指令</a:t>
            </a:r>
          </a:p>
        </p:txBody>
      </p:sp>
    </p:spTree>
    <p:extLst>
      <p:ext uri="{BB962C8B-B14F-4D97-AF65-F5344CB8AC3E}">
        <p14:creationId xmlns:p14="http://schemas.microsoft.com/office/powerpoint/2010/main" val="3837808343"/>
      </p:ext>
    </p:extLst>
  </p:cSld>
  <p:clrMapOvr>
    <a:masterClrMapping/>
  </p:clrMapOvr>
  <p:transition spd="slow">
    <p:pull dir="d"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1. </a:t>
            </a:r>
            <a:r>
              <a:rPr lang="zh-CN" altLang="en-US" dirty="0"/>
              <a:t>逻辑运算指令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028700"/>
            <a:ext cx="8372475" cy="555625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4) XOR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异或操作指令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99"/>
                </a:solidFill>
                <a:latin typeface="+mn-lt"/>
              </a:rPr>
              <a:t>(Exclusive OR)</a:t>
            </a:r>
            <a:endParaRPr lang="zh-CN" altLang="en-US" sz="2800" dirty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>
                <a:latin typeface="+mn-lt"/>
              </a:rPr>
              <a:t>指令格式：</a:t>
            </a:r>
            <a:r>
              <a:rPr lang="en-US" dirty="0">
                <a:latin typeface="+mn-lt"/>
              </a:rPr>
              <a:t> XOR	</a:t>
            </a:r>
            <a:r>
              <a:rPr lang="zh-CN" altLang="en-US" dirty="0">
                <a:latin typeface="+mn-lt"/>
              </a:rPr>
              <a:t>目的，源</a:t>
            </a:r>
          </a:p>
          <a:p>
            <a:pPr algn="just">
              <a:buNone/>
            </a:pPr>
            <a:r>
              <a:rPr lang="zh-CN" altLang="en-US" dirty="0">
                <a:latin typeface="+mn-lt"/>
              </a:rPr>
              <a:t>指令功能： 对两个操作数进行按位逻辑异或运算，结果送回目的操作数，即</a:t>
            </a:r>
          </a:p>
          <a:p>
            <a:pPr>
              <a:buNone/>
            </a:pPr>
            <a:r>
              <a:rPr lang="zh-CN" altLang="en-US" dirty="0">
                <a:latin typeface="+mn-lt"/>
              </a:rPr>
              <a:t>目的</a:t>
            </a:r>
            <a:r>
              <a:rPr lang="en-US" dirty="0">
                <a:latin typeface="+mn-lt"/>
              </a:rPr>
              <a:t>←</a:t>
            </a:r>
            <a:r>
              <a:rPr lang="zh-CN" altLang="en-US" dirty="0">
                <a:latin typeface="+mn-lt"/>
              </a:rPr>
              <a:t>目的</a:t>
            </a:r>
            <a:r>
              <a:rPr lang="en-US" dirty="0">
                <a:latin typeface="+mn-lt"/>
                <a:sym typeface="Symbol" panose="05050102010706020507"/>
              </a:rPr>
              <a:t></a:t>
            </a:r>
            <a:r>
              <a:rPr lang="zh-CN" altLang="en-US" dirty="0">
                <a:latin typeface="+mn-lt"/>
              </a:rPr>
              <a:t>源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用于使操作数的某些位保留</a:t>
            </a:r>
            <a:r>
              <a:rPr lang="en-US" dirty="0">
                <a:latin typeface="+mn-lt"/>
              </a:rPr>
              <a:t>(</a:t>
            </a:r>
            <a:r>
              <a:rPr lang="zh-CN" altLang="en-US" dirty="0">
                <a:latin typeface="+mn-lt"/>
              </a:rPr>
              <a:t>和</a:t>
            </a:r>
            <a:r>
              <a:rPr lang="en-US" dirty="0">
                <a:latin typeface="+mn-lt"/>
              </a:rPr>
              <a:t>“0”</a:t>
            </a:r>
            <a:r>
              <a:rPr lang="zh-CN" altLang="en-US" dirty="0">
                <a:latin typeface="+mn-lt"/>
              </a:rPr>
              <a:t>相异或</a:t>
            </a:r>
            <a:r>
              <a:rPr lang="en-US" dirty="0">
                <a:latin typeface="+mn-lt"/>
              </a:rPr>
              <a:t>)</a:t>
            </a:r>
            <a:r>
              <a:rPr lang="zh-CN" altLang="en-US" dirty="0">
                <a:latin typeface="+mn-lt"/>
              </a:rPr>
              <a:t>，而使某些位取反</a:t>
            </a:r>
            <a:r>
              <a:rPr lang="en-US" dirty="0">
                <a:latin typeface="+mn-lt"/>
              </a:rPr>
              <a:t>(</a:t>
            </a:r>
            <a:r>
              <a:rPr lang="zh-CN" altLang="en-US" dirty="0">
                <a:latin typeface="+mn-lt"/>
              </a:rPr>
              <a:t>和</a:t>
            </a:r>
            <a:r>
              <a:rPr lang="en-US" dirty="0">
                <a:latin typeface="+mn-lt"/>
              </a:rPr>
              <a:t>“1”</a:t>
            </a:r>
            <a:r>
              <a:rPr lang="zh-CN" altLang="en-US" dirty="0">
                <a:latin typeface="+mn-lt"/>
              </a:rPr>
              <a:t>相异或</a:t>
            </a:r>
            <a:r>
              <a:rPr lang="en-US" dirty="0">
                <a:latin typeface="+mn-lt"/>
              </a:rPr>
              <a:t>)</a:t>
            </a:r>
            <a:r>
              <a:rPr lang="zh-CN" altLang="en-US" dirty="0">
                <a:latin typeface="+mn-lt"/>
              </a:rPr>
              <a:t>。</a:t>
            </a:r>
          </a:p>
          <a:p>
            <a:pPr algn="just"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3.68 </a:t>
            </a:r>
            <a:r>
              <a:rPr lang="zh-CN" altLang="en-US" dirty="0">
                <a:latin typeface="+mn-lt"/>
                <a:ea typeface="+mn-ea"/>
              </a:rPr>
              <a:t>若</a:t>
            </a:r>
            <a:r>
              <a:rPr lang="en-US" dirty="0">
                <a:latin typeface="+mn-lt"/>
                <a:ea typeface="+mn-ea"/>
              </a:rPr>
              <a:t>AL</a:t>
            </a:r>
            <a:r>
              <a:rPr lang="zh-CN" altLang="en-US" dirty="0">
                <a:latin typeface="+mn-lt"/>
                <a:ea typeface="+mn-ea"/>
              </a:rPr>
              <a:t>中存有某外设端口的状态信息，其中</a:t>
            </a:r>
            <a:r>
              <a:rPr lang="en-US" dirty="0">
                <a:latin typeface="+mn-lt"/>
                <a:ea typeface="+mn-ea"/>
              </a:rPr>
              <a:t>D1</a:t>
            </a:r>
            <a:r>
              <a:rPr lang="zh-CN" altLang="en-US" dirty="0">
                <a:latin typeface="+mn-lt"/>
                <a:ea typeface="+mn-ea"/>
              </a:rPr>
              <a:t>位控制扬声器发声，要求该位在</a:t>
            </a:r>
            <a:r>
              <a:rPr lang="en-US" dirty="0">
                <a:latin typeface="+mn-lt"/>
                <a:ea typeface="+mn-ea"/>
              </a:rPr>
              <a:t>0</a:t>
            </a:r>
            <a:r>
              <a:rPr lang="zh-CN" altLang="en-US" dirty="0">
                <a:latin typeface="+mn-lt"/>
                <a:ea typeface="+mn-ea"/>
              </a:rPr>
              <a:t>和</a:t>
            </a:r>
            <a:r>
              <a:rPr lang="en-US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之间来回变化，原来是</a:t>
            </a:r>
            <a:r>
              <a:rPr lang="en-US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变成</a:t>
            </a:r>
            <a:r>
              <a:rPr lang="en-US" dirty="0">
                <a:latin typeface="+mn-lt"/>
                <a:ea typeface="+mn-ea"/>
              </a:rPr>
              <a:t>0</a:t>
            </a:r>
            <a:r>
              <a:rPr lang="zh-CN" altLang="en-US" dirty="0">
                <a:latin typeface="+mn-lt"/>
                <a:ea typeface="+mn-ea"/>
              </a:rPr>
              <a:t>，原来是</a:t>
            </a:r>
            <a:r>
              <a:rPr lang="en-US" dirty="0">
                <a:latin typeface="+mn-lt"/>
                <a:ea typeface="+mn-ea"/>
              </a:rPr>
              <a:t>0</a:t>
            </a:r>
            <a:r>
              <a:rPr lang="zh-CN" altLang="en-US" dirty="0">
                <a:latin typeface="+mn-lt"/>
                <a:ea typeface="+mn-ea"/>
              </a:rPr>
              <a:t>变成</a:t>
            </a:r>
            <a:r>
              <a:rPr lang="en-US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，其余各位保留不变。</a:t>
            </a:r>
            <a:endParaRPr lang="en-US" altLang="zh-CN" dirty="0">
              <a:latin typeface="+mn-lt"/>
              <a:ea typeface="+mn-ea"/>
            </a:endParaRPr>
          </a:p>
          <a:p>
            <a:pPr algn="just">
              <a:buNone/>
            </a:pPr>
            <a:r>
              <a:rPr lang="zh-CN" altLang="en-US" dirty="0">
                <a:latin typeface="+mn-lt"/>
                <a:ea typeface="+mn-ea"/>
              </a:rPr>
              <a:t>       可用以下指令实现：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    XOR    AL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00000010B</a:t>
            </a:r>
            <a:endParaRPr lang="zh-CN" altLang="en-US" dirty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481224"/>
      </p:ext>
    </p:extLst>
  </p:cSld>
  <p:clrMapOvr>
    <a:masterClrMapping/>
  </p:clrMapOvr>
  <p:transition spd="slow">
    <p:pull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1. </a:t>
            </a:r>
            <a:r>
              <a:rPr lang="zh-CN" altLang="en-US" dirty="0"/>
              <a:t>逻辑运算指令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5) TEST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测试指令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(Test)</a:t>
            </a:r>
            <a:endParaRPr lang="zh-CN" altLang="en-US" sz="2800" dirty="0">
              <a:latin typeface="+mn-lt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 TEST    </a:t>
            </a:r>
            <a:r>
              <a:rPr lang="zh-CN" altLang="en-US" sz="2800" dirty="0">
                <a:latin typeface="+mn-lt"/>
              </a:rPr>
              <a:t>目的，源</a:t>
            </a: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指令功能： 目的</a:t>
            </a:r>
            <a:r>
              <a:rPr lang="en-US" sz="2800" dirty="0">
                <a:latin typeface="+mn-lt"/>
              </a:rPr>
              <a:t>∧</a:t>
            </a:r>
            <a:r>
              <a:rPr lang="zh-CN" altLang="en-US" sz="2800" dirty="0">
                <a:latin typeface="+mn-lt"/>
              </a:rPr>
              <a:t>源，并修改标志位，但不回送结果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它常用在要检测某些条件是否满足，但又不希望改变原有操作数的情况下。</a:t>
            </a:r>
          </a:p>
        </p:txBody>
      </p:sp>
    </p:spTree>
    <p:extLst>
      <p:ext uri="{BB962C8B-B14F-4D97-AF65-F5344CB8AC3E}">
        <p14:creationId xmlns:p14="http://schemas.microsoft.com/office/powerpoint/2010/main" val="687340695"/>
      </p:ext>
    </p:extLst>
  </p:cSld>
  <p:clrMapOvr>
    <a:masterClrMapping/>
  </p:clrMapOvr>
  <p:transition spd="slow">
    <p:pull dir="r"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1. </a:t>
            </a:r>
            <a:r>
              <a:rPr lang="zh-CN" altLang="en-US" dirty="0"/>
              <a:t>逻辑运算指令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028700"/>
            <a:ext cx="8142288" cy="5461000"/>
          </a:xfrm>
        </p:spPr>
        <p:txBody>
          <a:bodyPr/>
          <a:lstStyle/>
          <a:p>
            <a:pPr algn="just"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3.69  </a:t>
            </a:r>
            <a:r>
              <a:rPr lang="zh-CN" altLang="en-US" dirty="0">
                <a:latin typeface="+mn-lt"/>
                <a:ea typeface="+mn-ea"/>
              </a:rPr>
              <a:t>设</a:t>
            </a:r>
            <a:r>
              <a:rPr lang="en-US" dirty="0">
                <a:latin typeface="+mn-lt"/>
                <a:ea typeface="+mn-ea"/>
              </a:rPr>
              <a:t>AL</a:t>
            </a:r>
            <a:r>
              <a:rPr lang="zh-CN" altLang="en-US" dirty="0">
                <a:latin typeface="+mn-lt"/>
                <a:ea typeface="+mn-ea"/>
              </a:rPr>
              <a:t>寄存器中存有报警标志。若</a:t>
            </a:r>
            <a:r>
              <a:rPr lang="en-US" dirty="0">
                <a:latin typeface="+mn-lt"/>
                <a:ea typeface="+mn-ea"/>
              </a:rPr>
              <a:t>D7=1</a:t>
            </a:r>
            <a:r>
              <a:rPr lang="zh-CN" altLang="en-US" dirty="0">
                <a:latin typeface="+mn-lt"/>
                <a:ea typeface="+mn-ea"/>
              </a:rPr>
              <a:t>，表示温度报警，程序要转到温度报警处理程序</a:t>
            </a:r>
            <a:r>
              <a:rPr lang="en-US" dirty="0">
                <a:latin typeface="+mn-lt"/>
                <a:ea typeface="+mn-ea"/>
              </a:rPr>
              <a:t>T_ALARM; D6=1</a:t>
            </a:r>
            <a:r>
              <a:rPr lang="zh-CN" altLang="en-US" dirty="0">
                <a:latin typeface="+mn-lt"/>
                <a:ea typeface="+mn-ea"/>
              </a:rPr>
              <a:t>，则转压力报警程序</a:t>
            </a:r>
            <a:r>
              <a:rPr lang="en-US" dirty="0">
                <a:latin typeface="+mn-lt"/>
                <a:ea typeface="+mn-ea"/>
              </a:rPr>
              <a:t>P_ALARM</a:t>
            </a:r>
            <a:r>
              <a:rPr lang="zh-CN" altLang="en-US" dirty="0">
                <a:latin typeface="+mn-lt"/>
                <a:ea typeface="+mn-ea"/>
              </a:rPr>
              <a:t>。为此，可用</a:t>
            </a:r>
            <a:r>
              <a:rPr lang="en-US" dirty="0">
                <a:latin typeface="+mn-lt"/>
                <a:ea typeface="+mn-ea"/>
              </a:rPr>
              <a:t>TEST</a:t>
            </a:r>
            <a:r>
              <a:rPr lang="zh-CN" altLang="en-US" dirty="0">
                <a:latin typeface="+mn-lt"/>
                <a:ea typeface="+mn-ea"/>
              </a:rPr>
              <a:t>指令来实现这种功能：</a:t>
            </a:r>
          </a:p>
          <a:p>
            <a:pPr algn="just">
              <a:buNone/>
            </a:pPr>
            <a:r>
              <a:rPr lang="en-US" dirty="0">
                <a:latin typeface="+mn-lt"/>
                <a:ea typeface="+mn-ea"/>
              </a:rPr>
              <a:t>	TEST	AL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80H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；查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AL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的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D7=1?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en-US" dirty="0">
                <a:latin typeface="+mn-lt"/>
                <a:ea typeface="+mn-ea"/>
              </a:rPr>
              <a:t>	JNZ	T_ALARM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；是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1(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非零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)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，则转</a:t>
            </a:r>
            <a:endParaRPr lang="en-US" altLang="zh-CN" dirty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en-US" altLang="zh-CN" dirty="0">
                <a:latin typeface="+mn-lt"/>
                <a:ea typeface="+mn-ea"/>
              </a:rPr>
              <a:t>				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；温度报警程序</a:t>
            </a:r>
          </a:p>
          <a:p>
            <a:pPr algn="just">
              <a:buNone/>
            </a:pPr>
            <a:r>
              <a:rPr lang="en-US" dirty="0">
                <a:latin typeface="+mn-lt"/>
                <a:ea typeface="+mn-ea"/>
              </a:rPr>
              <a:t>	TEST	AL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40H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D7=0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，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D6=1?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en-US" dirty="0">
                <a:latin typeface="+mn-lt"/>
                <a:ea typeface="+mn-ea"/>
              </a:rPr>
              <a:t>	JNZ	P_ALARM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；是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，转压力报警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其中，</a:t>
            </a:r>
            <a:r>
              <a:rPr lang="en-US" dirty="0">
                <a:latin typeface="+mn-lt"/>
              </a:rPr>
              <a:t>JNZ</a:t>
            </a:r>
            <a:r>
              <a:rPr lang="zh-CN" altLang="en-US" dirty="0">
                <a:latin typeface="+mn-lt"/>
              </a:rPr>
              <a:t>为条件转移指令，表示结果非</a:t>
            </a:r>
            <a:r>
              <a:rPr lang="en-US" dirty="0">
                <a:latin typeface="+mn-lt"/>
              </a:rPr>
              <a:t>0(ZF=1)</a:t>
            </a:r>
            <a:r>
              <a:rPr lang="zh-CN" altLang="en-US" dirty="0">
                <a:latin typeface="+mn-lt"/>
              </a:rPr>
              <a:t>则转移。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794601"/>
      </p:ext>
    </p:extLst>
  </p:cSld>
  <p:clrMapOvr>
    <a:masterClrMapping/>
  </p:clrMapOvr>
  <p:transition spd="slow">
    <p:pull dir="u"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495300"/>
            <a:ext cx="8229600" cy="1030288"/>
          </a:xfrm>
        </p:spPr>
        <p:txBody>
          <a:bodyPr/>
          <a:lstStyle/>
          <a:p>
            <a:pPr algn="l"/>
            <a:r>
              <a:rPr lang="en-US" dirty="0"/>
              <a:t>2. </a:t>
            </a:r>
            <a:r>
              <a:rPr lang="zh-CN" altLang="en-US" dirty="0"/>
              <a:t>算术逻辑移位指令</a:t>
            </a:r>
            <a:br>
              <a:rPr lang="en-US" altLang="zh-CN" dirty="0"/>
            </a:br>
            <a:r>
              <a:rPr lang="zh-CN" altLang="en-US" dirty="0"/>
              <a:t>    </a:t>
            </a:r>
            <a:r>
              <a:rPr lang="en-US" dirty="0"/>
              <a:t>(Shift Arithmetic and Shift Logical)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651000"/>
            <a:ext cx="8372475" cy="1466850"/>
          </a:xfrm>
        </p:spPr>
        <p:txBody>
          <a:bodyPr/>
          <a:lstStyle/>
          <a:p>
            <a:pPr algn="just"/>
            <a:r>
              <a:rPr lang="zh-CN" altLang="en-US" sz="2800" dirty="0">
                <a:latin typeface="+mn-lt"/>
              </a:rPr>
              <a:t>可对寄存器或存储器中的字或字节的各位进行算术移位或逻辑移位，移动的次数由指令中的计数值决定，如图</a:t>
            </a:r>
            <a:r>
              <a:rPr lang="en-US" sz="2800" dirty="0">
                <a:latin typeface="+mn-lt"/>
              </a:rPr>
              <a:t>3.17</a:t>
            </a:r>
            <a:r>
              <a:rPr lang="zh-CN" altLang="en-US" sz="2800" dirty="0">
                <a:latin typeface="+mn-lt"/>
              </a:rPr>
              <a:t>。</a:t>
            </a:r>
          </a:p>
        </p:txBody>
      </p:sp>
      <p:pic>
        <p:nvPicPr>
          <p:cNvPr id="5" name="图片 4" descr="LF3-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" y="3295650"/>
            <a:ext cx="8682494" cy="293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70575"/>
      </p:ext>
    </p:extLst>
  </p:cSld>
  <p:clrMapOvr>
    <a:masterClrMapping/>
  </p:clrMapOvr>
  <p:transition spd="slow">
    <p:pull dir="ld"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28650"/>
            <a:ext cx="8372475" cy="586105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1) SAL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算术左移指令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99"/>
                </a:solidFill>
                <a:latin typeface="+mn-lt"/>
              </a:rPr>
              <a:t>(Shift Arithmetic Left)</a:t>
            </a:r>
            <a:endParaRPr lang="zh-CN" altLang="en-US" sz="2800" dirty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SAL 	 </a:t>
            </a:r>
            <a:r>
              <a:rPr lang="zh-CN" altLang="en-US" sz="2800" dirty="0">
                <a:latin typeface="+mn-lt"/>
              </a:rPr>
              <a:t>目的，计数值</a:t>
            </a:r>
          </a:p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2) SHL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逻辑左移指令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99"/>
                </a:solidFill>
                <a:latin typeface="+mn-lt"/>
              </a:rPr>
              <a:t>(Shift Logic Left)</a:t>
            </a:r>
            <a:endParaRPr lang="zh-CN" altLang="en-US" sz="2800" dirty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SHL 	 </a:t>
            </a:r>
            <a:r>
              <a:rPr lang="zh-CN" altLang="en-US" sz="2800" dirty="0">
                <a:latin typeface="+mn-lt"/>
              </a:rPr>
              <a:t>目的，计数值</a:t>
            </a: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指令功能：以上两条指令的功能完全相同。</a:t>
            </a:r>
            <a:endParaRPr lang="en-US" altLang="zh-CN" sz="28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均将目的操作数的各位左移，每移一次，最低位</a:t>
            </a:r>
            <a:r>
              <a:rPr lang="en-US" sz="2800" dirty="0">
                <a:latin typeface="+mn-lt"/>
              </a:rPr>
              <a:t>LSB</a:t>
            </a:r>
            <a:r>
              <a:rPr lang="zh-CN" altLang="en-US" sz="2800" dirty="0">
                <a:latin typeface="+mn-lt"/>
              </a:rPr>
              <a:t>补</a:t>
            </a:r>
            <a:r>
              <a:rPr lang="en-US" sz="2800" dirty="0">
                <a:latin typeface="+mn-lt"/>
              </a:rPr>
              <a:t>0</a:t>
            </a:r>
            <a:r>
              <a:rPr lang="zh-CN" altLang="en-US" sz="2800" dirty="0">
                <a:latin typeface="+mn-lt"/>
              </a:rPr>
              <a:t>，最高位</a:t>
            </a:r>
            <a:r>
              <a:rPr lang="en-US" sz="2800" dirty="0">
                <a:latin typeface="+mn-lt"/>
              </a:rPr>
              <a:t>MSB</a:t>
            </a:r>
            <a:r>
              <a:rPr lang="zh-CN" altLang="en-US" sz="2800" dirty="0">
                <a:latin typeface="+mn-lt"/>
              </a:rPr>
              <a:t>进标志位</a:t>
            </a:r>
            <a:r>
              <a:rPr lang="en-US" sz="2800" dirty="0">
                <a:latin typeface="+mn-lt"/>
              </a:rPr>
              <a:t>CF</a:t>
            </a:r>
            <a:r>
              <a:rPr lang="zh-CN" altLang="en-US" sz="2800" dirty="0">
                <a:latin typeface="+mn-lt"/>
              </a:rPr>
              <a:t>。移动一次，相当于将目的操作数乘以</a:t>
            </a:r>
            <a:r>
              <a:rPr lang="en-US" sz="2800" dirty="0">
                <a:latin typeface="+mn-lt"/>
              </a:rPr>
              <a:t>2</a:t>
            </a:r>
            <a:r>
              <a:rPr lang="zh-CN" altLang="en-US" sz="2800" dirty="0">
                <a:latin typeface="+mn-lt"/>
              </a:rPr>
              <a:t>。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计数值表示移位次数，可以是</a:t>
            </a:r>
            <a:r>
              <a:rPr lang="en-US" sz="2800" dirty="0">
                <a:latin typeface="+mn-lt"/>
              </a:rPr>
              <a:t>1</a:t>
            </a:r>
            <a:r>
              <a:rPr lang="zh-CN" altLang="en-US" sz="2800" dirty="0">
                <a:latin typeface="+mn-lt"/>
              </a:rPr>
              <a:t>。若大于</a:t>
            </a:r>
            <a:r>
              <a:rPr lang="en-US" sz="2800" dirty="0">
                <a:latin typeface="+mn-lt"/>
              </a:rPr>
              <a:t>1</a:t>
            </a:r>
            <a:r>
              <a:rPr lang="zh-CN" altLang="en-US" sz="2800" dirty="0">
                <a:latin typeface="+mn-lt"/>
              </a:rPr>
              <a:t>，则用</a:t>
            </a:r>
            <a:r>
              <a:rPr lang="en-US" sz="2800" dirty="0">
                <a:latin typeface="+mn-lt"/>
              </a:rPr>
              <a:t>CL</a:t>
            </a:r>
            <a:r>
              <a:rPr lang="zh-CN" altLang="en-US" sz="2800" dirty="0">
                <a:latin typeface="+mn-lt"/>
              </a:rPr>
              <a:t>存放，并要事先将次数存入</a:t>
            </a:r>
            <a:r>
              <a:rPr lang="en-US" sz="2800" dirty="0">
                <a:latin typeface="+mn-lt"/>
              </a:rPr>
              <a:t>CL</a:t>
            </a:r>
            <a:r>
              <a:rPr lang="zh-CN" altLang="en-US" sz="2800" dirty="0">
                <a:latin typeface="+mn-lt"/>
              </a:rPr>
              <a:t>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移位次数最多为</a:t>
            </a:r>
            <a:r>
              <a:rPr lang="en-US" sz="2800" dirty="0">
                <a:latin typeface="+mn-lt"/>
              </a:rPr>
              <a:t>31(</a:t>
            </a:r>
            <a:r>
              <a:rPr lang="zh-CN" altLang="en-US" sz="2800" dirty="0">
                <a:latin typeface="+mn-lt"/>
              </a:rPr>
              <a:t>即</a:t>
            </a:r>
            <a:r>
              <a:rPr lang="en-US" sz="2800" dirty="0">
                <a:latin typeface="+mn-lt"/>
              </a:rPr>
              <a:t>00011111B)</a:t>
            </a:r>
            <a:r>
              <a:rPr lang="zh-CN" altLang="en-US" sz="2800" dirty="0">
                <a:latin typeface="+mn-lt"/>
              </a:rPr>
              <a:t>。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332394"/>
      </p:ext>
    </p:extLst>
  </p:cSld>
  <p:clrMapOvr>
    <a:masterClrMapping/>
  </p:clrMapOvr>
  <p:transition spd="slow">
    <p:pull dir="lu"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2. </a:t>
            </a:r>
            <a:r>
              <a:rPr lang="zh-CN" altLang="en-US" dirty="0"/>
              <a:t>算术逻辑移位指令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339850"/>
            <a:ext cx="8372475" cy="5175250"/>
          </a:xfrm>
        </p:spPr>
        <p:txBody>
          <a:bodyPr/>
          <a:lstStyle/>
          <a:p>
            <a:pPr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3.70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MOV	   AH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00000110B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AH=06H</a:t>
            </a:r>
            <a:endParaRPr lang="zh-CN" altLang="en-US" sz="2800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SAL	   AH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1		 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；将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AH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内容左移一位后，</a:t>
            </a:r>
            <a:endParaRPr lang="en-US" altLang="zh-CN" sz="2800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2800" dirty="0">
                <a:latin typeface="+mn-lt"/>
                <a:ea typeface="+mn-ea"/>
              </a:rPr>
              <a:t>					 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AH=0CH</a:t>
            </a:r>
            <a:endParaRPr lang="zh-CN" altLang="en-US" sz="2800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MOV	   CL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03H		 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CL←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移位次数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3</a:t>
            </a:r>
            <a:endParaRPr lang="zh-CN" altLang="en-US" sz="2800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SHL	   DI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CL		 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；将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DI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内容左移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3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次</a:t>
            </a: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SAL	   BYTE  PTR</a:t>
            </a:r>
            <a:r>
              <a:rPr lang="zh-CN" altLang="en-US" sz="2800" dirty="0">
                <a:latin typeface="+mn-lt"/>
                <a:ea typeface="+mn-ea"/>
              </a:rPr>
              <a:t>［</a:t>
            </a:r>
            <a:r>
              <a:rPr lang="en-US" sz="2800" dirty="0">
                <a:latin typeface="+mn-lt"/>
                <a:ea typeface="+mn-ea"/>
              </a:rPr>
              <a:t>BX</a:t>
            </a:r>
            <a:r>
              <a:rPr lang="zh-CN" altLang="en-US" sz="2800" dirty="0">
                <a:latin typeface="+mn-lt"/>
                <a:ea typeface="+mn-ea"/>
              </a:rPr>
              <a:t>］，</a:t>
            </a:r>
            <a:r>
              <a:rPr lang="en-US" sz="2800" dirty="0">
                <a:latin typeface="+mn-lt"/>
                <a:ea typeface="+mn-ea"/>
              </a:rPr>
              <a:t>1	</a:t>
            </a:r>
          </a:p>
          <a:p>
            <a:pPr>
              <a:buNone/>
            </a:pPr>
            <a:r>
              <a:rPr lang="en-US" altLang="zh-CN" sz="2800" dirty="0">
                <a:latin typeface="+mn-lt"/>
                <a:ea typeface="+mn-ea"/>
              </a:rPr>
              <a:t>					 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；将内存单元字节左移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164350"/>
      </p:ext>
    </p:extLst>
  </p:cSld>
  <p:clrMapOvr>
    <a:masterClrMapping/>
  </p:clrMapOvr>
  <p:transition spd="slow">
    <p:pull dir="rd"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" y="406400"/>
            <a:ext cx="8229600" cy="674688"/>
          </a:xfrm>
        </p:spPr>
        <p:txBody>
          <a:bodyPr/>
          <a:lstStyle/>
          <a:p>
            <a:pPr algn="l"/>
            <a:r>
              <a:rPr lang="en-US" dirty="0"/>
              <a:t>2. </a:t>
            </a:r>
            <a:r>
              <a:rPr lang="zh-CN" altLang="en-US" dirty="0"/>
              <a:t>算术逻辑移位指令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497887" cy="537210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3) SHR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逻辑右移指令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99"/>
                </a:solidFill>
                <a:latin typeface="+mn-lt"/>
              </a:rPr>
              <a:t>(Shift Logic Right)</a:t>
            </a:r>
            <a:endParaRPr lang="zh-CN" altLang="en-US" sz="2800" dirty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>
                <a:latin typeface="+mn-lt"/>
              </a:rPr>
              <a:t>指令格式：</a:t>
            </a:r>
            <a:r>
              <a:rPr lang="en-US" dirty="0">
                <a:latin typeface="+mn-lt"/>
              </a:rPr>
              <a:t>SHR   </a:t>
            </a:r>
            <a:r>
              <a:rPr lang="zh-CN" altLang="en-US" dirty="0">
                <a:latin typeface="+mn-lt"/>
              </a:rPr>
              <a:t>目的，计数值</a:t>
            </a:r>
          </a:p>
          <a:p>
            <a:pPr algn="just">
              <a:buNone/>
            </a:pPr>
            <a:r>
              <a:rPr lang="zh-CN" altLang="en-US" dirty="0">
                <a:latin typeface="+mn-lt"/>
              </a:rPr>
              <a:t>指令功能：使目的操作数各位右移，每移一次，最低位进入</a:t>
            </a:r>
            <a:r>
              <a:rPr lang="en-US" dirty="0">
                <a:latin typeface="+mn-lt"/>
              </a:rPr>
              <a:t>CF</a:t>
            </a:r>
            <a:r>
              <a:rPr lang="zh-CN" altLang="en-US" dirty="0">
                <a:latin typeface="+mn-lt"/>
              </a:rPr>
              <a:t>，最高位补</a:t>
            </a:r>
            <a:r>
              <a:rPr lang="en-US" dirty="0">
                <a:latin typeface="+mn-lt"/>
              </a:rPr>
              <a:t>0</a:t>
            </a:r>
            <a:r>
              <a:rPr lang="zh-CN" altLang="en-US" dirty="0">
                <a:latin typeface="+mn-lt"/>
              </a:rPr>
              <a:t>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右移次数由计数值决定，同</a:t>
            </a:r>
            <a:r>
              <a:rPr lang="en-US" dirty="0">
                <a:latin typeface="+mn-lt"/>
              </a:rPr>
              <a:t>SAL/SHL</a:t>
            </a:r>
            <a:r>
              <a:rPr lang="zh-CN" altLang="en-US" dirty="0">
                <a:latin typeface="+mn-lt"/>
              </a:rPr>
              <a:t>指令一样。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若目的操作数为无符号数，每右移一次，使目的操作数除以</a:t>
            </a:r>
            <a:r>
              <a:rPr lang="en-US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。</a:t>
            </a:r>
          </a:p>
          <a:p>
            <a:pPr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3.71  </a:t>
            </a:r>
            <a:r>
              <a:rPr lang="zh-CN" altLang="en-US" sz="2800" dirty="0">
                <a:latin typeface="+mn-lt"/>
                <a:ea typeface="+mn-ea"/>
              </a:rPr>
              <a:t>用右移的方法做除法</a:t>
            </a:r>
            <a:r>
              <a:rPr lang="en-US" sz="2800" dirty="0">
                <a:latin typeface="+mn-lt"/>
                <a:ea typeface="+mn-ea"/>
              </a:rPr>
              <a:t>133/8=16…5</a:t>
            </a:r>
            <a:r>
              <a:rPr lang="zh-CN" altLang="en-US" sz="2800" dirty="0">
                <a:latin typeface="+mn-lt"/>
                <a:ea typeface="+mn-ea"/>
              </a:rPr>
              <a:t>，即：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MOV	AL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	10000101B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AL=133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MOV	CL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	03H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CL=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移位次数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SHR	AL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	CL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；右移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3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次，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AL=10H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，余数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5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丢失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 </a:t>
            </a:r>
            <a:endParaRPr lang="zh-CN" altLang="en-US" dirty="0">
              <a:latin typeface="+mn-lt"/>
              <a:ea typeface="+mn-ea"/>
            </a:endParaRPr>
          </a:p>
          <a:p>
            <a:pPr>
              <a:buNone/>
            </a:pP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3338943"/>
      </p:ext>
    </p:extLst>
  </p:cSld>
  <p:clrMapOvr>
    <a:masterClrMapping/>
  </p:clrMapOvr>
  <p:transition spd="slow">
    <p:pull dir="ru"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2. </a:t>
            </a:r>
            <a:r>
              <a:rPr lang="zh-CN" altLang="en-US" dirty="0"/>
              <a:t>算术逻辑移位指令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028700"/>
            <a:ext cx="8186738" cy="546100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4) SAR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算术右移指令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99"/>
                </a:solidFill>
                <a:latin typeface="+mn-lt"/>
              </a:rPr>
              <a:t>(Shift Arithmetic Right)</a:t>
            </a:r>
            <a:endParaRPr lang="zh-CN" altLang="en-US" sz="2800" dirty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 SAR</a:t>
            </a:r>
            <a:r>
              <a:rPr lang="zh-CN" altLang="en-US" sz="2800" dirty="0">
                <a:latin typeface="+mn-lt"/>
              </a:rPr>
              <a:t>目的，计数值</a:t>
            </a: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指令功能：每移位一次，最低位进入</a:t>
            </a:r>
            <a:r>
              <a:rPr lang="en-US" sz="2800" dirty="0">
                <a:latin typeface="+mn-lt"/>
              </a:rPr>
              <a:t>CF</a:t>
            </a:r>
            <a:r>
              <a:rPr lang="zh-CN" altLang="en-US" sz="2800" dirty="0">
                <a:latin typeface="+mn-lt"/>
              </a:rPr>
              <a:t>，但最高位</a:t>
            </a:r>
            <a:r>
              <a:rPr lang="en-US" sz="2800" dirty="0">
                <a:latin typeface="+mn-lt"/>
              </a:rPr>
              <a:t>(</a:t>
            </a:r>
            <a:r>
              <a:rPr lang="zh-CN" altLang="en-US" sz="2800" dirty="0">
                <a:latin typeface="+mn-lt"/>
              </a:rPr>
              <a:t>即符号位</a:t>
            </a:r>
            <a:r>
              <a:rPr lang="en-US" sz="2800" dirty="0">
                <a:latin typeface="+mn-lt"/>
              </a:rPr>
              <a:t>)</a:t>
            </a:r>
            <a:r>
              <a:rPr lang="zh-CN" altLang="en-US" sz="2800" dirty="0">
                <a:latin typeface="+mn-lt"/>
              </a:rPr>
              <a:t>保持不变，而不是补</a:t>
            </a:r>
            <a:r>
              <a:rPr lang="en-US" sz="2800" dirty="0">
                <a:latin typeface="+mn-lt"/>
              </a:rPr>
              <a:t>0</a:t>
            </a:r>
            <a:r>
              <a:rPr lang="zh-CN" altLang="en-US" sz="2800" dirty="0">
                <a:latin typeface="+mn-lt"/>
              </a:rPr>
              <a:t>。相当于对带符号数进行除</a:t>
            </a:r>
            <a:r>
              <a:rPr lang="en-US" sz="2800" dirty="0">
                <a:latin typeface="+mn-lt"/>
              </a:rPr>
              <a:t>2</a:t>
            </a:r>
            <a:r>
              <a:rPr lang="zh-CN" altLang="en-US" sz="2800" dirty="0">
                <a:latin typeface="+mn-lt"/>
              </a:rPr>
              <a:t>操作。</a:t>
            </a:r>
          </a:p>
          <a:p>
            <a:pPr>
              <a:spcBef>
                <a:spcPts val="2400"/>
              </a:spcBef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3.72  </a:t>
            </a:r>
            <a:r>
              <a:rPr lang="zh-CN" altLang="en-US" sz="2800" dirty="0">
                <a:latin typeface="+mn-lt"/>
                <a:ea typeface="+mn-ea"/>
              </a:rPr>
              <a:t>用</a:t>
            </a:r>
            <a:r>
              <a:rPr lang="en-US" sz="2800" dirty="0">
                <a:latin typeface="+mn-lt"/>
                <a:ea typeface="+mn-ea"/>
              </a:rPr>
              <a:t>SAR</a:t>
            </a:r>
            <a:r>
              <a:rPr lang="zh-CN" altLang="en-US" sz="2800" dirty="0">
                <a:latin typeface="+mn-lt"/>
                <a:ea typeface="+mn-ea"/>
              </a:rPr>
              <a:t>指令计算</a:t>
            </a:r>
            <a:r>
              <a:rPr lang="en-US" sz="2800" dirty="0">
                <a:latin typeface="+mn-lt"/>
                <a:ea typeface="+mn-ea"/>
              </a:rPr>
              <a:t>-128/8=-16</a:t>
            </a:r>
            <a:r>
              <a:rPr lang="zh-CN" altLang="en-US" sz="2800" dirty="0">
                <a:latin typeface="+mn-lt"/>
                <a:ea typeface="+mn-ea"/>
              </a:rPr>
              <a:t>的程序段如下：</a:t>
            </a: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MOV	   AL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10000000B	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AL= 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  <a:sym typeface="Symbol" panose="05050102010706020507"/>
              </a:rPr>
              <a:t>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128</a:t>
            </a:r>
            <a:endParaRPr lang="zh-CN" altLang="en-US" sz="2800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MOV	   CL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03H			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；右移次数为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3</a:t>
            </a:r>
            <a:endParaRPr lang="zh-CN" altLang="en-US" sz="2800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SAR	   AL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CL			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；算术右移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3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次后，</a:t>
            </a:r>
            <a:endParaRPr lang="en-US" altLang="zh-CN" sz="2800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2800" dirty="0">
                <a:latin typeface="+mn-lt"/>
                <a:ea typeface="+mn-ea"/>
              </a:rPr>
              <a:t>						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AL=0F0H= 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  <a:sym typeface="Symbol" panose="05050102010706020507"/>
              </a:rPr>
              <a:t>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16</a:t>
            </a:r>
            <a:endParaRPr lang="zh-CN" altLang="en-US" sz="2800" dirty="0">
              <a:solidFill>
                <a:srgbClr val="FFFF99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060831"/>
      </p:ext>
    </p:extLst>
  </p:cSld>
  <p:clrMapOvr>
    <a:masterClrMapping/>
  </p:clrMapOvr>
  <p:transition spd="slow"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chemeClr val="tx1">
                    <a:lumMod val="95000"/>
                  </a:schemeClr>
                </a:solidFill>
              </a:rPr>
              <a:t>直接寻址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028700"/>
            <a:ext cx="8372475" cy="647700"/>
          </a:xfrm>
        </p:spPr>
        <p:txBody>
          <a:bodyPr/>
          <a:lstStyle/>
          <a:p>
            <a:pPr>
              <a:buNone/>
            </a:pPr>
            <a:r>
              <a:rPr lang="zh-CN" altLang="en-US" b="0" dirty="0">
                <a:latin typeface="+mn-lt"/>
              </a:rPr>
              <a:t>图</a:t>
            </a:r>
            <a:r>
              <a:rPr lang="en-US" b="0" dirty="0">
                <a:latin typeface="+mn-lt"/>
              </a:rPr>
              <a:t>3.2   </a:t>
            </a:r>
            <a:r>
              <a:rPr lang="zh-CN" altLang="en-US" b="0" dirty="0">
                <a:latin typeface="+mn-lt"/>
              </a:rPr>
              <a:t>指令</a:t>
            </a:r>
            <a:r>
              <a:rPr lang="en-US" dirty="0">
                <a:latin typeface="+mn-lt"/>
              </a:rPr>
              <a:t>MOV  AX</a:t>
            </a:r>
            <a:r>
              <a:rPr lang="zh-CN" altLang="en-US" dirty="0">
                <a:latin typeface="+mn-lt"/>
              </a:rPr>
              <a:t>，［</a:t>
            </a:r>
            <a:r>
              <a:rPr lang="en-US" dirty="0">
                <a:latin typeface="+mn-lt"/>
              </a:rPr>
              <a:t>2000H</a:t>
            </a:r>
            <a:r>
              <a:rPr lang="zh-CN" altLang="en-US" dirty="0">
                <a:latin typeface="+mn-lt"/>
              </a:rPr>
              <a:t>］的</a:t>
            </a:r>
            <a:r>
              <a:rPr lang="zh-CN" altLang="en-US" b="0" dirty="0">
                <a:latin typeface="+mn-lt"/>
              </a:rPr>
              <a:t>执行过程示意图</a:t>
            </a:r>
          </a:p>
          <a:p>
            <a:endParaRPr lang="zh-CN" altLang="en-US" dirty="0"/>
          </a:p>
        </p:txBody>
      </p:sp>
      <p:pic>
        <p:nvPicPr>
          <p:cNvPr id="5" name="图片 4" descr="LF3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9" y="1651000"/>
            <a:ext cx="8230457" cy="4622800"/>
          </a:xfrm>
          <a:prstGeom prst="rect">
            <a:avLst/>
          </a:prstGeom>
        </p:spPr>
      </p:pic>
    </p:spTree>
  </p:cSld>
  <p:clrMapOvr>
    <a:masterClrMapping/>
  </p:clrMapOvr>
  <p:transition spd="slow">
    <p:plus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3. </a:t>
            </a:r>
            <a:r>
              <a:rPr lang="zh-CN" altLang="en-US" dirty="0"/>
              <a:t>循环移位指令</a:t>
            </a:r>
            <a:r>
              <a:rPr lang="en-US" dirty="0"/>
              <a:t> (Rotate)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073150"/>
            <a:ext cx="8231188" cy="5422900"/>
          </a:xfrm>
        </p:spPr>
        <p:txBody>
          <a:bodyPr/>
          <a:lstStyle/>
          <a:p>
            <a:pPr algn="just"/>
            <a:r>
              <a:rPr lang="zh-CN" altLang="en-US" sz="2800" dirty="0"/>
              <a:t>算术逻辑移位指令，移出的操作数数位均丢失。循环移位指令则把数位从操作数的一端移到其另一端，从操作数中移走的位不会丢失。</a:t>
            </a:r>
          </a:p>
          <a:p>
            <a:pPr>
              <a:spcBef>
                <a:spcPts val="1200"/>
              </a:spcBef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1) ROL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循环左移指令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99"/>
                </a:solidFill>
                <a:latin typeface="+mn-lt"/>
              </a:rPr>
              <a:t>(Rotate Left)</a:t>
            </a:r>
            <a:endParaRPr lang="zh-CN" altLang="en-US" sz="2800" dirty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 ROL  </a:t>
            </a:r>
            <a:r>
              <a:rPr lang="zh-CN" altLang="en-US" sz="2800" dirty="0">
                <a:latin typeface="+mn-lt"/>
              </a:rPr>
              <a:t>目的，计数值</a:t>
            </a:r>
          </a:p>
          <a:p>
            <a:pPr>
              <a:buNone/>
            </a:pPr>
            <a:r>
              <a:rPr lang="en-US" dirty="0">
                <a:latin typeface="+mn-lt"/>
              </a:rPr>
              <a:t> </a:t>
            </a:r>
            <a:endParaRPr lang="zh-CN" altLang="en-US" dirty="0">
              <a:latin typeface="+mn-lt"/>
            </a:endParaRPr>
          </a:p>
          <a:p>
            <a:pPr>
              <a:buNone/>
            </a:pPr>
            <a:endParaRPr lang="en-US" altLang="zh-CN" dirty="0"/>
          </a:p>
          <a:p>
            <a:pPr>
              <a:spcBef>
                <a:spcPts val="1200"/>
              </a:spcBef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2) ROR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循环右移指令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99"/>
                </a:solidFill>
                <a:latin typeface="+mn-lt"/>
              </a:rPr>
              <a:t>(Rotate Right)</a:t>
            </a:r>
            <a:endParaRPr lang="zh-CN" altLang="en-US" sz="2800" dirty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 ROR  </a:t>
            </a:r>
            <a:r>
              <a:rPr lang="zh-CN" altLang="en-US" sz="2800" dirty="0">
                <a:latin typeface="+mn-lt"/>
              </a:rPr>
              <a:t>目的，计数值</a:t>
            </a:r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7150" y="3473450"/>
            <a:ext cx="5734050" cy="8944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7150" y="5518150"/>
            <a:ext cx="5778500" cy="9630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4331138"/>
      </p:ext>
    </p:extLst>
  </p:cSld>
  <p:clrMapOvr>
    <a:masterClrMapping/>
  </p:clrMapOvr>
  <p:transition spd="slow">
    <p:zoom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339850"/>
            <a:ext cx="7467600" cy="501650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3) RCL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通过进位位循环左移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 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     </a:t>
            </a:r>
            <a:r>
              <a:rPr lang="en-US" sz="2800" dirty="0">
                <a:solidFill>
                  <a:srgbClr val="FFFF99"/>
                </a:solidFill>
                <a:latin typeface="+mn-lt"/>
              </a:rPr>
              <a:t>(Rotate through Carry Left)</a:t>
            </a:r>
            <a:endParaRPr lang="zh-CN" altLang="en-US" sz="2800" dirty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 RCL  </a:t>
            </a:r>
            <a:r>
              <a:rPr lang="zh-CN" altLang="en-US" sz="2800" dirty="0">
                <a:latin typeface="+mn-lt"/>
              </a:rPr>
              <a:t>目的，计数值</a:t>
            </a:r>
          </a:p>
          <a:p>
            <a:pPr>
              <a:buNone/>
            </a:pPr>
            <a:r>
              <a:rPr lang="en-US" dirty="0">
                <a:latin typeface="+mn-lt"/>
              </a:rPr>
              <a:t> </a:t>
            </a:r>
          </a:p>
          <a:p>
            <a:pPr>
              <a:buNone/>
            </a:pPr>
            <a:endParaRPr lang="zh-CN" altLang="en-US" dirty="0"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4) RCR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通过进位位循环右移</a:t>
            </a:r>
            <a:endParaRPr lang="en-US" altLang="zh-CN" sz="2800" dirty="0">
              <a:solidFill>
                <a:srgbClr val="FF66FF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800" dirty="0">
                <a:solidFill>
                  <a:srgbClr val="FFFF99"/>
                </a:solidFill>
                <a:latin typeface="+mn-lt"/>
              </a:rPr>
              <a:t>     (Rotate through Carry Right)</a:t>
            </a:r>
            <a:endParaRPr lang="zh-CN" altLang="en-US" sz="2800" dirty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 RCR  </a:t>
            </a:r>
            <a:r>
              <a:rPr lang="zh-CN" altLang="en-US" sz="2800" dirty="0">
                <a:latin typeface="+mn-lt"/>
              </a:rPr>
              <a:t>目的，计数值</a:t>
            </a:r>
          </a:p>
          <a:p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0500" y="2940050"/>
            <a:ext cx="5911850" cy="845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6050" y="5518150"/>
            <a:ext cx="5967578" cy="904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27050" y="495300"/>
            <a:ext cx="8229600" cy="674688"/>
          </a:xfrm>
        </p:spPr>
        <p:txBody>
          <a:bodyPr/>
          <a:lstStyle/>
          <a:p>
            <a:pPr algn="l"/>
            <a:r>
              <a:rPr lang="en-US" dirty="0"/>
              <a:t>3. </a:t>
            </a:r>
            <a:r>
              <a:rPr lang="zh-CN" altLang="en-US" dirty="0"/>
              <a:t>循环移位指令</a:t>
            </a:r>
            <a:r>
              <a:rPr lang="en-US" dirty="0"/>
              <a:t> (Rotate)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465464"/>
      </p:ext>
    </p:extLst>
  </p:cSld>
  <p:clrMapOvr>
    <a:masterClrMapping/>
  </p:clrMapOvr>
  <p:transition spd="slow">
    <p:split dir="in"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3. </a:t>
            </a:r>
            <a:r>
              <a:rPr lang="zh-CN" altLang="en-US" dirty="0"/>
              <a:t>循环移位指令</a:t>
            </a:r>
            <a:r>
              <a:rPr lang="en-US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162050"/>
            <a:ext cx="8231188" cy="53276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目的操作数可以是</a:t>
            </a:r>
            <a:r>
              <a:rPr lang="en-US" sz="2800" dirty="0">
                <a:latin typeface="+mn-lt"/>
              </a:rPr>
              <a:t>8/16</a:t>
            </a:r>
            <a:r>
              <a:rPr lang="zh-CN" altLang="en-US" sz="2800" dirty="0">
                <a:latin typeface="+mn-lt"/>
              </a:rPr>
              <a:t>位的寄存器操作数或内存操作数，计数值含义同上，即</a:t>
            </a:r>
            <a:r>
              <a:rPr lang="en-US" altLang="zh-CN" sz="2800" dirty="0">
                <a:latin typeface="+mn-lt"/>
              </a:rPr>
              <a:t>1</a:t>
            </a:r>
            <a:r>
              <a:rPr lang="zh-CN" altLang="en-US" sz="2800" dirty="0">
                <a:latin typeface="+mn-lt"/>
              </a:rPr>
              <a:t>或由</a:t>
            </a:r>
            <a:r>
              <a:rPr lang="en-US" altLang="zh-CN" sz="2800" dirty="0">
                <a:latin typeface="+mn-lt"/>
              </a:rPr>
              <a:t>CL</a:t>
            </a:r>
            <a:r>
              <a:rPr lang="zh-CN" altLang="en-US" sz="2800" dirty="0">
                <a:latin typeface="+mn-lt"/>
              </a:rPr>
              <a:t>指定。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sz="2800" dirty="0">
                <a:latin typeface="+mn-lt"/>
              </a:rPr>
              <a:t>ROL</a:t>
            </a:r>
            <a:r>
              <a:rPr lang="zh-CN" altLang="en-US" sz="2800" dirty="0">
                <a:latin typeface="+mn-lt"/>
              </a:rPr>
              <a:t>和</a:t>
            </a:r>
            <a:r>
              <a:rPr lang="en-US" sz="2800" dirty="0">
                <a:latin typeface="+mn-lt"/>
              </a:rPr>
              <a:t>ROR</a:t>
            </a:r>
            <a:r>
              <a:rPr lang="zh-CN" altLang="en-US" sz="2800" dirty="0">
                <a:latin typeface="+mn-lt"/>
              </a:rPr>
              <a:t>为小循环移位指令，没有把</a:t>
            </a:r>
            <a:r>
              <a:rPr lang="en-US" sz="2800" dirty="0">
                <a:latin typeface="+mn-lt"/>
              </a:rPr>
              <a:t>CF</a:t>
            </a:r>
            <a:r>
              <a:rPr lang="zh-CN" altLang="en-US" sz="2800" dirty="0">
                <a:latin typeface="+mn-lt"/>
              </a:rPr>
              <a:t>包含在循环中；</a:t>
            </a:r>
            <a:r>
              <a:rPr lang="en-US" sz="2800" dirty="0">
                <a:latin typeface="+mn-lt"/>
              </a:rPr>
              <a:t>RCL</a:t>
            </a:r>
            <a:r>
              <a:rPr lang="zh-CN" altLang="en-US" sz="2800" dirty="0">
                <a:latin typeface="+mn-lt"/>
              </a:rPr>
              <a:t>和</a:t>
            </a:r>
            <a:r>
              <a:rPr lang="en-US" sz="2800" dirty="0">
                <a:latin typeface="+mn-lt"/>
              </a:rPr>
              <a:t>RCR</a:t>
            </a:r>
            <a:r>
              <a:rPr lang="zh-CN" altLang="en-US" sz="2800" dirty="0">
                <a:latin typeface="+mn-lt"/>
              </a:rPr>
              <a:t>为大循环指令，把</a:t>
            </a:r>
            <a:r>
              <a:rPr lang="en-US" sz="2800" dirty="0">
                <a:latin typeface="+mn-lt"/>
              </a:rPr>
              <a:t> CF</a:t>
            </a:r>
            <a:r>
              <a:rPr lang="zh-CN" altLang="en-US" sz="2800" dirty="0">
                <a:latin typeface="+mn-lt"/>
              </a:rPr>
              <a:t>作为整个循环的一部分参加循环移位。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sz="2800" dirty="0">
                <a:latin typeface="+mn-lt"/>
              </a:rPr>
              <a:t>CF</a:t>
            </a:r>
            <a:r>
              <a:rPr lang="zh-CN" altLang="en-US" sz="2800" dirty="0">
                <a:latin typeface="+mn-lt"/>
              </a:rPr>
              <a:t>的值由最后一次被移出的值决定。</a:t>
            </a:r>
            <a:endParaRPr lang="zh-CN" altLang="en-US" dirty="0"/>
          </a:p>
          <a:p>
            <a:pPr>
              <a:spcBef>
                <a:spcPts val="1800"/>
              </a:spcBef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3.73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>
                <a:latin typeface="+mn-lt"/>
                <a:ea typeface="+mn-ea"/>
              </a:rPr>
              <a:t>ROL	 BX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CL			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    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 		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；将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BX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中的数，不带进位位左移规定次数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>
                <a:latin typeface="+mn-lt"/>
                <a:ea typeface="+mn-ea"/>
              </a:rPr>
              <a:t>ROR   WORD  PTR</a:t>
            </a:r>
            <a:r>
              <a:rPr lang="zh-CN" altLang="en-US" sz="2800" dirty="0">
                <a:latin typeface="+mn-lt"/>
                <a:ea typeface="+mn-ea"/>
              </a:rPr>
              <a:t>［</a:t>
            </a:r>
            <a:r>
              <a:rPr lang="en-US" sz="2800" dirty="0">
                <a:latin typeface="+mn-lt"/>
                <a:ea typeface="+mn-ea"/>
              </a:rPr>
              <a:t>SI</a:t>
            </a:r>
            <a:r>
              <a:rPr lang="zh-CN" altLang="en-US" sz="2800" dirty="0">
                <a:latin typeface="+mn-lt"/>
                <a:ea typeface="+mn-ea"/>
              </a:rPr>
              <a:t>］，</a:t>
            </a:r>
            <a:r>
              <a:rPr lang="en-US" sz="2800" dirty="0">
                <a:latin typeface="+mn-lt"/>
                <a:ea typeface="+mn-ea"/>
              </a:rPr>
              <a:t>1 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  <a:latin typeface="+mn-lt"/>
                <a:ea typeface="+mn-ea"/>
              </a:rPr>
              <a:t>		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；将内存单元的字，不带进位右移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3548325693"/>
      </p:ext>
    </p:extLst>
  </p:cSld>
  <p:clrMapOvr>
    <a:masterClrMapping/>
  </p:clrMapOvr>
  <p:transition spd="slow">
    <p:split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3. </a:t>
            </a:r>
            <a:r>
              <a:rPr lang="zh-CN" altLang="en-US" dirty="0"/>
              <a:t>循环移位指令</a:t>
            </a:r>
            <a:r>
              <a:rPr lang="en-US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984250"/>
            <a:ext cx="8097838" cy="5505450"/>
          </a:xfrm>
        </p:spPr>
        <p:txBody>
          <a:bodyPr/>
          <a:lstStyle/>
          <a:p>
            <a:pPr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3.74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  <a:ea typeface="+mn-ea"/>
              </a:rPr>
              <a:t>设</a:t>
            </a:r>
            <a:r>
              <a:rPr lang="en-US" sz="2800" dirty="0">
                <a:latin typeface="+mn-lt"/>
                <a:ea typeface="+mn-ea"/>
              </a:rPr>
              <a:t> CF=1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AL=</a:t>
            </a: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en-US" sz="2800" dirty="0">
                <a:latin typeface="+mn-lt"/>
                <a:ea typeface="+mn-ea"/>
              </a:rPr>
              <a:t>011 0100B</a:t>
            </a:r>
            <a:endParaRPr lang="zh-CN" altLang="en-US" sz="2800" dirty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  <a:ea typeface="+mn-ea"/>
              </a:rPr>
              <a:t>若执行指令</a:t>
            </a:r>
            <a:r>
              <a:rPr lang="en-US" sz="2800" dirty="0">
                <a:latin typeface="+mn-lt"/>
                <a:ea typeface="+mn-ea"/>
              </a:rPr>
              <a:t> ROL  AL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1</a:t>
            </a:r>
            <a:endParaRPr lang="en-US" altLang="zh-CN" sz="2800" dirty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  <a:ea typeface="+mn-ea"/>
              </a:rPr>
              <a:t>    则</a:t>
            </a:r>
            <a:r>
              <a:rPr lang="en-US" sz="2800" dirty="0">
                <a:latin typeface="+mn-lt"/>
                <a:ea typeface="+mn-ea"/>
              </a:rPr>
              <a:t> AL=0110 100</a:t>
            </a:r>
            <a:r>
              <a:rPr lang="en-US" sz="2800" dirty="0">
                <a:solidFill>
                  <a:srgbClr val="00B0F0"/>
                </a:solidFill>
                <a:latin typeface="+mn-lt"/>
                <a:ea typeface="+mn-ea"/>
              </a:rPr>
              <a:t>1</a:t>
            </a:r>
            <a:r>
              <a:rPr lang="en-US" sz="2800" dirty="0">
                <a:latin typeface="+mn-lt"/>
                <a:ea typeface="+mn-ea"/>
              </a:rPr>
              <a:t>B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CF=1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OF=1</a:t>
            </a:r>
            <a:r>
              <a:rPr lang="zh-CN" altLang="en-US" sz="2800" dirty="0">
                <a:latin typeface="+mn-lt"/>
                <a:ea typeface="+mn-ea"/>
              </a:rPr>
              <a:t>；</a:t>
            </a:r>
          </a:p>
          <a:p>
            <a:pPr>
              <a:buNone/>
            </a:pPr>
            <a:r>
              <a:rPr lang="zh-CN" altLang="en-US" sz="2800" dirty="0">
                <a:latin typeface="+mn-lt"/>
                <a:ea typeface="+mn-ea"/>
              </a:rPr>
              <a:t>若执行指令</a:t>
            </a:r>
            <a:r>
              <a:rPr lang="en-US" sz="2800" dirty="0">
                <a:latin typeface="+mn-lt"/>
                <a:ea typeface="+mn-ea"/>
              </a:rPr>
              <a:t> ROR  AL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1</a:t>
            </a:r>
            <a:endParaRPr lang="en-US" altLang="zh-CN" sz="2800" dirty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  <a:ea typeface="+mn-ea"/>
              </a:rPr>
              <a:t>    则</a:t>
            </a:r>
            <a:r>
              <a:rPr lang="en-US" sz="2800" dirty="0">
                <a:latin typeface="+mn-lt"/>
                <a:ea typeface="+mn-ea"/>
              </a:rPr>
              <a:t> AL=</a:t>
            </a:r>
            <a:r>
              <a:rPr lang="en-US" sz="2800" dirty="0">
                <a:solidFill>
                  <a:srgbClr val="00B0F0"/>
                </a:solidFill>
                <a:latin typeface="+mn-lt"/>
                <a:ea typeface="+mn-ea"/>
              </a:rPr>
              <a:t>0</a:t>
            </a:r>
            <a:r>
              <a:rPr lang="en-US" sz="2800" dirty="0">
                <a:latin typeface="+mn-lt"/>
                <a:ea typeface="+mn-ea"/>
              </a:rPr>
              <a:t>101 1010B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CF=0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OF=1</a:t>
            </a:r>
            <a:r>
              <a:rPr lang="zh-CN" altLang="en-US" sz="2800" dirty="0">
                <a:latin typeface="+mn-lt"/>
                <a:ea typeface="+mn-ea"/>
              </a:rPr>
              <a:t>；</a:t>
            </a:r>
          </a:p>
          <a:p>
            <a:pPr>
              <a:buNone/>
            </a:pPr>
            <a:r>
              <a:rPr lang="zh-CN" altLang="en-US" sz="2800" dirty="0">
                <a:latin typeface="+mn-lt"/>
                <a:ea typeface="+mn-ea"/>
              </a:rPr>
              <a:t>若执行指令</a:t>
            </a:r>
            <a:r>
              <a:rPr lang="en-US" sz="2800" dirty="0">
                <a:latin typeface="+mn-lt"/>
                <a:ea typeface="+mn-ea"/>
              </a:rPr>
              <a:t> RCR  AL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1</a:t>
            </a:r>
            <a:endParaRPr lang="en-US" altLang="zh-CN" sz="2800" dirty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  <a:ea typeface="+mn-ea"/>
              </a:rPr>
              <a:t>    则</a:t>
            </a:r>
            <a:r>
              <a:rPr lang="en-US" sz="2800" dirty="0">
                <a:latin typeface="+mn-lt"/>
                <a:ea typeface="+mn-ea"/>
              </a:rPr>
              <a:t> AL=</a:t>
            </a:r>
            <a:r>
              <a:rPr lang="en-US" sz="2800" dirty="0">
                <a:solidFill>
                  <a:srgbClr val="00B0F0"/>
                </a:solidFill>
                <a:latin typeface="+mn-lt"/>
                <a:ea typeface="+mn-ea"/>
              </a:rPr>
              <a:t>1</a:t>
            </a:r>
            <a:r>
              <a:rPr lang="en-US" sz="2800" dirty="0">
                <a:latin typeface="+mn-lt"/>
                <a:ea typeface="+mn-ea"/>
              </a:rPr>
              <a:t>101 1010B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CF=0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OF=0</a:t>
            </a:r>
            <a:r>
              <a:rPr lang="zh-CN" altLang="en-US" sz="2800" dirty="0">
                <a:latin typeface="+mn-lt"/>
                <a:ea typeface="+mn-ea"/>
              </a:rPr>
              <a:t>；</a:t>
            </a:r>
          </a:p>
          <a:p>
            <a:pPr>
              <a:buNone/>
            </a:pPr>
            <a:r>
              <a:rPr lang="zh-CN" altLang="en-US" sz="2800" dirty="0">
                <a:latin typeface="+mn-lt"/>
                <a:ea typeface="+mn-ea"/>
              </a:rPr>
              <a:t>若执行指令</a:t>
            </a:r>
            <a:r>
              <a:rPr lang="en-US" sz="2800" dirty="0">
                <a:latin typeface="+mn-lt"/>
                <a:ea typeface="+mn-ea"/>
              </a:rPr>
              <a:t> MOV  CL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3 </a:t>
            </a:r>
            <a:r>
              <a:rPr lang="zh-CN" altLang="en-US" sz="2800" dirty="0">
                <a:latin typeface="+mn-lt"/>
                <a:ea typeface="+mn-ea"/>
              </a:rPr>
              <a:t>和 </a:t>
            </a:r>
            <a:r>
              <a:rPr lang="en-US" sz="2800" dirty="0">
                <a:latin typeface="+mn-lt"/>
                <a:ea typeface="+mn-ea"/>
              </a:rPr>
              <a:t>RCL  AL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CL</a:t>
            </a:r>
            <a:endParaRPr lang="zh-CN" altLang="en-US" sz="2800" dirty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  <a:ea typeface="+mn-ea"/>
              </a:rPr>
              <a:t>    则</a:t>
            </a:r>
            <a:r>
              <a:rPr lang="en-US" sz="2800" dirty="0">
                <a:latin typeface="+mn-lt"/>
                <a:ea typeface="+mn-ea"/>
              </a:rPr>
              <a:t> AL=1010 0110B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CF=1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OF</a:t>
            </a:r>
            <a:r>
              <a:rPr lang="zh-CN" altLang="en-US" sz="2800" dirty="0">
                <a:latin typeface="+mn-lt"/>
                <a:ea typeface="+mn-ea"/>
              </a:rPr>
              <a:t>不确定。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549033"/>
      </p:ext>
    </p:extLst>
  </p:cSld>
  <p:clrMapOvr>
    <a:masterClrMapping/>
  </p:clrMapOvr>
  <p:transition spd="slow">
    <p:split orient="vert" dir="in"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8650"/>
            <a:ext cx="8534400" cy="1466850"/>
          </a:xfrm>
        </p:spPr>
        <p:txBody>
          <a:bodyPr/>
          <a:lstStyle/>
          <a:p>
            <a:r>
              <a:rPr lang="en-US" sz="4800" dirty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4800" dirty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4800" dirty="0">
                <a:solidFill>
                  <a:srgbClr val="FFFF00"/>
                </a:solidFill>
              </a:rPr>
              <a:t>.3  </a:t>
            </a:r>
            <a:r>
              <a:rPr lang="en-US" altLang="zh-CN" sz="4800" dirty="0">
                <a:solidFill>
                  <a:srgbClr val="FFFF00"/>
                </a:solidFill>
              </a:rPr>
              <a:t>8086</a:t>
            </a:r>
            <a:r>
              <a:rPr lang="zh-CN" altLang="en-US" sz="4800" dirty="0">
                <a:solidFill>
                  <a:srgbClr val="FFFF00"/>
                </a:solidFill>
              </a:rPr>
              <a:t>的指令系统</a:t>
            </a:r>
          </a:p>
        </p:txBody>
      </p:sp>
      <p:sp>
        <p:nvSpPr>
          <p:cNvPr id="5" name="矩形 4"/>
          <p:cNvSpPr/>
          <p:nvPr/>
        </p:nvSpPr>
        <p:spPr>
          <a:xfrm>
            <a:off x="1593850" y="2095500"/>
            <a:ext cx="6356350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</a:t>
            </a: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.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</a:t>
            </a: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.1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数据传送指令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</a:t>
            </a: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.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</a:t>
            </a: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.2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算术运算指令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3.3.3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逻辑运算和移位指令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4646">
                    <a:lumMod val="50000"/>
                    <a:lumOff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3.3.4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4646">
                    <a:lumMod val="50000"/>
                    <a:lumOff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字符串处理指令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4646">
                  <a:lumMod val="50000"/>
                  <a:lumOff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3.3.5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控制转移指令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3.3.6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处理器控制指令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888979"/>
      </p:ext>
    </p:extLst>
  </p:cSld>
  <p:clrMapOvr>
    <a:masterClrMapping/>
  </p:clrMapOvr>
  <p:transition spd="slow">
    <p:wedge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3.3.4  </a:t>
            </a:r>
            <a:r>
              <a:rPr lang="zh-CN" altLang="en-US" sz="3600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字符串处理指令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73150"/>
            <a:ext cx="8372475" cy="5416550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zh-CN" altLang="en-US" dirty="0">
                <a:latin typeface="+mn-lt"/>
              </a:rPr>
              <a:t>字符串是指一系列存放在存储器中的字或字节数据。</a:t>
            </a:r>
          </a:p>
          <a:p>
            <a:pPr algn="just">
              <a:spcBef>
                <a:spcPts val="600"/>
              </a:spcBef>
            </a:pPr>
            <a:r>
              <a:rPr lang="zh-CN" altLang="en-US" dirty="0">
                <a:latin typeface="+mn-lt"/>
              </a:rPr>
              <a:t>使用字符串操作指令时，可用指令中的源串和目的串名</a:t>
            </a:r>
            <a:r>
              <a:rPr lang="en-US" dirty="0">
                <a:latin typeface="+mn-lt"/>
              </a:rPr>
              <a:t>(</a:t>
            </a:r>
            <a:r>
              <a:rPr lang="zh-CN" altLang="en-US" dirty="0">
                <a:latin typeface="+mn-lt"/>
              </a:rPr>
              <a:t>即操作数</a:t>
            </a:r>
            <a:r>
              <a:rPr lang="en-US" dirty="0">
                <a:latin typeface="+mn-lt"/>
              </a:rPr>
              <a:t>)</a:t>
            </a:r>
            <a:r>
              <a:rPr lang="zh-CN" altLang="en-US" dirty="0">
                <a:latin typeface="+mn-lt"/>
              </a:rPr>
              <a:t>来表明是字节还是字，也可在指令助记符后加</a:t>
            </a:r>
            <a:r>
              <a:rPr lang="en-US" dirty="0">
                <a:latin typeface="+mn-lt"/>
              </a:rPr>
              <a:t>B</a:t>
            </a:r>
            <a:r>
              <a:rPr lang="zh-CN" altLang="en-US" dirty="0">
                <a:latin typeface="+mn-lt"/>
              </a:rPr>
              <a:t>说明是字节，加</a:t>
            </a:r>
            <a:r>
              <a:rPr lang="en-US" dirty="0">
                <a:latin typeface="+mn-lt"/>
              </a:rPr>
              <a:t>W</a:t>
            </a:r>
            <a:r>
              <a:rPr lang="zh-CN" altLang="en-US" dirty="0">
                <a:latin typeface="+mn-lt"/>
              </a:rPr>
              <a:t>说明是字操作，每种指令就都有</a:t>
            </a:r>
            <a:r>
              <a:rPr 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种格式。</a:t>
            </a:r>
            <a:endParaRPr lang="en-US" altLang="zh-CN" dirty="0">
              <a:latin typeface="+mn-lt"/>
            </a:endParaRPr>
          </a:p>
          <a:p>
            <a:pPr algn="just">
              <a:spcBef>
                <a:spcPts val="600"/>
              </a:spcBef>
            </a:pPr>
            <a:r>
              <a:rPr lang="en-US" dirty="0">
                <a:latin typeface="+mn-lt"/>
              </a:rPr>
              <a:t>5</a:t>
            </a:r>
            <a:r>
              <a:rPr lang="zh-CN" altLang="en-US" dirty="0">
                <a:latin typeface="+mn-lt"/>
              </a:rPr>
              <a:t>条</a:t>
            </a:r>
            <a:r>
              <a:rPr lang="en-US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字节字符串操作指令见表</a:t>
            </a:r>
            <a:r>
              <a:rPr lang="en-US" dirty="0">
                <a:latin typeface="+mn-lt"/>
              </a:rPr>
              <a:t>3.8</a:t>
            </a:r>
            <a:r>
              <a:rPr lang="zh-CN" altLang="en-US" dirty="0">
                <a:latin typeface="+mn-lt"/>
              </a:rPr>
              <a:t>。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400" y="3740150"/>
            <a:ext cx="8080126" cy="2755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1461548"/>
      </p:ext>
    </p:extLst>
  </p:cSld>
  <p:clrMapOvr>
    <a:masterClrMapping/>
  </p:clrMapOvr>
  <p:transition spd="slow">
    <p:pull dir="ld"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06400"/>
            <a:ext cx="8372475" cy="60833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>
                <a:latin typeface="+mn-lt"/>
              </a:rPr>
              <a:t>字符串指令执行时，必须遵守以下的隐含约定：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>
                <a:latin typeface="+mn-lt"/>
              </a:rPr>
              <a:t>(1) </a:t>
            </a:r>
            <a:r>
              <a:rPr lang="zh-CN" altLang="en-US" dirty="0">
                <a:latin typeface="+mn-lt"/>
              </a:rPr>
              <a:t>源串位于数据段中，源串字符的始址</a:t>
            </a:r>
            <a:r>
              <a:rPr lang="en-US" dirty="0">
                <a:latin typeface="+mn-lt"/>
              </a:rPr>
              <a:t>(</a:t>
            </a:r>
            <a:r>
              <a:rPr lang="zh-CN" altLang="en-US" dirty="0">
                <a:latin typeface="+mn-lt"/>
              </a:rPr>
              <a:t>或末址</a:t>
            </a:r>
            <a:r>
              <a:rPr lang="en-US" dirty="0">
                <a:latin typeface="+mn-lt"/>
              </a:rPr>
              <a:t>)</a:t>
            </a:r>
            <a:r>
              <a:rPr lang="zh-CN" altLang="en-US" dirty="0">
                <a:latin typeface="+mn-lt"/>
              </a:rPr>
              <a:t>为</a:t>
            </a:r>
            <a:r>
              <a:rPr lang="en-US" dirty="0">
                <a:latin typeface="+mn-lt"/>
              </a:rPr>
              <a:t>DS</a:t>
            </a:r>
            <a:r>
              <a:rPr lang="zh-CN" altLang="en-US" dirty="0">
                <a:latin typeface="+mn-lt"/>
              </a:rPr>
              <a:t>：</a:t>
            </a:r>
            <a:r>
              <a:rPr lang="en-US" dirty="0">
                <a:latin typeface="+mn-lt"/>
              </a:rPr>
              <a:t>SI</a:t>
            </a:r>
            <a:r>
              <a:rPr lang="zh-CN" altLang="en-US" dirty="0">
                <a:latin typeface="+mn-lt"/>
              </a:rPr>
              <a:t>。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>
                <a:latin typeface="+mn-lt"/>
              </a:rPr>
              <a:t>(2) </a:t>
            </a:r>
            <a:r>
              <a:rPr lang="zh-CN" altLang="en-US" dirty="0">
                <a:latin typeface="+mn-lt"/>
              </a:rPr>
              <a:t>目的串位于附加段中，目的串字符的始址</a:t>
            </a:r>
            <a:r>
              <a:rPr lang="en-US" dirty="0">
                <a:latin typeface="+mn-lt"/>
              </a:rPr>
              <a:t>(</a:t>
            </a:r>
            <a:r>
              <a:rPr lang="zh-CN" altLang="en-US" dirty="0">
                <a:latin typeface="+mn-lt"/>
              </a:rPr>
              <a:t>或末址</a:t>
            </a:r>
            <a:r>
              <a:rPr lang="en-US" dirty="0">
                <a:latin typeface="+mn-lt"/>
              </a:rPr>
              <a:t>)</a:t>
            </a:r>
            <a:r>
              <a:rPr lang="zh-CN" altLang="en-US" dirty="0">
                <a:latin typeface="+mn-lt"/>
              </a:rPr>
              <a:t>为</a:t>
            </a:r>
            <a:r>
              <a:rPr lang="en-US" dirty="0">
                <a:latin typeface="+mn-lt"/>
              </a:rPr>
              <a:t>ES</a:t>
            </a:r>
            <a:r>
              <a:rPr lang="zh-CN" altLang="en-US" dirty="0">
                <a:latin typeface="+mn-lt"/>
              </a:rPr>
              <a:t>：</a:t>
            </a:r>
            <a:r>
              <a:rPr lang="en-US" dirty="0">
                <a:latin typeface="+mn-lt"/>
              </a:rPr>
              <a:t>DI</a:t>
            </a:r>
            <a:r>
              <a:rPr lang="zh-CN" altLang="en-US" dirty="0">
                <a:latin typeface="+mn-lt"/>
              </a:rPr>
              <a:t>。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>
                <a:latin typeface="+mn-lt"/>
              </a:rPr>
              <a:t>(3) </a:t>
            </a:r>
            <a:r>
              <a:rPr lang="zh-CN" altLang="en-US" dirty="0">
                <a:latin typeface="+mn-lt"/>
              </a:rPr>
              <a:t>每执行一次字符串指令，指针</a:t>
            </a:r>
            <a:r>
              <a:rPr lang="en-US" dirty="0">
                <a:latin typeface="+mn-lt"/>
              </a:rPr>
              <a:t>SI</a:t>
            </a:r>
            <a:r>
              <a:rPr lang="zh-CN" altLang="en-US" dirty="0">
                <a:latin typeface="+mn-lt"/>
              </a:rPr>
              <a:t>和</a:t>
            </a:r>
            <a:r>
              <a:rPr lang="en-US" dirty="0">
                <a:latin typeface="+mn-lt"/>
              </a:rPr>
              <a:t>DI</a:t>
            </a:r>
            <a:r>
              <a:rPr lang="zh-CN" altLang="en-US" dirty="0">
                <a:latin typeface="+mn-lt"/>
              </a:rPr>
              <a:t>会自动修改，指向下一待操作单元。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>
                <a:latin typeface="+mn-lt"/>
              </a:rPr>
              <a:t>(4) DF</a:t>
            </a:r>
            <a:r>
              <a:rPr lang="zh-CN" altLang="en-US" dirty="0">
                <a:latin typeface="+mn-lt"/>
              </a:rPr>
              <a:t>标志控制字符串处理的方向：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DF</a:t>
            </a:r>
            <a:r>
              <a:rPr lang="zh-CN" altLang="en-US" dirty="0">
                <a:latin typeface="+mn-lt"/>
              </a:rPr>
              <a:t>＝</a:t>
            </a:r>
            <a:r>
              <a:rPr lang="en-US" dirty="0">
                <a:latin typeface="+mn-lt"/>
              </a:rPr>
              <a:t>0</a:t>
            </a:r>
            <a:r>
              <a:rPr lang="zh-CN" altLang="en-US" dirty="0">
                <a:latin typeface="+mn-lt"/>
              </a:rPr>
              <a:t>递增。执行一次字节串操作，</a:t>
            </a:r>
            <a:r>
              <a:rPr lang="en-US" dirty="0">
                <a:latin typeface="+mn-lt"/>
              </a:rPr>
              <a:t>SI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DI</a:t>
            </a:r>
            <a:r>
              <a:rPr lang="zh-CN" altLang="en-US" dirty="0">
                <a:latin typeface="+mn-lt"/>
              </a:rPr>
              <a:t>各</a:t>
            </a:r>
            <a:r>
              <a:rPr lang="en-US" altLang="zh-CN" dirty="0">
                <a:latin typeface="+mn-lt"/>
              </a:rPr>
              <a:t>+</a:t>
            </a:r>
            <a:r>
              <a:rPr lang="en-US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；字串操作，</a:t>
            </a:r>
            <a:r>
              <a:rPr lang="en-US" dirty="0">
                <a:latin typeface="+mn-lt"/>
              </a:rPr>
              <a:t>SI</a:t>
            </a:r>
            <a:r>
              <a:rPr lang="zh-CN" altLang="en-US" dirty="0">
                <a:latin typeface="+mn-lt"/>
              </a:rPr>
              <a:t>和</a:t>
            </a:r>
            <a:r>
              <a:rPr lang="en-US" dirty="0">
                <a:latin typeface="+mn-lt"/>
              </a:rPr>
              <a:t>DI</a:t>
            </a:r>
            <a:r>
              <a:rPr lang="zh-CN" altLang="en-US" dirty="0">
                <a:latin typeface="+mn-lt"/>
              </a:rPr>
              <a:t>各</a:t>
            </a:r>
            <a:r>
              <a:rPr lang="en-US" altLang="zh-CN" dirty="0">
                <a:latin typeface="+mn-lt"/>
              </a:rPr>
              <a:t>+</a:t>
            </a:r>
            <a:r>
              <a:rPr lang="en-US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；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DF=1</a:t>
            </a:r>
            <a:r>
              <a:rPr lang="zh-CN" altLang="en-US" dirty="0">
                <a:latin typeface="+mn-lt"/>
              </a:rPr>
              <a:t>递减。执行一次字节串操作，</a:t>
            </a:r>
            <a:r>
              <a:rPr lang="en-US" altLang="zh-CN" dirty="0">
                <a:latin typeface="+mn-lt"/>
              </a:rPr>
              <a:t>SI</a:t>
            </a:r>
            <a:r>
              <a:rPr lang="zh-CN" altLang="en-US" dirty="0">
                <a:latin typeface="+mn-lt"/>
              </a:rPr>
              <a:t>、</a:t>
            </a:r>
            <a:r>
              <a:rPr lang="en-US" altLang="zh-CN" dirty="0">
                <a:latin typeface="+mn-lt"/>
              </a:rPr>
              <a:t>DI</a:t>
            </a:r>
            <a:r>
              <a:rPr lang="zh-CN" altLang="en-US" dirty="0">
                <a:latin typeface="+mn-lt"/>
              </a:rPr>
              <a:t>各</a:t>
            </a:r>
            <a:r>
              <a:rPr lang="en-US" altLang="zh-CN" dirty="0">
                <a:latin typeface="+mn-lt"/>
                <a:sym typeface="Symbol" panose="05050102010706020507"/>
              </a:rPr>
              <a:t></a:t>
            </a:r>
            <a:r>
              <a:rPr lang="en-US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；字串操作，</a:t>
            </a:r>
            <a:r>
              <a:rPr lang="en-US" altLang="zh-CN" dirty="0">
                <a:latin typeface="+mn-lt"/>
              </a:rPr>
              <a:t>SI</a:t>
            </a:r>
            <a:r>
              <a:rPr lang="zh-CN" altLang="en-US" dirty="0">
                <a:latin typeface="+mn-lt"/>
              </a:rPr>
              <a:t>和</a:t>
            </a:r>
            <a:r>
              <a:rPr lang="en-US" altLang="zh-CN" dirty="0">
                <a:latin typeface="+mn-lt"/>
              </a:rPr>
              <a:t>DI</a:t>
            </a:r>
            <a:r>
              <a:rPr lang="zh-CN" altLang="en-US" dirty="0">
                <a:latin typeface="+mn-lt"/>
              </a:rPr>
              <a:t>各</a:t>
            </a:r>
            <a:r>
              <a:rPr lang="zh-CN" altLang="en-US" dirty="0">
                <a:latin typeface="+mn-lt"/>
                <a:sym typeface="Symbol" panose="05050102010706020507"/>
              </a:rPr>
              <a:t></a:t>
            </a:r>
            <a:r>
              <a:rPr lang="en-US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。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STD</a:t>
            </a:r>
            <a:r>
              <a:rPr lang="zh-CN" altLang="en-US" dirty="0">
                <a:latin typeface="+mn-lt"/>
              </a:rPr>
              <a:t>指令使</a:t>
            </a:r>
            <a:r>
              <a:rPr lang="en-US" dirty="0">
                <a:latin typeface="+mn-lt"/>
              </a:rPr>
              <a:t>DF=1</a:t>
            </a:r>
            <a:r>
              <a:rPr lang="zh-CN" altLang="en-US" dirty="0">
                <a:latin typeface="+mn-lt"/>
              </a:rPr>
              <a:t>，</a:t>
            </a:r>
            <a:r>
              <a:rPr lang="en-US" dirty="0">
                <a:latin typeface="+mn-lt"/>
              </a:rPr>
              <a:t>CLD</a:t>
            </a:r>
            <a:r>
              <a:rPr lang="zh-CN" altLang="en-US" dirty="0">
                <a:latin typeface="+mn-lt"/>
              </a:rPr>
              <a:t>指令使</a:t>
            </a:r>
            <a:r>
              <a:rPr lang="en-US" dirty="0">
                <a:latin typeface="+mn-lt"/>
              </a:rPr>
              <a:t>DF=0</a:t>
            </a:r>
            <a:r>
              <a:rPr lang="zh-CN" altLang="en-US" dirty="0">
                <a:latin typeface="+mn-lt"/>
              </a:rPr>
              <a:t>。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>
                <a:latin typeface="+mn-lt"/>
              </a:rPr>
              <a:t>(5) CX=</a:t>
            </a:r>
            <a:r>
              <a:rPr lang="zh-CN" altLang="en-US" dirty="0">
                <a:latin typeface="+mn-lt"/>
              </a:rPr>
              <a:t>要处理的字符串长度</a:t>
            </a:r>
            <a:r>
              <a:rPr lang="en-US" dirty="0">
                <a:latin typeface="+mn-lt"/>
              </a:rPr>
              <a:t>(</a:t>
            </a:r>
            <a:r>
              <a:rPr lang="zh-CN" altLang="en-US" dirty="0">
                <a:latin typeface="+mn-lt"/>
              </a:rPr>
              <a:t>字节或字数</a:t>
            </a:r>
            <a:r>
              <a:rPr lang="en-US" dirty="0">
                <a:latin typeface="+mn-lt"/>
              </a:rPr>
              <a:t>)</a:t>
            </a:r>
            <a:r>
              <a:rPr lang="zh-CN" altLang="en-US" dirty="0">
                <a:latin typeface="+mn-lt"/>
              </a:rPr>
              <a:t>。</a:t>
            </a:r>
          </a:p>
          <a:p>
            <a:pPr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403744"/>
      </p:ext>
    </p:extLst>
  </p:cSld>
  <p:clrMapOvr>
    <a:masterClrMapping/>
  </p:clrMapOvr>
  <p:transition spd="slow">
    <p:pull dir="lu"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字符串处理指令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/>
          <a:lstStyle/>
          <a:p>
            <a:pPr algn="just"/>
            <a:r>
              <a:rPr lang="zh-CN" altLang="en-US" sz="2800" dirty="0">
                <a:latin typeface="+mn-lt"/>
              </a:rPr>
              <a:t>为加快串运算指令的执行速度，可在基本指令前加</a:t>
            </a:r>
            <a:r>
              <a:rPr lang="zh-CN" altLang="en-US" sz="2800" dirty="0">
                <a:solidFill>
                  <a:srgbClr val="00FF00"/>
                </a:solidFill>
                <a:latin typeface="+mn-lt"/>
              </a:rPr>
              <a:t>重复前缀</a:t>
            </a:r>
            <a:r>
              <a:rPr lang="zh-CN" altLang="en-US" sz="2800" dirty="0">
                <a:latin typeface="+mn-lt"/>
              </a:rPr>
              <a:t>，使数据串指令重复执行。每重复执行一次，</a:t>
            </a:r>
            <a:r>
              <a:rPr lang="en-US" sz="2800" dirty="0">
                <a:latin typeface="+mn-lt"/>
              </a:rPr>
              <a:t>SI</a:t>
            </a:r>
            <a:r>
              <a:rPr lang="zh-CN" altLang="en-US" sz="2800" dirty="0">
                <a:latin typeface="+mn-lt"/>
              </a:rPr>
              <a:t>和</a:t>
            </a:r>
            <a:r>
              <a:rPr lang="en-US" sz="2800" dirty="0">
                <a:latin typeface="+mn-lt"/>
              </a:rPr>
              <a:t>DI</a:t>
            </a:r>
            <a:r>
              <a:rPr lang="zh-CN" altLang="en-US" sz="2800" dirty="0">
                <a:latin typeface="+mn-lt"/>
              </a:rPr>
              <a:t>都根据方向标志自动修改，</a:t>
            </a:r>
            <a:r>
              <a:rPr lang="en-US" sz="2800" dirty="0">
                <a:latin typeface="+mn-lt"/>
              </a:rPr>
              <a:t>CX</a:t>
            </a:r>
            <a:r>
              <a:rPr lang="zh-CN" altLang="en-US" sz="2800" dirty="0">
                <a:latin typeface="+mn-lt"/>
              </a:rPr>
              <a:t>的值则自动减</a:t>
            </a:r>
            <a:r>
              <a:rPr lang="en-US" sz="2800" dirty="0">
                <a:latin typeface="+mn-lt"/>
              </a:rPr>
              <a:t>1</a:t>
            </a:r>
            <a:r>
              <a:rPr lang="zh-CN" altLang="en-US" sz="2800" dirty="0">
                <a:latin typeface="+mn-lt"/>
              </a:rPr>
              <a:t>。</a:t>
            </a:r>
          </a:p>
          <a:p>
            <a:pPr algn="just"/>
            <a:r>
              <a:rPr lang="zh-CN" altLang="en-US" sz="2800" dirty="0">
                <a:latin typeface="+mn-lt"/>
              </a:rPr>
              <a:t>能与基本指令配合使用的重复前缀有：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+mn-lt"/>
              </a:rPr>
              <a:t>REP			</a:t>
            </a:r>
            <a:r>
              <a:rPr lang="zh-CN" altLang="en-US" sz="2800" dirty="0">
                <a:latin typeface="+mn-lt"/>
              </a:rPr>
              <a:t>无条件重复</a:t>
            </a:r>
            <a:r>
              <a:rPr lang="en-US" sz="2800" dirty="0">
                <a:latin typeface="+mn-lt"/>
              </a:rPr>
              <a:t>			  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800" dirty="0">
                <a:solidFill>
                  <a:srgbClr val="FFFF99"/>
                </a:solidFill>
                <a:latin typeface="+mn-lt"/>
              </a:rPr>
              <a:t>        </a:t>
            </a:r>
            <a:r>
              <a:rPr lang="en-US" sz="2400" dirty="0">
                <a:solidFill>
                  <a:srgbClr val="FFFF99"/>
                </a:solidFill>
                <a:latin typeface="+mn-lt"/>
              </a:rPr>
              <a:t>(Repeat)</a:t>
            </a:r>
            <a:endParaRPr lang="zh-CN" altLang="en-US" sz="2400" dirty="0">
              <a:solidFill>
                <a:srgbClr val="FFFF99"/>
              </a:solidFill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+mn-lt"/>
              </a:rPr>
              <a:t>REPE/REPZ	 	</a:t>
            </a:r>
            <a:r>
              <a:rPr lang="zh-CN" altLang="en-US" sz="2800" dirty="0">
                <a:latin typeface="+mn-lt"/>
              </a:rPr>
              <a:t>相等</a:t>
            </a:r>
            <a:r>
              <a:rPr lang="en-US" sz="2800" dirty="0">
                <a:latin typeface="+mn-lt"/>
              </a:rPr>
              <a:t>/</a:t>
            </a:r>
            <a:r>
              <a:rPr lang="zh-CN" altLang="en-US" sz="2800" dirty="0">
                <a:latin typeface="+mn-lt"/>
              </a:rPr>
              <a:t>结果为零则重复</a:t>
            </a:r>
            <a:r>
              <a:rPr lang="en-US" sz="2800" dirty="0">
                <a:latin typeface="+mn-lt"/>
              </a:rPr>
              <a:t>	  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800" dirty="0">
                <a:solidFill>
                  <a:srgbClr val="FFFF99"/>
                </a:solidFill>
                <a:latin typeface="+mn-lt"/>
              </a:rPr>
              <a:t>        </a:t>
            </a:r>
            <a:r>
              <a:rPr lang="en-US" sz="2400" dirty="0">
                <a:solidFill>
                  <a:srgbClr val="FFFF99"/>
                </a:solidFill>
                <a:latin typeface="+mn-lt"/>
              </a:rPr>
              <a:t>(Repeat while Equal/Zero)</a:t>
            </a:r>
            <a:endParaRPr lang="zh-CN" altLang="en-US" sz="2400" dirty="0">
              <a:solidFill>
                <a:srgbClr val="FFFF99"/>
              </a:solidFill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+mn-lt"/>
              </a:rPr>
              <a:t>REPNE/REPNZ	</a:t>
            </a:r>
            <a:r>
              <a:rPr lang="zh-CN" altLang="en-US" sz="2800" dirty="0">
                <a:latin typeface="+mn-lt"/>
              </a:rPr>
              <a:t>不相等</a:t>
            </a:r>
            <a:r>
              <a:rPr lang="en-US" sz="2800" dirty="0">
                <a:latin typeface="+mn-lt"/>
              </a:rPr>
              <a:t>/</a:t>
            </a:r>
            <a:r>
              <a:rPr lang="zh-CN" altLang="en-US" sz="2800" dirty="0">
                <a:latin typeface="+mn-lt"/>
              </a:rPr>
              <a:t>结果非零则重复</a:t>
            </a:r>
            <a:endParaRPr lang="en-US" altLang="zh-CN" sz="2800" dirty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800" dirty="0">
                <a:latin typeface="+mn-lt"/>
              </a:rPr>
              <a:t>      </a:t>
            </a:r>
            <a:r>
              <a:rPr lang="zh-CN" altLang="en-US" sz="2800" dirty="0">
                <a:latin typeface="+mn-lt"/>
              </a:rPr>
              <a:t>  </a:t>
            </a:r>
            <a:r>
              <a:rPr lang="en-US" sz="2400" dirty="0">
                <a:solidFill>
                  <a:srgbClr val="FFFF99"/>
                </a:solidFill>
                <a:latin typeface="+mn-lt"/>
              </a:rPr>
              <a:t>(Repeat while Not Equal/Not Zero)</a:t>
            </a:r>
            <a:r>
              <a:rPr lang="en-US" sz="2400" dirty="0">
                <a:solidFill>
                  <a:srgbClr val="FFFF99"/>
                </a:solidFill>
              </a:rPr>
              <a:t> </a:t>
            </a:r>
            <a:endParaRPr lang="zh-CN" altLang="en-US" sz="2400" dirty="0">
              <a:solidFill>
                <a:srgbClr val="FFFF99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853297"/>
      </p:ext>
    </p:extLst>
  </p:cSld>
  <p:clrMapOvr>
    <a:masterClrMapping/>
  </p:clrMapOvr>
  <p:transition spd="slow">
    <p:pull dir="rd"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1. MOVS</a:t>
            </a:r>
            <a:r>
              <a:rPr lang="zh-CN" altLang="en-US" dirty="0"/>
              <a:t>字符串传送指令</a:t>
            </a:r>
            <a:r>
              <a:rPr lang="en-US" dirty="0"/>
              <a:t> (Move String)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 MOVS    </a:t>
            </a:r>
            <a:r>
              <a:rPr lang="zh-CN" altLang="en-US" sz="2800" dirty="0">
                <a:latin typeface="+mn-lt"/>
              </a:rPr>
              <a:t>目的串， 源串</a:t>
            </a:r>
          </a:p>
          <a:p>
            <a:pPr algn="just">
              <a:buNone/>
            </a:pPr>
            <a:r>
              <a:rPr lang="zh-CN" altLang="en-US" sz="2800" dirty="0">
                <a:latin typeface="+mn-lt"/>
              </a:rPr>
              <a:t>指令功能：把源串中的一个字节或字，传送目的串中，且自动修改指针</a:t>
            </a:r>
            <a:r>
              <a:rPr lang="en-US" sz="2800" dirty="0">
                <a:latin typeface="+mn-lt"/>
              </a:rPr>
              <a:t>SI</a:t>
            </a:r>
            <a:r>
              <a:rPr lang="zh-CN" altLang="en-US" sz="2800" dirty="0">
                <a:latin typeface="+mn-lt"/>
              </a:rPr>
              <a:t>和</a:t>
            </a:r>
            <a:r>
              <a:rPr lang="en-US" sz="2800" dirty="0">
                <a:latin typeface="+mn-lt"/>
              </a:rPr>
              <a:t>DI</a:t>
            </a:r>
            <a:r>
              <a:rPr lang="zh-CN" altLang="en-US" sz="2800" dirty="0">
                <a:latin typeface="+mn-lt"/>
              </a:rPr>
              <a:t>。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利用</a:t>
            </a:r>
            <a:r>
              <a:rPr lang="en-US" sz="2800" dirty="0">
                <a:latin typeface="+mn-lt"/>
              </a:rPr>
              <a:t>MOVS</a:t>
            </a:r>
            <a:r>
              <a:rPr lang="zh-CN" altLang="en-US" sz="2800" dirty="0">
                <a:latin typeface="+mn-lt"/>
              </a:rPr>
              <a:t>指令，能很方便地将数据从内存的某一地址</a:t>
            </a:r>
            <a:r>
              <a:rPr lang="en-US" sz="2800" dirty="0">
                <a:latin typeface="+mn-lt"/>
              </a:rPr>
              <a:t>(</a:t>
            </a:r>
            <a:r>
              <a:rPr lang="zh-CN" altLang="en-US" sz="2800" dirty="0">
                <a:latin typeface="+mn-lt"/>
              </a:rPr>
              <a:t>源地址</a:t>
            </a:r>
            <a:r>
              <a:rPr lang="en-US" sz="2800" dirty="0">
                <a:latin typeface="+mn-lt"/>
              </a:rPr>
              <a:t>)</a:t>
            </a:r>
            <a:r>
              <a:rPr lang="zh-CN" altLang="en-US" sz="2800" dirty="0">
                <a:latin typeface="+mn-lt"/>
              </a:rPr>
              <a:t>传送到另一个地址</a:t>
            </a:r>
            <a:r>
              <a:rPr lang="en-US" sz="2800" dirty="0">
                <a:latin typeface="+mn-lt"/>
              </a:rPr>
              <a:t>(</a:t>
            </a:r>
            <a:r>
              <a:rPr lang="zh-CN" altLang="en-US" sz="2800" dirty="0">
                <a:latin typeface="+mn-lt"/>
              </a:rPr>
              <a:t>目的地址</a:t>
            </a:r>
            <a:r>
              <a:rPr lang="en-US" sz="2800" dirty="0">
                <a:latin typeface="+mn-lt"/>
              </a:rPr>
              <a:t>)</a:t>
            </a:r>
            <a:r>
              <a:rPr lang="zh-CN" altLang="en-US" sz="2800" dirty="0">
                <a:latin typeface="+mn-lt"/>
              </a:rPr>
              <a:t>，还能自动修改源和目的地址。若使用重复前缀，可用一条指令传送一批数据。</a:t>
            </a:r>
          </a:p>
          <a:p>
            <a:pPr algn="just">
              <a:spcBef>
                <a:spcPts val="2400"/>
              </a:spcBef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3.75  </a:t>
            </a:r>
            <a:r>
              <a:rPr lang="zh-CN" altLang="en-US" sz="2800" dirty="0">
                <a:latin typeface="+mn-lt"/>
                <a:ea typeface="+mn-ea"/>
              </a:rPr>
              <a:t>要求把数据段中以</a:t>
            </a:r>
            <a:r>
              <a:rPr lang="en-US" sz="2800" dirty="0">
                <a:latin typeface="+mn-lt"/>
                <a:ea typeface="+mn-ea"/>
              </a:rPr>
              <a:t>SRC-MESS</a:t>
            </a:r>
            <a:r>
              <a:rPr lang="zh-CN" altLang="en-US" sz="2800" dirty="0">
                <a:latin typeface="+mn-lt"/>
                <a:ea typeface="+mn-ea"/>
              </a:rPr>
              <a:t>为偏移地址的一串字符</a:t>
            </a:r>
            <a:r>
              <a:rPr lang="en-US" sz="2800" dirty="0">
                <a:latin typeface="+mn-lt"/>
                <a:ea typeface="+mn-ea"/>
              </a:rPr>
              <a:t>“HELLO!”</a:t>
            </a:r>
            <a:r>
              <a:rPr lang="zh-CN" altLang="en-US" sz="2800" dirty="0">
                <a:latin typeface="+mn-lt"/>
                <a:ea typeface="+mn-ea"/>
              </a:rPr>
              <a:t>，传送到附加段中以</a:t>
            </a:r>
            <a:r>
              <a:rPr lang="en-US" sz="2800" dirty="0">
                <a:latin typeface="+mn-lt"/>
                <a:ea typeface="+mn-ea"/>
              </a:rPr>
              <a:t>NEW-LOC</a:t>
            </a:r>
            <a:r>
              <a:rPr lang="zh-CN" altLang="en-US" sz="2800" dirty="0">
                <a:latin typeface="+mn-lt"/>
                <a:ea typeface="+mn-ea"/>
              </a:rPr>
              <a:t>开始的单元中。实现该操作的程序如下：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177818"/>
      </p:ext>
    </p:extLst>
  </p:cSld>
  <p:clrMapOvr>
    <a:masterClrMapping/>
  </p:clrMapOvr>
  <p:transition spd="slow">
    <p:pull dir="ru"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361950"/>
            <a:ext cx="8024860" cy="649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16650" y="939800"/>
            <a:ext cx="2349500" cy="23558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CC00"/>
                </a:solidFill>
                <a:effectLst/>
                <a:latin typeface="+mn-lt"/>
              </a:rPr>
              <a:t>比较发现，使用有重复前缀</a:t>
            </a:r>
            <a:r>
              <a:rPr lang="en-US" sz="2400" dirty="0">
                <a:solidFill>
                  <a:srgbClr val="00CC00"/>
                </a:solidFill>
                <a:effectLst/>
                <a:latin typeface="+mn-lt"/>
              </a:rPr>
              <a:t>REP</a:t>
            </a:r>
            <a:r>
              <a:rPr lang="zh-CN" altLang="en-US" sz="2400" dirty="0">
                <a:solidFill>
                  <a:srgbClr val="00CC00"/>
                </a:solidFill>
                <a:effectLst/>
                <a:latin typeface="+mn-lt"/>
              </a:rPr>
              <a:t>的</a:t>
            </a:r>
            <a:r>
              <a:rPr lang="en-US" sz="2400" dirty="0">
                <a:solidFill>
                  <a:srgbClr val="00CC00"/>
                </a:solidFill>
                <a:effectLst/>
                <a:latin typeface="+mn-lt"/>
              </a:rPr>
              <a:t>MOVSB</a:t>
            </a:r>
            <a:r>
              <a:rPr lang="zh-CN" altLang="en-US" sz="2400" dirty="0">
                <a:solidFill>
                  <a:srgbClr val="00CC00"/>
                </a:solidFill>
                <a:effectLst/>
                <a:latin typeface="+mn-lt"/>
              </a:rPr>
              <a:t>指令，程序更简洁。</a:t>
            </a:r>
          </a:p>
          <a:p>
            <a:endParaRPr lang="zh-CN" altLang="en-US" sz="2000" b="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737808"/>
      </p:ext>
    </p:extLst>
  </p:cSld>
  <p:clrMapOvr>
    <a:masterClrMapping/>
  </p:clrMapOvr>
  <p:transition spd="slow"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直接寻址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2. </a:t>
            </a:r>
            <a:r>
              <a:rPr lang="zh-CN" altLang="en-US" sz="3200" dirty="0">
                <a:solidFill>
                  <a:schemeClr val="tx1">
                    <a:lumMod val="95000"/>
                  </a:schemeClr>
                </a:solidFill>
              </a:rPr>
              <a:t>段超越前缀</a:t>
            </a:r>
          </a:p>
          <a:p>
            <a:pPr algn="just"/>
            <a:r>
              <a:rPr lang="zh-CN" altLang="en-US" dirty="0">
                <a:latin typeface="+mn-lt"/>
              </a:rPr>
              <a:t>如果要对代码段、堆栈段或附加段寄存器所指出的存储区进行直接寻址，应在指令中指定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段超越前缀</a:t>
            </a:r>
            <a:r>
              <a:rPr lang="zh-CN" altLang="en-US" dirty="0">
                <a:latin typeface="+mn-lt"/>
              </a:rPr>
              <a:t>。</a:t>
            </a:r>
          </a:p>
          <a:p>
            <a:pPr algn="just">
              <a:buNone/>
            </a:pPr>
            <a:r>
              <a:rPr lang="zh-CN" altLang="en-US" dirty="0">
                <a:solidFill>
                  <a:srgbClr val="00B0F0"/>
                </a:solidFill>
                <a:latin typeface="+mn-lt"/>
              </a:rPr>
              <a:t>例如，</a:t>
            </a:r>
            <a:r>
              <a:rPr lang="zh-CN" altLang="en-US" dirty="0">
                <a:latin typeface="+mn-lt"/>
              </a:rPr>
              <a:t>数据若放在附加段中，则应在有效地址前加说明符</a:t>
            </a:r>
            <a:r>
              <a:rPr lang="en-US" dirty="0">
                <a:latin typeface="+mn-lt"/>
              </a:rPr>
              <a:t>“ES</a:t>
            </a:r>
            <a:r>
              <a:rPr lang="zh-CN" altLang="en-US" dirty="0">
                <a:latin typeface="+mn-lt"/>
              </a:rPr>
              <a:t>：</a:t>
            </a:r>
            <a:r>
              <a:rPr lang="en-US" dirty="0">
                <a:latin typeface="+mn-lt"/>
              </a:rPr>
              <a:t>”</a:t>
            </a:r>
            <a:r>
              <a:rPr lang="zh-CN" altLang="en-US" dirty="0">
                <a:latin typeface="+mn-lt"/>
              </a:rPr>
              <a:t>，计算物理地址时要用</a:t>
            </a:r>
            <a:r>
              <a:rPr lang="en-US" dirty="0">
                <a:latin typeface="+mn-lt"/>
              </a:rPr>
              <a:t>ES</a:t>
            </a:r>
            <a:r>
              <a:rPr lang="zh-CN" altLang="en-US" dirty="0">
                <a:latin typeface="+mn-lt"/>
              </a:rPr>
              <a:t>作基地址，而不是默认值</a:t>
            </a:r>
            <a:r>
              <a:rPr lang="en-US" dirty="0">
                <a:latin typeface="+mn-lt"/>
              </a:rPr>
              <a:t>DS</a:t>
            </a:r>
            <a:r>
              <a:rPr lang="zh-CN" altLang="en-US" dirty="0">
                <a:latin typeface="+mn-lt"/>
              </a:rPr>
              <a:t>。</a:t>
            </a:r>
          </a:p>
          <a:p>
            <a:pPr>
              <a:buNone/>
            </a:pPr>
            <a:r>
              <a:rPr lang="zh-CN" altLang="en-US" dirty="0">
                <a:solidFill>
                  <a:srgbClr val="00B0F0"/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rgbClr val="00B0F0"/>
                </a:solidFill>
                <a:latin typeface="+mn-lt"/>
                <a:ea typeface="+mn-ea"/>
              </a:rPr>
              <a:t>3.7    </a:t>
            </a:r>
            <a:r>
              <a:rPr lang="en-US" dirty="0">
                <a:latin typeface="+mn-lt"/>
                <a:ea typeface="+mn-ea"/>
              </a:rPr>
              <a:t>MOV    AX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ES</a:t>
            </a:r>
            <a:r>
              <a:rPr lang="zh-CN" altLang="en-US" dirty="0">
                <a:latin typeface="+mn-lt"/>
                <a:ea typeface="+mn-ea"/>
              </a:rPr>
              <a:t>：［</a:t>
            </a:r>
            <a:r>
              <a:rPr lang="en-US" dirty="0">
                <a:latin typeface="+mn-lt"/>
                <a:ea typeface="+mn-ea"/>
              </a:rPr>
              <a:t>500H</a:t>
            </a:r>
            <a:r>
              <a:rPr lang="zh-CN" altLang="en-US" dirty="0">
                <a:latin typeface="+mn-lt"/>
                <a:ea typeface="+mn-ea"/>
              </a:rPr>
              <a:t>］</a:t>
            </a:r>
          </a:p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       该指令的源操作数的物理地址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</a:rPr>
              <a:t>=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16×ES+500H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r"/>
  </p:transition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06400"/>
            <a:ext cx="8372475" cy="608330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FF99"/>
                </a:solidFill>
                <a:latin typeface="+mn-lt"/>
              </a:rPr>
              <a:t>2. CMPS </a:t>
            </a:r>
            <a:r>
              <a:rPr lang="zh-CN" altLang="en-US" sz="2800" dirty="0">
                <a:solidFill>
                  <a:srgbClr val="FFFF99"/>
                </a:solidFill>
                <a:latin typeface="+mn-lt"/>
              </a:rPr>
              <a:t>字符串比较指令</a:t>
            </a:r>
            <a:r>
              <a:rPr lang="en-US" sz="2800" dirty="0">
                <a:solidFill>
                  <a:srgbClr val="FFFF99"/>
                </a:solidFill>
                <a:latin typeface="+mn-lt"/>
              </a:rPr>
              <a:t> (Compare String)</a:t>
            </a:r>
            <a:endParaRPr lang="zh-CN" altLang="en-US" sz="2800" dirty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>
                <a:latin typeface="+mn-lt"/>
              </a:rPr>
              <a:t>指令格式：</a:t>
            </a:r>
            <a:r>
              <a:rPr lang="en-US" dirty="0">
                <a:latin typeface="+mn-lt"/>
              </a:rPr>
              <a:t> CMPS	  </a:t>
            </a:r>
            <a:r>
              <a:rPr lang="zh-CN" altLang="en-US" dirty="0">
                <a:latin typeface="+mn-lt"/>
              </a:rPr>
              <a:t>目的串， 源串</a:t>
            </a:r>
          </a:p>
          <a:p>
            <a:pPr algn="just">
              <a:buNone/>
            </a:pPr>
            <a:r>
              <a:rPr lang="zh-CN" altLang="en-US" dirty="0">
                <a:latin typeface="+mn-lt"/>
              </a:rPr>
              <a:t>指令功能：将源串中数据减去目的串数据，但不改变两数据串的原始值，结果反映在标志位上。操作后源串和目的串指针会自动修改。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常用此指令来比较两个串是否相同，并由其后的条件转移指令，根据</a:t>
            </a:r>
            <a:r>
              <a:rPr lang="en-US" dirty="0">
                <a:latin typeface="+mn-lt"/>
              </a:rPr>
              <a:t>CMPS</a:t>
            </a:r>
            <a:r>
              <a:rPr lang="zh-CN" altLang="en-US" dirty="0">
                <a:latin typeface="+mn-lt"/>
              </a:rPr>
              <a:t>执行后的标志位值，决定程序的转向。</a:t>
            </a:r>
          </a:p>
          <a:p>
            <a:pPr>
              <a:buNone/>
            </a:pPr>
            <a:r>
              <a:rPr lang="en-US" dirty="0">
                <a:latin typeface="+mn-lt"/>
              </a:rPr>
              <a:t>CMPS</a:t>
            </a:r>
            <a:r>
              <a:rPr lang="zh-CN" altLang="en-US" dirty="0">
                <a:latin typeface="+mn-lt"/>
              </a:rPr>
              <a:t>指令前可加重复前缀</a:t>
            </a:r>
            <a:r>
              <a:rPr lang="en-US" altLang="zh-CN" dirty="0">
                <a:latin typeface="+mn-lt"/>
              </a:rPr>
              <a:t>,  </a:t>
            </a:r>
            <a:r>
              <a:rPr lang="zh-CN" altLang="en-US" dirty="0">
                <a:latin typeface="+mn-lt"/>
              </a:rPr>
              <a:t>下面每两条指令功能相同</a:t>
            </a:r>
            <a:r>
              <a:rPr lang="en-US" altLang="zh-CN" dirty="0">
                <a:latin typeface="+mn-lt"/>
              </a:rPr>
              <a:t>:</a:t>
            </a:r>
            <a:endParaRPr lang="zh-CN" altLang="en-US" dirty="0"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REPE  CMPS</a:t>
            </a:r>
            <a:r>
              <a:rPr lang="en-US" altLang="zh-CN" dirty="0">
                <a:latin typeface="+mn-lt"/>
                <a:ea typeface="+mn-ea"/>
              </a:rPr>
              <a:t>	</a:t>
            </a:r>
            <a:r>
              <a:rPr lang="zh-CN" altLang="en-US" dirty="0">
                <a:latin typeface="+mn-lt"/>
                <a:ea typeface="+mn-ea"/>
              </a:rPr>
              <a:t>；若</a:t>
            </a:r>
            <a:r>
              <a:rPr lang="en-US" dirty="0">
                <a:latin typeface="+mn-lt"/>
                <a:ea typeface="+mn-ea"/>
              </a:rPr>
              <a:t>CX≠0(</a:t>
            </a:r>
            <a:r>
              <a:rPr lang="zh-CN" altLang="en-US" dirty="0">
                <a:latin typeface="+mn-lt"/>
                <a:ea typeface="+mn-ea"/>
              </a:rPr>
              <a:t>未比完</a:t>
            </a:r>
            <a:r>
              <a:rPr lang="en-US" dirty="0">
                <a:latin typeface="+mn-lt"/>
                <a:ea typeface="+mn-ea"/>
              </a:rPr>
              <a:t>)</a:t>
            </a:r>
            <a:r>
              <a:rPr lang="zh-CN" altLang="en-US" dirty="0">
                <a:latin typeface="+mn-lt"/>
                <a:ea typeface="+mn-ea"/>
              </a:rPr>
              <a:t>和</a:t>
            </a:r>
            <a:endParaRPr lang="en-US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n-ea"/>
              </a:rPr>
              <a:t> REPZ    CMPS</a:t>
            </a:r>
            <a:r>
              <a:rPr lang="en-US" altLang="zh-CN" sz="2400" dirty="0">
                <a:solidFill>
                  <a:srgbClr val="FFFF99"/>
                </a:solidFill>
                <a:latin typeface="+mn-lt"/>
                <a:ea typeface="+mn-ea"/>
              </a:rPr>
              <a:t>	</a:t>
            </a:r>
            <a:r>
              <a:rPr lang="zh-CN" altLang="en-US" dirty="0">
                <a:latin typeface="+mn-lt"/>
                <a:ea typeface="+mn-ea"/>
              </a:rPr>
              <a:t>；</a:t>
            </a:r>
            <a:r>
              <a:rPr lang="en-US" altLang="zh-CN" dirty="0">
                <a:latin typeface="+mn-lt"/>
                <a:ea typeface="+mn-ea"/>
              </a:rPr>
              <a:t>Z</a:t>
            </a:r>
            <a:r>
              <a:rPr lang="en-US" dirty="0">
                <a:latin typeface="+mn-lt"/>
                <a:ea typeface="+mn-ea"/>
              </a:rPr>
              <a:t>F</a:t>
            </a:r>
            <a:r>
              <a:rPr lang="zh-CN" altLang="en-US" dirty="0">
                <a:latin typeface="+mn-lt"/>
                <a:ea typeface="+mn-ea"/>
              </a:rPr>
              <a:t>＝</a:t>
            </a:r>
            <a:r>
              <a:rPr lang="en-US" dirty="0">
                <a:latin typeface="+mn-lt"/>
                <a:ea typeface="+mn-ea"/>
              </a:rPr>
              <a:t>1(</a:t>
            </a:r>
            <a:r>
              <a:rPr lang="zh-CN" altLang="en-US" dirty="0">
                <a:latin typeface="+mn-lt"/>
                <a:ea typeface="+mn-ea"/>
              </a:rPr>
              <a:t>两串相等</a:t>
            </a:r>
            <a:r>
              <a:rPr lang="en-US" dirty="0">
                <a:latin typeface="+mn-lt"/>
                <a:ea typeface="+mn-ea"/>
              </a:rPr>
              <a:t>)</a:t>
            </a:r>
            <a:r>
              <a:rPr lang="zh-CN" altLang="en-US" dirty="0">
                <a:latin typeface="+mn-lt"/>
                <a:ea typeface="+mn-ea"/>
              </a:rPr>
              <a:t>，则重复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REPNE  CMPS</a:t>
            </a:r>
            <a:r>
              <a:rPr lang="en-US" altLang="zh-CN" dirty="0">
                <a:solidFill>
                  <a:srgbClr val="FF66FF"/>
                </a:solidFill>
                <a:latin typeface="+mn-lt"/>
              </a:rPr>
              <a:t>	</a:t>
            </a:r>
            <a:r>
              <a:rPr lang="zh-CN" altLang="en-US" dirty="0">
                <a:solidFill>
                  <a:srgbClr val="FF66FF"/>
                </a:solidFill>
                <a:latin typeface="+mn-lt"/>
                <a:ea typeface="+mn-ea"/>
              </a:rPr>
              <a:t>；若</a:t>
            </a:r>
            <a:r>
              <a:rPr lang="en-US" dirty="0">
                <a:solidFill>
                  <a:srgbClr val="FF66FF"/>
                </a:solidFill>
                <a:latin typeface="+mn-lt"/>
                <a:ea typeface="+mn-ea"/>
              </a:rPr>
              <a:t>CX≠0(</a:t>
            </a:r>
            <a:r>
              <a:rPr lang="zh-CN" altLang="en-US" dirty="0">
                <a:solidFill>
                  <a:srgbClr val="FF66FF"/>
                </a:solidFill>
                <a:latin typeface="+mn-lt"/>
                <a:ea typeface="+mn-ea"/>
              </a:rPr>
              <a:t>串没有结束</a:t>
            </a:r>
            <a:r>
              <a:rPr lang="en-US" dirty="0">
                <a:solidFill>
                  <a:srgbClr val="FF66FF"/>
                </a:solidFill>
                <a:latin typeface="+mn-lt"/>
                <a:ea typeface="+mn-ea"/>
              </a:rPr>
              <a:t>)</a:t>
            </a:r>
            <a:r>
              <a:rPr lang="zh-CN" altLang="en-US" dirty="0">
                <a:solidFill>
                  <a:srgbClr val="FF66FF"/>
                </a:solidFill>
                <a:latin typeface="+mn-lt"/>
                <a:ea typeface="+mn-ea"/>
              </a:rPr>
              <a:t>和串不相等</a:t>
            </a:r>
            <a:endParaRPr lang="en-US" altLang="zh-CN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66FF"/>
                </a:solidFill>
                <a:latin typeface="+mn-lt"/>
                <a:ea typeface="+mn-ea"/>
              </a:rPr>
              <a:t>REPNZ    CMPS       </a:t>
            </a:r>
            <a:r>
              <a:rPr lang="zh-CN" altLang="en-US" dirty="0">
                <a:solidFill>
                  <a:srgbClr val="FF66FF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66FF"/>
                </a:solidFill>
                <a:latin typeface="+mn-lt"/>
                <a:ea typeface="+mn-ea"/>
              </a:rPr>
              <a:t>(ZF=0)</a:t>
            </a:r>
            <a:r>
              <a:rPr lang="zh-CN" altLang="en-US" dirty="0">
                <a:solidFill>
                  <a:srgbClr val="FF66FF"/>
                </a:solidFill>
                <a:latin typeface="+mn-lt"/>
                <a:ea typeface="+mn-ea"/>
              </a:rPr>
              <a:t>，则重复比较。</a:t>
            </a:r>
          </a:p>
          <a:p>
            <a:pPr>
              <a:buNone/>
            </a:pP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528901"/>
      </p:ext>
    </p:extLst>
  </p:cSld>
  <p:clrMapOvr>
    <a:masterClrMapping/>
  </p:clrMapOvr>
  <p:transition spd="slow">
    <p:strips dir="ld"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406400"/>
            <a:ext cx="8229600" cy="674688"/>
          </a:xfrm>
        </p:spPr>
        <p:txBody>
          <a:bodyPr/>
          <a:lstStyle/>
          <a:p>
            <a:pPr algn="l"/>
            <a:r>
              <a:rPr lang="en-US" dirty="0"/>
              <a:t>2. CMPS </a:t>
            </a:r>
            <a:r>
              <a:rPr lang="zh-CN" altLang="en-US" dirty="0"/>
              <a:t>字符串比较指令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/>
          <a:lstStyle/>
          <a:p>
            <a:pPr algn="just"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3.76  </a:t>
            </a:r>
            <a:r>
              <a:rPr lang="zh-CN" altLang="en-US" dirty="0">
                <a:latin typeface="+mn-lt"/>
                <a:ea typeface="+mn-ea"/>
              </a:rPr>
              <a:t>比较两个字符串，一个是在程序中设定的口令串</a:t>
            </a:r>
            <a:r>
              <a:rPr lang="en-US" dirty="0">
                <a:latin typeface="+mn-lt"/>
                <a:ea typeface="+mn-ea"/>
              </a:rPr>
              <a:t>PASSWORD</a:t>
            </a:r>
            <a:r>
              <a:rPr lang="zh-CN" altLang="en-US" dirty="0">
                <a:latin typeface="+mn-lt"/>
                <a:ea typeface="+mn-ea"/>
              </a:rPr>
              <a:t>，另一个是从键盘输入的字符串</a:t>
            </a:r>
            <a:r>
              <a:rPr lang="en-US" dirty="0">
                <a:latin typeface="+mn-lt"/>
                <a:ea typeface="+mn-ea"/>
              </a:rPr>
              <a:t>IN-WORD</a:t>
            </a:r>
            <a:r>
              <a:rPr lang="zh-CN" altLang="en-US" dirty="0">
                <a:latin typeface="+mn-lt"/>
                <a:ea typeface="+mn-ea"/>
              </a:rPr>
              <a:t>，若输入串与口令串相同，程序开始执行。否则程序驱动扬声器发声，警告用户口令不符，拒绝往下执行。这可以用</a:t>
            </a:r>
            <a:r>
              <a:rPr lang="en-US" dirty="0">
                <a:latin typeface="+mn-lt"/>
                <a:ea typeface="+mn-ea"/>
              </a:rPr>
              <a:t>CMPS</a:t>
            </a:r>
            <a:r>
              <a:rPr lang="zh-CN" altLang="en-US" dirty="0">
                <a:latin typeface="+mn-lt"/>
                <a:ea typeface="+mn-ea"/>
              </a:rPr>
              <a:t>指令来实现，有关程序段如下：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DATA            </a:t>
            </a:r>
            <a:r>
              <a:rPr lang="en-US" dirty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r>
              <a:rPr lang="en-US" dirty="0">
                <a:latin typeface="+mn-lt"/>
                <a:ea typeface="+mn-ea"/>
              </a:rPr>
              <a:t>			</a:t>
            </a:r>
            <a:r>
              <a:rPr lang="zh-CN" altLang="en-US" dirty="0">
                <a:latin typeface="+mn-lt"/>
                <a:ea typeface="+mn-ea"/>
              </a:rPr>
              <a:t>；数据段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PASSWORD DB 	‘8086 CPUI’		</a:t>
            </a:r>
            <a:r>
              <a:rPr lang="zh-CN" altLang="en-US" dirty="0">
                <a:latin typeface="+mn-lt"/>
                <a:ea typeface="+mn-ea"/>
              </a:rPr>
              <a:t>；口令串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IN_WORD	  DB 	‘8088 CPU’		</a:t>
            </a:r>
            <a:r>
              <a:rPr lang="zh-CN" altLang="en-US" dirty="0">
                <a:latin typeface="+mn-lt"/>
                <a:ea typeface="+mn-ea"/>
              </a:rPr>
              <a:t>；从键盘输入的串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COUNT	  EQU	  8			</a:t>
            </a:r>
            <a:r>
              <a:rPr lang="zh-CN" altLang="en-US" dirty="0">
                <a:latin typeface="+mn-lt"/>
                <a:ea typeface="+mn-ea"/>
              </a:rPr>
              <a:t>；串长度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DATA	</a:t>
            </a:r>
            <a:r>
              <a:rPr lang="en-US" dirty="0">
                <a:solidFill>
                  <a:srgbClr val="FF66FF"/>
                </a:solidFill>
                <a:latin typeface="+mn-lt"/>
                <a:ea typeface="+mn-ea"/>
              </a:rPr>
              <a:t>  ENDS</a:t>
            </a:r>
            <a:endParaRPr lang="zh-CN" altLang="en-US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8928535"/>
      </p:ext>
    </p:extLst>
  </p:cSld>
  <p:clrMapOvr>
    <a:masterClrMapping/>
  </p:clrMapOvr>
  <p:transition spd="slow">
    <p:strips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361950"/>
            <a:ext cx="8229600" cy="674688"/>
          </a:xfrm>
        </p:spPr>
        <p:txBody>
          <a:bodyPr/>
          <a:lstStyle/>
          <a:p>
            <a:pPr algn="l"/>
            <a:r>
              <a:rPr lang="en-US" dirty="0"/>
              <a:t>2. CMPS </a:t>
            </a:r>
            <a:r>
              <a:rPr lang="zh-CN" altLang="en-US" dirty="0"/>
              <a:t>字符串比较指令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6007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CODE     </a:t>
            </a:r>
            <a:r>
              <a:rPr lang="en-US" dirty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r>
              <a:rPr lang="en-US" dirty="0">
                <a:latin typeface="+mn-lt"/>
                <a:ea typeface="+mn-ea"/>
              </a:rPr>
              <a:t>	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；代码段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	      ASSUME  DS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dirty="0">
                <a:latin typeface="+mn-lt"/>
                <a:ea typeface="+mn-ea"/>
              </a:rPr>
              <a:t>DATA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ES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dirty="0">
                <a:latin typeface="+mn-lt"/>
                <a:ea typeface="+mn-ea"/>
              </a:rPr>
              <a:t>DATA</a:t>
            </a: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	         …</a:t>
            </a: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	      LEA   SI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PASSWORD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；源串指针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		</a:t>
            </a:r>
            <a:r>
              <a:rPr lang="en-US" dirty="0">
                <a:latin typeface="+mn-lt"/>
                <a:ea typeface="+mn-ea"/>
              </a:rPr>
              <a:t>      LEA   DI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IN_WORD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；目的串指针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	      MOV CX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COUNT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；串长度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	      CLD		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；地址增量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	</a:t>
            </a:r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      REPZ CMPSB  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CX≠0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且串相等时重复比较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	      JNE    SOUND  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；若不相等，转发声程序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OK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dirty="0">
                <a:latin typeface="+mn-lt"/>
                <a:ea typeface="+mn-ea"/>
              </a:rPr>
              <a:t>		…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；比完且相等，往下执行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		…</a:t>
            </a: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SOUND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dirty="0">
                <a:latin typeface="+mn-lt"/>
                <a:ea typeface="+mn-ea"/>
              </a:rPr>
              <a:t> 	…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；使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PC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机扬声器发声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			…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；并退出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CODE      </a:t>
            </a:r>
            <a:r>
              <a:rPr lang="en-US" dirty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5950720"/>
      </p:ext>
    </p:extLst>
  </p:cSld>
  <p:clrMapOvr>
    <a:masterClrMapping/>
  </p:clrMapOvr>
  <p:transition spd="slow">
    <p:strips dir="rd"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495300"/>
            <a:ext cx="8229600" cy="674688"/>
          </a:xfrm>
        </p:spPr>
        <p:txBody>
          <a:bodyPr/>
          <a:lstStyle/>
          <a:p>
            <a:pPr algn="l"/>
            <a:r>
              <a:rPr lang="en-US" dirty="0"/>
              <a:t>3. SCAS </a:t>
            </a:r>
            <a:r>
              <a:rPr lang="zh-CN" altLang="en-US" dirty="0"/>
              <a:t>字符串扫描指令</a:t>
            </a:r>
            <a:r>
              <a:rPr lang="en-US" dirty="0"/>
              <a:t> (Scan String)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 SCAS   </a:t>
            </a:r>
            <a:r>
              <a:rPr lang="zh-CN" altLang="en-US" sz="2800" dirty="0">
                <a:latin typeface="+mn-lt"/>
              </a:rPr>
              <a:t>目的串</a:t>
            </a:r>
          </a:p>
          <a:p>
            <a:pPr algn="just">
              <a:buNone/>
            </a:pPr>
            <a:r>
              <a:rPr lang="zh-CN" altLang="en-US" sz="2800" dirty="0">
                <a:latin typeface="+mn-lt"/>
              </a:rPr>
              <a:t>指令功能：从</a:t>
            </a:r>
            <a:r>
              <a:rPr lang="en-US" sz="2800" dirty="0">
                <a:latin typeface="+mn-lt"/>
              </a:rPr>
              <a:t>AL(</a:t>
            </a:r>
            <a:r>
              <a:rPr lang="zh-CN" altLang="en-US" sz="2800" dirty="0">
                <a:latin typeface="+mn-lt"/>
              </a:rPr>
              <a:t>字节操作</a:t>
            </a:r>
            <a:r>
              <a:rPr lang="en-US" sz="2800" dirty="0">
                <a:latin typeface="+mn-lt"/>
              </a:rPr>
              <a:t>)</a:t>
            </a:r>
            <a:r>
              <a:rPr lang="zh-CN" altLang="en-US" sz="2800" dirty="0">
                <a:latin typeface="+mn-lt"/>
              </a:rPr>
              <a:t>或</a:t>
            </a:r>
            <a:r>
              <a:rPr lang="en-US" sz="2800" dirty="0">
                <a:latin typeface="+mn-lt"/>
              </a:rPr>
              <a:t>AX(</a:t>
            </a:r>
            <a:r>
              <a:rPr lang="zh-CN" altLang="en-US" sz="2800" dirty="0">
                <a:latin typeface="+mn-lt"/>
              </a:rPr>
              <a:t>字操作</a:t>
            </a:r>
            <a:r>
              <a:rPr lang="en-US" sz="2800" dirty="0">
                <a:latin typeface="+mn-lt"/>
              </a:rPr>
              <a:t>)</a:t>
            </a:r>
            <a:r>
              <a:rPr lang="zh-CN" altLang="en-US" sz="2800" dirty="0">
                <a:latin typeface="+mn-lt"/>
              </a:rPr>
              <a:t>寄存器的内容，减去</a:t>
            </a:r>
            <a:r>
              <a:rPr lang="en-US" sz="2800" dirty="0">
                <a:latin typeface="+mn-lt"/>
              </a:rPr>
              <a:t>ES:DI</a:t>
            </a:r>
            <a:r>
              <a:rPr lang="zh-CN" altLang="en-US" sz="2800" dirty="0">
                <a:latin typeface="+mn-lt"/>
              </a:rPr>
              <a:t>为指针的目的串元素，结果反映在标志位上，但不改变源操作数。串操作后目的串指针</a:t>
            </a:r>
            <a:r>
              <a:rPr lang="en-US" sz="2800" dirty="0">
                <a:latin typeface="+mn-lt"/>
              </a:rPr>
              <a:t>DI</a:t>
            </a:r>
            <a:r>
              <a:rPr lang="zh-CN" altLang="en-US" sz="2800" dirty="0">
                <a:latin typeface="+mn-lt"/>
              </a:rPr>
              <a:t>会自动修改。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利用</a:t>
            </a:r>
            <a:r>
              <a:rPr lang="en-US" sz="2800" dirty="0">
                <a:latin typeface="+mn-lt"/>
              </a:rPr>
              <a:t>SCAS</a:t>
            </a:r>
            <a:r>
              <a:rPr lang="zh-CN" altLang="en-US" sz="2800" dirty="0">
                <a:latin typeface="+mn-lt"/>
              </a:rPr>
              <a:t>指令，可在内存中搜索所需要的数据（关键字）。指令执行前，必须事先将它存在</a:t>
            </a:r>
            <a:r>
              <a:rPr lang="en-US" sz="2800" dirty="0">
                <a:latin typeface="+mn-lt"/>
              </a:rPr>
              <a:t>AL(</a:t>
            </a:r>
            <a:r>
              <a:rPr lang="zh-CN" altLang="en-US" sz="2800" dirty="0">
                <a:latin typeface="+mn-lt"/>
              </a:rPr>
              <a:t>字节</a:t>
            </a:r>
            <a:r>
              <a:rPr lang="en-US" sz="2800" dirty="0">
                <a:latin typeface="+mn-lt"/>
              </a:rPr>
              <a:t>)</a:t>
            </a:r>
            <a:r>
              <a:rPr lang="zh-CN" altLang="en-US" sz="2800" dirty="0">
                <a:latin typeface="+mn-lt"/>
              </a:rPr>
              <a:t>或</a:t>
            </a:r>
            <a:r>
              <a:rPr lang="en-US" sz="2800" dirty="0">
                <a:latin typeface="+mn-lt"/>
              </a:rPr>
              <a:t>AX(</a:t>
            </a:r>
            <a:r>
              <a:rPr lang="zh-CN" altLang="en-US" sz="2800" dirty="0">
                <a:latin typeface="+mn-lt"/>
              </a:rPr>
              <a:t>字</a:t>
            </a:r>
            <a:r>
              <a:rPr lang="en-US" sz="2800" dirty="0">
                <a:latin typeface="+mn-lt"/>
              </a:rPr>
              <a:t>)</a:t>
            </a:r>
            <a:r>
              <a:rPr lang="zh-CN" altLang="en-US" sz="2800" dirty="0">
                <a:latin typeface="+mn-lt"/>
              </a:rPr>
              <a:t>中。</a:t>
            </a:r>
            <a:endParaRPr lang="en-US" altLang="zh-CN" sz="28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sz="2800" dirty="0">
                <a:latin typeface="+mn-lt"/>
              </a:rPr>
              <a:t>SCAS</a:t>
            </a:r>
            <a:r>
              <a:rPr lang="zh-CN" altLang="en-US" sz="2800" dirty="0">
                <a:latin typeface="+mn-lt"/>
              </a:rPr>
              <a:t>指令前也可加重复前缀。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333145"/>
      </p:ext>
    </p:extLst>
  </p:cSld>
  <p:clrMapOvr>
    <a:masterClrMapping/>
  </p:clrMapOvr>
  <p:transition spd="slow">
    <p:strips dir="ru"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361950"/>
            <a:ext cx="8229600" cy="674688"/>
          </a:xfrm>
        </p:spPr>
        <p:txBody>
          <a:bodyPr/>
          <a:lstStyle/>
          <a:p>
            <a:pPr algn="l"/>
            <a:r>
              <a:rPr lang="en-US" dirty="0"/>
              <a:t>3. SCAS </a:t>
            </a:r>
            <a:r>
              <a:rPr lang="zh-CN" altLang="en-US" dirty="0"/>
              <a:t>字符串扫描指令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84250"/>
            <a:ext cx="8372475" cy="5689600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3.77  </a:t>
            </a:r>
            <a:r>
              <a:rPr lang="zh-CN" altLang="en-US" dirty="0">
                <a:latin typeface="+mn-lt"/>
                <a:ea typeface="+mn-ea"/>
              </a:rPr>
              <a:t>在某字符串中搜寻字符</a:t>
            </a:r>
            <a:r>
              <a:rPr lang="en-US" dirty="0">
                <a:latin typeface="+mn-lt"/>
                <a:ea typeface="+mn-ea"/>
              </a:rPr>
              <a:t>A</a:t>
            </a:r>
            <a:r>
              <a:rPr lang="zh-CN" altLang="en-US" dirty="0">
                <a:latin typeface="+mn-lt"/>
                <a:ea typeface="+mn-ea"/>
              </a:rPr>
              <a:t>。若有，搜索次数送到</a:t>
            </a:r>
            <a:r>
              <a:rPr lang="en-US" dirty="0">
                <a:latin typeface="+mn-lt"/>
                <a:ea typeface="+mn-ea"/>
              </a:rPr>
              <a:t>BX</a:t>
            </a:r>
            <a:r>
              <a:rPr lang="zh-CN" altLang="en-US" dirty="0">
                <a:latin typeface="+mn-lt"/>
                <a:ea typeface="+mn-ea"/>
              </a:rPr>
              <a:t>；若无，将</a:t>
            </a:r>
            <a:r>
              <a:rPr lang="en-US" dirty="0">
                <a:latin typeface="+mn-lt"/>
                <a:ea typeface="+mn-ea"/>
              </a:rPr>
              <a:t>BX</a:t>
            </a:r>
            <a:r>
              <a:rPr lang="zh-CN" altLang="en-US" dirty="0">
                <a:latin typeface="+mn-lt"/>
                <a:ea typeface="+mn-ea"/>
              </a:rPr>
              <a:t>清</a:t>
            </a:r>
            <a:r>
              <a:rPr lang="en-US" dirty="0">
                <a:latin typeface="+mn-lt"/>
                <a:ea typeface="+mn-ea"/>
              </a:rPr>
              <a:t>0</a:t>
            </a:r>
            <a:r>
              <a:rPr lang="zh-CN" altLang="en-US" dirty="0">
                <a:latin typeface="+mn-lt"/>
                <a:ea typeface="+mn-ea"/>
              </a:rPr>
              <a:t>。设字符串始址</a:t>
            </a:r>
            <a:r>
              <a:rPr lang="en-US" dirty="0">
                <a:latin typeface="+mn-lt"/>
                <a:ea typeface="+mn-ea"/>
              </a:rPr>
              <a:t>STRING</a:t>
            </a:r>
            <a:r>
              <a:rPr lang="zh-CN" altLang="en-US" dirty="0">
                <a:latin typeface="+mn-lt"/>
                <a:ea typeface="+mn-ea"/>
              </a:rPr>
              <a:t>的偏址为</a:t>
            </a:r>
            <a:r>
              <a:rPr lang="en-US" dirty="0">
                <a:latin typeface="+mn-lt"/>
                <a:ea typeface="+mn-ea"/>
              </a:rPr>
              <a:t>0</a:t>
            </a:r>
            <a:r>
              <a:rPr lang="zh-CN" altLang="en-US" dirty="0">
                <a:latin typeface="+mn-lt"/>
                <a:ea typeface="+mn-ea"/>
              </a:rPr>
              <a:t>，字符串长度为</a:t>
            </a:r>
            <a:r>
              <a:rPr lang="en-US" dirty="0">
                <a:latin typeface="+mn-lt"/>
                <a:ea typeface="+mn-ea"/>
              </a:rPr>
              <a:t>CX</a:t>
            </a:r>
            <a:r>
              <a:rPr lang="zh-CN" altLang="en-US" dirty="0">
                <a:latin typeface="+mn-lt"/>
                <a:ea typeface="+mn-ea"/>
              </a:rPr>
              <a:t>。程序段如下：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MOV  DI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OFFSET STRING  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DI=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字符串偏移地址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MOV  CX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COUNT	 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CX=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字符串长度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MOV  AL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‘A’		</a:t>
            </a:r>
            <a:r>
              <a:rPr lang="zh-CN" altLang="en-US" dirty="0">
                <a:latin typeface="+mn-lt"/>
                <a:ea typeface="+mn-ea"/>
              </a:rPr>
              <a:t>；</a:t>
            </a:r>
            <a:r>
              <a:rPr lang="en-US" dirty="0">
                <a:latin typeface="+mn-lt"/>
                <a:ea typeface="+mn-ea"/>
              </a:rPr>
              <a:t>AL=</a:t>
            </a:r>
            <a:r>
              <a:rPr lang="zh-CN" altLang="en-US" dirty="0">
                <a:latin typeface="+mn-lt"/>
                <a:ea typeface="+mn-ea"/>
              </a:rPr>
              <a:t>关键字</a:t>
            </a:r>
            <a:r>
              <a:rPr lang="en-US" dirty="0">
                <a:latin typeface="+mn-lt"/>
                <a:ea typeface="+mn-ea"/>
              </a:rPr>
              <a:t>A</a:t>
            </a:r>
            <a:r>
              <a:rPr lang="zh-CN" altLang="en-US" dirty="0">
                <a:latin typeface="+mn-lt"/>
                <a:ea typeface="+mn-ea"/>
              </a:rPr>
              <a:t>的</a:t>
            </a:r>
            <a:r>
              <a:rPr lang="en-US" dirty="0">
                <a:latin typeface="+mn-lt"/>
                <a:ea typeface="+mn-ea"/>
              </a:rPr>
              <a:t>ASCII</a:t>
            </a:r>
            <a:r>
              <a:rPr lang="zh-CN" altLang="en-US" dirty="0">
                <a:latin typeface="+mn-lt"/>
                <a:ea typeface="+mn-ea"/>
              </a:rPr>
              <a:t>码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CLD		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；清方向标志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REPNE  SCASB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CX≠0(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没查完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)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和</a:t>
            </a:r>
            <a:endParaRPr lang="en-US" altLang="zh-CN" dirty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+mn-ea"/>
              </a:rPr>
              <a:t>			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ZF=0(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不相等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)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时重复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JZ  FIND	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；若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ZF=1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，已搜到，转出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MOV  DI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0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；若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ZF=0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，没搜到，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DI←0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FIND</a:t>
            </a:r>
            <a:r>
              <a:rPr lang="zh-CN" altLang="en-US" dirty="0">
                <a:latin typeface="+mn-lt"/>
                <a:ea typeface="+mn-ea"/>
              </a:rPr>
              <a:t>：</a:t>
            </a:r>
            <a:endParaRPr lang="en-US" altLang="zh-CN" dirty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MOV  BX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DI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BX←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搜索次数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HLT		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；停机</a:t>
            </a:r>
          </a:p>
          <a:p>
            <a:pPr algn="just"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9401487"/>
      </p:ext>
    </p:extLst>
  </p:cSld>
  <p:clrMapOvr>
    <a:masterClrMapping/>
  </p:clrMapOvr>
  <p:transition spd="slow">
    <p:circle/>
  </p:transition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4. LODS </a:t>
            </a:r>
            <a:r>
              <a:rPr lang="zh-CN" altLang="en-US" dirty="0"/>
              <a:t>数据串装入指令</a:t>
            </a:r>
            <a:r>
              <a:rPr lang="en-US" dirty="0"/>
              <a:t>(Load String)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295400"/>
            <a:ext cx="8053387" cy="5175250"/>
          </a:xfrm>
        </p:spPr>
        <p:txBody>
          <a:bodyPr/>
          <a:lstStyle/>
          <a:p>
            <a:pPr algn="just"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 LODS   </a:t>
            </a:r>
            <a:r>
              <a:rPr lang="zh-CN" altLang="en-US" sz="2800" dirty="0">
                <a:latin typeface="+mn-lt"/>
              </a:rPr>
              <a:t>源串</a:t>
            </a:r>
          </a:p>
          <a:p>
            <a:pPr algn="just">
              <a:buNone/>
            </a:pPr>
            <a:r>
              <a:rPr lang="zh-CN" altLang="en-US" sz="2800" dirty="0">
                <a:latin typeface="+mn-lt"/>
              </a:rPr>
              <a:t>指令功能：把数据段中以</a:t>
            </a:r>
            <a:r>
              <a:rPr lang="en-US" sz="2800" dirty="0">
                <a:latin typeface="+mn-lt"/>
              </a:rPr>
              <a:t>SI</a:t>
            </a:r>
            <a:r>
              <a:rPr lang="zh-CN" altLang="en-US" sz="2800" dirty="0">
                <a:latin typeface="+mn-lt"/>
              </a:rPr>
              <a:t>作为指针的串元素，传送到</a:t>
            </a:r>
            <a:r>
              <a:rPr lang="en-US" sz="2800" dirty="0">
                <a:latin typeface="+mn-lt"/>
              </a:rPr>
              <a:t>AL(</a:t>
            </a:r>
            <a:r>
              <a:rPr lang="zh-CN" altLang="en-US" sz="2800" dirty="0">
                <a:latin typeface="+mn-lt"/>
              </a:rPr>
              <a:t>字节操作</a:t>
            </a:r>
            <a:r>
              <a:rPr lang="en-US" sz="2800" dirty="0">
                <a:latin typeface="+mn-lt"/>
              </a:rPr>
              <a:t>)</a:t>
            </a:r>
            <a:r>
              <a:rPr lang="zh-CN" altLang="en-US" sz="2800" dirty="0">
                <a:latin typeface="+mn-lt"/>
              </a:rPr>
              <a:t>或</a:t>
            </a:r>
            <a:r>
              <a:rPr lang="en-US" sz="2800" dirty="0">
                <a:latin typeface="+mn-lt"/>
              </a:rPr>
              <a:t>AX(</a:t>
            </a:r>
            <a:r>
              <a:rPr lang="zh-CN" altLang="en-US" sz="2800" dirty="0">
                <a:latin typeface="+mn-lt"/>
              </a:rPr>
              <a:t>字操作</a:t>
            </a:r>
            <a:r>
              <a:rPr lang="en-US" sz="2800" dirty="0">
                <a:latin typeface="+mn-lt"/>
              </a:rPr>
              <a:t>)</a:t>
            </a:r>
            <a:r>
              <a:rPr lang="zh-CN" altLang="en-US" sz="2800" dirty="0">
                <a:latin typeface="+mn-lt"/>
              </a:rPr>
              <a:t>中，同时修改</a:t>
            </a:r>
            <a:r>
              <a:rPr lang="en-US" sz="2800" dirty="0">
                <a:latin typeface="+mn-lt"/>
              </a:rPr>
              <a:t>SI</a:t>
            </a:r>
            <a:r>
              <a:rPr lang="zh-CN" altLang="en-US" sz="2800" dirty="0">
                <a:latin typeface="+mn-lt"/>
              </a:rPr>
              <a:t>。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为该指令加重复前缀没有意义。因为每重复传送一次数据，累加器中的内容就被改写，执行重复传送操作后，只能保留最后写入的那个数据。</a:t>
            </a:r>
          </a:p>
          <a:p>
            <a:pPr algn="just">
              <a:buNone/>
            </a:pPr>
            <a:r>
              <a:rPr lang="en-US" sz="2800" dirty="0">
                <a:latin typeface="+mn-lt"/>
              </a:rPr>
              <a:t> </a:t>
            </a:r>
            <a:endParaRPr lang="zh-CN" altLang="en-US" sz="2800" dirty="0">
              <a:latin typeface="+mn-l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608130"/>
      </p:ext>
    </p:extLst>
  </p:cSld>
  <p:clrMapOvr>
    <a:masterClrMapping/>
  </p:clrMapOvr>
  <p:transition spd="slow">
    <p:diamond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5. STOS </a:t>
            </a:r>
            <a:r>
              <a:rPr lang="zh-CN" altLang="en-US" dirty="0"/>
              <a:t>数据串存储指令</a:t>
            </a:r>
            <a:r>
              <a:rPr lang="en-US" dirty="0"/>
              <a:t> (Store String)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 STOS  </a:t>
            </a:r>
            <a:r>
              <a:rPr lang="zh-CN" altLang="en-US" sz="2800" dirty="0">
                <a:latin typeface="+mn-lt"/>
              </a:rPr>
              <a:t>目的串</a:t>
            </a:r>
          </a:p>
          <a:p>
            <a:pPr algn="just">
              <a:buNone/>
            </a:pPr>
            <a:r>
              <a:rPr lang="zh-CN" altLang="en-US" sz="2800" dirty="0">
                <a:latin typeface="+mn-lt"/>
              </a:rPr>
              <a:t>指令功能：将累加器</a:t>
            </a:r>
            <a:r>
              <a:rPr lang="en-US" sz="2800" dirty="0">
                <a:latin typeface="+mn-lt"/>
              </a:rPr>
              <a:t>AL</a:t>
            </a:r>
            <a:r>
              <a:rPr lang="zh-CN" altLang="en-US" sz="2800" dirty="0">
                <a:latin typeface="+mn-lt"/>
              </a:rPr>
              <a:t>或</a:t>
            </a:r>
            <a:r>
              <a:rPr lang="en-US" sz="2800" dirty="0">
                <a:latin typeface="+mn-lt"/>
              </a:rPr>
              <a:t>AX</a:t>
            </a:r>
            <a:r>
              <a:rPr lang="zh-CN" altLang="en-US" sz="2800" dirty="0">
                <a:latin typeface="+mn-lt"/>
              </a:rPr>
              <a:t>中的一个字节或字，传送到以</a:t>
            </a:r>
            <a:r>
              <a:rPr lang="en-US" sz="2800" dirty="0">
                <a:latin typeface="+mn-lt"/>
              </a:rPr>
              <a:t>ES:DI</a:t>
            </a:r>
            <a:r>
              <a:rPr lang="zh-CN" altLang="en-US" sz="2800" dirty="0">
                <a:latin typeface="+mn-lt"/>
              </a:rPr>
              <a:t>为目标指针的目的串中，同时修改</a:t>
            </a:r>
            <a:r>
              <a:rPr lang="en-US" sz="2800" dirty="0">
                <a:latin typeface="+mn-lt"/>
              </a:rPr>
              <a:t>DI</a:t>
            </a:r>
            <a:r>
              <a:rPr lang="zh-CN" altLang="en-US" sz="2800" dirty="0">
                <a:latin typeface="+mn-lt"/>
              </a:rPr>
              <a:t>，以指向串中的下一个单元。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sz="2800" dirty="0">
                <a:latin typeface="+mn-lt"/>
              </a:rPr>
              <a:t>STOS</a:t>
            </a:r>
            <a:r>
              <a:rPr lang="zh-CN" altLang="en-US" sz="2800" dirty="0">
                <a:latin typeface="+mn-lt"/>
              </a:rPr>
              <a:t>指令与</a:t>
            </a:r>
            <a:r>
              <a:rPr lang="en-US" sz="2800" dirty="0">
                <a:latin typeface="+mn-lt"/>
              </a:rPr>
              <a:t>REP</a:t>
            </a:r>
            <a:r>
              <a:rPr lang="zh-CN" altLang="en-US" sz="2800" dirty="0">
                <a:latin typeface="+mn-lt"/>
              </a:rPr>
              <a:t>重复前缀连用，即执行指令</a:t>
            </a:r>
            <a:r>
              <a:rPr lang="en-US" sz="2800" dirty="0">
                <a:latin typeface="+mn-lt"/>
              </a:rPr>
              <a:t>REP STOS</a:t>
            </a:r>
            <a:r>
              <a:rPr lang="zh-CN" altLang="en-US" sz="2800" dirty="0">
                <a:latin typeface="+mn-lt"/>
              </a:rPr>
              <a:t>，能方便地用累加器中的一个常数，对一个数据串进行初始化。例如，初始化为全</a:t>
            </a:r>
            <a:r>
              <a:rPr lang="en-US" sz="2800" dirty="0">
                <a:latin typeface="+mn-lt"/>
              </a:rPr>
              <a:t>0</a:t>
            </a:r>
            <a:r>
              <a:rPr lang="zh-CN" altLang="en-US" sz="2800" dirty="0">
                <a:latin typeface="+mn-lt"/>
              </a:rPr>
              <a:t>的串。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557300"/>
      </p:ext>
    </p:extLst>
  </p:cSld>
  <p:clrMapOvr>
    <a:masterClrMapping/>
  </p:clrMapOvr>
  <p:transition spd="slow">
    <p:push dir="d"/>
  </p:transition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" y="406400"/>
            <a:ext cx="8229600" cy="674688"/>
          </a:xfrm>
        </p:spPr>
        <p:txBody>
          <a:bodyPr/>
          <a:lstStyle/>
          <a:p>
            <a:pPr algn="l"/>
            <a:r>
              <a:rPr lang="en-US" dirty="0"/>
              <a:t>5. STOS </a:t>
            </a:r>
            <a:r>
              <a:rPr lang="zh-CN" altLang="en-US" dirty="0"/>
              <a:t>数据串存储指令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600700"/>
          </a:xfrm>
        </p:spPr>
        <p:txBody>
          <a:bodyPr/>
          <a:lstStyle/>
          <a:p>
            <a:pPr marL="342900" indent="-342900" algn="just"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3.78  </a:t>
            </a:r>
            <a:r>
              <a:rPr lang="zh-CN" altLang="en-US" dirty="0">
                <a:latin typeface="+mn-ea"/>
                <a:ea typeface="+mn-ea"/>
              </a:rPr>
              <a:t>数据段中有个数据块，</a:t>
            </a:r>
            <a:r>
              <a:rPr lang="en-US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存有</a:t>
            </a:r>
            <a:r>
              <a:rPr lang="en-US" dirty="0">
                <a:latin typeface="+mn-ea"/>
                <a:ea typeface="+mn-ea"/>
              </a:rPr>
              <a:t>8</a:t>
            </a:r>
            <a:r>
              <a:rPr lang="zh-CN" altLang="en-US" dirty="0">
                <a:latin typeface="+mn-ea"/>
                <a:ea typeface="+mn-ea"/>
              </a:rPr>
              <a:t>位带符号数，始址</a:t>
            </a:r>
            <a:r>
              <a:rPr lang="en-US" dirty="0">
                <a:latin typeface="+mn-ea"/>
                <a:ea typeface="+mn-ea"/>
              </a:rPr>
              <a:t>BLOCK</a:t>
            </a:r>
            <a:r>
              <a:rPr lang="zh-CN" altLang="en-US" dirty="0">
                <a:latin typeface="+mn-ea"/>
                <a:ea typeface="+mn-ea"/>
              </a:rPr>
              <a:t>，要求将正、负数分开，正数送到附加段中始址为</a:t>
            </a:r>
            <a:r>
              <a:rPr lang="en-US" dirty="0">
                <a:latin typeface="+mn-ea"/>
                <a:ea typeface="+mn-ea"/>
              </a:rPr>
              <a:t>PLUS_DATA</a:t>
            </a:r>
            <a:r>
              <a:rPr lang="zh-CN" altLang="en-US" dirty="0">
                <a:latin typeface="+mn-ea"/>
                <a:ea typeface="+mn-ea"/>
              </a:rPr>
              <a:t>的缓冲区，负数送到附加段中始址为</a:t>
            </a:r>
            <a:r>
              <a:rPr lang="en-US" dirty="0">
                <a:latin typeface="+mn-ea"/>
                <a:ea typeface="+mn-ea"/>
              </a:rPr>
              <a:t>MINUS_DATA</a:t>
            </a:r>
            <a:r>
              <a:rPr lang="zh-CN" altLang="en-US" dirty="0">
                <a:latin typeface="+mn-ea"/>
                <a:ea typeface="+mn-ea"/>
              </a:rPr>
              <a:t>的缓冲区。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zh-CN" altLang="en-US" dirty="0">
                <a:latin typeface="+mn-ea"/>
                <a:ea typeface="+mn-ea"/>
              </a:rPr>
              <a:t>    数据块可看成一个数据串，用</a:t>
            </a:r>
            <a:r>
              <a:rPr lang="en-US" dirty="0">
                <a:latin typeface="+mn-ea"/>
                <a:ea typeface="+mn-ea"/>
              </a:rPr>
              <a:t>SI</a:t>
            </a:r>
            <a:r>
              <a:rPr lang="zh-CN" altLang="en-US" dirty="0">
                <a:latin typeface="+mn-ea"/>
                <a:ea typeface="+mn-ea"/>
              </a:rPr>
              <a:t>作源串指针，</a:t>
            </a:r>
            <a:r>
              <a:rPr lang="en-US" dirty="0">
                <a:latin typeface="+mn-ea"/>
                <a:ea typeface="+mn-ea"/>
              </a:rPr>
              <a:t>DI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dirty="0">
                <a:latin typeface="+mn-ea"/>
                <a:ea typeface="+mn-ea"/>
              </a:rPr>
              <a:t>BX</a:t>
            </a:r>
            <a:r>
              <a:rPr lang="zh-CN" altLang="en-US" dirty="0">
                <a:latin typeface="+mn-ea"/>
                <a:ea typeface="+mn-ea"/>
              </a:rPr>
              <a:t>作正、负数目的缓冲区指针，</a:t>
            </a:r>
            <a:r>
              <a:rPr lang="en-US" dirty="0">
                <a:latin typeface="+mn-ea"/>
                <a:ea typeface="+mn-ea"/>
              </a:rPr>
              <a:t>CX</a:t>
            </a:r>
            <a:r>
              <a:rPr lang="zh-CN" altLang="en-US" dirty="0">
                <a:latin typeface="+mn-ea"/>
                <a:ea typeface="+mn-ea"/>
              </a:rPr>
              <a:t>控制循环次数。</a:t>
            </a:r>
            <a:r>
              <a:rPr lang="zh-CN" altLang="en-US" dirty="0">
                <a:latin typeface="+mn-lt"/>
                <a:ea typeface="+mn-ea"/>
              </a:rPr>
              <a:t>程序段如下：</a:t>
            </a:r>
            <a:r>
              <a:rPr lang="en-US" dirty="0">
                <a:latin typeface="+mn-lt"/>
                <a:ea typeface="+mn-ea"/>
              </a:rPr>
              <a:t> </a:t>
            </a: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START</a:t>
            </a:r>
            <a:r>
              <a:rPr lang="zh-CN" altLang="en-US" dirty="0">
                <a:latin typeface="+mn-lt"/>
                <a:ea typeface="+mn-ea"/>
              </a:rPr>
              <a:t>：</a:t>
            </a:r>
            <a:endParaRPr lang="en-US" altLang="zh-CN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 MOV  SI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OFFSET   BLOCK  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SI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为源串指针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 MOV  DI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OFFSET   PLUS_DATA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+mn-ea"/>
              </a:rPr>
              <a:t>		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DI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为正数目的区指针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 MOV  BX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OFFSET  MINUS_DATA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+mn-ea"/>
              </a:rPr>
              <a:t>		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BX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为负数目的区指针</a:t>
            </a: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0123807"/>
      </p:ext>
    </p:extLst>
  </p:cSld>
  <p:clrMapOvr>
    <a:masterClrMapping/>
  </p:clrMapOvr>
  <p:transition spd="slow">
    <p:cover dir="u"/>
  </p:transition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361950"/>
            <a:ext cx="8372475" cy="64960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MOV  CX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COUNT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CX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放循环次数 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CLD</a:t>
            </a: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GOON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dirty="0">
                <a:latin typeface="+mn-lt"/>
                <a:ea typeface="+mn-ea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LODS  BLOCK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AL←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取源串的一个字节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TEST   AL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80H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；是负数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?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JNZ	     MINUS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；是，转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MINUS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</a:t>
            </a:r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STOSB</a:t>
            </a:r>
            <a:r>
              <a:rPr lang="en-US" dirty="0">
                <a:latin typeface="+mn-lt"/>
                <a:ea typeface="+mn-ea"/>
              </a:rPr>
              <a:t>	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；非负数，将字节送正数区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JMP     AGAIN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；处理下一个字节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MINUS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dirty="0">
                <a:latin typeface="+mn-lt"/>
                <a:ea typeface="+mn-ea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XCHG  BX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DI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；交换正负数指针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   STOSB	</a:t>
            </a:r>
            <a:r>
              <a:rPr lang="en-US" dirty="0">
                <a:latin typeface="+mn-lt"/>
                <a:ea typeface="+mn-ea"/>
              </a:rPr>
              <a:t>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；负数送入负数区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XCHG  BX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DI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；恢复正负数指针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AGAIN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dirty="0">
                <a:latin typeface="+mn-lt"/>
                <a:ea typeface="+mn-ea"/>
              </a:rPr>
              <a:t>		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DEC      CX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；次数减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JNZ	      GOON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；未处理完，继续传送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HLT	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；已完，停机</a:t>
            </a: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7381641"/>
      </p:ext>
    </p:extLst>
  </p:cSld>
  <p:clrMapOvr>
    <a:masterClrMapping/>
  </p:clrMapOvr>
  <p:transition spd="slow">
    <p:cover dir="r"/>
  </p:transition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5. STOS </a:t>
            </a:r>
            <a:r>
              <a:rPr lang="zh-CN" altLang="en-US" dirty="0"/>
              <a:t>数据串存储指令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1" y="1162050"/>
            <a:ext cx="8045450" cy="51752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程序中，正负数的存储均使用</a:t>
            </a:r>
            <a:r>
              <a:rPr lang="en-US" dirty="0">
                <a:latin typeface="+mn-lt"/>
              </a:rPr>
              <a:t>STOSB</a:t>
            </a:r>
            <a:r>
              <a:rPr lang="zh-CN" altLang="en-US" dirty="0">
                <a:latin typeface="+mn-lt"/>
              </a:rPr>
              <a:t>指令，该指令必须以</a:t>
            </a:r>
            <a:r>
              <a:rPr lang="en-US" dirty="0">
                <a:latin typeface="+mn-lt"/>
              </a:rPr>
              <a:t>SI</a:t>
            </a:r>
            <a:r>
              <a:rPr lang="zh-CN" altLang="en-US" dirty="0">
                <a:latin typeface="+mn-lt"/>
              </a:rPr>
              <a:t>为源指针，</a:t>
            </a:r>
            <a:r>
              <a:rPr lang="en-US" dirty="0">
                <a:latin typeface="+mn-lt"/>
              </a:rPr>
              <a:t>DI</a:t>
            </a:r>
            <a:r>
              <a:rPr lang="zh-CN" altLang="en-US" dirty="0">
                <a:latin typeface="+mn-lt"/>
              </a:rPr>
              <a:t>为目的指针。</a:t>
            </a:r>
            <a:endParaRPr lang="en-US" altLang="zh-CN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但存储负数时，负数区的目的指针在</a:t>
            </a:r>
            <a:r>
              <a:rPr lang="en-US" dirty="0">
                <a:latin typeface="+mn-lt"/>
              </a:rPr>
              <a:t>BX</a:t>
            </a:r>
            <a:r>
              <a:rPr lang="zh-CN" altLang="en-US" dirty="0">
                <a:latin typeface="+mn-lt"/>
              </a:rPr>
              <a:t>中，因此要用</a:t>
            </a:r>
            <a:r>
              <a:rPr lang="en-US" dirty="0">
                <a:latin typeface="+mn-lt"/>
              </a:rPr>
              <a:t>XCHG</a:t>
            </a:r>
            <a:r>
              <a:rPr lang="zh-CN" altLang="en-US" dirty="0">
                <a:latin typeface="+mn-lt"/>
              </a:rPr>
              <a:t>指令将</a:t>
            </a:r>
            <a:r>
              <a:rPr lang="en-US" dirty="0">
                <a:latin typeface="+mn-lt"/>
              </a:rPr>
              <a:t>BX</a:t>
            </a:r>
            <a:r>
              <a:rPr lang="zh-CN" altLang="en-US" dirty="0">
                <a:latin typeface="+mn-lt"/>
              </a:rPr>
              <a:t>内容送进</a:t>
            </a:r>
            <a:r>
              <a:rPr lang="en-US" dirty="0">
                <a:latin typeface="+mn-lt"/>
              </a:rPr>
              <a:t>DI</a:t>
            </a:r>
            <a:r>
              <a:rPr lang="zh-CN" altLang="en-US" dirty="0">
                <a:latin typeface="+mn-lt"/>
              </a:rPr>
              <a:t>，让</a:t>
            </a:r>
            <a:r>
              <a:rPr lang="en-US" dirty="0">
                <a:latin typeface="+mn-lt"/>
              </a:rPr>
              <a:t>DI </a:t>
            </a:r>
            <a:r>
              <a:rPr lang="zh-CN" altLang="en-US" dirty="0">
                <a:latin typeface="+mn-lt"/>
              </a:rPr>
              <a:t>指向负数区，同时也把</a:t>
            </a:r>
            <a:r>
              <a:rPr lang="en-US" dirty="0">
                <a:latin typeface="+mn-lt"/>
              </a:rPr>
              <a:t>DI</a:t>
            </a:r>
            <a:r>
              <a:rPr lang="zh-CN" altLang="en-US" dirty="0">
                <a:latin typeface="+mn-lt"/>
              </a:rPr>
              <a:t>中的正数区目的指针保护起来。</a:t>
            </a:r>
            <a:endParaRPr lang="en-US" altLang="zh-CN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执行</a:t>
            </a:r>
            <a:r>
              <a:rPr lang="en-US" dirty="0">
                <a:latin typeface="+mn-lt"/>
              </a:rPr>
              <a:t>STOSB</a:t>
            </a:r>
            <a:r>
              <a:rPr lang="zh-CN" altLang="en-US" dirty="0">
                <a:latin typeface="+mn-lt"/>
              </a:rPr>
              <a:t>指令后，再用</a:t>
            </a:r>
            <a:r>
              <a:rPr lang="en-US" dirty="0">
                <a:latin typeface="+mn-lt"/>
              </a:rPr>
              <a:t>XCHG</a:t>
            </a:r>
            <a:r>
              <a:rPr lang="zh-CN" altLang="en-US" dirty="0">
                <a:latin typeface="+mn-lt"/>
              </a:rPr>
              <a:t>指令将</a:t>
            </a:r>
            <a:r>
              <a:rPr lang="en-US" altLang="zh-CN" dirty="0">
                <a:latin typeface="+mn-lt"/>
              </a:rPr>
              <a:t>BX</a:t>
            </a:r>
            <a:r>
              <a:rPr lang="zh-CN" altLang="en-US" dirty="0">
                <a:latin typeface="+mn-lt"/>
              </a:rPr>
              <a:t>和</a:t>
            </a:r>
            <a:r>
              <a:rPr lang="en-US" altLang="zh-CN" dirty="0">
                <a:latin typeface="+mn-lt"/>
              </a:rPr>
              <a:t>DI</a:t>
            </a:r>
            <a:r>
              <a:rPr lang="zh-CN" altLang="en-US" dirty="0">
                <a:latin typeface="+mn-lt"/>
              </a:rPr>
              <a:t>交换回来，以便下次转回</a:t>
            </a:r>
            <a:r>
              <a:rPr lang="en-US" dirty="0">
                <a:latin typeface="+mn-lt"/>
              </a:rPr>
              <a:t>GOON</a:t>
            </a:r>
            <a:r>
              <a:rPr lang="zh-CN" altLang="en-US" dirty="0">
                <a:latin typeface="+mn-lt"/>
              </a:rPr>
              <a:t>标号后，</a:t>
            </a:r>
            <a:r>
              <a:rPr lang="en-US" dirty="0">
                <a:latin typeface="+mn-lt"/>
              </a:rPr>
              <a:t>LODS</a:t>
            </a:r>
            <a:r>
              <a:rPr lang="zh-CN" altLang="en-US" dirty="0">
                <a:latin typeface="+mn-lt"/>
              </a:rPr>
              <a:t>指令仍能正确执行。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748581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直接寻址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/>
          <a:lstStyle/>
          <a:p>
            <a:pPr>
              <a:buNone/>
            </a:pP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3. </a:t>
            </a:r>
            <a:r>
              <a:rPr lang="zh-CN" altLang="en-US" sz="32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符号地址</a:t>
            </a:r>
          </a:p>
          <a:p>
            <a:pPr algn="just">
              <a:spcBef>
                <a:spcPts val="0"/>
              </a:spcBef>
            </a:pPr>
            <a:r>
              <a:rPr lang="zh-CN" altLang="en-US" dirty="0">
                <a:latin typeface="+mn-lt"/>
              </a:rPr>
              <a:t>允许用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符号地址</a:t>
            </a:r>
            <a:r>
              <a:rPr lang="zh-CN" altLang="en-US" dirty="0">
                <a:latin typeface="+mn-lt"/>
              </a:rPr>
              <a:t>代替数值地址，也就是给存储单元起一个名字，如</a:t>
            </a:r>
            <a:r>
              <a:rPr lang="en-US" dirty="0">
                <a:latin typeface="+mn-lt"/>
              </a:rPr>
              <a:t>AREA1</a:t>
            </a:r>
            <a:r>
              <a:rPr lang="zh-CN" altLang="en-US" dirty="0">
                <a:latin typeface="+mn-lt"/>
              </a:rPr>
              <a:t>，寻址时只要使用其名字，不必记住具体数值。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B0F0"/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rgbClr val="00B0F0"/>
                </a:solidFill>
                <a:latin typeface="+mn-lt"/>
                <a:ea typeface="+mn-ea"/>
              </a:rPr>
              <a:t>3.8   </a:t>
            </a:r>
            <a:r>
              <a:rPr lang="en-US" dirty="0">
                <a:latin typeface="+mn-lt"/>
                <a:ea typeface="+mn-ea"/>
              </a:rPr>
              <a:t>MOV	    AX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AREA1</a:t>
            </a:r>
            <a:endParaRPr lang="zh-CN" altLang="en-US" dirty="0">
              <a:latin typeface="+mn-lt"/>
              <a:ea typeface="+mn-ea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指令执行后，将从有效地址为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AREA1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的存储单元中取出一个字送到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AX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中去。</a:t>
            </a:r>
            <a:endParaRPr lang="en-US" altLang="zh-CN" dirty="0">
              <a:solidFill>
                <a:schemeClr val="tx1"/>
              </a:solidFill>
              <a:latin typeface="+mn-lt"/>
              <a:ea typeface="+mn-ea"/>
            </a:endParaRPr>
          </a:p>
          <a:p>
            <a:r>
              <a:rPr lang="zh-CN" altLang="en-US" dirty="0"/>
              <a:t>程序中事先应用说明语句也叫做</a:t>
            </a:r>
            <a:r>
              <a:rPr lang="zh-CN" altLang="en-US" dirty="0">
                <a:solidFill>
                  <a:srgbClr val="00FF00"/>
                </a:solidFill>
              </a:rPr>
              <a:t>伪指令</a:t>
            </a:r>
            <a:r>
              <a:rPr lang="zh-CN" altLang="en-US" dirty="0"/>
              <a:t>来加以说明。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B0F0"/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rgbClr val="00B0F0"/>
                </a:solidFill>
                <a:latin typeface="+mn-lt"/>
                <a:ea typeface="+mn-ea"/>
              </a:rPr>
              <a:t>3.10   </a:t>
            </a:r>
            <a:r>
              <a:rPr lang="en-US" dirty="0">
                <a:latin typeface="+mn-lt"/>
                <a:ea typeface="+mn-ea"/>
              </a:rPr>
              <a:t>AREA1	DW	   0867H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		              …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                               MOV	   AX</a:t>
            </a:r>
            <a:r>
              <a:rPr lang="zh-CN" altLang="en-US" dirty="0">
                <a:latin typeface="+mn-lt"/>
                <a:ea typeface="+mn-ea"/>
              </a:rPr>
              <a:t>， </a:t>
            </a:r>
            <a:r>
              <a:rPr lang="en-US" dirty="0">
                <a:latin typeface="+mn-lt"/>
                <a:ea typeface="+mn-ea"/>
              </a:rPr>
              <a:t>AREA1</a:t>
            </a:r>
            <a:endParaRPr lang="zh-CN" altLang="en-US" dirty="0">
              <a:latin typeface="+mn-lt"/>
              <a:ea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这里的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DW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伪指令语句用来定义变量。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MOV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指令执行后将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AREA1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单元中内容送到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AX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，结果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AX=0867H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。</a:t>
            </a:r>
          </a:p>
          <a:p>
            <a:pPr>
              <a:buNone/>
            </a:pPr>
            <a:r>
              <a:rPr lang="en-US" dirty="0"/>
              <a:t> 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endParaRPr lang="zh-CN" altLang="en-US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8650"/>
            <a:ext cx="8534400" cy="1466850"/>
          </a:xfrm>
        </p:spPr>
        <p:txBody>
          <a:bodyPr/>
          <a:lstStyle/>
          <a:p>
            <a:r>
              <a:rPr lang="en-US" sz="4800" dirty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4800" dirty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4800" dirty="0">
                <a:solidFill>
                  <a:srgbClr val="FFFF00"/>
                </a:solidFill>
              </a:rPr>
              <a:t>.3  </a:t>
            </a:r>
            <a:r>
              <a:rPr lang="en-US" altLang="zh-CN" sz="4800" dirty="0">
                <a:solidFill>
                  <a:srgbClr val="FFFF00"/>
                </a:solidFill>
              </a:rPr>
              <a:t>8086</a:t>
            </a:r>
            <a:r>
              <a:rPr lang="zh-CN" altLang="en-US" sz="4800" dirty="0">
                <a:solidFill>
                  <a:srgbClr val="FFFF00"/>
                </a:solidFill>
              </a:rPr>
              <a:t>的指令系统</a:t>
            </a:r>
          </a:p>
        </p:txBody>
      </p:sp>
      <p:sp>
        <p:nvSpPr>
          <p:cNvPr id="5" name="矩形 4"/>
          <p:cNvSpPr/>
          <p:nvPr/>
        </p:nvSpPr>
        <p:spPr>
          <a:xfrm>
            <a:off x="1593850" y="2095500"/>
            <a:ext cx="6356350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</a:t>
            </a: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.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</a:t>
            </a: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.1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数据传送指令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</a:t>
            </a: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.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</a:t>
            </a: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.2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算术运算指令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3.3.3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逻辑运算和移位指令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3.3.4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字符串处理指令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4646">
                    <a:lumMod val="50000"/>
                    <a:lumOff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3.3.5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4646">
                    <a:lumMod val="50000"/>
                    <a:lumOff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控制转移指令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4646">
                  <a:lumMod val="50000"/>
                  <a:lumOff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3.3.6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处理器控制指令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225951"/>
      </p:ext>
    </p:extLst>
  </p:cSld>
  <p:clrMapOvr>
    <a:masterClrMapping/>
  </p:clrMapOvr>
  <p:transition spd="slow">
    <p:wedge/>
  </p:transition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495300"/>
            <a:ext cx="8229600" cy="67468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3600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3.3.5  </a:t>
            </a:r>
            <a:r>
              <a:rPr lang="zh-CN" altLang="en-US" sz="3600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控制转移指令</a:t>
            </a:r>
            <a:endParaRPr lang="en-US" altLang="zh-CN" sz="3600" dirty="0">
              <a:solidFill>
                <a:schemeClr val="bg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800" dirty="0">
                <a:latin typeface="+mn-lt"/>
              </a:rPr>
              <a:t>通常，程序中的指令都是顺序地逐条执行的，执行顺序由</a:t>
            </a:r>
            <a:r>
              <a:rPr lang="en-US" sz="2800" dirty="0">
                <a:latin typeface="+mn-lt"/>
              </a:rPr>
              <a:t>CS</a:t>
            </a:r>
            <a:r>
              <a:rPr lang="zh-CN" altLang="en-US" sz="2800" dirty="0">
                <a:latin typeface="+mn-lt"/>
              </a:rPr>
              <a:t>和</a:t>
            </a:r>
            <a:r>
              <a:rPr lang="en-US" sz="2800" dirty="0">
                <a:latin typeface="+mn-lt"/>
              </a:rPr>
              <a:t>IP</a:t>
            </a:r>
            <a:r>
              <a:rPr lang="zh-CN" altLang="en-US" sz="2800" dirty="0">
                <a:latin typeface="+mn-lt"/>
              </a:rPr>
              <a:t>决定，每取出一条指令，指令指针</a:t>
            </a:r>
            <a:r>
              <a:rPr lang="en-US" sz="2800" dirty="0">
                <a:latin typeface="+mn-lt"/>
              </a:rPr>
              <a:t>IP</a:t>
            </a:r>
            <a:r>
              <a:rPr lang="zh-CN" altLang="en-US" sz="2800" dirty="0">
                <a:latin typeface="+mn-lt"/>
              </a:rPr>
              <a:t>自动进行调整，指向下一个存储单元。</a:t>
            </a:r>
          </a:p>
          <a:p>
            <a:pPr algn="just"/>
            <a:r>
              <a:rPr lang="zh-CN" altLang="en-US" sz="2800" dirty="0">
                <a:latin typeface="+mn-lt"/>
              </a:rPr>
              <a:t>利用控制转移指令可以改变</a:t>
            </a:r>
            <a:r>
              <a:rPr lang="en-US" sz="2800" dirty="0">
                <a:latin typeface="+mn-lt"/>
              </a:rPr>
              <a:t>CS</a:t>
            </a:r>
            <a:r>
              <a:rPr lang="zh-CN" altLang="en-US" sz="2800" dirty="0">
                <a:latin typeface="+mn-lt"/>
              </a:rPr>
              <a:t>和</a:t>
            </a:r>
            <a:r>
              <a:rPr lang="en-US" sz="2800" dirty="0">
                <a:latin typeface="+mn-lt"/>
              </a:rPr>
              <a:t>IP</a:t>
            </a:r>
            <a:r>
              <a:rPr lang="zh-CN" altLang="en-US" sz="2800" dirty="0">
                <a:latin typeface="+mn-lt"/>
              </a:rPr>
              <a:t>的值，从而改变指令的执行顺序。</a:t>
            </a:r>
            <a:r>
              <a:rPr lang="en-US" sz="2800" dirty="0">
                <a:latin typeface="+mn-lt"/>
              </a:rPr>
              <a:t>8086</a:t>
            </a:r>
            <a:r>
              <a:rPr lang="zh-CN" altLang="en-US" sz="2800" dirty="0">
                <a:latin typeface="+mn-lt"/>
              </a:rPr>
              <a:t>提供了</a:t>
            </a:r>
            <a:r>
              <a:rPr lang="en-US" sz="2800" dirty="0">
                <a:latin typeface="+mn-lt"/>
              </a:rPr>
              <a:t>5</a:t>
            </a:r>
            <a:r>
              <a:rPr lang="zh-CN" altLang="en-US" sz="2800" dirty="0">
                <a:latin typeface="+mn-lt"/>
              </a:rPr>
              <a:t>类转移指令，如表</a:t>
            </a:r>
            <a:r>
              <a:rPr lang="en-US" sz="2800" dirty="0">
                <a:latin typeface="+mn-lt"/>
              </a:rPr>
              <a:t>3.9</a:t>
            </a:r>
            <a:r>
              <a:rPr lang="zh-CN" altLang="en-US" sz="2800" dirty="0">
                <a:latin typeface="+mn-lt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617689"/>
      </p:ext>
    </p:extLst>
  </p:cSld>
  <p:clrMapOvr>
    <a:masterClrMapping/>
  </p:clrMapOvr>
  <p:transition spd="slow">
    <p:cover/>
  </p:transition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控制转移指令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399501" y="1028700"/>
            <a:ext cx="6570265" cy="5556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561005"/>
      </p:ext>
    </p:extLst>
  </p:cSld>
  <p:clrMapOvr>
    <a:masterClrMapping/>
  </p:clrMapOvr>
  <p:transition spd="slow">
    <p:cover dir="r"/>
  </p:transition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1104900"/>
          </a:xfrm>
        </p:spPr>
        <p:txBody>
          <a:bodyPr/>
          <a:lstStyle/>
          <a:p>
            <a:pPr algn="l"/>
            <a:r>
              <a:rPr lang="en-US" dirty="0"/>
              <a:t>1. </a:t>
            </a:r>
            <a:r>
              <a:rPr lang="zh-CN" altLang="en-US" dirty="0"/>
              <a:t>无条件转移和过程调用指令</a:t>
            </a:r>
            <a:br>
              <a:rPr lang="en-US" altLang="zh-CN" dirty="0"/>
            </a:br>
            <a:r>
              <a:rPr lang="en-US" altLang="zh-CN" sz="2800" dirty="0"/>
              <a:t>    </a:t>
            </a:r>
            <a:r>
              <a:rPr lang="en-US" sz="2800" dirty="0"/>
              <a:t> (Unconditional Transfer and Call)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473200"/>
            <a:ext cx="8372475" cy="5016500"/>
          </a:xfrm>
        </p:spPr>
        <p:txBody>
          <a:bodyPr/>
          <a:lstStyle/>
          <a:p>
            <a:pPr algn="just"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1) JMP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无条件转移指令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99"/>
                </a:solidFill>
                <a:latin typeface="+mn-lt"/>
              </a:rPr>
              <a:t>(Jump)</a:t>
            </a:r>
            <a:endParaRPr lang="zh-CN" altLang="en-US" sz="2800" dirty="0">
              <a:solidFill>
                <a:srgbClr val="FFFF99"/>
              </a:solidFill>
              <a:latin typeface="+mn-lt"/>
            </a:endParaRPr>
          </a:p>
          <a:p>
            <a:pPr algn="just"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 JMP	</a:t>
            </a:r>
            <a:r>
              <a:rPr lang="zh-CN" altLang="en-US" sz="2800" dirty="0">
                <a:latin typeface="+mn-lt"/>
              </a:rPr>
              <a:t>目的</a:t>
            </a:r>
          </a:p>
          <a:p>
            <a:pPr algn="just">
              <a:buNone/>
            </a:pPr>
            <a:r>
              <a:rPr lang="zh-CN" altLang="en-US" sz="2800" dirty="0">
                <a:latin typeface="+mn-lt"/>
              </a:rPr>
              <a:t>指令功能： 无条件地转移到目的地址去执行。</a:t>
            </a:r>
          </a:p>
          <a:p>
            <a:pPr algn="just">
              <a:buNone/>
            </a:pPr>
            <a:r>
              <a:rPr lang="zh-CN" altLang="en-US" dirty="0">
                <a:latin typeface="+mn-lt"/>
              </a:rPr>
              <a:t>这类指令又分成两种类型：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latin typeface="+mn-lt"/>
              </a:rPr>
              <a:t>段内转移</a:t>
            </a:r>
            <a:r>
              <a:rPr lang="zh-CN" altLang="en-US" dirty="0">
                <a:latin typeface="+mn-lt"/>
              </a:rPr>
              <a:t>或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近</a:t>
            </a:r>
            <a:r>
              <a:rPr lang="en-US" dirty="0">
                <a:solidFill>
                  <a:srgbClr val="00FF00"/>
                </a:solidFill>
                <a:latin typeface="+mn-lt"/>
              </a:rPr>
              <a:t>(NEAR)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转移</a:t>
            </a:r>
            <a:r>
              <a:rPr lang="zh-CN" altLang="en-US" dirty="0">
                <a:latin typeface="+mn-lt"/>
              </a:rPr>
              <a:t>。转移指令的目的地址和</a:t>
            </a:r>
            <a:r>
              <a:rPr lang="en-US" dirty="0">
                <a:latin typeface="+mn-lt"/>
              </a:rPr>
              <a:t>JMP</a:t>
            </a:r>
            <a:r>
              <a:rPr lang="zh-CN" altLang="en-US" dirty="0">
                <a:latin typeface="+mn-lt"/>
              </a:rPr>
              <a:t>指令在同一代码段中，转移时仅改变</a:t>
            </a:r>
            <a:r>
              <a:rPr lang="en-US" dirty="0">
                <a:latin typeface="+mn-lt"/>
              </a:rPr>
              <a:t>IP</a:t>
            </a:r>
            <a:r>
              <a:rPr lang="zh-CN" altLang="en-US" dirty="0">
                <a:latin typeface="+mn-lt"/>
              </a:rPr>
              <a:t>的内容，段地址</a:t>
            </a:r>
            <a:r>
              <a:rPr lang="en-US" dirty="0">
                <a:solidFill>
                  <a:srgbClr val="FF66FF"/>
                </a:solidFill>
                <a:latin typeface="+mn-lt"/>
              </a:rPr>
              <a:t>CS</a:t>
            </a:r>
            <a:r>
              <a:rPr lang="zh-CN" altLang="en-US" dirty="0">
                <a:solidFill>
                  <a:srgbClr val="FF66FF"/>
                </a:solidFill>
                <a:latin typeface="+mn-lt"/>
              </a:rPr>
              <a:t>的值不变</a:t>
            </a:r>
            <a:r>
              <a:rPr lang="zh-CN" altLang="en-US" dirty="0">
                <a:latin typeface="+mn-lt"/>
              </a:rPr>
              <a:t>。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latin typeface="+mn-lt"/>
              </a:rPr>
              <a:t>段间转移</a:t>
            </a:r>
            <a:r>
              <a:rPr lang="zh-CN" altLang="en-US" dirty="0">
                <a:latin typeface="+mn-lt"/>
              </a:rPr>
              <a:t>，又称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远</a:t>
            </a:r>
            <a:r>
              <a:rPr lang="en-US" dirty="0">
                <a:solidFill>
                  <a:srgbClr val="00FF00"/>
                </a:solidFill>
                <a:latin typeface="+mn-lt"/>
              </a:rPr>
              <a:t>(FAR)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转移</a:t>
            </a:r>
            <a:r>
              <a:rPr lang="zh-CN" altLang="en-US" dirty="0">
                <a:latin typeface="+mn-lt"/>
              </a:rPr>
              <a:t>。转移指令的目的地址和</a:t>
            </a:r>
            <a:r>
              <a:rPr lang="en-US" dirty="0">
                <a:latin typeface="+mn-lt"/>
              </a:rPr>
              <a:t>JMP</a:t>
            </a:r>
            <a:r>
              <a:rPr lang="zh-CN" altLang="en-US" dirty="0">
                <a:latin typeface="+mn-lt"/>
              </a:rPr>
              <a:t>指令不在同一段中，转移时，</a:t>
            </a:r>
            <a:r>
              <a:rPr lang="en-US" dirty="0">
                <a:latin typeface="+mn-lt"/>
              </a:rPr>
              <a:t>CS</a:t>
            </a:r>
            <a:r>
              <a:rPr lang="zh-CN" altLang="en-US" dirty="0">
                <a:latin typeface="+mn-lt"/>
              </a:rPr>
              <a:t>和</a:t>
            </a:r>
            <a:r>
              <a:rPr lang="en-US" dirty="0">
                <a:latin typeface="+mn-lt"/>
              </a:rPr>
              <a:t>IP</a:t>
            </a:r>
            <a:r>
              <a:rPr lang="zh-CN" altLang="en-US" dirty="0">
                <a:latin typeface="+mn-lt"/>
              </a:rPr>
              <a:t>的值都要改变，程序要</a:t>
            </a:r>
            <a:r>
              <a:rPr lang="zh-CN" altLang="en-US" dirty="0">
                <a:solidFill>
                  <a:srgbClr val="FF66FF"/>
                </a:solidFill>
                <a:latin typeface="+mn-lt"/>
              </a:rPr>
              <a:t>转移到另一个代码段</a:t>
            </a:r>
            <a:r>
              <a:rPr lang="zh-CN" altLang="en-US" dirty="0">
                <a:latin typeface="+mn-lt"/>
              </a:rPr>
              <a:t>去执行。</a:t>
            </a:r>
          </a:p>
          <a:p>
            <a:pPr algn="just">
              <a:buNone/>
            </a:pP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2578346"/>
      </p:ext>
    </p:extLst>
  </p:cSld>
  <p:clrMapOvr>
    <a:masterClrMapping/>
  </p:clrMapOvr>
  <p:transition spd="slow">
    <p:cover dir="u"/>
  </p:transition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无条件转移指令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162050"/>
            <a:ext cx="8142287" cy="51752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就转移地址提供的方式而言，又可分为两种方式：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+mn-lt"/>
              </a:rPr>
              <a:t>直接转移</a:t>
            </a:r>
            <a:r>
              <a:rPr lang="zh-CN" altLang="en-US" dirty="0">
                <a:latin typeface="+mn-lt"/>
              </a:rPr>
              <a:t>。在指令码中直接给出转移的目的地址，目的操作数用一个标号来表示。它又可分为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段内直接转移</a:t>
            </a:r>
            <a:r>
              <a:rPr lang="zh-CN" altLang="en-US" dirty="0">
                <a:latin typeface="+mn-lt"/>
              </a:rPr>
              <a:t>和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段间直接转移</a:t>
            </a:r>
            <a:r>
              <a:rPr lang="zh-CN" altLang="en-US" dirty="0">
                <a:latin typeface="+mn-lt"/>
              </a:rPr>
              <a:t>。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+mn-lt"/>
              </a:rPr>
              <a:t>间接转移</a:t>
            </a:r>
            <a:r>
              <a:rPr lang="zh-CN" altLang="en-US" dirty="0">
                <a:latin typeface="+mn-lt"/>
              </a:rPr>
              <a:t>。目的地址包含在某个</a:t>
            </a:r>
            <a:r>
              <a:rPr lang="en-US" dirty="0">
                <a:latin typeface="+mn-lt"/>
              </a:rPr>
              <a:t>16</a:t>
            </a:r>
            <a:r>
              <a:rPr lang="zh-CN" altLang="en-US" dirty="0">
                <a:latin typeface="+mn-lt"/>
              </a:rPr>
              <a:t>位寄存器或存储单元中，</a:t>
            </a:r>
            <a:r>
              <a:rPr lang="en-US" dirty="0">
                <a:latin typeface="+mn-lt"/>
              </a:rPr>
              <a:t>CPU</a:t>
            </a:r>
            <a:r>
              <a:rPr lang="zh-CN" altLang="en-US" dirty="0">
                <a:latin typeface="+mn-lt"/>
              </a:rPr>
              <a:t>必须根据寄存器或存储器寻址方式，间接地求出转移地址。同样，这种转移类型又可分为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段内间接转移</a:t>
            </a:r>
            <a:r>
              <a:rPr lang="zh-CN" altLang="en-US" dirty="0">
                <a:latin typeface="+mn-lt"/>
              </a:rPr>
              <a:t>和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段间间接转移</a:t>
            </a:r>
            <a:r>
              <a:rPr lang="zh-CN" altLang="en-US" dirty="0">
                <a:latin typeface="+mn-lt"/>
              </a:rPr>
              <a:t>。</a:t>
            </a:r>
          </a:p>
          <a:p>
            <a:pPr algn="just"/>
            <a:r>
              <a:rPr lang="zh-CN" altLang="en-US" dirty="0">
                <a:latin typeface="+mn-lt"/>
              </a:rPr>
              <a:t>所以无条件转移指令可分成段内直接转移、段内间接转移、段间直接转移和段间间接转移四种不同类型和方式，如表</a:t>
            </a:r>
            <a:r>
              <a:rPr lang="en-US" dirty="0">
                <a:latin typeface="+mn-lt"/>
              </a:rPr>
              <a:t>3.10</a:t>
            </a:r>
            <a:r>
              <a:rPr lang="zh-CN" altLang="en-US" dirty="0">
                <a:latin typeface="+mn-lt"/>
              </a:rPr>
              <a:t>所示。</a:t>
            </a:r>
          </a:p>
          <a:p>
            <a:pPr algn="just"/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9347850"/>
      </p:ext>
    </p:extLst>
  </p:cSld>
  <p:clrMapOvr>
    <a:masterClrMapping/>
  </p:clrMapOvr>
  <p:transition spd="slow">
    <p:cover dir="ld"/>
  </p:transition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539750"/>
            <a:ext cx="8229600" cy="674688"/>
          </a:xfrm>
        </p:spPr>
        <p:txBody>
          <a:bodyPr/>
          <a:lstStyle/>
          <a:p>
            <a:pPr algn="l"/>
            <a:r>
              <a:rPr lang="zh-CN" altLang="en-US" dirty="0"/>
              <a:t>无条件转移指令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350" y="1606550"/>
            <a:ext cx="8618622" cy="3654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9162519"/>
      </p:ext>
    </p:extLst>
  </p:cSld>
  <p:clrMapOvr>
    <a:masterClrMapping/>
  </p:clrMapOvr>
  <p:transition spd="slow">
    <p:cover dir="lu"/>
  </p:transition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无条件转移指令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028700"/>
            <a:ext cx="8372475" cy="5600700"/>
          </a:xfrm>
        </p:spPr>
        <p:txBody>
          <a:bodyPr/>
          <a:lstStyle/>
          <a:p>
            <a:pPr algn="just">
              <a:buNone/>
            </a:pPr>
            <a:r>
              <a:rPr lang="zh-CN" altLang="en-US" sz="2800" dirty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+mn-lt"/>
              </a:rPr>
              <a:t>(1) </a:t>
            </a:r>
            <a:r>
              <a:rPr lang="zh-CN" altLang="en-US" sz="2800" dirty="0">
                <a:solidFill>
                  <a:srgbClr val="00B0F0"/>
                </a:solidFill>
                <a:latin typeface="+mn-lt"/>
              </a:rPr>
              <a:t>段内直接转移指令</a:t>
            </a:r>
          </a:p>
          <a:p>
            <a:pPr algn="just">
              <a:spcBef>
                <a:spcPts val="1200"/>
              </a:spcBef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endParaRPr lang="en-US" altLang="zh-CN" sz="2800" dirty="0">
              <a:latin typeface="+mn-lt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    JMP   SHORT   </a:t>
            </a:r>
            <a:r>
              <a:rPr lang="zh-CN" altLang="en-US" sz="2800" dirty="0">
                <a:latin typeface="+mn-lt"/>
              </a:rPr>
              <a:t>标号</a:t>
            </a:r>
          </a:p>
          <a:p>
            <a:pPr algn="just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    JMP   NEAR  PTR  </a:t>
            </a:r>
            <a:r>
              <a:rPr lang="zh-CN" altLang="en-US" sz="2800" dirty="0">
                <a:latin typeface="+mn-lt"/>
              </a:rPr>
              <a:t>标号</a:t>
            </a:r>
            <a:r>
              <a:rPr lang="en-US" sz="2800" dirty="0">
                <a:latin typeface="+mn-lt"/>
              </a:rPr>
              <a:t>  (</a:t>
            </a:r>
            <a:r>
              <a:rPr lang="zh-CN" altLang="en-US" sz="2800" dirty="0">
                <a:latin typeface="+mn-lt"/>
              </a:rPr>
              <a:t>或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JMP  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标号</a:t>
            </a:r>
            <a:r>
              <a:rPr lang="en-US" sz="2800" dirty="0">
                <a:latin typeface="+mn-lt"/>
              </a:rPr>
              <a:t>)</a:t>
            </a:r>
            <a:endParaRPr lang="zh-CN" altLang="en-US" sz="2800" dirty="0"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段内相对转移指令，目的操作数均用标号表示。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转向的有效地址</a:t>
            </a:r>
            <a:r>
              <a:rPr lang="en-US" altLang="zh-CN" sz="2800" dirty="0">
                <a:latin typeface="+mn-lt"/>
              </a:rPr>
              <a:t>=</a:t>
            </a:r>
            <a:r>
              <a:rPr lang="en-US" sz="2800" dirty="0">
                <a:latin typeface="+mn-lt"/>
              </a:rPr>
              <a:t>IP+8</a:t>
            </a:r>
            <a:r>
              <a:rPr lang="zh-CN" altLang="en-US" sz="2800" dirty="0">
                <a:latin typeface="+mn-lt"/>
              </a:rPr>
              <a:t>位</a:t>
            </a:r>
            <a:r>
              <a:rPr lang="en-US" altLang="zh-CN" sz="2800" dirty="0">
                <a:latin typeface="+mn-lt"/>
              </a:rPr>
              <a:t>/</a:t>
            </a:r>
            <a:r>
              <a:rPr lang="en-US" sz="2800" dirty="0">
                <a:latin typeface="+mn-lt"/>
              </a:rPr>
              <a:t>16</a:t>
            </a:r>
            <a:r>
              <a:rPr lang="zh-CN" altLang="en-US" sz="2800" dirty="0">
                <a:latin typeface="+mn-lt"/>
              </a:rPr>
              <a:t>位位移量</a:t>
            </a:r>
            <a:r>
              <a:rPr lang="en-US" sz="2800" dirty="0">
                <a:latin typeface="+mn-lt"/>
              </a:rPr>
              <a:t>(DISP)</a:t>
            </a:r>
            <a:r>
              <a:rPr lang="zh-CN" altLang="en-US" sz="2800" dirty="0">
                <a:latin typeface="+mn-lt"/>
              </a:rPr>
              <a:t>。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lt"/>
              </a:rPr>
              <a:t>若转移范围在</a:t>
            </a:r>
            <a:r>
              <a:rPr lang="en-US" dirty="0">
                <a:latin typeface="+mn-lt"/>
              </a:rPr>
              <a:t>-128~+127</a:t>
            </a:r>
            <a:r>
              <a:rPr lang="zh-CN" altLang="en-US" dirty="0">
                <a:latin typeface="+mn-lt"/>
              </a:rPr>
              <a:t>字节内，称为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短转移</a:t>
            </a:r>
            <a:r>
              <a:rPr lang="zh-CN" altLang="en-US" dirty="0">
                <a:latin typeface="+mn-lt"/>
              </a:rPr>
              <a:t>，指令中只需要用</a:t>
            </a:r>
            <a:r>
              <a:rPr lang="en-US" dirty="0">
                <a:latin typeface="+mn-lt"/>
              </a:rPr>
              <a:t>8</a:t>
            </a:r>
            <a:r>
              <a:rPr lang="zh-CN" altLang="en-US" dirty="0">
                <a:latin typeface="+mn-lt"/>
              </a:rPr>
              <a:t>位位移量，在标号前加说明符</a:t>
            </a:r>
            <a:r>
              <a:rPr lang="en-US" dirty="0">
                <a:latin typeface="+mn-lt"/>
              </a:rPr>
              <a:t>SHORT</a:t>
            </a:r>
            <a:r>
              <a:rPr lang="zh-CN" altLang="en-US" dirty="0">
                <a:latin typeface="+mn-lt"/>
              </a:rPr>
              <a:t>。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lt"/>
              </a:rPr>
              <a:t>若位移量是</a:t>
            </a:r>
            <a:r>
              <a:rPr lang="en-US" dirty="0">
                <a:latin typeface="+mn-lt"/>
              </a:rPr>
              <a:t>16</a:t>
            </a:r>
            <a:r>
              <a:rPr lang="zh-CN" altLang="en-US" dirty="0">
                <a:latin typeface="+mn-lt"/>
              </a:rPr>
              <a:t>位，称为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近转移</a:t>
            </a:r>
            <a:r>
              <a:rPr lang="zh-CN" altLang="en-US" dirty="0">
                <a:latin typeface="+mn-lt"/>
              </a:rPr>
              <a:t>，目的地址与当前</a:t>
            </a:r>
            <a:r>
              <a:rPr lang="en-US" dirty="0">
                <a:latin typeface="+mn-lt"/>
              </a:rPr>
              <a:t>IP</a:t>
            </a:r>
            <a:r>
              <a:rPr lang="zh-CN" altLang="en-US" dirty="0">
                <a:latin typeface="+mn-lt"/>
              </a:rPr>
              <a:t>的距离在</a:t>
            </a:r>
            <a:r>
              <a:rPr lang="en-US" dirty="0">
                <a:latin typeface="+mn-lt"/>
              </a:rPr>
              <a:t>-32768~+32767</a:t>
            </a:r>
            <a:r>
              <a:rPr lang="zh-CN" altLang="en-US" dirty="0">
                <a:latin typeface="+mn-lt"/>
              </a:rPr>
              <a:t>字节之间。可加说明符</a:t>
            </a:r>
            <a:r>
              <a:rPr lang="en-US" dirty="0">
                <a:latin typeface="+mn-lt"/>
              </a:rPr>
              <a:t>NEAR  PTR</a:t>
            </a:r>
            <a:r>
              <a:rPr lang="zh-CN" altLang="en-US" dirty="0">
                <a:latin typeface="+mn-lt"/>
              </a:rPr>
              <a:t>，也可省略。</a:t>
            </a:r>
            <a:r>
              <a:rPr lang="zh-CN" altLang="en-US" dirty="0">
                <a:solidFill>
                  <a:srgbClr val="FF66FF"/>
                </a:solidFill>
                <a:latin typeface="+mn-lt"/>
              </a:rPr>
              <a:t>这类指令用得最多。</a:t>
            </a:r>
          </a:p>
          <a:p>
            <a:pPr algn="just">
              <a:buNone/>
            </a:pP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7508459"/>
      </p:ext>
    </p:extLst>
  </p:cSld>
  <p:clrMapOvr>
    <a:masterClrMapping/>
  </p:clrMapOvr>
  <p:transition spd="slow">
    <p:cover dir="rd"/>
  </p:transition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无条件转移指令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/>
          <a:lstStyle/>
          <a:p>
            <a:pPr>
              <a:buNone/>
            </a:pPr>
            <a:r>
              <a:rPr lang="zh-CN" altLang="en-US" dirty="0">
                <a:solidFill>
                  <a:schemeClr val="bg1">
                    <a:lumMod val="25000"/>
                    <a:lumOff val="75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chemeClr val="bg1">
                    <a:lumMod val="25000"/>
                    <a:lumOff val="75000"/>
                  </a:schemeClr>
                </a:solidFill>
                <a:latin typeface="+mn-lt"/>
                <a:ea typeface="+mn-ea"/>
              </a:rPr>
              <a:t>3.79   </a:t>
            </a:r>
            <a:r>
              <a:rPr lang="zh-CN" altLang="en-US" dirty="0">
                <a:latin typeface="+mn-lt"/>
                <a:ea typeface="+mn-ea"/>
              </a:rPr>
              <a:t>给出一个含有一条无条件转移指令的简单程序的列表文件，它是由汇编语言源程序经汇编程序翻译后产生的。即</a:t>
            </a:r>
            <a:endParaRPr lang="en-US" altLang="zh-CN" dirty="0">
              <a:latin typeface="+mn-lt"/>
              <a:ea typeface="+mn-ea"/>
            </a:endParaRPr>
          </a:p>
          <a:p>
            <a:pPr>
              <a:buNone/>
            </a:pPr>
            <a:endParaRPr lang="en-US" altLang="zh-CN" dirty="0">
              <a:latin typeface="+mn-lt"/>
              <a:ea typeface="+mn-ea"/>
            </a:endParaRPr>
          </a:p>
          <a:p>
            <a:pPr>
              <a:buNone/>
            </a:pPr>
            <a:endParaRPr lang="en-US" altLang="zh-CN" dirty="0">
              <a:latin typeface="+mn-lt"/>
              <a:ea typeface="+mn-ea"/>
            </a:endParaRPr>
          </a:p>
          <a:p>
            <a:pPr>
              <a:buNone/>
            </a:pPr>
            <a:endParaRPr lang="en-US" altLang="zh-CN" dirty="0">
              <a:latin typeface="+mn-lt"/>
              <a:ea typeface="+mn-ea"/>
            </a:endParaRPr>
          </a:p>
          <a:p>
            <a:pPr>
              <a:buNone/>
            </a:pPr>
            <a:endParaRPr lang="zh-CN" altLang="en-US" dirty="0"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 </a:t>
            </a:r>
            <a:endParaRPr lang="zh-CN" altLang="en-US" dirty="0"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   </a:t>
            </a:r>
          </a:p>
          <a:p>
            <a:pPr>
              <a:buNone/>
            </a:pPr>
            <a:endParaRPr lang="en-US" dirty="0"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 </a:t>
            </a:r>
            <a:r>
              <a:rPr lang="zh-CN" altLang="en-US" dirty="0">
                <a:latin typeface="+mn-lt"/>
                <a:ea typeface="+mn-ea"/>
              </a:rPr>
              <a:t>对程序的解释请参看教材。</a:t>
            </a:r>
          </a:p>
          <a:p>
            <a:pPr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2317750"/>
            <a:ext cx="8439944" cy="36079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941841"/>
      </p:ext>
    </p:extLst>
  </p:cSld>
  <p:clrMapOvr>
    <a:masterClrMapping/>
  </p:clrMapOvr>
  <p:transition spd="slow">
    <p:cover dir="ru"/>
  </p:transition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无条件转移指令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en-US" sz="2800" dirty="0">
                <a:solidFill>
                  <a:srgbClr val="00B0F0"/>
                </a:solidFill>
                <a:latin typeface="+mn-lt"/>
              </a:rPr>
              <a:t>（</a:t>
            </a:r>
            <a:r>
              <a:rPr lang="en-US" sz="2800" dirty="0">
                <a:solidFill>
                  <a:srgbClr val="00B0F0"/>
                </a:solidFill>
                <a:latin typeface="+mn-lt"/>
              </a:rPr>
              <a:t>2</a:t>
            </a:r>
            <a:r>
              <a:rPr lang="zh-CN" altLang="en-US" sz="2800" dirty="0">
                <a:solidFill>
                  <a:srgbClr val="00B0F0"/>
                </a:solidFill>
                <a:latin typeface="+mn-lt"/>
              </a:rPr>
              <a:t>）段内间接转移指令</a:t>
            </a:r>
          </a:p>
          <a:p>
            <a:pPr algn="just">
              <a:buNone/>
            </a:pPr>
            <a:r>
              <a:rPr lang="zh-CN" altLang="en-US" sz="2800" dirty="0">
                <a:latin typeface="+mn-lt"/>
              </a:rPr>
              <a:t>      转向的</a:t>
            </a:r>
            <a:r>
              <a:rPr lang="en-US" sz="2800" dirty="0">
                <a:latin typeface="+mn-lt"/>
              </a:rPr>
              <a:t>16</a:t>
            </a:r>
            <a:r>
              <a:rPr lang="zh-CN" altLang="en-US" sz="2800" dirty="0">
                <a:latin typeface="+mn-lt"/>
              </a:rPr>
              <a:t>位地址存放在一个</a:t>
            </a:r>
            <a:r>
              <a:rPr lang="en-US" sz="2800" dirty="0">
                <a:latin typeface="+mn-lt"/>
              </a:rPr>
              <a:t>16</a:t>
            </a:r>
            <a:r>
              <a:rPr lang="zh-CN" altLang="en-US" sz="2800" dirty="0">
                <a:latin typeface="+mn-lt"/>
              </a:rPr>
              <a:t>位寄存器或字存储器单元中。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用寄存器间接寻址的段内转移指令，转向的地址存放在寄存器中，执行操作：</a:t>
            </a:r>
            <a:r>
              <a:rPr lang="en-US" sz="2800" dirty="0">
                <a:latin typeface="+mn-lt"/>
              </a:rPr>
              <a:t>IP←</a:t>
            </a:r>
            <a:r>
              <a:rPr lang="zh-CN" altLang="en-US" sz="2800" dirty="0">
                <a:latin typeface="+mn-lt"/>
              </a:rPr>
              <a:t>寄存器内容。</a:t>
            </a:r>
          </a:p>
          <a:p>
            <a:pPr algn="just">
              <a:buNone/>
            </a:pPr>
            <a:r>
              <a:rPr lang="zh-CN" altLang="en-US" sz="2800" dirty="0">
                <a:solidFill>
                  <a:schemeClr val="bg1">
                    <a:lumMod val="25000"/>
                    <a:lumOff val="75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25000"/>
                    <a:lumOff val="75000"/>
                  </a:schemeClr>
                </a:solidFill>
                <a:latin typeface="+mn-lt"/>
                <a:ea typeface="+mn-ea"/>
              </a:rPr>
              <a:t>3.80</a:t>
            </a:r>
            <a:endParaRPr lang="zh-CN" altLang="en-US" sz="2800" dirty="0">
              <a:latin typeface="+mn-lt"/>
              <a:ea typeface="+mn-ea"/>
            </a:endParaRPr>
          </a:p>
          <a:p>
            <a:pPr algn="just">
              <a:buNone/>
            </a:pPr>
            <a:r>
              <a:rPr lang="en-US" sz="2800" dirty="0">
                <a:latin typeface="+mn-lt"/>
                <a:ea typeface="+mn-ea"/>
              </a:rPr>
              <a:t>      JMP  BX</a:t>
            </a:r>
            <a:endParaRPr lang="zh-CN" altLang="en-US" sz="2800" dirty="0">
              <a:latin typeface="+mn-lt"/>
              <a:ea typeface="+mn-ea"/>
            </a:endParaRPr>
          </a:p>
          <a:p>
            <a:pPr algn="just">
              <a:buNone/>
            </a:pPr>
            <a:r>
              <a:rPr lang="zh-CN" altLang="en-US" sz="2800" dirty="0">
                <a:latin typeface="+mn-lt"/>
                <a:ea typeface="+mn-ea"/>
              </a:rPr>
              <a:t>      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若指令执行前，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BX=4500H 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</a:p>
          <a:p>
            <a:pPr algn="just">
              <a:buNone/>
            </a:pP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      指令执行时，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IP←4500H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，程序转到代码段内偏移地址为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4500H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处执行。</a:t>
            </a:r>
          </a:p>
        </p:txBody>
      </p:sp>
    </p:spTree>
    <p:extLst>
      <p:ext uri="{BB962C8B-B14F-4D97-AF65-F5344CB8AC3E}">
        <p14:creationId xmlns:p14="http://schemas.microsoft.com/office/powerpoint/2010/main" val="951914332"/>
      </p:ext>
    </p:extLst>
  </p:cSld>
  <p:clrMapOvr>
    <a:masterClrMapping/>
  </p:clrMapOvr>
  <p:transition spd="slow">
    <p:wipe dir="d"/>
  </p:transition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无条件转移指令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用存储器间接寻址的段内转移指令，先计算出存储单元的物理地址，再从中取一个字送到</a:t>
            </a:r>
            <a:r>
              <a:rPr lang="en-US" sz="2800" dirty="0">
                <a:latin typeface="+mn-lt"/>
              </a:rPr>
              <a:t>IP</a:t>
            </a:r>
            <a:r>
              <a:rPr lang="zh-CN" altLang="en-US" sz="2800" dirty="0">
                <a:latin typeface="+mn-lt"/>
              </a:rPr>
              <a:t>。即</a:t>
            </a:r>
            <a:r>
              <a:rPr lang="en-US" sz="2800" dirty="0">
                <a:latin typeface="+mn-lt"/>
              </a:rPr>
              <a:t>IP←</a:t>
            </a:r>
            <a:r>
              <a:rPr lang="zh-CN" altLang="en-US" sz="2800" dirty="0">
                <a:latin typeface="+mn-lt"/>
              </a:rPr>
              <a:t>字存储单元内容。</a:t>
            </a:r>
          </a:p>
          <a:p>
            <a:pPr>
              <a:buNone/>
            </a:pPr>
            <a:r>
              <a:rPr lang="zh-CN" altLang="en-US" sz="2800" dirty="0">
                <a:solidFill>
                  <a:schemeClr val="bg1">
                    <a:lumMod val="25000"/>
                    <a:lumOff val="75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25000"/>
                    <a:lumOff val="75000"/>
                  </a:schemeClr>
                </a:solidFill>
                <a:latin typeface="+mn-lt"/>
                <a:ea typeface="+mn-ea"/>
              </a:rPr>
              <a:t>3.81</a:t>
            </a:r>
            <a:endParaRPr lang="zh-CN" altLang="en-US" sz="2800" dirty="0">
              <a:solidFill>
                <a:schemeClr val="bg1">
                  <a:lumMod val="25000"/>
                  <a:lumOff val="75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    JMP  WORD  PTR 5</a:t>
            </a:r>
            <a:r>
              <a:rPr lang="zh-CN" altLang="en-US" sz="2800" dirty="0">
                <a:latin typeface="+mn-lt"/>
                <a:ea typeface="+mn-ea"/>
              </a:rPr>
              <a:t>［</a:t>
            </a:r>
            <a:r>
              <a:rPr lang="en-US" sz="2800" dirty="0">
                <a:latin typeface="+mn-lt"/>
                <a:ea typeface="+mn-ea"/>
              </a:rPr>
              <a:t>BX</a:t>
            </a:r>
            <a:r>
              <a:rPr lang="zh-CN" altLang="en-US" sz="2800" dirty="0">
                <a:latin typeface="+mn-lt"/>
                <a:ea typeface="+mn-ea"/>
              </a:rPr>
              <a:t>］</a:t>
            </a:r>
            <a:r>
              <a:rPr lang="en-US" sz="2800" dirty="0">
                <a:latin typeface="+mn-lt"/>
                <a:ea typeface="+mn-ea"/>
              </a:rPr>
              <a:t>	 </a:t>
            </a:r>
          </a:p>
          <a:p>
            <a:pPr>
              <a:buNone/>
            </a:pPr>
            <a:r>
              <a:rPr lang="en-US" altLang="zh-CN" sz="2800" dirty="0">
                <a:latin typeface="+mn-lt"/>
                <a:ea typeface="+mn-ea"/>
              </a:rPr>
              <a:t>				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WORD  PTR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说明是字操作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设指令执行前</a:t>
            </a:r>
            <a:endParaRPr lang="en-US" altLang="zh-CN" sz="2800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   DS=2000H,  BX=100H,  (20105H)=4F0H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</a:p>
          <a:p>
            <a:pPr>
              <a:spcBef>
                <a:spcPts val="600"/>
              </a:spcBef>
              <a:buNone/>
            </a:pP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则指令执行后</a:t>
            </a:r>
            <a:endParaRPr lang="en-US" altLang="zh-CN" sz="2800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   IP=(20000H+100H+5H) = (20105H)=4F0H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，</a:t>
            </a:r>
            <a:endParaRPr lang="en-US" altLang="zh-CN" sz="2800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  <a:latin typeface="+mn-lt"/>
                <a:ea typeface="+mn-ea"/>
              </a:rPr>
              <a:t>   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转到段内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IP=4F0H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处执行。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83731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95300"/>
            <a:ext cx="8534400" cy="1466850"/>
          </a:xfrm>
        </p:spPr>
        <p:txBody>
          <a:bodyPr/>
          <a:lstStyle/>
          <a:p>
            <a:r>
              <a:rPr lang="en-US" sz="5400" dirty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5400" dirty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5400" dirty="0">
                <a:solidFill>
                  <a:srgbClr val="FFFF00"/>
                </a:solidFill>
              </a:rPr>
              <a:t>.1 8086</a:t>
            </a:r>
            <a:r>
              <a:rPr lang="zh-CN" altLang="en-US" sz="5400" dirty="0">
                <a:solidFill>
                  <a:srgbClr val="FFFF00"/>
                </a:solidFill>
              </a:rPr>
              <a:t>的寻址方式</a:t>
            </a:r>
          </a:p>
        </p:txBody>
      </p:sp>
      <p:sp>
        <p:nvSpPr>
          <p:cNvPr id="5" name="矩形 4"/>
          <p:cNvSpPr/>
          <p:nvPr/>
        </p:nvSpPr>
        <p:spPr>
          <a:xfrm>
            <a:off x="1549400" y="1917700"/>
            <a:ext cx="591185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</a:t>
            </a:r>
            <a:r>
              <a:rPr lang="en-US" sz="3200" b="1" dirty="0">
                <a:latin typeface="+mn-lt"/>
                <a:ea typeface="+mn-ea"/>
              </a:rPr>
              <a:t>.1.1 </a:t>
            </a:r>
            <a:r>
              <a:rPr lang="zh-CN" altLang="en-US" sz="3200" b="1" dirty="0">
                <a:latin typeface="+mn-lt"/>
                <a:ea typeface="+mn-ea"/>
              </a:rPr>
              <a:t>立即寻址方式</a:t>
            </a:r>
            <a:endParaRPr lang="en-US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</a:t>
            </a:r>
            <a:r>
              <a:rPr lang="en-US" sz="3200" b="1" dirty="0">
                <a:latin typeface="+mn-lt"/>
                <a:ea typeface="+mn-ea"/>
              </a:rPr>
              <a:t>.1.2  </a:t>
            </a:r>
            <a:r>
              <a:rPr lang="zh-CN" altLang="en-US" sz="3200" b="1" dirty="0">
                <a:latin typeface="+mn-lt"/>
                <a:ea typeface="+mn-ea"/>
              </a:rPr>
              <a:t>寄存器寻址方式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3.1.3  </a:t>
            </a:r>
            <a:r>
              <a:rPr lang="zh-CN" altLang="en-US" sz="3200" b="1" dirty="0">
                <a:latin typeface="+mn-lt"/>
                <a:ea typeface="+mn-ea"/>
              </a:rPr>
              <a:t>直接寻址方式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solidFill>
                  <a:srgbClr val="00FF00"/>
                </a:solidFill>
                <a:latin typeface="+mn-lt"/>
                <a:ea typeface="+mn-ea"/>
              </a:rPr>
              <a:t>3.1.4  </a:t>
            </a:r>
            <a:r>
              <a:rPr lang="zh-CN" altLang="en-US" sz="3200" b="1" dirty="0">
                <a:solidFill>
                  <a:srgbClr val="00FF00"/>
                </a:solidFill>
                <a:latin typeface="+mn-lt"/>
                <a:ea typeface="+mn-ea"/>
              </a:rPr>
              <a:t>寄存器间接寻址方式</a:t>
            </a:r>
            <a:endParaRPr lang="en-US" altLang="zh-CN" sz="3200" b="1" dirty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3.1.5  </a:t>
            </a:r>
            <a:r>
              <a:rPr lang="zh-CN" altLang="en-US" sz="3200" b="1" dirty="0">
                <a:latin typeface="+mn-lt"/>
                <a:ea typeface="+mn-ea"/>
              </a:rPr>
              <a:t>寄存器相对寻址方式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3.1.6  </a:t>
            </a:r>
            <a:r>
              <a:rPr lang="zh-CN" altLang="en-US" sz="3200" b="1" dirty="0">
                <a:latin typeface="+mn-lt"/>
                <a:ea typeface="+mn-ea"/>
              </a:rPr>
              <a:t>基址变址寻址方式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3.1.7  </a:t>
            </a:r>
            <a:r>
              <a:rPr lang="zh-CN" altLang="en-US" sz="3200" b="1" dirty="0">
                <a:latin typeface="+mn-lt"/>
                <a:ea typeface="+mn-ea"/>
              </a:rPr>
              <a:t>相对基址变址寻址方式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3.1.8  </a:t>
            </a:r>
            <a:r>
              <a:rPr lang="zh-CN" altLang="en-US" sz="3200" b="1" dirty="0">
                <a:latin typeface="+mn-lt"/>
                <a:ea typeface="+mn-ea"/>
              </a:rPr>
              <a:t>其它寻址方式</a:t>
            </a:r>
            <a:endParaRPr lang="en-US" altLang="zh-CN" sz="32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无条件转移指令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028700"/>
            <a:ext cx="8372475" cy="5511800"/>
          </a:xfrm>
        </p:spPr>
        <p:txBody>
          <a:bodyPr/>
          <a:lstStyle/>
          <a:p>
            <a:pPr>
              <a:buNone/>
            </a:pPr>
            <a:r>
              <a:rPr lang="zh-CN" altLang="en-US" sz="2800" dirty="0">
                <a:solidFill>
                  <a:srgbClr val="00B0F0"/>
                </a:solidFill>
                <a:latin typeface="+mn-lt"/>
              </a:rPr>
              <a:t>（</a:t>
            </a:r>
            <a:r>
              <a:rPr lang="en-US" sz="2800" dirty="0">
                <a:solidFill>
                  <a:srgbClr val="00B0F0"/>
                </a:solidFill>
                <a:latin typeface="+mn-lt"/>
              </a:rPr>
              <a:t>3</a:t>
            </a:r>
            <a:r>
              <a:rPr lang="zh-CN" altLang="en-US" sz="2800" dirty="0">
                <a:solidFill>
                  <a:srgbClr val="00B0F0"/>
                </a:solidFill>
                <a:latin typeface="+mn-lt"/>
              </a:rPr>
              <a:t>）段间直接</a:t>
            </a:r>
            <a:r>
              <a:rPr lang="en-US" sz="2800" dirty="0">
                <a:solidFill>
                  <a:srgbClr val="00B0F0"/>
                </a:solidFill>
                <a:latin typeface="+mn-lt"/>
              </a:rPr>
              <a:t>(</a:t>
            </a:r>
            <a:r>
              <a:rPr lang="zh-CN" altLang="en-US" sz="2800" dirty="0">
                <a:solidFill>
                  <a:srgbClr val="00B0F0"/>
                </a:solidFill>
                <a:latin typeface="+mn-lt"/>
              </a:rPr>
              <a:t>远</a:t>
            </a:r>
            <a:r>
              <a:rPr lang="en-US" sz="2800" dirty="0">
                <a:solidFill>
                  <a:srgbClr val="00B0F0"/>
                </a:solidFill>
                <a:latin typeface="+mn-lt"/>
              </a:rPr>
              <a:t>)</a:t>
            </a:r>
            <a:r>
              <a:rPr lang="zh-CN" altLang="en-US" sz="2800" dirty="0">
                <a:solidFill>
                  <a:srgbClr val="00B0F0"/>
                </a:solidFill>
                <a:latin typeface="+mn-lt"/>
              </a:rPr>
              <a:t>转移指令</a:t>
            </a:r>
          </a:p>
          <a:p>
            <a:pPr algn="just">
              <a:buNone/>
            </a:pPr>
            <a:r>
              <a:rPr lang="zh-CN" altLang="en-US" dirty="0">
                <a:latin typeface="+mn-lt"/>
              </a:rPr>
              <a:t>       指令中用</a:t>
            </a:r>
            <a:r>
              <a:rPr lang="zh-CN" altLang="en-US" dirty="0">
                <a:solidFill>
                  <a:srgbClr val="FF66FF"/>
                </a:solidFill>
                <a:latin typeface="+mn-lt"/>
              </a:rPr>
              <a:t>远标号</a:t>
            </a:r>
            <a:r>
              <a:rPr lang="zh-CN" altLang="en-US" dirty="0">
                <a:latin typeface="+mn-lt"/>
              </a:rPr>
              <a:t>直接给出转向的</a:t>
            </a:r>
            <a:r>
              <a:rPr lang="en-US" dirty="0">
                <a:latin typeface="+mn-lt"/>
              </a:rPr>
              <a:t>CS:IP</a:t>
            </a:r>
            <a:r>
              <a:rPr lang="zh-CN" altLang="en-US" dirty="0">
                <a:latin typeface="+mn-lt"/>
              </a:rPr>
              <a:t>，程序从一个代码段转到另一个代码段。</a:t>
            </a:r>
          </a:p>
          <a:p>
            <a:pPr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3.82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 JMP  FAR  PTR  PROG_F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+mn-ea"/>
              </a:rPr>
              <a:t>		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FAR  PTR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说明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PROG_F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为远标号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>
                <a:latin typeface="+mn-lt"/>
                <a:ea typeface="+mn-ea"/>
              </a:rPr>
              <a:t>指令执行的操作：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 IP← PROG_F</a:t>
            </a:r>
            <a:r>
              <a:rPr lang="zh-CN" altLang="en-US" dirty="0">
                <a:latin typeface="+mn-lt"/>
                <a:ea typeface="+mn-ea"/>
              </a:rPr>
              <a:t>的段内偏移量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 CS←PROG_F</a:t>
            </a:r>
            <a:r>
              <a:rPr lang="zh-CN" altLang="en-US" dirty="0">
                <a:latin typeface="+mn-lt"/>
                <a:ea typeface="+mn-ea"/>
              </a:rPr>
              <a:t>所在段的段地址</a:t>
            </a:r>
            <a:endParaRPr lang="en-US" altLang="zh-CN" dirty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>
                <a:latin typeface="+mn-lt"/>
                <a:ea typeface="+mn-ea"/>
              </a:rPr>
              <a:t>设标号</a:t>
            </a:r>
            <a:r>
              <a:rPr lang="en-US" dirty="0">
                <a:latin typeface="+mn-lt"/>
                <a:ea typeface="+mn-ea"/>
              </a:rPr>
              <a:t>PROG_F</a:t>
            </a:r>
            <a:r>
              <a:rPr lang="zh-CN" altLang="en-US" dirty="0">
                <a:latin typeface="+mn-lt"/>
                <a:ea typeface="+mn-ea"/>
              </a:rPr>
              <a:t>的逻辑地址</a:t>
            </a:r>
            <a:r>
              <a:rPr lang="en-US" dirty="0">
                <a:latin typeface="+mn-lt"/>
                <a:ea typeface="+mn-ea"/>
              </a:rPr>
              <a:t>=3500H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dirty="0">
                <a:latin typeface="+mn-lt"/>
                <a:ea typeface="+mn-ea"/>
              </a:rPr>
              <a:t>080AH</a:t>
            </a:r>
            <a:r>
              <a:rPr lang="zh-CN" altLang="en-US" dirty="0">
                <a:latin typeface="+mn-lt"/>
                <a:ea typeface="+mn-ea"/>
              </a:rPr>
              <a:t>，则：</a:t>
            </a:r>
          </a:p>
          <a:p>
            <a:pPr algn="just">
              <a:spcBef>
                <a:spcPts val="0"/>
              </a:spcBef>
              <a:buNone/>
            </a:pPr>
            <a:r>
              <a:rPr lang="zh-CN" altLang="en-US" dirty="0">
                <a:latin typeface="+mn-lt"/>
                <a:ea typeface="+mn-ea"/>
              </a:rPr>
              <a:t>指令执行后，</a:t>
            </a:r>
            <a:r>
              <a:rPr lang="en-US" dirty="0">
                <a:latin typeface="+mn-lt"/>
                <a:ea typeface="+mn-ea"/>
              </a:rPr>
              <a:t>IP=080AH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CS=3500H</a:t>
            </a:r>
            <a:r>
              <a:rPr lang="zh-CN" altLang="en-US" dirty="0">
                <a:latin typeface="+mn-lt"/>
                <a:ea typeface="+mn-ea"/>
              </a:rPr>
              <a:t>，程序转到</a:t>
            </a:r>
            <a:r>
              <a:rPr lang="en-US" dirty="0">
                <a:latin typeface="+mn-lt"/>
                <a:ea typeface="+mn-ea"/>
              </a:rPr>
              <a:t>3500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dirty="0">
                <a:latin typeface="+mn-lt"/>
                <a:ea typeface="+mn-ea"/>
              </a:rPr>
              <a:t>080AH</a:t>
            </a:r>
            <a:r>
              <a:rPr lang="zh-CN" altLang="en-US" dirty="0">
                <a:latin typeface="+mn-lt"/>
                <a:ea typeface="+mn-ea"/>
              </a:rPr>
              <a:t>处执行。</a:t>
            </a:r>
          </a:p>
          <a:p>
            <a:pPr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1985955"/>
      </p:ext>
    </p:extLst>
  </p:cSld>
  <p:clrMapOvr>
    <a:masterClrMapping/>
  </p:clrMapOvr>
  <p:transition spd="slow">
    <p:wipe dir="r"/>
  </p:transition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无条件转移指令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84250"/>
            <a:ext cx="8372475" cy="5505450"/>
          </a:xfrm>
        </p:spPr>
        <p:txBody>
          <a:bodyPr/>
          <a:lstStyle/>
          <a:p>
            <a:pPr>
              <a:buNone/>
            </a:pPr>
            <a:r>
              <a:rPr lang="zh-CN" altLang="en-US" sz="2800" dirty="0">
                <a:solidFill>
                  <a:srgbClr val="00B0F0"/>
                </a:solidFill>
                <a:latin typeface="+mn-lt"/>
              </a:rPr>
              <a:t>（</a:t>
            </a:r>
            <a:r>
              <a:rPr lang="en-US" sz="2800" dirty="0">
                <a:solidFill>
                  <a:srgbClr val="00B0F0"/>
                </a:solidFill>
                <a:latin typeface="+mn-lt"/>
              </a:rPr>
              <a:t>4</a:t>
            </a:r>
            <a:r>
              <a:rPr lang="zh-CN" altLang="en-US" sz="2800" dirty="0">
                <a:solidFill>
                  <a:srgbClr val="00B0F0"/>
                </a:solidFill>
                <a:latin typeface="+mn-lt"/>
              </a:rPr>
              <a:t>）段间间接转移指令</a:t>
            </a:r>
          </a:p>
          <a:p>
            <a:pPr algn="just">
              <a:buNone/>
            </a:pPr>
            <a:r>
              <a:rPr lang="zh-CN" altLang="en-US" dirty="0"/>
              <a:t>   </a:t>
            </a:r>
            <a:r>
              <a:rPr lang="zh-CN" altLang="en-US" sz="2800" dirty="0">
                <a:latin typeface="+mn-lt"/>
              </a:rPr>
              <a:t>操作数为存储器，要转移的目的地址</a:t>
            </a:r>
            <a:r>
              <a:rPr lang="en-US" sz="2800" dirty="0">
                <a:latin typeface="+mn-lt"/>
              </a:rPr>
              <a:t>CS:IP</a:t>
            </a:r>
            <a:r>
              <a:rPr lang="zh-CN" altLang="en-US" sz="2800" dirty="0">
                <a:latin typeface="+mn-lt"/>
              </a:rPr>
              <a:t>存放在存储器中。需加说明符</a:t>
            </a:r>
            <a:r>
              <a:rPr lang="en-US" sz="2800" dirty="0">
                <a:latin typeface="+mn-lt"/>
              </a:rPr>
              <a:t>DWORD PTR</a:t>
            </a:r>
            <a:r>
              <a:rPr lang="zh-CN" altLang="en-US" sz="2800" dirty="0">
                <a:latin typeface="+mn-lt"/>
              </a:rPr>
              <a:t>，表示转向地址需取双字。</a:t>
            </a:r>
            <a:endParaRPr lang="zh-CN" altLang="en-US" sz="2800" dirty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3.83   </a:t>
            </a:r>
            <a:r>
              <a:rPr lang="en-US" sz="2800" dirty="0">
                <a:latin typeface="+mn-lt"/>
                <a:ea typeface="+mn-ea"/>
              </a:rPr>
              <a:t>JMP  DWORD  PTR</a:t>
            </a:r>
            <a:r>
              <a:rPr lang="zh-CN" altLang="en-US" sz="2800" dirty="0">
                <a:latin typeface="+mn-lt"/>
                <a:ea typeface="+mn-ea"/>
              </a:rPr>
              <a:t>［</a:t>
            </a:r>
            <a:r>
              <a:rPr lang="en-US" sz="2800" dirty="0">
                <a:latin typeface="+mn-lt"/>
                <a:ea typeface="+mn-ea"/>
              </a:rPr>
              <a:t>SI+0125H</a:t>
            </a:r>
            <a:r>
              <a:rPr lang="zh-CN" altLang="en-US" sz="2800" dirty="0">
                <a:latin typeface="+mn-lt"/>
                <a:ea typeface="+mn-ea"/>
              </a:rPr>
              <a:t>］</a:t>
            </a:r>
          </a:p>
          <a:p>
            <a:pPr>
              <a:buNone/>
            </a:pPr>
            <a:r>
              <a:rPr lang="zh-CN" altLang="en-US" sz="2800" dirty="0">
                <a:latin typeface="+mn-lt"/>
                <a:ea typeface="+mn-ea"/>
              </a:rPr>
              <a:t>设指令执行前，</a:t>
            </a:r>
            <a:r>
              <a:rPr lang="en-US" sz="2800" dirty="0">
                <a:latin typeface="+mn-lt"/>
                <a:ea typeface="+mn-ea"/>
              </a:rPr>
              <a:t>CS=1200H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IP=05H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DS=2500H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SI=1300H</a:t>
            </a:r>
            <a:r>
              <a:rPr lang="zh-CN" altLang="en-US" sz="2800" dirty="0">
                <a:latin typeface="+mn-lt"/>
                <a:ea typeface="+mn-ea"/>
              </a:rPr>
              <a:t>；</a:t>
            </a:r>
          </a:p>
          <a:p>
            <a:pPr>
              <a:buNone/>
            </a:pPr>
            <a:r>
              <a:rPr lang="zh-CN" altLang="en-US" sz="2800" dirty="0">
                <a:latin typeface="+mn-lt"/>
                <a:ea typeface="+mn-ea"/>
              </a:rPr>
              <a:t>内存单元</a:t>
            </a:r>
            <a:r>
              <a:rPr lang="en-US" sz="2800" dirty="0">
                <a:latin typeface="+mn-lt"/>
                <a:ea typeface="+mn-ea"/>
              </a:rPr>
              <a:t>(26425H)=4500H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(26427H)=32F0H</a:t>
            </a:r>
            <a:r>
              <a:rPr lang="zh-CN" altLang="en-US" sz="2800" dirty="0">
                <a:latin typeface="+mn-lt"/>
                <a:ea typeface="+mn-ea"/>
              </a:rPr>
              <a:t>，指令中的位移量</a:t>
            </a:r>
            <a:r>
              <a:rPr lang="en-US" sz="2800" dirty="0">
                <a:latin typeface="+mn-lt"/>
                <a:ea typeface="+mn-ea"/>
              </a:rPr>
              <a:t>DISP=0125H</a:t>
            </a:r>
            <a:r>
              <a:rPr lang="zh-CN" altLang="en-US" sz="2800" dirty="0">
                <a:latin typeface="+mn-lt"/>
                <a:ea typeface="+mn-ea"/>
              </a:rPr>
              <a:t>。</a:t>
            </a:r>
          </a:p>
          <a:p>
            <a:pPr>
              <a:buNone/>
            </a:pPr>
            <a:r>
              <a:rPr lang="zh-CN" altLang="en-US" sz="2800" dirty="0">
                <a:latin typeface="+mn-lt"/>
                <a:ea typeface="+mn-ea"/>
              </a:rPr>
              <a:t>指令的执行过程如图</a:t>
            </a:r>
            <a:r>
              <a:rPr lang="en-US" sz="2800" dirty="0">
                <a:latin typeface="+mn-lt"/>
                <a:ea typeface="+mn-ea"/>
              </a:rPr>
              <a:t>3.20</a:t>
            </a:r>
            <a:r>
              <a:rPr lang="zh-CN" altLang="en-US" sz="2800" dirty="0">
                <a:latin typeface="+mn-lt"/>
                <a:ea typeface="+mn-ea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025600"/>
      </p:ext>
    </p:extLst>
  </p:cSld>
  <p:clrMapOvr>
    <a:masterClrMapping/>
  </p:clrMapOvr>
  <p:transition spd="slow">
    <p:wipe dir="u"/>
  </p:transition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60350" y="361950"/>
            <a:ext cx="8372475" cy="711200"/>
          </a:xfrm>
        </p:spPr>
        <p:txBody>
          <a:bodyPr/>
          <a:lstStyle/>
          <a:p>
            <a:pPr>
              <a:buNone/>
            </a:pPr>
            <a:r>
              <a:rPr lang="zh-CN" altLang="en-US" sz="3200" dirty="0">
                <a:solidFill>
                  <a:srgbClr val="FFFF99"/>
                </a:solidFill>
              </a:rPr>
              <a:t>无条件转移指令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2650" y="984250"/>
            <a:ext cx="7298791" cy="56120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5408004"/>
      </p:ext>
    </p:extLst>
  </p:cSld>
  <p:clrMapOvr>
    <a:masterClrMapping/>
  </p:clrMapOvr>
  <p:transition spd="slow">
    <p:comb/>
  </p:transition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过程调用指令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895350"/>
            <a:ext cx="8372475" cy="559435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2)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过程调用和返回指令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 </a:t>
            </a:r>
            <a:r>
              <a:rPr lang="en-US" dirty="0">
                <a:solidFill>
                  <a:srgbClr val="FFFF99"/>
                </a:solidFill>
                <a:latin typeface="+mn-lt"/>
              </a:rPr>
              <a:t>(Call and Return)</a:t>
            </a:r>
            <a:endParaRPr lang="zh-CN" altLang="en-US" dirty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把某些能完成特定功能又常用的程序段，编写成独立模块，称为过程</a:t>
            </a:r>
            <a:r>
              <a:rPr lang="en-US" dirty="0">
                <a:latin typeface="+mn-lt"/>
              </a:rPr>
              <a:t>(Procedure)</a:t>
            </a:r>
            <a:r>
              <a:rPr lang="zh-CN" altLang="en-US" dirty="0">
                <a:latin typeface="+mn-lt"/>
              </a:rPr>
              <a:t>或子程序</a:t>
            </a:r>
            <a:r>
              <a:rPr lang="en-US" dirty="0">
                <a:latin typeface="+mn-lt"/>
              </a:rPr>
              <a:t>(Subroutine)</a:t>
            </a:r>
            <a:r>
              <a:rPr lang="zh-CN" altLang="en-US" dirty="0">
                <a:latin typeface="+mn-lt"/>
              </a:rPr>
              <a:t>。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在主程序中用</a:t>
            </a:r>
            <a:r>
              <a:rPr lang="en-US" dirty="0">
                <a:latin typeface="+mn-lt"/>
              </a:rPr>
              <a:t>CALL</a:t>
            </a:r>
            <a:r>
              <a:rPr lang="zh-CN" altLang="en-US" dirty="0">
                <a:latin typeface="+mn-lt"/>
              </a:rPr>
              <a:t>语句调用这些过程，格式为：</a:t>
            </a:r>
            <a:endParaRPr lang="en-US" altLang="zh-CN" dirty="0">
              <a:latin typeface="+mn-lt"/>
            </a:endParaRPr>
          </a:p>
          <a:p>
            <a:pPr>
              <a:spcBef>
                <a:spcPts val="400"/>
              </a:spcBef>
              <a:buNone/>
            </a:pPr>
            <a:r>
              <a:rPr lang="en-US" dirty="0">
                <a:latin typeface="+mn-lt"/>
              </a:rPr>
              <a:t>	         CALL  </a:t>
            </a:r>
            <a:r>
              <a:rPr lang="zh-CN" altLang="en-US" dirty="0">
                <a:latin typeface="+mn-lt"/>
              </a:rPr>
              <a:t>过程名</a:t>
            </a:r>
          </a:p>
          <a:p>
            <a:pPr algn="just">
              <a:spcBef>
                <a:spcPts val="4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过程以</a:t>
            </a:r>
            <a:r>
              <a:rPr lang="en-US" dirty="0">
                <a:latin typeface="+mn-lt"/>
              </a:rPr>
              <a:t>PROC</a:t>
            </a:r>
            <a:r>
              <a:rPr lang="zh-CN" altLang="en-US" dirty="0">
                <a:latin typeface="+mn-lt"/>
              </a:rPr>
              <a:t>开头，</a:t>
            </a:r>
            <a:r>
              <a:rPr lang="en-US" dirty="0">
                <a:latin typeface="+mn-lt"/>
              </a:rPr>
              <a:t>ENDP</a:t>
            </a:r>
            <a:r>
              <a:rPr lang="zh-CN" altLang="en-US" dirty="0">
                <a:latin typeface="+mn-lt"/>
              </a:rPr>
              <a:t>结束。过程中要安排一条返回指令</a:t>
            </a:r>
            <a:r>
              <a:rPr lang="en-US" dirty="0">
                <a:latin typeface="+mn-lt"/>
              </a:rPr>
              <a:t>RET</a:t>
            </a:r>
            <a:r>
              <a:rPr lang="zh-CN" altLang="en-US" dirty="0">
                <a:latin typeface="+mn-lt"/>
              </a:rPr>
              <a:t>，过程执行完后能正确返回主程序。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若在过程运行中又调用另一过程，称为过程嵌套。</a:t>
            </a:r>
          </a:p>
          <a:p>
            <a:pPr algn="just">
              <a:spcBef>
                <a:spcPts val="4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主程序和过程在同一代码段，称为近调用，不在同一段则称为远调用。</a:t>
            </a:r>
          </a:p>
          <a:p>
            <a:pPr algn="just">
              <a:spcBef>
                <a:spcPts val="4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过程调用的寻址方式与转移指令类似，但没有段内短调用。由于调用结束后需返回原程序继续运行，要执行保护和恢复返址操作，比转移复杂。</a:t>
            </a:r>
          </a:p>
        </p:txBody>
      </p:sp>
    </p:spTree>
    <p:extLst>
      <p:ext uri="{BB962C8B-B14F-4D97-AF65-F5344CB8AC3E}">
        <p14:creationId xmlns:p14="http://schemas.microsoft.com/office/powerpoint/2010/main" val="2757410085"/>
      </p:ext>
    </p:extLst>
  </p:cSld>
  <p:clrMapOvr>
    <a:masterClrMapping/>
  </p:clrMapOvr>
  <p:transition spd="slow">
    <p:pull dir="d"/>
  </p:transition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过程调用指令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895350"/>
            <a:ext cx="8186738" cy="5594350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dirty="0">
                <a:latin typeface="+mn-lt"/>
              </a:rPr>
              <a:t>CALL</a:t>
            </a:r>
            <a:r>
              <a:rPr lang="zh-CN" altLang="en-US" dirty="0">
                <a:latin typeface="+mn-lt"/>
              </a:rPr>
              <a:t>指令分两步执行：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>
                <a:latin typeface="+mn-lt"/>
              </a:rPr>
              <a:t>第一步：返址入栈，将</a:t>
            </a:r>
            <a:r>
              <a:rPr lang="en-US" dirty="0">
                <a:latin typeface="+mn-lt"/>
              </a:rPr>
              <a:t>CALL</a:t>
            </a:r>
            <a:r>
              <a:rPr lang="zh-CN" altLang="en-US" dirty="0">
                <a:latin typeface="+mn-lt"/>
              </a:rPr>
              <a:t>下面指令的地址推入堆栈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</a:rPr>
              <a:t>       </a:t>
            </a:r>
            <a:r>
              <a:rPr lang="zh-CN" altLang="en-US" dirty="0">
                <a:latin typeface="+mn-lt"/>
              </a:rPr>
              <a:t>近调用执行的操作：</a:t>
            </a:r>
            <a:r>
              <a:rPr lang="en-US" dirty="0">
                <a:latin typeface="+mn-lt"/>
              </a:rPr>
              <a:t>SP←SP-2</a:t>
            </a:r>
            <a:r>
              <a:rPr lang="zh-CN" altLang="en-US" dirty="0">
                <a:latin typeface="+mn-lt"/>
              </a:rPr>
              <a:t>，</a:t>
            </a:r>
            <a:r>
              <a:rPr lang="en-US" dirty="0">
                <a:latin typeface="+mn-lt"/>
              </a:rPr>
              <a:t>IP</a:t>
            </a:r>
            <a:r>
              <a:rPr lang="zh-CN" altLang="en-US" dirty="0">
                <a:latin typeface="+mn-lt"/>
              </a:rPr>
              <a:t>入栈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</a:rPr>
              <a:t>       </a:t>
            </a:r>
            <a:r>
              <a:rPr lang="zh-CN" altLang="en-US" dirty="0">
                <a:latin typeface="+mn-lt"/>
              </a:rPr>
              <a:t>远调用执行的操作：</a:t>
            </a:r>
            <a:r>
              <a:rPr lang="en-US" dirty="0">
                <a:latin typeface="+mn-lt"/>
              </a:rPr>
              <a:t>SP←SP-2</a:t>
            </a:r>
            <a:r>
              <a:rPr lang="zh-CN" altLang="en-US" dirty="0">
                <a:latin typeface="+mn-lt"/>
              </a:rPr>
              <a:t>，</a:t>
            </a:r>
            <a:r>
              <a:rPr lang="en-US" dirty="0">
                <a:latin typeface="+mn-lt"/>
              </a:rPr>
              <a:t>CS</a:t>
            </a:r>
            <a:r>
              <a:rPr lang="zh-CN" altLang="en-US" dirty="0">
                <a:latin typeface="+mn-lt"/>
              </a:rPr>
              <a:t>入栈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</a:rPr>
              <a:t>                    		           SP←SP-2</a:t>
            </a:r>
            <a:r>
              <a:rPr lang="zh-CN" altLang="en-US" dirty="0">
                <a:latin typeface="+mn-lt"/>
              </a:rPr>
              <a:t>，</a:t>
            </a:r>
            <a:r>
              <a:rPr lang="en-US" dirty="0">
                <a:latin typeface="+mn-lt"/>
              </a:rPr>
              <a:t>IP</a:t>
            </a:r>
            <a:r>
              <a:rPr lang="zh-CN" altLang="en-US" dirty="0">
                <a:latin typeface="+mn-lt"/>
              </a:rPr>
              <a:t>入栈</a:t>
            </a:r>
          </a:p>
          <a:p>
            <a:pPr algn="just">
              <a:spcBef>
                <a:spcPts val="0"/>
              </a:spcBef>
              <a:buNone/>
            </a:pPr>
            <a:r>
              <a:rPr lang="zh-CN" altLang="en-US" dirty="0">
                <a:latin typeface="+mn-lt"/>
              </a:rPr>
              <a:t>第二步：转到子程序入口执行相应的子程序。入口地址由</a:t>
            </a:r>
            <a:r>
              <a:rPr lang="en-US" dirty="0">
                <a:latin typeface="+mn-lt"/>
              </a:rPr>
              <a:t>CALL</a:t>
            </a:r>
            <a:r>
              <a:rPr lang="zh-CN" altLang="en-US" dirty="0">
                <a:latin typeface="+mn-lt"/>
              </a:rPr>
              <a:t>指令的目的操作数提供，寻址方法与</a:t>
            </a:r>
            <a:r>
              <a:rPr lang="en-US" dirty="0">
                <a:latin typeface="+mn-lt"/>
              </a:rPr>
              <a:t>JMP</a:t>
            </a:r>
            <a:r>
              <a:rPr lang="zh-CN" altLang="en-US" dirty="0">
                <a:latin typeface="+mn-lt"/>
              </a:rPr>
              <a:t>指令类似。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执行过程中的</a:t>
            </a:r>
            <a:r>
              <a:rPr lang="en-US" dirty="0">
                <a:latin typeface="+mn-lt"/>
              </a:rPr>
              <a:t>RET</a:t>
            </a:r>
            <a:r>
              <a:rPr lang="zh-CN" altLang="en-US" dirty="0">
                <a:latin typeface="+mn-lt"/>
              </a:rPr>
              <a:t>指令时，从栈中弹出返址，使程序返回主程序继续执行。也有两种情况：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lt"/>
              </a:rPr>
              <a:t>从近过程返回，从栈中弹出</a:t>
            </a:r>
            <a:r>
              <a:rPr lang="en-US" altLang="zh-CN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个字</a:t>
            </a:r>
            <a:r>
              <a:rPr lang="en-US" dirty="0">
                <a:latin typeface="+mn-lt"/>
              </a:rPr>
              <a:t>→IP</a:t>
            </a:r>
            <a:r>
              <a:rPr lang="zh-CN" altLang="en-US" dirty="0">
                <a:latin typeface="+mn-lt"/>
              </a:rPr>
              <a:t>，并且使</a:t>
            </a:r>
            <a:r>
              <a:rPr lang="en-US" dirty="0">
                <a:latin typeface="+mn-lt"/>
              </a:rPr>
              <a:t>SP←SP+2</a:t>
            </a:r>
            <a:r>
              <a:rPr lang="zh-CN" altLang="en-US" dirty="0">
                <a:latin typeface="+mn-lt"/>
              </a:rPr>
              <a:t>。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lt"/>
              </a:rPr>
              <a:t>从远过程返回，先从栈中弹出</a:t>
            </a:r>
            <a:r>
              <a:rPr lang="en-US" altLang="zh-CN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个字</a:t>
            </a:r>
            <a:r>
              <a:rPr lang="en-US" dirty="0">
                <a:latin typeface="+mn-lt"/>
              </a:rPr>
              <a:t>→IP</a:t>
            </a:r>
            <a:r>
              <a:rPr lang="zh-CN" altLang="en-US" dirty="0">
                <a:latin typeface="+mn-lt"/>
              </a:rPr>
              <a:t>，并且使</a:t>
            </a:r>
            <a:r>
              <a:rPr lang="en-US" dirty="0">
                <a:latin typeface="+mn-lt"/>
              </a:rPr>
              <a:t>SP←SP+2</a:t>
            </a:r>
            <a:r>
              <a:rPr lang="zh-CN" altLang="en-US" dirty="0">
                <a:latin typeface="+mn-lt"/>
              </a:rPr>
              <a:t>；再弹出</a:t>
            </a:r>
            <a:r>
              <a:rPr lang="en-US" altLang="zh-CN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个字</a:t>
            </a:r>
            <a:r>
              <a:rPr lang="en-US" dirty="0">
                <a:latin typeface="+mn-lt"/>
              </a:rPr>
              <a:t>→CS</a:t>
            </a:r>
            <a:r>
              <a:rPr lang="zh-CN" altLang="en-US" dirty="0">
                <a:latin typeface="+mn-lt"/>
              </a:rPr>
              <a:t>，并使</a:t>
            </a:r>
            <a:r>
              <a:rPr lang="en-US" dirty="0">
                <a:latin typeface="+mn-lt"/>
              </a:rPr>
              <a:t>SP←SP+2</a:t>
            </a:r>
            <a:r>
              <a:rPr lang="zh-CN" altLang="en-US" dirty="0">
                <a:latin typeface="+mn-lt"/>
              </a:rPr>
              <a:t>。</a:t>
            </a: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3292980"/>
      </p:ext>
    </p:extLst>
  </p:cSld>
  <p:clrMapOvr>
    <a:masterClrMapping/>
  </p:clrMapOvr>
  <p:transition spd="slow">
    <p:pull/>
  </p:transition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300" y="4851400"/>
            <a:ext cx="8045450" cy="1377950"/>
          </a:xfrm>
        </p:spPr>
        <p:txBody>
          <a:bodyPr/>
          <a:lstStyle/>
          <a:p>
            <a:pPr algn="just"/>
            <a:r>
              <a:rPr lang="zh-CN" altLang="en-US" sz="2600" dirty="0">
                <a:solidFill>
                  <a:srgbClr val="FFFF00"/>
                </a:solidFill>
                <a:ea typeface="+mn-ea"/>
              </a:rPr>
              <a:t>设调用前：</a:t>
            </a:r>
            <a:r>
              <a:rPr lang="en-US" sz="2600" dirty="0">
                <a:solidFill>
                  <a:srgbClr val="FFFF00"/>
                </a:solidFill>
                <a:ea typeface="+mn-ea"/>
              </a:rPr>
              <a:t>CS</a:t>
            </a:r>
            <a:r>
              <a:rPr lang="zh-CN" altLang="en-US" sz="2600" dirty="0">
                <a:solidFill>
                  <a:srgbClr val="FFFF00"/>
                </a:solidFill>
                <a:ea typeface="+mn-ea"/>
              </a:rPr>
              <a:t>：</a:t>
            </a:r>
            <a:r>
              <a:rPr lang="en-US" sz="2600" dirty="0">
                <a:solidFill>
                  <a:srgbClr val="FFFF00"/>
                </a:solidFill>
                <a:ea typeface="+mn-ea"/>
              </a:rPr>
              <a:t>IP=2000H</a:t>
            </a:r>
            <a:r>
              <a:rPr lang="zh-CN" altLang="en-US" sz="2600" dirty="0">
                <a:solidFill>
                  <a:srgbClr val="FFFF00"/>
                </a:solidFill>
                <a:ea typeface="+mn-ea"/>
              </a:rPr>
              <a:t>：</a:t>
            </a:r>
            <a:r>
              <a:rPr lang="en-US" sz="2600" dirty="0">
                <a:solidFill>
                  <a:srgbClr val="FFFF00"/>
                </a:solidFill>
                <a:ea typeface="+mn-ea"/>
              </a:rPr>
              <a:t>1050H</a:t>
            </a:r>
            <a:r>
              <a:rPr lang="zh-CN" altLang="en-US" sz="2600" dirty="0">
                <a:solidFill>
                  <a:srgbClr val="FFFF00"/>
                </a:solidFill>
                <a:ea typeface="+mn-ea"/>
              </a:rPr>
              <a:t>，</a:t>
            </a:r>
            <a:r>
              <a:rPr lang="en-US" sz="2600" dirty="0">
                <a:solidFill>
                  <a:srgbClr val="FFFF00"/>
                </a:solidFill>
                <a:ea typeface="+mn-ea"/>
              </a:rPr>
              <a:t>SS</a:t>
            </a:r>
            <a:r>
              <a:rPr lang="zh-CN" altLang="en-US" sz="2600" dirty="0">
                <a:solidFill>
                  <a:srgbClr val="FFFF00"/>
                </a:solidFill>
                <a:ea typeface="+mn-ea"/>
              </a:rPr>
              <a:t>：</a:t>
            </a:r>
            <a:r>
              <a:rPr lang="en-US" sz="2600" dirty="0">
                <a:solidFill>
                  <a:srgbClr val="FFFF00"/>
                </a:solidFill>
                <a:ea typeface="+mn-ea"/>
              </a:rPr>
              <a:t>SP=5000H</a:t>
            </a:r>
            <a:r>
              <a:rPr lang="zh-CN" altLang="en-US" sz="2600" dirty="0">
                <a:solidFill>
                  <a:srgbClr val="FFFF00"/>
                </a:solidFill>
                <a:ea typeface="+mn-ea"/>
              </a:rPr>
              <a:t>：</a:t>
            </a:r>
            <a:r>
              <a:rPr lang="en-US" sz="2600" dirty="0">
                <a:solidFill>
                  <a:srgbClr val="FFFF00"/>
                </a:solidFill>
                <a:ea typeface="+mn-ea"/>
              </a:rPr>
              <a:t>0100H</a:t>
            </a:r>
            <a:r>
              <a:rPr lang="zh-CN" altLang="en-US" sz="2600" dirty="0">
                <a:solidFill>
                  <a:srgbClr val="FFFF00"/>
                </a:solidFill>
                <a:ea typeface="+mn-ea"/>
              </a:rPr>
              <a:t>，</a:t>
            </a:r>
            <a:r>
              <a:rPr lang="en-US" sz="2600" dirty="0">
                <a:solidFill>
                  <a:srgbClr val="FFFF00"/>
                </a:solidFill>
                <a:ea typeface="+mn-ea"/>
              </a:rPr>
              <a:t>PROG-N</a:t>
            </a:r>
            <a:r>
              <a:rPr lang="zh-CN" altLang="en-US" sz="2600" dirty="0">
                <a:solidFill>
                  <a:srgbClr val="FFFF00"/>
                </a:solidFill>
                <a:ea typeface="+mn-ea"/>
              </a:rPr>
              <a:t>与</a:t>
            </a:r>
            <a:r>
              <a:rPr lang="en-US" sz="2600" dirty="0">
                <a:solidFill>
                  <a:srgbClr val="FFFF00"/>
                </a:solidFill>
                <a:ea typeface="+mn-ea"/>
              </a:rPr>
              <a:t>CALL</a:t>
            </a:r>
            <a:r>
              <a:rPr lang="zh-CN" altLang="en-US" sz="2600" dirty="0">
                <a:solidFill>
                  <a:srgbClr val="FFFF00"/>
                </a:solidFill>
                <a:ea typeface="+mn-ea"/>
              </a:rPr>
              <a:t>指令之间的字节距离等于</a:t>
            </a:r>
            <a:r>
              <a:rPr lang="en-US" sz="2600" dirty="0">
                <a:solidFill>
                  <a:srgbClr val="FFFF00"/>
                </a:solidFill>
                <a:ea typeface="+mn-ea"/>
              </a:rPr>
              <a:t>1234H (</a:t>
            </a:r>
            <a:r>
              <a:rPr lang="zh-CN" altLang="en-US" sz="2600" dirty="0">
                <a:solidFill>
                  <a:srgbClr val="FFFF00"/>
                </a:solidFill>
                <a:ea typeface="+mn-ea"/>
              </a:rPr>
              <a:t>即</a:t>
            </a:r>
            <a:r>
              <a:rPr lang="en-US" sz="2600" dirty="0">
                <a:solidFill>
                  <a:srgbClr val="FFFF00"/>
                </a:solidFill>
                <a:ea typeface="+mn-ea"/>
              </a:rPr>
              <a:t>DISP=1234H)</a:t>
            </a:r>
            <a:r>
              <a:rPr lang="zh-CN" altLang="en-US" sz="2600" dirty="0">
                <a:solidFill>
                  <a:srgbClr val="FFFF00"/>
                </a:solidFill>
                <a:ea typeface="+mn-ea"/>
              </a:rPr>
              <a:t>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073150"/>
            <a:ext cx="8231188" cy="2622550"/>
          </a:xfrm>
        </p:spPr>
        <p:txBody>
          <a:bodyPr/>
          <a:lstStyle/>
          <a:p>
            <a:pPr>
              <a:buNone/>
            </a:pPr>
            <a:r>
              <a:rPr lang="zh-CN" altLang="en-US" sz="2800" dirty="0">
                <a:latin typeface="+mn-lt"/>
              </a:rPr>
              <a:t>下面举例说明</a:t>
            </a:r>
            <a:r>
              <a:rPr lang="en-US" sz="2800" dirty="0">
                <a:latin typeface="+mn-lt"/>
              </a:rPr>
              <a:t>CALL</a:t>
            </a:r>
            <a:r>
              <a:rPr lang="zh-CN" altLang="en-US" sz="2800" dirty="0">
                <a:latin typeface="+mn-lt"/>
              </a:rPr>
              <a:t>和</a:t>
            </a:r>
            <a:r>
              <a:rPr lang="en-US" sz="2800" dirty="0">
                <a:latin typeface="+mn-lt"/>
              </a:rPr>
              <a:t>RET</a:t>
            </a:r>
            <a:r>
              <a:rPr lang="zh-CN" altLang="en-US" sz="2800" dirty="0">
                <a:latin typeface="+mn-lt"/>
              </a:rPr>
              <a:t>指令的</a:t>
            </a:r>
            <a:r>
              <a:rPr lang="en-US" sz="2800" dirty="0">
                <a:latin typeface="+mn-lt"/>
              </a:rPr>
              <a:t>4</a:t>
            </a:r>
            <a:r>
              <a:rPr lang="zh-CN" altLang="en-US" sz="2800" dirty="0">
                <a:latin typeface="+mn-lt"/>
              </a:rPr>
              <a:t>种寻址方式。</a:t>
            </a:r>
          </a:p>
          <a:p>
            <a:pPr>
              <a:buNone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（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1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）段内直接调用和返回</a:t>
            </a:r>
          </a:p>
          <a:p>
            <a:pPr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3.84</a:t>
            </a:r>
            <a:endParaRPr lang="zh-CN" altLang="en-US" dirty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    CALL   PROG-N	</a:t>
            </a:r>
            <a:r>
              <a:rPr lang="zh-CN" altLang="en-US" dirty="0">
                <a:latin typeface="+mn-lt"/>
                <a:ea typeface="+mn-ea"/>
              </a:rPr>
              <a:t>；</a:t>
            </a:r>
            <a:r>
              <a:rPr lang="en-US" dirty="0">
                <a:latin typeface="+mn-lt"/>
                <a:ea typeface="+mn-ea"/>
              </a:rPr>
              <a:t>PROG-N</a:t>
            </a:r>
            <a:r>
              <a:rPr lang="zh-CN" altLang="en-US" dirty="0">
                <a:latin typeface="+mn-lt"/>
                <a:ea typeface="+mn-ea"/>
              </a:rPr>
              <a:t>是一个近标号</a:t>
            </a:r>
          </a:p>
          <a:p>
            <a:pPr>
              <a:buNone/>
            </a:pPr>
            <a:r>
              <a:rPr lang="zh-CN" altLang="en-US" dirty="0">
                <a:latin typeface="+mn-lt"/>
                <a:ea typeface="+mn-ea"/>
              </a:rPr>
              <a:t>    该指令含</a:t>
            </a:r>
            <a:r>
              <a:rPr lang="en-US" dirty="0">
                <a:latin typeface="+mn-lt"/>
                <a:ea typeface="+mn-ea"/>
              </a:rPr>
              <a:t>3</a:t>
            </a:r>
            <a:r>
              <a:rPr lang="zh-CN" altLang="en-US" dirty="0">
                <a:latin typeface="+mn-lt"/>
                <a:ea typeface="+mn-ea"/>
              </a:rPr>
              <a:t>个字节，编码格式为：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0" y="3829050"/>
            <a:ext cx="6753152" cy="854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标题 1"/>
          <p:cNvSpPr txBox="1"/>
          <p:nvPr/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过程调用指令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/>
              <a:ea typeface="黑体" panose="0201060906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789671"/>
      </p:ext>
    </p:extLst>
  </p:cSld>
  <p:clrMapOvr>
    <a:masterClrMapping/>
  </p:clrMapOvr>
  <p:transition spd="slow">
    <p:pull dir="r"/>
  </p:transition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17500"/>
            <a:ext cx="8229600" cy="674688"/>
          </a:xfrm>
        </p:spPr>
        <p:txBody>
          <a:bodyPr/>
          <a:lstStyle/>
          <a:p>
            <a:pPr algn="l"/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例</a:t>
            </a:r>
            <a:r>
              <a:rPr lang="en-US" altLang="zh-CN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3.84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939800"/>
            <a:ext cx="8275638" cy="5549900"/>
          </a:xfrm>
        </p:spPr>
        <p:txBody>
          <a:bodyPr/>
          <a:lstStyle/>
          <a:p>
            <a:pPr>
              <a:buNone/>
            </a:pPr>
            <a:r>
              <a:rPr lang="zh-CN" altLang="en-US" dirty="0">
                <a:latin typeface="+mn-lt"/>
              </a:rPr>
              <a:t>则执行</a:t>
            </a:r>
            <a:r>
              <a:rPr lang="en-US" altLang="zh-CN" dirty="0">
                <a:latin typeface="+mn-lt"/>
              </a:rPr>
              <a:t>CALL</a:t>
            </a:r>
            <a:r>
              <a:rPr lang="zh-CN" altLang="en-US" dirty="0">
                <a:latin typeface="+mn-lt"/>
              </a:rPr>
              <a:t>指令的过程：</a:t>
            </a:r>
            <a:endParaRPr lang="en-US" altLang="zh-CN" dirty="0">
              <a:latin typeface="+mn-lt"/>
            </a:endParaRPr>
          </a:p>
          <a:p>
            <a:pPr>
              <a:buFont typeface="Wingdings 3" panose="05040102010807070707"/>
              <a:buChar char="´"/>
            </a:pPr>
            <a:r>
              <a:rPr lang="en-US" sz="2800" dirty="0">
                <a:latin typeface="+mn-lt"/>
              </a:rPr>
              <a:t>SP←SP-2</a:t>
            </a:r>
          </a:p>
          <a:p>
            <a:pPr>
              <a:buNone/>
            </a:pPr>
            <a:r>
              <a:rPr lang="en-US" altLang="zh-CN" dirty="0">
                <a:solidFill>
                  <a:srgbClr val="FFFF99"/>
                </a:solidFill>
                <a:latin typeface="+mn-lt"/>
                <a:ea typeface="+mn-ea"/>
              </a:rPr>
              <a:t>      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即新的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SP=0100H-2=00FEH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>
                <a:latin typeface="+mn-lt"/>
                <a:sym typeface="Wingdings 3" panose="05040102010807070707"/>
              </a:rPr>
              <a:t></a:t>
            </a:r>
            <a:r>
              <a:rPr lang="en-US" sz="2800" dirty="0">
                <a:latin typeface="+mn-lt"/>
              </a:rPr>
              <a:t> </a:t>
            </a:r>
            <a:r>
              <a:rPr lang="zh-CN" altLang="en-US" sz="2800" dirty="0">
                <a:latin typeface="+mn-lt"/>
              </a:rPr>
              <a:t>返回地址的</a:t>
            </a:r>
            <a:r>
              <a:rPr lang="en-US" sz="2800" dirty="0">
                <a:latin typeface="+mn-lt"/>
              </a:rPr>
              <a:t>IP</a:t>
            </a:r>
            <a:r>
              <a:rPr lang="zh-CN" altLang="en-US" sz="2800" dirty="0">
                <a:latin typeface="+mn-lt"/>
              </a:rPr>
              <a:t>入栈</a:t>
            </a:r>
          </a:p>
          <a:p>
            <a:pPr>
              <a:buNone/>
            </a:pP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      由于存放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CALL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指令的内存首地址为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CS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：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IP=2000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：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1050H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，该指令占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3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字节，所以返回地址为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2000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：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1053H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，即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IP=1053H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。于是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1053H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被推入堆栈。</a:t>
            </a:r>
          </a:p>
          <a:p>
            <a:pPr algn="just">
              <a:buNone/>
            </a:pPr>
            <a:r>
              <a:rPr lang="en-US" altLang="zh-CN" dirty="0">
                <a:latin typeface="+mn-lt"/>
                <a:sym typeface="Wingdings 3" panose="05040102010807070707"/>
              </a:rPr>
              <a:t> </a:t>
            </a:r>
            <a:r>
              <a:rPr lang="zh-CN" altLang="en-US" sz="2800" dirty="0">
                <a:latin typeface="+mn-lt"/>
              </a:rPr>
              <a:t>根据当前</a:t>
            </a:r>
            <a:r>
              <a:rPr lang="en-US" sz="2800" dirty="0">
                <a:latin typeface="+mn-lt"/>
              </a:rPr>
              <a:t>IP</a:t>
            </a:r>
            <a:r>
              <a:rPr lang="zh-CN" altLang="en-US" sz="2800" dirty="0">
                <a:latin typeface="+mn-lt"/>
              </a:rPr>
              <a:t>值和位移量</a:t>
            </a:r>
            <a:r>
              <a:rPr lang="en-US" sz="2800" dirty="0">
                <a:latin typeface="+mn-lt"/>
              </a:rPr>
              <a:t>DISP</a:t>
            </a:r>
            <a:r>
              <a:rPr lang="zh-CN" altLang="en-US" sz="2800" dirty="0">
                <a:latin typeface="+mn-lt"/>
              </a:rPr>
              <a:t>计算出新的</a:t>
            </a:r>
            <a:r>
              <a:rPr lang="en-US" sz="2800" dirty="0">
                <a:latin typeface="+mn-lt"/>
              </a:rPr>
              <a:t>IP</a:t>
            </a:r>
            <a:r>
              <a:rPr lang="zh-CN" altLang="en-US" sz="2800" dirty="0">
                <a:latin typeface="+mn-lt"/>
              </a:rPr>
              <a:t>值，作为子程序的入口地址，</a:t>
            </a:r>
            <a:r>
              <a:rPr lang="zh-CN" altLang="en-US" dirty="0">
                <a:solidFill>
                  <a:srgbClr val="FFFF99"/>
                </a:solidFill>
                <a:latin typeface="+mn-ea"/>
                <a:ea typeface="+mn-ea"/>
              </a:rPr>
              <a:t>即</a:t>
            </a:r>
          </a:p>
          <a:p>
            <a:pPr>
              <a:buNone/>
            </a:pPr>
            <a:r>
              <a:rPr lang="en-US" dirty="0">
                <a:solidFill>
                  <a:srgbClr val="FFFF99"/>
                </a:solidFill>
                <a:latin typeface="+mn-lt"/>
              </a:rPr>
              <a:t>       IP = IP+DISP = 1053H+1234H = 2287H</a:t>
            </a:r>
            <a:endParaRPr lang="zh-CN" altLang="en-US" dirty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en-US" altLang="zh-CN" sz="2800" dirty="0">
                <a:latin typeface="+mn-lt"/>
                <a:sym typeface="Wingdings 3" panose="05040102010807070707"/>
              </a:rPr>
              <a:t> </a:t>
            </a:r>
            <a:r>
              <a:rPr lang="zh-CN" altLang="en-US" sz="2800" dirty="0">
                <a:latin typeface="+mn-lt"/>
              </a:rPr>
              <a:t>程序转到本代码段中偏移地址为</a:t>
            </a:r>
            <a:r>
              <a:rPr lang="en-US" sz="2800" dirty="0">
                <a:latin typeface="+mn-lt"/>
              </a:rPr>
              <a:t>2287H</a:t>
            </a:r>
            <a:r>
              <a:rPr lang="zh-CN" altLang="en-US" sz="2800" dirty="0">
                <a:latin typeface="+mn-lt"/>
              </a:rPr>
              <a:t>处执行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852971"/>
      </p:ext>
    </p:extLst>
  </p:cSld>
  <p:clrMapOvr>
    <a:masterClrMapping/>
  </p:clrMapOvr>
  <p:transition spd="slow">
    <p:pull/>
  </p:transition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539750"/>
            <a:ext cx="8372475" cy="647700"/>
          </a:xfrm>
        </p:spPr>
        <p:txBody>
          <a:bodyPr/>
          <a:lstStyle/>
          <a:p>
            <a:pPr>
              <a:buNone/>
            </a:pPr>
            <a:r>
              <a:rPr lang="zh-CN" altLang="en-US" dirty="0">
                <a:latin typeface="+mn-lt"/>
                <a:ea typeface="+mn-ea"/>
              </a:rPr>
              <a:t>指令</a:t>
            </a:r>
            <a:r>
              <a:rPr lang="en-US" dirty="0">
                <a:latin typeface="+mn-lt"/>
                <a:ea typeface="+mn-ea"/>
              </a:rPr>
              <a:t>CALLPROG_N</a:t>
            </a:r>
            <a:r>
              <a:rPr lang="zh-CN" altLang="en-US" dirty="0">
                <a:latin typeface="+mn-lt"/>
                <a:ea typeface="+mn-ea"/>
              </a:rPr>
              <a:t>的执行过程如图</a:t>
            </a:r>
            <a:r>
              <a:rPr lang="en-US" dirty="0">
                <a:latin typeface="+mn-lt"/>
                <a:ea typeface="+mn-ea"/>
              </a:rPr>
              <a:t>3.21(a) </a:t>
            </a:r>
            <a:r>
              <a:rPr lang="zh-CN" altLang="en-US" dirty="0">
                <a:latin typeface="+mn-lt"/>
                <a:ea typeface="+mn-ea"/>
                <a:sym typeface="Wingdings 3" panose="05040102010807070707"/>
              </a:rPr>
              <a:t>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059" y="1117600"/>
            <a:ext cx="8695041" cy="538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024896"/>
      </p:ext>
    </p:extLst>
  </p:cSld>
  <p:clrMapOvr>
    <a:masterClrMapping/>
  </p:clrMapOvr>
  <p:transition spd="slow">
    <p:zoom dir="in"/>
  </p:transition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250950"/>
            <a:ext cx="8097838" cy="5238750"/>
          </a:xfrm>
        </p:spPr>
        <p:txBody>
          <a:bodyPr/>
          <a:lstStyle/>
          <a:p>
            <a:pPr algn="just">
              <a:buNone/>
            </a:pPr>
            <a:r>
              <a:rPr lang="en-US" sz="2800" dirty="0">
                <a:latin typeface="+mn-lt"/>
              </a:rPr>
              <a:t>RET</a:t>
            </a:r>
            <a:r>
              <a:rPr lang="zh-CN" altLang="en-US" sz="2800" dirty="0">
                <a:latin typeface="+mn-lt"/>
              </a:rPr>
              <a:t>指令的寻址方式与</a:t>
            </a:r>
            <a:r>
              <a:rPr lang="en-US" sz="2800" dirty="0">
                <a:latin typeface="+mn-lt"/>
              </a:rPr>
              <a:t>CALL</a:t>
            </a:r>
            <a:r>
              <a:rPr lang="zh-CN" altLang="en-US" sz="2800" dirty="0">
                <a:latin typeface="+mn-lt"/>
              </a:rPr>
              <a:t>一样，在本例中也是段内直接调用。执行过程如下：</a:t>
            </a:r>
          </a:p>
          <a:p>
            <a:pPr algn="just">
              <a:buNone/>
            </a:pPr>
            <a:r>
              <a:rPr lang="en-US" sz="2800" dirty="0">
                <a:latin typeface="+mn-lt"/>
                <a:sym typeface="Wingdings 3" panose="05040102010807070707"/>
              </a:rPr>
              <a:t>  </a:t>
            </a:r>
            <a:r>
              <a:rPr lang="en-US" sz="2800" dirty="0">
                <a:latin typeface="+mn-lt"/>
              </a:rPr>
              <a:t>IP←(SP</a:t>
            </a:r>
            <a:r>
              <a:rPr lang="zh-CN" altLang="en-US" sz="2800" dirty="0">
                <a:latin typeface="+mn-lt"/>
              </a:rPr>
              <a:t>和</a:t>
            </a:r>
            <a:r>
              <a:rPr lang="en-US" sz="2800" dirty="0">
                <a:latin typeface="+mn-lt"/>
              </a:rPr>
              <a:t>SP+1)</a:t>
            </a:r>
            <a:r>
              <a:rPr lang="zh-CN" altLang="en-US" sz="2800" dirty="0">
                <a:latin typeface="+mn-lt"/>
              </a:rPr>
              <a:t>单元内容</a:t>
            </a:r>
            <a:endParaRPr lang="en-US" altLang="zh-CN" sz="2800" dirty="0">
              <a:latin typeface="+mn-lt"/>
            </a:endParaRPr>
          </a:p>
          <a:p>
            <a:pPr algn="just">
              <a:buNone/>
            </a:pP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     即返址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IP=1053H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从栈中弹出</a:t>
            </a:r>
          </a:p>
          <a:p>
            <a:pPr algn="just">
              <a:buFont typeface="Wingdings 3" panose="05040102010807070707"/>
              <a:buChar char="´"/>
            </a:pPr>
            <a:r>
              <a:rPr lang="en-US" sz="2800" dirty="0">
                <a:latin typeface="+mn-lt"/>
              </a:rPr>
              <a:t>SP←SP+2</a:t>
            </a:r>
            <a:endParaRPr lang="en-US" altLang="zh-CN" sz="2800" dirty="0">
              <a:latin typeface="+mn-lt"/>
            </a:endParaRPr>
          </a:p>
          <a:p>
            <a:pPr algn="just">
              <a:buNone/>
            </a:pP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     SP=00FEH+2=0100H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，即恢复原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SP</a:t>
            </a:r>
            <a:endParaRPr lang="zh-CN" altLang="en-US" sz="2800" dirty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zh-CN" altLang="en-US" sz="2800" dirty="0">
                <a:latin typeface="+mn-lt"/>
              </a:rPr>
              <a:t>结果，返回</a:t>
            </a:r>
            <a:r>
              <a:rPr lang="en-US" sz="2800" dirty="0">
                <a:latin typeface="+mn-lt"/>
              </a:rPr>
              <a:t>CALL</a:t>
            </a:r>
            <a:r>
              <a:rPr lang="zh-CN" altLang="en-US" sz="2800" dirty="0">
                <a:latin typeface="+mn-lt"/>
              </a:rPr>
              <a:t>下面的那条指令，即从</a:t>
            </a:r>
            <a:r>
              <a:rPr lang="en-US" sz="2800" dirty="0">
                <a:latin typeface="+mn-lt"/>
              </a:rPr>
              <a:t>2000</a:t>
            </a:r>
            <a:r>
              <a:rPr lang="zh-CN" altLang="en-US" sz="2800" dirty="0">
                <a:latin typeface="+mn-lt"/>
              </a:rPr>
              <a:t>：</a:t>
            </a:r>
            <a:r>
              <a:rPr lang="en-US" sz="2800" dirty="0">
                <a:latin typeface="+mn-lt"/>
              </a:rPr>
              <a:t>1053</a:t>
            </a:r>
            <a:r>
              <a:rPr lang="zh-CN" altLang="en-US" sz="2800" dirty="0">
                <a:latin typeface="+mn-lt"/>
              </a:rPr>
              <a:t>处继续执行程序，如图</a:t>
            </a:r>
            <a:r>
              <a:rPr lang="en-US" sz="2800" dirty="0">
                <a:latin typeface="+mn-lt"/>
              </a:rPr>
              <a:t>3.21(b)</a:t>
            </a:r>
            <a:r>
              <a:rPr lang="zh-CN" altLang="en-US" sz="2800" dirty="0">
                <a:latin typeface="+mn-lt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过程调用指令</a:t>
            </a:r>
          </a:p>
        </p:txBody>
      </p:sp>
    </p:spTree>
    <p:extLst>
      <p:ext uri="{BB962C8B-B14F-4D97-AF65-F5344CB8AC3E}">
        <p14:creationId xmlns:p14="http://schemas.microsoft.com/office/powerpoint/2010/main" val="3472235775"/>
      </p:ext>
    </p:extLst>
  </p:cSld>
  <p:clrMapOvr>
    <a:masterClrMapping/>
  </p:clrMapOvr>
  <p:transition spd="slow">
    <p:pull dir="ru"/>
  </p:transition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/>
          <a:lstStyle/>
          <a:p>
            <a:pPr>
              <a:buNone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</a:rPr>
              <a:t>（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</a:rPr>
              <a:t>）段内间接调用和返回</a:t>
            </a:r>
          </a:p>
          <a:p>
            <a:pPr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3.85  </a:t>
            </a:r>
            <a:r>
              <a:rPr lang="zh-CN" altLang="en-US" dirty="0">
                <a:latin typeface="+mn-ea"/>
                <a:ea typeface="+mn-ea"/>
              </a:rPr>
              <a:t>下面是两条段内间接调用指令的例子，返址在寄存器或内存中。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CALL	BX</a:t>
            </a:r>
            <a:endParaRPr lang="zh-CN" altLang="en-US" dirty="0"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CALL	WORD  PTR</a:t>
            </a:r>
            <a:r>
              <a:rPr lang="zh-CN" altLang="en-US" dirty="0">
                <a:latin typeface="+mn-lt"/>
                <a:ea typeface="+mn-ea"/>
              </a:rPr>
              <a:t>［</a:t>
            </a:r>
            <a:r>
              <a:rPr lang="en-US" dirty="0">
                <a:latin typeface="+mn-lt"/>
                <a:ea typeface="+mn-ea"/>
              </a:rPr>
              <a:t>BX+SI</a:t>
            </a:r>
            <a:r>
              <a:rPr lang="zh-CN" altLang="en-US" dirty="0">
                <a:latin typeface="+mn-lt"/>
                <a:ea typeface="+mn-ea"/>
              </a:rPr>
              <a:t>］</a:t>
            </a:r>
          </a:p>
          <a:p>
            <a:pPr>
              <a:buNone/>
            </a:pPr>
            <a:r>
              <a:rPr lang="zh-CN" altLang="en-US" dirty="0">
                <a:latin typeface="+mn-lt"/>
              </a:rPr>
              <a:t>   它们执行的操作分三步，前两步与直接调用相同，第三步不同，具体为：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  <a:sym typeface="Wingdings 3" panose="05040102010807070707"/>
              </a:rPr>
              <a:t>    </a:t>
            </a:r>
            <a:r>
              <a:rPr lang="en-US" dirty="0">
                <a:latin typeface="+mn-lt"/>
                <a:ea typeface="+mn-ea"/>
              </a:rPr>
              <a:t>SP←SP-2  </a:t>
            </a:r>
            <a:endParaRPr lang="zh-CN" altLang="en-US" dirty="0"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  <a:sym typeface="Wingdings 3" panose="05040102010807070707"/>
              </a:rPr>
              <a:t>    </a:t>
            </a:r>
            <a:r>
              <a:rPr lang="en-US" dirty="0">
                <a:latin typeface="+mn-lt"/>
                <a:ea typeface="+mn-ea"/>
              </a:rPr>
              <a:t>IP</a:t>
            </a:r>
            <a:r>
              <a:rPr lang="zh-CN" altLang="en-US" dirty="0">
                <a:latin typeface="+mn-lt"/>
                <a:ea typeface="+mn-ea"/>
              </a:rPr>
              <a:t>入栈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  <a:sym typeface="Wingdings 3" panose="05040102010807070707"/>
              </a:rPr>
              <a:t>    </a:t>
            </a:r>
            <a:r>
              <a:rPr lang="en-US" dirty="0">
                <a:latin typeface="+mn-lt"/>
                <a:ea typeface="+mn-ea"/>
              </a:rPr>
              <a:t>IP←EA</a:t>
            </a:r>
            <a:r>
              <a:rPr lang="zh-CN" altLang="en-US" dirty="0">
                <a:latin typeface="+mn-lt"/>
                <a:ea typeface="+mn-ea"/>
              </a:rPr>
              <a:t>，计算出目的地址的有效地址</a:t>
            </a:r>
            <a:r>
              <a:rPr lang="en-US" dirty="0">
                <a:latin typeface="+mn-lt"/>
                <a:ea typeface="+mn-ea"/>
              </a:rPr>
              <a:t>EA</a:t>
            </a:r>
            <a:r>
              <a:rPr lang="zh-CN" altLang="en-US" dirty="0">
                <a:latin typeface="+mn-lt"/>
                <a:ea typeface="+mn-ea"/>
              </a:rPr>
              <a:t>，送入</a:t>
            </a:r>
            <a:r>
              <a:rPr lang="en-US" dirty="0">
                <a:latin typeface="+mn-lt"/>
                <a:ea typeface="+mn-ea"/>
              </a:rPr>
              <a:t>IP</a:t>
            </a:r>
            <a:r>
              <a:rPr lang="zh-CN" altLang="en-US" dirty="0">
                <a:latin typeface="+mn-lt"/>
                <a:ea typeface="+mn-ea"/>
              </a:rPr>
              <a:t>，以此转移。</a:t>
            </a:r>
          </a:p>
          <a:p>
            <a:pPr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过程调用指令</a:t>
            </a:r>
          </a:p>
        </p:txBody>
      </p:sp>
    </p:spTree>
    <p:extLst>
      <p:ext uri="{BB962C8B-B14F-4D97-AF65-F5344CB8AC3E}">
        <p14:creationId xmlns:p14="http://schemas.microsoft.com/office/powerpoint/2010/main" val="3321373650"/>
      </p:ext>
    </p:extLst>
  </p:cSld>
  <p:clrMapOvr>
    <a:masterClrMapping/>
  </p:clrMapOvr>
  <p:transition spd="slow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1460500"/>
          </a:xfrm>
        </p:spPr>
        <p:txBody>
          <a:bodyPr/>
          <a:lstStyle/>
          <a:p>
            <a:r>
              <a:rPr lang="en-US" sz="3600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3.1.4 </a:t>
            </a:r>
            <a:r>
              <a:rPr lang="zh-CN" altLang="en-US" sz="3600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寄存器间接寻址方式</a:t>
            </a:r>
            <a:br>
              <a:rPr lang="en-US" altLang="zh-CN" sz="3600" dirty="0">
                <a:solidFill>
                  <a:schemeClr val="bg1">
                    <a:lumMod val="50000"/>
                    <a:lumOff val="50000"/>
                  </a:schemeClr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dirty="0"/>
              <a:t>Register Indirect Addressing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695450"/>
            <a:ext cx="8008937" cy="4889500"/>
          </a:xfrm>
        </p:spPr>
        <p:txBody>
          <a:bodyPr/>
          <a:lstStyle/>
          <a:p>
            <a:pPr algn="just"/>
            <a:r>
              <a:rPr lang="zh-CN" altLang="en-US" dirty="0">
                <a:latin typeface="+mn-lt"/>
              </a:rPr>
              <a:t>指令中给出的寄存器中的值不是操作数本身，而是操作数的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有效地址</a:t>
            </a:r>
            <a:r>
              <a:rPr lang="en-US" dirty="0">
                <a:latin typeface="+mn-lt"/>
              </a:rPr>
              <a:t>EA</a:t>
            </a:r>
            <a:r>
              <a:rPr lang="zh-CN" altLang="en-US" dirty="0">
                <a:latin typeface="+mn-lt"/>
              </a:rPr>
              <a:t>。</a:t>
            </a:r>
          </a:p>
          <a:p>
            <a:pPr algn="just"/>
            <a:r>
              <a:rPr lang="zh-CN" altLang="en-US" dirty="0">
                <a:latin typeface="+mn-lt"/>
              </a:rPr>
              <a:t>寄存器名称外必须加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方括号</a:t>
            </a:r>
            <a:r>
              <a:rPr lang="zh-CN" altLang="en-US" dirty="0">
                <a:latin typeface="+mn-lt"/>
              </a:rPr>
              <a:t>，可用的寄存器有：</a:t>
            </a:r>
            <a:r>
              <a:rPr lang="en-US" dirty="0">
                <a:latin typeface="+mn-lt"/>
              </a:rPr>
              <a:t>BX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BP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SI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DI</a:t>
            </a:r>
            <a:r>
              <a:rPr lang="zh-CN" altLang="en-US" dirty="0">
                <a:latin typeface="+mn-lt"/>
              </a:rPr>
              <a:t>。</a:t>
            </a:r>
          </a:p>
          <a:p>
            <a:r>
              <a:rPr lang="zh-CN" altLang="en-US" dirty="0">
                <a:latin typeface="+mn-lt"/>
              </a:rPr>
              <a:t>应遵守以下约定：</a:t>
            </a:r>
          </a:p>
          <a:p>
            <a:pPr algn="just">
              <a:buNone/>
            </a:pPr>
            <a:r>
              <a:rPr lang="zh-CN" altLang="en-US" dirty="0">
                <a:solidFill>
                  <a:srgbClr val="FFC000"/>
                </a:solidFill>
                <a:latin typeface="+mn-lt"/>
              </a:rPr>
              <a:t>约定</a:t>
            </a:r>
            <a:r>
              <a:rPr lang="en-US" dirty="0">
                <a:solidFill>
                  <a:srgbClr val="FFC000"/>
                </a:solidFill>
                <a:latin typeface="+mn-lt"/>
              </a:rPr>
              <a:t>1</a:t>
            </a:r>
            <a:r>
              <a:rPr lang="zh-CN" altLang="en-US" dirty="0">
                <a:solidFill>
                  <a:srgbClr val="FFC000"/>
                </a:solidFill>
                <a:latin typeface="+mn-lt"/>
              </a:rPr>
              <a:t>：</a:t>
            </a:r>
            <a:r>
              <a:rPr lang="zh-CN" altLang="en-US" dirty="0">
                <a:latin typeface="+mn-lt"/>
              </a:rPr>
              <a:t>如果指令中指定的寄存器是</a:t>
            </a:r>
            <a:r>
              <a:rPr lang="en-US" dirty="0">
                <a:latin typeface="+mn-lt"/>
              </a:rPr>
              <a:t>BX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SI</a:t>
            </a:r>
            <a:r>
              <a:rPr lang="zh-CN" altLang="en-US" dirty="0">
                <a:latin typeface="+mn-lt"/>
              </a:rPr>
              <a:t>或</a:t>
            </a:r>
            <a:r>
              <a:rPr lang="en-US" dirty="0">
                <a:latin typeface="+mn-lt"/>
              </a:rPr>
              <a:t>DI</a:t>
            </a:r>
            <a:r>
              <a:rPr lang="zh-CN" altLang="en-US" dirty="0">
                <a:latin typeface="+mn-lt"/>
              </a:rPr>
              <a:t>，则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默认操作数</a:t>
            </a:r>
            <a:r>
              <a:rPr lang="zh-CN" altLang="en-US" dirty="0">
                <a:latin typeface="+mn-lt"/>
              </a:rPr>
              <a:t>存放在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数据段</a:t>
            </a:r>
            <a:r>
              <a:rPr lang="zh-CN" altLang="en-US" dirty="0">
                <a:latin typeface="+mn-lt"/>
              </a:rPr>
              <a:t>中，</a:t>
            </a:r>
          </a:p>
          <a:p>
            <a:pPr>
              <a:buNone/>
            </a:pPr>
            <a:r>
              <a:rPr lang="en-US" altLang="zh-CN" dirty="0">
                <a:latin typeface="+mn-lt"/>
              </a:rPr>
              <a:t>	</a:t>
            </a:r>
            <a:r>
              <a:rPr lang="zh-CN" altLang="en-US" dirty="0">
                <a:latin typeface="+mn-lt"/>
              </a:rPr>
              <a:t>物理地址</a:t>
            </a:r>
            <a:r>
              <a:rPr lang="en-US" dirty="0">
                <a:latin typeface="+mn-lt"/>
              </a:rPr>
              <a:t>=16×DS+BX</a:t>
            </a:r>
            <a:endParaRPr lang="zh-CN" altLang="en-US" dirty="0">
              <a:latin typeface="+mn-lt"/>
            </a:endParaRPr>
          </a:p>
          <a:p>
            <a:pPr>
              <a:buNone/>
            </a:pPr>
            <a:r>
              <a:rPr lang="en-US" dirty="0">
                <a:latin typeface="+mn-lt"/>
              </a:rPr>
              <a:t>  		        </a:t>
            </a:r>
            <a:r>
              <a:rPr lang="zh-CN" altLang="en-US" dirty="0">
                <a:latin typeface="+mn-lt"/>
              </a:rPr>
              <a:t>或</a:t>
            </a:r>
            <a:r>
              <a:rPr lang="en-US" dirty="0">
                <a:latin typeface="+mn-lt"/>
              </a:rPr>
              <a:t>=16×DS+SI</a:t>
            </a:r>
            <a:endParaRPr lang="zh-CN" altLang="en-US" dirty="0">
              <a:latin typeface="+mn-lt"/>
            </a:endParaRPr>
          </a:p>
          <a:p>
            <a:pPr>
              <a:buNone/>
            </a:pPr>
            <a:r>
              <a:rPr lang="en-US" dirty="0">
                <a:latin typeface="+mn-lt"/>
              </a:rPr>
              <a:t>                   </a:t>
            </a:r>
            <a:r>
              <a:rPr lang="zh-CN" altLang="en-US" dirty="0">
                <a:latin typeface="+mn-lt"/>
              </a:rPr>
              <a:t>或</a:t>
            </a:r>
            <a:r>
              <a:rPr lang="en-US" dirty="0">
                <a:latin typeface="+mn-lt"/>
              </a:rPr>
              <a:t>=16×DS+DI</a:t>
            </a:r>
            <a:endParaRPr lang="zh-CN" altLang="en-US" dirty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ld"/>
  </p:transition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84250"/>
            <a:ext cx="8372475" cy="5505450"/>
          </a:xfrm>
        </p:spPr>
        <p:txBody>
          <a:bodyPr/>
          <a:lstStyle/>
          <a:p>
            <a:pPr>
              <a:buNone/>
            </a:pPr>
            <a:r>
              <a:rPr lang="zh-CN" altLang="en-US" dirty="0">
                <a:latin typeface="+mn-lt"/>
                <a:ea typeface="+mn-ea"/>
              </a:rPr>
              <a:t>设：</a:t>
            </a:r>
            <a:r>
              <a:rPr lang="en-US" dirty="0">
                <a:latin typeface="+mn-lt"/>
                <a:ea typeface="+mn-ea"/>
              </a:rPr>
              <a:t>DS=1000H,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BX=200H</a:t>
            </a:r>
            <a:r>
              <a:rPr lang="en-US" dirty="0">
                <a:latin typeface="+mn-lt"/>
                <a:ea typeface="+mn-ea"/>
              </a:rPr>
              <a:t>, SI=300H,  (10500H)=3210H</a:t>
            </a:r>
          </a:p>
          <a:p>
            <a:pPr>
              <a:buNone/>
            </a:pPr>
            <a:r>
              <a:rPr lang="en-US" altLang="zh-CN" dirty="0">
                <a:latin typeface="+mn-lt"/>
              </a:rPr>
              <a:t>CALL BX</a:t>
            </a:r>
          </a:p>
          <a:p>
            <a:pPr>
              <a:buNone/>
            </a:pPr>
            <a:r>
              <a:rPr lang="zh-CN" altLang="en-US" dirty="0">
                <a:latin typeface="+mn-lt"/>
                <a:ea typeface="+mn-ea"/>
              </a:rPr>
              <a:t>      转移地址在</a:t>
            </a:r>
            <a:r>
              <a:rPr lang="en-US" dirty="0">
                <a:latin typeface="+mn-lt"/>
                <a:ea typeface="+mn-ea"/>
              </a:rPr>
              <a:t>BX</a:t>
            </a:r>
            <a:r>
              <a:rPr lang="zh-CN" altLang="en-US" dirty="0">
                <a:latin typeface="+mn-lt"/>
                <a:ea typeface="+mn-ea"/>
              </a:rPr>
              <a:t>中，此调用指令执行后，</a:t>
            </a:r>
            <a:r>
              <a:rPr lang="en-US" dirty="0">
                <a:latin typeface="+mn-lt"/>
                <a:ea typeface="+mn-ea"/>
              </a:rPr>
              <a:t>IP←0200H</a:t>
            </a:r>
            <a:r>
              <a:rPr lang="zh-CN" altLang="en-US" dirty="0">
                <a:latin typeface="+mn-lt"/>
                <a:ea typeface="+mn-ea"/>
              </a:rPr>
              <a:t>，转到段内偏移地址为</a:t>
            </a:r>
            <a:r>
              <a:rPr lang="en-US" dirty="0">
                <a:latin typeface="+mn-lt"/>
                <a:ea typeface="+mn-ea"/>
              </a:rPr>
              <a:t>0200H</a:t>
            </a:r>
            <a:r>
              <a:rPr lang="zh-CN" altLang="en-US" dirty="0">
                <a:latin typeface="+mn-lt"/>
                <a:ea typeface="+mn-ea"/>
              </a:rPr>
              <a:t>处执行。</a:t>
            </a:r>
          </a:p>
          <a:p>
            <a:pPr>
              <a:buNone/>
            </a:pPr>
            <a:r>
              <a:rPr lang="en-US" dirty="0">
                <a:latin typeface="+mn-lt"/>
              </a:rPr>
              <a:t>CALL   WORD  PTR</a:t>
            </a:r>
            <a:r>
              <a:rPr lang="zh-CN" altLang="en-US" dirty="0">
                <a:latin typeface="+mn-lt"/>
              </a:rPr>
              <a:t>［</a:t>
            </a:r>
            <a:r>
              <a:rPr lang="en-US" dirty="0">
                <a:latin typeface="+mn-lt"/>
              </a:rPr>
              <a:t>BX+SI</a:t>
            </a:r>
            <a:r>
              <a:rPr lang="zh-CN" altLang="en-US" dirty="0">
                <a:latin typeface="+mn-lt"/>
              </a:rPr>
              <a:t>］</a:t>
            </a:r>
            <a:endParaRPr lang="en-US" altLang="zh-CN" dirty="0">
              <a:latin typeface="+mn-lt"/>
            </a:endParaRPr>
          </a:p>
          <a:p>
            <a:pPr>
              <a:buNone/>
            </a:pPr>
            <a:r>
              <a:rPr lang="en-US" altLang="zh-CN" dirty="0">
                <a:latin typeface="+mn-lt"/>
                <a:ea typeface="+mn-ea"/>
              </a:rPr>
              <a:t>      </a:t>
            </a:r>
            <a:r>
              <a:rPr lang="zh-CN" altLang="en-US" dirty="0">
                <a:latin typeface="+mn-lt"/>
                <a:ea typeface="+mn-ea"/>
              </a:rPr>
              <a:t>子程序入口地址在内存字单元中，其值为 </a:t>
            </a:r>
            <a:r>
              <a:rPr lang="en-US" dirty="0">
                <a:latin typeface="+mn-lt"/>
              </a:rPr>
              <a:t>(16×DS+BX+SI) = (10000H+0200H+0300H)</a:t>
            </a:r>
            <a:endParaRPr lang="zh-CN" altLang="en-US" dirty="0">
              <a:latin typeface="+mn-lt"/>
            </a:endParaRPr>
          </a:p>
          <a:p>
            <a:pPr>
              <a:buNone/>
            </a:pPr>
            <a:r>
              <a:rPr lang="en-US" dirty="0">
                <a:latin typeface="+mn-lt"/>
              </a:rPr>
              <a:t>          = (10500H) = 3210H</a:t>
            </a:r>
            <a:r>
              <a:rPr lang="zh-CN" altLang="en-US" dirty="0">
                <a:latin typeface="+mn-lt"/>
              </a:rPr>
              <a:t>， </a:t>
            </a:r>
            <a:r>
              <a:rPr lang="zh-CN" altLang="en-US" dirty="0">
                <a:latin typeface="+mn-lt"/>
                <a:ea typeface="+mn-ea"/>
              </a:rPr>
              <a:t>即</a:t>
            </a:r>
            <a:r>
              <a:rPr lang="en-US" dirty="0">
                <a:latin typeface="+mn-lt"/>
                <a:ea typeface="+mn-ea"/>
              </a:rPr>
              <a:t>EA=3210H</a:t>
            </a:r>
            <a:endParaRPr lang="en-US" altLang="zh-CN" dirty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dirty="0">
                <a:latin typeface="+mn-lt"/>
                <a:ea typeface="+mn-ea"/>
              </a:rPr>
              <a:t>      此指令执行后，</a:t>
            </a:r>
            <a:r>
              <a:rPr lang="en-US" dirty="0">
                <a:latin typeface="+mn-lt"/>
                <a:ea typeface="+mn-ea"/>
              </a:rPr>
              <a:t>IP←3210H</a:t>
            </a:r>
            <a:r>
              <a:rPr lang="zh-CN" altLang="en-US" dirty="0">
                <a:latin typeface="+mn-lt"/>
                <a:ea typeface="+mn-ea"/>
              </a:rPr>
              <a:t>，转到段内偏移地址为</a:t>
            </a:r>
            <a:r>
              <a:rPr lang="en-US" dirty="0">
                <a:latin typeface="+mn-lt"/>
                <a:ea typeface="+mn-ea"/>
              </a:rPr>
              <a:t>3210H </a:t>
            </a:r>
            <a:r>
              <a:rPr lang="zh-CN" altLang="en-US" dirty="0">
                <a:latin typeface="+mn-lt"/>
                <a:ea typeface="+mn-ea"/>
              </a:rPr>
              <a:t>处执行。</a:t>
            </a:r>
          </a:p>
          <a:p>
            <a:pPr>
              <a:buNone/>
            </a:pPr>
            <a:r>
              <a:rPr lang="zh-CN" altLang="en-US" dirty="0">
                <a:latin typeface="+mn-lt"/>
              </a:rPr>
              <a:t>对应的</a:t>
            </a:r>
            <a:r>
              <a:rPr lang="en-US" dirty="0">
                <a:latin typeface="+mn-lt"/>
              </a:rPr>
              <a:t>RET</a:t>
            </a:r>
            <a:r>
              <a:rPr lang="zh-CN" altLang="en-US" dirty="0">
                <a:latin typeface="+mn-lt"/>
              </a:rPr>
              <a:t>指令执行的操作与段内直接过程的返回指令类似。</a:t>
            </a:r>
          </a:p>
          <a:p>
            <a:pPr>
              <a:buNone/>
            </a:pPr>
            <a:r>
              <a:rPr lang="en-US" dirty="0">
                <a:latin typeface="+mn-lt"/>
              </a:rPr>
              <a:t> </a:t>
            </a:r>
            <a:endParaRPr lang="zh-CN" altLang="en-US" dirty="0">
              <a:latin typeface="+mn-lt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过程调用指令</a:t>
            </a:r>
          </a:p>
        </p:txBody>
      </p:sp>
    </p:spTree>
    <p:extLst>
      <p:ext uri="{BB962C8B-B14F-4D97-AF65-F5344CB8AC3E}">
        <p14:creationId xmlns:p14="http://schemas.microsoft.com/office/powerpoint/2010/main" val="3730220065"/>
      </p:ext>
    </p:extLst>
  </p:cSld>
  <p:clrMapOvr>
    <a:masterClrMapping/>
  </p:clrMapOvr>
  <p:transition spd="slow">
    <p:wheel spokes="1"/>
  </p:transition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939800"/>
            <a:ext cx="8229600" cy="2000250"/>
          </a:xfrm>
        </p:spPr>
        <p:txBody>
          <a:bodyPr/>
          <a:lstStyle/>
          <a:p>
            <a:pPr algn="l">
              <a:spcBef>
                <a:spcPts val="1200"/>
              </a:spcBef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</a:rPr>
              <a:t>（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</a:rPr>
              <a:t>） 段间直接调用</a:t>
            </a:r>
            <a:br>
              <a:rPr lang="zh-CN" altLang="en-US" sz="2400" dirty="0"/>
            </a:br>
            <a:r>
              <a:rPr lang="zh-CN" altLang="en-US" sz="2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例</a:t>
            </a:r>
            <a:r>
              <a:rPr lang="en-US" sz="2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3.86</a:t>
            </a:r>
            <a:br>
              <a:rPr lang="zh-CN" altLang="en-US" sz="2600" dirty="0"/>
            </a:br>
            <a:r>
              <a:rPr lang="en-US" sz="2600" dirty="0">
                <a:solidFill>
                  <a:srgbClr val="FFFF00"/>
                </a:solidFill>
              </a:rPr>
              <a:t>CALL   FAR  PTR  PROG_F </a:t>
            </a:r>
            <a:r>
              <a:rPr lang="zh-CN" altLang="en-US" sz="2600" dirty="0"/>
              <a:t>；</a:t>
            </a:r>
            <a:r>
              <a:rPr lang="en-US" sz="2600" dirty="0"/>
              <a:t>PROG_F</a:t>
            </a:r>
            <a:r>
              <a:rPr lang="zh-CN" altLang="en-US" sz="2600" dirty="0"/>
              <a:t>是一个远标号</a:t>
            </a:r>
            <a:br>
              <a:rPr lang="zh-CN" altLang="en-US" sz="2600" dirty="0"/>
            </a:br>
            <a:r>
              <a:rPr lang="zh-CN" altLang="en-US" sz="2600" dirty="0"/>
              <a:t>该指令含</a:t>
            </a:r>
            <a:r>
              <a:rPr lang="en-US" sz="2600" dirty="0"/>
              <a:t>5</a:t>
            </a:r>
            <a:r>
              <a:rPr lang="zh-CN" altLang="en-US" sz="2600" dirty="0"/>
              <a:t>个字节，编码格式为：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051300"/>
            <a:ext cx="8372475" cy="2489200"/>
          </a:xfrm>
        </p:spPr>
        <p:txBody>
          <a:bodyPr/>
          <a:lstStyle/>
          <a:p>
            <a:pPr>
              <a:buNone/>
            </a:pPr>
            <a:r>
              <a:rPr lang="zh-CN" altLang="en-US" dirty="0">
                <a:latin typeface="+mn-lt"/>
                <a:ea typeface="+mn-ea"/>
              </a:rPr>
              <a:t>设调用前：</a:t>
            </a:r>
            <a:r>
              <a:rPr lang="en-US" dirty="0">
                <a:latin typeface="+mn-lt"/>
                <a:ea typeface="+mn-ea"/>
              </a:rPr>
              <a:t>CS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dirty="0">
                <a:latin typeface="+mn-lt"/>
                <a:ea typeface="+mn-ea"/>
              </a:rPr>
              <a:t>IP=1000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dirty="0">
                <a:latin typeface="+mn-lt"/>
                <a:ea typeface="+mn-ea"/>
              </a:rPr>
              <a:t>205AH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SS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dirty="0">
                <a:latin typeface="+mn-lt"/>
                <a:ea typeface="+mn-ea"/>
              </a:rPr>
              <a:t>SP=2500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dirty="0">
                <a:latin typeface="+mn-lt"/>
                <a:ea typeface="+mn-ea"/>
              </a:rPr>
              <a:t>0050H</a:t>
            </a:r>
            <a:r>
              <a:rPr lang="zh-CN" altLang="en-US" dirty="0">
                <a:latin typeface="+mn-lt"/>
                <a:ea typeface="+mn-ea"/>
              </a:rPr>
              <a:t>，标号</a:t>
            </a:r>
            <a:r>
              <a:rPr lang="en-US" dirty="0">
                <a:latin typeface="+mn-lt"/>
                <a:ea typeface="+mn-ea"/>
              </a:rPr>
              <a:t>PROG-F</a:t>
            </a:r>
            <a:r>
              <a:rPr lang="zh-CN" altLang="en-US" dirty="0">
                <a:latin typeface="+mn-lt"/>
                <a:ea typeface="+mn-ea"/>
              </a:rPr>
              <a:t>所在单元的地址指针</a:t>
            </a:r>
            <a:r>
              <a:rPr lang="en-US" dirty="0">
                <a:latin typeface="+mn-lt"/>
                <a:ea typeface="+mn-ea"/>
              </a:rPr>
              <a:t>CS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dirty="0">
                <a:latin typeface="+mn-lt"/>
                <a:ea typeface="+mn-ea"/>
              </a:rPr>
              <a:t>IP=3000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dirty="0">
                <a:latin typeface="+mn-lt"/>
                <a:ea typeface="+mn-ea"/>
              </a:rPr>
              <a:t>0500H</a:t>
            </a:r>
            <a:r>
              <a:rPr lang="zh-CN" altLang="en-US" dirty="0">
                <a:latin typeface="+mn-lt"/>
                <a:ea typeface="+mn-ea"/>
              </a:rPr>
              <a:t>。</a:t>
            </a:r>
          </a:p>
          <a:p>
            <a:pPr>
              <a:buNone/>
            </a:pPr>
            <a:r>
              <a:rPr lang="zh-CN" altLang="en-US" dirty="0">
                <a:latin typeface="+mn-lt"/>
                <a:ea typeface="+mn-ea"/>
              </a:rPr>
              <a:t>存放</a:t>
            </a:r>
            <a:r>
              <a:rPr lang="en-US" dirty="0">
                <a:latin typeface="+mn-lt"/>
                <a:ea typeface="+mn-ea"/>
              </a:rPr>
              <a:t>CALL</a:t>
            </a:r>
            <a:r>
              <a:rPr lang="zh-CN" altLang="en-US" dirty="0">
                <a:latin typeface="+mn-lt"/>
                <a:ea typeface="+mn-ea"/>
              </a:rPr>
              <a:t>指令的内存首址为</a:t>
            </a:r>
            <a:r>
              <a:rPr lang="en-US" dirty="0">
                <a:latin typeface="+mn-lt"/>
                <a:ea typeface="+mn-ea"/>
              </a:rPr>
              <a:t>1000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dirty="0">
                <a:latin typeface="+mn-lt"/>
                <a:ea typeface="+mn-ea"/>
              </a:rPr>
              <a:t>205AH</a:t>
            </a:r>
            <a:r>
              <a:rPr lang="zh-CN" altLang="en-US" dirty="0">
                <a:latin typeface="+mn-lt"/>
                <a:ea typeface="+mn-ea"/>
              </a:rPr>
              <a:t>，由于该指令长度为</a:t>
            </a:r>
            <a:r>
              <a:rPr lang="en-US" dirty="0">
                <a:latin typeface="+mn-lt"/>
                <a:ea typeface="+mn-ea"/>
              </a:rPr>
              <a:t>5</a:t>
            </a:r>
            <a:r>
              <a:rPr lang="zh-CN" altLang="en-US" dirty="0">
                <a:latin typeface="+mn-lt"/>
                <a:ea typeface="+mn-ea"/>
              </a:rPr>
              <a:t>个字节，所以返回地址应为</a:t>
            </a:r>
            <a:r>
              <a:rPr lang="en-US" dirty="0">
                <a:latin typeface="+mn-lt"/>
                <a:ea typeface="+mn-ea"/>
              </a:rPr>
              <a:t>1000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dirty="0">
                <a:latin typeface="+mn-lt"/>
                <a:ea typeface="+mn-ea"/>
              </a:rPr>
              <a:t>205FH</a:t>
            </a:r>
            <a:r>
              <a:rPr lang="zh-CN" altLang="en-US" dirty="0">
                <a:latin typeface="+mn-lt"/>
                <a:ea typeface="+mn-ea"/>
              </a:rPr>
              <a:t>。</a:t>
            </a:r>
          </a:p>
          <a:p>
            <a:endParaRPr lang="zh-CN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0" y="3162300"/>
            <a:ext cx="8299450" cy="7269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标题 1"/>
          <p:cNvSpPr txBox="1"/>
          <p:nvPr/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过程调用指令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/>
              <a:ea typeface="黑体" panose="0201060906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180142"/>
      </p:ext>
    </p:extLst>
  </p:cSld>
  <p:clrMapOvr>
    <a:masterClrMapping/>
  </p:clrMapOvr>
  <p:transition spd="slow">
    <p:split dir="in"/>
  </p:transition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>
                <a:latin typeface="+mn-lt"/>
              </a:rPr>
              <a:t>执行远调用</a:t>
            </a:r>
            <a:r>
              <a:rPr lang="en-US" dirty="0">
                <a:latin typeface="+mn-lt"/>
              </a:rPr>
              <a:t>CALL</a:t>
            </a:r>
            <a:r>
              <a:rPr lang="zh-CN" altLang="en-US" dirty="0">
                <a:latin typeface="+mn-lt"/>
              </a:rPr>
              <a:t>指令的过程如图</a:t>
            </a:r>
            <a:r>
              <a:rPr lang="en-US" dirty="0">
                <a:latin typeface="+mn-lt"/>
              </a:rPr>
              <a:t>3.22</a:t>
            </a:r>
            <a:r>
              <a:rPr lang="zh-CN" altLang="en-US" dirty="0">
                <a:latin typeface="+mn-lt"/>
              </a:rPr>
              <a:t>所示，具体为：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  <a:sym typeface="Wingdings 3" panose="05040102010807070707"/>
              </a:rPr>
              <a:t> </a:t>
            </a:r>
            <a:r>
              <a:rPr lang="en-US" dirty="0">
                <a:latin typeface="+mn-lt"/>
                <a:ea typeface="+mn-ea"/>
              </a:rPr>
              <a:t>SP←SP-2		 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即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SP=0050H-2=004EH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  <a:sym typeface="Wingdings 3" panose="05040102010807070707"/>
              </a:rPr>
              <a:t> </a:t>
            </a:r>
            <a:r>
              <a:rPr lang="en-US" dirty="0">
                <a:latin typeface="+mn-lt"/>
                <a:ea typeface="+mn-ea"/>
              </a:rPr>
              <a:t>CS</a:t>
            </a:r>
            <a:r>
              <a:rPr lang="zh-CN" altLang="en-US" dirty="0">
                <a:latin typeface="+mn-lt"/>
                <a:ea typeface="+mn-ea"/>
              </a:rPr>
              <a:t>入栈</a:t>
            </a:r>
            <a:r>
              <a:rPr lang="en-US" dirty="0">
                <a:latin typeface="+mn-lt"/>
                <a:ea typeface="+mn-ea"/>
              </a:rPr>
              <a:t>	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即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CS=1000H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入栈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  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  <a:sym typeface="Wingdings 3" panose="05040102010807070707"/>
              </a:rPr>
              <a:t> </a:t>
            </a:r>
            <a:r>
              <a:rPr lang="en-US" dirty="0">
                <a:latin typeface="+mn-lt"/>
                <a:ea typeface="+mn-ea"/>
              </a:rPr>
              <a:t>SP←SP-2	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即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SP←004CH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  <a:sym typeface="Wingdings 3" panose="05040102010807070707"/>
              </a:rPr>
              <a:t> </a:t>
            </a:r>
            <a:r>
              <a:rPr lang="en-US" dirty="0">
                <a:latin typeface="+mn-lt"/>
                <a:ea typeface="+mn-ea"/>
              </a:rPr>
              <a:t>IP</a:t>
            </a:r>
            <a:r>
              <a:rPr lang="zh-CN" altLang="en-US" dirty="0">
                <a:latin typeface="+mn-lt"/>
                <a:ea typeface="+mn-ea"/>
              </a:rPr>
              <a:t>入栈</a:t>
            </a:r>
            <a:r>
              <a:rPr lang="en-US" dirty="0">
                <a:latin typeface="+mn-lt"/>
                <a:ea typeface="+mn-ea"/>
              </a:rPr>
              <a:t>	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即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IP=205FH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入栈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  <a:sym typeface="Wingdings 3" panose="05040102010807070707"/>
              </a:rPr>
              <a:t></a:t>
            </a:r>
            <a:r>
              <a:rPr lang="zh-CN" altLang="en-US" dirty="0">
                <a:latin typeface="+mn-lt"/>
                <a:ea typeface="+mn-ea"/>
              </a:rPr>
              <a:t>转子程序入口</a:t>
            </a:r>
            <a:r>
              <a:rPr lang="en-US" dirty="0">
                <a:latin typeface="+mn-lt"/>
                <a:ea typeface="+mn-ea"/>
              </a:rPr>
              <a:t>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将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PROG-F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的段地址和</a:t>
            </a:r>
            <a:endParaRPr lang="en-US" altLang="zh-CN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dirty="0">
                <a:solidFill>
                  <a:srgbClr val="FFFF99"/>
                </a:solidFill>
                <a:latin typeface="+mn-lt"/>
                <a:ea typeface="+mn-ea"/>
              </a:rPr>
              <a:t>			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偏移地址送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CS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：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IP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dirty="0">
                <a:latin typeface="+mn-lt"/>
                <a:ea typeface="+mn-ea"/>
              </a:rPr>
              <a:t>			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即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CS←3000H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，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IP←0500H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  <a:sym typeface="Wingdings 3" panose="05040102010807070707"/>
              </a:rPr>
              <a:t></a:t>
            </a:r>
            <a:r>
              <a:rPr lang="zh-CN" altLang="en-US" dirty="0">
                <a:latin typeface="+mn-lt"/>
                <a:ea typeface="+mn-ea"/>
              </a:rPr>
              <a:t>执行子程序</a:t>
            </a:r>
            <a:r>
              <a:rPr lang="en-US" altLang="zh-CN" dirty="0">
                <a:latin typeface="+mn-lt"/>
                <a:ea typeface="+mn-ea"/>
              </a:rPr>
              <a:t>PROG-F</a:t>
            </a:r>
            <a:endParaRPr lang="zh-CN" altLang="en-US" i="1" dirty="0">
              <a:latin typeface="+mn-lt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过程调用指令</a:t>
            </a:r>
          </a:p>
        </p:txBody>
      </p:sp>
    </p:spTree>
    <p:extLst>
      <p:ext uri="{BB962C8B-B14F-4D97-AF65-F5344CB8AC3E}">
        <p14:creationId xmlns:p14="http://schemas.microsoft.com/office/powerpoint/2010/main" val="1929547774"/>
      </p:ext>
    </p:extLst>
  </p:cSld>
  <p:clrMapOvr>
    <a:masterClrMapping/>
  </p:clrMapOvr>
  <p:transition spd="slow">
    <p:split/>
  </p:transition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>
                <a:latin typeface="+mn-lt"/>
              </a:rPr>
              <a:t>过程</a:t>
            </a:r>
            <a:r>
              <a:rPr lang="en-US" dirty="0">
                <a:latin typeface="+mn-lt"/>
              </a:rPr>
              <a:t>PROG-F</a:t>
            </a:r>
            <a:r>
              <a:rPr lang="zh-CN" altLang="en-US" dirty="0">
                <a:latin typeface="+mn-lt"/>
              </a:rPr>
              <a:t>中的</a:t>
            </a:r>
            <a:r>
              <a:rPr lang="en-US" dirty="0">
                <a:latin typeface="+mn-lt"/>
              </a:rPr>
              <a:t>RET</a:t>
            </a:r>
            <a:r>
              <a:rPr lang="zh-CN" altLang="en-US" dirty="0">
                <a:latin typeface="+mn-lt"/>
              </a:rPr>
              <a:t>指令的寻址方式也是段间直接调用，返回时执行的操作为：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  <a:sym typeface="Wingdings 3" panose="05040102010807070707"/>
              </a:rPr>
              <a:t> </a:t>
            </a:r>
            <a:r>
              <a:rPr lang="en-US" dirty="0">
                <a:latin typeface="+mn-lt"/>
                <a:ea typeface="+mn-ea"/>
              </a:rPr>
              <a:t>SP←SP+2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即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SP←004C+2=004EH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sym typeface="Wingdings 3" panose="05040102010807070707"/>
              </a:rPr>
              <a:t> </a:t>
            </a:r>
            <a:r>
              <a:rPr lang="en-US" dirty="0">
                <a:latin typeface="+mn-lt"/>
                <a:ea typeface="+mn-ea"/>
              </a:rPr>
              <a:t>IP←</a:t>
            </a:r>
            <a:r>
              <a:rPr lang="zh-CN" altLang="en-US" dirty="0">
                <a:latin typeface="+mn-lt"/>
                <a:ea typeface="+mn-ea"/>
              </a:rPr>
              <a:t>栈中内容</a:t>
            </a:r>
            <a:r>
              <a:rPr lang="en-US" dirty="0">
                <a:latin typeface="+mn-lt"/>
                <a:ea typeface="+mn-ea"/>
              </a:rPr>
              <a:t>		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IP←205FH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sym typeface="Wingdings 3" panose="05040102010807070707"/>
              </a:rPr>
              <a:t> </a:t>
            </a:r>
            <a:r>
              <a:rPr lang="en-US" dirty="0">
                <a:latin typeface="+mn-lt"/>
                <a:ea typeface="+mn-ea"/>
              </a:rPr>
              <a:t>SP←SP+2		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SP←004EH+2=0050H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sym typeface="Wingdings 3" panose="05040102010807070707"/>
              </a:rPr>
              <a:t> </a:t>
            </a:r>
            <a:r>
              <a:rPr lang="en-US" dirty="0">
                <a:latin typeface="+mn-lt"/>
                <a:ea typeface="+mn-ea"/>
              </a:rPr>
              <a:t>CS←</a:t>
            </a:r>
            <a:r>
              <a:rPr lang="zh-CN" altLang="en-US" dirty="0">
                <a:latin typeface="+mn-lt"/>
                <a:ea typeface="+mn-ea"/>
              </a:rPr>
              <a:t>栈中内容</a:t>
            </a:r>
            <a:r>
              <a:rPr lang="en-US" dirty="0">
                <a:latin typeface="+mn-lt"/>
                <a:ea typeface="+mn-ea"/>
              </a:rPr>
              <a:t>		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CS←1000H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dirty="0">
                <a:latin typeface="+mn-lt"/>
              </a:rPr>
              <a:t>所以程序转返回地址</a:t>
            </a:r>
            <a:r>
              <a:rPr lang="en-US" dirty="0">
                <a:latin typeface="+mn-lt"/>
              </a:rPr>
              <a:t>CS</a:t>
            </a:r>
            <a:r>
              <a:rPr lang="zh-CN" altLang="en-US" dirty="0">
                <a:latin typeface="+mn-lt"/>
              </a:rPr>
              <a:t>：</a:t>
            </a:r>
            <a:r>
              <a:rPr lang="en-US" dirty="0">
                <a:latin typeface="+mn-lt"/>
              </a:rPr>
              <a:t>IP=1000</a:t>
            </a:r>
            <a:r>
              <a:rPr lang="zh-CN" altLang="en-US" dirty="0">
                <a:latin typeface="+mn-lt"/>
              </a:rPr>
              <a:t>：</a:t>
            </a:r>
            <a:r>
              <a:rPr lang="en-US" dirty="0">
                <a:latin typeface="+mn-lt"/>
              </a:rPr>
              <a:t>205FH</a:t>
            </a:r>
            <a:r>
              <a:rPr lang="zh-CN" altLang="en-US" dirty="0">
                <a:latin typeface="+mn-lt"/>
              </a:rPr>
              <a:t>处执行。</a:t>
            </a: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过程调用指令</a:t>
            </a:r>
          </a:p>
        </p:txBody>
      </p:sp>
    </p:spTree>
    <p:extLst>
      <p:ext uri="{BB962C8B-B14F-4D97-AF65-F5344CB8AC3E}">
        <p14:creationId xmlns:p14="http://schemas.microsoft.com/office/powerpoint/2010/main" val="2034528365"/>
      </p:ext>
    </p:extLst>
  </p:cSld>
  <p:clrMapOvr>
    <a:masterClrMapping/>
  </p:clrMapOvr>
  <p:transition spd="slow">
    <p:split orient="vert" dir="in"/>
  </p:transition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2650" y="1028700"/>
            <a:ext cx="7139143" cy="5584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674688"/>
          </a:xfrm>
        </p:spPr>
        <p:txBody>
          <a:bodyPr/>
          <a:lstStyle/>
          <a:p>
            <a:pPr algn="l"/>
            <a:r>
              <a:rPr lang="zh-CN" altLang="en-US" dirty="0"/>
              <a:t>过程调用指令</a:t>
            </a:r>
          </a:p>
        </p:txBody>
      </p:sp>
    </p:spTree>
    <p:extLst>
      <p:ext uri="{BB962C8B-B14F-4D97-AF65-F5344CB8AC3E}">
        <p14:creationId xmlns:p14="http://schemas.microsoft.com/office/powerpoint/2010/main" val="823704627"/>
      </p:ext>
    </p:extLst>
  </p:cSld>
  <p:clrMapOvr>
    <a:masterClrMapping/>
  </p:clrMapOvr>
  <p:transition spd="slow">
    <p:split orient="vert"/>
  </p:transition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84250"/>
            <a:ext cx="8372475" cy="5505450"/>
          </a:xfrm>
        </p:spPr>
        <p:txBody>
          <a:bodyPr/>
          <a:lstStyle/>
          <a:p>
            <a:pPr>
              <a:buNone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（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4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） 段间间接调用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操作数必须是存储单元，从该单元开始存放的双字表示过程的入口地址，指令中用</a:t>
            </a:r>
            <a:r>
              <a:rPr lang="en-US" dirty="0">
                <a:latin typeface="+mn-lt"/>
              </a:rPr>
              <a:t>DWORD  PTR</a:t>
            </a:r>
            <a:r>
              <a:rPr lang="zh-CN" altLang="en-US" dirty="0">
                <a:latin typeface="+mn-lt"/>
              </a:rPr>
              <a:t>说明是对存储单元进行双字操作。</a:t>
            </a:r>
          </a:p>
          <a:p>
            <a:pPr algn="just">
              <a:spcBef>
                <a:spcPts val="600"/>
              </a:spcBef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3.87   </a:t>
            </a:r>
            <a:r>
              <a:rPr lang="en-US" sz="2800" dirty="0">
                <a:latin typeface="+mn-lt"/>
                <a:ea typeface="+mn-ea"/>
              </a:rPr>
              <a:t>CALL   DWORD   PTR</a:t>
            </a:r>
            <a:r>
              <a:rPr lang="zh-CN" altLang="en-US" sz="2800" dirty="0">
                <a:latin typeface="+mn-lt"/>
                <a:ea typeface="+mn-ea"/>
              </a:rPr>
              <a:t>［</a:t>
            </a:r>
            <a:r>
              <a:rPr lang="en-US" sz="2800" dirty="0">
                <a:latin typeface="+mn-lt"/>
                <a:ea typeface="+mn-ea"/>
              </a:rPr>
              <a:t>BX</a:t>
            </a:r>
            <a:r>
              <a:rPr lang="zh-CN" altLang="en-US" sz="2800" dirty="0">
                <a:latin typeface="+mn-lt"/>
                <a:ea typeface="+mn-ea"/>
              </a:rPr>
              <a:t>］</a:t>
            </a:r>
          </a:p>
          <a:p>
            <a:pPr algn="just">
              <a:spcBef>
                <a:spcPts val="600"/>
              </a:spcBef>
              <a:buNone/>
            </a:pPr>
            <a:r>
              <a:rPr lang="zh-CN" altLang="en-US" dirty="0">
                <a:latin typeface="+mn-lt"/>
                <a:ea typeface="+mn-ea"/>
              </a:rPr>
              <a:t>设调用前，</a:t>
            </a:r>
            <a:r>
              <a:rPr lang="en-US" dirty="0">
                <a:latin typeface="+mn-lt"/>
                <a:ea typeface="+mn-ea"/>
              </a:rPr>
              <a:t>DS=1000H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BX=200H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(10200H)=31F4H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(10202)=5200H</a:t>
            </a:r>
            <a:r>
              <a:rPr lang="zh-CN" altLang="en-US" dirty="0">
                <a:latin typeface="+mn-lt"/>
                <a:ea typeface="+mn-ea"/>
              </a:rPr>
              <a:t>。</a:t>
            </a:r>
          </a:p>
          <a:p>
            <a:pPr algn="just">
              <a:spcBef>
                <a:spcPts val="600"/>
              </a:spcBef>
              <a:buNone/>
            </a:pPr>
            <a:r>
              <a:rPr lang="zh-CN" altLang="en-US" dirty="0">
                <a:latin typeface="+mn-lt"/>
                <a:ea typeface="+mn-ea"/>
              </a:rPr>
              <a:t>执行时先将返址的</a:t>
            </a:r>
            <a:r>
              <a:rPr lang="en-US" dirty="0">
                <a:latin typeface="+mn-lt"/>
                <a:ea typeface="+mn-ea"/>
              </a:rPr>
              <a:t>CS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dirty="0">
                <a:latin typeface="+mn-lt"/>
                <a:ea typeface="+mn-ea"/>
              </a:rPr>
              <a:t>IP</a:t>
            </a:r>
            <a:r>
              <a:rPr lang="zh-CN" altLang="en-US" dirty="0">
                <a:latin typeface="+mn-lt"/>
                <a:ea typeface="+mn-ea"/>
              </a:rPr>
              <a:t>推入堆栈，再转向过程入口。</a:t>
            </a:r>
          </a:p>
          <a:p>
            <a:pPr algn="just">
              <a:spcBef>
                <a:spcPts val="600"/>
              </a:spcBef>
              <a:buNone/>
            </a:pPr>
            <a:r>
              <a:rPr lang="zh-CN" altLang="en-US" dirty="0">
                <a:latin typeface="+mn-lt"/>
                <a:ea typeface="+mn-ea"/>
              </a:rPr>
              <a:t>指令中操作数地址</a:t>
            </a:r>
            <a:r>
              <a:rPr lang="en-US" dirty="0">
                <a:latin typeface="+mn-lt"/>
                <a:ea typeface="+mn-ea"/>
              </a:rPr>
              <a:t>=DS×16+BX=10000H+200H=10200H</a:t>
            </a:r>
            <a:r>
              <a:rPr lang="zh-CN" altLang="en-US" dirty="0">
                <a:latin typeface="+mn-lt"/>
                <a:ea typeface="+mn-ea"/>
              </a:rPr>
              <a:t>从中取得的双字就是过程入口地址，即：</a:t>
            </a:r>
          </a:p>
          <a:p>
            <a:pPr algn="just">
              <a:spcBef>
                <a:spcPts val="600"/>
              </a:spcBef>
              <a:buNone/>
            </a:pPr>
            <a:r>
              <a:rPr lang="en-US" dirty="0">
                <a:latin typeface="+mn-lt"/>
                <a:ea typeface="+mn-ea"/>
              </a:rPr>
              <a:t>       IP←(10200H)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即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IP=31F4H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dirty="0">
                <a:latin typeface="+mn-lt"/>
                <a:ea typeface="+mn-ea"/>
              </a:rPr>
              <a:t>       CS←(10202H)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即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CS=5200H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过程调用指令</a:t>
            </a:r>
          </a:p>
        </p:txBody>
      </p:sp>
    </p:spTree>
    <p:extLst>
      <p:ext uri="{BB962C8B-B14F-4D97-AF65-F5344CB8AC3E}">
        <p14:creationId xmlns:p14="http://schemas.microsoft.com/office/powerpoint/2010/main" val="1256986121"/>
      </p:ext>
    </p:extLst>
  </p:cSld>
  <p:clrMapOvr>
    <a:masterClrMapping/>
  </p:clrMapOvr>
  <p:transition spd="slow">
    <p:strips dir="ld"/>
  </p:transition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7875587" cy="51752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en-US" sz="2800" dirty="0">
                <a:latin typeface="+mn-lt"/>
              </a:rPr>
              <a:t>8086</a:t>
            </a:r>
            <a:r>
              <a:rPr lang="zh-CN" altLang="en-US" sz="2800" dirty="0">
                <a:latin typeface="+mn-lt"/>
              </a:rPr>
              <a:t>还有另一种带参数的返回指令，形式为：</a:t>
            </a:r>
          </a:p>
          <a:p>
            <a:pPr algn="just">
              <a:buNone/>
            </a:pPr>
            <a:r>
              <a:rPr lang="en-US" sz="2800" dirty="0">
                <a:latin typeface="+mn-lt"/>
              </a:rPr>
              <a:t>            RET  n</a:t>
            </a:r>
            <a:endParaRPr lang="zh-CN" altLang="en-US" sz="2800" dirty="0">
              <a:latin typeface="+mn-lt"/>
            </a:endParaRPr>
          </a:p>
          <a:p>
            <a:pPr algn="just">
              <a:buNone/>
            </a:pPr>
            <a:r>
              <a:rPr lang="en-US" sz="2800" dirty="0">
                <a:latin typeface="+mn-lt"/>
              </a:rPr>
              <a:t>      n</a:t>
            </a:r>
            <a:r>
              <a:rPr lang="zh-CN" altLang="en-US" sz="2800" dirty="0">
                <a:latin typeface="+mn-lt"/>
              </a:rPr>
              <a:t>称为弹出值，它让</a:t>
            </a:r>
            <a:r>
              <a:rPr lang="en-US" sz="2800" dirty="0">
                <a:latin typeface="+mn-lt"/>
              </a:rPr>
              <a:t>CPU</a:t>
            </a:r>
            <a:r>
              <a:rPr lang="zh-CN" altLang="en-US" sz="2800" dirty="0">
                <a:latin typeface="+mn-lt"/>
              </a:rPr>
              <a:t>在弹出返回地址后，再从堆栈中弹出</a:t>
            </a:r>
            <a:r>
              <a:rPr lang="en-US" sz="2800" dirty="0">
                <a:latin typeface="+mn-lt"/>
              </a:rPr>
              <a:t>n</a:t>
            </a:r>
            <a:r>
              <a:rPr lang="zh-CN" altLang="en-US" sz="2800" dirty="0">
                <a:latin typeface="+mn-lt"/>
              </a:rPr>
              <a:t>个字节的数据，也就是让</a:t>
            </a:r>
            <a:r>
              <a:rPr lang="en-US" sz="2800" dirty="0">
                <a:latin typeface="+mn-lt"/>
              </a:rPr>
              <a:t>SP</a:t>
            </a:r>
            <a:r>
              <a:rPr lang="zh-CN" altLang="en-US" sz="2800" dirty="0">
                <a:latin typeface="+mn-lt"/>
              </a:rPr>
              <a:t>再加上</a:t>
            </a:r>
            <a:r>
              <a:rPr lang="en-US" sz="2800" dirty="0">
                <a:latin typeface="+mn-lt"/>
              </a:rPr>
              <a:t>n</a:t>
            </a:r>
            <a:r>
              <a:rPr lang="zh-CN" altLang="en-US" sz="2800" dirty="0">
                <a:latin typeface="+mn-lt"/>
              </a:rPr>
              <a:t>。</a:t>
            </a:r>
            <a:r>
              <a:rPr lang="en-US" sz="2800" dirty="0">
                <a:latin typeface="+mn-lt"/>
              </a:rPr>
              <a:t>n</a:t>
            </a:r>
            <a:r>
              <a:rPr lang="zh-CN" altLang="en-US" sz="2800" dirty="0">
                <a:latin typeface="+mn-lt"/>
              </a:rPr>
              <a:t>可以是</a:t>
            </a:r>
            <a:r>
              <a:rPr lang="en-US" sz="2800" dirty="0">
                <a:latin typeface="+mn-lt"/>
              </a:rPr>
              <a:t>0000~FFFFH</a:t>
            </a:r>
            <a:r>
              <a:rPr lang="zh-CN" altLang="en-US" sz="2800" dirty="0">
                <a:latin typeface="+mn-lt"/>
              </a:rPr>
              <a:t>范围内的任何一个偶数。</a:t>
            </a:r>
          </a:p>
          <a:p>
            <a:pPr algn="just"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例如，</a:t>
            </a:r>
            <a:r>
              <a:rPr lang="zh-CN" altLang="en-US" sz="2800" dirty="0">
                <a:latin typeface="+mn-lt"/>
                <a:ea typeface="+mn-ea"/>
              </a:rPr>
              <a:t>指令</a:t>
            </a:r>
            <a:r>
              <a:rPr lang="en-US" sz="2800" dirty="0">
                <a:latin typeface="+mn-lt"/>
                <a:ea typeface="+mn-ea"/>
              </a:rPr>
              <a:t>RET 8</a:t>
            </a:r>
            <a:r>
              <a:rPr lang="zh-CN" altLang="en-US" sz="2800" dirty="0">
                <a:latin typeface="+mn-lt"/>
                <a:ea typeface="+mn-ea"/>
              </a:rPr>
              <a:t>，表示从堆栈中弹出地址后，再使</a:t>
            </a:r>
            <a:r>
              <a:rPr lang="en-US" sz="2800" dirty="0">
                <a:latin typeface="+mn-lt"/>
                <a:ea typeface="+mn-ea"/>
              </a:rPr>
              <a:t>SP</a:t>
            </a:r>
            <a:r>
              <a:rPr lang="zh-CN" altLang="en-US" sz="2800" dirty="0">
                <a:latin typeface="+mn-lt"/>
                <a:ea typeface="+mn-ea"/>
              </a:rPr>
              <a:t>的值加上</a:t>
            </a:r>
            <a:r>
              <a:rPr lang="en-US" sz="2800" dirty="0">
                <a:latin typeface="+mn-lt"/>
                <a:ea typeface="+mn-ea"/>
              </a:rPr>
              <a:t>8</a:t>
            </a:r>
            <a:r>
              <a:rPr lang="zh-CN" altLang="en-US" sz="2800" dirty="0">
                <a:latin typeface="+mn-lt"/>
                <a:ea typeface="+mn-ea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过程调用指令</a:t>
            </a:r>
          </a:p>
        </p:txBody>
      </p:sp>
    </p:spTree>
    <p:extLst>
      <p:ext uri="{BB962C8B-B14F-4D97-AF65-F5344CB8AC3E}">
        <p14:creationId xmlns:p14="http://schemas.microsoft.com/office/powerpoint/2010/main" val="4271837017"/>
      </p:ext>
    </p:extLst>
  </p:cSld>
  <p:clrMapOvr>
    <a:masterClrMapping/>
  </p:clrMapOvr>
  <p:transition spd="slow">
    <p:strips/>
  </p:transition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2. </a:t>
            </a:r>
            <a:r>
              <a:rPr lang="zh-CN" altLang="en-US" dirty="0"/>
              <a:t>条件转移指令</a:t>
            </a:r>
            <a:r>
              <a:rPr lang="en-US" dirty="0"/>
              <a:t> (Conditional Transfer)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206500"/>
            <a:ext cx="8142287" cy="52832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将上条指令执行后的状态标志，作为测试条件，来决定是否转移。当条件成立，程序转向指令中给出的目的地址去执行；否则，仍顺序执行。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条件转移均为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段内短转移</a:t>
            </a:r>
            <a:r>
              <a:rPr lang="zh-CN" altLang="en-US" dirty="0">
                <a:latin typeface="+mn-lt"/>
              </a:rPr>
              <a:t>，转移指令与目的地址必须在同一代码段中。转移距离范围为</a:t>
            </a:r>
            <a:r>
              <a:rPr lang="en-US" dirty="0">
                <a:latin typeface="+mn-lt"/>
              </a:rPr>
              <a:t>-128</a:t>
            </a:r>
            <a:r>
              <a:rPr lang="zh-CN" altLang="en-US" dirty="0">
                <a:latin typeface="+mn-lt"/>
              </a:rPr>
              <a:t>～</a:t>
            </a:r>
            <a:r>
              <a:rPr lang="en-US" dirty="0">
                <a:latin typeface="+mn-lt"/>
              </a:rPr>
              <a:t>+127</a:t>
            </a:r>
            <a:r>
              <a:rPr lang="zh-CN" altLang="en-US" dirty="0">
                <a:latin typeface="+mn-lt"/>
              </a:rPr>
              <a:t>字节。</a:t>
            </a:r>
            <a:r>
              <a:rPr lang="en-US" dirty="0">
                <a:latin typeface="+mn-lt"/>
              </a:rPr>
              <a:t>8</a:t>
            </a:r>
            <a:r>
              <a:rPr lang="zh-CN" altLang="en-US" dirty="0">
                <a:latin typeface="+mn-lt"/>
              </a:rPr>
              <a:t>位偏移量需用符号扩展法扩展到</a:t>
            </a:r>
            <a:r>
              <a:rPr lang="en-US" dirty="0">
                <a:latin typeface="+mn-lt"/>
              </a:rPr>
              <a:t>16</a:t>
            </a:r>
            <a:r>
              <a:rPr lang="zh-CN" altLang="en-US" dirty="0">
                <a:latin typeface="+mn-lt"/>
              </a:rPr>
              <a:t>位后才能与</a:t>
            </a:r>
            <a:r>
              <a:rPr lang="en-US" dirty="0">
                <a:latin typeface="+mn-lt"/>
              </a:rPr>
              <a:t>IP</a:t>
            </a:r>
            <a:r>
              <a:rPr lang="zh-CN" altLang="en-US" dirty="0">
                <a:latin typeface="+mn-lt"/>
              </a:rPr>
              <a:t>相加。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在指令中，目的地址均用标号表示，指令格式：</a:t>
            </a:r>
          </a:p>
          <a:p>
            <a:pPr algn="just">
              <a:buNone/>
            </a:pPr>
            <a:r>
              <a:rPr lang="en-US" altLang="zh-CN" dirty="0"/>
              <a:t>	</a:t>
            </a:r>
            <a:r>
              <a:rPr lang="zh-CN" altLang="en-US" sz="2800" dirty="0"/>
              <a:t>条件操作符</a:t>
            </a:r>
            <a:r>
              <a:rPr lang="en-US" altLang="zh-CN" sz="2800" dirty="0"/>
              <a:t>   </a:t>
            </a:r>
            <a:r>
              <a:rPr lang="zh-CN" altLang="en-US" sz="2800" dirty="0"/>
              <a:t>标号</a:t>
            </a:r>
            <a:endParaRPr lang="en-US" altLang="zh-CN" sz="2800" dirty="0"/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/>
              <a:t>条件转移指令共</a:t>
            </a:r>
            <a:r>
              <a:rPr lang="en-US" dirty="0"/>
              <a:t>18</a:t>
            </a:r>
            <a:r>
              <a:rPr lang="zh-CN" altLang="en-US" dirty="0"/>
              <a:t>条，归类成</a:t>
            </a:r>
            <a:r>
              <a:rPr lang="zh-CN" altLang="en-US" dirty="0">
                <a:solidFill>
                  <a:srgbClr val="00FF00"/>
                </a:solidFill>
              </a:rPr>
              <a:t>直接标志转移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FF00"/>
                </a:solidFill>
              </a:rPr>
              <a:t>间接标志转移</a:t>
            </a:r>
            <a:r>
              <a:rPr lang="zh-CN" altLang="en-US" dirty="0"/>
              <a:t>两大类。</a:t>
            </a:r>
          </a:p>
          <a:p>
            <a:pPr algn="just">
              <a:buNone/>
            </a:pPr>
            <a:endParaRPr lang="zh-CN" altLang="en-US" dirty="0"/>
          </a:p>
          <a:p>
            <a:pPr algn="just">
              <a:buNone/>
            </a:pPr>
            <a:r>
              <a:rPr lang="en-US" altLang="zh-CN" dirty="0"/>
              <a:t>	</a:t>
            </a:r>
          </a:p>
          <a:p>
            <a:pPr algn="just">
              <a:buNone/>
            </a:pPr>
            <a:r>
              <a:rPr lang="en-US" altLang="zh-CN" dirty="0"/>
              <a:t>    </a:t>
            </a:r>
            <a:endParaRPr lang="zh-CN" altLang="en-US" dirty="0"/>
          </a:p>
          <a:p>
            <a:pPr algn="just">
              <a:buNone/>
            </a:pPr>
            <a:r>
              <a:rPr lang="en-US" dirty="0"/>
              <a:t> </a:t>
            </a:r>
            <a:endParaRPr lang="zh-CN" altLang="en-US" dirty="0"/>
          </a:p>
          <a:p>
            <a:pPr algn="just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69730"/>
      </p:ext>
    </p:extLst>
  </p:cSld>
  <p:clrMapOvr>
    <a:masterClrMapping/>
  </p:clrMapOvr>
  <p:transition spd="slow">
    <p:strips dir="rd"/>
  </p:transition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317500"/>
            <a:ext cx="8372475" cy="213360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66FF"/>
                </a:solidFill>
              </a:rPr>
              <a:t>1) </a:t>
            </a:r>
            <a:r>
              <a:rPr lang="zh-CN" altLang="en-US" sz="2800" dirty="0">
                <a:solidFill>
                  <a:srgbClr val="FF66FF"/>
                </a:solidFill>
              </a:rPr>
              <a:t>直接标志转移指令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助记符中直接给出标志状态测试条件，以</a:t>
            </a:r>
            <a:r>
              <a:rPr lang="en-US" dirty="0">
                <a:latin typeface="+mn-lt"/>
              </a:rPr>
              <a:t>CF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ZF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SF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OF</a:t>
            </a:r>
            <a:r>
              <a:rPr lang="zh-CN" altLang="en-US" dirty="0">
                <a:latin typeface="+mn-lt"/>
              </a:rPr>
              <a:t>和</a:t>
            </a:r>
            <a:r>
              <a:rPr lang="en-US" dirty="0">
                <a:latin typeface="+mn-lt"/>
              </a:rPr>
              <a:t>PF</a:t>
            </a:r>
            <a:r>
              <a:rPr lang="zh-CN" altLang="en-US" dirty="0">
                <a:latin typeface="+mn-lt"/>
              </a:rPr>
              <a:t>等</a:t>
            </a:r>
            <a:r>
              <a:rPr lang="en-US" dirty="0">
                <a:latin typeface="+mn-lt"/>
              </a:rPr>
              <a:t>5</a:t>
            </a:r>
            <a:r>
              <a:rPr lang="zh-CN" altLang="en-US" dirty="0">
                <a:latin typeface="+mn-lt"/>
              </a:rPr>
              <a:t>个标志的</a:t>
            </a:r>
            <a:r>
              <a:rPr lang="en-US" dirty="0">
                <a:latin typeface="+mn-lt"/>
              </a:rPr>
              <a:t>10</a:t>
            </a:r>
            <a:r>
              <a:rPr lang="zh-CN" altLang="en-US" dirty="0">
                <a:latin typeface="+mn-lt"/>
              </a:rPr>
              <a:t>种状态为判断条件，形成</a:t>
            </a:r>
            <a:r>
              <a:rPr lang="en-US" dirty="0">
                <a:latin typeface="+mn-lt"/>
              </a:rPr>
              <a:t>10</a:t>
            </a:r>
            <a:r>
              <a:rPr lang="zh-CN" altLang="en-US" dirty="0">
                <a:latin typeface="+mn-lt"/>
              </a:rPr>
              <a:t>条指令，如表</a:t>
            </a:r>
            <a:r>
              <a:rPr lang="en-US" dirty="0">
                <a:latin typeface="+mn-lt"/>
              </a:rPr>
              <a:t>3.11</a:t>
            </a:r>
            <a:r>
              <a:rPr lang="zh-CN" altLang="en-US" dirty="0">
                <a:latin typeface="+mn-lt"/>
              </a:rPr>
              <a:t>。有的指令有两种助记符，代表同样的指令，如</a:t>
            </a:r>
            <a:r>
              <a:rPr lang="en-US" dirty="0">
                <a:latin typeface="+mn-lt"/>
              </a:rPr>
              <a:t>JZ/JE</a:t>
            </a:r>
            <a:r>
              <a:rPr lang="zh-CN" altLang="en-US" dirty="0">
                <a:latin typeface="+mn-lt"/>
              </a:rPr>
              <a:t>。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9350" y="2569269"/>
            <a:ext cx="5911850" cy="42887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3404310"/>
      </p:ext>
    </p:extLst>
  </p:cSld>
  <p:clrMapOvr>
    <a:masterClrMapping/>
  </p:clrMapOvr>
  <p:transition spd="slow">
    <p:strips dir="ru"/>
  </p:transition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2. </a:t>
            </a:r>
            <a:r>
              <a:rPr lang="zh-CN" altLang="en-US" dirty="0"/>
              <a:t>条件转移指令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/>
          <a:lstStyle/>
          <a:p>
            <a:pPr algn="just"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3.88  </a:t>
            </a:r>
            <a:r>
              <a:rPr lang="zh-CN" altLang="en-US" sz="2800" dirty="0">
                <a:latin typeface="+mn-lt"/>
                <a:ea typeface="+mn-ea"/>
              </a:rPr>
              <a:t>求</a:t>
            </a:r>
            <a:r>
              <a:rPr lang="en-US" sz="2800" dirty="0">
                <a:latin typeface="+mn-lt"/>
                <a:ea typeface="+mn-ea"/>
              </a:rPr>
              <a:t>AL</a:t>
            </a:r>
            <a:r>
              <a:rPr lang="zh-CN" altLang="en-US" sz="2800" dirty="0">
                <a:latin typeface="+mn-lt"/>
                <a:ea typeface="+mn-ea"/>
              </a:rPr>
              <a:t>和</a:t>
            </a:r>
            <a:r>
              <a:rPr lang="en-US" sz="2800" dirty="0">
                <a:latin typeface="+mn-lt"/>
                <a:ea typeface="+mn-ea"/>
              </a:rPr>
              <a:t>BL</a:t>
            </a:r>
            <a:r>
              <a:rPr lang="zh-CN" altLang="en-US" sz="2800" dirty="0">
                <a:latin typeface="+mn-lt"/>
                <a:ea typeface="+mn-ea"/>
              </a:rPr>
              <a:t>中的两数之和，若有进位，则</a:t>
            </a:r>
            <a:r>
              <a:rPr lang="en-US" sz="2800" dirty="0">
                <a:latin typeface="+mn-lt"/>
                <a:ea typeface="+mn-ea"/>
              </a:rPr>
              <a:t>AH</a:t>
            </a:r>
            <a:r>
              <a:rPr lang="zh-CN" altLang="en-US" sz="2800" dirty="0">
                <a:latin typeface="+mn-lt"/>
                <a:ea typeface="+mn-ea"/>
              </a:rPr>
              <a:t>置</a:t>
            </a:r>
            <a:r>
              <a:rPr lang="en-US" sz="2800" dirty="0">
                <a:latin typeface="+mn-lt"/>
                <a:ea typeface="+mn-ea"/>
              </a:rPr>
              <a:t>1</a:t>
            </a:r>
            <a:r>
              <a:rPr lang="zh-CN" altLang="en-US" sz="2800" dirty="0">
                <a:latin typeface="+mn-lt"/>
                <a:ea typeface="+mn-ea"/>
              </a:rPr>
              <a:t>，否则</a:t>
            </a:r>
            <a:r>
              <a:rPr lang="en-US" sz="2800" dirty="0">
                <a:latin typeface="+mn-lt"/>
                <a:ea typeface="+mn-ea"/>
              </a:rPr>
              <a:t>AH</a:t>
            </a:r>
            <a:r>
              <a:rPr lang="zh-CN" altLang="en-US" sz="2800" dirty="0">
                <a:latin typeface="+mn-lt"/>
                <a:ea typeface="+mn-ea"/>
              </a:rPr>
              <a:t>清</a:t>
            </a:r>
            <a:r>
              <a:rPr lang="en-US" sz="2800" dirty="0">
                <a:latin typeface="+mn-lt"/>
                <a:ea typeface="+mn-ea"/>
              </a:rPr>
              <a:t>0</a:t>
            </a:r>
            <a:r>
              <a:rPr lang="zh-CN" altLang="en-US" sz="2800" dirty="0">
                <a:latin typeface="+mn-lt"/>
                <a:ea typeface="+mn-ea"/>
              </a:rPr>
              <a:t>。</a:t>
            </a:r>
            <a:endParaRPr lang="en-US" altLang="zh-CN" sz="2800" dirty="0">
              <a:latin typeface="+mn-lt"/>
              <a:ea typeface="+mn-ea"/>
            </a:endParaRPr>
          </a:p>
          <a:p>
            <a:pPr algn="just">
              <a:buNone/>
            </a:pPr>
            <a:r>
              <a:rPr lang="en-US" altLang="zh-CN" dirty="0">
                <a:latin typeface="+mn-lt"/>
                <a:ea typeface="+mn-ea"/>
              </a:rPr>
              <a:t>  </a:t>
            </a:r>
            <a:r>
              <a:rPr lang="zh-CN" altLang="en-US" dirty="0">
                <a:latin typeface="+mn-lt"/>
                <a:ea typeface="+mn-ea"/>
              </a:rPr>
              <a:t>程序如下：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ADD	AL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BL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；两数相加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JC	NEXT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；若有进位，转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NEXT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MOV	AH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0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；无进位，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AH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清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0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JMP	EXIT	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；往下执行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NEXT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dirty="0">
                <a:latin typeface="+mn-lt"/>
                <a:ea typeface="+mn-ea"/>
              </a:rPr>
              <a:t>	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MOV	AH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1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；有进位，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AH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置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EXIT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dirty="0">
                <a:latin typeface="+mn-lt"/>
                <a:ea typeface="+mn-ea"/>
              </a:rPr>
              <a:t>    …		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；程序继续进行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230489"/>
      </p:ext>
    </p:extLst>
  </p:cSld>
  <p:clrMapOvr>
    <a:masterClrMapping/>
  </p:clrMapOvr>
  <p:transition spd="slow">
    <p:circl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361950"/>
            <a:ext cx="8372475" cy="2089150"/>
          </a:xfrm>
        </p:spPr>
        <p:txBody>
          <a:bodyPr/>
          <a:lstStyle/>
          <a:p>
            <a:pPr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3.11   </a:t>
            </a:r>
            <a:r>
              <a:rPr lang="en-US" dirty="0">
                <a:latin typeface="+mn-lt"/>
                <a:ea typeface="+mn-ea"/>
              </a:rPr>
              <a:t>MOV   BX</a:t>
            </a:r>
            <a:r>
              <a:rPr lang="zh-CN" altLang="en-US" dirty="0">
                <a:latin typeface="+mn-lt"/>
                <a:ea typeface="+mn-ea"/>
              </a:rPr>
              <a:t>，［</a:t>
            </a:r>
            <a:r>
              <a:rPr lang="en-US" dirty="0">
                <a:latin typeface="+mn-lt"/>
                <a:ea typeface="+mn-ea"/>
              </a:rPr>
              <a:t>SI</a:t>
            </a:r>
            <a:r>
              <a:rPr lang="zh-CN" altLang="en-US" dirty="0">
                <a:latin typeface="+mn-lt"/>
                <a:ea typeface="+mn-ea"/>
              </a:rPr>
              <a:t>］</a:t>
            </a:r>
          </a:p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设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DS=1000H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SI=2000H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(12000H)=318BH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，则：</a:t>
            </a:r>
          </a:p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物理地址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= 16×DS+SI = 10000H+2000H = 12000H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指令执行后，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BX = 318BH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，指令执行过程如图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3.3</a:t>
            </a:r>
            <a:r>
              <a:rPr lang="en-US" dirty="0">
                <a:latin typeface="+mn-lt"/>
                <a:ea typeface="+mn-ea"/>
              </a:rPr>
              <a:t> </a:t>
            </a:r>
            <a:r>
              <a:rPr lang="en-US" dirty="0">
                <a:latin typeface="+mn-lt"/>
                <a:ea typeface="+mn-ea"/>
                <a:sym typeface="Wingdings 3" panose="05040102010807070707"/>
              </a:rPr>
              <a:t>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4" name="图片 3" descr="LF3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2540000"/>
            <a:ext cx="7245350" cy="4069495"/>
          </a:xfrm>
          <a:prstGeom prst="rect">
            <a:avLst/>
          </a:prstGeom>
        </p:spPr>
      </p:pic>
    </p:spTree>
  </p:cSld>
  <p:clrMapOvr>
    <a:masterClrMapping/>
  </p:clrMapOvr>
  <p:transition spd="slow">
    <p:strips/>
  </p:transition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2. </a:t>
            </a:r>
            <a:r>
              <a:rPr lang="zh-CN" altLang="en-US" dirty="0"/>
              <a:t>条件转移指令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162050"/>
            <a:ext cx="7956550" cy="497840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2)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间接标志转移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不在指令助记符中直接给出标志状态位的测试条件，但仍以某一个或几个标志的状态组合为测试条件，若条件成立则转移，否则顺序往下执行。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间接标志转移指令共有</a:t>
            </a:r>
            <a:r>
              <a:rPr lang="en-US" sz="2800" dirty="0">
                <a:latin typeface="+mn-lt"/>
              </a:rPr>
              <a:t>8</a:t>
            </a:r>
            <a:r>
              <a:rPr lang="zh-CN" altLang="en-US" sz="2800" dirty="0">
                <a:latin typeface="+mn-lt"/>
              </a:rPr>
              <a:t>条，列于表</a:t>
            </a:r>
            <a:r>
              <a:rPr lang="en-US" sz="2800" dirty="0">
                <a:latin typeface="+mn-lt"/>
              </a:rPr>
              <a:t>3.12</a:t>
            </a:r>
            <a:r>
              <a:rPr lang="zh-CN" altLang="en-US" sz="2800" dirty="0">
                <a:latin typeface="+mn-lt"/>
              </a:rPr>
              <a:t>中。每条指令都有两种不同的助记符。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在无符号数比较测试指令中，指令助记符中的</a:t>
            </a:r>
            <a:r>
              <a:rPr lang="en-US" sz="2800" dirty="0">
                <a:latin typeface="+mn-lt"/>
              </a:rPr>
              <a:t>“A”</a:t>
            </a:r>
            <a:r>
              <a:rPr lang="zh-CN" altLang="en-US" sz="2800" dirty="0">
                <a:latin typeface="+mn-lt"/>
              </a:rPr>
              <a:t>是英文</a:t>
            </a:r>
            <a:r>
              <a:rPr lang="en-US" sz="2800" dirty="0">
                <a:latin typeface="+mn-lt"/>
              </a:rPr>
              <a:t>Above</a:t>
            </a:r>
            <a:r>
              <a:rPr lang="zh-CN" altLang="en-US" sz="2800" dirty="0">
                <a:latin typeface="+mn-lt"/>
              </a:rPr>
              <a:t>的缩写，表示</a:t>
            </a:r>
            <a:r>
              <a:rPr lang="en-US" sz="2800" dirty="0">
                <a:latin typeface="+mn-lt"/>
              </a:rPr>
              <a:t>“</a:t>
            </a:r>
            <a:r>
              <a:rPr lang="zh-CN" altLang="en-US" sz="2800" dirty="0">
                <a:latin typeface="+mn-lt"/>
              </a:rPr>
              <a:t>高于</a:t>
            </a:r>
            <a:r>
              <a:rPr lang="en-US" sz="2800" dirty="0">
                <a:latin typeface="+mn-lt"/>
              </a:rPr>
              <a:t>”</a:t>
            </a:r>
            <a:r>
              <a:rPr lang="zh-CN" altLang="en-US" sz="2800" dirty="0">
                <a:latin typeface="+mn-lt"/>
              </a:rPr>
              <a:t>之意，</a:t>
            </a:r>
            <a:r>
              <a:rPr lang="en-US" sz="2800" dirty="0">
                <a:latin typeface="+mn-lt"/>
              </a:rPr>
              <a:t>“B”</a:t>
            </a:r>
            <a:r>
              <a:rPr lang="zh-CN" altLang="en-US" sz="2800" dirty="0">
                <a:latin typeface="+mn-lt"/>
              </a:rPr>
              <a:t>是英文</a:t>
            </a:r>
            <a:r>
              <a:rPr lang="en-US" sz="2800" dirty="0">
                <a:latin typeface="+mn-lt"/>
              </a:rPr>
              <a:t>Below</a:t>
            </a:r>
            <a:r>
              <a:rPr lang="zh-CN" altLang="en-US" sz="2800" dirty="0">
                <a:latin typeface="+mn-lt"/>
              </a:rPr>
              <a:t>的缩写，表示</a:t>
            </a:r>
            <a:r>
              <a:rPr lang="en-US" sz="2800" dirty="0">
                <a:latin typeface="+mn-lt"/>
              </a:rPr>
              <a:t>“</a:t>
            </a:r>
            <a:r>
              <a:rPr lang="zh-CN" altLang="en-US" sz="2800" dirty="0">
                <a:latin typeface="+mn-lt"/>
              </a:rPr>
              <a:t>低于</a:t>
            </a:r>
            <a:r>
              <a:rPr lang="en-US" sz="2800" dirty="0">
                <a:latin typeface="+mn-lt"/>
              </a:rPr>
              <a:t>”</a:t>
            </a:r>
            <a:r>
              <a:rPr lang="zh-CN" altLang="en-US" sz="2800" dirty="0">
                <a:latin typeface="+mn-lt"/>
              </a:rPr>
              <a:t>之意。</a:t>
            </a:r>
          </a:p>
        </p:txBody>
      </p:sp>
    </p:spTree>
    <p:extLst>
      <p:ext uri="{BB962C8B-B14F-4D97-AF65-F5344CB8AC3E}">
        <p14:creationId xmlns:p14="http://schemas.microsoft.com/office/powerpoint/2010/main" val="652430590"/>
      </p:ext>
    </p:extLst>
  </p:cSld>
  <p:clrMapOvr>
    <a:masterClrMapping/>
  </p:clrMapOvr>
  <p:transition spd="slow">
    <p:diamond/>
  </p:transition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2. </a:t>
            </a:r>
            <a:r>
              <a:rPr lang="zh-CN" altLang="en-US" dirty="0"/>
              <a:t>条件转移指令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558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间接标志条件转移指令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95500"/>
            <a:ext cx="8560628" cy="3848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8474303"/>
      </p:ext>
    </p:extLst>
  </p:cSld>
  <p:clrMapOvr>
    <a:masterClrMapping/>
  </p:clrMapOvr>
  <p:transition spd="slow">
    <p:plus/>
  </p:transition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2. </a:t>
            </a:r>
            <a:r>
              <a:rPr lang="zh-CN" altLang="en-US" dirty="0"/>
              <a:t>条件转移指令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/>
          <a:lstStyle/>
          <a:p>
            <a:pPr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3.89  </a:t>
            </a:r>
            <a:r>
              <a:rPr lang="zh-CN" altLang="en-US" dirty="0">
                <a:latin typeface="+mn-lt"/>
                <a:ea typeface="+mn-ea"/>
              </a:rPr>
              <a:t>设</a:t>
            </a:r>
            <a:r>
              <a:rPr lang="en-US" dirty="0">
                <a:latin typeface="+mn-lt"/>
                <a:ea typeface="+mn-ea"/>
              </a:rPr>
              <a:t> AL=F0H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BL=35H</a:t>
            </a:r>
            <a:r>
              <a:rPr lang="zh-CN" altLang="en-US" dirty="0">
                <a:latin typeface="+mn-lt"/>
                <a:ea typeface="+mn-ea"/>
              </a:rPr>
              <a:t>，执行指令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   CMP  AL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BL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AL-BL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   JAE	   NEXT        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AL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大于等于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BL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，则转到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NEXT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dirty="0">
                <a:latin typeface="+mn-lt"/>
              </a:rPr>
              <a:t>JAE/JNB</a:t>
            </a:r>
            <a:r>
              <a:rPr lang="zh-CN" altLang="en-US" dirty="0">
                <a:latin typeface="+mn-lt"/>
              </a:rPr>
              <a:t>根据</a:t>
            </a:r>
            <a:r>
              <a:rPr lang="en-US" dirty="0">
                <a:latin typeface="+mn-lt"/>
              </a:rPr>
              <a:t>CF</a:t>
            </a:r>
            <a:r>
              <a:rPr lang="zh-CN" altLang="en-US" dirty="0">
                <a:latin typeface="+mn-lt"/>
              </a:rPr>
              <a:t>标志是否为</a:t>
            </a:r>
            <a:r>
              <a:rPr lang="en-US" dirty="0">
                <a:latin typeface="+mn-lt"/>
              </a:rPr>
              <a:t>0</a:t>
            </a:r>
            <a:r>
              <a:rPr lang="zh-CN" altLang="en-US" dirty="0">
                <a:latin typeface="+mn-lt"/>
              </a:rPr>
              <a:t>决定转移。若</a:t>
            </a:r>
            <a:r>
              <a:rPr lang="en-US" dirty="0">
                <a:latin typeface="+mn-lt"/>
              </a:rPr>
              <a:t>CF=0</a:t>
            </a:r>
            <a:r>
              <a:rPr lang="zh-CN" altLang="en-US" dirty="0">
                <a:latin typeface="+mn-lt"/>
              </a:rPr>
              <a:t>，即无进位，则转移，这与直接标志转移指令中的</a:t>
            </a:r>
            <a:r>
              <a:rPr lang="en-US" dirty="0">
                <a:latin typeface="+mn-lt"/>
              </a:rPr>
              <a:t>JNC</a:t>
            </a:r>
            <a:r>
              <a:rPr lang="zh-CN" altLang="en-US" dirty="0">
                <a:latin typeface="+mn-lt"/>
              </a:rPr>
              <a:t>功能完全一样。</a:t>
            </a:r>
            <a:endParaRPr lang="en-US" altLang="zh-CN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同样，</a:t>
            </a:r>
            <a:r>
              <a:rPr lang="en-US" dirty="0">
                <a:latin typeface="+mn-lt"/>
              </a:rPr>
              <a:t>JB/JNAE</a:t>
            </a:r>
            <a:r>
              <a:rPr lang="zh-CN" altLang="en-US" dirty="0">
                <a:latin typeface="+mn-lt"/>
              </a:rPr>
              <a:t>与</a:t>
            </a:r>
            <a:r>
              <a:rPr lang="en-US" dirty="0">
                <a:latin typeface="+mn-lt"/>
              </a:rPr>
              <a:t>JC</a:t>
            </a:r>
            <a:r>
              <a:rPr lang="zh-CN" altLang="en-US" dirty="0">
                <a:latin typeface="+mn-lt"/>
              </a:rPr>
              <a:t>指令的功能相同。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带符号数进行比较时，不能仅根据</a:t>
            </a:r>
            <a:r>
              <a:rPr lang="en-US" dirty="0">
                <a:latin typeface="+mn-lt"/>
              </a:rPr>
              <a:t>SF</a:t>
            </a:r>
            <a:r>
              <a:rPr lang="zh-CN" altLang="en-US" dirty="0">
                <a:latin typeface="+mn-lt"/>
              </a:rPr>
              <a:t>或</a:t>
            </a:r>
            <a:r>
              <a:rPr lang="en-US" dirty="0">
                <a:latin typeface="+mn-lt"/>
              </a:rPr>
              <a:t>OF</a:t>
            </a:r>
            <a:r>
              <a:rPr lang="zh-CN" altLang="en-US" dirty="0">
                <a:latin typeface="+mn-lt"/>
              </a:rPr>
              <a:t>标志来判定，而要将它们组合起来考虑。指令助记符中，</a:t>
            </a:r>
            <a:r>
              <a:rPr lang="en-US" dirty="0">
                <a:latin typeface="+mn-lt"/>
              </a:rPr>
              <a:t>“G”(Great than)</a:t>
            </a:r>
            <a:r>
              <a:rPr lang="zh-CN" altLang="en-US" dirty="0">
                <a:latin typeface="+mn-lt"/>
              </a:rPr>
              <a:t>表示</a:t>
            </a:r>
            <a:r>
              <a:rPr lang="en-US" dirty="0">
                <a:latin typeface="+mn-lt"/>
              </a:rPr>
              <a:t>“</a:t>
            </a:r>
            <a:r>
              <a:rPr lang="zh-CN" altLang="en-US" dirty="0">
                <a:latin typeface="+mn-lt"/>
              </a:rPr>
              <a:t>大于</a:t>
            </a:r>
            <a:r>
              <a:rPr lang="en-US" dirty="0">
                <a:latin typeface="+mn-lt"/>
              </a:rPr>
              <a:t>”</a:t>
            </a:r>
            <a:r>
              <a:rPr lang="zh-CN" altLang="en-US" dirty="0">
                <a:latin typeface="+mn-lt"/>
              </a:rPr>
              <a:t>，</a:t>
            </a:r>
            <a:r>
              <a:rPr lang="en-US" dirty="0">
                <a:latin typeface="+mn-lt"/>
              </a:rPr>
              <a:t>“L”(Less than)</a:t>
            </a:r>
            <a:r>
              <a:rPr lang="zh-CN" altLang="en-US" dirty="0">
                <a:latin typeface="+mn-lt"/>
              </a:rPr>
              <a:t>表示</a:t>
            </a:r>
            <a:r>
              <a:rPr lang="en-US" dirty="0">
                <a:latin typeface="+mn-lt"/>
              </a:rPr>
              <a:t>“</a:t>
            </a:r>
            <a:r>
              <a:rPr lang="zh-CN" altLang="en-US" dirty="0">
                <a:latin typeface="+mn-lt"/>
              </a:rPr>
              <a:t>小于</a:t>
            </a:r>
            <a:r>
              <a:rPr lang="en-US" dirty="0">
                <a:latin typeface="+mn-lt"/>
              </a:rPr>
              <a:t>”</a:t>
            </a:r>
            <a:r>
              <a:rPr lang="zh-CN" altLang="en-US" dirty="0">
                <a:latin typeface="+mn-lt"/>
              </a:rPr>
              <a:t>。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495043"/>
      </p:ext>
    </p:extLst>
  </p:cSld>
  <p:clrMapOvr>
    <a:masterClrMapping/>
  </p:clrMapOvr>
  <p:transition spd="slow">
    <p:strips dir="ru"/>
  </p:transition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2. </a:t>
            </a:r>
            <a:r>
              <a:rPr lang="zh-CN" altLang="en-US" dirty="0"/>
              <a:t>条件转移指令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/>
          <a:lstStyle/>
          <a:p>
            <a:pPr algn="just"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3.90 </a:t>
            </a:r>
            <a:r>
              <a:rPr lang="zh-CN" altLang="en-US" dirty="0">
                <a:latin typeface="+mn-lt"/>
                <a:ea typeface="+mn-ea"/>
              </a:rPr>
              <a:t>设某学生的英语成绩已存放在</a:t>
            </a:r>
            <a:r>
              <a:rPr lang="en-US" dirty="0">
                <a:latin typeface="+mn-lt"/>
                <a:ea typeface="+mn-ea"/>
              </a:rPr>
              <a:t>AL</a:t>
            </a:r>
            <a:r>
              <a:rPr lang="zh-CN" altLang="en-US" dirty="0">
                <a:latin typeface="+mn-lt"/>
                <a:ea typeface="+mn-ea"/>
              </a:rPr>
              <a:t>中，如低于</a:t>
            </a:r>
            <a:r>
              <a:rPr lang="en-US" dirty="0">
                <a:latin typeface="+mn-lt"/>
                <a:ea typeface="+mn-ea"/>
              </a:rPr>
              <a:t>60</a:t>
            </a:r>
            <a:r>
              <a:rPr lang="zh-CN" altLang="en-US" dirty="0">
                <a:latin typeface="+mn-lt"/>
                <a:ea typeface="+mn-ea"/>
              </a:rPr>
              <a:t>分打印</a:t>
            </a:r>
            <a:r>
              <a:rPr lang="en-US" dirty="0">
                <a:latin typeface="+mn-lt"/>
                <a:ea typeface="+mn-ea"/>
              </a:rPr>
              <a:t>F(FAIL)</a:t>
            </a:r>
            <a:r>
              <a:rPr lang="zh-CN" altLang="en-US" dirty="0">
                <a:latin typeface="+mn-lt"/>
                <a:ea typeface="+mn-ea"/>
              </a:rPr>
              <a:t>；高于或等于</a:t>
            </a:r>
            <a:r>
              <a:rPr lang="en-US" dirty="0">
                <a:latin typeface="+mn-lt"/>
                <a:ea typeface="+mn-ea"/>
              </a:rPr>
              <a:t>85</a:t>
            </a:r>
            <a:r>
              <a:rPr lang="zh-CN" altLang="en-US" dirty="0">
                <a:latin typeface="+mn-lt"/>
                <a:ea typeface="+mn-ea"/>
              </a:rPr>
              <a:t>分，打印</a:t>
            </a:r>
            <a:r>
              <a:rPr lang="en-US" dirty="0">
                <a:latin typeface="+mn-lt"/>
                <a:ea typeface="+mn-ea"/>
              </a:rPr>
              <a:t>G(GOOD)</a:t>
            </a:r>
            <a:r>
              <a:rPr lang="zh-CN" altLang="en-US" dirty="0">
                <a:latin typeface="+mn-lt"/>
                <a:ea typeface="+mn-ea"/>
              </a:rPr>
              <a:t>；在</a:t>
            </a:r>
            <a:r>
              <a:rPr lang="en-US" dirty="0">
                <a:latin typeface="+mn-lt"/>
                <a:ea typeface="+mn-ea"/>
              </a:rPr>
              <a:t>60</a:t>
            </a:r>
            <a:r>
              <a:rPr lang="en-US" dirty="0">
                <a:latin typeface="+mn-lt"/>
                <a:ea typeface="+mn-ea"/>
                <a:sym typeface="Symbol" panose="05050102010706020507"/>
              </a:rPr>
              <a:t></a:t>
            </a:r>
            <a:r>
              <a:rPr lang="en-US" dirty="0">
                <a:latin typeface="+mn-lt"/>
                <a:ea typeface="+mn-ea"/>
              </a:rPr>
              <a:t>84</a:t>
            </a:r>
            <a:r>
              <a:rPr lang="zh-CN" altLang="en-US" dirty="0">
                <a:latin typeface="+mn-lt"/>
                <a:ea typeface="+mn-ea"/>
              </a:rPr>
              <a:t>分之间，打印</a:t>
            </a:r>
            <a:r>
              <a:rPr lang="en-US" dirty="0">
                <a:latin typeface="+mn-lt"/>
                <a:ea typeface="+mn-ea"/>
              </a:rPr>
              <a:t>P (PASS)</a:t>
            </a:r>
            <a:r>
              <a:rPr lang="zh-CN" altLang="en-US" dirty="0">
                <a:latin typeface="+mn-lt"/>
                <a:ea typeface="+mn-ea"/>
              </a:rPr>
              <a:t>。程序为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	     CMP   AL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60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；与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60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分比较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	     JB	      FAIL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&lt;60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，转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FAIL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	     CMP   AL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85	 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≥60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，与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85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分比较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	     JAE    GOOD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≥85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，转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GOOD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	     MOV  AL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‘P’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；其它，将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AL←‘P’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	     JMP    PRINT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；转打印程序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FAIL</a:t>
            </a:r>
            <a:r>
              <a:rPr lang="zh-CN" altLang="en-US" dirty="0">
                <a:latin typeface="+mn-lt"/>
                <a:ea typeface="+mn-ea"/>
              </a:rPr>
              <a:t>：   </a:t>
            </a:r>
            <a:r>
              <a:rPr lang="en-US" dirty="0">
                <a:latin typeface="+mn-lt"/>
                <a:ea typeface="+mn-ea"/>
              </a:rPr>
              <a:t>MOV  AL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‘F’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AL←‘F’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	     JMP    PRINT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；转打印程序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GOOD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dirty="0">
                <a:latin typeface="+mn-lt"/>
                <a:ea typeface="+mn-ea"/>
              </a:rPr>
              <a:t>MOV  AL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‘G’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AL←‘G’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PRINT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dirty="0">
                <a:latin typeface="+mn-lt"/>
                <a:ea typeface="+mn-ea"/>
              </a:rPr>
              <a:t> … 	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；打印存在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AL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中的字符</a:t>
            </a:r>
          </a:p>
          <a:p>
            <a:pPr algn="just"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2949937"/>
      </p:ext>
    </p:extLst>
  </p:cSld>
  <p:clrMapOvr>
    <a:masterClrMapping/>
  </p:clrMapOvr>
  <p:transition spd="slow">
    <p:strips dir="ld"/>
  </p:transition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2. </a:t>
            </a:r>
            <a:r>
              <a:rPr lang="zh-CN" altLang="en-US" dirty="0"/>
              <a:t>条件转移指令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3.91 </a:t>
            </a:r>
          </a:p>
          <a:p>
            <a:pPr algn="just">
              <a:buNone/>
            </a:pP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 </a:t>
            </a:r>
            <a:r>
              <a:rPr lang="zh-CN" altLang="en-US" dirty="0">
                <a:latin typeface="+mn-lt"/>
                <a:ea typeface="+mn-ea"/>
              </a:rPr>
              <a:t>设某温度控制系统中，从温度传感器输入一个</a:t>
            </a:r>
            <a:r>
              <a:rPr lang="en-US" dirty="0">
                <a:latin typeface="+mn-lt"/>
                <a:ea typeface="+mn-ea"/>
              </a:rPr>
              <a:t>8</a:t>
            </a:r>
            <a:r>
              <a:rPr lang="zh-CN" altLang="en-US" dirty="0">
                <a:latin typeface="+mn-lt"/>
                <a:ea typeface="+mn-ea"/>
              </a:rPr>
              <a:t>位二进制摄氏温度值。当温度低于</a:t>
            </a:r>
            <a:r>
              <a:rPr lang="en-US" dirty="0">
                <a:latin typeface="+mn-lt"/>
                <a:ea typeface="+mn-ea"/>
              </a:rPr>
              <a:t>100℃</a:t>
            </a:r>
            <a:r>
              <a:rPr lang="zh-CN" altLang="en-US" dirty="0">
                <a:latin typeface="+mn-lt"/>
                <a:ea typeface="+mn-ea"/>
              </a:rPr>
              <a:t>时，打开加热器；温度升到</a:t>
            </a:r>
            <a:r>
              <a:rPr lang="en-US" dirty="0">
                <a:latin typeface="+mn-lt"/>
                <a:ea typeface="+mn-ea"/>
              </a:rPr>
              <a:t>100℃</a:t>
            </a:r>
            <a:r>
              <a:rPr lang="zh-CN" altLang="en-US" dirty="0">
                <a:latin typeface="+mn-lt"/>
                <a:ea typeface="+mn-ea"/>
              </a:rPr>
              <a:t>或以上时，关闭加热器。</a:t>
            </a:r>
            <a:endParaRPr lang="en-US" altLang="zh-CN" dirty="0">
              <a:latin typeface="+mn-lt"/>
              <a:ea typeface="+mn-ea"/>
            </a:endParaRPr>
          </a:p>
          <a:p>
            <a:pPr algn="just">
              <a:buNone/>
            </a:pPr>
            <a:r>
              <a:rPr lang="en-US" altLang="zh-CN" dirty="0">
                <a:latin typeface="+mn-lt"/>
                <a:ea typeface="+mn-ea"/>
              </a:rPr>
              <a:t>      </a:t>
            </a:r>
            <a:r>
              <a:rPr lang="zh-CN" altLang="en-US" dirty="0">
                <a:latin typeface="+mn-lt"/>
                <a:ea typeface="+mn-ea"/>
              </a:rPr>
              <a:t>温度传感器端口号为</a:t>
            </a:r>
            <a:r>
              <a:rPr lang="en-US" dirty="0">
                <a:latin typeface="+mn-lt"/>
                <a:ea typeface="+mn-ea"/>
              </a:rPr>
              <a:t>320H</a:t>
            </a:r>
            <a:r>
              <a:rPr lang="zh-CN" altLang="en-US" dirty="0">
                <a:latin typeface="+mn-lt"/>
                <a:ea typeface="+mn-ea"/>
              </a:rPr>
              <a:t>，控制加热器的输出信号连到端口</a:t>
            </a:r>
            <a:r>
              <a:rPr lang="en-US" dirty="0">
                <a:latin typeface="+mn-lt"/>
                <a:ea typeface="+mn-ea"/>
              </a:rPr>
              <a:t>321H</a:t>
            </a:r>
            <a:r>
              <a:rPr lang="zh-CN" altLang="en-US" dirty="0">
                <a:latin typeface="+mn-lt"/>
                <a:ea typeface="+mn-ea"/>
              </a:rPr>
              <a:t>的最低有效位，当它置</a:t>
            </a:r>
            <a:r>
              <a:rPr lang="en-US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加热器打开，清</a:t>
            </a:r>
            <a:r>
              <a:rPr lang="en-US" dirty="0">
                <a:latin typeface="+mn-lt"/>
                <a:ea typeface="+mn-ea"/>
              </a:rPr>
              <a:t>0</a:t>
            </a:r>
            <a:r>
              <a:rPr lang="zh-CN" altLang="en-US" dirty="0">
                <a:latin typeface="+mn-lt"/>
                <a:ea typeface="+mn-ea"/>
              </a:rPr>
              <a:t>则关闭。</a:t>
            </a:r>
            <a:endParaRPr lang="en-US" altLang="zh-CN" dirty="0">
              <a:latin typeface="+mn-lt"/>
              <a:ea typeface="+mn-ea"/>
            </a:endParaRPr>
          </a:p>
          <a:p>
            <a:pPr algn="just">
              <a:buNone/>
            </a:pPr>
            <a:r>
              <a:rPr lang="en-US" altLang="zh-CN" dirty="0">
                <a:latin typeface="+mn-lt"/>
                <a:ea typeface="+mn-ea"/>
              </a:rPr>
              <a:t>      </a:t>
            </a:r>
            <a:r>
              <a:rPr lang="zh-CN" altLang="en-US" dirty="0">
                <a:latin typeface="+mn-lt"/>
                <a:ea typeface="+mn-ea"/>
              </a:rPr>
              <a:t>实现上述温度控制的程序：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244872"/>
      </p:ext>
    </p:extLst>
  </p:cSld>
  <p:clrMapOvr>
    <a:masterClrMapping/>
  </p:clrMapOvr>
  <p:transition spd="slow">
    <p:strips/>
  </p:transition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300" y="539750"/>
            <a:ext cx="7645400" cy="60452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GET-TEMP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MOV	DX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320H	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FFFF99"/>
                </a:solidFill>
                <a:latin typeface="+mn-lt"/>
                <a:ea typeface="+mn-ea"/>
              </a:rPr>
              <a:t>DX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指向温度输入端口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IN		AL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DX	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；读取温度值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CMP	AL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100	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；与</a:t>
            </a:r>
            <a:r>
              <a:rPr lang="en-US" sz="2400" dirty="0">
                <a:solidFill>
                  <a:srgbClr val="FFFF99"/>
                </a:solidFill>
                <a:latin typeface="+mn-lt"/>
                <a:ea typeface="+mn-ea"/>
              </a:rPr>
              <a:t>100 ℃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比较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JB		HEAT_ON	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FFFF99"/>
                </a:solidFill>
                <a:latin typeface="+mn-lt"/>
                <a:ea typeface="+mn-ea"/>
              </a:rPr>
              <a:t>&lt;100 ℃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，加热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JMP	HEAT_OFF	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FFFF99"/>
                </a:solidFill>
                <a:latin typeface="+mn-lt"/>
                <a:ea typeface="+mn-ea"/>
              </a:rPr>
              <a:t>≥100 ℃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，停止加热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HEAT-ON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MOV	AL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01H	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FFFF99"/>
                </a:solidFill>
                <a:latin typeface="+mn-lt"/>
                <a:ea typeface="+mn-ea"/>
              </a:rPr>
              <a:t>D0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位置</a:t>
            </a:r>
            <a:r>
              <a:rPr lang="en-US" sz="2400" dirty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，加热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MOV	DX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321H	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；加热器口地址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OUT	DX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AL	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；打开加热器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JMP	GET_TEMP	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；继续检测温度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HEAT-OFF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MOV	AL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00	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FFFF99"/>
                </a:solidFill>
                <a:latin typeface="+mn-lt"/>
                <a:ea typeface="+mn-ea"/>
              </a:rPr>
              <a:t>D0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位置</a:t>
            </a:r>
            <a:r>
              <a:rPr lang="en-US" sz="2400" dirty="0">
                <a:solidFill>
                  <a:srgbClr val="FFFF99"/>
                </a:solidFill>
                <a:latin typeface="+mn-lt"/>
                <a:ea typeface="+mn-ea"/>
              </a:rPr>
              <a:t>0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，停止加热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MOV	DX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321H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OUT	DX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AL	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；关闭加热器</a:t>
            </a:r>
            <a:r>
              <a:rPr lang="en-US" sz="2400" dirty="0">
                <a:solidFill>
                  <a:srgbClr val="FFFF99"/>
                </a:solidFill>
                <a:latin typeface="+mn-lt"/>
                <a:ea typeface="+mn-ea"/>
              </a:rPr>
              <a:t>	</a:t>
            </a:r>
            <a:endParaRPr lang="zh-CN" altLang="en-US" sz="2400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         …			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；进行其它处理</a:t>
            </a: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9519340"/>
      </p:ext>
    </p:extLst>
  </p:cSld>
  <p:clrMapOvr>
    <a:masterClrMapping/>
  </p:clrMapOvr>
  <p:transition spd="slow">
    <p:strips dir="rd"/>
  </p:transition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2. </a:t>
            </a:r>
            <a:r>
              <a:rPr lang="zh-CN" altLang="en-US" dirty="0"/>
              <a:t>条件转移指令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/>
          <a:lstStyle/>
          <a:p>
            <a:pPr algn="just"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3.92  </a:t>
            </a:r>
            <a:r>
              <a:rPr lang="zh-CN" altLang="en-US" dirty="0">
                <a:latin typeface="+mn-lt"/>
                <a:ea typeface="+mn-ea"/>
              </a:rPr>
              <a:t>在首地址为</a:t>
            </a:r>
            <a:r>
              <a:rPr lang="en-US" dirty="0">
                <a:latin typeface="+mn-lt"/>
                <a:ea typeface="+mn-ea"/>
              </a:rPr>
              <a:t>TABLE</a:t>
            </a:r>
            <a:r>
              <a:rPr lang="zh-CN" altLang="en-US" dirty="0">
                <a:latin typeface="+mn-lt"/>
                <a:ea typeface="+mn-ea"/>
              </a:rPr>
              <a:t>的</a:t>
            </a:r>
            <a:r>
              <a:rPr lang="en-US" dirty="0">
                <a:latin typeface="+mn-lt"/>
                <a:ea typeface="+mn-ea"/>
              </a:rPr>
              <a:t>10</a:t>
            </a:r>
            <a:r>
              <a:rPr lang="zh-CN" altLang="en-US" dirty="0">
                <a:latin typeface="+mn-lt"/>
                <a:ea typeface="+mn-ea"/>
              </a:rPr>
              <a:t>个内存字节单元中</a:t>
            </a:r>
            <a:r>
              <a:rPr lang="en-US" altLang="zh-CN" dirty="0">
                <a:latin typeface="+mn-lt"/>
                <a:ea typeface="+mn-ea"/>
              </a:rPr>
              <a:t>, </a:t>
            </a:r>
            <a:r>
              <a:rPr lang="zh-CN" altLang="en-US" dirty="0">
                <a:latin typeface="+mn-lt"/>
                <a:ea typeface="+mn-ea"/>
              </a:rPr>
              <a:t>存放了</a:t>
            </a:r>
            <a:r>
              <a:rPr lang="en-US" dirty="0">
                <a:latin typeface="+mn-lt"/>
                <a:ea typeface="+mn-ea"/>
              </a:rPr>
              <a:t>10</a:t>
            </a:r>
            <a:r>
              <a:rPr lang="zh-CN" altLang="en-US" dirty="0">
                <a:latin typeface="+mn-lt"/>
                <a:ea typeface="+mn-ea"/>
              </a:rPr>
              <a:t>个带符号数，统计其中正数、负数和零的个数，结果存入</a:t>
            </a:r>
            <a:r>
              <a:rPr lang="en-US" dirty="0">
                <a:latin typeface="+mn-lt"/>
                <a:ea typeface="+mn-ea"/>
              </a:rPr>
              <a:t>PLUS</a:t>
            </a:r>
            <a:r>
              <a:rPr lang="zh-CN" altLang="en-US" dirty="0">
                <a:latin typeface="+mn-lt"/>
                <a:ea typeface="+mn-ea"/>
              </a:rPr>
              <a:t>、</a:t>
            </a:r>
            <a:r>
              <a:rPr lang="en-US" dirty="0">
                <a:latin typeface="+mn-lt"/>
                <a:ea typeface="+mn-ea"/>
              </a:rPr>
              <a:t>NEGT</a:t>
            </a:r>
            <a:r>
              <a:rPr lang="zh-CN" altLang="en-US" dirty="0">
                <a:latin typeface="+mn-lt"/>
                <a:ea typeface="+mn-ea"/>
              </a:rPr>
              <a:t>和</a:t>
            </a:r>
            <a:r>
              <a:rPr lang="en-US" dirty="0">
                <a:latin typeface="+mn-lt"/>
                <a:ea typeface="+mn-ea"/>
              </a:rPr>
              <a:t>ZERO</a:t>
            </a:r>
            <a:r>
              <a:rPr lang="zh-CN" altLang="en-US" dirty="0">
                <a:latin typeface="+mn-lt"/>
                <a:ea typeface="+mn-ea"/>
              </a:rPr>
              <a:t>单元。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TABLE  DB	   01H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80H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0F5H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32H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86H</a:t>
            </a:r>
            <a:endParaRPr lang="zh-CN" altLang="en-US" dirty="0"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	     DB	   74H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49H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0AFH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25H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40H</a:t>
            </a:r>
            <a:endParaRPr lang="zh-CN" altLang="en-US" dirty="0"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PLUS	     DB	   0			</a:t>
            </a:r>
            <a:r>
              <a:rPr lang="zh-CN" altLang="en-US" dirty="0">
                <a:latin typeface="+mn-lt"/>
                <a:ea typeface="+mn-ea"/>
              </a:rPr>
              <a:t>；存正数个数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NEGT     DB	   0			</a:t>
            </a:r>
            <a:r>
              <a:rPr lang="zh-CN" altLang="en-US" dirty="0">
                <a:latin typeface="+mn-lt"/>
                <a:ea typeface="+mn-ea"/>
              </a:rPr>
              <a:t>；存负数个数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ZERO     DB	   0			</a:t>
            </a:r>
            <a:r>
              <a:rPr lang="zh-CN" altLang="en-US" dirty="0">
                <a:latin typeface="+mn-lt"/>
                <a:ea typeface="+mn-ea"/>
              </a:rPr>
              <a:t>；存</a:t>
            </a:r>
            <a:r>
              <a:rPr lang="en-US" dirty="0">
                <a:latin typeface="+mn-lt"/>
                <a:ea typeface="+mn-ea"/>
              </a:rPr>
              <a:t>0</a:t>
            </a:r>
            <a:r>
              <a:rPr lang="zh-CN" altLang="en-US" dirty="0">
                <a:latin typeface="+mn-lt"/>
                <a:ea typeface="+mn-ea"/>
              </a:rPr>
              <a:t>的个数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	…							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 MOV    CX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10			</a:t>
            </a:r>
            <a:r>
              <a:rPr lang="zh-CN" altLang="en-US" dirty="0">
                <a:latin typeface="+mn-lt"/>
                <a:ea typeface="+mn-ea"/>
              </a:rPr>
              <a:t>；数据总数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 MOV    BX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0			</a:t>
            </a:r>
            <a:r>
              <a:rPr lang="zh-CN" altLang="en-US" dirty="0">
                <a:latin typeface="+mn-lt"/>
                <a:ea typeface="+mn-ea"/>
              </a:rPr>
              <a:t>；</a:t>
            </a:r>
            <a:r>
              <a:rPr lang="en-US" dirty="0">
                <a:latin typeface="+mn-lt"/>
                <a:ea typeface="+mn-ea"/>
              </a:rPr>
              <a:t>BX</a:t>
            </a:r>
            <a:r>
              <a:rPr lang="zh-CN" altLang="en-US" dirty="0">
                <a:latin typeface="+mn-lt"/>
                <a:ea typeface="+mn-ea"/>
              </a:rPr>
              <a:t>清</a:t>
            </a:r>
            <a:r>
              <a:rPr lang="en-US" dirty="0">
                <a:latin typeface="+mn-lt"/>
                <a:ea typeface="+mn-ea"/>
              </a:rPr>
              <a:t>0</a:t>
            </a:r>
            <a:endParaRPr lang="zh-CN" altLang="en-US" dirty="0">
              <a:latin typeface="+mn-lt"/>
              <a:ea typeface="+mn-ea"/>
            </a:endParaRPr>
          </a:p>
          <a:p>
            <a:pPr>
              <a:buNone/>
            </a:pPr>
            <a:endParaRPr lang="zh-CN" altLang="en-US" dirty="0">
              <a:latin typeface="+mn-lt"/>
              <a:ea typeface="+mn-ea"/>
            </a:endParaRP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133648"/>
      </p:ext>
    </p:extLst>
  </p:cSld>
  <p:clrMapOvr>
    <a:masterClrMapping/>
  </p:clrMapOvr>
  <p:transition spd="slow">
    <p:strips dir="ru"/>
  </p:transition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2. </a:t>
            </a:r>
            <a:r>
              <a:rPr lang="zh-CN" altLang="en-US" dirty="0"/>
              <a:t>条件转移指令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028700"/>
            <a:ext cx="8194675" cy="56007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AGAIN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endParaRPr lang="en-US" altLang="zh-CN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CMP   TABLE</a:t>
            </a:r>
            <a:r>
              <a:rPr lang="zh-CN" altLang="en-US" sz="2400" dirty="0">
                <a:latin typeface="+mn-lt"/>
                <a:ea typeface="+mn-ea"/>
              </a:rPr>
              <a:t>［</a:t>
            </a:r>
            <a:r>
              <a:rPr lang="en-US" sz="2400" dirty="0">
                <a:latin typeface="+mn-lt"/>
                <a:ea typeface="+mn-ea"/>
              </a:rPr>
              <a:t>BX</a:t>
            </a:r>
            <a:r>
              <a:rPr lang="zh-CN" altLang="en-US" sz="2400" dirty="0">
                <a:latin typeface="+mn-lt"/>
                <a:ea typeface="+mn-ea"/>
              </a:rPr>
              <a:t>］，</a:t>
            </a:r>
            <a:r>
              <a:rPr lang="en-US" sz="2400" dirty="0">
                <a:latin typeface="+mn-lt"/>
                <a:ea typeface="+mn-ea"/>
              </a:rPr>
              <a:t>0	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；取一个数与</a:t>
            </a:r>
            <a:r>
              <a:rPr lang="en-US" sz="2400" dirty="0">
                <a:solidFill>
                  <a:srgbClr val="FFFF99"/>
                </a:solidFill>
                <a:latin typeface="+mn-lt"/>
                <a:ea typeface="+mn-ea"/>
              </a:rPr>
              <a:t>0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比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JGE    GRET_EQ		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FFFF99"/>
                </a:solidFill>
                <a:latin typeface="+mn-lt"/>
                <a:ea typeface="+mn-ea"/>
              </a:rPr>
              <a:t>≥0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，转</a:t>
            </a:r>
            <a:r>
              <a:rPr lang="en-US" sz="2400" dirty="0">
                <a:solidFill>
                  <a:srgbClr val="FFFF99"/>
                </a:solidFill>
                <a:latin typeface="+mn-lt"/>
                <a:ea typeface="+mn-ea"/>
              </a:rPr>
              <a:t>GRET_EQ</a:t>
            </a:r>
            <a:endParaRPr lang="zh-CN" altLang="en-US" sz="2400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INC	NEGT			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FFFF99"/>
                </a:solidFill>
                <a:latin typeface="+mn-lt"/>
                <a:ea typeface="+mn-ea"/>
              </a:rPr>
              <a:t>&lt;0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，负数个数加</a:t>
            </a:r>
            <a:r>
              <a:rPr lang="en-US" sz="2400" dirty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endParaRPr lang="zh-CN" altLang="en-US" sz="2400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JMP	NEXT			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；往下执行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GRET-EQ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endParaRPr lang="en-US" altLang="zh-CN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JG	P-INC			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FFFF99"/>
                </a:solidFill>
                <a:latin typeface="+mn-lt"/>
                <a:ea typeface="+mn-ea"/>
              </a:rPr>
              <a:t>&gt;0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，转</a:t>
            </a:r>
            <a:r>
              <a:rPr lang="en-US" sz="2400" dirty="0">
                <a:solidFill>
                  <a:srgbClr val="FFFF99"/>
                </a:solidFill>
                <a:latin typeface="+mn-lt"/>
                <a:ea typeface="+mn-ea"/>
              </a:rPr>
              <a:t>P-INC</a:t>
            </a:r>
            <a:endParaRPr lang="zh-CN" altLang="en-US" sz="2400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INC	ZERO			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FFFF99"/>
                </a:solidFill>
                <a:latin typeface="+mn-lt"/>
                <a:ea typeface="+mn-ea"/>
              </a:rPr>
              <a:t>=0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，零个数加</a:t>
            </a:r>
            <a:r>
              <a:rPr lang="en-US" sz="2400" dirty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endParaRPr lang="zh-CN" altLang="en-US" sz="2400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JMP	NEXT			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；往下执行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P-INC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INC	PLUS			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；正数个数加</a:t>
            </a:r>
            <a:r>
              <a:rPr lang="en-US" sz="2400" dirty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endParaRPr lang="zh-CN" altLang="en-US" sz="2400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NEXT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endParaRPr lang="en-US" altLang="zh-CN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INC	BX			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；数据地址指针加</a:t>
            </a:r>
            <a:r>
              <a:rPr lang="en-US" sz="2400" dirty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endParaRPr lang="zh-CN" altLang="en-US" sz="2400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DEC	CX			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；数据计数器减</a:t>
            </a:r>
            <a:r>
              <a:rPr lang="en-US" sz="2400" dirty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endParaRPr lang="zh-CN" altLang="en-US" sz="2400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JNZ	AGAIN		</a:t>
            </a:r>
            <a:r>
              <a:rPr lang="zh-CN" altLang="en-US" sz="2400" dirty="0">
                <a:solidFill>
                  <a:srgbClr val="FFFF99"/>
                </a:solidFill>
                <a:latin typeface="+mn-lt"/>
                <a:ea typeface="+mn-ea"/>
              </a:rPr>
              <a:t>；未完，继续统计</a:t>
            </a: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6963316"/>
      </p:ext>
    </p:extLst>
  </p:cSld>
  <p:clrMapOvr>
    <a:masterClrMapping/>
  </p:clrMapOvr>
  <p:transition spd="slow">
    <p:pull dir="ru"/>
  </p:transition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3. </a:t>
            </a:r>
            <a:r>
              <a:rPr lang="zh-CN" altLang="en-US" dirty="0"/>
              <a:t>循环控制指令</a:t>
            </a:r>
            <a:r>
              <a:rPr lang="en-US" dirty="0"/>
              <a:t>  (Iteration Control)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84250"/>
            <a:ext cx="8372475" cy="55562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/>
              <a:t>是一组增强型条件转移指令，用来控制程序段的重复执行，重复次数由</a:t>
            </a:r>
            <a:r>
              <a:rPr lang="en-US" dirty="0"/>
              <a:t>CX</a:t>
            </a:r>
            <a:r>
              <a:rPr lang="zh-CN" altLang="en-US" dirty="0"/>
              <a:t>中的内容决定，转移目标都是短标号，偏移量都是负值，即只能向前转移。均不影响任何标志。</a:t>
            </a:r>
          </a:p>
          <a:p>
            <a:pPr>
              <a:spcBef>
                <a:spcPts val="1200"/>
              </a:spcBef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1) LOOP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循环指令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99"/>
                </a:solidFill>
                <a:latin typeface="+mn-lt"/>
              </a:rPr>
              <a:t>(Loop)</a:t>
            </a:r>
            <a:endParaRPr lang="zh-CN" altLang="en-US" sz="2800" dirty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>
                <a:latin typeface="+mn-lt"/>
              </a:rPr>
              <a:t>指令格式：</a:t>
            </a:r>
            <a:r>
              <a:rPr lang="en-US" dirty="0">
                <a:latin typeface="+mn-lt"/>
              </a:rPr>
              <a:t> LOOP   </a:t>
            </a:r>
            <a:r>
              <a:rPr lang="zh-CN" altLang="en-US" dirty="0">
                <a:latin typeface="+mn-lt"/>
              </a:rPr>
              <a:t>短标号</a:t>
            </a:r>
          </a:p>
          <a:p>
            <a:pPr algn="just">
              <a:spcBef>
                <a:spcPts val="0"/>
              </a:spcBef>
              <a:buNone/>
            </a:pPr>
            <a:r>
              <a:rPr lang="zh-CN" altLang="en-US" dirty="0">
                <a:latin typeface="+mn-lt"/>
              </a:rPr>
              <a:t>指令功能：重复执行一系列指令。</a:t>
            </a:r>
            <a:endParaRPr lang="en-US" altLang="zh-CN" dirty="0">
              <a:latin typeface="+mn-lt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重复次数放在</a:t>
            </a:r>
            <a:r>
              <a:rPr lang="en-US" dirty="0">
                <a:latin typeface="+mn-lt"/>
              </a:rPr>
              <a:t>CX</a:t>
            </a:r>
            <a:r>
              <a:rPr lang="zh-CN" altLang="en-US" dirty="0">
                <a:latin typeface="+mn-lt"/>
              </a:rPr>
              <a:t>中，执行一次指令，</a:t>
            </a:r>
            <a:r>
              <a:rPr lang="en-US" dirty="0">
                <a:latin typeface="+mn-lt"/>
              </a:rPr>
              <a:t>CX</a:t>
            </a:r>
            <a:r>
              <a:rPr lang="en-US" altLang="zh-CN" dirty="0">
                <a:latin typeface="+mn-lt"/>
                <a:sym typeface="Symbol" panose="05050102010706020507"/>
              </a:rPr>
              <a:t></a:t>
            </a:r>
            <a:r>
              <a:rPr lang="en-US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。如减</a:t>
            </a:r>
            <a:r>
              <a:rPr lang="en-US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后</a:t>
            </a:r>
            <a:r>
              <a:rPr lang="en-US" dirty="0">
                <a:latin typeface="+mn-lt"/>
              </a:rPr>
              <a:t>CX≠0</a:t>
            </a:r>
            <a:r>
              <a:rPr lang="zh-CN" altLang="en-US" dirty="0">
                <a:latin typeface="+mn-lt"/>
              </a:rPr>
              <a:t>，转到指令给定的标号处继续循环；</a:t>
            </a:r>
            <a:r>
              <a:rPr lang="en-US" dirty="0">
                <a:latin typeface="+mn-lt"/>
              </a:rPr>
              <a:t>CX=0</a:t>
            </a:r>
            <a:r>
              <a:rPr lang="zh-CN" altLang="en-US" dirty="0">
                <a:latin typeface="+mn-lt"/>
              </a:rPr>
              <a:t>，结束循环，转去执行</a:t>
            </a:r>
            <a:r>
              <a:rPr lang="en-US" dirty="0">
                <a:latin typeface="+mn-lt"/>
              </a:rPr>
              <a:t>LOOP</a:t>
            </a:r>
            <a:r>
              <a:rPr lang="zh-CN" altLang="en-US" dirty="0">
                <a:latin typeface="+mn-lt"/>
              </a:rPr>
              <a:t>指令后的那条指令。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一条</a:t>
            </a:r>
            <a:r>
              <a:rPr lang="en-US" dirty="0">
                <a:latin typeface="+mn-lt"/>
              </a:rPr>
              <a:t>LOOP</a:t>
            </a:r>
            <a:r>
              <a:rPr lang="zh-CN" altLang="en-US" dirty="0">
                <a:latin typeface="+mn-lt"/>
              </a:rPr>
              <a:t>指令相当于执行以下两条指令：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</a:rPr>
              <a:t>		DEC  	CX</a:t>
            </a:r>
            <a:endParaRPr lang="zh-CN" altLang="en-US" dirty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</a:rPr>
              <a:t>		JNZ   	</a:t>
            </a:r>
            <a:r>
              <a:rPr lang="zh-CN" altLang="en-US" dirty="0">
                <a:latin typeface="+mn-lt"/>
              </a:rPr>
              <a:t>标号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241760"/>
      </p:ext>
    </p:extLst>
  </p:cSld>
  <p:clrMapOvr>
    <a:masterClrMapping/>
  </p:clrMapOvr>
  <p:transition spd="slow">
    <p:pull dir="rd"/>
  </p:transition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3. </a:t>
            </a:r>
            <a:r>
              <a:rPr lang="zh-CN" altLang="en-US" dirty="0"/>
              <a:t>循环控制指令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206500"/>
            <a:ext cx="8372475" cy="5283200"/>
          </a:xfrm>
        </p:spPr>
        <p:txBody>
          <a:bodyPr/>
          <a:lstStyle/>
          <a:p>
            <a:pPr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3.93   </a:t>
            </a:r>
            <a:r>
              <a:rPr lang="zh-CN" altLang="en-US" dirty="0">
                <a:latin typeface="+mn-lt"/>
                <a:ea typeface="+mn-ea"/>
              </a:rPr>
              <a:t>商店里有</a:t>
            </a:r>
            <a:r>
              <a:rPr lang="en-US" dirty="0">
                <a:latin typeface="+mn-lt"/>
                <a:ea typeface="+mn-ea"/>
              </a:rPr>
              <a:t>8</a:t>
            </a:r>
            <a:r>
              <a:rPr lang="zh-CN" altLang="en-US" dirty="0">
                <a:latin typeface="+mn-lt"/>
                <a:ea typeface="+mn-ea"/>
              </a:rPr>
              <a:t>种商品，价格为</a:t>
            </a:r>
            <a:r>
              <a:rPr lang="en-US" dirty="0">
                <a:latin typeface="+mn-lt"/>
                <a:ea typeface="+mn-ea"/>
              </a:rPr>
              <a:t>83</a:t>
            </a:r>
            <a:r>
              <a:rPr lang="zh-CN" altLang="en-US" dirty="0">
                <a:latin typeface="+mn-lt"/>
                <a:ea typeface="+mn-ea"/>
              </a:rPr>
              <a:t>元，</a:t>
            </a:r>
            <a:r>
              <a:rPr lang="en-US" dirty="0">
                <a:latin typeface="+mn-lt"/>
                <a:ea typeface="+mn-ea"/>
              </a:rPr>
              <a:t>76</a:t>
            </a:r>
            <a:r>
              <a:rPr lang="zh-CN" altLang="en-US" dirty="0">
                <a:latin typeface="+mn-lt"/>
                <a:ea typeface="+mn-ea"/>
              </a:rPr>
              <a:t>元，</a:t>
            </a:r>
            <a:r>
              <a:rPr lang="en-US" dirty="0">
                <a:latin typeface="+mn-lt"/>
                <a:ea typeface="+mn-ea"/>
              </a:rPr>
              <a:t>65</a:t>
            </a:r>
            <a:r>
              <a:rPr lang="zh-CN" altLang="en-US" dirty="0">
                <a:latin typeface="+mn-lt"/>
                <a:ea typeface="+mn-ea"/>
              </a:rPr>
              <a:t>元，</a:t>
            </a:r>
            <a:r>
              <a:rPr lang="en-US" dirty="0">
                <a:latin typeface="+mn-lt"/>
                <a:ea typeface="+mn-ea"/>
              </a:rPr>
              <a:t>84</a:t>
            </a:r>
            <a:r>
              <a:rPr lang="zh-CN" altLang="en-US" dirty="0">
                <a:latin typeface="+mn-lt"/>
                <a:ea typeface="+mn-ea"/>
              </a:rPr>
              <a:t>元，</a:t>
            </a:r>
            <a:r>
              <a:rPr lang="en-US" dirty="0">
                <a:latin typeface="+mn-lt"/>
                <a:ea typeface="+mn-ea"/>
              </a:rPr>
              <a:t>71</a:t>
            </a:r>
            <a:r>
              <a:rPr lang="zh-CN" altLang="en-US" dirty="0">
                <a:latin typeface="+mn-lt"/>
                <a:ea typeface="+mn-ea"/>
              </a:rPr>
              <a:t>元，</a:t>
            </a:r>
            <a:r>
              <a:rPr lang="en-US" dirty="0">
                <a:latin typeface="+mn-lt"/>
                <a:ea typeface="+mn-ea"/>
              </a:rPr>
              <a:t>49</a:t>
            </a:r>
            <a:r>
              <a:rPr lang="zh-CN" altLang="en-US" dirty="0">
                <a:latin typeface="+mn-lt"/>
                <a:ea typeface="+mn-ea"/>
              </a:rPr>
              <a:t>元，</a:t>
            </a:r>
            <a:r>
              <a:rPr lang="en-US" dirty="0">
                <a:latin typeface="+mn-lt"/>
                <a:ea typeface="+mn-ea"/>
              </a:rPr>
              <a:t>62</a:t>
            </a:r>
            <a:r>
              <a:rPr lang="zh-CN" altLang="en-US" dirty="0">
                <a:latin typeface="+mn-lt"/>
                <a:ea typeface="+mn-ea"/>
              </a:rPr>
              <a:t>元和</a:t>
            </a:r>
            <a:r>
              <a:rPr lang="en-US" dirty="0">
                <a:latin typeface="+mn-lt"/>
                <a:ea typeface="+mn-ea"/>
              </a:rPr>
              <a:t>58</a:t>
            </a:r>
            <a:r>
              <a:rPr lang="zh-CN" altLang="en-US" dirty="0">
                <a:latin typeface="+mn-lt"/>
                <a:ea typeface="+mn-ea"/>
              </a:rPr>
              <a:t>元，要将每种商品提价</a:t>
            </a:r>
            <a:r>
              <a:rPr lang="en-US" dirty="0">
                <a:latin typeface="+mn-lt"/>
                <a:ea typeface="+mn-ea"/>
              </a:rPr>
              <a:t>7</a:t>
            </a:r>
            <a:r>
              <a:rPr lang="zh-CN" altLang="en-US" dirty="0">
                <a:latin typeface="+mn-lt"/>
                <a:ea typeface="+mn-ea"/>
              </a:rPr>
              <a:t>元，编程计算每种商品提价后的价格。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lt"/>
                <a:ea typeface="+mn-ea"/>
              </a:rPr>
              <a:t>先将商品原价按</a:t>
            </a:r>
            <a:r>
              <a:rPr lang="en-US" dirty="0">
                <a:latin typeface="+mn-lt"/>
                <a:ea typeface="+mn-ea"/>
              </a:rPr>
              <a:t>BCD</a:t>
            </a:r>
            <a:r>
              <a:rPr lang="zh-CN" altLang="en-US" dirty="0">
                <a:latin typeface="+mn-lt"/>
                <a:ea typeface="+mn-ea"/>
              </a:rPr>
              <a:t>码形式，依次存放在以</a:t>
            </a:r>
            <a:r>
              <a:rPr lang="en-US" dirty="0">
                <a:latin typeface="+mn-lt"/>
                <a:ea typeface="+mn-ea"/>
              </a:rPr>
              <a:t>OLD</a:t>
            </a:r>
            <a:r>
              <a:rPr lang="zh-CN" altLang="en-US" dirty="0">
                <a:latin typeface="+mn-lt"/>
                <a:ea typeface="+mn-ea"/>
              </a:rPr>
              <a:t>开始的</a:t>
            </a:r>
            <a:r>
              <a:rPr lang="en-US" dirty="0">
                <a:latin typeface="+mn-lt"/>
                <a:ea typeface="+mn-ea"/>
              </a:rPr>
              <a:t>8</a:t>
            </a:r>
            <a:r>
              <a:rPr lang="zh-CN" altLang="en-US" dirty="0">
                <a:latin typeface="+mn-lt"/>
                <a:ea typeface="+mn-ea"/>
              </a:rPr>
              <a:t>个存储单元中，新价格存放进以</a:t>
            </a:r>
            <a:r>
              <a:rPr lang="en-US" dirty="0">
                <a:latin typeface="+mn-lt"/>
                <a:ea typeface="+mn-ea"/>
              </a:rPr>
              <a:t>NEW</a:t>
            </a:r>
            <a:r>
              <a:rPr lang="zh-CN" altLang="en-US" dirty="0">
                <a:latin typeface="+mn-lt"/>
                <a:ea typeface="+mn-ea"/>
              </a:rPr>
              <a:t>开始的</a:t>
            </a:r>
            <a:r>
              <a:rPr lang="en-US" dirty="0">
                <a:latin typeface="+mn-lt"/>
                <a:ea typeface="+mn-ea"/>
              </a:rPr>
              <a:t>8</a:t>
            </a:r>
            <a:r>
              <a:rPr lang="zh-CN" altLang="en-US" dirty="0">
                <a:latin typeface="+mn-lt"/>
                <a:ea typeface="+mn-ea"/>
              </a:rPr>
              <a:t>个单元，然后用</a:t>
            </a:r>
            <a:r>
              <a:rPr lang="en-US" dirty="0">
                <a:latin typeface="+mn-lt"/>
                <a:ea typeface="+mn-ea"/>
              </a:rPr>
              <a:t>LOOP</a:t>
            </a:r>
            <a:r>
              <a:rPr lang="zh-CN" altLang="en-US" dirty="0">
                <a:latin typeface="+mn-lt"/>
                <a:ea typeface="+mn-ea"/>
              </a:rPr>
              <a:t>指令来实现</a:t>
            </a:r>
            <a:r>
              <a:rPr lang="en-US" dirty="0">
                <a:latin typeface="+mn-lt"/>
                <a:ea typeface="+mn-ea"/>
              </a:rPr>
              <a:t>8</a:t>
            </a:r>
            <a:r>
              <a:rPr lang="zh-CN" altLang="en-US" dirty="0">
                <a:latin typeface="+mn-lt"/>
                <a:ea typeface="+mn-ea"/>
              </a:rPr>
              <a:t>次循环。即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 OLD	  DB	83H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76H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65H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84H</a:t>
            </a:r>
            <a:endParaRPr lang="zh-CN" altLang="en-US" dirty="0"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             DB	71H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49H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62H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58H</a:t>
            </a:r>
            <a:endParaRPr lang="zh-CN" altLang="en-US" dirty="0"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NEW 	  DB	8  DUP(?)</a:t>
            </a:r>
            <a:endParaRPr lang="zh-CN" altLang="en-US" dirty="0"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            …		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013262"/>
      </p:ext>
    </p:extLst>
  </p:cSld>
  <p:clrMapOvr>
    <a:masterClrMapping/>
  </p:clrMapOvr>
  <p:transition spd="slow">
    <p:pull dir="l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016000" y="1295400"/>
            <a:ext cx="7490248" cy="428628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3600" b="1" kern="1200" spc="5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sz="40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本章主要内容：</a:t>
            </a:r>
            <a:br>
              <a:rPr lang="en-US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§3.1  8086</a:t>
            </a:r>
            <a:r>
              <a:rPr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的寻址方式</a:t>
            </a:r>
            <a:br>
              <a:rPr lang="en-US" altLang="zh-CN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§3.2  </a:t>
            </a:r>
            <a:r>
              <a:rPr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指令的机器码表示方法</a:t>
            </a:r>
            <a:r>
              <a:rPr 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br>
              <a:rPr lang="en-US" altLang="zh-CN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§3.3  8086</a:t>
            </a:r>
            <a:r>
              <a:rPr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的指令系统</a:t>
            </a:r>
            <a:br>
              <a:rPr lang="en-US" altLang="zh-CN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4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93950" y="5695950"/>
            <a:ext cx="364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  <a:latin typeface="+mn-ea"/>
                <a:ea typeface="+mn-ea"/>
              </a:rPr>
              <a:t>*</a:t>
            </a:r>
            <a:r>
              <a:rPr lang="zh-CN" altLang="en-US" sz="2800" b="1" dirty="0">
                <a:solidFill>
                  <a:srgbClr val="FFFF00"/>
                </a:solidFill>
                <a:latin typeface="+mn-ea"/>
                <a:ea typeface="+mn-ea"/>
              </a:rPr>
              <a:t>本节内容供选用</a:t>
            </a:r>
          </a:p>
        </p:txBody>
      </p:sp>
    </p:spTree>
  </p:cSld>
  <p:clrMapOvr>
    <a:masterClrMapping/>
  </p:clrMapOvr>
  <p:transition spd="slow">
    <p:pull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406400"/>
            <a:ext cx="8229600" cy="674688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寄存器间接寻址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339850"/>
            <a:ext cx="8186737" cy="4978400"/>
          </a:xfrm>
        </p:spPr>
        <p:txBody>
          <a:bodyPr/>
          <a:lstStyle/>
          <a:p>
            <a:pPr>
              <a:buNone/>
            </a:pPr>
            <a:r>
              <a:rPr lang="zh-CN" altLang="en-US" dirty="0">
                <a:solidFill>
                  <a:srgbClr val="FFC000"/>
                </a:solidFill>
                <a:latin typeface="+mn-lt"/>
              </a:rPr>
              <a:t>约定</a:t>
            </a:r>
            <a:r>
              <a:rPr lang="en-US" altLang="zh-CN" dirty="0">
                <a:solidFill>
                  <a:srgbClr val="FFC000"/>
                </a:solidFill>
                <a:latin typeface="+mn-lt"/>
              </a:rPr>
              <a:t>2</a:t>
            </a:r>
            <a:r>
              <a:rPr lang="zh-CN" altLang="en-US" dirty="0">
                <a:solidFill>
                  <a:srgbClr val="FFC000"/>
                </a:solidFill>
                <a:latin typeface="+mn-lt"/>
              </a:rPr>
              <a:t>：</a:t>
            </a:r>
            <a:r>
              <a:rPr lang="zh-CN" altLang="en-US" dirty="0">
                <a:latin typeface="+mn-lt"/>
              </a:rPr>
              <a:t>如果指令中用</a:t>
            </a:r>
            <a:r>
              <a:rPr lang="en-US" dirty="0">
                <a:latin typeface="+mn-lt"/>
              </a:rPr>
              <a:t>BP</a:t>
            </a:r>
            <a:r>
              <a:rPr lang="zh-CN" altLang="en-US" dirty="0">
                <a:latin typeface="+mn-lt"/>
              </a:rPr>
              <a:t>进行间接寻址，则默认操作数在堆栈段中。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例如：</a:t>
            </a:r>
            <a:endParaRPr lang="en-US" altLang="zh-CN" dirty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dirty="0">
                <a:latin typeface="+mn-lt"/>
                <a:ea typeface="+mn-ea"/>
              </a:rPr>
              <a:t>MOV  AX</a:t>
            </a:r>
            <a:r>
              <a:rPr lang="zh-CN" altLang="en-US" dirty="0">
                <a:latin typeface="+mn-lt"/>
                <a:ea typeface="+mn-ea"/>
              </a:rPr>
              <a:t>，［</a:t>
            </a:r>
            <a:r>
              <a:rPr lang="en-US" dirty="0">
                <a:latin typeface="+mn-lt"/>
                <a:ea typeface="+mn-ea"/>
              </a:rPr>
              <a:t>BP</a:t>
            </a:r>
            <a:r>
              <a:rPr lang="zh-CN" altLang="en-US" dirty="0">
                <a:latin typeface="+mn-lt"/>
                <a:ea typeface="+mn-ea"/>
              </a:rPr>
              <a:t>］</a:t>
            </a:r>
            <a:r>
              <a:rPr lang="en-US" dirty="0">
                <a:latin typeface="+mn-lt"/>
                <a:ea typeface="+mn-ea"/>
              </a:rPr>
              <a:t>  		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；操作数的物理地址</a:t>
            </a:r>
            <a:endParaRPr lang="en-US" altLang="zh-CN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					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=16×SS+BP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2400"/>
              </a:spcBef>
              <a:buNone/>
            </a:pPr>
            <a:r>
              <a:rPr lang="zh-CN" altLang="en-US" dirty="0"/>
              <a:t> 指令中也可以指定段超越前缀。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例如：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   MOV   BX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DS</a:t>
            </a:r>
            <a:r>
              <a:rPr lang="zh-CN" altLang="en-US" dirty="0">
                <a:latin typeface="+mn-lt"/>
                <a:ea typeface="+mn-ea"/>
              </a:rPr>
              <a:t>：［</a:t>
            </a:r>
            <a:r>
              <a:rPr lang="en-US" dirty="0">
                <a:latin typeface="+mn-lt"/>
                <a:ea typeface="+mn-ea"/>
              </a:rPr>
              <a:t>BP</a:t>
            </a:r>
            <a:r>
              <a:rPr lang="zh-CN" altLang="en-US" dirty="0">
                <a:latin typeface="+mn-lt"/>
                <a:ea typeface="+mn-ea"/>
              </a:rPr>
              <a:t>］ </a:t>
            </a:r>
            <a:r>
              <a:rPr lang="en-US" altLang="zh-CN" dirty="0">
                <a:latin typeface="+mn-lt"/>
                <a:ea typeface="+mn-ea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；源操作数物理地址</a:t>
            </a:r>
            <a:endParaRPr lang="en-US" altLang="zh-CN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dirty="0">
                <a:latin typeface="+mn-lt"/>
                <a:ea typeface="+mn-ea"/>
              </a:rPr>
              <a:t>						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=16×DS+BP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   MOV   AX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ES</a:t>
            </a:r>
            <a:r>
              <a:rPr lang="zh-CN" altLang="en-US" dirty="0">
                <a:latin typeface="+mn-lt"/>
                <a:ea typeface="+mn-ea"/>
              </a:rPr>
              <a:t>：［</a:t>
            </a:r>
            <a:r>
              <a:rPr lang="en-US" dirty="0">
                <a:latin typeface="+mn-lt"/>
                <a:ea typeface="+mn-ea"/>
              </a:rPr>
              <a:t>SI</a:t>
            </a:r>
            <a:r>
              <a:rPr lang="zh-CN" altLang="en-US" dirty="0">
                <a:latin typeface="+mn-lt"/>
                <a:ea typeface="+mn-ea"/>
              </a:rPr>
              <a:t>］</a:t>
            </a:r>
            <a:r>
              <a:rPr lang="en-US" dirty="0">
                <a:latin typeface="+mn-lt"/>
                <a:ea typeface="+mn-ea"/>
              </a:rPr>
              <a:t>  	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；源操作数物理地址</a:t>
            </a:r>
            <a:endParaRPr lang="en-US" altLang="zh-CN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dirty="0">
                <a:latin typeface="+mn-lt"/>
                <a:ea typeface="+mn-ea"/>
              </a:rPr>
              <a:t>						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=16×ES+SI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95300"/>
            <a:ext cx="8229600" cy="674688"/>
          </a:xfrm>
        </p:spPr>
        <p:txBody>
          <a:bodyPr/>
          <a:lstStyle/>
          <a:p>
            <a:pPr algn="l"/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ea typeface="+mn-ea"/>
              </a:rPr>
              <a:t>例</a:t>
            </a:r>
            <a:r>
              <a:rPr lang="en-US" altLang="zh-CN" sz="2800" dirty="0">
                <a:solidFill>
                  <a:schemeClr val="bg1">
                    <a:lumMod val="50000"/>
                    <a:lumOff val="50000"/>
                  </a:schemeClr>
                </a:solidFill>
                <a:ea typeface="+mn-ea"/>
              </a:rPr>
              <a:t>3.93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206500"/>
            <a:ext cx="8372475" cy="50419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MOV	CX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08H		</a:t>
            </a:r>
            <a:r>
              <a:rPr lang="zh-CN" altLang="en-US" dirty="0">
                <a:latin typeface="+mn-lt"/>
                <a:ea typeface="+mn-ea"/>
              </a:rPr>
              <a:t>；共</a:t>
            </a:r>
            <a:r>
              <a:rPr lang="en-US" dirty="0">
                <a:latin typeface="+mn-lt"/>
                <a:ea typeface="+mn-ea"/>
              </a:rPr>
              <a:t>8</a:t>
            </a:r>
            <a:r>
              <a:rPr lang="zh-CN" altLang="en-US" dirty="0">
                <a:latin typeface="+mn-lt"/>
                <a:ea typeface="+mn-ea"/>
              </a:rPr>
              <a:t>种商品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MOV	BX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00H		</a:t>
            </a:r>
            <a:r>
              <a:rPr lang="zh-CN" altLang="en-US" dirty="0">
                <a:latin typeface="+mn-lt"/>
                <a:ea typeface="+mn-ea"/>
              </a:rPr>
              <a:t>；</a:t>
            </a:r>
            <a:r>
              <a:rPr lang="en-US" dirty="0">
                <a:latin typeface="+mn-lt"/>
                <a:ea typeface="+mn-ea"/>
              </a:rPr>
              <a:t>BX</a:t>
            </a:r>
            <a:r>
              <a:rPr lang="zh-CN" altLang="en-US" dirty="0">
                <a:latin typeface="+mn-lt"/>
                <a:ea typeface="+mn-ea"/>
              </a:rPr>
              <a:t>作指针，初值为</a:t>
            </a:r>
            <a:r>
              <a:rPr lang="en-US" dirty="0">
                <a:latin typeface="+mn-lt"/>
                <a:ea typeface="+mn-ea"/>
              </a:rPr>
              <a:t>0</a:t>
            </a: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NEXT</a:t>
            </a:r>
            <a:r>
              <a:rPr lang="zh-CN" altLang="en-US" dirty="0">
                <a:latin typeface="+mn-lt"/>
                <a:ea typeface="+mn-ea"/>
              </a:rPr>
              <a:t>：</a:t>
            </a:r>
            <a:endParaRPr lang="en-US" altLang="zh-CN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MOV	AL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OLD</a:t>
            </a:r>
            <a:r>
              <a:rPr lang="zh-CN" altLang="en-US" dirty="0">
                <a:latin typeface="+mn-lt"/>
                <a:ea typeface="+mn-ea"/>
              </a:rPr>
              <a:t>［</a:t>
            </a:r>
            <a:r>
              <a:rPr lang="en-US" dirty="0">
                <a:latin typeface="+mn-lt"/>
                <a:ea typeface="+mn-ea"/>
              </a:rPr>
              <a:t>BX</a:t>
            </a:r>
            <a:r>
              <a:rPr lang="zh-CN" altLang="en-US" dirty="0">
                <a:latin typeface="+mn-lt"/>
                <a:ea typeface="+mn-ea"/>
              </a:rPr>
              <a:t>］</a:t>
            </a:r>
            <a:r>
              <a:rPr lang="en-US" dirty="0">
                <a:latin typeface="+mn-lt"/>
                <a:ea typeface="+mn-ea"/>
              </a:rPr>
              <a:t>	</a:t>
            </a:r>
            <a:r>
              <a:rPr lang="zh-CN" altLang="en-US" dirty="0">
                <a:latin typeface="+mn-lt"/>
                <a:ea typeface="+mn-ea"/>
              </a:rPr>
              <a:t>；读入一个商品的原价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ADD	AL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7		</a:t>
            </a:r>
            <a:r>
              <a:rPr lang="zh-CN" altLang="en-US" dirty="0">
                <a:latin typeface="+mn-lt"/>
                <a:ea typeface="+mn-ea"/>
              </a:rPr>
              <a:t>；加上提价因子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DAA				</a:t>
            </a:r>
            <a:r>
              <a:rPr lang="zh-CN" altLang="en-US" dirty="0">
                <a:latin typeface="+mn-lt"/>
                <a:ea typeface="+mn-ea"/>
              </a:rPr>
              <a:t>；调整为十进制数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MOV	NEW</a:t>
            </a:r>
            <a:r>
              <a:rPr lang="zh-CN" altLang="en-US" dirty="0">
                <a:latin typeface="+mn-lt"/>
                <a:ea typeface="+mn-ea"/>
              </a:rPr>
              <a:t>［</a:t>
            </a:r>
            <a:r>
              <a:rPr lang="en-US" dirty="0">
                <a:latin typeface="+mn-lt"/>
                <a:ea typeface="+mn-ea"/>
              </a:rPr>
              <a:t>BX</a:t>
            </a:r>
            <a:r>
              <a:rPr lang="zh-CN" altLang="en-US" dirty="0">
                <a:latin typeface="+mn-lt"/>
                <a:ea typeface="+mn-ea"/>
              </a:rPr>
              <a:t>］，</a:t>
            </a:r>
            <a:r>
              <a:rPr lang="en-US" dirty="0">
                <a:latin typeface="+mn-lt"/>
                <a:ea typeface="+mn-ea"/>
              </a:rPr>
              <a:t>AL		</a:t>
            </a:r>
            <a:r>
              <a:rPr lang="zh-CN" altLang="en-US" dirty="0">
                <a:latin typeface="+mn-lt"/>
                <a:ea typeface="+mn-ea"/>
              </a:rPr>
              <a:t>；存放结果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INC	BX			</a:t>
            </a:r>
            <a:r>
              <a:rPr lang="zh-CN" altLang="en-US" dirty="0">
                <a:latin typeface="+mn-lt"/>
                <a:ea typeface="+mn-ea"/>
              </a:rPr>
              <a:t>；地址指针加</a:t>
            </a:r>
            <a:r>
              <a:rPr lang="en-US" dirty="0">
                <a:latin typeface="+mn-lt"/>
                <a:ea typeface="+mn-ea"/>
              </a:rPr>
              <a:t>1</a:t>
            </a: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LOOP	NEXT		</a:t>
            </a:r>
            <a:r>
              <a:rPr lang="zh-CN" altLang="en-US" dirty="0">
                <a:latin typeface="+mn-lt"/>
                <a:ea typeface="+mn-ea"/>
              </a:rPr>
              <a:t>；未加满</a:t>
            </a:r>
            <a:r>
              <a:rPr lang="en-US" dirty="0">
                <a:latin typeface="+mn-lt"/>
                <a:ea typeface="+mn-ea"/>
              </a:rPr>
              <a:t>8</a:t>
            </a:r>
            <a:r>
              <a:rPr lang="zh-CN" altLang="en-US" dirty="0">
                <a:latin typeface="+mn-lt"/>
                <a:ea typeface="+mn-ea"/>
              </a:rPr>
              <a:t>次，继续循环</a:t>
            </a:r>
            <a:endParaRPr lang="en-US" altLang="zh-CN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+mn-ea"/>
              </a:rPr>
              <a:t>		…				</a:t>
            </a:r>
            <a:r>
              <a:rPr lang="zh-CN" altLang="en-US" dirty="0">
                <a:latin typeface="+mn-lt"/>
                <a:ea typeface="+mn-ea"/>
              </a:rPr>
              <a:t>；已加完</a:t>
            </a:r>
            <a:r>
              <a:rPr lang="en-US" dirty="0">
                <a:latin typeface="+mn-lt"/>
                <a:ea typeface="+mn-ea"/>
              </a:rPr>
              <a:t>8</a:t>
            </a:r>
            <a:r>
              <a:rPr lang="zh-CN" altLang="en-US" dirty="0">
                <a:latin typeface="+mn-lt"/>
                <a:ea typeface="+mn-ea"/>
              </a:rPr>
              <a:t>次</a:t>
            </a: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2186704"/>
      </p:ext>
    </p:extLst>
  </p:cSld>
  <p:clrMapOvr>
    <a:masterClrMapping/>
  </p:clrMapOvr>
  <p:transition spd="slow">
    <p:pull dir="ld"/>
  </p:transition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3. </a:t>
            </a:r>
            <a:r>
              <a:rPr lang="zh-CN" altLang="en-US" dirty="0"/>
              <a:t>循环控制指令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314450"/>
            <a:ext cx="8231188" cy="51752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循环操作也可以只含一条指令，即</a:t>
            </a:r>
            <a:r>
              <a:rPr lang="en-US" sz="2800" dirty="0">
                <a:latin typeface="+mn-lt"/>
              </a:rPr>
              <a:t>LOOP</a:t>
            </a:r>
            <a:r>
              <a:rPr lang="zh-CN" altLang="en-US" sz="2800" dirty="0">
                <a:latin typeface="+mn-lt"/>
              </a:rPr>
              <a:t>指令自身，这样的程序段常用来实现延时。</a:t>
            </a:r>
            <a:endParaRPr lang="en-US" altLang="zh-CN" sz="2800" dirty="0">
              <a:latin typeface="+mn-lt"/>
            </a:endParaRPr>
          </a:p>
          <a:p>
            <a:pPr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例如：</a:t>
            </a: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		MOV	    CX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10	    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；循环次数为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10</a:t>
            </a:r>
            <a:endParaRPr lang="zh-CN" altLang="en-US" sz="2800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DELAY</a:t>
            </a:r>
            <a:r>
              <a:rPr lang="zh-CN" altLang="en-US" sz="2800" dirty="0">
                <a:latin typeface="+mn-lt"/>
                <a:ea typeface="+mn-ea"/>
              </a:rPr>
              <a:t>：</a:t>
            </a:r>
            <a:r>
              <a:rPr lang="en-US" sz="2800" dirty="0">
                <a:latin typeface="+mn-lt"/>
                <a:ea typeface="+mn-ea"/>
              </a:rPr>
              <a:t>	</a:t>
            </a: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		LOOP    DELAY	    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；本指令重复执行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10</a:t>
            </a:r>
            <a:r>
              <a:rPr lang="zh-CN" altLang="en-US" sz="2800" dirty="0">
                <a:solidFill>
                  <a:srgbClr val="FFFF99"/>
                </a:solidFill>
                <a:latin typeface="+mn-lt"/>
              </a:rPr>
              <a:t>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130782"/>
      </p:ext>
    </p:extLst>
  </p:cSld>
  <p:clrMapOvr>
    <a:masterClrMapping/>
  </p:clrMapOvr>
  <p:transition spd="slow">
    <p:pull dir="u"/>
  </p:transition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3. </a:t>
            </a:r>
            <a:r>
              <a:rPr lang="zh-CN" altLang="en-US" dirty="0"/>
              <a:t>循环控制指令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117600"/>
            <a:ext cx="8089900" cy="5327650"/>
          </a:xfrm>
        </p:spPr>
        <p:txBody>
          <a:bodyPr/>
          <a:lstStyle/>
          <a:p>
            <a:pPr algn="just"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3.94 </a:t>
            </a:r>
          </a:p>
          <a:p>
            <a:pPr algn="just"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lt"/>
                <a:ea typeface="+mn-ea"/>
              </a:rPr>
              <a:t>用循环和跳转指令，编写控制</a:t>
            </a:r>
            <a:r>
              <a:rPr lang="en-US" dirty="0">
                <a:latin typeface="+mn-lt"/>
                <a:ea typeface="+mn-ea"/>
              </a:rPr>
              <a:t>PC</a:t>
            </a:r>
            <a:r>
              <a:rPr lang="zh-CN" altLang="en-US" dirty="0">
                <a:latin typeface="+mn-lt"/>
                <a:ea typeface="+mn-ea"/>
              </a:rPr>
              <a:t>机扬声器发声的程序。</a:t>
            </a:r>
            <a:endParaRPr lang="en-US" altLang="zh-CN" dirty="0">
              <a:latin typeface="+mn-lt"/>
              <a:ea typeface="+mn-ea"/>
            </a:endParaRPr>
          </a:p>
          <a:p>
            <a:pPr algn="just"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lt"/>
                <a:ea typeface="+mn-ea"/>
              </a:rPr>
              <a:t>在</a:t>
            </a:r>
            <a:r>
              <a:rPr lang="en-US" dirty="0">
                <a:latin typeface="+mn-lt"/>
                <a:ea typeface="+mn-ea"/>
              </a:rPr>
              <a:t>PC</a:t>
            </a:r>
            <a:r>
              <a:rPr lang="zh-CN" altLang="en-US" dirty="0">
                <a:latin typeface="+mn-lt"/>
                <a:ea typeface="+mn-ea"/>
              </a:rPr>
              <a:t>机中，</a:t>
            </a:r>
            <a:r>
              <a:rPr lang="en-US" dirty="0">
                <a:latin typeface="+mn-lt"/>
                <a:ea typeface="+mn-ea"/>
              </a:rPr>
              <a:t>61H</a:t>
            </a:r>
            <a:r>
              <a:rPr lang="zh-CN" altLang="en-US" dirty="0">
                <a:latin typeface="+mn-lt"/>
                <a:ea typeface="+mn-ea"/>
              </a:rPr>
              <a:t>口的</a:t>
            </a:r>
            <a:r>
              <a:rPr lang="en-US" dirty="0">
                <a:latin typeface="+mn-lt"/>
                <a:ea typeface="+mn-ea"/>
              </a:rPr>
              <a:t>D1</a:t>
            </a:r>
            <a:r>
              <a:rPr lang="zh-CN" altLang="en-US" dirty="0">
                <a:latin typeface="+mn-lt"/>
                <a:ea typeface="+mn-ea"/>
              </a:rPr>
              <a:t>和</a:t>
            </a:r>
            <a:r>
              <a:rPr lang="en-US" dirty="0">
                <a:latin typeface="+mn-lt"/>
                <a:ea typeface="+mn-ea"/>
              </a:rPr>
              <a:t>D0</a:t>
            </a:r>
            <a:r>
              <a:rPr lang="zh-CN" altLang="en-US" dirty="0">
                <a:latin typeface="+mn-lt"/>
                <a:ea typeface="+mn-ea"/>
              </a:rPr>
              <a:t>位接到扬声器接口电路上。在</a:t>
            </a:r>
            <a:r>
              <a:rPr lang="en-US" dirty="0">
                <a:latin typeface="+mn-lt"/>
                <a:ea typeface="+mn-ea"/>
              </a:rPr>
              <a:t>D0=0</a:t>
            </a:r>
            <a:r>
              <a:rPr lang="zh-CN" altLang="en-US" dirty="0">
                <a:latin typeface="+mn-lt"/>
                <a:ea typeface="+mn-ea"/>
              </a:rPr>
              <a:t>的情况下，当</a:t>
            </a:r>
            <a:r>
              <a:rPr lang="en-US" dirty="0">
                <a:latin typeface="+mn-lt"/>
                <a:ea typeface="+mn-ea"/>
              </a:rPr>
              <a:t>D1=1</a:t>
            </a:r>
            <a:r>
              <a:rPr lang="zh-CN" altLang="en-US" dirty="0">
                <a:latin typeface="+mn-lt"/>
                <a:ea typeface="+mn-ea"/>
              </a:rPr>
              <a:t>时，扬声器被接通；当</a:t>
            </a:r>
            <a:r>
              <a:rPr lang="en-US" dirty="0">
                <a:latin typeface="+mn-lt"/>
                <a:ea typeface="+mn-ea"/>
              </a:rPr>
              <a:t>D1=0</a:t>
            </a:r>
            <a:r>
              <a:rPr lang="zh-CN" altLang="en-US" dirty="0">
                <a:latin typeface="+mn-lt"/>
                <a:ea typeface="+mn-ea"/>
              </a:rPr>
              <a:t>时，则断开。通过控制</a:t>
            </a:r>
            <a:r>
              <a:rPr lang="en-US" altLang="zh-CN" dirty="0">
                <a:latin typeface="+mn-lt"/>
                <a:ea typeface="+mn-ea"/>
              </a:rPr>
              <a:t>D1</a:t>
            </a:r>
            <a:r>
              <a:rPr lang="zh-CN" altLang="en-US" dirty="0">
                <a:latin typeface="+mn-lt"/>
                <a:ea typeface="+mn-ea"/>
              </a:rPr>
              <a:t>位的值，就能产生一个由</a:t>
            </a:r>
            <a:r>
              <a:rPr lang="en-US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和</a:t>
            </a:r>
            <a:r>
              <a:rPr lang="en-US" dirty="0">
                <a:latin typeface="+mn-lt"/>
                <a:ea typeface="+mn-ea"/>
              </a:rPr>
              <a:t>0</a:t>
            </a:r>
            <a:r>
              <a:rPr lang="zh-CN" altLang="en-US" dirty="0">
                <a:latin typeface="+mn-lt"/>
                <a:ea typeface="+mn-ea"/>
              </a:rPr>
              <a:t>构成的二进制序列，使扬声器发声。</a:t>
            </a:r>
            <a:endParaRPr lang="en-US" altLang="zh-CN" dirty="0">
              <a:latin typeface="+mn-lt"/>
              <a:ea typeface="+mn-ea"/>
            </a:endParaRPr>
          </a:p>
          <a:p>
            <a:pPr algn="just"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  <a:ea typeface="+mn-ea"/>
              </a:rPr>
              <a:t>61H </a:t>
            </a:r>
            <a:r>
              <a:rPr lang="zh-CN" altLang="en-US" dirty="0">
                <a:latin typeface="+mn-lt"/>
                <a:ea typeface="+mn-ea"/>
              </a:rPr>
              <a:t>口中的其它位则用来控制</a:t>
            </a:r>
            <a:r>
              <a:rPr lang="en-US" dirty="0">
                <a:latin typeface="+mn-lt"/>
                <a:ea typeface="+mn-ea"/>
              </a:rPr>
              <a:t>PC</a:t>
            </a:r>
            <a:r>
              <a:rPr lang="zh-CN" altLang="en-US" dirty="0">
                <a:latin typeface="+mn-lt"/>
                <a:ea typeface="+mn-ea"/>
              </a:rPr>
              <a:t>机的内部开关状态、奇偶校验及键盘状态等。要将这些状态保存起来。</a:t>
            </a:r>
          </a:p>
        </p:txBody>
      </p:sp>
    </p:spTree>
    <p:extLst>
      <p:ext uri="{BB962C8B-B14F-4D97-AF65-F5344CB8AC3E}">
        <p14:creationId xmlns:p14="http://schemas.microsoft.com/office/powerpoint/2010/main" val="2598031833"/>
      </p:ext>
    </p:extLst>
  </p:cSld>
  <p:clrMapOvr>
    <a:masterClrMapping/>
  </p:clrMapOvr>
  <p:transition spd="slow">
    <p:pull dir="d"/>
  </p:transition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95300"/>
            <a:ext cx="8372475" cy="6089650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控制扬声器发声程序：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latin typeface="+mn-lt"/>
                <a:ea typeface="+mn-ea"/>
              </a:rPr>
              <a:t>IN	       AL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61H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AL←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从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61H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口读取数据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AND   AL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0FCH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；保护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D7~D2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位，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D0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位清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0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MORE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dirty="0">
                <a:latin typeface="+mn-lt"/>
                <a:ea typeface="+mn-ea"/>
              </a:rPr>
              <a:t>	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XOR    AL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02             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；触发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D1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位使之在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0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和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间变化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OUT    61H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AL	 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；控制扬声器开关通断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MOV   CX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260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CX=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循环次数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DELAY</a:t>
            </a:r>
            <a:r>
              <a:rPr lang="zh-CN" altLang="en-US" dirty="0">
                <a:latin typeface="+mn-lt"/>
                <a:ea typeface="+mn-ea"/>
              </a:rPr>
              <a:t>：  </a:t>
            </a:r>
            <a:r>
              <a:rPr lang="en-US" dirty="0">
                <a:latin typeface="+mn-lt"/>
                <a:ea typeface="+mn-ea"/>
              </a:rPr>
              <a:t>LOOP	DELAY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；循环延时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JMP     MORE	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；再次触发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本例中，</a:t>
            </a:r>
            <a:r>
              <a:rPr lang="en-US" dirty="0">
                <a:latin typeface="+mn-lt"/>
              </a:rPr>
              <a:t>LOOP</a:t>
            </a:r>
            <a:r>
              <a:rPr lang="zh-CN" altLang="en-US" dirty="0">
                <a:latin typeface="+mn-lt"/>
              </a:rPr>
              <a:t>指令重复执行</a:t>
            </a:r>
            <a:r>
              <a:rPr lang="en-US" dirty="0">
                <a:latin typeface="+mn-lt"/>
              </a:rPr>
              <a:t>260</a:t>
            </a:r>
            <a:r>
              <a:rPr lang="zh-CN" altLang="en-US" dirty="0">
                <a:latin typeface="+mn-lt"/>
              </a:rPr>
              <a:t>遍，起延时作用，使开关通断维持一定时间。否则开关动作太快，发出的声音频率太高，人耳听不出来。</a:t>
            </a:r>
          </a:p>
          <a:p>
            <a:pPr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7919751"/>
      </p:ext>
    </p:extLst>
  </p:cSld>
  <p:clrMapOvr>
    <a:masterClrMapping/>
  </p:clrMapOvr>
  <p:transition spd="slow">
    <p:pull/>
  </p:transition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3. </a:t>
            </a:r>
            <a:r>
              <a:rPr lang="zh-CN" altLang="en-US" dirty="0"/>
              <a:t>循环控制指令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028700"/>
            <a:ext cx="8142288" cy="56007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FF66FF"/>
                </a:solidFill>
                <a:latin typeface="+mn-lt"/>
              </a:rPr>
              <a:t>2) LOOPE/LOOPZ   </a:t>
            </a:r>
            <a:r>
              <a:rPr lang="zh-CN" altLang="en-US" dirty="0">
                <a:latin typeface="+mn-lt"/>
              </a:rPr>
              <a:t>相等或结果为</a:t>
            </a:r>
            <a:r>
              <a:rPr lang="en-US" dirty="0">
                <a:latin typeface="+mn-lt"/>
              </a:rPr>
              <a:t>0</a:t>
            </a:r>
            <a:r>
              <a:rPr lang="zh-CN" altLang="en-US" dirty="0">
                <a:latin typeface="+mn-lt"/>
              </a:rPr>
              <a:t>时循环</a:t>
            </a:r>
            <a:endParaRPr lang="en-US" altLang="zh-CN" dirty="0">
              <a:latin typeface="+mn-lt"/>
            </a:endParaRPr>
          </a:p>
          <a:p>
            <a:pPr>
              <a:buNone/>
            </a:pPr>
            <a:r>
              <a:rPr lang="en-US" dirty="0">
                <a:latin typeface="+mn-lt"/>
              </a:rPr>
              <a:t>      </a:t>
            </a:r>
            <a:r>
              <a:rPr lang="en-US" dirty="0">
                <a:solidFill>
                  <a:srgbClr val="FFFF99"/>
                </a:solidFill>
                <a:latin typeface="+mn-lt"/>
              </a:rPr>
              <a:t>(Loop If Equal/Zero)</a:t>
            </a:r>
            <a:endParaRPr lang="zh-CN" altLang="en-US" dirty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>
                <a:latin typeface="+mn-lt"/>
              </a:rPr>
              <a:t>指令格式：</a:t>
            </a:r>
            <a:r>
              <a:rPr lang="en-US" dirty="0">
                <a:latin typeface="+mn-lt"/>
              </a:rPr>
              <a:t> LOOPE   </a:t>
            </a:r>
            <a:r>
              <a:rPr lang="zh-CN" altLang="en-US" dirty="0">
                <a:latin typeface="+mn-lt"/>
              </a:rPr>
              <a:t>标号</a:t>
            </a:r>
          </a:p>
          <a:p>
            <a:pPr>
              <a:buNone/>
            </a:pPr>
            <a:r>
              <a:rPr lang="zh-CN" altLang="en-US" dirty="0">
                <a:latin typeface="+mn-lt"/>
              </a:rPr>
              <a:t>               或 </a:t>
            </a:r>
            <a:r>
              <a:rPr lang="en-US" dirty="0">
                <a:latin typeface="+mn-lt"/>
              </a:rPr>
              <a:t>  LOOPZ   </a:t>
            </a:r>
            <a:r>
              <a:rPr lang="zh-CN" altLang="en-US" dirty="0">
                <a:latin typeface="+mn-lt"/>
              </a:rPr>
              <a:t>标号</a:t>
            </a:r>
          </a:p>
          <a:p>
            <a:pPr algn="just">
              <a:buNone/>
            </a:pPr>
            <a:r>
              <a:rPr lang="zh-CN" altLang="en-US" dirty="0">
                <a:latin typeface="+mn-lt"/>
              </a:rPr>
              <a:t>指令功能：</a:t>
            </a:r>
            <a:r>
              <a:rPr lang="en-US" dirty="0">
                <a:latin typeface="+mn-lt"/>
              </a:rPr>
              <a:t> LOOPE</a:t>
            </a:r>
            <a:r>
              <a:rPr lang="zh-CN" altLang="en-US" dirty="0">
                <a:latin typeface="+mn-lt"/>
              </a:rPr>
              <a:t>是相等时循环，</a:t>
            </a:r>
            <a:r>
              <a:rPr lang="en-US" dirty="0">
                <a:latin typeface="+mn-lt"/>
              </a:rPr>
              <a:t>LOOPZ</a:t>
            </a:r>
            <a:r>
              <a:rPr lang="zh-CN" altLang="en-US" dirty="0">
                <a:latin typeface="+mn-lt"/>
              </a:rPr>
              <a:t>是结果为</a:t>
            </a:r>
            <a:r>
              <a:rPr lang="en-US" dirty="0">
                <a:latin typeface="+mn-lt"/>
              </a:rPr>
              <a:t>0</a:t>
            </a:r>
            <a:r>
              <a:rPr lang="zh-CN" altLang="en-US" dirty="0">
                <a:latin typeface="+mn-lt"/>
              </a:rPr>
              <a:t>时循环。</a:t>
            </a:r>
            <a:endParaRPr lang="en-US" altLang="zh-CN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它们能完成相同功能，具有不同助记符，用来控制重复执行一组指令。</a:t>
            </a:r>
            <a:endParaRPr lang="en-US" altLang="zh-CN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指令执行前，先将重复次数送入</a:t>
            </a:r>
            <a:r>
              <a:rPr lang="en-US" dirty="0">
                <a:latin typeface="+mn-lt"/>
              </a:rPr>
              <a:t>CX</a:t>
            </a:r>
            <a:r>
              <a:rPr lang="zh-CN" altLang="en-US" dirty="0">
                <a:latin typeface="+mn-lt"/>
              </a:rPr>
              <a:t>，每执行一次</a:t>
            </a:r>
            <a:r>
              <a:rPr lang="en-US" dirty="0">
                <a:latin typeface="+mn-lt"/>
              </a:rPr>
              <a:t>CX</a:t>
            </a:r>
            <a:r>
              <a:rPr lang="zh-CN" altLang="en-US" dirty="0">
                <a:latin typeface="+mn-lt"/>
                <a:sym typeface="Symbol" panose="05050102010706020507"/>
              </a:rPr>
              <a:t></a:t>
            </a:r>
            <a:r>
              <a:rPr lang="en-US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，若</a:t>
            </a:r>
            <a:r>
              <a:rPr lang="zh-CN" altLang="en-US" dirty="0">
                <a:latin typeface="+mn-lt"/>
                <a:sym typeface="Symbol" panose="05050102010706020507"/>
              </a:rPr>
              <a:t></a:t>
            </a:r>
            <a:r>
              <a:rPr lang="en-US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后</a:t>
            </a:r>
            <a:r>
              <a:rPr lang="en-US" dirty="0">
                <a:latin typeface="+mn-lt"/>
              </a:rPr>
              <a:t>CX≠0</a:t>
            </a:r>
            <a:r>
              <a:rPr lang="zh-CN" altLang="en-US" dirty="0">
                <a:latin typeface="+mn-lt"/>
              </a:rPr>
              <a:t>和</a:t>
            </a:r>
            <a:r>
              <a:rPr lang="en-US" dirty="0">
                <a:latin typeface="+mn-lt"/>
              </a:rPr>
              <a:t>ZF=1</a:t>
            </a:r>
            <a:r>
              <a:rPr lang="zh-CN" altLang="en-US" dirty="0">
                <a:latin typeface="+mn-lt"/>
              </a:rPr>
              <a:t>，则转到指令指定的标号处重复执行；若</a:t>
            </a:r>
            <a:r>
              <a:rPr lang="en-US" dirty="0">
                <a:latin typeface="+mn-lt"/>
              </a:rPr>
              <a:t>CX=0</a:t>
            </a:r>
            <a:r>
              <a:rPr lang="zh-CN" altLang="en-US" dirty="0">
                <a:latin typeface="+mn-lt"/>
              </a:rPr>
              <a:t>或</a:t>
            </a:r>
            <a:r>
              <a:rPr lang="en-US" dirty="0">
                <a:latin typeface="+mn-lt"/>
              </a:rPr>
              <a:t>ZF=0</a:t>
            </a:r>
            <a:r>
              <a:rPr lang="zh-CN" altLang="en-US" dirty="0">
                <a:latin typeface="+mn-lt"/>
              </a:rPr>
              <a:t>，便退出循环，执行本指令后的那条指令。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872763"/>
      </p:ext>
    </p:extLst>
  </p:cSld>
  <p:clrMapOvr>
    <a:masterClrMapping/>
  </p:clrMapOvr>
  <p:transition spd="slow">
    <p:pull dir="r"/>
  </p:transition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406400"/>
            <a:ext cx="8372475" cy="6134100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3.95  </a:t>
            </a:r>
            <a:r>
              <a:rPr lang="zh-CN" altLang="en-US" dirty="0">
                <a:latin typeface="+mn-lt"/>
                <a:ea typeface="+mn-ea"/>
              </a:rPr>
              <a:t>设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个</a:t>
            </a:r>
            <a:r>
              <a:rPr lang="en-US" dirty="0">
                <a:latin typeface="+mn-lt"/>
                <a:ea typeface="+mn-ea"/>
              </a:rPr>
              <a:t>50</a:t>
            </a:r>
            <a:r>
              <a:rPr lang="zh-CN" altLang="en-US" dirty="0">
                <a:latin typeface="+mn-lt"/>
                <a:ea typeface="+mn-ea"/>
              </a:rPr>
              <a:t>字节组成的数组存在</a:t>
            </a:r>
            <a:r>
              <a:rPr lang="en-US" dirty="0">
                <a:latin typeface="+mn-lt"/>
                <a:ea typeface="+mn-ea"/>
              </a:rPr>
              <a:t>ARRAY</a:t>
            </a:r>
            <a:r>
              <a:rPr lang="zh-CN" altLang="en-US" dirty="0">
                <a:latin typeface="+mn-lt"/>
                <a:ea typeface="+mn-ea"/>
              </a:rPr>
              <a:t>开始的内存中，测试数组中的元素，若为</a:t>
            </a:r>
            <a:r>
              <a:rPr lang="en-US" dirty="0">
                <a:latin typeface="+mn-lt"/>
                <a:ea typeface="+mn-ea"/>
              </a:rPr>
              <a:t>0</a:t>
            </a:r>
            <a:r>
              <a:rPr lang="zh-CN" altLang="en-US" dirty="0">
                <a:latin typeface="+mn-lt"/>
                <a:ea typeface="+mn-ea"/>
              </a:rPr>
              <a:t>，且不是最后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个，便继续进行下个元素的测试，直到找到第一个非零元素或查完了为止。</a:t>
            </a:r>
          </a:p>
          <a:p>
            <a:pPr>
              <a:spcBef>
                <a:spcPts val="1200"/>
              </a:spcBef>
              <a:buNone/>
            </a:pPr>
            <a:r>
              <a:rPr lang="en-US" dirty="0">
                <a:latin typeface="+mn-lt"/>
                <a:ea typeface="+mn-ea"/>
              </a:rPr>
              <a:t>ARRAY	DB	××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××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…					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；含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50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个元素的数组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MOV	BX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 OFFSET ARRAY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+mn-ea"/>
              </a:rPr>
              <a:t>			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BX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指向数组开始单元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DEC	BX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；指针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  <a:sym typeface="Symbol" panose="05050102010706020507"/>
              </a:rPr>
              <a:t>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MOV	CX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 50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CX=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元素个数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NEXT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dirty="0">
                <a:latin typeface="+mn-lt"/>
                <a:ea typeface="+mn-ea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INC	BX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；指向数组的下个元素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CMP     </a:t>
            </a:r>
            <a:r>
              <a:rPr lang="zh-CN" altLang="en-US" dirty="0">
                <a:latin typeface="+mn-lt"/>
                <a:ea typeface="+mn-ea"/>
              </a:rPr>
              <a:t>［</a:t>
            </a:r>
            <a:r>
              <a:rPr lang="en-US" dirty="0">
                <a:latin typeface="+mn-lt"/>
                <a:ea typeface="+mn-ea"/>
              </a:rPr>
              <a:t>BX</a:t>
            </a:r>
            <a:r>
              <a:rPr lang="zh-CN" altLang="en-US" dirty="0">
                <a:latin typeface="+mn-lt"/>
                <a:ea typeface="+mn-ea"/>
              </a:rPr>
              <a:t>］，</a:t>
            </a:r>
            <a:r>
              <a:rPr lang="en-US" dirty="0">
                <a:latin typeface="+mn-lt"/>
                <a:ea typeface="+mn-ea"/>
              </a:rPr>
              <a:t> 00H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；数组元素与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0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比较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LOOPE	NEXT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；若元素为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0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和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CX≠0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，循环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            …	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；否则，结束查找</a:t>
            </a: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2002576"/>
      </p:ext>
    </p:extLst>
  </p:cSld>
  <p:clrMapOvr>
    <a:masterClrMapping/>
  </p:clrMapOvr>
  <p:transition spd="slow">
    <p:wheel/>
  </p:transition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3. </a:t>
            </a:r>
            <a:r>
              <a:rPr lang="zh-CN" altLang="en-US" dirty="0"/>
              <a:t>循环控制指令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028700"/>
            <a:ext cx="8142288" cy="546100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3) LOOPNE/LOOPNZ  </a:t>
            </a:r>
            <a:r>
              <a:rPr lang="zh-CN" altLang="en-US" sz="2800" dirty="0">
                <a:latin typeface="+mn-lt"/>
              </a:rPr>
              <a:t>不相等或结果不为</a:t>
            </a:r>
            <a:r>
              <a:rPr lang="en-US" sz="2800" dirty="0">
                <a:latin typeface="+mn-lt"/>
              </a:rPr>
              <a:t>0</a:t>
            </a:r>
            <a:r>
              <a:rPr lang="zh-CN" altLang="en-US" sz="2800" dirty="0">
                <a:latin typeface="+mn-lt"/>
              </a:rPr>
              <a:t>循环</a:t>
            </a:r>
            <a:r>
              <a:rPr lang="en-US" sz="2800" dirty="0">
                <a:latin typeface="+mn-lt"/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rgbClr val="FFFF99"/>
                </a:solidFill>
                <a:latin typeface="+mn-lt"/>
              </a:rPr>
              <a:t>      (Loop If Not Equal/Not Zero)</a:t>
            </a:r>
            <a:endParaRPr lang="zh-CN" altLang="en-US" dirty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r>
              <a:rPr lang="en-US" altLang="zh-CN" sz="2800" dirty="0">
                <a:latin typeface="+mn-lt"/>
              </a:rPr>
              <a:t>	</a:t>
            </a:r>
            <a:r>
              <a:rPr lang="en-US" sz="2800" dirty="0">
                <a:latin typeface="+mn-lt"/>
              </a:rPr>
              <a:t>LOOPNE  </a:t>
            </a:r>
            <a:r>
              <a:rPr lang="zh-CN" altLang="en-US" sz="2800" dirty="0">
                <a:latin typeface="+mn-lt"/>
              </a:rPr>
              <a:t>标号</a:t>
            </a:r>
          </a:p>
          <a:p>
            <a:pPr>
              <a:buNone/>
            </a:pPr>
            <a:r>
              <a:rPr lang="zh-CN" altLang="en-US" sz="2800" dirty="0">
                <a:latin typeface="+mn-lt"/>
              </a:rPr>
              <a:t>               或 </a:t>
            </a:r>
            <a:r>
              <a:rPr lang="en-US" altLang="zh-CN" sz="2800" dirty="0">
                <a:latin typeface="+mn-lt"/>
              </a:rPr>
              <a:t>	</a:t>
            </a:r>
            <a:r>
              <a:rPr lang="en-US" sz="2800" dirty="0">
                <a:latin typeface="+mn-lt"/>
              </a:rPr>
              <a:t>LOOPNZ  </a:t>
            </a:r>
            <a:r>
              <a:rPr lang="zh-CN" altLang="en-US" sz="2800" dirty="0">
                <a:latin typeface="+mn-lt"/>
              </a:rPr>
              <a:t>标号</a:t>
            </a:r>
          </a:p>
          <a:p>
            <a:pPr algn="just">
              <a:buNone/>
            </a:pPr>
            <a:r>
              <a:rPr lang="zh-CN" altLang="en-US" sz="2800" dirty="0">
                <a:latin typeface="+mn-lt"/>
              </a:rPr>
              <a:t>指令功能：</a:t>
            </a:r>
            <a:r>
              <a:rPr lang="en-US" sz="2800" dirty="0">
                <a:latin typeface="+mn-lt"/>
              </a:rPr>
              <a:t>LOOPNE</a:t>
            </a:r>
            <a:r>
              <a:rPr lang="zh-CN" altLang="en-US" sz="2800" dirty="0">
                <a:latin typeface="+mn-lt"/>
              </a:rPr>
              <a:t>是不相等循环，而</a:t>
            </a:r>
            <a:r>
              <a:rPr lang="en-US" sz="2800" dirty="0">
                <a:latin typeface="+mn-lt"/>
              </a:rPr>
              <a:t>LOOPNZ</a:t>
            </a:r>
            <a:r>
              <a:rPr lang="zh-CN" altLang="en-US" sz="2800" dirty="0">
                <a:latin typeface="+mn-lt"/>
              </a:rPr>
              <a:t>是结果</a:t>
            </a:r>
            <a:r>
              <a:rPr lang="en-US" altLang="zh-CN" sz="2800" dirty="0">
                <a:latin typeface="+mn-lt"/>
              </a:rPr>
              <a:t>ZF</a:t>
            </a:r>
            <a:r>
              <a:rPr lang="en-US" sz="2800" dirty="0"/>
              <a:t>≠1</a:t>
            </a:r>
            <a:r>
              <a:rPr lang="zh-CN" altLang="en-US" sz="2800" dirty="0">
                <a:latin typeface="+mn-lt"/>
              </a:rPr>
              <a:t>循环，它们也是一对功能相同但形式不一样的指令。</a:t>
            </a:r>
            <a:endParaRPr lang="en-US" altLang="zh-CN" sz="28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指令执行前，应将重复次数送入</a:t>
            </a:r>
            <a:r>
              <a:rPr lang="en-US" sz="2800" dirty="0">
                <a:latin typeface="+mn-lt"/>
              </a:rPr>
              <a:t>CX</a:t>
            </a:r>
            <a:r>
              <a:rPr lang="zh-CN" altLang="en-US" sz="2800" dirty="0">
                <a:latin typeface="+mn-lt"/>
              </a:rPr>
              <a:t>，每执行一次，</a:t>
            </a:r>
            <a:r>
              <a:rPr lang="en-US" sz="2800" dirty="0">
                <a:latin typeface="+mn-lt"/>
              </a:rPr>
              <a:t>CX</a:t>
            </a:r>
            <a:r>
              <a:rPr lang="zh-CN" altLang="en-US" sz="2800" dirty="0">
                <a:latin typeface="+mn-lt"/>
              </a:rPr>
              <a:t>自动</a:t>
            </a:r>
            <a:r>
              <a:rPr lang="zh-CN" altLang="en-US" sz="2800" dirty="0">
                <a:latin typeface="+mn-lt"/>
                <a:sym typeface="Symbol" panose="05050102010706020507"/>
              </a:rPr>
              <a:t></a:t>
            </a:r>
            <a:r>
              <a:rPr lang="en-US" sz="2800" dirty="0">
                <a:latin typeface="+mn-lt"/>
              </a:rPr>
              <a:t>1</a:t>
            </a:r>
            <a:r>
              <a:rPr lang="zh-CN" altLang="en-US" sz="2800" dirty="0">
                <a:latin typeface="+mn-lt"/>
              </a:rPr>
              <a:t>，若</a:t>
            </a:r>
            <a:r>
              <a:rPr lang="zh-CN" altLang="en-US" sz="2800" dirty="0">
                <a:latin typeface="+mn-lt"/>
                <a:sym typeface="Symbol" panose="05050102010706020507"/>
              </a:rPr>
              <a:t></a:t>
            </a:r>
            <a:r>
              <a:rPr lang="en-US" sz="2800" dirty="0">
                <a:latin typeface="+mn-lt"/>
              </a:rPr>
              <a:t>1</a:t>
            </a:r>
            <a:r>
              <a:rPr lang="zh-CN" altLang="en-US" sz="2800" dirty="0">
                <a:latin typeface="+mn-lt"/>
              </a:rPr>
              <a:t>后</a:t>
            </a:r>
            <a:r>
              <a:rPr lang="en-US" sz="2800" dirty="0">
                <a:latin typeface="+mn-lt"/>
              </a:rPr>
              <a:t>CX≠0</a:t>
            </a:r>
            <a:r>
              <a:rPr lang="zh-CN" altLang="en-US" sz="2800" dirty="0">
                <a:latin typeface="+mn-lt"/>
              </a:rPr>
              <a:t>和</a:t>
            </a:r>
            <a:r>
              <a:rPr lang="en-US" sz="2800" dirty="0">
                <a:latin typeface="+mn-lt"/>
              </a:rPr>
              <a:t>ZF=0</a:t>
            </a:r>
            <a:r>
              <a:rPr lang="zh-CN" altLang="en-US" sz="2800" dirty="0">
                <a:latin typeface="+mn-lt"/>
              </a:rPr>
              <a:t>，则转移到标号所指定的地址重复执行；若</a:t>
            </a:r>
            <a:r>
              <a:rPr lang="en-US" sz="2800" dirty="0">
                <a:latin typeface="+mn-lt"/>
              </a:rPr>
              <a:t>CX=0</a:t>
            </a:r>
            <a:r>
              <a:rPr lang="zh-CN" altLang="en-US" sz="2800" dirty="0">
                <a:latin typeface="+mn-lt"/>
              </a:rPr>
              <a:t>或</a:t>
            </a:r>
            <a:r>
              <a:rPr lang="en-US" sz="2800" dirty="0">
                <a:latin typeface="+mn-lt"/>
              </a:rPr>
              <a:t>ZF=1</a:t>
            </a:r>
            <a:r>
              <a:rPr lang="zh-CN" altLang="en-US" sz="2800" dirty="0">
                <a:latin typeface="+mn-lt"/>
              </a:rPr>
              <a:t>，则退出循环，顺序执行下一条指令。</a:t>
            </a:r>
          </a:p>
          <a:p>
            <a:pPr>
              <a:buNone/>
            </a:pP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4906092"/>
      </p:ext>
    </p:extLst>
  </p:cSld>
  <p:clrMapOvr>
    <a:masterClrMapping/>
  </p:clrMapOvr>
  <p:transition spd="slow">
    <p:cover dir="d"/>
  </p:transition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450850"/>
            <a:ext cx="8372475" cy="59753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3.96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      </a:t>
            </a:r>
            <a:r>
              <a:rPr lang="zh-CN" altLang="en-US" dirty="0">
                <a:latin typeface="+mn-lt"/>
                <a:ea typeface="+mn-ea"/>
              </a:rPr>
              <a:t>设一个由</a:t>
            </a:r>
            <a:r>
              <a:rPr lang="en-US" dirty="0">
                <a:latin typeface="+mn-lt"/>
                <a:ea typeface="+mn-ea"/>
              </a:rPr>
              <a:t>17</a:t>
            </a:r>
            <a:r>
              <a:rPr lang="zh-CN" altLang="en-US" dirty="0">
                <a:latin typeface="+mn-lt"/>
                <a:ea typeface="+mn-ea"/>
              </a:rPr>
              <a:t>个字符组成的字符串存放在以</a:t>
            </a:r>
            <a:r>
              <a:rPr lang="en-US" dirty="0">
                <a:latin typeface="+mn-lt"/>
                <a:ea typeface="+mn-ea"/>
              </a:rPr>
              <a:t>STRING</a:t>
            </a:r>
            <a:r>
              <a:rPr lang="zh-CN" altLang="en-US" dirty="0">
                <a:latin typeface="+mn-lt"/>
                <a:ea typeface="+mn-ea"/>
              </a:rPr>
              <a:t>开始的内存中，查找字符串中是否包含空格符。若没有找到空格符和尚未查完，则继续查找，直到找到第一个空格符或查完了</a:t>
            </a:r>
            <a:r>
              <a:rPr lang="en-US" altLang="zh-CN" dirty="0">
                <a:latin typeface="+mn-lt"/>
                <a:ea typeface="+mn-ea"/>
              </a:rPr>
              <a:t>, </a:t>
            </a:r>
            <a:r>
              <a:rPr lang="zh-CN" altLang="en-US" dirty="0">
                <a:latin typeface="+mn-lt"/>
                <a:ea typeface="+mn-ea"/>
              </a:rPr>
              <a:t>才退出循环。</a:t>
            </a:r>
          </a:p>
          <a:p>
            <a:pPr>
              <a:spcBef>
                <a:spcPts val="1800"/>
              </a:spcBef>
              <a:buNone/>
            </a:pPr>
            <a:r>
              <a:rPr lang="en-US" dirty="0">
                <a:latin typeface="+mn-lt"/>
                <a:ea typeface="+mn-ea"/>
              </a:rPr>
              <a:t>STRING  DB    ‘Personal Computer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’       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；字符串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 MOV    BX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OFFSET STRING  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BX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指向字符串始址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 DEC     BX		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BX-1</a:t>
            </a:r>
            <a:endParaRPr lang="zh-CN" altLang="en-US" dirty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 MOV    CX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17		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CX=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字符串长度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NEXT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dirty="0">
                <a:latin typeface="+mn-lt"/>
                <a:ea typeface="+mn-ea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 INC      BX		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；指向下一个字符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 CMP    </a:t>
            </a:r>
            <a:r>
              <a:rPr lang="zh-CN" altLang="en-US" dirty="0">
                <a:latin typeface="+mn-lt"/>
                <a:ea typeface="+mn-ea"/>
              </a:rPr>
              <a:t>［</a:t>
            </a:r>
            <a:r>
              <a:rPr lang="en-US" dirty="0">
                <a:latin typeface="+mn-lt"/>
                <a:ea typeface="+mn-ea"/>
              </a:rPr>
              <a:t>BX</a:t>
            </a:r>
            <a:r>
              <a:rPr lang="zh-CN" altLang="en-US" dirty="0">
                <a:latin typeface="+mn-lt"/>
                <a:ea typeface="+mn-ea"/>
              </a:rPr>
              <a:t>］，</a:t>
            </a:r>
            <a:r>
              <a:rPr lang="en-US" dirty="0">
                <a:latin typeface="+mn-lt"/>
                <a:ea typeface="+mn-ea"/>
              </a:rPr>
              <a:t>20H	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；字符串元素与空格比较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 LOOPNE	NEXT	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；若不是空格和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CX≠0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，循环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            …		    	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；找到空格或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CX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已为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dirty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3328043"/>
      </p:ext>
    </p:extLst>
  </p:cSld>
  <p:clrMapOvr>
    <a:masterClrMapping/>
  </p:clrMapOvr>
  <p:transition spd="slow">
    <p:cover/>
  </p:transition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3. </a:t>
            </a:r>
            <a:r>
              <a:rPr lang="zh-CN" altLang="en-US" dirty="0"/>
              <a:t>循环控制指令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4) JCXZ  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若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CX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为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0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跳转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  </a:t>
            </a:r>
            <a:r>
              <a:rPr lang="en-US" sz="2800" dirty="0">
                <a:solidFill>
                  <a:srgbClr val="FFFF99"/>
                </a:solidFill>
                <a:latin typeface="+mn-lt"/>
              </a:rPr>
              <a:t>(Jump If CX Zero)</a:t>
            </a:r>
            <a:endParaRPr lang="zh-CN" altLang="en-US" sz="2800" dirty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 JCXZ  </a:t>
            </a:r>
            <a:r>
              <a:rPr lang="zh-CN" altLang="en-US" sz="2800" dirty="0">
                <a:latin typeface="+mn-lt"/>
              </a:rPr>
              <a:t>标号</a:t>
            </a:r>
          </a:p>
          <a:p>
            <a:pPr algn="just">
              <a:buNone/>
            </a:pPr>
            <a:r>
              <a:rPr lang="zh-CN" altLang="en-US" sz="2800" dirty="0">
                <a:latin typeface="+mn-lt"/>
              </a:rPr>
              <a:t>指令功能：若</a:t>
            </a:r>
            <a:r>
              <a:rPr lang="en-US" sz="2800" dirty="0">
                <a:latin typeface="+mn-lt"/>
              </a:rPr>
              <a:t>CX</a:t>
            </a:r>
            <a:r>
              <a:rPr lang="zh-CN" altLang="en-US" sz="2800" dirty="0">
                <a:latin typeface="+mn-lt"/>
              </a:rPr>
              <a:t>寄存器为</a:t>
            </a:r>
            <a:r>
              <a:rPr lang="en-US" sz="2800" dirty="0">
                <a:latin typeface="+mn-lt"/>
              </a:rPr>
              <a:t>0</a:t>
            </a:r>
            <a:r>
              <a:rPr lang="zh-CN" altLang="en-US" sz="2800" dirty="0">
                <a:latin typeface="+mn-lt"/>
              </a:rPr>
              <a:t>，则转移到指令中标号所指定的地址处，否则将往下顺序执行。</a:t>
            </a:r>
            <a:endParaRPr lang="en-US" altLang="zh-CN" sz="28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它不对</a:t>
            </a:r>
            <a:r>
              <a:rPr lang="en-US" sz="2800" dirty="0">
                <a:latin typeface="+mn-lt"/>
              </a:rPr>
              <a:t>CX</a:t>
            </a:r>
            <a:r>
              <a:rPr lang="zh-CN" altLang="en-US" sz="2800" dirty="0">
                <a:latin typeface="+mn-lt"/>
              </a:rPr>
              <a:t>寄存器进行自动减</a:t>
            </a:r>
            <a:r>
              <a:rPr lang="en-US" sz="2800" dirty="0">
                <a:latin typeface="+mn-lt"/>
              </a:rPr>
              <a:t>1</a:t>
            </a:r>
            <a:r>
              <a:rPr lang="zh-CN" altLang="en-US" sz="2800" dirty="0">
                <a:latin typeface="+mn-lt"/>
              </a:rPr>
              <a:t>操作。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这条指令用在循环程序开始处。为了使程序跳过循环，只要事先把</a:t>
            </a:r>
            <a:r>
              <a:rPr lang="en-US" sz="2800" dirty="0">
                <a:latin typeface="+mn-lt"/>
              </a:rPr>
              <a:t>CX </a:t>
            </a:r>
            <a:r>
              <a:rPr lang="zh-CN" altLang="en-US" sz="2800" dirty="0">
                <a:latin typeface="+mn-lt"/>
              </a:rPr>
              <a:t>寄存器清</a:t>
            </a:r>
            <a:r>
              <a:rPr lang="en-US" sz="2800" dirty="0">
                <a:latin typeface="+mn-lt"/>
              </a:rPr>
              <a:t>0</a:t>
            </a:r>
            <a:r>
              <a:rPr lang="zh-CN" altLang="en-US" sz="2800" dirty="0">
                <a:latin typeface="+mn-lt"/>
              </a:rPr>
              <a:t>。</a:t>
            </a:r>
          </a:p>
          <a:p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7542365"/>
      </p:ext>
    </p:extLst>
  </p:cSld>
  <p:clrMapOvr>
    <a:masterClrMapping/>
  </p:clrMapOvr>
  <p:transition spd="slow">
    <p:cover dir="r"/>
  </p:transition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4. </a:t>
            </a:r>
            <a:r>
              <a:rPr lang="zh-CN" altLang="en-US" dirty="0"/>
              <a:t>中断指令</a:t>
            </a:r>
            <a:r>
              <a:rPr lang="en-US" dirty="0"/>
              <a:t> (Interrupt)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latin typeface="+mn-lt"/>
              </a:rPr>
              <a:t>1) </a:t>
            </a:r>
            <a:r>
              <a:rPr lang="zh-CN" altLang="en-US" sz="2800" dirty="0">
                <a:latin typeface="+mn-lt"/>
              </a:rPr>
              <a:t>中断概念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计算机在执行正常程序过程中，由于某些事件发生，需要暂时中止当前程序的运行，转到中断服务程序去为临时发生的事件服务。中断服务程序执行完，又返回正常程序继续运行。此过程称为中断。</a:t>
            </a:r>
          </a:p>
          <a:p>
            <a:pPr>
              <a:buNone/>
            </a:pPr>
            <a:r>
              <a:rPr lang="en-US" dirty="0">
                <a:latin typeface="+mn-lt"/>
              </a:rPr>
              <a:t>8086</a:t>
            </a:r>
            <a:r>
              <a:rPr lang="zh-CN" altLang="en-US" dirty="0">
                <a:latin typeface="+mn-lt"/>
              </a:rPr>
              <a:t>的中断有两种：</a:t>
            </a:r>
          </a:p>
          <a:p>
            <a:pPr algn="just">
              <a:buNone/>
            </a:pPr>
            <a:r>
              <a:rPr lang="zh-CN" altLang="en-US" dirty="0">
                <a:latin typeface="+mn-lt"/>
              </a:rPr>
              <a:t>第一种，外部中断或硬件中断，它们从</a:t>
            </a:r>
            <a:r>
              <a:rPr lang="en-US" dirty="0">
                <a:latin typeface="+mn-lt"/>
              </a:rPr>
              <a:t>8086</a:t>
            </a:r>
            <a:r>
              <a:rPr lang="zh-CN" altLang="en-US" dirty="0">
                <a:latin typeface="+mn-lt"/>
              </a:rPr>
              <a:t>的不可屏蔽中断引脚</a:t>
            </a:r>
            <a:r>
              <a:rPr lang="en-US" dirty="0">
                <a:latin typeface="+mn-lt"/>
              </a:rPr>
              <a:t>NMI </a:t>
            </a:r>
            <a:r>
              <a:rPr lang="zh-CN" altLang="en-US" dirty="0">
                <a:latin typeface="+mn-lt"/>
              </a:rPr>
              <a:t>或可屏蔽中断引脚</a:t>
            </a:r>
            <a:r>
              <a:rPr lang="en-US" dirty="0">
                <a:latin typeface="+mn-lt"/>
              </a:rPr>
              <a:t>INTR</a:t>
            </a:r>
            <a:r>
              <a:rPr lang="zh-CN" altLang="en-US" dirty="0">
                <a:latin typeface="+mn-lt"/>
              </a:rPr>
              <a:t>引入。</a:t>
            </a:r>
          </a:p>
          <a:p>
            <a:pPr algn="just">
              <a:buNone/>
            </a:pPr>
            <a:r>
              <a:rPr lang="zh-CN" altLang="en-US" dirty="0">
                <a:latin typeface="+mn-lt"/>
              </a:rPr>
              <a:t>第二种，内部中断或软中断，是为解决</a:t>
            </a:r>
            <a:r>
              <a:rPr lang="en-US" dirty="0">
                <a:latin typeface="+mn-lt"/>
              </a:rPr>
              <a:t>CPU</a:t>
            </a:r>
            <a:r>
              <a:rPr lang="zh-CN" altLang="en-US" dirty="0">
                <a:latin typeface="+mn-lt"/>
              </a:rPr>
              <a:t>在运行中发生意的外情况或是为便于对程序调试而设置的。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此外，也可在程序中安排一条中断指令</a:t>
            </a:r>
            <a:r>
              <a:rPr lang="en-US" dirty="0">
                <a:latin typeface="+mn-lt"/>
              </a:rPr>
              <a:t>INT n</a:t>
            </a:r>
            <a:r>
              <a:rPr lang="zh-CN" altLang="en-US" dirty="0">
                <a:latin typeface="+mn-lt"/>
              </a:rPr>
              <a:t>，利用它直接产生</a:t>
            </a:r>
            <a:r>
              <a:rPr lang="en-US" dirty="0">
                <a:latin typeface="+mn-lt"/>
              </a:rPr>
              <a:t>8086</a:t>
            </a:r>
            <a:r>
              <a:rPr lang="zh-CN" altLang="en-US" dirty="0">
                <a:latin typeface="+mn-lt"/>
              </a:rPr>
              <a:t>的内部中断。</a:t>
            </a:r>
          </a:p>
          <a:p>
            <a:pPr>
              <a:buNone/>
            </a:pPr>
            <a:r>
              <a:rPr lang="en-US" dirty="0">
                <a:latin typeface="+mn-lt"/>
              </a:rPr>
              <a:t> </a:t>
            </a:r>
            <a:endParaRPr lang="zh-CN" altLang="en-US" dirty="0">
              <a:latin typeface="+mn-lt"/>
            </a:endParaRP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322730"/>
      </p:ext>
    </p:extLst>
  </p:cSld>
  <p:clrMapOvr>
    <a:masterClrMapping/>
  </p:clrMapOvr>
  <p:transition spd="slow">
    <p:cover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95300"/>
            <a:ext cx="8534400" cy="1466850"/>
          </a:xfrm>
        </p:spPr>
        <p:txBody>
          <a:bodyPr/>
          <a:lstStyle/>
          <a:p>
            <a:r>
              <a:rPr lang="en-US" sz="5400" dirty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5400" dirty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5400" dirty="0">
                <a:solidFill>
                  <a:srgbClr val="FFFF00"/>
                </a:solidFill>
              </a:rPr>
              <a:t>.1 8086</a:t>
            </a:r>
            <a:r>
              <a:rPr lang="zh-CN" altLang="en-US" sz="5400" dirty="0">
                <a:solidFill>
                  <a:srgbClr val="FFFF00"/>
                </a:solidFill>
              </a:rPr>
              <a:t>的寻址方式</a:t>
            </a:r>
          </a:p>
        </p:txBody>
      </p:sp>
      <p:sp>
        <p:nvSpPr>
          <p:cNvPr id="5" name="矩形 4"/>
          <p:cNvSpPr/>
          <p:nvPr/>
        </p:nvSpPr>
        <p:spPr>
          <a:xfrm>
            <a:off x="1549400" y="1917700"/>
            <a:ext cx="591185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</a:t>
            </a:r>
            <a:r>
              <a:rPr lang="en-US" sz="3200" b="1" dirty="0">
                <a:latin typeface="+mn-lt"/>
                <a:ea typeface="+mn-ea"/>
              </a:rPr>
              <a:t>.1.1 </a:t>
            </a:r>
            <a:r>
              <a:rPr lang="zh-CN" altLang="en-US" sz="3200" b="1" dirty="0">
                <a:latin typeface="+mn-lt"/>
                <a:ea typeface="+mn-ea"/>
              </a:rPr>
              <a:t>立即寻址方式</a:t>
            </a:r>
            <a:endParaRPr lang="en-US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</a:t>
            </a:r>
            <a:r>
              <a:rPr lang="en-US" sz="3200" b="1" dirty="0">
                <a:latin typeface="+mn-lt"/>
                <a:ea typeface="+mn-ea"/>
              </a:rPr>
              <a:t>.1.2  </a:t>
            </a:r>
            <a:r>
              <a:rPr lang="zh-CN" altLang="en-US" sz="3200" b="1" dirty="0">
                <a:latin typeface="+mn-lt"/>
                <a:ea typeface="+mn-ea"/>
              </a:rPr>
              <a:t>寄存器寻址方式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3.1.3  </a:t>
            </a:r>
            <a:r>
              <a:rPr lang="zh-CN" altLang="en-US" sz="3200" b="1" dirty="0">
                <a:latin typeface="+mn-lt"/>
                <a:ea typeface="+mn-ea"/>
              </a:rPr>
              <a:t>直接寻址方式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3.1.4  </a:t>
            </a:r>
            <a:r>
              <a:rPr lang="zh-CN" altLang="en-US" sz="3200" b="1" dirty="0">
                <a:latin typeface="+mn-lt"/>
                <a:ea typeface="+mn-ea"/>
              </a:rPr>
              <a:t>寄存器间接寻址方式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3.1.5  </a:t>
            </a:r>
            <a:r>
              <a:rPr lang="zh-CN" altLang="en-US" sz="3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寄存器相对寻址方式</a:t>
            </a:r>
            <a:endParaRPr lang="en-US" altLang="zh-CN" sz="3200" b="1" dirty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3.1.6  </a:t>
            </a:r>
            <a:r>
              <a:rPr lang="zh-CN" altLang="en-US" sz="3200" b="1" dirty="0">
                <a:latin typeface="+mn-lt"/>
                <a:ea typeface="+mn-ea"/>
              </a:rPr>
              <a:t>基址变址寻址方式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3.1.7  </a:t>
            </a:r>
            <a:r>
              <a:rPr lang="zh-CN" altLang="en-US" sz="3200" b="1" dirty="0">
                <a:latin typeface="+mn-lt"/>
                <a:ea typeface="+mn-ea"/>
              </a:rPr>
              <a:t>相对基址变址寻址方式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3.1.8  </a:t>
            </a:r>
            <a:r>
              <a:rPr lang="zh-CN" altLang="en-US" sz="3200" b="1" dirty="0">
                <a:latin typeface="+mn-lt"/>
                <a:ea typeface="+mn-ea"/>
              </a:rPr>
              <a:t>其它寻址方式</a:t>
            </a:r>
            <a:endParaRPr lang="en-US" altLang="zh-CN" sz="32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4. </a:t>
            </a:r>
            <a:r>
              <a:rPr lang="zh-CN" altLang="en-US" dirty="0"/>
              <a:t>中断指令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073150"/>
            <a:ext cx="8372475" cy="533400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latin typeface="+mn-lt"/>
              </a:rPr>
              <a:t>2) </a:t>
            </a:r>
            <a:r>
              <a:rPr lang="zh-CN" altLang="en-US" sz="2800" dirty="0">
                <a:latin typeface="+mn-lt"/>
              </a:rPr>
              <a:t>中断指令</a:t>
            </a:r>
          </a:p>
          <a:p>
            <a:pPr>
              <a:buNone/>
            </a:pPr>
            <a:r>
              <a:rPr lang="en-US" sz="2800" dirty="0">
                <a:latin typeface="+mn-lt"/>
              </a:rPr>
              <a:t>(1) INT n </a:t>
            </a:r>
            <a:r>
              <a:rPr lang="zh-CN" altLang="en-US" sz="2800" dirty="0">
                <a:latin typeface="+mn-lt"/>
              </a:rPr>
              <a:t>软件中断指令 </a:t>
            </a:r>
            <a:r>
              <a:rPr lang="en-US" sz="2800" dirty="0">
                <a:latin typeface="+mn-lt"/>
              </a:rPr>
              <a:t> (Interrupt)</a:t>
            </a:r>
            <a:endParaRPr lang="zh-CN" altLang="en-US" sz="28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软件中断指令，</a:t>
            </a:r>
            <a:r>
              <a:rPr lang="en-US" sz="2800" dirty="0">
                <a:latin typeface="+mn-lt"/>
              </a:rPr>
              <a:t>n</a:t>
            </a:r>
            <a:r>
              <a:rPr lang="zh-CN" altLang="en-US" sz="2800" dirty="0">
                <a:latin typeface="+mn-lt"/>
              </a:rPr>
              <a:t>为中断类型号，范围</a:t>
            </a:r>
            <a:r>
              <a:rPr lang="en-US" sz="2800" dirty="0">
                <a:latin typeface="+mn-lt"/>
              </a:rPr>
              <a:t>0~255</a:t>
            </a:r>
            <a:r>
              <a:rPr lang="zh-CN" altLang="en-US" sz="2800" dirty="0">
                <a:latin typeface="+mn-lt"/>
              </a:rPr>
              <a:t>。可安排在程序的任何位置上。</a:t>
            </a:r>
          </a:p>
          <a:p>
            <a:pPr>
              <a:buNone/>
            </a:pPr>
            <a:r>
              <a:rPr lang="en-US" sz="2800" dirty="0">
                <a:latin typeface="+mn-lt"/>
              </a:rPr>
              <a:t> (2) INTO </a:t>
            </a:r>
            <a:r>
              <a:rPr lang="zh-CN" altLang="en-US" sz="2800" dirty="0">
                <a:latin typeface="+mn-lt"/>
              </a:rPr>
              <a:t>溢出中断指令</a:t>
            </a:r>
            <a:r>
              <a:rPr lang="en-US" sz="2800" dirty="0">
                <a:latin typeface="+mn-lt"/>
              </a:rPr>
              <a:t> (Interrupt on Overflow)</a:t>
            </a:r>
            <a:endParaRPr lang="zh-CN" altLang="en-US" sz="28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当带符号数进行算术运算后，若</a:t>
            </a:r>
            <a:r>
              <a:rPr lang="en-US" sz="2800" dirty="0">
                <a:latin typeface="+mn-lt"/>
              </a:rPr>
              <a:t>OF=1</a:t>
            </a:r>
            <a:r>
              <a:rPr lang="zh-CN" altLang="en-US" sz="2800" dirty="0">
                <a:latin typeface="+mn-lt"/>
              </a:rPr>
              <a:t>，则可由</a:t>
            </a:r>
            <a:r>
              <a:rPr lang="en-US" sz="2800" dirty="0">
                <a:latin typeface="+mn-lt"/>
              </a:rPr>
              <a:t>INTO</a:t>
            </a:r>
            <a:r>
              <a:rPr lang="zh-CN" altLang="en-US" sz="2800" dirty="0">
                <a:latin typeface="+mn-lt"/>
              </a:rPr>
              <a:t>指令产生类型为</a:t>
            </a:r>
            <a:r>
              <a:rPr lang="en-US" sz="2800" dirty="0">
                <a:latin typeface="+mn-lt"/>
              </a:rPr>
              <a:t>4</a:t>
            </a:r>
            <a:r>
              <a:rPr lang="zh-CN" altLang="en-US" sz="2800" dirty="0">
                <a:latin typeface="+mn-lt"/>
              </a:rPr>
              <a:t>的中断</a:t>
            </a:r>
            <a:r>
              <a:rPr lang="en-US" altLang="zh-CN" sz="2800" dirty="0">
                <a:latin typeface="+mn-lt"/>
              </a:rPr>
              <a:t>; </a:t>
            </a:r>
            <a:r>
              <a:rPr lang="zh-CN" altLang="en-US" sz="2800" dirty="0">
                <a:latin typeface="+mn-lt"/>
              </a:rPr>
              <a:t>若</a:t>
            </a:r>
            <a:r>
              <a:rPr lang="en-US" sz="2800" dirty="0">
                <a:latin typeface="+mn-lt"/>
              </a:rPr>
              <a:t>OF=0</a:t>
            </a:r>
            <a:r>
              <a:rPr lang="zh-CN" altLang="en-US" sz="2800" dirty="0">
                <a:latin typeface="+mn-lt"/>
              </a:rPr>
              <a:t>，则</a:t>
            </a:r>
            <a:r>
              <a:rPr lang="en-US" sz="2800" dirty="0">
                <a:latin typeface="+mn-lt"/>
              </a:rPr>
              <a:t>INTO</a:t>
            </a:r>
            <a:r>
              <a:rPr lang="zh-CN" altLang="en-US" sz="2800" dirty="0">
                <a:latin typeface="+mn-lt"/>
              </a:rPr>
              <a:t>指令不产生中断。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为此，在带符号数进行加减法运算之后，必须安排一条</a:t>
            </a:r>
            <a:r>
              <a:rPr lang="en-US" sz="2800" dirty="0">
                <a:latin typeface="+mn-lt"/>
              </a:rPr>
              <a:t>INTO</a:t>
            </a:r>
            <a:r>
              <a:rPr lang="zh-CN" altLang="en-US" sz="2800" dirty="0">
                <a:latin typeface="+mn-lt"/>
              </a:rPr>
              <a:t>指令，一旦溢出就能及时向</a:t>
            </a:r>
            <a:r>
              <a:rPr lang="en-US" sz="2800" dirty="0">
                <a:latin typeface="+mn-lt"/>
              </a:rPr>
              <a:t>CPU</a:t>
            </a:r>
            <a:r>
              <a:rPr lang="zh-CN" altLang="en-US" sz="2800" dirty="0">
                <a:latin typeface="+mn-lt"/>
              </a:rPr>
              <a:t>提出中断请求，</a:t>
            </a:r>
            <a:r>
              <a:rPr lang="en-US" sz="2800" dirty="0">
                <a:latin typeface="+mn-lt"/>
              </a:rPr>
              <a:t>CPU</a:t>
            </a:r>
            <a:r>
              <a:rPr lang="zh-CN" altLang="en-US" sz="2800" dirty="0">
                <a:latin typeface="+mn-lt"/>
              </a:rPr>
              <a:t>可做出相应的处理。</a:t>
            </a:r>
          </a:p>
        </p:txBody>
      </p:sp>
    </p:spTree>
    <p:extLst>
      <p:ext uri="{BB962C8B-B14F-4D97-AF65-F5344CB8AC3E}">
        <p14:creationId xmlns:p14="http://schemas.microsoft.com/office/powerpoint/2010/main" val="1679229899"/>
      </p:ext>
    </p:extLst>
  </p:cSld>
  <p:clrMapOvr>
    <a:masterClrMapping/>
  </p:clrMapOvr>
  <p:transition spd="slow">
    <p:cover dir="ld"/>
  </p:transition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4. </a:t>
            </a:r>
            <a:r>
              <a:rPr lang="zh-CN" altLang="en-US" dirty="0"/>
              <a:t>中断指令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162050"/>
            <a:ext cx="7831137" cy="517525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latin typeface="+mn-lt"/>
              </a:rPr>
              <a:t>(3) IRET  (Interrupt Return)</a:t>
            </a:r>
            <a:endParaRPr lang="zh-CN" altLang="en-US" sz="2800" dirty="0">
              <a:latin typeface="+mn-lt"/>
            </a:endParaRPr>
          </a:p>
          <a:p>
            <a:pPr algn="just">
              <a:buNone/>
            </a:pPr>
            <a:r>
              <a:rPr lang="zh-CN" altLang="en-US" sz="2800" dirty="0">
                <a:latin typeface="+mn-lt"/>
              </a:rPr>
              <a:t>      中断返回指令</a:t>
            </a:r>
            <a:r>
              <a:rPr lang="en-US" sz="2800" dirty="0">
                <a:latin typeface="+mn-lt"/>
              </a:rPr>
              <a:t>IRET</a:t>
            </a:r>
            <a:r>
              <a:rPr lang="zh-CN" altLang="en-US" sz="2800" dirty="0">
                <a:latin typeface="+mn-lt"/>
              </a:rPr>
              <a:t>。被安排在中断服务程序的出口处，指令执行后，从堆栈中依次弹出程序断点和</a:t>
            </a:r>
            <a:r>
              <a:rPr lang="en-US" sz="2800" dirty="0">
                <a:latin typeface="+mn-lt"/>
              </a:rPr>
              <a:t>FLAGS</a:t>
            </a:r>
            <a:r>
              <a:rPr lang="zh-CN" altLang="en-US" sz="2800" dirty="0">
                <a:latin typeface="+mn-lt"/>
              </a:rPr>
              <a:t>的内容，使</a:t>
            </a:r>
            <a:r>
              <a:rPr lang="en-US" sz="2800" dirty="0">
                <a:latin typeface="+mn-lt"/>
              </a:rPr>
              <a:t>CPU</a:t>
            </a:r>
            <a:r>
              <a:rPr lang="zh-CN" altLang="en-US" sz="2800" dirty="0">
                <a:latin typeface="+mn-lt"/>
              </a:rPr>
              <a:t>继续执行原来被打断的程序。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928041"/>
      </p:ext>
    </p:extLst>
  </p:cSld>
  <p:clrMapOvr>
    <a:masterClrMapping/>
  </p:clrMapOvr>
  <p:transition spd="slow">
    <p:cover dir="lu"/>
  </p:transition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8650"/>
            <a:ext cx="8534400" cy="1466850"/>
          </a:xfrm>
        </p:spPr>
        <p:txBody>
          <a:bodyPr/>
          <a:lstStyle/>
          <a:p>
            <a:r>
              <a:rPr lang="en-US" sz="4800" dirty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4800" dirty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4800" dirty="0">
                <a:solidFill>
                  <a:srgbClr val="FFFF00"/>
                </a:solidFill>
              </a:rPr>
              <a:t>.3  </a:t>
            </a:r>
            <a:r>
              <a:rPr lang="en-US" altLang="zh-CN" sz="4800" dirty="0">
                <a:solidFill>
                  <a:srgbClr val="FFFF00"/>
                </a:solidFill>
              </a:rPr>
              <a:t>8086</a:t>
            </a:r>
            <a:r>
              <a:rPr lang="zh-CN" altLang="en-US" sz="4800" dirty="0">
                <a:solidFill>
                  <a:srgbClr val="FFFF00"/>
                </a:solidFill>
              </a:rPr>
              <a:t>的指令系统</a:t>
            </a:r>
          </a:p>
        </p:txBody>
      </p:sp>
      <p:sp>
        <p:nvSpPr>
          <p:cNvPr id="5" name="矩形 4"/>
          <p:cNvSpPr/>
          <p:nvPr/>
        </p:nvSpPr>
        <p:spPr>
          <a:xfrm>
            <a:off x="1593850" y="2095500"/>
            <a:ext cx="6356350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</a:t>
            </a: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.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</a:t>
            </a: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.1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数据传送指令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</a:t>
            </a: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.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</a:t>
            </a: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.2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算术运算指令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3.3.3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逻辑运算和移位指令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3.3.4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字符串处理指令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3.3.5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控制转移指令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4646">
                    <a:lumMod val="50000"/>
                    <a:lumOff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3.3.6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4646">
                    <a:lumMod val="50000"/>
                    <a:lumOff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处理器控制指令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4646">
                  <a:lumMod val="50000"/>
                  <a:lumOff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555851"/>
      </p:ext>
    </p:extLst>
  </p:cSld>
  <p:clrMapOvr>
    <a:masterClrMapping/>
  </p:clrMapOvr>
  <p:transition spd="slow">
    <p:wedge/>
  </p:transition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3.3.6  </a:t>
            </a:r>
            <a:r>
              <a:rPr lang="zh-CN" altLang="en-US" sz="3600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处理器控制指令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162050"/>
            <a:ext cx="8372475" cy="1847850"/>
          </a:xfrm>
        </p:spPr>
        <p:txBody>
          <a:bodyPr/>
          <a:lstStyle/>
          <a:p>
            <a:pPr>
              <a:buNone/>
            </a:pPr>
            <a:r>
              <a:rPr lang="en-US" sz="3200" dirty="0">
                <a:solidFill>
                  <a:srgbClr val="FFFF99"/>
                </a:solidFill>
              </a:rPr>
              <a:t>1.</a:t>
            </a:r>
            <a:r>
              <a:rPr lang="zh-CN" altLang="en-US" sz="3200" dirty="0">
                <a:solidFill>
                  <a:srgbClr val="FFFF99"/>
                </a:solidFill>
              </a:rPr>
              <a:t>标志操作指令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dirty="0">
                <a:latin typeface="+mn-lt"/>
              </a:rPr>
              <a:t>8086</a:t>
            </a:r>
            <a:r>
              <a:rPr lang="zh-CN" altLang="en-US" dirty="0">
                <a:latin typeface="+mn-lt"/>
              </a:rPr>
              <a:t>提供一组标志操作指令，可直接对</a:t>
            </a:r>
            <a:r>
              <a:rPr lang="en-US" dirty="0">
                <a:latin typeface="+mn-lt"/>
              </a:rPr>
              <a:t>CF</a:t>
            </a:r>
            <a:r>
              <a:rPr lang="zh-CN" altLang="en-US" dirty="0">
                <a:latin typeface="+mn-lt"/>
              </a:rPr>
              <a:t>，</a:t>
            </a:r>
            <a:r>
              <a:rPr lang="en-US" dirty="0">
                <a:latin typeface="+mn-lt"/>
              </a:rPr>
              <a:t>DF</a:t>
            </a:r>
            <a:r>
              <a:rPr lang="zh-CN" altLang="en-US" dirty="0">
                <a:latin typeface="+mn-lt"/>
              </a:rPr>
              <a:t>和</a:t>
            </a:r>
            <a:r>
              <a:rPr lang="en-US" dirty="0">
                <a:latin typeface="+mn-lt"/>
              </a:rPr>
              <a:t>IF</a:t>
            </a:r>
            <a:r>
              <a:rPr lang="zh-CN" altLang="en-US" dirty="0">
                <a:latin typeface="+mn-lt"/>
              </a:rPr>
              <a:t>标志位进行设置或清除等操作，但不包含</a:t>
            </a:r>
            <a:r>
              <a:rPr lang="en-US" dirty="0">
                <a:latin typeface="+mn-lt"/>
              </a:rPr>
              <a:t>TF</a:t>
            </a:r>
            <a:r>
              <a:rPr lang="zh-CN" altLang="en-US" dirty="0">
                <a:latin typeface="+mn-lt"/>
              </a:rPr>
              <a:t>标志，如表</a:t>
            </a:r>
            <a:r>
              <a:rPr lang="en-US" dirty="0">
                <a:latin typeface="+mn-lt"/>
              </a:rPr>
              <a:t>3.13</a:t>
            </a:r>
            <a:r>
              <a:rPr lang="zh-CN" altLang="en-US" dirty="0">
                <a:latin typeface="+mn-lt"/>
              </a:rPr>
              <a:t>。</a:t>
            </a:r>
          </a:p>
          <a:p>
            <a:endParaRPr lang="zh-CN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3251200"/>
            <a:ext cx="7885141" cy="332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57568187"/>
      </p:ext>
    </p:extLst>
  </p:cSld>
  <p:clrMapOvr>
    <a:masterClrMapping/>
  </p:clrMapOvr>
  <p:transition spd="slow">
    <p:cover dir="ru"/>
  </p:transition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1. </a:t>
            </a:r>
            <a:r>
              <a:rPr lang="zh-CN" altLang="en-US" dirty="0"/>
              <a:t>标志操作指令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073150"/>
            <a:ext cx="8372475" cy="5511800"/>
          </a:xfrm>
        </p:spPr>
        <p:txBody>
          <a:bodyPr/>
          <a:lstStyle/>
          <a:p>
            <a:pPr algn="just">
              <a:spcBef>
                <a:spcPts val="600"/>
              </a:spcBef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1) CLC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，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CMC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和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STC</a:t>
            </a:r>
            <a:endParaRPr lang="zh-CN" altLang="en-US" sz="2800" dirty="0">
              <a:solidFill>
                <a:srgbClr val="FF66FF"/>
              </a:solidFill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利用</a:t>
            </a:r>
            <a:r>
              <a:rPr lang="en-US" dirty="0">
                <a:latin typeface="+mn-lt"/>
              </a:rPr>
              <a:t>CLC</a:t>
            </a:r>
            <a:r>
              <a:rPr lang="zh-CN" altLang="en-US" dirty="0">
                <a:latin typeface="+mn-lt"/>
              </a:rPr>
              <a:t>指令，使进位标志</a:t>
            </a:r>
            <a:r>
              <a:rPr lang="en-US" dirty="0">
                <a:latin typeface="+mn-lt"/>
              </a:rPr>
              <a:t>CF</a:t>
            </a:r>
            <a:r>
              <a:rPr lang="zh-CN" altLang="en-US" dirty="0">
                <a:latin typeface="+mn-lt"/>
              </a:rPr>
              <a:t>清</a:t>
            </a:r>
            <a:r>
              <a:rPr lang="en-US" dirty="0">
                <a:latin typeface="+mn-lt"/>
              </a:rPr>
              <a:t>0</a:t>
            </a:r>
            <a:r>
              <a:rPr lang="zh-CN" altLang="en-US" dirty="0">
                <a:latin typeface="+mn-lt"/>
              </a:rPr>
              <a:t>，</a:t>
            </a:r>
            <a:r>
              <a:rPr lang="en-US" dirty="0">
                <a:latin typeface="+mn-lt"/>
              </a:rPr>
              <a:t>CMC</a:t>
            </a:r>
            <a:r>
              <a:rPr lang="zh-CN" altLang="en-US" dirty="0">
                <a:latin typeface="+mn-lt"/>
              </a:rPr>
              <a:t>指令使</a:t>
            </a:r>
            <a:r>
              <a:rPr lang="en-US" dirty="0">
                <a:latin typeface="+mn-lt"/>
              </a:rPr>
              <a:t>CF</a:t>
            </a:r>
            <a:r>
              <a:rPr lang="zh-CN" altLang="en-US" dirty="0">
                <a:latin typeface="+mn-lt"/>
              </a:rPr>
              <a:t>取反，</a:t>
            </a:r>
            <a:r>
              <a:rPr lang="en-US" dirty="0">
                <a:latin typeface="+mn-lt"/>
              </a:rPr>
              <a:t>STC</a:t>
            </a:r>
            <a:r>
              <a:rPr lang="zh-CN" altLang="en-US" dirty="0">
                <a:latin typeface="+mn-lt"/>
              </a:rPr>
              <a:t>指令则使</a:t>
            </a:r>
            <a:r>
              <a:rPr lang="en-US" dirty="0">
                <a:latin typeface="+mn-lt"/>
              </a:rPr>
              <a:t>CF</a:t>
            </a:r>
            <a:r>
              <a:rPr lang="zh-CN" altLang="en-US" dirty="0">
                <a:latin typeface="+mn-lt"/>
              </a:rPr>
              <a:t>置</a:t>
            </a:r>
            <a:r>
              <a:rPr lang="en-US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。</a:t>
            </a:r>
          </a:p>
          <a:p>
            <a:pPr algn="just">
              <a:spcBef>
                <a:spcPts val="2400"/>
              </a:spcBef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2) CLD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和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STD</a:t>
            </a:r>
            <a:endParaRPr lang="zh-CN" altLang="en-US" sz="2800" dirty="0">
              <a:solidFill>
                <a:srgbClr val="FF66FF"/>
              </a:solidFill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方向标志</a:t>
            </a:r>
            <a:r>
              <a:rPr lang="en-US" dirty="0">
                <a:latin typeface="+mn-lt"/>
              </a:rPr>
              <a:t>DF</a:t>
            </a:r>
            <a:r>
              <a:rPr lang="zh-CN" altLang="en-US" dirty="0">
                <a:latin typeface="+mn-lt"/>
              </a:rPr>
              <a:t>在执行字符串操作指令时用来决定地址的修改方向，</a:t>
            </a:r>
            <a:r>
              <a:rPr lang="en-US" dirty="0">
                <a:latin typeface="+mn-lt"/>
              </a:rPr>
              <a:t>CLD</a:t>
            </a:r>
            <a:r>
              <a:rPr lang="zh-CN" altLang="en-US" dirty="0">
                <a:latin typeface="+mn-lt"/>
              </a:rPr>
              <a:t>指令使</a:t>
            </a:r>
            <a:r>
              <a:rPr lang="en-US" dirty="0">
                <a:latin typeface="+mn-lt"/>
              </a:rPr>
              <a:t>DF</a:t>
            </a:r>
            <a:r>
              <a:rPr lang="zh-CN" altLang="en-US" dirty="0">
                <a:latin typeface="+mn-lt"/>
              </a:rPr>
              <a:t>清</a:t>
            </a:r>
            <a:r>
              <a:rPr lang="en-US" dirty="0">
                <a:latin typeface="+mn-lt"/>
              </a:rPr>
              <a:t>0</a:t>
            </a:r>
            <a:r>
              <a:rPr lang="zh-CN" altLang="en-US" dirty="0">
                <a:latin typeface="+mn-lt"/>
              </a:rPr>
              <a:t>，而</a:t>
            </a:r>
            <a:r>
              <a:rPr lang="en-US" dirty="0">
                <a:latin typeface="+mn-lt"/>
              </a:rPr>
              <a:t>STD</a:t>
            </a:r>
            <a:r>
              <a:rPr lang="zh-CN" altLang="en-US" dirty="0">
                <a:latin typeface="+mn-lt"/>
              </a:rPr>
              <a:t>指令则使</a:t>
            </a:r>
            <a:r>
              <a:rPr lang="en-US" dirty="0">
                <a:latin typeface="+mn-lt"/>
              </a:rPr>
              <a:t>DF</a:t>
            </a:r>
            <a:r>
              <a:rPr lang="zh-CN" altLang="en-US" dirty="0">
                <a:latin typeface="+mn-lt"/>
              </a:rPr>
              <a:t>置</a:t>
            </a:r>
            <a:r>
              <a:rPr lang="en-US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。</a:t>
            </a:r>
          </a:p>
          <a:p>
            <a:pPr algn="just">
              <a:spcBef>
                <a:spcPts val="2400"/>
              </a:spcBef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3) CLI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和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STI</a:t>
            </a:r>
            <a:endParaRPr lang="zh-CN" altLang="en-US" sz="2800" dirty="0">
              <a:solidFill>
                <a:srgbClr val="FF66FF"/>
              </a:solidFill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中断允许标志</a:t>
            </a:r>
            <a:r>
              <a:rPr lang="en-US" dirty="0">
                <a:latin typeface="+mn-lt"/>
              </a:rPr>
              <a:t>IF</a:t>
            </a:r>
            <a:r>
              <a:rPr lang="zh-CN" altLang="en-US" dirty="0">
                <a:latin typeface="+mn-lt"/>
              </a:rPr>
              <a:t>决定</a:t>
            </a:r>
            <a:r>
              <a:rPr lang="en-US" dirty="0">
                <a:latin typeface="+mn-lt"/>
              </a:rPr>
              <a:t>CPU</a:t>
            </a:r>
            <a:r>
              <a:rPr lang="zh-CN" altLang="en-US" dirty="0">
                <a:latin typeface="+mn-lt"/>
              </a:rPr>
              <a:t>能否响应可屏蔽中断请求，指令</a:t>
            </a:r>
            <a:r>
              <a:rPr lang="en-US" dirty="0">
                <a:latin typeface="+mn-lt"/>
              </a:rPr>
              <a:t>CLI</a:t>
            </a:r>
            <a:r>
              <a:rPr lang="zh-CN" altLang="en-US" dirty="0">
                <a:latin typeface="+mn-lt"/>
              </a:rPr>
              <a:t>使</a:t>
            </a:r>
            <a:r>
              <a:rPr lang="en-US" dirty="0">
                <a:latin typeface="+mn-lt"/>
              </a:rPr>
              <a:t>IF</a:t>
            </a:r>
            <a:r>
              <a:rPr lang="zh-CN" altLang="en-US" dirty="0">
                <a:latin typeface="+mn-lt"/>
              </a:rPr>
              <a:t>清</a:t>
            </a:r>
            <a:r>
              <a:rPr lang="en-US" dirty="0">
                <a:latin typeface="+mn-lt"/>
              </a:rPr>
              <a:t>0</a:t>
            </a:r>
            <a:r>
              <a:rPr lang="zh-CN" altLang="en-US" dirty="0">
                <a:latin typeface="+mn-lt"/>
              </a:rPr>
              <a:t>，禁止</a:t>
            </a:r>
            <a:r>
              <a:rPr lang="en-US" dirty="0">
                <a:latin typeface="+mn-lt"/>
              </a:rPr>
              <a:t>CPU</a:t>
            </a:r>
            <a:r>
              <a:rPr lang="zh-CN" altLang="en-US" dirty="0">
                <a:latin typeface="+mn-lt"/>
              </a:rPr>
              <a:t>响应这类中断。</a:t>
            </a:r>
            <a:r>
              <a:rPr lang="en-US" dirty="0">
                <a:latin typeface="+mn-lt"/>
              </a:rPr>
              <a:t>STI</a:t>
            </a:r>
            <a:r>
              <a:rPr lang="zh-CN" altLang="en-US" dirty="0">
                <a:latin typeface="+mn-lt"/>
              </a:rPr>
              <a:t>使</a:t>
            </a:r>
            <a:r>
              <a:rPr lang="en-US" dirty="0">
                <a:latin typeface="+mn-lt"/>
              </a:rPr>
              <a:t>IF</a:t>
            </a:r>
            <a:r>
              <a:rPr lang="zh-CN" altLang="en-US" dirty="0">
                <a:latin typeface="+mn-lt"/>
              </a:rPr>
              <a:t>置</a:t>
            </a:r>
            <a:r>
              <a:rPr lang="en-US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，允许</a:t>
            </a:r>
            <a:r>
              <a:rPr lang="en-US" dirty="0">
                <a:latin typeface="+mn-lt"/>
              </a:rPr>
              <a:t>CPU</a:t>
            </a:r>
            <a:r>
              <a:rPr lang="zh-CN" altLang="en-US" dirty="0">
                <a:latin typeface="+mn-lt"/>
              </a:rPr>
              <a:t>响应。</a:t>
            </a:r>
          </a:p>
          <a:p>
            <a:pPr algn="just">
              <a:spcBef>
                <a:spcPts val="600"/>
              </a:spcBef>
              <a:buNone/>
            </a:pP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1226818"/>
      </p:ext>
    </p:extLst>
  </p:cSld>
  <p:clrMapOvr>
    <a:masterClrMapping/>
  </p:clrMapOvr>
  <p:transition spd="slow">
    <p:cover dir="d"/>
  </p:transition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2. </a:t>
            </a:r>
            <a:r>
              <a:rPr lang="zh-CN" altLang="en-US" dirty="0"/>
              <a:t>外部同步指令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984250"/>
            <a:ext cx="8283575" cy="5511800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1) ESC 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换码指令 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99"/>
                </a:solidFill>
                <a:latin typeface="+mn-lt"/>
              </a:rPr>
              <a:t>(Escape)</a:t>
            </a:r>
            <a:endParaRPr lang="zh-CN" altLang="en-US" sz="2800" dirty="0">
              <a:solidFill>
                <a:srgbClr val="FFFF99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>
                <a:latin typeface="+mn-lt"/>
              </a:rPr>
              <a:t>指令格式：</a:t>
            </a:r>
            <a:r>
              <a:rPr lang="en-US" dirty="0">
                <a:latin typeface="+mn-lt"/>
              </a:rPr>
              <a:t>ESC  </a:t>
            </a:r>
            <a:r>
              <a:rPr lang="zh-CN" altLang="en-US" dirty="0">
                <a:latin typeface="+mn-lt"/>
              </a:rPr>
              <a:t>外部操作码，源操作数</a:t>
            </a:r>
          </a:p>
          <a:p>
            <a:pPr algn="just">
              <a:spcBef>
                <a:spcPts val="0"/>
              </a:spcBef>
              <a:buNone/>
            </a:pPr>
            <a:r>
              <a:rPr lang="zh-CN" altLang="en-US" dirty="0">
                <a:latin typeface="+mn-lt"/>
              </a:rPr>
              <a:t>指令功能：换码指令实现</a:t>
            </a:r>
            <a:r>
              <a:rPr lang="en-US" dirty="0">
                <a:latin typeface="+mn-lt"/>
              </a:rPr>
              <a:t>8086</a:t>
            </a:r>
            <a:r>
              <a:rPr lang="zh-CN" altLang="en-US" dirty="0">
                <a:latin typeface="+mn-lt"/>
              </a:rPr>
              <a:t>对</a:t>
            </a:r>
            <a:r>
              <a:rPr lang="en-US" dirty="0">
                <a:latin typeface="+mn-lt"/>
              </a:rPr>
              <a:t>8087</a:t>
            </a:r>
            <a:r>
              <a:rPr lang="zh-CN" altLang="en-US" dirty="0">
                <a:latin typeface="+mn-lt"/>
              </a:rPr>
              <a:t>协处理器的控制。</a:t>
            </a:r>
          </a:p>
          <a:p>
            <a:pPr algn="just">
              <a:spcBef>
                <a:spcPts val="1800"/>
              </a:spcBef>
              <a:buNone/>
            </a:pPr>
            <a:r>
              <a:rPr lang="en-US" dirty="0">
                <a:latin typeface="+mn-lt"/>
              </a:rPr>
              <a:t> 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2) WAIT 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等待指令</a:t>
            </a:r>
            <a:r>
              <a:rPr lang="zh-CN" altLang="en-US" sz="28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rgbClr val="FFFF99"/>
                </a:solidFill>
                <a:latin typeface="+mn-lt"/>
              </a:rPr>
              <a:t>(Wait)</a:t>
            </a:r>
            <a:endParaRPr lang="zh-CN" altLang="en-US" sz="2800" dirty="0">
              <a:solidFill>
                <a:srgbClr val="FFFF99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通常跟在</a:t>
            </a:r>
            <a:r>
              <a:rPr lang="en-US" dirty="0">
                <a:latin typeface="+mn-lt"/>
              </a:rPr>
              <a:t>ESC</a:t>
            </a:r>
            <a:r>
              <a:rPr lang="zh-CN" altLang="en-US" dirty="0">
                <a:latin typeface="+mn-lt"/>
              </a:rPr>
              <a:t>指令之后。</a:t>
            </a:r>
            <a:r>
              <a:rPr lang="en-US" dirty="0">
                <a:latin typeface="+mn-lt"/>
              </a:rPr>
              <a:t>ESC</a:t>
            </a:r>
            <a:r>
              <a:rPr lang="zh-CN" altLang="en-US" dirty="0">
                <a:latin typeface="+mn-lt"/>
              </a:rPr>
              <a:t>指令执行后，</a:t>
            </a:r>
            <a:r>
              <a:rPr lang="en-US" dirty="0">
                <a:latin typeface="+mn-lt"/>
              </a:rPr>
              <a:t>8086 CPU</a:t>
            </a:r>
            <a:r>
              <a:rPr lang="zh-CN" altLang="en-US" dirty="0">
                <a:latin typeface="+mn-lt"/>
              </a:rPr>
              <a:t>处于等待状态，不断检测</a:t>
            </a:r>
            <a:r>
              <a:rPr lang="en-US" dirty="0">
                <a:latin typeface="+mn-lt"/>
              </a:rPr>
              <a:t>TEST</a:t>
            </a:r>
            <a:r>
              <a:rPr lang="zh-CN" altLang="en-US" dirty="0">
                <a:latin typeface="+mn-lt"/>
              </a:rPr>
              <a:t>引脚，若为高电平，则重复执行</a:t>
            </a:r>
            <a:r>
              <a:rPr lang="en-US" dirty="0">
                <a:latin typeface="+mn-lt"/>
              </a:rPr>
              <a:t>WAIT</a:t>
            </a:r>
            <a:r>
              <a:rPr lang="zh-CN" altLang="en-US" dirty="0">
                <a:latin typeface="+mn-lt"/>
              </a:rPr>
              <a:t>指令，处理器处于等待状态；如变为低电平，便退出等待状态，执行下条指令。</a:t>
            </a:r>
          </a:p>
          <a:p>
            <a:pPr>
              <a:spcBef>
                <a:spcPts val="1800"/>
              </a:spcBef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 3) LOCK 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封锁总线指令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99"/>
                </a:solidFill>
                <a:latin typeface="+mn-lt"/>
              </a:rPr>
              <a:t>(Lock Bus)</a:t>
            </a:r>
            <a:endParaRPr lang="zh-CN" altLang="en-US" sz="2800" dirty="0">
              <a:solidFill>
                <a:srgbClr val="FFFF99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可加在任何指令的前面。凡带有</a:t>
            </a:r>
            <a:r>
              <a:rPr lang="en-US" dirty="0">
                <a:latin typeface="+mn-lt"/>
              </a:rPr>
              <a:t>LOCK</a:t>
            </a:r>
            <a:r>
              <a:rPr lang="zh-CN" altLang="en-US" dirty="0">
                <a:latin typeface="+mn-lt"/>
              </a:rPr>
              <a:t>前缀的指令在执行过程中，将禁止其它处理器使用总线。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</a:rPr>
              <a:t> 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9457625"/>
      </p:ext>
    </p:extLst>
  </p:cSld>
  <p:clrMapOvr>
    <a:masterClrMapping/>
  </p:clrMapOvr>
  <p:transition spd="slow">
    <p:circle/>
  </p:transition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3. </a:t>
            </a:r>
            <a:r>
              <a:rPr lang="zh-CN" altLang="en-US" dirty="0"/>
              <a:t>停机指令和空操作指令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073150"/>
            <a:ext cx="7934325" cy="5378450"/>
          </a:xfrm>
        </p:spPr>
        <p:txBody>
          <a:bodyPr/>
          <a:lstStyle/>
          <a:p>
            <a:pPr algn="just"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1) HLT 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停机指令</a:t>
            </a:r>
            <a:r>
              <a:rPr lang="en-US" sz="2800" dirty="0">
                <a:latin typeface="+mn-lt"/>
              </a:rPr>
              <a:t>  </a:t>
            </a:r>
            <a:r>
              <a:rPr lang="en-US" sz="2800" dirty="0">
                <a:solidFill>
                  <a:srgbClr val="FFFF99"/>
                </a:solidFill>
                <a:latin typeface="+mn-lt"/>
              </a:rPr>
              <a:t>(Halt)</a:t>
            </a:r>
            <a:endParaRPr lang="zh-CN" altLang="en-US" sz="2800" dirty="0">
              <a:solidFill>
                <a:srgbClr val="FFFF99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使</a:t>
            </a:r>
            <a:r>
              <a:rPr lang="en-US" dirty="0">
                <a:latin typeface="+mn-lt"/>
              </a:rPr>
              <a:t>CPU</a:t>
            </a:r>
            <a:r>
              <a:rPr lang="zh-CN" altLang="en-US" dirty="0">
                <a:latin typeface="+mn-lt"/>
              </a:rPr>
              <a:t>进入暂停状态，当下列情况之一发生时，则脱离暂停状态：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lt"/>
              </a:rPr>
              <a:t>在</a:t>
            </a:r>
            <a:r>
              <a:rPr lang="en-US" dirty="0">
                <a:latin typeface="+mn-lt"/>
              </a:rPr>
              <a:t>RESET</a:t>
            </a:r>
            <a:r>
              <a:rPr lang="zh-CN" altLang="en-US" dirty="0">
                <a:latin typeface="+mn-lt"/>
              </a:rPr>
              <a:t>线上加复位信号；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lt"/>
              </a:rPr>
              <a:t>在</a:t>
            </a:r>
            <a:r>
              <a:rPr lang="en-US" dirty="0">
                <a:latin typeface="+mn-lt"/>
              </a:rPr>
              <a:t>NMI</a:t>
            </a:r>
            <a:r>
              <a:rPr lang="zh-CN" altLang="en-US" dirty="0">
                <a:latin typeface="+mn-lt"/>
              </a:rPr>
              <a:t>引脚上出现中断请求信号；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lt"/>
              </a:rPr>
              <a:t>在允许中断的情况下，在</a:t>
            </a:r>
            <a:r>
              <a:rPr lang="en-US" dirty="0">
                <a:latin typeface="+mn-lt"/>
              </a:rPr>
              <a:t>INTR</a:t>
            </a:r>
            <a:r>
              <a:rPr lang="zh-CN" altLang="en-US" dirty="0">
                <a:latin typeface="+mn-lt"/>
              </a:rPr>
              <a:t>引脚上出现中断请求信号。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程序中常用</a:t>
            </a:r>
            <a:r>
              <a:rPr lang="en-US" dirty="0">
                <a:latin typeface="+mn-lt"/>
              </a:rPr>
              <a:t>HLT</a:t>
            </a:r>
            <a:r>
              <a:rPr lang="zh-CN" altLang="en-US" dirty="0">
                <a:latin typeface="+mn-lt"/>
              </a:rPr>
              <a:t>指令来等待中断的出现。</a:t>
            </a:r>
          </a:p>
          <a:p>
            <a:pPr algn="just">
              <a:buNone/>
            </a:pPr>
            <a:r>
              <a:rPr lang="en-US" sz="2800" dirty="0">
                <a:latin typeface="+mn-lt"/>
              </a:rPr>
              <a:t> 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2) NOP 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空操作或无操作指令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  </a:t>
            </a:r>
            <a:r>
              <a:rPr lang="en-US" sz="2800" dirty="0">
                <a:solidFill>
                  <a:srgbClr val="FFFF99"/>
                </a:solidFill>
                <a:latin typeface="+mn-lt"/>
              </a:rPr>
              <a:t>(No Operation)</a:t>
            </a:r>
            <a:endParaRPr lang="zh-CN" altLang="en-US" sz="2800" dirty="0">
              <a:solidFill>
                <a:srgbClr val="FFFF99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单字节指令，执</a:t>
            </a:r>
            <a:r>
              <a:rPr lang="zh-CN" altLang="en-US">
                <a:latin typeface="+mn-lt"/>
              </a:rPr>
              <a:t>行时耗</a:t>
            </a:r>
            <a:r>
              <a:rPr lang="zh-CN" altLang="en-US" dirty="0">
                <a:latin typeface="+mn-lt"/>
              </a:rPr>
              <a:t>费</a:t>
            </a:r>
            <a:r>
              <a:rPr 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个时钟周期的时间，但不完成任何操作。</a:t>
            </a:r>
          </a:p>
          <a:p>
            <a:pPr algn="just">
              <a:buNone/>
            </a:pPr>
            <a:r>
              <a:rPr lang="en-US" dirty="0">
                <a:latin typeface="+mn-lt"/>
              </a:rPr>
              <a:t> 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2984477"/>
      </p:ext>
    </p:extLst>
  </p:cSld>
  <p:clrMapOvr>
    <a:masterClrMapping/>
  </p:clrMapOvr>
  <p:transition spd="slow">
    <p:newsfla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95300"/>
            <a:ext cx="8229600" cy="1111250"/>
          </a:xfrm>
        </p:spPr>
        <p:txBody>
          <a:bodyPr/>
          <a:lstStyle/>
          <a:p>
            <a:r>
              <a:rPr lang="en-US" sz="3600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3.1.5 </a:t>
            </a:r>
            <a:r>
              <a:rPr lang="zh-CN" altLang="en-US" sz="3600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寄存器相对寻址方式</a:t>
            </a:r>
            <a:br>
              <a:rPr lang="en-US" altLang="zh-CN" dirty="0">
                <a:solidFill>
                  <a:srgbClr val="66FF99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dirty="0"/>
              <a:t>Register Relative Addressing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784350"/>
            <a:ext cx="8372475" cy="4705350"/>
          </a:xfrm>
        </p:spPr>
        <p:txBody>
          <a:bodyPr/>
          <a:lstStyle/>
          <a:p>
            <a:pPr algn="just"/>
            <a:r>
              <a:rPr lang="zh-CN" altLang="en-US" sz="2800" dirty="0">
                <a:latin typeface="+mn-lt"/>
              </a:rPr>
              <a:t>它与寄存器间接寻址十分相似，但在有效地址上还要加一个</a:t>
            </a:r>
            <a:r>
              <a:rPr lang="en-US" sz="2800" dirty="0">
                <a:latin typeface="+mn-lt"/>
              </a:rPr>
              <a:t>8/16</a:t>
            </a:r>
            <a:r>
              <a:rPr lang="zh-CN" altLang="en-US" sz="2800" dirty="0">
                <a:latin typeface="+mn-lt"/>
              </a:rPr>
              <a:t>位的</a:t>
            </a:r>
            <a:r>
              <a:rPr lang="zh-CN" altLang="en-US" sz="2800" dirty="0">
                <a:solidFill>
                  <a:srgbClr val="00FF00"/>
                </a:solidFill>
                <a:latin typeface="+mn-lt"/>
              </a:rPr>
              <a:t>位移量</a:t>
            </a:r>
            <a:r>
              <a:rPr lang="zh-CN" altLang="en-US" sz="2800" dirty="0">
                <a:latin typeface="+mn-lt"/>
              </a:rPr>
              <a:t>。</a:t>
            </a:r>
          </a:p>
          <a:p>
            <a:pPr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楷体_GB2312" pitchFamily="49" charset="-122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楷体_GB2312" pitchFamily="49" charset="-122"/>
              </a:rPr>
              <a:t>3.12    </a:t>
            </a:r>
            <a:r>
              <a:rPr lang="en-US" dirty="0">
                <a:latin typeface="+mn-lt"/>
                <a:ea typeface="楷体_GB2312" pitchFamily="49" charset="-122"/>
              </a:rPr>
              <a:t>MOV    BX</a:t>
            </a:r>
            <a:r>
              <a:rPr lang="zh-CN" altLang="en-US" dirty="0">
                <a:latin typeface="+mn-lt"/>
                <a:ea typeface="楷体_GB2312" pitchFamily="49" charset="-122"/>
              </a:rPr>
              <a:t>，</a:t>
            </a:r>
            <a:r>
              <a:rPr lang="en-US" dirty="0">
                <a:latin typeface="+mn-lt"/>
                <a:ea typeface="楷体_GB2312" pitchFamily="49" charset="-122"/>
              </a:rPr>
              <a:t>COUNT</a:t>
            </a:r>
            <a:r>
              <a:rPr lang="zh-CN" altLang="en-US" dirty="0">
                <a:latin typeface="+mn-lt"/>
                <a:ea typeface="楷体_GB2312" pitchFamily="49" charset="-122"/>
              </a:rPr>
              <a:t>［</a:t>
            </a:r>
            <a:r>
              <a:rPr lang="en-US" dirty="0">
                <a:latin typeface="+mn-lt"/>
                <a:ea typeface="楷体_GB2312" pitchFamily="49" charset="-122"/>
              </a:rPr>
              <a:t>SI</a:t>
            </a:r>
            <a:r>
              <a:rPr lang="zh-CN" altLang="en-US" dirty="0">
                <a:latin typeface="+mn-lt"/>
                <a:ea typeface="楷体_GB2312" pitchFamily="49" charset="-122"/>
              </a:rPr>
              <a:t>］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设 </a:t>
            </a:r>
            <a:r>
              <a:rPr 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DS=3000H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，</a:t>
            </a:r>
            <a:r>
              <a:rPr 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SI=2000H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，位移量 </a:t>
            </a:r>
            <a:r>
              <a:rPr 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COUNT=4000H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，</a:t>
            </a:r>
            <a:r>
              <a:rPr 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(36000H)=5678H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，则：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物理地址</a:t>
            </a:r>
            <a:r>
              <a:rPr 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=16×DS+SI+COUNT</a:t>
            </a:r>
            <a:endParaRPr lang="zh-CN" altLang="en-US" dirty="0">
              <a:solidFill>
                <a:schemeClr val="tx1"/>
              </a:solidFill>
              <a:latin typeface="+mn-lt"/>
              <a:ea typeface="楷体_GB2312" pitchFamily="49" charset="-122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			=30000H+2000H+4000H</a:t>
            </a:r>
            <a:endParaRPr lang="zh-CN" altLang="en-US" dirty="0">
              <a:solidFill>
                <a:schemeClr val="tx1"/>
              </a:solidFill>
              <a:latin typeface="+mn-lt"/>
              <a:ea typeface="楷体_GB2312" pitchFamily="49" charset="-122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			=36000H</a:t>
            </a:r>
            <a:endParaRPr lang="zh-CN" altLang="en-US" dirty="0">
              <a:solidFill>
                <a:schemeClr val="tx1"/>
              </a:solidFill>
              <a:latin typeface="+mn-lt"/>
              <a:ea typeface="楷体_GB2312" pitchFamily="49" charset="-122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执行结果 </a:t>
            </a:r>
            <a:r>
              <a:rPr 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BX=5678H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，执行过程如图</a:t>
            </a:r>
            <a:r>
              <a:rPr 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3.4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950" y="228600"/>
            <a:ext cx="8229600" cy="674688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寄存器相对寻址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473700"/>
            <a:ext cx="8372475" cy="1016000"/>
          </a:xfrm>
        </p:spPr>
        <p:txBody>
          <a:bodyPr/>
          <a:lstStyle/>
          <a:p>
            <a:pPr algn="just"/>
            <a:r>
              <a:rPr lang="zh-CN" altLang="en-US" dirty="0">
                <a:latin typeface="+mn-lt"/>
              </a:rPr>
              <a:t>上述指令也可用</a:t>
            </a:r>
            <a:r>
              <a:rPr lang="en-US" dirty="0">
                <a:latin typeface="+mn-lt"/>
              </a:rPr>
              <a:t>MOV    BX</a:t>
            </a:r>
            <a:r>
              <a:rPr lang="zh-CN" altLang="en-US" dirty="0">
                <a:latin typeface="+mn-lt"/>
              </a:rPr>
              <a:t>，［</a:t>
            </a:r>
            <a:r>
              <a:rPr lang="en-US" dirty="0">
                <a:latin typeface="+mn-lt"/>
              </a:rPr>
              <a:t>COUNT+SI</a:t>
            </a:r>
            <a:r>
              <a:rPr lang="zh-CN" altLang="en-US" dirty="0">
                <a:latin typeface="+mn-lt"/>
              </a:rPr>
              <a:t>］这种形式来表示。</a:t>
            </a:r>
          </a:p>
        </p:txBody>
      </p:sp>
      <p:pic>
        <p:nvPicPr>
          <p:cNvPr id="5" name="图片 4" descr="LF3-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073150"/>
            <a:ext cx="7852529" cy="4245969"/>
          </a:xfrm>
          <a:prstGeom prst="rect">
            <a:avLst/>
          </a:prstGeom>
        </p:spPr>
      </p:pic>
    </p:spTree>
  </p:cSld>
  <p:clrMapOvr>
    <a:masterClrMapping/>
  </p:clrMapOvr>
  <p:transition spd="slow">
    <p:cover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95300"/>
            <a:ext cx="8534400" cy="1466850"/>
          </a:xfrm>
        </p:spPr>
        <p:txBody>
          <a:bodyPr/>
          <a:lstStyle/>
          <a:p>
            <a:r>
              <a:rPr lang="en-US" sz="5400" dirty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5400" dirty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5400" dirty="0">
                <a:solidFill>
                  <a:srgbClr val="FFFF00"/>
                </a:solidFill>
              </a:rPr>
              <a:t>.1 8086</a:t>
            </a:r>
            <a:r>
              <a:rPr lang="zh-CN" altLang="en-US" sz="5400" dirty="0">
                <a:solidFill>
                  <a:srgbClr val="FFFF00"/>
                </a:solidFill>
              </a:rPr>
              <a:t>的寻址方式</a:t>
            </a:r>
          </a:p>
        </p:txBody>
      </p:sp>
      <p:sp>
        <p:nvSpPr>
          <p:cNvPr id="5" name="矩形 4"/>
          <p:cNvSpPr/>
          <p:nvPr/>
        </p:nvSpPr>
        <p:spPr>
          <a:xfrm>
            <a:off x="1549400" y="1917700"/>
            <a:ext cx="591185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</a:t>
            </a:r>
            <a:r>
              <a:rPr lang="en-US" sz="3200" b="1" dirty="0">
                <a:latin typeface="+mn-lt"/>
                <a:ea typeface="+mn-ea"/>
              </a:rPr>
              <a:t>.1.1 </a:t>
            </a:r>
            <a:r>
              <a:rPr lang="zh-CN" altLang="en-US" sz="3200" b="1" dirty="0">
                <a:latin typeface="+mn-lt"/>
                <a:ea typeface="+mn-ea"/>
              </a:rPr>
              <a:t>立即寻址方式</a:t>
            </a:r>
            <a:endParaRPr lang="en-US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</a:t>
            </a:r>
            <a:r>
              <a:rPr lang="en-US" sz="3200" b="1" dirty="0">
                <a:latin typeface="+mn-lt"/>
                <a:ea typeface="+mn-ea"/>
              </a:rPr>
              <a:t>.1.2  </a:t>
            </a:r>
            <a:r>
              <a:rPr lang="zh-CN" altLang="en-US" sz="3200" b="1" dirty="0">
                <a:latin typeface="+mn-lt"/>
                <a:ea typeface="+mn-ea"/>
              </a:rPr>
              <a:t>寄存器寻址方式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3.1.3  </a:t>
            </a:r>
            <a:r>
              <a:rPr lang="zh-CN" altLang="en-US" sz="3200" b="1" dirty="0">
                <a:latin typeface="+mn-lt"/>
                <a:ea typeface="+mn-ea"/>
              </a:rPr>
              <a:t>直接寻址方式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3.1.4  </a:t>
            </a:r>
            <a:r>
              <a:rPr lang="zh-CN" altLang="en-US" sz="3200" b="1" dirty="0">
                <a:latin typeface="+mn-lt"/>
                <a:ea typeface="+mn-ea"/>
              </a:rPr>
              <a:t>寄存器间接寻址方式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3.1.5  </a:t>
            </a:r>
            <a:r>
              <a:rPr lang="zh-CN" altLang="en-US" sz="3200" b="1" dirty="0">
                <a:latin typeface="+mn-lt"/>
                <a:ea typeface="+mn-ea"/>
              </a:rPr>
              <a:t>寄存器相对寻址方式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solidFill>
                  <a:srgbClr val="00FF00"/>
                </a:solidFill>
                <a:latin typeface="+mn-lt"/>
                <a:ea typeface="+mn-ea"/>
              </a:rPr>
              <a:t>3.1.6  </a:t>
            </a:r>
            <a:r>
              <a:rPr lang="zh-CN" altLang="en-US" sz="3200" b="1" dirty="0">
                <a:solidFill>
                  <a:srgbClr val="00FF00"/>
                </a:solidFill>
                <a:latin typeface="+mn-lt"/>
                <a:ea typeface="+mn-ea"/>
              </a:rPr>
              <a:t>基址变址寻址方式</a:t>
            </a:r>
            <a:endParaRPr lang="en-US" altLang="zh-CN" sz="3200" b="1" dirty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3.1.7  </a:t>
            </a:r>
            <a:r>
              <a:rPr lang="zh-CN" altLang="en-US" sz="3200" b="1" dirty="0">
                <a:latin typeface="+mn-lt"/>
                <a:ea typeface="+mn-ea"/>
              </a:rPr>
              <a:t>相对基址变址寻址方式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3.1.8  </a:t>
            </a:r>
            <a:r>
              <a:rPr lang="zh-CN" altLang="en-US" sz="3200" b="1" dirty="0">
                <a:latin typeface="+mn-lt"/>
                <a:ea typeface="+mn-ea"/>
              </a:rPr>
              <a:t>其它寻址方式</a:t>
            </a:r>
            <a:endParaRPr lang="en-US" altLang="zh-CN" sz="32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1193800"/>
          </a:xfrm>
        </p:spPr>
        <p:txBody>
          <a:bodyPr/>
          <a:lstStyle/>
          <a:p>
            <a:r>
              <a:rPr lang="en-US" sz="3600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3.1.6 </a:t>
            </a:r>
            <a:r>
              <a:rPr lang="zh-CN" altLang="en-US" sz="3600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基址变址寻址方式</a:t>
            </a:r>
            <a:br>
              <a:rPr lang="en-US" altLang="zh-CN" dirty="0">
                <a:solidFill>
                  <a:srgbClr val="00FF00"/>
                </a:solidFill>
              </a:rPr>
            </a:br>
            <a:r>
              <a:rPr lang="en-US" dirty="0"/>
              <a:t>Based Indexed Addressing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739900"/>
            <a:ext cx="8231187" cy="4705350"/>
          </a:xfrm>
        </p:spPr>
        <p:txBody>
          <a:bodyPr/>
          <a:lstStyle/>
          <a:p>
            <a:pPr algn="just"/>
            <a:r>
              <a:rPr lang="zh-CN" altLang="en-US" sz="2800" dirty="0">
                <a:latin typeface="+mn-lt"/>
              </a:rPr>
              <a:t>有效地址是一个基址寄存器</a:t>
            </a:r>
            <a:r>
              <a:rPr lang="en-US" sz="2800" dirty="0">
                <a:latin typeface="+mn-lt"/>
              </a:rPr>
              <a:t>(BX</a:t>
            </a:r>
            <a:r>
              <a:rPr lang="zh-CN" altLang="en-US" sz="2800" dirty="0">
                <a:latin typeface="+mn-lt"/>
              </a:rPr>
              <a:t>或</a:t>
            </a:r>
            <a:r>
              <a:rPr lang="en-US" sz="2800" dirty="0">
                <a:latin typeface="+mn-lt"/>
              </a:rPr>
              <a:t>BP)</a:t>
            </a:r>
            <a:r>
              <a:rPr lang="zh-CN" altLang="en-US" sz="2800" dirty="0">
                <a:latin typeface="+mn-lt"/>
              </a:rPr>
              <a:t>和一个变址寄存器</a:t>
            </a:r>
            <a:r>
              <a:rPr lang="en-US" sz="2800" dirty="0">
                <a:latin typeface="+mn-lt"/>
              </a:rPr>
              <a:t>(SI</a:t>
            </a:r>
            <a:r>
              <a:rPr lang="zh-CN" altLang="en-US" sz="2800" dirty="0">
                <a:latin typeface="+mn-lt"/>
              </a:rPr>
              <a:t>或</a:t>
            </a:r>
            <a:r>
              <a:rPr lang="en-US" sz="2800" dirty="0">
                <a:latin typeface="+mn-lt"/>
              </a:rPr>
              <a:t>DI)</a:t>
            </a:r>
            <a:r>
              <a:rPr lang="zh-CN" altLang="en-US" sz="2800" dirty="0">
                <a:latin typeface="+mn-lt"/>
              </a:rPr>
              <a:t>的内容之和，两个寄存器均由指令指定。</a:t>
            </a:r>
          </a:p>
          <a:p>
            <a:pPr>
              <a:spcBef>
                <a:spcPts val="1800"/>
              </a:spcBef>
            </a:pPr>
            <a:r>
              <a:rPr lang="zh-CN" altLang="en-US" dirty="0">
                <a:latin typeface="+mn-lt"/>
              </a:rPr>
              <a:t>若基址寄存器为</a:t>
            </a:r>
            <a:r>
              <a:rPr lang="en-US" dirty="0">
                <a:latin typeface="+mn-lt"/>
              </a:rPr>
              <a:t>BX</a:t>
            </a:r>
            <a:r>
              <a:rPr lang="zh-CN" altLang="en-US" dirty="0">
                <a:latin typeface="+mn-lt"/>
              </a:rPr>
              <a:t>时，段址寄存器用</a:t>
            </a:r>
            <a:r>
              <a:rPr lang="en-US" dirty="0">
                <a:latin typeface="+mn-lt"/>
              </a:rPr>
              <a:t>DS</a:t>
            </a:r>
            <a:r>
              <a:rPr lang="zh-CN" altLang="en-US" dirty="0">
                <a:latin typeface="+mn-lt"/>
              </a:rPr>
              <a:t>，则：</a:t>
            </a:r>
          </a:p>
          <a:p>
            <a:pPr>
              <a:buNone/>
            </a:pPr>
            <a:r>
              <a:rPr lang="en-US" altLang="zh-CN" dirty="0">
                <a:latin typeface="+mn-lt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物理地址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= 16×DS+BX+SI</a:t>
            </a:r>
            <a:endParaRPr lang="zh-CN" altLang="en-US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		        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或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= 16×DS+BX+DI</a:t>
            </a:r>
            <a:endParaRPr lang="zh-CN" altLang="en-US" dirty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1800"/>
              </a:spcBef>
            </a:pPr>
            <a:r>
              <a:rPr lang="en-US" dirty="0">
                <a:latin typeface="+mn-lt"/>
              </a:rPr>
              <a:t> </a:t>
            </a:r>
            <a:r>
              <a:rPr lang="zh-CN" altLang="en-US" dirty="0">
                <a:latin typeface="+mn-lt"/>
              </a:rPr>
              <a:t>若基址寄存器为</a:t>
            </a:r>
            <a:r>
              <a:rPr lang="en-US" dirty="0">
                <a:latin typeface="+mn-lt"/>
              </a:rPr>
              <a:t>BP</a:t>
            </a:r>
            <a:r>
              <a:rPr lang="zh-CN" altLang="en-US" dirty="0">
                <a:latin typeface="+mn-lt"/>
              </a:rPr>
              <a:t>时，段址寄存器应使用</a:t>
            </a:r>
            <a:r>
              <a:rPr lang="en-US" dirty="0">
                <a:latin typeface="+mn-lt"/>
              </a:rPr>
              <a:t>SS</a:t>
            </a:r>
            <a:r>
              <a:rPr lang="zh-CN" altLang="en-US" dirty="0">
                <a:latin typeface="+mn-lt"/>
              </a:rPr>
              <a:t>，则：</a:t>
            </a:r>
          </a:p>
          <a:p>
            <a:pPr>
              <a:buNone/>
            </a:pPr>
            <a:r>
              <a:rPr lang="en-US" altLang="zh-CN" dirty="0">
                <a:latin typeface="+mn-lt"/>
              </a:rPr>
              <a:t>	 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物理地址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= 16×SS+BP+SI</a:t>
            </a:r>
            <a:endParaRPr lang="zh-CN" altLang="en-US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		         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或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= 16×SS+BP+DI</a:t>
            </a:r>
            <a:endParaRPr lang="zh-CN" altLang="en-US" dirty="0">
              <a:solidFill>
                <a:schemeClr val="tx1"/>
              </a:solidFill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06400"/>
            <a:ext cx="8372475" cy="24892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3.13   </a:t>
            </a:r>
            <a:r>
              <a:rPr lang="en-US" dirty="0">
                <a:latin typeface="+mn-lt"/>
                <a:ea typeface="+mn-ea"/>
              </a:rPr>
              <a:t>MOV    AX</a:t>
            </a:r>
            <a:r>
              <a:rPr lang="zh-CN" altLang="en-US" dirty="0">
                <a:latin typeface="+mn-lt"/>
                <a:ea typeface="+mn-ea"/>
              </a:rPr>
              <a:t>，［</a:t>
            </a:r>
            <a:r>
              <a:rPr lang="en-US" dirty="0">
                <a:latin typeface="+mn-lt"/>
                <a:ea typeface="+mn-ea"/>
              </a:rPr>
              <a:t>BX</a:t>
            </a:r>
            <a:r>
              <a:rPr lang="zh-CN" altLang="en-US" dirty="0">
                <a:latin typeface="+mn-lt"/>
                <a:ea typeface="+mn-ea"/>
              </a:rPr>
              <a:t>］［</a:t>
            </a:r>
            <a:r>
              <a:rPr lang="en-US" dirty="0">
                <a:latin typeface="+mn-lt"/>
                <a:ea typeface="+mn-ea"/>
              </a:rPr>
              <a:t>SI</a:t>
            </a:r>
            <a:r>
              <a:rPr lang="zh-CN" altLang="en-US" dirty="0">
                <a:latin typeface="+mn-lt"/>
                <a:ea typeface="+mn-ea"/>
              </a:rPr>
              <a:t>］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>
                <a:latin typeface="+mn-lt"/>
                <a:ea typeface="+mn-ea"/>
              </a:rPr>
              <a:t>   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设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DS=3000H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BX=1200H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SI=0500H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， </a:t>
            </a:r>
            <a:endParaRPr lang="en-US" altLang="zh-CN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	   (31700H)=ABCDH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，则：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</a:rPr>
              <a:t>   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物理地址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= 16×DS+BX+SI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		          = 30000H+1200H+0500H = 31700H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    执行结果：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AX=ABCDH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，指令执行过程如图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3.5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。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 descr="LF3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2895600"/>
            <a:ext cx="6645310" cy="3733799"/>
          </a:xfrm>
          <a:prstGeom prst="rect">
            <a:avLst/>
          </a:prstGeom>
        </p:spPr>
      </p:pic>
    </p:spTree>
  </p:cSld>
  <p:clrMapOvr>
    <a:masterClrMapping/>
  </p:clrMapOvr>
  <p:transition spd="slow">
    <p:cover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95300"/>
            <a:ext cx="8534400" cy="1466850"/>
          </a:xfrm>
        </p:spPr>
        <p:txBody>
          <a:bodyPr/>
          <a:lstStyle/>
          <a:p>
            <a:r>
              <a:rPr lang="en-US" sz="5400" dirty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5400" dirty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5400" dirty="0">
                <a:solidFill>
                  <a:srgbClr val="FFFF00"/>
                </a:solidFill>
              </a:rPr>
              <a:t>.1 8086</a:t>
            </a:r>
            <a:r>
              <a:rPr lang="zh-CN" altLang="en-US" sz="5400" dirty="0">
                <a:solidFill>
                  <a:srgbClr val="FFFF00"/>
                </a:solidFill>
              </a:rPr>
              <a:t>的寻址方式</a:t>
            </a:r>
          </a:p>
        </p:txBody>
      </p:sp>
      <p:sp>
        <p:nvSpPr>
          <p:cNvPr id="5" name="矩形 4"/>
          <p:cNvSpPr/>
          <p:nvPr/>
        </p:nvSpPr>
        <p:spPr>
          <a:xfrm>
            <a:off x="1549400" y="1917700"/>
            <a:ext cx="591185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</a:t>
            </a:r>
            <a:r>
              <a:rPr lang="en-US" sz="3200" b="1" dirty="0">
                <a:latin typeface="+mn-lt"/>
                <a:ea typeface="+mn-ea"/>
              </a:rPr>
              <a:t>.1.1 </a:t>
            </a:r>
            <a:r>
              <a:rPr lang="zh-CN" altLang="en-US" sz="3200" b="1" dirty="0">
                <a:latin typeface="+mn-lt"/>
                <a:ea typeface="+mn-ea"/>
              </a:rPr>
              <a:t>立即寻址方式</a:t>
            </a:r>
            <a:endParaRPr lang="en-US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</a:t>
            </a:r>
            <a:r>
              <a:rPr lang="en-US" sz="3200" b="1" dirty="0">
                <a:latin typeface="+mn-lt"/>
                <a:ea typeface="+mn-ea"/>
              </a:rPr>
              <a:t>.1.2  </a:t>
            </a:r>
            <a:r>
              <a:rPr lang="zh-CN" altLang="en-US" sz="3200" b="1" dirty="0">
                <a:latin typeface="+mn-lt"/>
                <a:ea typeface="+mn-ea"/>
              </a:rPr>
              <a:t>寄存器寻址方式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3.1.3  </a:t>
            </a:r>
            <a:r>
              <a:rPr lang="zh-CN" altLang="en-US" sz="3200" b="1" dirty="0">
                <a:latin typeface="+mn-lt"/>
                <a:ea typeface="+mn-ea"/>
              </a:rPr>
              <a:t>直接寻址方式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3.1.4  </a:t>
            </a:r>
            <a:r>
              <a:rPr lang="zh-CN" altLang="en-US" sz="3200" b="1" dirty="0">
                <a:latin typeface="+mn-lt"/>
                <a:ea typeface="+mn-ea"/>
              </a:rPr>
              <a:t>寄存器间接寻址方式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3.1.5  </a:t>
            </a:r>
            <a:r>
              <a:rPr lang="zh-CN" altLang="en-US" sz="3200" b="1" dirty="0">
                <a:latin typeface="+mn-lt"/>
                <a:ea typeface="+mn-ea"/>
              </a:rPr>
              <a:t>寄存器相对寻址方式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3.1.6  </a:t>
            </a:r>
            <a:r>
              <a:rPr lang="zh-CN" altLang="en-US" sz="3200" b="1" dirty="0">
                <a:latin typeface="+mn-lt"/>
                <a:ea typeface="+mn-ea"/>
              </a:rPr>
              <a:t>基址变址寻址方式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solidFill>
                  <a:srgbClr val="00FF00"/>
                </a:solidFill>
                <a:latin typeface="+mn-lt"/>
                <a:ea typeface="+mn-ea"/>
              </a:rPr>
              <a:t>3.1.7  </a:t>
            </a:r>
            <a:r>
              <a:rPr lang="zh-CN" altLang="en-US" sz="3200" b="1" dirty="0">
                <a:solidFill>
                  <a:srgbClr val="00FF00"/>
                </a:solidFill>
                <a:latin typeface="+mn-lt"/>
                <a:ea typeface="+mn-ea"/>
              </a:rPr>
              <a:t>相对基址变址寻址方式</a:t>
            </a:r>
            <a:endParaRPr lang="en-US" altLang="zh-CN" sz="3200" b="1" dirty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3.1.8  </a:t>
            </a:r>
            <a:r>
              <a:rPr lang="zh-CN" altLang="en-US" sz="3200" b="1" dirty="0">
                <a:latin typeface="+mn-lt"/>
                <a:ea typeface="+mn-ea"/>
              </a:rPr>
              <a:t>其它寻址方式</a:t>
            </a:r>
            <a:endParaRPr lang="en-US" altLang="zh-CN" sz="32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1149350"/>
          </a:xfrm>
        </p:spPr>
        <p:txBody>
          <a:bodyPr/>
          <a:lstStyle/>
          <a:p>
            <a:r>
              <a:rPr lang="en-US" sz="3600" dirty="0">
                <a:solidFill>
                  <a:srgbClr val="00FF00"/>
                </a:solidFill>
                <a:latin typeface="+mn-ea"/>
                <a:ea typeface="+mn-ea"/>
              </a:rPr>
              <a:t>3.1.7 </a:t>
            </a:r>
            <a:r>
              <a:rPr lang="zh-CN" altLang="en-US" sz="3600" dirty="0">
                <a:solidFill>
                  <a:srgbClr val="00FF00"/>
                </a:solidFill>
                <a:latin typeface="+mn-ea"/>
                <a:ea typeface="+mn-ea"/>
              </a:rPr>
              <a:t>相对基址变址寻址方式</a:t>
            </a:r>
            <a:br>
              <a:rPr lang="en-US" altLang="zh-CN" dirty="0">
                <a:solidFill>
                  <a:srgbClr val="00FF00"/>
                </a:solidFill>
              </a:rPr>
            </a:br>
            <a:r>
              <a:rPr lang="en-US" sz="2800" dirty="0"/>
              <a:t>Relative Based Indexed Addressing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739900"/>
            <a:ext cx="8186737" cy="4445000"/>
          </a:xfrm>
        </p:spPr>
        <p:txBody>
          <a:bodyPr/>
          <a:lstStyle/>
          <a:p>
            <a:r>
              <a:rPr lang="zh-CN" altLang="en-US" sz="2800" dirty="0">
                <a:latin typeface="+mn-lt"/>
              </a:rPr>
              <a:t>有效地址是基址和变址寄存器的内容，再加上</a:t>
            </a:r>
            <a:r>
              <a:rPr lang="en-US" sz="2800" dirty="0">
                <a:latin typeface="+mn-lt"/>
              </a:rPr>
              <a:t>8/16</a:t>
            </a:r>
            <a:r>
              <a:rPr lang="zh-CN" altLang="en-US" sz="2800" dirty="0">
                <a:latin typeface="+mn-lt"/>
              </a:rPr>
              <a:t>位位移量之和。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当基址寄存器为</a:t>
            </a:r>
            <a:r>
              <a:rPr lang="en-US" dirty="0">
                <a:latin typeface="+mn-lt"/>
              </a:rPr>
              <a:t>BX</a:t>
            </a:r>
            <a:r>
              <a:rPr lang="zh-CN" altLang="en-US" dirty="0">
                <a:latin typeface="+mn-lt"/>
              </a:rPr>
              <a:t>时，用</a:t>
            </a:r>
            <a:r>
              <a:rPr lang="en-US" dirty="0">
                <a:latin typeface="+mn-lt"/>
              </a:rPr>
              <a:t>DS</a:t>
            </a:r>
            <a:r>
              <a:rPr lang="zh-CN" altLang="en-US" dirty="0">
                <a:latin typeface="+mn-lt"/>
              </a:rPr>
              <a:t>作段寄存器，则：</a:t>
            </a:r>
          </a:p>
          <a:p>
            <a:pPr>
              <a:buNone/>
            </a:pPr>
            <a:r>
              <a:rPr lang="en-US" altLang="zh-CN" dirty="0">
                <a:latin typeface="+mn-lt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物理地址 </a:t>
            </a:r>
            <a:r>
              <a:rPr 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= 16×DS+BX+SI+8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位或</a:t>
            </a:r>
            <a:r>
              <a:rPr 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16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位位移量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                  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或 </a:t>
            </a:r>
            <a:r>
              <a:rPr 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= 16×DS+BX+DI+8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位或</a:t>
            </a:r>
            <a:r>
              <a:rPr 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16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位位移量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当基址寄存器为</a:t>
            </a:r>
            <a:r>
              <a:rPr lang="en-US" dirty="0">
                <a:latin typeface="+mn-lt"/>
              </a:rPr>
              <a:t>BP</a:t>
            </a:r>
            <a:r>
              <a:rPr lang="zh-CN" altLang="en-US" dirty="0">
                <a:latin typeface="+mn-lt"/>
              </a:rPr>
              <a:t>时，应使用</a:t>
            </a:r>
            <a:r>
              <a:rPr lang="en-US" dirty="0">
                <a:latin typeface="+mn-lt"/>
              </a:rPr>
              <a:t>SS</a:t>
            </a:r>
            <a:r>
              <a:rPr lang="zh-CN" altLang="en-US" dirty="0">
                <a:latin typeface="+mn-lt"/>
              </a:rPr>
              <a:t>作段寄存器，则：</a:t>
            </a:r>
          </a:p>
          <a:p>
            <a:pPr>
              <a:buNone/>
            </a:pPr>
            <a:r>
              <a:rPr lang="en-US" altLang="zh-CN" dirty="0">
                <a:latin typeface="+mn-lt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物理地址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= 16×SS+BP+SI+8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位或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16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位位移量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                  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或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= 16×SS+BP+DI+8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位或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16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位位移量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lus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361950"/>
            <a:ext cx="8372475" cy="24892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3.14  </a:t>
            </a:r>
            <a:r>
              <a:rPr lang="en-US" dirty="0">
                <a:latin typeface="+mn-lt"/>
                <a:ea typeface="+mn-ea"/>
              </a:rPr>
              <a:t>MOV  AX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MASK</a:t>
            </a:r>
            <a:r>
              <a:rPr lang="zh-CN" altLang="en-US" dirty="0">
                <a:latin typeface="+mn-lt"/>
                <a:ea typeface="+mn-ea"/>
              </a:rPr>
              <a:t>［</a:t>
            </a:r>
            <a:r>
              <a:rPr lang="en-US" dirty="0">
                <a:latin typeface="+mn-lt"/>
                <a:ea typeface="+mn-ea"/>
              </a:rPr>
              <a:t>BX</a:t>
            </a:r>
            <a:r>
              <a:rPr lang="zh-CN" altLang="en-US" dirty="0">
                <a:latin typeface="+mn-lt"/>
                <a:ea typeface="+mn-ea"/>
              </a:rPr>
              <a:t>］［</a:t>
            </a:r>
            <a:r>
              <a:rPr lang="en-US" dirty="0">
                <a:latin typeface="+mn-lt"/>
                <a:ea typeface="+mn-ea"/>
              </a:rPr>
              <a:t>SI</a:t>
            </a:r>
            <a:r>
              <a:rPr lang="zh-CN" altLang="en-US" dirty="0">
                <a:latin typeface="+mn-lt"/>
                <a:ea typeface="+mn-ea"/>
              </a:rPr>
              <a:t>］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>
                <a:latin typeface="+mn-lt"/>
                <a:ea typeface="+mn-ea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设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DS=2000H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BX=1500H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SI=0300H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MASK=0200H,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(21A00H)=26BFH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，则：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物理地址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=16×DS+BX+SI+MASK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          =20000H+1500H+0300H+0200H=21A00H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  执行结果：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AX=26BFH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，指令执行过程如图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3.6 </a:t>
            </a:r>
            <a:r>
              <a:rPr lang="en-US" dirty="0">
                <a:latin typeface="+mn-lt"/>
                <a:ea typeface="+mn-ea"/>
                <a:sym typeface="Wingdings 3" panose="05040102010807070707"/>
              </a:rPr>
              <a:t></a:t>
            </a:r>
            <a:endParaRPr lang="zh-CN" altLang="en-US" dirty="0">
              <a:latin typeface="+mn-lt"/>
              <a:ea typeface="+mn-ea"/>
            </a:endParaRPr>
          </a:p>
          <a:p>
            <a:endParaRPr lang="zh-CN" altLang="en-US" dirty="0"/>
          </a:p>
        </p:txBody>
      </p:sp>
      <p:pic>
        <p:nvPicPr>
          <p:cNvPr id="4" name="图片 3" descr="LF3-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2806700"/>
            <a:ext cx="6723333" cy="3821876"/>
          </a:xfrm>
          <a:prstGeom prst="rect">
            <a:avLst/>
          </a:prstGeom>
        </p:spPr>
      </p:pic>
    </p:spTree>
  </p:cSld>
  <p:clrMapOvr>
    <a:masterClrMapping/>
  </p:clrMapOvr>
  <p:transition spd="slow">
    <p:cover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495300"/>
            <a:ext cx="8229600" cy="1149350"/>
          </a:xfrm>
        </p:spPr>
        <p:txBody>
          <a:bodyPr/>
          <a:lstStyle/>
          <a:p>
            <a:r>
              <a:rPr lang="zh-CN" altLang="en-US" sz="3600" dirty="0"/>
              <a:t>指令</a:t>
            </a:r>
            <a:br>
              <a:rPr lang="en-US" altLang="zh-CN" sz="3600" dirty="0"/>
            </a:br>
            <a:r>
              <a:rPr lang="en-US" altLang="zh-CN" dirty="0"/>
              <a:t>Instruction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949450"/>
            <a:ext cx="7956550" cy="4235450"/>
          </a:xfrm>
        </p:spPr>
        <p:txBody>
          <a:bodyPr/>
          <a:lstStyle/>
          <a:p>
            <a:pPr algn="just">
              <a:spcBef>
                <a:spcPts val="1800"/>
              </a:spcBef>
            </a:pPr>
            <a:r>
              <a:rPr lang="zh-CN" altLang="en-US" sz="2800" dirty="0">
                <a:latin typeface="+mn-lt"/>
              </a:rPr>
              <a:t>计算机的</a:t>
            </a:r>
            <a:r>
              <a:rPr lang="zh-CN" altLang="en-US" sz="2800" dirty="0">
                <a:solidFill>
                  <a:srgbClr val="00FF00"/>
                </a:solidFill>
                <a:latin typeface="+mn-lt"/>
              </a:rPr>
              <a:t>指令，</a:t>
            </a:r>
            <a:r>
              <a:rPr lang="zh-CN" altLang="en-US" sz="2800" dirty="0">
                <a:latin typeface="+mn-lt"/>
              </a:rPr>
              <a:t>通常包含</a:t>
            </a:r>
            <a:r>
              <a:rPr lang="zh-CN" altLang="en-US" sz="2800" dirty="0">
                <a:solidFill>
                  <a:srgbClr val="00FF00"/>
                </a:solidFill>
                <a:latin typeface="+mn-lt"/>
              </a:rPr>
              <a:t>操作码</a:t>
            </a:r>
            <a:r>
              <a:rPr lang="zh-CN" altLang="en-US" sz="2800" dirty="0">
                <a:solidFill>
                  <a:schemeClr val="tx1"/>
                </a:solidFill>
                <a:latin typeface="+mn-lt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+mn-lt"/>
              </a:rPr>
              <a:t>Opcode</a:t>
            </a:r>
            <a:r>
              <a:rPr lang="zh-CN" altLang="en-US" sz="2800" dirty="0">
                <a:solidFill>
                  <a:schemeClr val="tx1"/>
                </a:solidFill>
                <a:latin typeface="+mn-lt"/>
              </a:rPr>
              <a:t>）</a:t>
            </a:r>
            <a:r>
              <a:rPr lang="zh-CN" altLang="en-US" sz="2800" dirty="0">
                <a:latin typeface="+mn-lt"/>
              </a:rPr>
              <a:t>和</a:t>
            </a:r>
            <a:r>
              <a:rPr lang="zh-CN" altLang="en-US" sz="2800" dirty="0">
                <a:solidFill>
                  <a:srgbClr val="00FF00"/>
                </a:solidFill>
                <a:latin typeface="+mn-lt"/>
              </a:rPr>
              <a:t>操作数</a:t>
            </a:r>
            <a:r>
              <a:rPr lang="zh-CN" altLang="en-US" sz="2800" dirty="0">
                <a:solidFill>
                  <a:schemeClr val="tx1"/>
                </a:solidFill>
                <a:latin typeface="+mn-lt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+mn-lt"/>
              </a:rPr>
              <a:t>Operand</a:t>
            </a:r>
            <a:r>
              <a:rPr lang="zh-CN" altLang="en-US" sz="2800" dirty="0">
                <a:solidFill>
                  <a:schemeClr val="tx1"/>
                </a:solidFill>
                <a:latin typeface="+mn-lt"/>
              </a:rPr>
              <a:t>）</a:t>
            </a:r>
            <a:r>
              <a:rPr lang="zh-CN" altLang="en-US" sz="2800" dirty="0">
                <a:latin typeface="+mn-lt"/>
              </a:rPr>
              <a:t>两部分，操作码指出操作的性质，操作数给出操作的对象。</a:t>
            </a:r>
            <a:endParaRPr lang="en-US" altLang="zh-CN" sz="2800" dirty="0">
              <a:latin typeface="+mn-lt"/>
            </a:endParaRPr>
          </a:p>
          <a:p>
            <a:pPr algn="just">
              <a:spcBef>
                <a:spcPts val="1800"/>
              </a:spcBef>
            </a:pPr>
            <a:r>
              <a:rPr lang="zh-CN" altLang="en-US" sz="2800" dirty="0">
                <a:solidFill>
                  <a:srgbClr val="00FF00"/>
                </a:solidFill>
                <a:latin typeface="+mn-lt"/>
              </a:rPr>
              <a:t>寻址方式</a:t>
            </a:r>
            <a:r>
              <a:rPr lang="zh-CN" altLang="en-US" sz="2800" dirty="0">
                <a:latin typeface="+mn-lt"/>
              </a:rPr>
              <a:t>就是指令中说明操作数所在地址的方法。</a:t>
            </a:r>
          </a:p>
          <a:p>
            <a:pPr algn="just">
              <a:spcBef>
                <a:spcPts val="1800"/>
              </a:spcBef>
            </a:pPr>
            <a:r>
              <a:rPr lang="zh-CN" altLang="en-US" sz="2800" dirty="0">
                <a:latin typeface="+mn-lt"/>
              </a:rPr>
              <a:t>指令有</a:t>
            </a:r>
            <a:r>
              <a:rPr lang="zh-CN" altLang="en-US" sz="2800" dirty="0">
                <a:solidFill>
                  <a:srgbClr val="00FF00"/>
                </a:solidFill>
                <a:latin typeface="+mn-lt"/>
              </a:rPr>
              <a:t>单</a:t>
            </a:r>
            <a:r>
              <a:rPr lang="zh-CN" altLang="en-US" sz="2800" dirty="0">
                <a:latin typeface="+mn-lt"/>
              </a:rPr>
              <a:t>操作数、</a:t>
            </a:r>
            <a:r>
              <a:rPr lang="zh-CN" altLang="en-US" sz="2800" dirty="0">
                <a:solidFill>
                  <a:srgbClr val="00FF00"/>
                </a:solidFill>
                <a:latin typeface="+mn-lt"/>
              </a:rPr>
              <a:t>双</a:t>
            </a:r>
            <a:r>
              <a:rPr lang="zh-CN" altLang="en-US" sz="2800" dirty="0">
                <a:latin typeface="+mn-lt"/>
              </a:rPr>
              <a:t>操作数和</a:t>
            </a:r>
            <a:r>
              <a:rPr lang="zh-CN" altLang="en-US" sz="2800" dirty="0">
                <a:solidFill>
                  <a:srgbClr val="00FF00"/>
                </a:solidFill>
                <a:latin typeface="+mn-lt"/>
              </a:rPr>
              <a:t>无</a:t>
            </a:r>
            <a:r>
              <a:rPr lang="zh-CN" altLang="en-US" sz="2800" dirty="0">
                <a:latin typeface="+mn-lt"/>
              </a:rPr>
              <a:t>操作数之分。如果是双操作数，要用逗号分开，左边的为</a:t>
            </a:r>
            <a:r>
              <a:rPr lang="zh-CN" altLang="en-US" sz="2800" dirty="0">
                <a:solidFill>
                  <a:srgbClr val="00FF00"/>
                </a:solidFill>
                <a:latin typeface="+mn-lt"/>
              </a:rPr>
              <a:t>源操作数</a:t>
            </a:r>
            <a:r>
              <a:rPr lang="zh-CN" altLang="en-US" sz="2800" dirty="0">
                <a:latin typeface="+mn-lt"/>
              </a:rPr>
              <a:t>，右边的为</a:t>
            </a:r>
            <a:r>
              <a:rPr lang="zh-CN" altLang="en-US" sz="2800" dirty="0">
                <a:solidFill>
                  <a:srgbClr val="00FF00"/>
                </a:solidFill>
                <a:latin typeface="+mn-lt"/>
              </a:rPr>
              <a:t>目的操作数</a:t>
            </a:r>
            <a:r>
              <a:rPr lang="zh-CN" altLang="en-US" sz="2800" dirty="0">
                <a:latin typeface="+mn-lt"/>
              </a:rPr>
              <a:t>。</a:t>
            </a:r>
          </a:p>
        </p:txBody>
      </p:sp>
    </p:spTree>
  </p:cSld>
  <p:clrMapOvr>
    <a:masterClrMapping/>
  </p:clrMapOvr>
  <p:transition spd="slow">
    <p:push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273050"/>
            <a:ext cx="8229600" cy="674688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相对基址变址寻址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895350"/>
            <a:ext cx="8372475" cy="560070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800" dirty="0">
                <a:latin typeface="+mn-lt"/>
              </a:rPr>
              <a:t>涉及操作数的地址时，常使用方括号，带[</a:t>
            </a:r>
            <a:r>
              <a:rPr lang="en-US" altLang="zh-CN" sz="2800" dirty="0">
                <a:latin typeface="+mn-lt"/>
              </a:rPr>
              <a:t> ]</a:t>
            </a:r>
            <a:r>
              <a:rPr lang="zh-CN" altLang="en-US" sz="2800" dirty="0">
                <a:latin typeface="+mn-lt"/>
              </a:rPr>
              <a:t>的地址必须遵循下列规则：</a:t>
            </a:r>
          </a:p>
          <a:p>
            <a:pPr algn="just">
              <a:spcBef>
                <a:spcPts val="600"/>
              </a:spcBef>
              <a:buNone/>
            </a:pPr>
            <a:r>
              <a:rPr lang="en-US" dirty="0">
                <a:latin typeface="+mn-lt"/>
              </a:rPr>
              <a:t>(1) </a:t>
            </a:r>
            <a:r>
              <a:rPr lang="zh-CN" altLang="en-US" dirty="0">
                <a:latin typeface="+mn-lt"/>
              </a:rPr>
              <a:t>立即数可以出现在方括号内，表示直接地址，例如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［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2000H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］。</a:t>
            </a:r>
            <a:endParaRPr lang="zh-CN" altLang="en-US" dirty="0">
              <a:latin typeface="+mn-lt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dirty="0">
                <a:latin typeface="+mn-lt"/>
              </a:rPr>
              <a:t>(2) </a:t>
            </a:r>
            <a:r>
              <a:rPr lang="zh-CN" altLang="en-US" dirty="0">
                <a:latin typeface="+mn-lt"/>
              </a:rPr>
              <a:t>只有</a:t>
            </a:r>
            <a:r>
              <a:rPr lang="en-US" dirty="0">
                <a:solidFill>
                  <a:srgbClr val="00FF00"/>
                </a:solidFill>
                <a:latin typeface="+mn-lt"/>
              </a:rPr>
              <a:t>BX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、</a:t>
            </a:r>
            <a:r>
              <a:rPr lang="en-US" dirty="0">
                <a:solidFill>
                  <a:srgbClr val="00FF00"/>
                </a:solidFill>
                <a:latin typeface="+mn-lt"/>
              </a:rPr>
              <a:t>BP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、</a:t>
            </a:r>
            <a:r>
              <a:rPr lang="en-US" dirty="0">
                <a:solidFill>
                  <a:srgbClr val="00FF00"/>
                </a:solidFill>
                <a:latin typeface="+mn-lt"/>
              </a:rPr>
              <a:t>SI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、</a:t>
            </a:r>
            <a:r>
              <a:rPr lang="en-US" dirty="0">
                <a:solidFill>
                  <a:srgbClr val="00FF00"/>
                </a:solidFill>
                <a:latin typeface="+mn-lt"/>
              </a:rPr>
              <a:t>DI</a:t>
            </a:r>
            <a:r>
              <a:rPr lang="zh-CN" altLang="en-US" dirty="0">
                <a:latin typeface="+mn-lt"/>
              </a:rPr>
              <a:t>可以出现在［］内，既可单独出现，也可几个寄存器组合</a:t>
            </a:r>
            <a:r>
              <a:rPr lang="en-US" dirty="0">
                <a:latin typeface="+mn-lt"/>
              </a:rPr>
              <a:t>(</a:t>
            </a:r>
            <a:r>
              <a:rPr lang="zh-CN" altLang="en-US" dirty="0">
                <a:latin typeface="+mn-lt"/>
              </a:rPr>
              <a:t>只能相加</a:t>
            </a:r>
            <a:r>
              <a:rPr lang="en-US" dirty="0">
                <a:latin typeface="+mn-lt"/>
              </a:rPr>
              <a:t>)</a:t>
            </a:r>
            <a:r>
              <a:rPr lang="zh-CN" altLang="en-US" dirty="0">
                <a:latin typeface="+mn-lt"/>
              </a:rPr>
              <a:t>，或寄存器与常数相加，但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BX</a:t>
            </a:r>
            <a:r>
              <a:rPr lang="zh-CN" altLang="en-US" dirty="0">
                <a:solidFill>
                  <a:srgbClr val="00B0F0"/>
                </a:solidFill>
                <a:latin typeface="+mn-lt"/>
              </a:rPr>
              <a:t>和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BP</a:t>
            </a:r>
            <a:r>
              <a:rPr lang="zh-CN" altLang="en-US" dirty="0">
                <a:latin typeface="+mn-lt"/>
              </a:rPr>
              <a:t>不允许出现</a:t>
            </a:r>
            <a:r>
              <a:rPr lang="zh-CN" altLang="en-US" dirty="0">
                <a:effectLst/>
                <a:latin typeface="+mn-lt"/>
              </a:rPr>
              <a:t>在同个</a:t>
            </a:r>
            <a:r>
              <a:rPr lang="zh-CN" altLang="en-US" dirty="0">
                <a:latin typeface="+mn-lt"/>
              </a:rPr>
              <a:t>［］</a:t>
            </a:r>
            <a:r>
              <a:rPr lang="en-US" altLang="zh-CN" dirty="0">
                <a:latin typeface="+mn-lt"/>
              </a:rPr>
              <a:t>内</a:t>
            </a:r>
            <a:r>
              <a:rPr lang="zh-CN" altLang="en-US" dirty="0">
                <a:latin typeface="+mn-lt"/>
              </a:rPr>
              <a:t>，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SI</a:t>
            </a:r>
            <a:r>
              <a:rPr lang="zh-CN" altLang="en-US" dirty="0">
                <a:solidFill>
                  <a:srgbClr val="00B0F0"/>
                </a:solidFill>
                <a:latin typeface="+mn-lt"/>
              </a:rPr>
              <a:t>和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DI</a:t>
            </a:r>
            <a:r>
              <a:rPr lang="zh-CN" altLang="en-US" dirty="0">
                <a:latin typeface="+mn-lt"/>
              </a:rPr>
              <a:t>也不能同时出现。</a:t>
            </a:r>
            <a:endParaRPr lang="en-US" altLang="zh-CN" dirty="0">
              <a:latin typeface="+mn-lt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dirty="0">
                <a:latin typeface="+mn-lt"/>
              </a:rPr>
              <a:t>(3) </a:t>
            </a:r>
            <a:r>
              <a:rPr lang="zh-CN" altLang="en-US" dirty="0">
                <a:latin typeface="+mn-lt"/>
              </a:rPr>
              <a:t>方括号有相加的含义，故下面几种写法是等价的：</a:t>
            </a:r>
          </a:p>
          <a:p>
            <a:pPr algn="just">
              <a:spcBef>
                <a:spcPts val="600"/>
              </a:spcBef>
              <a:buNone/>
            </a:pPr>
            <a:r>
              <a:rPr lang="en-US" dirty="0"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     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6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［B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X］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［S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I］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  /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 ［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X+6］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［S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I］  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 ［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X+SI+6］</a:t>
            </a:r>
            <a:endParaRPr lang="zh-CN" altLang="en-US" dirty="0">
              <a:solidFill>
                <a:schemeClr val="tx1"/>
              </a:solidFill>
              <a:latin typeface="+mn-lt"/>
            </a:endParaRPr>
          </a:p>
          <a:p>
            <a:pPr algn="just">
              <a:spcBef>
                <a:spcPts val="60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dirty="0">
                <a:latin typeface="+mn-lt"/>
              </a:rPr>
              <a:t>4) 若</a:t>
            </a:r>
            <a:r>
              <a:rPr lang="zh-CN" altLang="en-US" dirty="0">
                <a:latin typeface="+mn-lt"/>
              </a:rPr>
              <a:t>[</a:t>
            </a:r>
            <a:r>
              <a:rPr lang="en-US" altLang="zh-CN" dirty="0">
                <a:latin typeface="+mn-lt"/>
              </a:rPr>
              <a:t> ]</a:t>
            </a:r>
            <a:r>
              <a:rPr lang="zh-CN" altLang="en-US" dirty="0">
                <a:latin typeface="+mn-lt"/>
              </a:rPr>
              <a:t>内</a:t>
            </a:r>
            <a:r>
              <a:rPr lang="en-US" altLang="zh-CN" dirty="0">
                <a:latin typeface="+mn-lt"/>
              </a:rPr>
              <a:t>包</a:t>
            </a:r>
            <a:r>
              <a:rPr lang="zh-CN" altLang="en-US" dirty="0">
                <a:latin typeface="+mn-lt"/>
              </a:rPr>
              <a:t>含B</a:t>
            </a:r>
            <a:r>
              <a:rPr lang="en-US" dirty="0">
                <a:latin typeface="+mn-lt"/>
              </a:rPr>
              <a:t>P，</a:t>
            </a:r>
            <a:r>
              <a:rPr lang="zh-CN" altLang="en-US" dirty="0">
                <a:latin typeface="+mn-lt"/>
              </a:rPr>
              <a:t>则隐含使用S</a:t>
            </a:r>
            <a:r>
              <a:rPr lang="en-US" dirty="0">
                <a:latin typeface="+mn-lt"/>
              </a:rPr>
              <a:t>S提</a:t>
            </a:r>
            <a:r>
              <a:rPr lang="zh-CN" altLang="en-US" dirty="0">
                <a:latin typeface="+mn-lt"/>
              </a:rPr>
              <a:t>供基地址，它们的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物理地址=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16×SS+EA。</a:t>
            </a:r>
            <a:endParaRPr lang="zh-CN" altLang="en-US" dirty="0">
              <a:latin typeface="+mn-lt"/>
            </a:endParaRPr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cover dir="l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相对基址变址寻址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117600"/>
            <a:ext cx="8223250" cy="5740400"/>
          </a:xfrm>
        </p:spPr>
        <p:txBody>
          <a:bodyPr/>
          <a:lstStyle/>
          <a:p>
            <a:r>
              <a:rPr lang="zh-CN" altLang="en-US" sz="2800" dirty="0">
                <a:latin typeface="+mn-lt"/>
              </a:rPr>
              <a:t>包含</a:t>
            </a:r>
            <a:r>
              <a:rPr lang="en-US" sz="2800" dirty="0">
                <a:latin typeface="+mn-lt"/>
              </a:rPr>
              <a:t>BP</a:t>
            </a:r>
            <a:r>
              <a:rPr lang="zh-CN" altLang="en-US" sz="2800" dirty="0">
                <a:latin typeface="+mn-lt"/>
              </a:rPr>
              <a:t>的操作数有</a:t>
            </a:r>
            <a:r>
              <a:rPr lang="en-US" sz="2800" dirty="0">
                <a:latin typeface="+mn-lt"/>
              </a:rPr>
              <a:t>3</a:t>
            </a:r>
            <a:r>
              <a:rPr lang="zh-CN" altLang="en-US" sz="2800" dirty="0">
                <a:latin typeface="+mn-lt"/>
              </a:rPr>
              <a:t>种形式：</a:t>
            </a:r>
          </a:p>
          <a:p>
            <a:pPr>
              <a:buFont typeface="Times New Roman" panose="02020603050405020304" pitchFamily="18" charset="0"/>
              <a:buChar char="―"/>
            </a:pPr>
            <a:r>
              <a:rPr lang="en-US" dirty="0">
                <a:latin typeface="+mn-lt"/>
                <a:ea typeface="+mn-ea"/>
              </a:rPr>
              <a:t>	DISP</a:t>
            </a:r>
            <a:r>
              <a:rPr lang="zh-CN" altLang="en-US" dirty="0">
                <a:latin typeface="+mn-lt"/>
                <a:ea typeface="+mn-ea"/>
              </a:rPr>
              <a:t>［</a:t>
            </a:r>
            <a:r>
              <a:rPr lang="en-US" dirty="0">
                <a:latin typeface="+mn-lt"/>
                <a:ea typeface="+mn-ea"/>
              </a:rPr>
              <a:t>BP+SI</a:t>
            </a:r>
            <a:r>
              <a:rPr lang="zh-CN" altLang="en-US" dirty="0">
                <a:latin typeface="+mn-lt"/>
                <a:ea typeface="+mn-ea"/>
              </a:rPr>
              <a:t>］</a:t>
            </a:r>
            <a:r>
              <a:rPr lang="en-US" dirty="0">
                <a:latin typeface="+mn-lt"/>
                <a:ea typeface="+mn-ea"/>
              </a:rPr>
              <a:t>	 </a:t>
            </a:r>
            <a:r>
              <a:rPr lang="zh-CN" altLang="en-US" dirty="0">
                <a:latin typeface="+mn-lt"/>
                <a:ea typeface="+mn-ea"/>
              </a:rPr>
              <a:t>；</a:t>
            </a:r>
            <a:r>
              <a:rPr lang="en-US" dirty="0">
                <a:latin typeface="+mn-lt"/>
                <a:ea typeface="+mn-ea"/>
              </a:rPr>
              <a:t>EA=BP+SI+DISP</a:t>
            </a:r>
            <a:endParaRPr lang="zh-CN" altLang="en-US" dirty="0">
              <a:latin typeface="+mn-lt"/>
              <a:ea typeface="+mn-ea"/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en-US" dirty="0">
                <a:latin typeface="+mn-lt"/>
                <a:ea typeface="+mn-ea"/>
              </a:rPr>
              <a:t>	DISP</a:t>
            </a:r>
            <a:r>
              <a:rPr lang="zh-CN" altLang="en-US" dirty="0">
                <a:latin typeface="+mn-lt"/>
                <a:ea typeface="+mn-ea"/>
              </a:rPr>
              <a:t>［</a:t>
            </a:r>
            <a:r>
              <a:rPr lang="en-US" dirty="0">
                <a:latin typeface="+mn-lt"/>
                <a:ea typeface="+mn-ea"/>
              </a:rPr>
              <a:t>BP+DI</a:t>
            </a:r>
            <a:r>
              <a:rPr lang="zh-CN" altLang="en-US" dirty="0">
                <a:latin typeface="+mn-lt"/>
                <a:ea typeface="+mn-ea"/>
              </a:rPr>
              <a:t>］</a:t>
            </a:r>
            <a:r>
              <a:rPr lang="en-US" dirty="0">
                <a:latin typeface="+mn-lt"/>
                <a:ea typeface="+mn-ea"/>
              </a:rPr>
              <a:t>	 </a:t>
            </a:r>
            <a:r>
              <a:rPr lang="zh-CN" altLang="en-US" dirty="0">
                <a:latin typeface="+mn-lt"/>
                <a:ea typeface="+mn-ea"/>
              </a:rPr>
              <a:t>；</a:t>
            </a:r>
            <a:r>
              <a:rPr lang="en-US" dirty="0">
                <a:latin typeface="+mn-lt"/>
                <a:ea typeface="+mn-ea"/>
              </a:rPr>
              <a:t>EA=BP+DI+DISP</a:t>
            </a:r>
            <a:endParaRPr lang="zh-CN" altLang="en-US" dirty="0">
              <a:latin typeface="+mn-lt"/>
              <a:ea typeface="+mn-ea"/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en-US" dirty="0">
                <a:latin typeface="+mn-lt"/>
                <a:ea typeface="+mn-ea"/>
              </a:rPr>
              <a:t>	DISP</a:t>
            </a:r>
            <a:r>
              <a:rPr lang="zh-CN" altLang="en-US" dirty="0">
                <a:latin typeface="+mn-lt"/>
                <a:ea typeface="+mn-ea"/>
              </a:rPr>
              <a:t>［</a:t>
            </a:r>
            <a:r>
              <a:rPr lang="en-US" dirty="0">
                <a:latin typeface="+mn-lt"/>
                <a:ea typeface="+mn-ea"/>
              </a:rPr>
              <a:t>BP</a:t>
            </a:r>
            <a:r>
              <a:rPr lang="zh-CN" altLang="en-US" dirty="0">
                <a:latin typeface="+mn-lt"/>
                <a:ea typeface="+mn-ea"/>
              </a:rPr>
              <a:t>］</a:t>
            </a:r>
            <a:r>
              <a:rPr lang="en-US" dirty="0">
                <a:latin typeface="+mn-lt"/>
                <a:ea typeface="+mn-ea"/>
              </a:rPr>
              <a:t>	 </a:t>
            </a:r>
            <a:r>
              <a:rPr lang="zh-CN" altLang="en-US" dirty="0">
                <a:latin typeface="+mn-lt"/>
                <a:ea typeface="+mn-ea"/>
              </a:rPr>
              <a:t>；</a:t>
            </a:r>
            <a:r>
              <a:rPr lang="en-US" dirty="0">
                <a:latin typeface="+mn-lt"/>
                <a:ea typeface="+mn-ea"/>
              </a:rPr>
              <a:t>EA=BP+DISP</a:t>
            </a:r>
            <a:endParaRPr lang="zh-CN" altLang="en-US" dirty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dirty="0">
                <a:latin typeface="+mn-lt"/>
                <a:ea typeface="+mn-ea"/>
              </a:rPr>
              <a:t>其中，</a:t>
            </a:r>
            <a:r>
              <a:rPr lang="en-US" dirty="0">
                <a:latin typeface="+mn-lt"/>
                <a:ea typeface="+mn-ea"/>
              </a:rPr>
              <a:t>DISP</a:t>
            </a:r>
            <a:r>
              <a:rPr lang="zh-CN" altLang="en-US" dirty="0">
                <a:latin typeface="+mn-lt"/>
                <a:ea typeface="+mn-ea"/>
              </a:rPr>
              <a:t>表示</a:t>
            </a:r>
            <a:r>
              <a:rPr lang="en-US" dirty="0">
                <a:latin typeface="+mn-lt"/>
                <a:ea typeface="+mn-ea"/>
              </a:rPr>
              <a:t>8</a:t>
            </a:r>
            <a:r>
              <a:rPr lang="zh-CN" altLang="en-US" dirty="0">
                <a:latin typeface="+mn-lt"/>
                <a:ea typeface="+mn-ea"/>
              </a:rPr>
              <a:t>位或</a:t>
            </a:r>
            <a:r>
              <a:rPr lang="en-US" dirty="0">
                <a:latin typeface="+mn-lt"/>
                <a:ea typeface="+mn-ea"/>
              </a:rPr>
              <a:t>16</a:t>
            </a:r>
            <a:r>
              <a:rPr lang="zh-CN" altLang="en-US" dirty="0">
                <a:latin typeface="+mn-lt"/>
                <a:ea typeface="+mn-ea"/>
              </a:rPr>
              <a:t>位位移量，也可以为</a:t>
            </a:r>
            <a:r>
              <a:rPr lang="en-US" dirty="0">
                <a:latin typeface="+mn-lt"/>
                <a:ea typeface="+mn-ea"/>
              </a:rPr>
              <a:t>0</a:t>
            </a:r>
            <a:r>
              <a:rPr lang="zh-CN" altLang="en-US" dirty="0">
                <a:latin typeface="+mn-lt"/>
                <a:ea typeface="+mn-ea"/>
              </a:rPr>
              <a:t>。</a:t>
            </a:r>
          </a:p>
          <a:p>
            <a:pPr algn="just">
              <a:spcBef>
                <a:spcPts val="2400"/>
              </a:spcBef>
            </a:pPr>
            <a:r>
              <a:rPr lang="zh-CN" altLang="en-US" dirty="0">
                <a:latin typeface="+mn-lt"/>
              </a:rPr>
              <a:t>这种情况下，也允许用段超越前缀将</a:t>
            </a:r>
            <a:r>
              <a:rPr lang="en-US" dirty="0">
                <a:latin typeface="+mn-lt"/>
              </a:rPr>
              <a:t>SS</a:t>
            </a:r>
            <a:r>
              <a:rPr lang="zh-CN" altLang="en-US" dirty="0">
                <a:latin typeface="+mn-lt"/>
              </a:rPr>
              <a:t>修改为</a:t>
            </a:r>
            <a:r>
              <a:rPr lang="en-US" dirty="0">
                <a:latin typeface="+mn-lt"/>
              </a:rPr>
              <a:t>CS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DS</a:t>
            </a:r>
            <a:r>
              <a:rPr lang="zh-CN" altLang="en-US" dirty="0">
                <a:latin typeface="+mn-lt"/>
              </a:rPr>
              <a:t>或</a:t>
            </a:r>
            <a:r>
              <a:rPr lang="en-US" dirty="0">
                <a:latin typeface="+mn-lt"/>
              </a:rPr>
              <a:t>ES</a:t>
            </a:r>
            <a:r>
              <a:rPr lang="zh-CN" altLang="en-US" dirty="0">
                <a:latin typeface="+mn-lt"/>
              </a:rPr>
              <a:t>中的一个，计算物理地址时，应将上式中的</a:t>
            </a:r>
            <a:r>
              <a:rPr lang="en-US" dirty="0">
                <a:latin typeface="+mn-lt"/>
              </a:rPr>
              <a:t>SS</a:t>
            </a:r>
            <a:r>
              <a:rPr lang="zh-CN" altLang="en-US" dirty="0">
                <a:latin typeface="+mn-lt"/>
              </a:rPr>
              <a:t>改为相应的段寄存器。</a:t>
            </a:r>
          </a:p>
          <a:p>
            <a:pPr algn="just"/>
            <a:r>
              <a:rPr lang="zh-CN" altLang="en-US" dirty="0">
                <a:latin typeface="+mn-lt"/>
              </a:rPr>
              <a:t>其余情况均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隐含使用</a:t>
            </a:r>
            <a:r>
              <a:rPr lang="en-US" dirty="0">
                <a:solidFill>
                  <a:srgbClr val="00FF00"/>
                </a:solidFill>
                <a:latin typeface="+mn-lt"/>
              </a:rPr>
              <a:t>DS</a:t>
            </a:r>
            <a:r>
              <a:rPr lang="zh-CN" altLang="en-US" dirty="0">
                <a:latin typeface="+mn-lt"/>
              </a:rPr>
              <a:t>提供基地址，它们的物理地址计算方法：</a:t>
            </a:r>
          </a:p>
          <a:p>
            <a:pPr>
              <a:buNone/>
            </a:pPr>
            <a:r>
              <a:rPr lang="en-US" altLang="zh-CN" dirty="0">
                <a:latin typeface="+mn-lt"/>
              </a:rPr>
              <a:t>		</a:t>
            </a:r>
            <a:r>
              <a:rPr lang="zh-CN" altLang="en-US" dirty="0">
                <a:latin typeface="+mn-lt"/>
              </a:rPr>
              <a:t>物理地址</a:t>
            </a:r>
            <a:r>
              <a:rPr lang="en-US" dirty="0">
                <a:latin typeface="+mn-lt"/>
              </a:rPr>
              <a:t>=16×DS+EA</a:t>
            </a:r>
            <a:endParaRPr lang="zh-CN" altLang="en-US" dirty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相对基址变址寻址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这类操作数可以有以下几种形式：</a:t>
            </a:r>
          </a:p>
          <a:p>
            <a:pPr>
              <a:buFont typeface="Times New Roman" panose="02020603050405020304" pitchFamily="18" charset="0"/>
              <a:buChar char="―"/>
            </a:pPr>
            <a:r>
              <a:rPr lang="zh-CN" altLang="en-US" dirty="0">
                <a:latin typeface="+mn-lt"/>
              </a:rPr>
              <a:t>  ［</a:t>
            </a:r>
            <a:r>
              <a:rPr lang="en-US" dirty="0">
                <a:latin typeface="+mn-lt"/>
              </a:rPr>
              <a:t>DISP</a:t>
            </a:r>
            <a:r>
              <a:rPr lang="zh-CN" altLang="en-US" dirty="0">
                <a:latin typeface="+mn-lt"/>
              </a:rPr>
              <a:t>］</a:t>
            </a:r>
            <a:r>
              <a:rPr lang="en-US" dirty="0">
                <a:latin typeface="+mn-lt"/>
              </a:rPr>
              <a:t>			</a:t>
            </a:r>
            <a:r>
              <a:rPr lang="zh-CN" altLang="en-US" dirty="0">
                <a:latin typeface="+mn-lt"/>
              </a:rPr>
              <a:t>；</a:t>
            </a:r>
            <a:r>
              <a:rPr lang="en-US" dirty="0">
                <a:latin typeface="+mn-lt"/>
              </a:rPr>
              <a:t>EA=DISP</a:t>
            </a:r>
            <a:endParaRPr lang="zh-CN" altLang="en-US" dirty="0">
              <a:latin typeface="+mn-lt"/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zh-CN" altLang="en-US" dirty="0">
                <a:latin typeface="+mn-lt"/>
              </a:rPr>
              <a:t>　</a:t>
            </a:r>
            <a:r>
              <a:rPr lang="en-US" dirty="0">
                <a:latin typeface="+mn-lt"/>
              </a:rPr>
              <a:t>DISP</a:t>
            </a:r>
            <a:r>
              <a:rPr lang="zh-CN" altLang="en-US" dirty="0">
                <a:latin typeface="+mn-lt"/>
              </a:rPr>
              <a:t>［</a:t>
            </a:r>
            <a:r>
              <a:rPr lang="en-US" dirty="0">
                <a:latin typeface="+mn-lt"/>
              </a:rPr>
              <a:t>BX+SI</a:t>
            </a:r>
            <a:r>
              <a:rPr lang="zh-CN" altLang="en-US" dirty="0">
                <a:latin typeface="+mn-lt"/>
              </a:rPr>
              <a:t>］</a:t>
            </a:r>
            <a:r>
              <a:rPr lang="en-US" dirty="0">
                <a:latin typeface="+mn-lt"/>
              </a:rPr>
              <a:t>		</a:t>
            </a:r>
            <a:r>
              <a:rPr lang="zh-CN" altLang="en-US" dirty="0">
                <a:latin typeface="+mn-lt"/>
              </a:rPr>
              <a:t>；</a:t>
            </a:r>
            <a:r>
              <a:rPr lang="en-US" dirty="0">
                <a:latin typeface="+mn-lt"/>
              </a:rPr>
              <a:t>EA=BX+SI+DISP</a:t>
            </a:r>
            <a:endParaRPr lang="zh-CN" altLang="en-US" dirty="0">
              <a:latin typeface="+mn-lt"/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zh-CN" altLang="en-US" dirty="0">
                <a:latin typeface="+mn-lt"/>
              </a:rPr>
              <a:t>　</a:t>
            </a:r>
            <a:r>
              <a:rPr lang="en-US" dirty="0">
                <a:latin typeface="+mn-lt"/>
              </a:rPr>
              <a:t>DISP</a:t>
            </a:r>
            <a:r>
              <a:rPr lang="zh-CN" altLang="en-US" dirty="0">
                <a:latin typeface="+mn-lt"/>
              </a:rPr>
              <a:t>［</a:t>
            </a:r>
            <a:r>
              <a:rPr lang="en-US" dirty="0">
                <a:latin typeface="+mn-lt"/>
              </a:rPr>
              <a:t>BX+DI</a:t>
            </a:r>
            <a:r>
              <a:rPr lang="zh-CN" altLang="en-US" dirty="0">
                <a:latin typeface="+mn-lt"/>
              </a:rPr>
              <a:t>］</a:t>
            </a:r>
            <a:r>
              <a:rPr lang="en-US" dirty="0">
                <a:latin typeface="+mn-lt"/>
              </a:rPr>
              <a:t>		</a:t>
            </a:r>
            <a:r>
              <a:rPr lang="zh-CN" altLang="en-US" dirty="0">
                <a:latin typeface="+mn-lt"/>
              </a:rPr>
              <a:t>；</a:t>
            </a:r>
            <a:r>
              <a:rPr lang="en-US" dirty="0">
                <a:latin typeface="+mn-lt"/>
              </a:rPr>
              <a:t>EA=BX+DI+DISP</a:t>
            </a:r>
            <a:endParaRPr lang="zh-CN" altLang="en-US" dirty="0">
              <a:latin typeface="+mn-lt"/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zh-CN" altLang="en-US" dirty="0">
                <a:latin typeface="+mn-lt"/>
              </a:rPr>
              <a:t>　</a:t>
            </a:r>
            <a:r>
              <a:rPr lang="en-US" dirty="0">
                <a:latin typeface="+mn-lt"/>
              </a:rPr>
              <a:t>DISP</a:t>
            </a:r>
            <a:r>
              <a:rPr lang="zh-CN" altLang="en-US" dirty="0">
                <a:latin typeface="+mn-lt"/>
              </a:rPr>
              <a:t>［</a:t>
            </a:r>
            <a:r>
              <a:rPr lang="en-US" dirty="0">
                <a:latin typeface="+mn-lt"/>
              </a:rPr>
              <a:t>BX</a:t>
            </a:r>
            <a:r>
              <a:rPr lang="zh-CN" altLang="en-US" dirty="0">
                <a:latin typeface="+mn-lt"/>
              </a:rPr>
              <a:t>］</a:t>
            </a:r>
            <a:r>
              <a:rPr lang="en-US" dirty="0">
                <a:latin typeface="+mn-lt"/>
              </a:rPr>
              <a:t>			</a:t>
            </a:r>
            <a:r>
              <a:rPr lang="zh-CN" altLang="en-US" dirty="0">
                <a:latin typeface="+mn-lt"/>
              </a:rPr>
              <a:t>；</a:t>
            </a:r>
            <a:r>
              <a:rPr lang="en-US" dirty="0">
                <a:latin typeface="+mn-lt"/>
              </a:rPr>
              <a:t>EA=BX+DISP</a:t>
            </a:r>
            <a:endParaRPr lang="zh-CN" altLang="en-US" dirty="0">
              <a:latin typeface="+mn-lt"/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zh-CN" altLang="en-US" dirty="0">
                <a:latin typeface="+mn-lt"/>
              </a:rPr>
              <a:t>　</a:t>
            </a:r>
            <a:r>
              <a:rPr lang="en-US" dirty="0">
                <a:latin typeface="+mn-lt"/>
              </a:rPr>
              <a:t>DISP</a:t>
            </a:r>
            <a:r>
              <a:rPr lang="zh-CN" altLang="en-US" dirty="0">
                <a:latin typeface="+mn-lt"/>
              </a:rPr>
              <a:t>［</a:t>
            </a:r>
            <a:r>
              <a:rPr lang="en-US" dirty="0">
                <a:latin typeface="+mn-lt"/>
              </a:rPr>
              <a:t>SI</a:t>
            </a:r>
            <a:r>
              <a:rPr lang="zh-CN" altLang="en-US" dirty="0">
                <a:latin typeface="+mn-lt"/>
              </a:rPr>
              <a:t>］</a:t>
            </a:r>
            <a:r>
              <a:rPr lang="en-US" dirty="0">
                <a:latin typeface="+mn-lt"/>
              </a:rPr>
              <a:t>			</a:t>
            </a:r>
            <a:r>
              <a:rPr lang="zh-CN" altLang="en-US" dirty="0">
                <a:latin typeface="+mn-lt"/>
              </a:rPr>
              <a:t>；</a:t>
            </a:r>
            <a:r>
              <a:rPr lang="en-US" dirty="0">
                <a:latin typeface="+mn-lt"/>
              </a:rPr>
              <a:t>EA=SI+DISP</a:t>
            </a:r>
            <a:endParaRPr lang="zh-CN" altLang="en-US" dirty="0">
              <a:latin typeface="+mn-lt"/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zh-CN" altLang="en-US" dirty="0">
                <a:latin typeface="+mn-lt"/>
              </a:rPr>
              <a:t>　</a:t>
            </a:r>
            <a:r>
              <a:rPr lang="en-US" dirty="0">
                <a:latin typeface="+mn-lt"/>
              </a:rPr>
              <a:t>DISP</a:t>
            </a:r>
            <a:r>
              <a:rPr lang="zh-CN" altLang="en-US" dirty="0">
                <a:latin typeface="+mn-lt"/>
              </a:rPr>
              <a:t>［</a:t>
            </a:r>
            <a:r>
              <a:rPr lang="en-US" dirty="0">
                <a:latin typeface="+mn-lt"/>
              </a:rPr>
              <a:t>DI</a:t>
            </a:r>
            <a:r>
              <a:rPr lang="zh-CN" altLang="en-US" dirty="0">
                <a:latin typeface="+mn-lt"/>
              </a:rPr>
              <a:t>］</a:t>
            </a:r>
            <a:r>
              <a:rPr lang="en-US" dirty="0">
                <a:latin typeface="+mn-lt"/>
              </a:rPr>
              <a:t>			</a:t>
            </a:r>
            <a:r>
              <a:rPr lang="zh-CN" altLang="en-US" dirty="0">
                <a:latin typeface="+mn-lt"/>
              </a:rPr>
              <a:t>；</a:t>
            </a:r>
            <a:r>
              <a:rPr lang="en-US" dirty="0">
                <a:latin typeface="+mn-lt"/>
              </a:rPr>
              <a:t>EA=DI+DISP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同样，也可用段超越前缀将式中的</a:t>
            </a:r>
            <a:r>
              <a:rPr lang="en-US" dirty="0">
                <a:latin typeface="+mn-lt"/>
              </a:rPr>
              <a:t>DS</a:t>
            </a:r>
            <a:r>
              <a:rPr lang="zh-CN" altLang="en-US" dirty="0">
                <a:latin typeface="+mn-lt"/>
              </a:rPr>
              <a:t>修改为</a:t>
            </a:r>
            <a:r>
              <a:rPr lang="en-US" dirty="0">
                <a:latin typeface="+mn-lt"/>
              </a:rPr>
              <a:t>CS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ES</a:t>
            </a:r>
            <a:r>
              <a:rPr lang="zh-CN" altLang="en-US" dirty="0">
                <a:latin typeface="+mn-lt"/>
              </a:rPr>
              <a:t>或</a:t>
            </a:r>
            <a:r>
              <a:rPr lang="en-US" dirty="0">
                <a:latin typeface="+mn-lt"/>
              </a:rPr>
              <a:t>SS</a:t>
            </a:r>
            <a:r>
              <a:rPr lang="zh-CN" altLang="en-US" dirty="0">
                <a:latin typeface="+mn-lt"/>
              </a:rPr>
              <a:t>中的一个。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95300"/>
            <a:ext cx="8534400" cy="1466850"/>
          </a:xfrm>
        </p:spPr>
        <p:txBody>
          <a:bodyPr/>
          <a:lstStyle/>
          <a:p>
            <a:r>
              <a:rPr lang="en-US" sz="5400" dirty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5400" dirty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5400" dirty="0">
                <a:solidFill>
                  <a:srgbClr val="FFFF00"/>
                </a:solidFill>
              </a:rPr>
              <a:t>.1 8086</a:t>
            </a:r>
            <a:r>
              <a:rPr lang="zh-CN" altLang="en-US" sz="5400" dirty="0">
                <a:solidFill>
                  <a:srgbClr val="FFFF00"/>
                </a:solidFill>
              </a:rPr>
              <a:t>的寻址方式</a:t>
            </a:r>
          </a:p>
        </p:txBody>
      </p:sp>
      <p:sp>
        <p:nvSpPr>
          <p:cNvPr id="5" name="矩形 4"/>
          <p:cNvSpPr/>
          <p:nvPr/>
        </p:nvSpPr>
        <p:spPr>
          <a:xfrm>
            <a:off x="1549400" y="1917700"/>
            <a:ext cx="591185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</a:t>
            </a:r>
            <a:r>
              <a:rPr lang="en-US" sz="3200" b="1" dirty="0">
                <a:latin typeface="+mn-lt"/>
                <a:ea typeface="+mn-ea"/>
              </a:rPr>
              <a:t>.1.1 </a:t>
            </a:r>
            <a:r>
              <a:rPr lang="zh-CN" altLang="en-US" sz="3200" b="1" dirty="0">
                <a:latin typeface="+mn-lt"/>
                <a:ea typeface="+mn-ea"/>
              </a:rPr>
              <a:t>立即寻址方式</a:t>
            </a:r>
            <a:endParaRPr lang="en-US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</a:t>
            </a:r>
            <a:r>
              <a:rPr lang="en-US" sz="3200" b="1" dirty="0">
                <a:latin typeface="+mn-lt"/>
                <a:ea typeface="+mn-ea"/>
              </a:rPr>
              <a:t>.1.2  </a:t>
            </a:r>
            <a:r>
              <a:rPr lang="zh-CN" altLang="en-US" sz="3200" b="1" dirty="0">
                <a:latin typeface="+mn-lt"/>
                <a:ea typeface="+mn-ea"/>
              </a:rPr>
              <a:t>寄存器寻址方式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3.1.3  </a:t>
            </a:r>
            <a:r>
              <a:rPr lang="zh-CN" altLang="en-US" sz="3200" b="1" dirty="0">
                <a:latin typeface="+mn-lt"/>
                <a:ea typeface="+mn-ea"/>
              </a:rPr>
              <a:t>直接寻址方式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3.1.4  </a:t>
            </a:r>
            <a:r>
              <a:rPr lang="zh-CN" altLang="en-US" sz="3200" b="1" dirty="0">
                <a:latin typeface="+mn-lt"/>
                <a:ea typeface="+mn-ea"/>
              </a:rPr>
              <a:t>寄存器间接寻址方式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3.1.5  </a:t>
            </a:r>
            <a:r>
              <a:rPr lang="zh-CN" altLang="en-US" sz="3200" b="1" dirty="0">
                <a:latin typeface="+mn-lt"/>
                <a:ea typeface="+mn-ea"/>
              </a:rPr>
              <a:t>寄存器相对寻址方式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3.1.6  </a:t>
            </a:r>
            <a:r>
              <a:rPr lang="zh-CN" altLang="en-US" sz="3200" b="1" dirty="0">
                <a:latin typeface="+mn-lt"/>
                <a:ea typeface="+mn-ea"/>
              </a:rPr>
              <a:t>基址变址寻址方式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3.1.7  </a:t>
            </a:r>
            <a:r>
              <a:rPr lang="zh-CN" altLang="en-US" sz="3200" b="1" dirty="0">
                <a:latin typeface="+mn-lt"/>
                <a:ea typeface="+mn-ea"/>
              </a:rPr>
              <a:t>相对基址变址寻址方式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solidFill>
                  <a:srgbClr val="00FF00"/>
                </a:solidFill>
                <a:latin typeface="+mn-lt"/>
                <a:ea typeface="+mn-ea"/>
              </a:rPr>
              <a:t>3.1.8  </a:t>
            </a:r>
            <a:r>
              <a:rPr lang="zh-CN" altLang="en-US" sz="3200" b="1" dirty="0">
                <a:solidFill>
                  <a:srgbClr val="00FF00"/>
                </a:solidFill>
                <a:latin typeface="+mn-lt"/>
                <a:ea typeface="+mn-ea"/>
              </a:rPr>
              <a:t>其它寻址方式</a:t>
            </a:r>
            <a:endParaRPr lang="en-US" altLang="zh-CN" sz="3200" b="1" dirty="0">
              <a:solidFill>
                <a:srgbClr val="00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66FF99"/>
                </a:solidFill>
                <a:latin typeface="+mn-ea"/>
                <a:ea typeface="+mn-ea"/>
              </a:rPr>
              <a:t>3.1.8 </a:t>
            </a:r>
            <a:r>
              <a:rPr lang="zh-CN" altLang="en-US" sz="3600" dirty="0">
                <a:solidFill>
                  <a:srgbClr val="66FF99"/>
                </a:solidFill>
                <a:latin typeface="+mn-ea"/>
                <a:ea typeface="+mn-ea"/>
              </a:rPr>
              <a:t>其它寻址方式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3200" dirty="0">
                <a:solidFill>
                  <a:schemeClr val="tx1">
                    <a:lumMod val="95000"/>
                  </a:schemeClr>
                </a:solidFill>
              </a:rPr>
              <a:t>．隐含寻址</a:t>
            </a:r>
          </a:p>
          <a:p>
            <a:r>
              <a:rPr lang="zh-CN" altLang="en-US" sz="2800" dirty="0"/>
              <a:t>指令中不指明操作数，但具有隐含规定的寻址方式。</a:t>
            </a:r>
          </a:p>
          <a:p>
            <a:pPr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例如，</a:t>
            </a:r>
            <a:r>
              <a:rPr lang="zh-CN" altLang="en-US" dirty="0">
                <a:latin typeface="+mn-lt"/>
                <a:ea typeface="+mn-ea"/>
              </a:rPr>
              <a:t> </a:t>
            </a:r>
            <a:r>
              <a:rPr lang="en-US" dirty="0">
                <a:latin typeface="+mn-lt"/>
                <a:ea typeface="+mn-ea"/>
              </a:rPr>
              <a:t>DAA  	</a:t>
            </a:r>
            <a:r>
              <a:rPr lang="zh-CN" altLang="en-US" dirty="0">
                <a:latin typeface="+mn-lt"/>
                <a:ea typeface="+mn-ea"/>
              </a:rPr>
              <a:t>；</a:t>
            </a:r>
            <a:r>
              <a:rPr lang="en-US" dirty="0">
                <a:latin typeface="+mn-lt"/>
                <a:ea typeface="+mn-ea"/>
              </a:rPr>
              <a:t> </a:t>
            </a:r>
            <a:r>
              <a:rPr lang="zh-CN" altLang="en-US" dirty="0">
                <a:latin typeface="+mn-lt"/>
                <a:ea typeface="+mn-ea"/>
              </a:rPr>
              <a:t>它对</a:t>
            </a:r>
            <a:r>
              <a:rPr lang="en-US" dirty="0">
                <a:latin typeface="+mn-lt"/>
                <a:ea typeface="+mn-ea"/>
              </a:rPr>
              <a:t>AL</a:t>
            </a:r>
            <a:r>
              <a:rPr lang="zh-CN" altLang="en-US" dirty="0">
                <a:latin typeface="+mn-lt"/>
                <a:ea typeface="+mn-ea"/>
              </a:rPr>
              <a:t>中的数据进行十进制</a:t>
            </a:r>
            <a:endParaRPr lang="en-US" altLang="zh-CN" dirty="0"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dirty="0">
                <a:latin typeface="+mn-lt"/>
                <a:ea typeface="+mn-ea"/>
              </a:rPr>
              <a:t>				</a:t>
            </a:r>
            <a:r>
              <a:rPr lang="zh-CN" altLang="en-US" dirty="0">
                <a:latin typeface="+mn-lt"/>
                <a:ea typeface="+mn-ea"/>
              </a:rPr>
              <a:t>；调整，结果仍保留在</a:t>
            </a:r>
            <a:r>
              <a:rPr lang="en-US" dirty="0">
                <a:latin typeface="+mn-lt"/>
                <a:ea typeface="+mn-ea"/>
              </a:rPr>
              <a:t>AL</a:t>
            </a:r>
            <a:r>
              <a:rPr lang="zh-CN" altLang="en-US" dirty="0">
                <a:latin typeface="+mn-lt"/>
                <a:ea typeface="+mn-ea"/>
              </a:rPr>
              <a:t>中。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其它寻址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895350"/>
            <a:ext cx="8372475" cy="5594350"/>
          </a:xfrm>
        </p:spPr>
        <p:txBody>
          <a:bodyPr/>
          <a:lstStyle/>
          <a:p>
            <a:pPr>
              <a:buNone/>
            </a:pP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2</a:t>
            </a:r>
            <a:r>
              <a:rPr lang="zh-CN" altLang="en-US" sz="32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．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I/O</a:t>
            </a:r>
            <a:r>
              <a:rPr lang="zh-CN" altLang="en-US" sz="32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端口寻址</a:t>
            </a:r>
          </a:p>
          <a:p>
            <a:r>
              <a:rPr lang="en-US" dirty="0">
                <a:latin typeface="+mn-lt"/>
              </a:rPr>
              <a:t>8086</a:t>
            </a:r>
            <a:r>
              <a:rPr lang="zh-CN" altLang="en-US" dirty="0">
                <a:latin typeface="+mn-lt"/>
              </a:rPr>
              <a:t>有直接端口和间接端口两种寻址方式：</a:t>
            </a:r>
          </a:p>
          <a:p>
            <a:pPr>
              <a:buNone/>
            </a:pPr>
            <a:r>
              <a:rPr lang="en-US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）直接端口寻址方式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  <a:ea typeface="+mn-ea"/>
              </a:rPr>
              <a:t>端口地址由指令直接提供，它是一个</a:t>
            </a:r>
            <a:r>
              <a:rPr lang="en-US" dirty="0">
                <a:latin typeface="+mn-lt"/>
                <a:ea typeface="+mn-ea"/>
              </a:rPr>
              <a:t>8</a:t>
            </a:r>
            <a:r>
              <a:rPr lang="zh-CN" altLang="en-US" dirty="0">
                <a:latin typeface="+mn-lt"/>
                <a:ea typeface="+mn-ea"/>
              </a:rPr>
              <a:t>位立即数</a:t>
            </a:r>
            <a:r>
              <a:rPr lang="en-US" dirty="0">
                <a:latin typeface="+mn-lt"/>
                <a:ea typeface="+mn-ea"/>
              </a:rPr>
              <a:t>n= 00 ~ FFH</a:t>
            </a:r>
            <a:r>
              <a:rPr lang="zh-CN" altLang="en-US" dirty="0">
                <a:latin typeface="+mn-lt"/>
                <a:ea typeface="+mn-ea"/>
              </a:rPr>
              <a:t>。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3.15   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	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IN	      AL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63H	; AL←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端口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63H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中的内容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	</a:t>
            </a:r>
          </a:p>
          <a:p>
            <a:pPr>
              <a:buNone/>
            </a:pPr>
            <a:r>
              <a:rPr lang="en-US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）间接端口寻址方式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  <a:ea typeface="+mn-ea"/>
              </a:rPr>
              <a:t>被寻址的端口号由寄存器</a:t>
            </a:r>
            <a:r>
              <a:rPr lang="en-US" dirty="0">
                <a:latin typeface="+mn-lt"/>
                <a:ea typeface="+mn-ea"/>
              </a:rPr>
              <a:t>DX</a:t>
            </a:r>
            <a:r>
              <a:rPr lang="zh-CN" altLang="en-US" dirty="0">
                <a:latin typeface="+mn-lt"/>
                <a:ea typeface="+mn-ea"/>
              </a:rPr>
              <a:t>提供，端口号</a:t>
            </a:r>
            <a:r>
              <a:rPr lang="en-US" dirty="0">
                <a:latin typeface="+mn-lt"/>
                <a:ea typeface="+mn-ea"/>
              </a:rPr>
              <a:t>=0000~ FFFFH</a:t>
            </a:r>
            <a:r>
              <a:rPr lang="zh-CN" altLang="en-US" dirty="0">
                <a:latin typeface="+mn-lt"/>
                <a:ea typeface="+mn-ea"/>
              </a:rPr>
              <a:t>。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3.16</a:t>
            </a:r>
            <a:r>
              <a:rPr lang="zh-CN" altLang="en-US" dirty="0">
                <a:latin typeface="+mn-lt"/>
                <a:ea typeface="+mn-ea"/>
              </a:rPr>
              <a:t>　</a:t>
            </a:r>
            <a:endParaRPr lang="en-US" altLang="zh-CN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MOV  DX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213H	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DX=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口地址号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213H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	IN	       AL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DX	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AL←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端口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213H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中的内容</a:t>
            </a:r>
          </a:p>
        </p:txBody>
      </p:sp>
    </p:spTree>
  </p:cSld>
  <p:clrMapOvr>
    <a:masterClrMapping/>
  </p:clrMapOvr>
  <p:transition spd="slow">
    <p:pull dir="l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其它寻址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/>
          <a:lstStyle/>
          <a:p>
            <a:pPr>
              <a:buNone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3</a:t>
            </a:r>
            <a:r>
              <a:rPr lang="zh-CN" altLang="en-US" sz="3200" dirty="0">
                <a:solidFill>
                  <a:schemeClr val="tx1"/>
                </a:solidFill>
                <a:latin typeface="+mn-lt"/>
              </a:rPr>
              <a:t>．</a:t>
            </a:r>
            <a:r>
              <a:rPr lang="zh-CN" altLang="en-US" sz="3200" dirty="0">
                <a:solidFill>
                  <a:schemeClr val="tx1"/>
                </a:solidFill>
              </a:rPr>
              <a:t>一条指令有几种寻址方式</a:t>
            </a:r>
          </a:p>
          <a:p>
            <a:r>
              <a:rPr lang="zh-CN" altLang="en-US" dirty="0"/>
              <a:t>上述寻址方式都针对源操作数。</a:t>
            </a:r>
            <a:endParaRPr lang="en-US" altLang="zh-CN" dirty="0"/>
          </a:p>
          <a:p>
            <a:r>
              <a:rPr lang="zh-CN" altLang="en-US" dirty="0"/>
              <a:t>目的操作数也可用除了立即寻址方式之外的所有寻址方式指定，所以一条指令可以有几种寻址方式。</a:t>
            </a:r>
          </a:p>
          <a:p>
            <a:pPr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3.17   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MOV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［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BX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］，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AL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       这里，源操作数为寄存器，目的操作数为寄存器相对寻址方式。</a:t>
            </a:r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4</a:t>
            </a:r>
            <a:r>
              <a:rPr lang="zh-CN" altLang="en-US" sz="3200" dirty="0">
                <a:solidFill>
                  <a:schemeClr val="tx1"/>
                </a:solidFill>
                <a:latin typeface="+mn-lt"/>
              </a:rPr>
              <a:t>．转移类指令寻址</a:t>
            </a:r>
          </a:p>
          <a:p>
            <a:r>
              <a:rPr lang="zh-CN" altLang="en-US" dirty="0"/>
              <a:t>将在本章后面讨论控制转移指令时介绍。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newsfla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260350" y="1028700"/>
            <a:ext cx="8534400" cy="48895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第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3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章</a:t>
            </a: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4800" b="1" i="0" u="none" strike="noStrike" kern="5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华文中宋" panose="02010600040101010101" pitchFamily="2" charset="-122"/>
                <a:cs typeface="+mn-cs"/>
              </a:rPr>
              <a:t>8086</a:t>
            </a:r>
            <a:r>
              <a:rPr kumimoji="1" lang="zh-CN" altLang="en-US" sz="4800" b="1" i="0" u="none" strike="noStrike" kern="5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华文中宋" panose="02010600040101010101" pitchFamily="2" charset="-122"/>
                <a:cs typeface="+mn-cs"/>
              </a:rPr>
              <a:t>的寻址方式和指令系统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902201"/>
      </p:ext>
    </p:extLst>
  </p:cSld>
  <p:clrMapOvr>
    <a:masterClrMapping/>
  </p:clrMapOvr>
  <p:transition spd="slow">
    <p:plus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900" y="1828800"/>
            <a:ext cx="8534400" cy="1466850"/>
          </a:xfrm>
        </p:spPr>
        <p:txBody>
          <a:bodyPr/>
          <a:lstStyle/>
          <a:p>
            <a:r>
              <a:rPr lang="en-US" sz="4800" dirty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4800" dirty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4800" dirty="0">
                <a:solidFill>
                  <a:srgbClr val="FFFF00"/>
                </a:solidFill>
              </a:rPr>
              <a:t>.2  </a:t>
            </a:r>
            <a:r>
              <a:rPr lang="zh-CN" altLang="en-US" sz="4800" dirty="0">
                <a:solidFill>
                  <a:srgbClr val="FFFF00"/>
                </a:solidFill>
              </a:rPr>
              <a:t>指令的机器码表示方法</a:t>
            </a:r>
            <a:r>
              <a:rPr lang="en-US" altLang="zh-CN" sz="4800" dirty="0">
                <a:solidFill>
                  <a:srgbClr val="FFFF00"/>
                </a:solidFill>
              </a:rPr>
              <a:t>*</a:t>
            </a:r>
            <a:endParaRPr lang="zh-CN" altLang="en-US" sz="48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9300" y="3517900"/>
            <a:ext cx="786765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</a:t>
            </a: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.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2</a:t>
            </a: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.1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机器语言指令的编码目的和特点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</a:t>
            </a: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.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2</a:t>
            </a: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.2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机器语言指令代码的编制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7350" y="5562600"/>
            <a:ext cx="34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/>
                <a:ea typeface="楷体_GB2312"/>
                <a:cs typeface="+mn-cs"/>
              </a:rPr>
              <a:t>*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/>
                <a:ea typeface="楷体_GB2312"/>
                <a:cs typeface="+mn-cs"/>
              </a:rPr>
              <a:t>本节内容供选用</a:t>
            </a:r>
          </a:p>
        </p:txBody>
      </p:sp>
    </p:spTree>
    <p:extLst>
      <p:ext uri="{BB962C8B-B14F-4D97-AF65-F5344CB8AC3E}">
        <p14:creationId xmlns:p14="http://schemas.microsoft.com/office/powerpoint/2010/main" val="193622686"/>
      </p:ext>
    </p:extLst>
  </p:cSld>
  <p:clrMapOvr>
    <a:masterClrMapping/>
  </p:clrMapOvr>
  <p:transition spd="slow">
    <p:wedg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584200"/>
            <a:ext cx="8229600" cy="674688"/>
          </a:xfrm>
        </p:spPr>
        <p:txBody>
          <a:bodyPr/>
          <a:lstStyle/>
          <a:p>
            <a:r>
              <a:rPr lang="en-US" altLang="zh-CN" sz="3600" dirty="0">
                <a:solidFill>
                  <a:srgbClr val="00FF00"/>
                </a:solidFill>
              </a:rPr>
              <a:t>3</a:t>
            </a:r>
            <a:r>
              <a:rPr lang="en-US" sz="3600" dirty="0">
                <a:solidFill>
                  <a:srgbClr val="00FF00"/>
                </a:solidFill>
              </a:rPr>
              <a:t>.</a:t>
            </a:r>
            <a:r>
              <a:rPr lang="en-US" altLang="zh-CN" sz="3600" dirty="0">
                <a:solidFill>
                  <a:srgbClr val="00FF00"/>
                </a:solidFill>
              </a:rPr>
              <a:t>2</a:t>
            </a:r>
            <a:r>
              <a:rPr lang="en-US" sz="3600" dirty="0">
                <a:solidFill>
                  <a:srgbClr val="00FF00"/>
                </a:solidFill>
              </a:rPr>
              <a:t>.1  </a:t>
            </a:r>
            <a:r>
              <a:rPr lang="zh-CN" altLang="en-US" sz="3600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机器语言指令的编码目的和特点</a:t>
            </a:r>
            <a:endParaRPr lang="zh-CN" altLang="en-US" sz="3600" dirty="0">
              <a:solidFill>
                <a:srgbClr val="00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739900"/>
            <a:ext cx="7156450" cy="4222750"/>
          </a:xfrm>
        </p:spPr>
        <p:txBody>
          <a:bodyPr/>
          <a:lstStyle/>
          <a:p>
            <a:pPr algn="just">
              <a:buNone/>
            </a:pPr>
            <a:r>
              <a:rPr lang="en-US" sz="3200" dirty="0">
                <a:solidFill>
                  <a:schemeClr val="tx1"/>
                </a:solidFill>
              </a:rPr>
              <a:t>1</a:t>
            </a:r>
            <a:r>
              <a:rPr lang="zh-CN" altLang="en-US" sz="3200" dirty="0">
                <a:solidFill>
                  <a:schemeClr val="tx1"/>
                </a:solidFill>
              </a:rPr>
              <a:t>．机器语言指令</a:t>
            </a:r>
          </a:p>
          <a:p>
            <a:pPr>
              <a:spcBef>
                <a:spcPts val="2400"/>
              </a:spcBef>
            </a:pPr>
            <a:r>
              <a:rPr lang="zh-CN" altLang="en-US" sz="2800" dirty="0"/>
              <a:t>计算机只能识别二进制表示的机器语言指令，也称为</a:t>
            </a:r>
            <a:r>
              <a:rPr lang="zh-CN" altLang="en-US" sz="2800" dirty="0">
                <a:solidFill>
                  <a:srgbClr val="00FF00"/>
                </a:solidFill>
              </a:rPr>
              <a:t>机器码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>
              <a:spcBef>
                <a:spcPts val="2400"/>
              </a:spcBef>
            </a:pPr>
            <a:r>
              <a:rPr lang="zh-CN" altLang="en-US" sz="2800" dirty="0"/>
              <a:t>编程时，一般可不必了解指令的机器码。</a:t>
            </a:r>
            <a:endParaRPr lang="en-US" altLang="zh-CN" sz="2800" dirty="0"/>
          </a:p>
          <a:p>
            <a:pPr>
              <a:spcBef>
                <a:spcPts val="2400"/>
              </a:spcBef>
            </a:pPr>
            <a:r>
              <a:rPr lang="zh-CN" altLang="en-US" sz="2800" dirty="0"/>
              <a:t>若要透彻了解计算机的工作原理，看懂包含机器码的</a:t>
            </a:r>
            <a:r>
              <a:rPr lang="zh-CN" altLang="en-US" sz="2800" dirty="0">
                <a:solidFill>
                  <a:srgbClr val="00FF00"/>
                </a:solidFill>
              </a:rPr>
              <a:t>程序清单</a:t>
            </a:r>
            <a:r>
              <a:rPr lang="zh-CN" altLang="en-US" sz="2800" dirty="0"/>
              <a:t>，对程序进行正确的</a:t>
            </a:r>
            <a:r>
              <a:rPr lang="zh-CN" altLang="en-US" sz="2800" dirty="0">
                <a:solidFill>
                  <a:srgbClr val="00FF00"/>
                </a:solidFill>
              </a:rPr>
              <a:t>调试、排错</a:t>
            </a:r>
            <a:r>
              <a:rPr lang="zh-CN" altLang="en-US" sz="2800" dirty="0"/>
              <a:t>等，就要了解</a:t>
            </a:r>
            <a:r>
              <a:rPr lang="zh-CN" altLang="en-US" sz="2800" dirty="0">
                <a:solidFill>
                  <a:srgbClr val="00FF00"/>
                </a:solidFill>
              </a:rPr>
              <a:t>机器语言</a:t>
            </a:r>
            <a:r>
              <a:rPr lang="zh-CN" altLang="en-US" sz="2800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091256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寻址方式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073150"/>
            <a:ext cx="7964487" cy="5467350"/>
          </a:xfrm>
        </p:spPr>
        <p:txBody>
          <a:bodyPr/>
          <a:lstStyle/>
          <a:p>
            <a:pPr algn="just">
              <a:spcBef>
                <a:spcPts val="1800"/>
              </a:spcBef>
            </a:pPr>
            <a:r>
              <a:rPr lang="en-US" sz="2800" dirty="0">
                <a:latin typeface="+mn-lt"/>
              </a:rPr>
              <a:t>8086</a:t>
            </a:r>
            <a:r>
              <a:rPr lang="zh-CN" altLang="en-US" sz="2800" dirty="0">
                <a:latin typeface="+mn-lt"/>
              </a:rPr>
              <a:t>的寻</a:t>
            </a:r>
            <a:r>
              <a:rPr lang="zh-CN" altLang="en-US" sz="2800" dirty="0"/>
              <a:t>址方式有以下几种：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F0"/>
                </a:solidFill>
              </a:rPr>
              <a:t>立即数寻址</a:t>
            </a:r>
            <a:r>
              <a:rPr lang="zh-CN" altLang="en-US" dirty="0"/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可直接从指令队列中取数，指令执行速度较快；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F0"/>
                </a:solidFill>
              </a:rPr>
              <a:t>寄存器寻址</a:t>
            </a:r>
            <a:r>
              <a:rPr lang="zh-CN" altLang="en-US" dirty="0"/>
              <a:t> </a:t>
            </a:r>
            <a:r>
              <a:rPr lang="zh-CN" altLang="en-US" dirty="0">
                <a:latin typeface="+mn-ea"/>
                <a:ea typeface="+mn-ea"/>
              </a:rPr>
              <a:t>操作数在寄存器中，执行速度最快；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F0"/>
                </a:solidFill>
              </a:rPr>
              <a:t>存储器寻址</a:t>
            </a:r>
            <a:r>
              <a:rPr lang="zh-CN" altLang="en-US" dirty="0"/>
              <a:t> </a:t>
            </a:r>
            <a:r>
              <a:rPr lang="zh-CN" altLang="en-US" dirty="0">
                <a:latin typeface="+mn-ea"/>
                <a:ea typeface="+mn-ea"/>
              </a:rPr>
              <a:t>操作数在存储器中，又分几种形式，执行速度较慢；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F0"/>
                </a:solidFill>
              </a:rPr>
              <a:t>其它寻址 </a:t>
            </a:r>
            <a:r>
              <a:rPr lang="zh-CN" altLang="en-US" dirty="0">
                <a:latin typeface="+mn-ea"/>
                <a:ea typeface="+mn-ea"/>
              </a:rPr>
              <a:t>如隐含寻址、</a:t>
            </a:r>
            <a:r>
              <a:rPr lang="en-US" dirty="0">
                <a:latin typeface="+mn-ea"/>
                <a:ea typeface="+mn-ea"/>
              </a:rPr>
              <a:t>I/O</a:t>
            </a:r>
            <a:r>
              <a:rPr lang="zh-CN" altLang="en-US" dirty="0">
                <a:latin typeface="+mn-ea"/>
                <a:ea typeface="+mn-ea"/>
              </a:rPr>
              <a:t>端口寻址、转移类指令寻址</a:t>
            </a:r>
            <a:endParaRPr lang="en-US" altLang="zh-CN" dirty="0">
              <a:latin typeface="+mn-ea"/>
              <a:ea typeface="+mn-ea"/>
            </a:endParaRPr>
          </a:p>
          <a:p>
            <a:pPr algn="just">
              <a:spcBef>
                <a:spcPts val="1800"/>
              </a:spcBef>
              <a:buFont typeface="Wingdings 3" panose="05040102010807070707" pitchFamily="18" charset="2"/>
              <a:buChar char="ä"/>
            </a:pPr>
            <a:r>
              <a:rPr lang="zh-CN" altLang="en-US" dirty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下面主要以</a:t>
            </a:r>
            <a:r>
              <a:rPr lang="en-US" dirty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MOV</a:t>
            </a:r>
            <a:r>
              <a:rPr lang="zh-CN" altLang="en-US" dirty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指令（源操作数）为例来说明</a:t>
            </a:r>
            <a:r>
              <a:rPr lang="en-US" dirty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8086</a:t>
            </a:r>
            <a:r>
              <a:rPr lang="zh-CN" altLang="en-US" dirty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的寻址方式。</a:t>
            </a:r>
            <a:r>
              <a:rPr lang="en-US" dirty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8088</a:t>
            </a:r>
            <a:r>
              <a:rPr lang="zh-CN" altLang="en-US" dirty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的指令与</a:t>
            </a:r>
            <a:r>
              <a:rPr lang="en-US" dirty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8086</a:t>
            </a:r>
            <a:r>
              <a:rPr lang="zh-CN" altLang="en-US" dirty="0">
                <a:solidFill>
                  <a:srgbClr val="FF66FF"/>
                </a:solidFill>
                <a:latin typeface="+mn-lt"/>
                <a:ea typeface="华文中宋" panose="02010600040101010101" pitchFamily="2" charset="-122"/>
              </a:rPr>
              <a:t>完全兼容，各种寻址方式也完全相同。 </a:t>
            </a:r>
            <a:endParaRPr lang="en-US" altLang="zh-CN" dirty="0">
              <a:solidFill>
                <a:srgbClr val="FF66FF"/>
              </a:solidFill>
              <a:latin typeface="+mn-ea"/>
              <a:ea typeface="+mn-ea"/>
            </a:endParaRP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endParaRPr lang="zh-CN" altLang="en-US" dirty="0">
              <a:latin typeface="+mn-ea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ipe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．机器语言指令的编码特点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162050"/>
            <a:ext cx="8008937" cy="5175250"/>
          </a:xfrm>
        </p:spPr>
        <p:txBody>
          <a:bodyPr/>
          <a:lstStyle/>
          <a:p>
            <a:pPr algn="just"/>
            <a:r>
              <a:rPr lang="zh-CN" altLang="en-US" sz="2800" dirty="0">
                <a:latin typeface="+mn-lt"/>
              </a:rPr>
              <a:t>对</a:t>
            </a:r>
            <a:r>
              <a:rPr lang="en-US" sz="2800" dirty="0">
                <a:latin typeface="+mn-lt"/>
              </a:rPr>
              <a:t>8086 </a:t>
            </a:r>
            <a:r>
              <a:rPr lang="zh-CN" altLang="en-US" sz="2800" dirty="0">
                <a:latin typeface="+mn-lt"/>
              </a:rPr>
              <a:t>指令进行二进制编码时，可以对每种基本类型给出一个</a:t>
            </a:r>
            <a:r>
              <a:rPr lang="zh-CN" altLang="en-US" sz="2800" dirty="0">
                <a:solidFill>
                  <a:srgbClr val="00FF00"/>
                </a:solidFill>
                <a:latin typeface="+mn-lt"/>
              </a:rPr>
              <a:t>编码格式</a:t>
            </a:r>
            <a:r>
              <a:rPr lang="zh-CN" altLang="en-US" sz="2800" dirty="0">
                <a:latin typeface="+mn-lt"/>
              </a:rPr>
              <a:t>，对照格式填入不同的数字来表示不同的寻址方式、数据类型等，就能求得每条指令的机器码。</a:t>
            </a:r>
          </a:p>
          <a:p>
            <a:r>
              <a:rPr lang="zh-CN" altLang="en-US" sz="2800" dirty="0">
                <a:latin typeface="+mn-lt"/>
              </a:rPr>
              <a:t>指令通常由操作码和操作数两部分组成：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FF00"/>
                </a:solidFill>
                <a:latin typeface="+mn-lt"/>
              </a:rPr>
              <a:t>操作码</a:t>
            </a:r>
            <a:r>
              <a:rPr lang="zh-CN" altLang="en-US" dirty="0">
                <a:latin typeface="+mn-lt"/>
              </a:rPr>
              <a:t>很容易从指令编码表中查到；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FF00"/>
                </a:solidFill>
                <a:latin typeface="+mn-lt"/>
              </a:rPr>
              <a:t>操作数</a:t>
            </a:r>
            <a:r>
              <a:rPr lang="zh-CN" altLang="en-US" dirty="0">
                <a:latin typeface="+mn-lt"/>
              </a:rPr>
              <a:t>采用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寄存器和存储器寻址</a:t>
            </a:r>
            <a:r>
              <a:rPr lang="zh-CN" altLang="en-US" dirty="0">
                <a:latin typeface="+mn-lt"/>
              </a:rPr>
              <a:t>方式时，可以列表给出编码方式。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FF00"/>
                </a:solidFill>
                <a:latin typeface="+mn-lt"/>
              </a:rPr>
              <a:t>操作数</a:t>
            </a:r>
            <a:r>
              <a:rPr lang="zh-CN" altLang="en-US" dirty="0">
                <a:latin typeface="+mn-lt"/>
              </a:rPr>
              <a:t>采用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立即数和端口地址</a:t>
            </a:r>
            <a:r>
              <a:rPr lang="zh-CN" altLang="en-US" dirty="0">
                <a:latin typeface="+mn-lt"/>
              </a:rPr>
              <a:t>时，可直接填入指令的编码格式表中。</a:t>
            </a:r>
          </a:p>
        </p:txBody>
      </p:sp>
    </p:spTree>
    <p:extLst>
      <p:ext uri="{BB962C8B-B14F-4D97-AF65-F5344CB8AC3E}">
        <p14:creationId xmlns:p14="http://schemas.microsoft.com/office/powerpoint/2010/main" val="3097434441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．机器语言指令的编码特点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097837" cy="5175250"/>
          </a:xfrm>
        </p:spPr>
        <p:txBody>
          <a:bodyPr/>
          <a:lstStyle/>
          <a:p>
            <a:pPr algn="just"/>
            <a:r>
              <a:rPr lang="en-US" sz="2800" dirty="0">
                <a:latin typeface="+mn-lt"/>
              </a:rPr>
              <a:t>8086</a:t>
            </a:r>
            <a:r>
              <a:rPr lang="zh-CN" altLang="en-US" sz="2800" dirty="0">
                <a:latin typeface="+mn-lt"/>
              </a:rPr>
              <a:t>指令的长度可以是</a:t>
            </a:r>
            <a:r>
              <a:rPr lang="en-US" sz="2800" dirty="0">
                <a:latin typeface="+mn-lt"/>
              </a:rPr>
              <a:t>1~6</a:t>
            </a:r>
            <a:r>
              <a:rPr lang="zh-CN" altLang="en-US" sz="2800" dirty="0">
                <a:latin typeface="+mn-lt"/>
              </a:rPr>
              <a:t>字节。</a:t>
            </a:r>
            <a:endParaRPr lang="en-US" altLang="zh-CN" sz="2800" dirty="0">
              <a:latin typeface="+mn-lt"/>
            </a:endParaRPr>
          </a:p>
          <a:p>
            <a:pPr algn="just"/>
            <a:r>
              <a:rPr lang="zh-CN" altLang="en-US" sz="2800" dirty="0">
                <a:latin typeface="+mn-lt"/>
              </a:rPr>
              <a:t>最简单的指令是</a:t>
            </a:r>
            <a:r>
              <a:rPr lang="en-US" altLang="zh-CN" sz="2800" dirty="0">
                <a:latin typeface="+mn-lt"/>
              </a:rPr>
              <a:t>1</a:t>
            </a:r>
            <a:r>
              <a:rPr lang="zh-CN" altLang="en-US" sz="2800" dirty="0">
                <a:latin typeface="+mn-lt"/>
              </a:rPr>
              <a:t>字节指令，指令中只包含</a:t>
            </a:r>
            <a:r>
              <a:rPr lang="en-US" sz="2800" dirty="0">
                <a:latin typeface="+mn-lt"/>
              </a:rPr>
              <a:t>8</a:t>
            </a:r>
            <a:r>
              <a:rPr lang="zh-CN" altLang="en-US" sz="2800" dirty="0">
                <a:latin typeface="+mn-lt"/>
              </a:rPr>
              <a:t>位操作码，没有操作数。</a:t>
            </a:r>
            <a:endParaRPr lang="en-US" altLang="zh-CN" sz="2800" dirty="0">
              <a:latin typeface="+mn-lt"/>
            </a:endParaRPr>
          </a:p>
          <a:p>
            <a:pPr algn="just"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例如，</a:t>
            </a:r>
            <a:r>
              <a:rPr lang="zh-CN" altLang="en-US" sz="2800" dirty="0">
                <a:latin typeface="+mn-lt"/>
                <a:ea typeface="+mn-ea"/>
              </a:rPr>
              <a:t>清进位位指令</a:t>
            </a:r>
            <a:r>
              <a:rPr lang="en-US" sz="2800" dirty="0">
                <a:latin typeface="+mn-lt"/>
                <a:ea typeface="+mn-ea"/>
              </a:rPr>
              <a:t>CLC</a:t>
            </a:r>
            <a:r>
              <a:rPr lang="zh-CN" altLang="en-US" sz="2800" dirty="0">
                <a:latin typeface="+mn-lt"/>
                <a:ea typeface="+mn-ea"/>
              </a:rPr>
              <a:t>，机器码为</a:t>
            </a:r>
            <a:r>
              <a:rPr lang="en-US" sz="2800" dirty="0">
                <a:latin typeface="+mn-lt"/>
                <a:ea typeface="+mn-ea"/>
              </a:rPr>
              <a:t>1111 1000</a:t>
            </a:r>
            <a:r>
              <a:rPr lang="zh-CN" altLang="en-US" sz="2800" dirty="0">
                <a:latin typeface="+mn-lt"/>
                <a:ea typeface="+mn-ea"/>
              </a:rPr>
              <a:t>，可直接从指令编码表中查到。</a:t>
            </a:r>
            <a:endParaRPr lang="en-US" altLang="zh-CN" sz="2800" dirty="0">
              <a:latin typeface="+mn-lt"/>
              <a:ea typeface="+mn-ea"/>
            </a:endParaRPr>
          </a:p>
          <a:p>
            <a:pPr algn="just"/>
            <a:r>
              <a:rPr lang="zh-CN" altLang="en-US" sz="2800" dirty="0">
                <a:latin typeface="+mn-lt"/>
              </a:rPr>
              <a:t>大部分指令除了操作码外，还包含操作数，所以要由几个字节组成。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482289"/>
      </p:ext>
    </p:extLst>
  </p:cSld>
  <p:clrMapOvr>
    <a:masterClrMapping/>
  </p:clrMapOvr>
  <p:transition spd="slow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1606550"/>
            <a:ext cx="8534400" cy="1466850"/>
          </a:xfrm>
        </p:spPr>
        <p:txBody>
          <a:bodyPr/>
          <a:lstStyle/>
          <a:p>
            <a:r>
              <a:rPr lang="en-US" sz="4800" dirty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4800" dirty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4800" dirty="0">
                <a:solidFill>
                  <a:srgbClr val="FFFF00"/>
                </a:solidFill>
              </a:rPr>
              <a:t>.2  </a:t>
            </a:r>
            <a:r>
              <a:rPr lang="zh-CN" altLang="en-US" sz="4800" dirty="0">
                <a:solidFill>
                  <a:srgbClr val="FFFF00"/>
                </a:solidFill>
              </a:rPr>
              <a:t>指令的机器码表示方法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749300" y="3429000"/>
            <a:ext cx="786765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</a:t>
            </a: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.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2</a:t>
            </a: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.1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机器语言指令的编码目的和特点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</a:t>
            </a: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.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2</a:t>
            </a: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.2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机器语言指令代码的编制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171729"/>
      </p:ext>
    </p:extLst>
  </p:cSld>
  <p:clrMapOvr>
    <a:masterClrMapping/>
  </p:clrMapOvr>
  <p:transition spd="slow">
    <p:wheel spokes="2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FF00"/>
                </a:solidFill>
              </a:rPr>
              <a:t>3</a:t>
            </a:r>
            <a:r>
              <a:rPr lang="en-US" sz="3600" dirty="0">
                <a:solidFill>
                  <a:srgbClr val="00FF00"/>
                </a:solidFill>
              </a:rPr>
              <a:t>.</a:t>
            </a:r>
            <a:r>
              <a:rPr lang="en-US" altLang="zh-CN" sz="3600" dirty="0">
                <a:solidFill>
                  <a:srgbClr val="00FF00"/>
                </a:solidFill>
              </a:rPr>
              <a:t>2</a:t>
            </a:r>
            <a:r>
              <a:rPr lang="en-US" sz="3600" dirty="0">
                <a:solidFill>
                  <a:srgbClr val="00FF00"/>
                </a:solidFill>
              </a:rPr>
              <a:t>.2  </a:t>
            </a:r>
            <a:r>
              <a:rPr lang="zh-CN" altLang="en-US" sz="3600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机器语言指令代码的编制</a:t>
            </a:r>
            <a:endParaRPr lang="zh-CN" altLang="en-US" sz="3600" dirty="0">
              <a:solidFill>
                <a:srgbClr val="00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62050"/>
            <a:ext cx="8372475" cy="1600200"/>
          </a:xfrm>
        </p:spPr>
        <p:txBody>
          <a:bodyPr/>
          <a:lstStyle/>
          <a:p>
            <a:pPr>
              <a:buNone/>
            </a:pPr>
            <a:r>
              <a:rPr lang="en-US" sz="3200" dirty="0">
                <a:solidFill>
                  <a:schemeClr val="tx1"/>
                </a:solidFill>
              </a:rPr>
              <a:t>1</a:t>
            </a:r>
            <a:r>
              <a:rPr lang="zh-CN" altLang="en-US" sz="3200" dirty="0">
                <a:solidFill>
                  <a:schemeClr val="tx1"/>
                </a:solidFill>
              </a:rPr>
              <a:t>．编码格式说明</a:t>
            </a:r>
          </a:p>
          <a:p>
            <a:pPr algn="just"/>
            <a:r>
              <a:rPr lang="zh-CN" altLang="en-US" dirty="0">
                <a:latin typeface="+mn-lt"/>
              </a:rPr>
              <a:t>以寄存器之间、寄存器与存储器之间交换数据的</a:t>
            </a:r>
            <a:r>
              <a:rPr lang="en-US" dirty="0">
                <a:solidFill>
                  <a:srgbClr val="00FF00"/>
                </a:solidFill>
                <a:latin typeface="+mn-lt"/>
              </a:rPr>
              <a:t>MOV</a:t>
            </a:r>
            <a:r>
              <a:rPr lang="zh-CN" altLang="en-US" dirty="0">
                <a:latin typeface="+mn-lt"/>
              </a:rPr>
              <a:t>指令为例，来说明指令的编码格式。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0450" y="2851150"/>
            <a:ext cx="7074568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04850" y="4318000"/>
            <a:ext cx="77787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 第一个字节的高</a:t>
            </a: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6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位是操作码</a:t>
            </a: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100010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。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 W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位说明传送数据的类型是字还是字节，</a:t>
            </a: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W=0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，为字节；</a:t>
            </a: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W=1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为字。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 D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位标明数据传送的方向，</a:t>
            </a: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D=0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，数据从寄存器传出；</a:t>
            </a: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D=1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，数据传至寄存器。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192803"/>
      </p:ext>
    </p:extLst>
  </p:cSld>
  <p:clrMapOvr>
    <a:masterClrMapping/>
  </p:clrMapOvr>
  <p:transition spd="slow">
    <p:pull dir="l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606550"/>
            <a:ext cx="8372475" cy="1377950"/>
          </a:xfrm>
        </p:spPr>
        <p:txBody>
          <a:bodyPr/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寄存器号由第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字节的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REG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字段说明，用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位编码可寻址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种不同的寄存器，再根据第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字节中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W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的值选择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位或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16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位寄存器。编码如表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3.1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所示。</a:t>
            </a:r>
          </a:p>
          <a:p>
            <a:pPr algn="just"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例如：</a:t>
            </a:r>
            <a:endParaRPr lang="en-US" altLang="zh-CN" dirty="0">
              <a:solidFill>
                <a:schemeClr val="bg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>
                <a:latin typeface="+mn-lt"/>
              </a:rPr>
              <a:t>当</a:t>
            </a:r>
            <a:r>
              <a:rPr lang="en-US" dirty="0">
                <a:latin typeface="+mn-lt"/>
              </a:rPr>
              <a:t>REG=010</a:t>
            </a:r>
            <a:endParaRPr lang="en-US" altLang="zh-CN" dirty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>
                <a:latin typeface="+mn-lt"/>
              </a:rPr>
              <a:t>   W=1</a:t>
            </a:r>
            <a:r>
              <a:rPr lang="zh-CN" altLang="en-US" dirty="0">
                <a:latin typeface="+mn-lt"/>
              </a:rPr>
              <a:t>，寻址</a:t>
            </a:r>
            <a:r>
              <a:rPr lang="en-US" dirty="0">
                <a:latin typeface="+mn-lt"/>
              </a:rPr>
              <a:t>DX</a:t>
            </a:r>
            <a:endParaRPr lang="zh-CN" altLang="en-US" dirty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>
                <a:latin typeface="+mn-lt"/>
              </a:rPr>
              <a:t>   W=0</a:t>
            </a:r>
            <a:r>
              <a:rPr lang="zh-CN" altLang="en-US" dirty="0">
                <a:latin typeface="+mn-lt"/>
              </a:rPr>
              <a:t>，寻址</a:t>
            </a:r>
            <a:r>
              <a:rPr lang="en-US" dirty="0">
                <a:latin typeface="+mn-lt"/>
              </a:rPr>
              <a:t>DL</a:t>
            </a:r>
            <a:endParaRPr lang="zh-CN" altLang="en-US" dirty="0">
              <a:latin typeface="+mn-lt"/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0750" y="2931656"/>
            <a:ext cx="4801182" cy="36596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3800" y="495300"/>
            <a:ext cx="6534150" cy="106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307057"/>
      </p:ext>
    </p:extLst>
  </p:cSld>
  <p:clrMapOvr>
    <a:masterClrMapping/>
  </p:clrMapOvr>
  <p:transition spd="slow">
    <p:pull dir="l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539750"/>
            <a:ext cx="8489950" cy="1555750"/>
          </a:xfrm>
        </p:spPr>
        <p:txBody>
          <a:bodyPr/>
          <a:lstStyle/>
          <a:p>
            <a:pPr algn="just"/>
            <a:r>
              <a:rPr lang="zh-CN" altLang="en-US" sz="2400" dirty="0">
                <a:latin typeface="+mn-lt"/>
              </a:rPr>
              <a:t>这类指令有两个操作数，一个必为寄存器，其编号由</a:t>
            </a:r>
            <a:r>
              <a:rPr lang="en-US" sz="2400" dirty="0">
                <a:latin typeface="+mn-lt"/>
              </a:rPr>
              <a:t>REG</a:t>
            </a:r>
            <a:r>
              <a:rPr lang="zh-CN" altLang="en-US" sz="2400" dirty="0">
                <a:latin typeface="+mn-lt"/>
              </a:rPr>
              <a:t>字段决定。另一个是寄存器或存储单元，由第</a:t>
            </a:r>
            <a:r>
              <a:rPr lang="en-US" altLang="zh-CN" sz="2400" dirty="0">
                <a:latin typeface="+mn-lt"/>
              </a:rPr>
              <a:t>2</a:t>
            </a:r>
            <a:r>
              <a:rPr lang="zh-CN" altLang="en-US" sz="2400" dirty="0">
                <a:latin typeface="+mn-lt"/>
              </a:rPr>
              <a:t>字节中的</a:t>
            </a:r>
            <a:r>
              <a:rPr lang="en-US" sz="2400" dirty="0">
                <a:latin typeface="+mn-lt"/>
              </a:rPr>
              <a:t>MOD</a:t>
            </a:r>
            <a:r>
              <a:rPr lang="zh-CN" altLang="en-US" sz="2400" dirty="0">
                <a:latin typeface="+mn-lt"/>
              </a:rPr>
              <a:t>和</a:t>
            </a:r>
            <a:r>
              <a:rPr lang="en-US" sz="2400" dirty="0">
                <a:latin typeface="+mn-lt"/>
              </a:rPr>
              <a:t>R/M</a:t>
            </a:r>
            <a:r>
              <a:rPr lang="zh-CN" altLang="en-US" sz="2400" dirty="0">
                <a:latin typeface="+mn-lt"/>
              </a:rPr>
              <a:t>字段指定，编码格式如表</a:t>
            </a:r>
            <a:r>
              <a:rPr lang="en-US" sz="2400" dirty="0">
                <a:latin typeface="+mn-lt"/>
              </a:rPr>
              <a:t>3.2</a:t>
            </a:r>
            <a:r>
              <a:rPr lang="zh-CN" altLang="en-US" sz="2400" dirty="0">
                <a:latin typeface="+mn-lt"/>
              </a:rPr>
              <a:t>。其中，</a:t>
            </a:r>
            <a:r>
              <a:rPr lang="en-US" sz="2400" dirty="0">
                <a:latin typeface="+mn-lt"/>
              </a:rPr>
              <a:t>D8</a:t>
            </a:r>
            <a:r>
              <a:rPr lang="zh-CN" altLang="en-US" sz="2400" dirty="0">
                <a:latin typeface="+mn-lt"/>
              </a:rPr>
              <a:t>和</a:t>
            </a:r>
            <a:r>
              <a:rPr lang="en-US" altLang="zh-CN" sz="2400" dirty="0">
                <a:latin typeface="+mn-lt"/>
              </a:rPr>
              <a:t>D16</a:t>
            </a:r>
            <a:r>
              <a:rPr lang="zh-CN" altLang="en-US" sz="2400" dirty="0">
                <a:latin typeface="+mn-lt"/>
              </a:rPr>
              <a:t>各表示</a:t>
            </a:r>
            <a:r>
              <a:rPr lang="en-US" sz="2400" dirty="0">
                <a:latin typeface="+mn-lt"/>
              </a:rPr>
              <a:t>8</a:t>
            </a:r>
            <a:r>
              <a:rPr lang="zh-CN" altLang="en-US" sz="2400" dirty="0">
                <a:latin typeface="+mn-lt"/>
              </a:rPr>
              <a:t>位</a:t>
            </a:r>
            <a:r>
              <a:rPr lang="en-US" altLang="zh-CN" sz="2400" dirty="0">
                <a:latin typeface="+mn-lt"/>
              </a:rPr>
              <a:t>/16</a:t>
            </a:r>
            <a:r>
              <a:rPr lang="zh-CN" altLang="en-US" sz="2400" dirty="0">
                <a:latin typeface="+mn-lt"/>
              </a:rPr>
              <a:t>位位移量。</a:t>
            </a: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" y="2139950"/>
            <a:ext cx="8483600" cy="44495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2678089"/>
      </p:ext>
    </p:extLst>
  </p:cSld>
  <p:clrMapOvr>
    <a:masterClrMapping/>
  </p:clrMapOvr>
  <p:transition spd="slow">
    <p:pull dir="r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584200"/>
            <a:ext cx="8356600" cy="5911850"/>
          </a:xfrm>
        </p:spPr>
        <p:txBody>
          <a:bodyPr/>
          <a:lstStyle/>
          <a:p>
            <a:pPr algn="just"/>
            <a:r>
              <a:rPr lang="zh-CN" altLang="en-US" dirty="0">
                <a:latin typeface="+mn-lt"/>
              </a:rPr>
              <a:t>如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另一个操作数也是寄存器</a:t>
            </a:r>
            <a:r>
              <a:rPr lang="zh-CN" altLang="en-US" dirty="0">
                <a:latin typeface="+mn-lt"/>
              </a:rPr>
              <a:t>，则</a:t>
            </a:r>
            <a:r>
              <a:rPr lang="en-US" dirty="0">
                <a:latin typeface="+mn-lt"/>
              </a:rPr>
              <a:t>MOD=11</a:t>
            </a:r>
            <a:r>
              <a:rPr lang="zh-CN" altLang="en-US" dirty="0">
                <a:latin typeface="+mn-lt"/>
              </a:rPr>
              <a:t>，可再由寄存器名称及</a:t>
            </a:r>
            <a:r>
              <a:rPr lang="en-US" dirty="0">
                <a:latin typeface="+mn-lt"/>
              </a:rPr>
              <a:t>W</a:t>
            </a:r>
            <a:r>
              <a:rPr lang="zh-CN" altLang="en-US" dirty="0">
                <a:latin typeface="+mn-lt"/>
              </a:rPr>
              <a:t>值查出</a:t>
            </a:r>
            <a:r>
              <a:rPr lang="en-US" dirty="0">
                <a:latin typeface="+mn-lt"/>
              </a:rPr>
              <a:t>R/M</a:t>
            </a:r>
            <a:r>
              <a:rPr lang="zh-CN" altLang="en-US" dirty="0">
                <a:latin typeface="+mn-lt"/>
              </a:rPr>
              <a:t>编码：</a:t>
            </a:r>
            <a:r>
              <a:rPr lang="en-US" dirty="0">
                <a:latin typeface="+mn-lt"/>
              </a:rPr>
              <a:t>W=0</a:t>
            </a:r>
            <a:r>
              <a:rPr lang="zh-CN" altLang="en-US" dirty="0">
                <a:latin typeface="+mn-lt"/>
              </a:rPr>
              <a:t>时，</a:t>
            </a:r>
            <a:r>
              <a:rPr 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位</a:t>
            </a:r>
            <a:r>
              <a:rPr lang="en-US" dirty="0">
                <a:latin typeface="+mn-lt"/>
              </a:rPr>
              <a:t>R/M</a:t>
            </a:r>
            <a:r>
              <a:rPr lang="zh-CN" altLang="en-US" dirty="0">
                <a:latin typeface="+mn-lt"/>
              </a:rPr>
              <a:t>码指定</a:t>
            </a:r>
            <a:r>
              <a:rPr lang="en-US" dirty="0">
                <a:latin typeface="+mn-lt"/>
              </a:rPr>
              <a:t>8</a:t>
            </a:r>
            <a:r>
              <a:rPr lang="zh-CN" altLang="en-US" dirty="0">
                <a:latin typeface="+mn-lt"/>
              </a:rPr>
              <a:t>个</a:t>
            </a:r>
            <a:r>
              <a:rPr lang="en-US" dirty="0">
                <a:latin typeface="+mn-lt"/>
              </a:rPr>
              <a:t>8</a:t>
            </a:r>
            <a:r>
              <a:rPr lang="zh-CN" altLang="en-US" dirty="0">
                <a:latin typeface="+mn-lt"/>
              </a:rPr>
              <a:t>位寄存器，</a:t>
            </a:r>
            <a:r>
              <a:rPr lang="en-US" dirty="0">
                <a:latin typeface="+mn-lt"/>
              </a:rPr>
              <a:t>W=1</a:t>
            </a:r>
            <a:r>
              <a:rPr lang="zh-CN" altLang="en-US" dirty="0">
                <a:latin typeface="+mn-lt"/>
              </a:rPr>
              <a:t>则为</a:t>
            </a:r>
            <a:r>
              <a:rPr lang="en-US" dirty="0">
                <a:latin typeface="+mn-lt"/>
              </a:rPr>
              <a:t>8</a:t>
            </a:r>
            <a:r>
              <a:rPr lang="zh-CN" altLang="en-US" dirty="0">
                <a:latin typeface="+mn-lt"/>
              </a:rPr>
              <a:t>个</a:t>
            </a:r>
            <a:r>
              <a:rPr lang="en-US" dirty="0">
                <a:latin typeface="+mn-lt"/>
              </a:rPr>
              <a:t>16</a:t>
            </a:r>
            <a:r>
              <a:rPr lang="zh-CN" altLang="en-US" dirty="0">
                <a:latin typeface="+mn-lt"/>
              </a:rPr>
              <a:t>位寄存器。</a:t>
            </a:r>
          </a:p>
          <a:p>
            <a:pPr algn="just"/>
            <a:r>
              <a:rPr lang="zh-CN" altLang="en-US" dirty="0">
                <a:latin typeface="+mn-lt"/>
              </a:rPr>
              <a:t>如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另一个操作数是存储单元</a:t>
            </a:r>
            <a:r>
              <a:rPr lang="zh-CN" altLang="en-US" dirty="0">
                <a:latin typeface="+mn-lt"/>
              </a:rPr>
              <a:t>，则</a:t>
            </a:r>
            <a:r>
              <a:rPr lang="en-US" dirty="0">
                <a:latin typeface="+mn-lt"/>
              </a:rPr>
              <a:t>MOD≠11</a:t>
            </a:r>
            <a:r>
              <a:rPr lang="zh-CN" altLang="en-US" dirty="0">
                <a:latin typeface="+mn-lt"/>
              </a:rPr>
              <a:t>，也可查表确定有效地址</a:t>
            </a:r>
            <a:r>
              <a:rPr lang="en-US" dirty="0">
                <a:latin typeface="+mn-lt"/>
              </a:rPr>
              <a:t>EA</a:t>
            </a:r>
            <a:r>
              <a:rPr lang="zh-CN" altLang="en-US" dirty="0">
                <a:latin typeface="+mn-lt"/>
              </a:rPr>
              <a:t>。</a:t>
            </a:r>
            <a:r>
              <a:rPr lang="en-US" dirty="0">
                <a:latin typeface="+mn-lt"/>
              </a:rPr>
              <a:t>EA</a:t>
            </a:r>
            <a:r>
              <a:rPr lang="zh-CN" altLang="en-US" dirty="0">
                <a:latin typeface="+mn-lt"/>
              </a:rPr>
              <a:t>可能包含在寄存器内，也可能是</a:t>
            </a:r>
            <a:r>
              <a:rPr lang="en-US" altLang="zh-CN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或</a:t>
            </a:r>
            <a:r>
              <a:rPr lang="en-US" altLang="zh-CN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个寄存器与</a:t>
            </a:r>
            <a:r>
              <a:rPr lang="en-US" dirty="0">
                <a:latin typeface="+mn-lt"/>
              </a:rPr>
              <a:t>8</a:t>
            </a:r>
            <a:r>
              <a:rPr lang="zh-CN" altLang="en-US" dirty="0">
                <a:latin typeface="+mn-lt"/>
              </a:rPr>
              <a:t>位</a:t>
            </a:r>
            <a:r>
              <a:rPr lang="en-US" dirty="0">
                <a:latin typeface="+mn-lt"/>
              </a:rPr>
              <a:t>(D8)</a:t>
            </a:r>
            <a:r>
              <a:rPr lang="zh-CN" altLang="en-US" dirty="0">
                <a:latin typeface="+mn-lt"/>
              </a:rPr>
              <a:t>或</a:t>
            </a:r>
            <a:r>
              <a:rPr lang="en-US" dirty="0">
                <a:latin typeface="+mn-lt"/>
              </a:rPr>
              <a:t>16</a:t>
            </a:r>
            <a:r>
              <a:rPr lang="zh-CN" altLang="en-US" dirty="0">
                <a:latin typeface="+mn-lt"/>
              </a:rPr>
              <a:t>位</a:t>
            </a:r>
            <a:r>
              <a:rPr lang="en-US" dirty="0">
                <a:latin typeface="+mn-lt"/>
              </a:rPr>
              <a:t>(D16)</a:t>
            </a:r>
            <a:r>
              <a:rPr lang="zh-CN" altLang="en-US" dirty="0">
                <a:latin typeface="+mn-lt"/>
              </a:rPr>
              <a:t>位移量之和。</a:t>
            </a:r>
            <a:endParaRPr lang="en-US" altLang="zh-CN" dirty="0">
              <a:latin typeface="+mn-lt"/>
            </a:endParaRPr>
          </a:p>
          <a:p>
            <a:pPr algn="just"/>
            <a:r>
              <a:rPr lang="en-US" dirty="0">
                <a:latin typeface="+mn-lt"/>
              </a:rPr>
              <a:t>MOD</a:t>
            </a:r>
            <a:r>
              <a:rPr lang="zh-CN" altLang="en-US" dirty="0">
                <a:latin typeface="+mn-lt"/>
              </a:rPr>
              <a:t>字段的</a:t>
            </a:r>
            <a:r>
              <a:rPr 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种编码和</a:t>
            </a:r>
            <a:r>
              <a:rPr lang="en-US" dirty="0">
                <a:latin typeface="+mn-lt"/>
              </a:rPr>
              <a:t>R/M</a:t>
            </a:r>
            <a:r>
              <a:rPr lang="zh-CN" altLang="en-US" dirty="0">
                <a:latin typeface="+mn-lt"/>
              </a:rPr>
              <a:t>的</a:t>
            </a:r>
            <a:r>
              <a:rPr lang="en-US" dirty="0">
                <a:latin typeface="+mn-lt"/>
              </a:rPr>
              <a:t>8</a:t>
            </a:r>
            <a:r>
              <a:rPr lang="zh-CN" altLang="en-US" dirty="0">
                <a:latin typeface="+mn-lt"/>
              </a:rPr>
              <a:t>种编码，共组成</a:t>
            </a:r>
            <a:r>
              <a:rPr lang="en-US" dirty="0">
                <a:latin typeface="+mn-lt"/>
              </a:rPr>
              <a:t>24</a:t>
            </a:r>
            <a:r>
              <a:rPr lang="zh-CN" altLang="en-US" dirty="0">
                <a:latin typeface="+mn-lt"/>
              </a:rPr>
              <a:t>种不同的编码格式，即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涉及存储器操作的寻址方式可以有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24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种不同的表示方法</a:t>
            </a:r>
            <a:r>
              <a:rPr lang="zh-CN" altLang="en-US" dirty="0">
                <a:latin typeface="+mn-lt"/>
              </a:rPr>
              <a:t>。</a:t>
            </a:r>
          </a:p>
          <a:p>
            <a:pPr algn="just"/>
            <a:r>
              <a:rPr lang="zh-CN" altLang="en-US" dirty="0">
                <a:latin typeface="+mn-lt"/>
              </a:rPr>
              <a:t>要是指令中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包含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8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位位移量</a:t>
            </a:r>
            <a:r>
              <a:rPr lang="zh-CN" altLang="en-US" dirty="0">
                <a:latin typeface="+mn-lt"/>
              </a:rPr>
              <a:t>，需再增加</a:t>
            </a:r>
            <a:r>
              <a:rPr lang="en-US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字节存放位移量</a:t>
            </a:r>
            <a:r>
              <a:rPr lang="en-US" dirty="0">
                <a:latin typeface="+mn-lt"/>
              </a:rPr>
              <a:t>disp-L</a:t>
            </a:r>
            <a:r>
              <a:rPr lang="zh-CN" altLang="en-US" dirty="0">
                <a:latin typeface="+mn-lt"/>
              </a:rPr>
              <a:t>；如果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包含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16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位的位移量</a:t>
            </a:r>
            <a:r>
              <a:rPr lang="zh-CN" altLang="en-US" dirty="0">
                <a:latin typeface="+mn-lt"/>
              </a:rPr>
              <a:t>，则要增加</a:t>
            </a:r>
            <a:r>
              <a:rPr lang="en-US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字节存放位移量</a:t>
            </a:r>
            <a:r>
              <a:rPr lang="en-US" dirty="0">
                <a:latin typeface="+mn-lt"/>
              </a:rPr>
              <a:t>disp-L</a:t>
            </a:r>
            <a:r>
              <a:rPr lang="zh-CN" altLang="en-US" dirty="0">
                <a:latin typeface="+mn-lt"/>
              </a:rPr>
              <a:t>和</a:t>
            </a:r>
            <a:r>
              <a:rPr lang="en-US" dirty="0">
                <a:latin typeface="+mn-lt"/>
              </a:rPr>
              <a:t>disp-H</a:t>
            </a:r>
            <a:r>
              <a:rPr lang="zh-CN" altLang="en-US" dirty="0">
                <a:latin typeface="+mn-lt"/>
              </a:rPr>
              <a:t>。</a:t>
            </a:r>
            <a:endParaRPr lang="en-US" altLang="zh-CN" dirty="0">
              <a:latin typeface="+mn-lt"/>
            </a:endParaRPr>
          </a:p>
          <a:p>
            <a:pPr>
              <a:spcBef>
                <a:spcPts val="2400"/>
              </a:spcBef>
              <a:buFont typeface="Wingdings 3" panose="05040102010807070707" pitchFamily="18" charset="2"/>
              <a:buChar char="ä"/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下面通过示例来对</a:t>
            </a:r>
            <a:r>
              <a:rPr 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指令进行编码。</a:t>
            </a:r>
          </a:p>
        </p:txBody>
      </p:sp>
    </p:spTree>
    <p:extLst>
      <p:ext uri="{BB962C8B-B14F-4D97-AF65-F5344CB8AC3E}">
        <p14:creationId xmlns:p14="http://schemas.microsoft.com/office/powerpoint/2010/main" val="1240625873"/>
      </p:ext>
    </p:extLst>
  </p:cSld>
  <p:clrMapOvr>
    <a:masterClrMapping/>
  </p:clrMapOvr>
  <p:transition spd="slow">
    <p:pull dir="r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06400"/>
            <a:ext cx="8372475" cy="3289300"/>
          </a:xfrm>
        </p:spPr>
        <p:txBody>
          <a:bodyPr/>
          <a:lstStyle/>
          <a:p>
            <a:pPr>
              <a:buNone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2</a:t>
            </a:r>
            <a:r>
              <a:rPr lang="zh-CN" altLang="en-US" sz="3200" dirty="0">
                <a:solidFill>
                  <a:schemeClr val="tx1"/>
                </a:solidFill>
                <a:latin typeface="+mn-lt"/>
              </a:rPr>
              <a:t>．寄存器间传送指令的编码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3.18  </a:t>
            </a:r>
            <a:r>
              <a:rPr lang="zh-CN" altLang="en-US" dirty="0">
                <a:latin typeface="+mn-lt"/>
                <a:ea typeface="+mn-ea"/>
              </a:rPr>
              <a:t>求指令</a:t>
            </a:r>
            <a:r>
              <a:rPr lang="en-US" dirty="0">
                <a:latin typeface="+mn-lt"/>
                <a:ea typeface="+mn-ea"/>
              </a:rPr>
              <a:t>MOV   SP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BX</a:t>
            </a:r>
            <a:r>
              <a:rPr lang="zh-CN" altLang="en-US" dirty="0">
                <a:latin typeface="+mn-lt"/>
                <a:ea typeface="+mn-ea"/>
              </a:rPr>
              <a:t>的机器码。</a:t>
            </a:r>
          </a:p>
          <a:p>
            <a:pPr marL="269875" indent="-269875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指令功能：将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BX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内容送到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SP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寄存器中。</a:t>
            </a:r>
          </a:p>
          <a:p>
            <a:pPr marL="269875" indent="-26987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其操作码为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100010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； 传送字数据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W=1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；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</a:rPr>
              <a:t>REG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字段为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</a:rPr>
              <a:t>100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指定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SP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D=1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表示传进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SP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endParaRPr lang="zh-CN" altLang="en-US" sz="24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269875" indent="-26987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另一操作数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BX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也是寄存器，因此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MOD=11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； 再根据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W=1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及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BX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，从表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3.2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可知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R/M=011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。这样，就可求得图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3.8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所示的指令编码。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9250" y="5829300"/>
            <a:ext cx="8489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 3" panose="05040102010807070707" pitchFamily="18" charset="2"/>
              <a:buChar char="u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如选择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BX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的编码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011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送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REG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，则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D=0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，表示从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BX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传出，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R/M=100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，其余同上，可求得指令的另一种编码格式。</a:t>
            </a:r>
          </a:p>
        </p:txBody>
      </p:sp>
      <p:pic>
        <p:nvPicPr>
          <p:cNvPr id="5" name="图片 4" descr="LF3-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3562350"/>
            <a:ext cx="7724775" cy="225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59708"/>
      </p:ext>
    </p:extLst>
  </p:cSld>
  <p:clrMapOvr>
    <a:masterClrMapping/>
  </p:clrMapOvr>
  <p:transition spd="slow">
    <p:zoom dir="in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539750"/>
            <a:ext cx="8372475" cy="2044700"/>
          </a:xfrm>
        </p:spPr>
        <p:txBody>
          <a:bodyPr/>
          <a:lstStyle/>
          <a:p>
            <a:pPr>
              <a:buNone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3</a:t>
            </a:r>
            <a:r>
              <a:rPr lang="zh-CN" altLang="en-US" sz="3200" dirty="0">
                <a:solidFill>
                  <a:schemeClr val="tx1"/>
                </a:solidFill>
                <a:latin typeface="+mn-lt"/>
              </a:rPr>
              <a:t>．寄存器与存储器间传送指令的编码</a:t>
            </a:r>
          </a:p>
          <a:p>
            <a:pPr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3.19  </a:t>
            </a:r>
            <a:r>
              <a:rPr lang="zh-CN" altLang="en-US" dirty="0">
                <a:latin typeface="+mn-lt"/>
                <a:ea typeface="+mn-ea"/>
              </a:rPr>
              <a:t>求指令</a:t>
            </a:r>
            <a:r>
              <a:rPr lang="en-US" dirty="0">
                <a:latin typeface="+mn-lt"/>
                <a:ea typeface="+mn-ea"/>
              </a:rPr>
              <a:t>MOV   CL</a:t>
            </a:r>
            <a:r>
              <a:rPr lang="zh-CN" altLang="en-US" dirty="0">
                <a:latin typeface="+mn-lt"/>
                <a:ea typeface="+mn-ea"/>
              </a:rPr>
              <a:t>，［</a:t>
            </a:r>
            <a:r>
              <a:rPr lang="en-US" dirty="0">
                <a:latin typeface="+mn-lt"/>
                <a:ea typeface="+mn-ea"/>
              </a:rPr>
              <a:t>BX+1234H</a:t>
            </a:r>
            <a:r>
              <a:rPr lang="zh-CN" altLang="en-US" dirty="0">
                <a:latin typeface="+mn-lt"/>
                <a:ea typeface="+mn-ea"/>
              </a:rPr>
              <a:t>］的机器码。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指令功能：将地址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(BX+1234H)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中的字节数据传送到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CL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中，指令编码如图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3.10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349250" y="4946650"/>
            <a:ext cx="8372475" cy="191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 求该指令编码的第</a:t>
            </a: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、</a:t>
            </a: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2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字节的方法与例</a:t>
            </a: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3.18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类似，可通过查表获得；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 第</a:t>
            </a: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字节存放</a:t>
            </a: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16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位位移量的低字节</a:t>
            </a: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34H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，第</a:t>
            </a: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4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字节存放高字节</a:t>
            </a: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12H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。所以该指令的编码为</a:t>
            </a: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8A  8F  34  12H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。</a:t>
            </a: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6" name="图片 5" descr="LF3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" y="2528570"/>
            <a:ext cx="8587740" cy="22225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716780" y="2847975"/>
            <a:ext cx="1935480" cy="245745"/>
          </a:xfrm>
          <a:prstGeom prst="rect">
            <a:avLst/>
          </a:prstGeom>
          <a:solidFill>
            <a:schemeClr val="accent5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t" anchorCtr="0" compatLnSpc="1">
            <a:spAutoFit/>
            <a:scene3d>
              <a:camera prst="orthographicFront"/>
              <a:lightRig rig="threePt" dir="t"/>
            </a:scene3d>
          </a:bodyPr>
          <a:lstStyle/>
          <a:p>
            <a:pPr marL="533400" marR="0" lvl="0" indent="-5334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0   0   1   1   0   1   0   0</a:t>
            </a:r>
          </a:p>
        </p:txBody>
      </p:sp>
      <p:sp>
        <p:nvSpPr>
          <p:cNvPr id="4" name="矩形 3"/>
          <p:cNvSpPr/>
          <p:nvPr/>
        </p:nvSpPr>
        <p:spPr>
          <a:xfrm>
            <a:off x="6786245" y="2847975"/>
            <a:ext cx="1935480" cy="245745"/>
          </a:xfrm>
          <a:prstGeom prst="rect">
            <a:avLst/>
          </a:prstGeom>
          <a:solidFill>
            <a:schemeClr val="accent5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t" anchorCtr="0" compatLnSpc="1">
            <a:spAutoFit/>
            <a:scene3d>
              <a:camera prst="orthographicFront"/>
              <a:lightRig rig="threePt" dir="t"/>
            </a:scene3d>
          </a:bodyPr>
          <a:lstStyle/>
          <a:p>
            <a:pPr marL="533400" marR="0" lvl="0" indent="-5334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0   0   0   1   0   0   1   0</a:t>
            </a:r>
          </a:p>
        </p:txBody>
      </p:sp>
    </p:spTree>
    <p:extLst>
      <p:ext uri="{BB962C8B-B14F-4D97-AF65-F5344CB8AC3E}">
        <p14:creationId xmlns:p14="http://schemas.microsoft.com/office/powerpoint/2010/main" val="2892770209"/>
      </p:ext>
    </p:extLst>
  </p:cSld>
  <p:clrMapOvr>
    <a:masterClrMapping/>
  </p:clrMapOvr>
  <p:transition spd="slow"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84200"/>
            <a:ext cx="8372475" cy="3867150"/>
          </a:xfrm>
        </p:spPr>
        <p:txBody>
          <a:bodyPr/>
          <a:lstStyle/>
          <a:p>
            <a:pPr>
              <a:buNone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4</a:t>
            </a:r>
            <a:r>
              <a:rPr lang="zh-CN" altLang="en-US" sz="3200" dirty="0">
                <a:solidFill>
                  <a:schemeClr val="tx1"/>
                </a:solidFill>
                <a:latin typeface="+mn-lt"/>
              </a:rPr>
              <a:t>．立即数寻址指令的编码</a:t>
            </a:r>
          </a:p>
          <a:p>
            <a:pPr algn="just"/>
            <a:r>
              <a:rPr lang="zh-CN" altLang="en-US" dirty="0">
                <a:latin typeface="+mn-lt"/>
              </a:rPr>
              <a:t>对于立即数寻址的指令，除操作码外，还要有</a:t>
            </a:r>
            <a:r>
              <a:rPr lang="en-US" dirty="0">
                <a:latin typeface="+mn-lt"/>
              </a:rPr>
              <a:t>1~2</a:t>
            </a:r>
            <a:r>
              <a:rPr lang="zh-CN" altLang="en-US" dirty="0">
                <a:latin typeface="+mn-lt"/>
              </a:rPr>
              <a:t>个字节存放立即数。</a:t>
            </a:r>
          </a:p>
          <a:p>
            <a:pPr algn="just"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3.21  </a:t>
            </a:r>
            <a:r>
              <a:rPr lang="zh-CN" altLang="en-US" dirty="0">
                <a:latin typeface="+mn-lt"/>
                <a:ea typeface="+mn-ea"/>
              </a:rPr>
              <a:t>求指令</a:t>
            </a:r>
            <a:r>
              <a:rPr lang="en-US" dirty="0">
                <a:latin typeface="+mn-lt"/>
                <a:ea typeface="+mn-ea"/>
              </a:rPr>
              <a:t>MOV </a:t>
            </a:r>
            <a:r>
              <a:rPr lang="zh-CN" altLang="en-US" dirty="0">
                <a:latin typeface="+mn-lt"/>
                <a:ea typeface="+mn-ea"/>
              </a:rPr>
              <a:t>［</a:t>
            </a:r>
            <a:r>
              <a:rPr lang="en-US" dirty="0">
                <a:latin typeface="+mn-lt"/>
                <a:ea typeface="+mn-ea"/>
              </a:rPr>
              <a:t>BX+2100H</a:t>
            </a:r>
            <a:r>
              <a:rPr lang="zh-CN" altLang="en-US" dirty="0">
                <a:latin typeface="+mn-lt"/>
                <a:ea typeface="+mn-ea"/>
              </a:rPr>
              <a:t>］，</a:t>
            </a:r>
            <a:r>
              <a:rPr lang="en-US" dirty="0">
                <a:latin typeface="+mn-lt"/>
                <a:ea typeface="+mn-ea"/>
              </a:rPr>
              <a:t>0FA50H </a:t>
            </a:r>
            <a:r>
              <a:rPr lang="zh-CN" altLang="en-US" dirty="0">
                <a:latin typeface="+mn-lt"/>
                <a:ea typeface="+mn-ea"/>
              </a:rPr>
              <a:t>的机器码</a:t>
            </a:r>
          </a:p>
          <a:p>
            <a:pPr algn="just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指令功能是将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16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位立即数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FA50H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送到有效地址为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(BX+2100H)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的字单元中。</a:t>
            </a:r>
          </a:p>
          <a:p>
            <a:pPr algn="just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它是一个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6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字节指令，指令中不但有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16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位立即数，而且还有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16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位位移量。指令编码如图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3.11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。</a:t>
            </a:r>
          </a:p>
        </p:txBody>
      </p:sp>
      <p:pic>
        <p:nvPicPr>
          <p:cNvPr id="5" name="图片 4" descr="LF3-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4700"/>
            <a:ext cx="9144000" cy="18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11310"/>
      </p:ext>
    </p:extLst>
  </p:cSld>
  <p:clrMapOvr>
    <a:masterClrMapping/>
  </p:clrMapOvr>
  <p:transition spd="slow">
    <p:wheel spokes="3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95300"/>
            <a:ext cx="8534400" cy="1466850"/>
          </a:xfrm>
        </p:spPr>
        <p:txBody>
          <a:bodyPr/>
          <a:lstStyle/>
          <a:p>
            <a:r>
              <a:rPr lang="en-US" sz="5400" dirty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5400" dirty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5400" dirty="0">
                <a:solidFill>
                  <a:srgbClr val="FFFF00"/>
                </a:solidFill>
              </a:rPr>
              <a:t>.1 8086</a:t>
            </a:r>
            <a:r>
              <a:rPr lang="zh-CN" altLang="en-US" sz="5400" dirty="0">
                <a:solidFill>
                  <a:srgbClr val="FFFF00"/>
                </a:solidFill>
              </a:rPr>
              <a:t>的寻址方式</a:t>
            </a:r>
          </a:p>
        </p:txBody>
      </p:sp>
      <p:sp>
        <p:nvSpPr>
          <p:cNvPr id="5" name="矩形 4"/>
          <p:cNvSpPr/>
          <p:nvPr/>
        </p:nvSpPr>
        <p:spPr>
          <a:xfrm>
            <a:off x="1593850" y="1917700"/>
            <a:ext cx="591185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200" b="1" dirty="0">
                <a:solidFill>
                  <a:srgbClr val="00FF00"/>
                </a:solidFill>
                <a:latin typeface="+mn-lt"/>
                <a:ea typeface="+mn-ea"/>
              </a:rPr>
              <a:t>3</a:t>
            </a:r>
            <a:r>
              <a:rPr lang="en-US" sz="3200" b="1" dirty="0">
                <a:solidFill>
                  <a:srgbClr val="00FF00"/>
                </a:solidFill>
                <a:latin typeface="+mn-lt"/>
                <a:ea typeface="+mn-ea"/>
              </a:rPr>
              <a:t>.1.1 </a:t>
            </a:r>
            <a:r>
              <a:rPr lang="zh-CN" altLang="en-US" sz="3200" b="1" dirty="0">
                <a:solidFill>
                  <a:srgbClr val="00FF00"/>
                </a:solidFill>
                <a:latin typeface="+mn-lt"/>
                <a:ea typeface="+mn-ea"/>
              </a:rPr>
              <a:t>立即寻址方式</a:t>
            </a:r>
            <a:endParaRPr lang="en-US" sz="3200" b="1" dirty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</a:t>
            </a:r>
            <a:r>
              <a:rPr lang="en-US" sz="3200" b="1" dirty="0">
                <a:latin typeface="+mn-lt"/>
                <a:ea typeface="+mn-ea"/>
              </a:rPr>
              <a:t>.1.2  </a:t>
            </a:r>
            <a:r>
              <a:rPr lang="zh-CN" altLang="en-US" sz="3200" b="1" dirty="0">
                <a:latin typeface="+mn-lt"/>
                <a:ea typeface="+mn-ea"/>
              </a:rPr>
              <a:t>寄存器寻址方式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3.1.3  </a:t>
            </a:r>
            <a:r>
              <a:rPr lang="zh-CN" altLang="en-US" sz="3200" b="1" dirty="0">
                <a:latin typeface="+mn-lt"/>
                <a:ea typeface="+mn-ea"/>
              </a:rPr>
              <a:t>直接寻址方式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3.1.4  </a:t>
            </a:r>
            <a:r>
              <a:rPr lang="zh-CN" altLang="en-US" sz="3200" b="1" dirty="0">
                <a:latin typeface="+mn-lt"/>
                <a:ea typeface="+mn-ea"/>
              </a:rPr>
              <a:t>寄存器间接寻址方式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3.1.5  </a:t>
            </a:r>
            <a:r>
              <a:rPr lang="zh-CN" altLang="en-US" sz="3200" b="1" dirty="0">
                <a:latin typeface="+mn-lt"/>
                <a:ea typeface="+mn-ea"/>
              </a:rPr>
              <a:t>寄存器相对寻址方式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3.1.6  </a:t>
            </a:r>
            <a:r>
              <a:rPr lang="zh-CN" altLang="en-US" sz="3200" b="1" dirty="0">
                <a:latin typeface="+mn-lt"/>
                <a:ea typeface="+mn-ea"/>
              </a:rPr>
              <a:t>基址变址寻址方式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3.1.7  </a:t>
            </a:r>
            <a:r>
              <a:rPr lang="zh-CN" altLang="en-US" sz="3200" b="1" dirty="0">
                <a:latin typeface="+mn-lt"/>
                <a:ea typeface="+mn-ea"/>
              </a:rPr>
              <a:t>相对基址变址寻址方式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3.1.8  </a:t>
            </a:r>
            <a:r>
              <a:rPr lang="zh-CN" altLang="en-US" sz="3200" b="1" dirty="0">
                <a:latin typeface="+mn-lt"/>
                <a:ea typeface="+mn-ea"/>
              </a:rPr>
              <a:t>其它寻址方式</a:t>
            </a:r>
            <a:endParaRPr lang="en-US" altLang="zh-CN" sz="32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273050"/>
            <a:ext cx="8229600" cy="674688"/>
          </a:xfrm>
        </p:spPr>
        <p:txBody>
          <a:bodyPr/>
          <a:lstStyle/>
          <a:p>
            <a:r>
              <a:rPr lang="zh-CN" altLang="en-US" sz="2600" dirty="0">
                <a:solidFill>
                  <a:srgbClr val="FFFF00"/>
                </a:solidFill>
                <a:ea typeface="+mn-ea"/>
              </a:rPr>
              <a:t>求指令</a:t>
            </a:r>
            <a:r>
              <a:rPr lang="en-US" sz="2600" dirty="0">
                <a:solidFill>
                  <a:srgbClr val="FFFF00"/>
                </a:solidFill>
                <a:ea typeface="+mn-ea"/>
              </a:rPr>
              <a:t>MOV </a:t>
            </a:r>
            <a:r>
              <a:rPr lang="zh-CN" altLang="en-US" sz="2600" dirty="0">
                <a:solidFill>
                  <a:srgbClr val="FFFF00"/>
                </a:solidFill>
                <a:ea typeface="+mn-ea"/>
              </a:rPr>
              <a:t>［</a:t>
            </a:r>
            <a:r>
              <a:rPr lang="en-US" sz="2600" dirty="0">
                <a:solidFill>
                  <a:srgbClr val="FFFF00"/>
                </a:solidFill>
                <a:ea typeface="+mn-ea"/>
              </a:rPr>
              <a:t>BX+2100H</a:t>
            </a:r>
            <a:r>
              <a:rPr lang="zh-CN" altLang="en-US" sz="2600" dirty="0">
                <a:solidFill>
                  <a:srgbClr val="FFFF00"/>
                </a:solidFill>
                <a:ea typeface="+mn-ea"/>
              </a:rPr>
              <a:t>］，</a:t>
            </a:r>
            <a:r>
              <a:rPr lang="en-US" sz="2600" dirty="0">
                <a:solidFill>
                  <a:srgbClr val="FFFF00"/>
                </a:solidFill>
                <a:ea typeface="+mn-ea"/>
              </a:rPr>
              <a:t>0FA50H </a:t>
            </a:r>
            <a:r>
              <a:rPr lang="zh-CN" altLang="en-US" sz="2600" dirty="0">
                <a:solidFill>
                  <a:srgbClr val="FFFF00"/>
                </a:solidFill>
                <a:ea typeface="+mn-ea"/>
              </a:rPr>
              <a:t>的机器码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39800"/>
            <a:ext cx="8372475" cy="5549900"/>
          </a:xfrm>
        </p:spPr>
        <p:txBody>
          <a:bodyPr/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FF00"/>
                </a:solidFill>
                <a:latin typeface="+mn-lt"/>
                <a:ea typeface="+mn-ea"/>
              </a:rPr>
              <a:t>操作码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第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字节</a:t>
            </a:r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1100011W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，第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字节</a:t>
            </a:r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MOD 000 R/M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en-US" altLang="zh-CN" dirty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      传送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16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位立即数，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W=1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；存储器寻址方式的编码为［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BX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］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+D16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，由表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3.2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MOD=10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R/M=111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，第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字节中还有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位为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000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。可得指令的前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字节为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11000111  10000111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，即</a:t>
            </a:r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C7 87H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。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第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和第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字节为</a:t>
            </a:r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16</a:t>
            </a:r>
            <a:r>
              <a:rPr lang="zh-CN" altLang="en-US" dirty="0">
                <a:solidFill>
                  <a:srgbClr val="00FF00"/>
                </a:solidFill>
                <a:latin typeface="+mn-lt"/>
                <a:ea typeface="+mn-ea"/>
              </a:rPr>
              <a:t>位位移量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的低字节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(</a:t>
            </a:r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disp-L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)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00H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和高字节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(</a:t>
            </a:r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disp-H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)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21H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en-US" altLang="zh-CN" dirty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第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和第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6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字节存放</a:t>
            </a:r>
            <a:r>
              <a:rPr lang="zh-CN" altLang="en-US" dirty="0">
                <a:solidFill>
                  <a:srgbClr val="00FF00"/>
                </a:solidFill>
                <a:latin typeface="+mn-lt"/>
                <a:ea typeface="+mn-ea"/>
              </a:rPr>
              <a:t>立即数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低字节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(</a:t>
            </a:r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data-L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)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50H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和高字节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(</a:t>
            </a:r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data-H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)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FAH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en-US" altLang="zh-CN" dirty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因此，该指令的编码为</a:t>
            </a:r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C7 87 00 21 50 FA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，在内存中按从低地址到高地址的次序存放。</a:t>
            </a:r>
            <a:endParaRPr lang="en-US" altLang="zh-CN" dirty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1800"/>
              </a:spcBef>
              <a:buFont typeface="Wingdings 3" panose="05040102010807070707" pitchFamily="18" charset="2"/>
              <a:buChar char="u"/>
              <a:tabLst>
                <a:tab pos="1698625" algn="l"/>
              </a:tabLst>
            </a:pPr>
            <a:r>
              <a:rPr lang="zh-CN" altLang="en-US" dirty="0">
                <a:latin typeface="+mn-lt"/>
                <a:ea typeface="+mn-ea"/>
              </a:rPr>
              <a:t>若立即数仅</a:t>
            </a:r>
            <a:r>
              <a:rPr lang="en-US" dirty="0">
                <a:latin typeface="+mn-lt"/>
                <a:ea typeface="+mn-ea"/>
              </a:rPr>
              <a:t>8</a:t>
            </a:r>
            <a:r>
              <a:rPr lang="zh-CN" altLang="en-US" dirty="0">
                <a:latin typeface="+mn-lt"/>
                <a:ea typeface="+mn-ea"/>
              </a:rPr>
              <a:t>位，例如</a:t>
            </a:r>
            <a:r>
              <a:rPr lang="en-US" dirty="0">
                <a:latin typeface="+mn-lt"/>
                <a:ea typeface="+mn-ea"/>
              </a:rPr>
              <a:t>MOV </a:t>
            </a:r>
            <a:r>
              <a:rPr lang="zh-CN" altLang="en-US" dirty="0">
                <a:latin typeface="+mn-lt"/>
                <a:ea typeface="+mn-ea"/>
              </a:rPr>
              <a:t>［</a:t>
            </a:r>
            <a:r>
              <a:rPr lang="en-US" dirty="0">
                <a:latin typeface="+mn-lt"/>
                <a:ea typeface="+mn-ea"/>
              </a:rPr>
              <a:t>BX+3200H</a:t>
            </a:r>
            <a:r>
              <a:rPr lang="zh-CN" altLang="en-US" dirty="0">
                <a:latin typeface="+mn-lt"/>
                <a:ea typeface="+mn-ea"/>
              </a:rPr>
              <a:t>］，</a:t>
            </a:r>
            <a:r>
              <a:rPr lang="en-US" dirty="0">
                <a:latin typeface="+mn-lt"/>
                <a:ea typeface="+mn-ea"/>
              </a:rPr>
              <a:t>86H</a:t>
            </a:r>
            <a:r>
              <a:rPr lang="zh-CN" altLang="en-US" dirty="0">
                <a:latin typeface="+mn-lt"/>
                <a:ea typeface="+mn-ea"/>
              </a:rPr>
              <a:t>，可省去第</a:t>
            </a:r>
            <a:r>
              <a:rPr lang="en-US" dirty="0">
                <a:latin typeface="+mn-lt"/>
                <a:ea typeface="+mn-ea"/>
              </a:rPr>
              <a:t>6</a:t>
            </a:r>
            <a:r>
              <a:rPr lang="zh-CN" altLang="en-US" dirty="0">
                <a:latin typeface="+mn-lt"/>
                <a:ea typeface="+mn-ea"/>
              </a:rPr>
              <a:t>字节</a:t>
            </a:r>
            <a:r>
              <a:rPr lang="en-US" dirty="0">
                <a:latin typeface="+mn-lt"/>
                <a:ea typeface="+mn-ea"/>
              </a:rPr>
              <a:t>data-H</a:t>
            </a:r>
            <a:r>
              <a:rPr lang="zh-CN" altLang="en-US" dirty="0">
                <a:latin typeface="+mn-lt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7664187"/>
      </p:ext>
    </p:extLst>
  </p:cSld>
  <p:clrMapOvr>
    <a:masterClrMapping/>
  </p:clrMapOvr>
  <p:transition spd="slow">
    <p:newsflash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304800" y="1117600"/>
            <a:ext cx="8534400" cy="48895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第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3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章</a:t>
            </a: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4800" b="1" i="0" u="none" strike="noStrike" kern="5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华文中宋" panose="02010600040101010101" pitchFamily="2" charset="-122"/>
                <a:cs typeface="+mn-cs"/>
              </a:rPr>
              <a:t>8086</a:t>
            </a:r>
            <a:r>
              <a:rPr kumimoji="1" lang="zh-CN" altLang="en-US" sz="4800" b="1" i="0" u="none" strike="noStrike" kern="5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华文中宋" panose="02010600040101010101" pitchFamily="2" charset="-122"/>
                <a:cs typeface="+mn-cs"/>
              </a:rPr>
              <a:t>的寻址方式和指令系统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503941"/>
      </p:ext>
    </p:extLst>
  </p:cSld>
  <p:clrMapOvr>
    <a:masterClrMapping/>
  </p:clrMapOvr>
  <p:transition spd="slow">
    <p:plus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304800" y="1117600"/>
            <a:ext cx="8534400" cy="48895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第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3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章</a:t>
            </a: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4800" b="1" i="0" u="none" strike="noStrike" kern="5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华文中宋" panose="02010600040101010101" pitchFamily="2" charset="-122"/>
                <a:cs typeface="+mn-cs"/>
              </a:rPr>
              <a:t>8086</a:t>
            </a:r>
            <a:r>
              <a:rPr kumimoji="1" lang="zh-CN" altLang="en-US" sz="4800" b="1" i="0" u="none" strike="noStrike" kern="5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华文中宋" panose="02010600040101010101" pitchFamily="2" charset="-122"/>
                <a:cs typeface="+mn-cs"/>
              </a:rPr>
              <a:t>的寻址方式和指令系统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634836"/>
      </p:ext>
    </p:extLst>
  </p:cSld>
  <p:clrMapOvr>
    <a:masterClrMapping/>
  </p:clrMapOvr>
  <p:transition spd="slow">
    <p:plus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628650"/>
            <a:ext cx="8229600" cy="1771650"/>
          </a:xfrm>
        </p:spPr>
        <p:txBody>
          <a:bodyPr/>
          <a:lstStyle/>
          <a:p>
            <a:r>
              <a:rPr lang="en-US" sz="4800" dirty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4800" dirty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4800" dirty="0">
                <a:solidFill>
                  <a:srgbClr val="FFFF00"/>
                </a:solidFill>
              </a:rPr>
              <a:t>.3  </a:t>
            </a:r>
            <a:r>
              <a:rPr lang="en-US" altLang="zh-CN" sz="4800" dirty="0">
                <a:solidFill>
                  <a:srgbClr val="FFFF00"/>
                </a:solidFill>
              </a:rPr>
              <a:t>8086</a:t>
            </a:r>
            <a:r>
              <a:rPr lang="zh-CN" altLang="en-US" sz="4800" dirty="0">
                <a:solidFill>
                  <a:srgbClr val="FFFF00"/>
                </a:solidFill>
              </a:rPr>
              <a:t>的指令系统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2762250"/>
            <a:ext cx="8186737" cy="3416300"/>
          </a:xfrm>
        </p:spPr>
        <p:txBody>
          <a:bodyPr/>
          <a:lstStyle/>
          <a:p>
            <a:pPr algn="just"/>
            <a:r>
              <a:rPr lang="en-US" sz="2800" dirty="0">
                <a:latin typeface="+mn-lt"/>
              </a:rPr>
              <a:t>8086</a:t>
            </a:r>
            <a:r>
              <a:rPr lang="zh-CN" altLang="en-US" sz="2800" dirty="0">
                <a:latin typeface="+mn-lt"/>
              </a:rPr>
              <a:t>的指令共有六大类：数据传送指令、算术运算指令、逻辑运算和移位指令、字符串处理指令、控制转移指令、处理器控制指令。</a:t>
            </a:r>
          </a:p>
          <a:p>
            <a:pPr algn="just">
              <a:spcBef>
                <a:spcPts val="3600"/>
              </a:spcBef>
              <a:buFont typeface="Wingdings 3" panose="05040102010807070707" pitchFamily="18" charset="2"/>
              <a:buChar char="u"/>
            </a:pPr>
            <a:r>
              <a:rPr lang="zh-CN" altLang="en-US" sz="2800" dirty="0">
                <a:solidFill>
                  <a:srgbClr val="FF66FF"/>
                </a:solidFill>
              </a:rPr>
              <a:t>本章除详细介绍各类指令外，还将介绍部分伪指令，并给出许多短小的程序设计例子</a:t>
            </a:r>
            <a:r>
              <a:rPr lang="en-US" altLang="zh-CN" sz="2800" dirty="0">
                <a:solidFill>
                  <a:srgbClr val="FF66FF"/>
                </a:solidFill>
              </a:rPr>
              <a:t>,</a:t>
            </a:r>
            <a:r>
              <a:rPr lang="zh-CN" altLang="en-US" sz="2800" dirty="0">
                <a:solidFill>
                  <a:srgbClr val="FF66FF"/>
                </a:solidFill>
              </a:rPr>
              <a:t>以便更好理解指令功能。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621026"/>
      </p:ext>
    </p:extLst>
  </p:cSld>
  <p:clrMapOvr>
    <a:masterClrMapping/>
  </p:clrMapOvr>
  <p:transition spd="slow">
    <p:pull dir="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8650"/>
            <a:ext cx="8534400" cy="1466850"/>
          </a:xfrm>
        </p:spPr>
        <p:txBody>
          <a:bodyPr/>
          <a:lstStyle/>
          <a:p>
            <a:r>
              <a:rPr lang="en-US" sz="4800" dirty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4800" dirty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4800" dirty="0">
                <a:solidFill>
                  <a:srgbClr val="FFFF00"/>
                </a:solidFill>
              </a:rPr>
              <a:t>.3  </a:t>
            </a:r>
            <a:r>
              <a:rPr lang="en-US" altLang="zh-CN" sz="4800" dirty="0">
                <a:solidFill>
                  <a:srgbClr val="FFFF00"/>
                </a:solidFill>
              </a:rPr>
              <a:t>8086</a:t>
            </a:r>
            <a:r>
              <a:rPr lang="zh-CN" altLang="en-US" sz="4800" dirty="0">
                <a:solidFill>
                  <a:srgbClr val="FFFF00"/>
                </a:solidFill>
              </a:rPr>
              <a:t>的指令系统</a:t>
            </a:r>
          </a:p>
        </p:txBody>
      </p:sp>
      <p:sp>
        <p:nvSpPr>
          <p:cNvPr id="5" name="矩形 4"/>
          <p:cNvSpPr/>
          <p:nvPr/>
        </p:nvSpPr>
        <p:spPr>
          <a:xfrm>
            <a:off x="1593850" y="2095500"/>
            <a:ext cx="6356350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</a:t>
            </a: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.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</a:t>
            </a: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.1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数据传送指令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</a:t>
            </a: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.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</a:t>
            </a: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.2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算术运算指令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3.3.3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逻辑运算和移位指令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3.3.4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字符串处理指令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3.3.5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控制转移指令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3.3.6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处理器控制指令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276833"/>
      </p:ext>
    </p:extLst>
  </p:cSld>
  <p:clrMapOvr>
    <a:masterClrMapping/>
  </p:clrMapOvr>
  <p:transition spd="slow">
    <p:wedg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FF00"/>
                </a:solidFill>
                <a:latin typeface="+mn-ea"/>
                <a:ea typeface="+mn-ea"/>
              </a:rPr>
              <a:t>3</a:t>
            </a:r>
            <a:r>
              <a:rPr lang="en-US" sz="3600" dirty="0">
                <a:solidFill>
                  <a:srgbClr val="00FF00"/>
                </a:solidFill>
                <a:latin typeface="+mn-ea"/>
                <a:ea typeface="+mn-ea"/>
              </a:rPr>
              <a:t>.</a:t>
            </a:r>
            <a:r>
              <a:rPr lang="en-US" altLang="zh-CN" sz="3600" dirty="0">
                <a:solidFill>
                  <a:srgbClr val="00FF00"/>
                </a:solidFill>
                <a:latin typeface="+mn-ea"/>
                <a:ea typeface="+mn-ea"/>
              </a:rPr>
              <a:t>3</a:t>
            </a:r>
            <a:r>
              <a:rPr lang="en-US" sz="3600" dirty="0">
                <a:solidFill>
                  <a:srgbClr val="00FF00"/>
                </a:solidFill>
                <a:latin typeface="+mn-ea"/>
                <a:ea typeface="+mn-ea"/>
              </a:rPr>
              <a:t>.1 </a:t>
            </a:r>
            <a:r>
              <a:rPr lang="zh-CN" altLang="en-US" sz="3600" dirty="0">
                <a:solidFill>
                  <a:srgbClr val="00FF00"/>
                </a:solidFill>
                <a:latin typeface="+mn-ea"/>
                <a:ea typeface="+mn-ea"/>
              </a:rPr>
              <a:t>数据传送指令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7700" y="1314450"/>
            <a:ext cx="2533650" cy="3092450"/>
          </a:xfrm>
        </p:spPr>
        <p:txBody>
          <a:bodyPr/>
          <a:lstStyle/>
          <a:p>
            <a:pPr>
              <a:buFont typeface="Wingdings 3" panose="05040102010807070707" pitchFamily="18" charset="2"/>
              <a:buChar char="á"/>
            </a:pPr>
            <a:r>
              <a:rPr lang="zh-CN" altLang="en-US" dirty="0">
                <a:latin typeface="+mn-lt"/>
              </a:rPr>
              <a:t>数据传送指令见表</a:t>
            </a:r>
            <a:r>
              <a:rPr lang="en-US" dirty="0">
                <a:latin typeface="+mn-lt"/>
              </a:rPr>
              <a:t>3.3</a:t>
            </a:r>
            <a:r>
              <a:rPr lang="zh-CN" altLang="en-US" dirty="0">
                <a:latin typeface="+mn-lt"/>
              </a:rPr>
              <a:t>。</a:t>
            </a:r>
            <a:endParaRPr lang="en-US" altLang="zh-CN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除</a:t>
            </a:r>
            <a:r>
              <a:rPr lang="en-US" dirty="0">
                <a:latin typeface="+mn-lt"/>
              </a:rPr>
              <a:t>SAHF</a:t>
            </a:r>
            <a:r>
              <a:rPr lang="zh-CN" altLang="en-US" dirty="0">
                <a:latin typeface="+mn-lt"/>
              </a:rPr>
              <a:t>和</a:t>
            </a:r>
            <a:r>
              <a:rPr lang="en-US" dirty="0">
                <a:latin typeface="+mn-lt"/>
              </a:rPr>
              <a:t>POPF </a:t>
            </a:r>
            <a:r>
              <a:rPr lang="zh-CN" altLang="en-US" dirty="0">
                <a:latin typeface="+mn-lt"/>
              </a:rPr>
              <a:t>指令外，对标志位均没有影响。</a:t>
            </a:r>
          </a:p>
          <a:p>
            <a:endParaRPr lang="zh-CN" altLang="en-US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984250"/>
            <a:ext cx="4813827" cy="565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7164801"/>
      </p:ext>
    </p:extLst>
  </p:cSld>
  <p:clrMapOvr>
    <a:masterClrMapping/>
  </p:clrMapOvr>
  <p:transition spd="slow">
    <p:pull dir="l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495300"/>
            <a:ext cx="8229600" cy="844550"/>
          </a:xfrm>
        </p:spPr>
        <p:txBody>
          <a:bodyPr/>
          <a:lstStyle/>
          <a:p>
            <a:pPr algn="l"/>
            <a:r>
              <a:rPr lang="en-US" dirty="0"/>
              <a:t>1. </a:t>
            </a:r>
            <a:r>
              <a:rPr lang="zh-CN" altLang="en-US" dirty="0"/>
              <a:t>通用数据传送指令</a:t>
            </a:r>
            <a:br>
              <a:rPr lang="en-US" altLang="zh-CN" dirty="0"/>
            </a:br>
            <a:r>
              <a:rPr lang="en-US" sz="2800" dirty="0"/>
              <a:t> (General Purpose Data Transfer)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384300"/>
            <a:ext cx="6934200" cy="1511300"/>
          </a:xfrm>
        </p:spPr>
        <p:txBody>
          <a:bodyPr/>
          <a:lstStyle/>
          <a:p>
            <a:pPr algn="just">
              <a:buNone/>
            </a:pPr>
            <a:r>
              <a:rPr lang="en-US" sz="3200" dirty="0">
                <a:solidFill>
                  <a:srgbClr val="FF66FF"/>
                </a:solidFill>
                <a:latin typeface="+mn-lt"/>
              </a:rPr>
              <a:t>1) MOV </a:t>
            </a:r>
            <a:r>
              <a:rPr lang="zh-CN" altLang="en-US" sz="3200" dirty="0">
                <a:solidFill>
                  <a:srgbClr val="FF66FF"/>
                </a:solidFill>
                <a:latin typeface="+mn-lt"/>
              </a:rPr>
              <a:t>传送指令</a:t>
            </a:r>
            <a:r>
              <a:rPr lang="en-US" sz="3200" dirty="0">
                <a:solidFill>
                  <a:srgbClr val="FF66FF"/>
                </a:solidFill>
                <a:latin typeface="+mn-lt"/>
              </a:rPr>
              <a:t>(Move)</a:t>
            </a:r>
            <a:endParaRPr lang="zh-CN" altLang="en-US" sz="3200" dirty="0">
              <a:solidFill>
                <a:srgbClr val="FF66FF"/>
              </a:solidFill>
              <a:latin typeface="+mn-lt"/>
            </a:endParaRPr>
          </a:p>
          <a:p>
            <a:pPr algn="just">
              <a:buNone/>
            </a:pPr>
            <a:r>
              <a:rPr lang="zh-CN" altLang="en-US" dirty="0">
                <a:latin typeface="+mn-lt"/>
              </a:rPr>
              <a:t>指令格式：</a:t>
            </a:r>
            <a:r>
              <a:rPr lang="en-US" dirty="0">
                <a:latin typeface="+mn-lt"/>
              </a:rPr>
              <a:t>MOV  </a:t>
            </a:r>
            <a:r>
              <a:rPr lang="zh-CN" altLang="en-US" dirty="0">
                <a:latin typeface="+mn-lt"/>
              </a:rPr>
              <a:t>目的，源</a:t>
            </a:r>
          </a:p>
          <a:p>
            <a:pPr algn="just">
              <a:buNone/>
            </a:pPr>
            <a:r>
              <a:rPr lang="zh-CN" altLang="en-US" dirty="0">
                <a:latin typeface="+mn-lt"/>
              </a:rPr>
              <a:t>指令功能：目的操作数</a:t>
            </a:r>
            <a:r>
              <a:rPr lang="en-US" dirty="0">
                <a:latin typeface="+mn-lt"/>
              </a:rPr>
              <a:t>←</a:t>
            </a:r>
            <a:r>
              <a:rPr lang="zh-CN" altLang="en-US" dirty="0">
                <a:latin typeface="+mn-lt"/>
              </a:rPr>
              <a:t>源操作数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7750" y="3073400"/>
            <a:ext cx="2578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MOV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指令允许数据传送的途径如图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3.12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。但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CS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不能做目的操作数。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黑体" panose="0201060906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 指令中至少要有一项明确说明传送的是字节还是字。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 descr="LF3-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" y="3073400"/>
            <a:ext cx="5735862" cy="352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89652"/>
      </p:ext>
    </p:extLst>
  </p:cSld>
  <p:clrMapOvr>
    <a:masterClrMapping/>
  </p:clrMapOvr>
  <p:transition spd="slow">
    <p:wipe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66FF"/>
                </a:solidFill>
              </a:rPr>
              <a:t>1) </a:t>
            </a:r>
            <a:r>
              <a:rPr lang="en-US" altLang="zh-CN" dirty="0">
                <a:solidFill>
                  <a:srgbClr val="FF66FF"/>
                </a:solidFill>
              </a:rPr>
              <a:t>MOV</a:t>
            </a:r>
            <a:r>
              <a:rPr lang="zh-CN" altLang="en-US" dirty="0">
                <a:solidFill>
                  <a:srgbClr val="FF66FF"/>
                </a:solidFill>
              </a:rPr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/>
          <a:lstStyle/>
          <a:p>
            <a:pPr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3.24  </a:t>
            </a: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    MOV    AL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‘B’       </a:t>
            </a:r>
          </a:p>
          <a:p>
            <a:pPr>
              <a:buNone/>
            </a:pPr>
            <a:r>
              <a:rPr lang="en-US" altLang="zh-CN" sz="2800" dirty="0">
                <a:latin typeface="+mn-lt"/>
                <a:ea typeface="+mn-ea"/>
              </a:rPr>
              <a:t>			</a:t>
            </a:r>
            <a:r>
              <a:rPr lang="zh-CN" altLang="en-US" sz="2800" dirty="0">
                <a:latin typeface="+mn-lt"/>
                <a:ea typeface="+mn-ea"/>
              </a:rPr>
              <a:t>；</a:t>
            </a:r>
            <a:r>
              <a:rPr lang="en-US" sz="2800" dirty="0">
                <a:latin typeface="+mn-lt"/>
                <a:ea typeface="+mn-ea"/>
              </a:rPr>
              <a:t>AL←</a:t>
            </a:r>
            <a:r>
              <a:rPr lang="zh-CN" altLang="en-US" sz="2800" dirty="0">
                <a:latin typeface="+mn-lt"/>
                <a:ea typeface="+mn-ea"/>
              </a:rPr>
              <a:t>将字符</a:t>
            </a:r>
            <a:r>
              <a:rPr lang="en-US" sz="2800" dirty="0">
                <a:latin typeface="+mn-lt"/>
                <a:ea typeface="+mn-ea"/>
              </a:rPr>
              <a:t>B</a:t>
            </a:r>
            <a:r>
              <a:rPr lang="zh-CN" altLang="en-US" sz="2800" dirty="0">
                <a:latin typeface="+mn-lt"/>
                <a:ea typeface="+mn-ea"/>
              </a:rPr>
              <a:t>的</a:t>
            </a:r>
            <a:r>
              <a:rPr lang="en-US" sz="2800" dirty="0">
                <a:latin typeface="+mn-lt"/>
                <a:ea typeface="+mn-ea"/>
              </a:rPr>
              <a:t>ASCII</a:t>
            </a:r>
            <a:r>
              <a:rPr lang="zh-CN" altLang="en-US" sz="2800" dirty="0">
                <a:latin typeface="+mn-lt"/>
                <a:ea typeface="+mn-ea"/>
              </a:rPr>
              <a:t>码</a:t>
            </a:r>
            <a:r>
              <a:rPr lang="en-US" sz="2800" dirty="0">
                <a:latin typeface="+mn-lt"/>
                <a:ea typeface="+mn-ea"/>
              </a:rPr>
              <a:t>(42H)</a:t>
            </a:r>
            <a:endParaRPr lang="zh-CN" altLang="en-US" sz="2800" dirty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3.25 </a:t>
            </a:r>
            <a:r>
              <a:rPr lang="en-US" sz="2800" dirty="0">
                <a:latin typeface="+mn-lt"/>
                <a:ea typeface="+mn-ea"/>
              </a:rPr>
              <a:t>	</a:t>
            </a: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    MOV    AX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DATA</a:t>
            </a:r>
            <a:endParaRPr lang="zh-CN" altLang="en-US" sz="2800" dirty="0"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    MOV    DS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AX</a:t>
            </a:r>
            <a:endParaRPr lang="zh-CN" altLang="en-US" sz="2800" dirty="0"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由于</a:t>
            </a:r>
            <a:r>
              <a:rPr lang="en-US" sz="2800" dirty="0">
                <a:latin typeface="+mn-lt"/>
              </a:rPr>
              <a:t>DATA</a:t>
            </a:r>
            <a:r>
              <a:rPr lang="zh-CN" altLang="en-US" sz="2800" dirty="0">
                <a:latin typeface="+mn-lt"/>
              </a:rPr>
              <a:t>表示数据段的段址，是一个</a:t>
            </a:r>
            <a:r>
              <a:rPr lang="en-US" sz="2800" dirty="0">
                <a:latin typeface="+mn-lt"/>
              </a:rPr>
              <a:t>16</a:t>
            </a:r>
            <a:r>
              <a:rPr lang="zh-CN" altLang="en-US" sz="2800" dirty="0">
                <a:latin typeface="+mn-lt"/>
              </a:rPr>
              <a:t>位立即数，不能被直接送进</a:t>
            </a:r>
            <a:r>
              <a:rPr lang="en-US" sz="2800" dirty="0">
                <a:latin typeface="+mn-lt"/>
              </a:rPr>
              <a:t>DS</a:t>
            </a:r>
            <a:r>
              <a:rPr lang="zh-CN" altLang="en-US" sz="2800" dirty="0">
                <a:latin typeface="+mn-lt"/>
              </a:rPr>
              <a:t>，需要先送进另一个数据寄存器</a:t>
            </a:r>
            <a:r>
              <a:rPr lang="en-US" sz="2800" dirty="0">
                <a:latin typeface="+mn-lt"/>
              </a:rPr>
              <a:t>(</a:t>
            </a:r>
            <a:r>
              <a:rPr lang="zh-CN" altLang="en-US" sz="2800" dirty="0">
                <a:latin typeface="+mn-lt"/>
              </a:rPr>
              <a:t>如</a:t>
            </a:r>
            <a:r>
              <a:rPr lang="en-US" sz="2800" dirty="0">
                <a:latin typeface="+mn-lt"/>
              </a:rPr>
              <a:t>AX)</a:t>
            </a:r>
            <a:r>
              <a:rPr lang="zh-CN" altLang="en-US" sz="2800" dirty="0">
                <a:latin typeface="+mn-lt"/>
              </a:rPr>
              <a:t>，再传到</a:t>
            </a:r>
            <a:r>
              <a:rPr lang="en-US" sz="2800" dirty="0">
                <a:latin typeface="+mn-lt"/>
              </a:rPr>
              <a:t>DS</a:t>
            </a:r>
            <a:r>
              <a:rPr lang="zh-CN" altLang="en-US" sz="2800" dirty="0">
                <a:latin typeface="+mn-lt"/>
              </a:rPr>
              <a:t>中。</a:t>
            </a:r>
          </a:p>
          <a:p>
            <a:pPr>
              <a:buNone/>
            </a:pPr>
            <a:r>
              <a:rPr lang="en-US" sz="2800" dirty="0">
                <a:latin typeface="+mn-lt"/>
              </a:rPr>
              <a:t> </a:t>
            </a:r>
            <a:endParaRPr lang="zh-CN" altLang="en-US" sz="2800" dirty="0">
              <a:latin typeface="+mn-l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548675"/>
      </p:ext>
    </p:extLst>
  </p:cSld>
  <p:clrMapOvr>
    <a:masterClrMapping/>
  </p:clrMapOvr>
  <p:transition spd="slow">
    <p:pull dir="d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FF66FF"/>
                </a:solidFill>
              </a:rPr>
              <a:t>数据段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073150"/>
            <a:ext cx="7867650" cy="5416550"/>
          </a:xfrm>
        </p:spPr>
        <p:txBody>
          <a:bodyPr/>
          <a:lstStyle/>
          <a:p>
            <a:r>
              <a:rPr lang="zh-CN" altLang="en-US" dirty="0"/>
              <a:t>下面将举例介绍数据段的基地址、段中各变量的偏移地址、变量定义等概念。</a:t>
            </a:r>
            <a:endParaRPr lang="en-US" altLang="zh-CN" dirty="0"/>
          </a:p>
          <a:p>
            <a:r>
              <a:rPr lang="zh-CN" altLang="en-US" dirty="0"/>
              <a:t>在汇编语言程序中，数据通常存放在</a:t>
            </a:r>
            <a:r>
              <a:rPr lang="zh-CN" altLang="en-US" dirty="0">
                <a:solidFill>
                  <a:srgbClr val="00FF00"/>
                </a:solidFill>
              </a:rPr>
              <a:t>数据段</a:t>
            </a:r>
            <a:r>
              <a:rPr lang="zh-CN" altLang="en-US" dirty="0"/>
              <a:t>中。</a:t>
            </a:r>
            <a:endParaRPr lang="en-US" altLang="zh-CN" dirty="0"/>
          </a:p>
          <a:p>
            <a:pPr>
              <a:spcBef>
                <a:spcPts val="2400"/>
              </a:spcBef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例如，</a:t>
            </a:r>
            <a:r>
              <a:rPr lang="zh-CN" altLang="en-US" dirty="0"/>
              <a:t>下面是某个程序的</a:t>
            </a:r>
            <a:r>
              <a:rPr lang="zh-CN" altLang="en-US" dirty="0">
                <a:solidFill>
                  <a:srgbClr val="00FF00"/>
                </a:solidFill>
              </a:rPr>
              <a:t>数据段</a:t>
            </a:r>
            <a:r>
              <a:rPr lang="zh-CN" altLang="en-US" dirty="0"/>
              <a:t>：</a:t>
            </a:r>
          </a:p>
          <a:p>
            <a:pPr>
              <a:buNone/>
            </a:pPr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DATA</a:t>
            </a:r>
            <a:r>
              <a:rPr lang="en-US" dirty="0">
                <a:latin typeface="+mn-lt"/>
                <a:ea typeface="+mn-ea"/>
              </a:rPr>
              <a:t>	</a:t>
            </a:r>
            <a:r>
              <a:rPr lang="en-US" dirty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r>
              <a:rPr lang="en-US" dirty="0">
                <a:latin typeface="+mn-lt"/>
                <a:ea typeface="+mn-ea"/>
              </a:rPr>
              <a:t>		</a:t>
            </a:r>
            <a:r>
              <a:rPr lang="zh-CN" altLang="en-US" dirty="0">
                <a:latin typeface="+mn-lt"/>
                <a:ea typeface="+mn-ea"/>
              </a:rPr>
              <a:t>       ；数据段开始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AREA1	DB	14H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3BH</a:t>
            </a:r>
            <a:endParaRPr lang="zh-CN" altLang="en-US" dirty="0"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AREA2	DB	3 DUP(0)</a:t>
            </a:r>
            <a:endParaRPr lang="zh-CN" altLang="en-US" dirty="0"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ARRAY	DW	3100H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01A6H</a:t>
            </a:r>
            <a:endParaRPr lang="zh-CN" altLang="en-US" dirty="0"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STRING	DB	‘GOOD’</a:t>
            </a:r>
            <a:endParaRPr lang="zh-CN" altLang="en-US" dirty="0"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DATA</a:t>
            </a:r>
            <a:r>
              <a:rPr lang="en-US" dirty="0">
                <a:latin typeface="+mn-lt"/>
                <a:ea typeface="+mn-ea"/>
              </a:rPr>
              <a:t>	</a:t>
            </a:r>
            <a:r>
              <a:rPr lang="en-US" dirty="0">
                <a:solidFill>
                  <a:srgbClr val="FF66FF"/>
                </a:solidFill>
                <a:latin typeface="+mn-lt"/>
                <a:ea typeface="+mn-ea"/>
              </a:rPr>
              <a:t>ENDS	</a:t>
            </a:r>
            <a:r>
              <a:rPr lang="en-US" dirty="0">
                <a:latin typeface="+mn-lt"/>
                <a:ea typeface="+mn-ea"/>
              </a:rPr>
              <a:t>		</a:t>
            </a:r>
            <a:r>
              <a:rPr lang="zh-CN" altLang="en-US" dirty="0">
                <a:latin typeface="+mn-lt"/>
                <a:ea typeface="+mn-ea"/>
              </a:rPr>
              <a:t>        ；数据段结束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012870"/>
      </p:ext>
    </p:extLst>
  </p:cSld>
  <p:clrMapOvr>
    <a:masterClrMapping/>
  </p:clrMapOvr>
  <p:transition spd="slow">
    <p:wedg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495300"/>
            <a:ext cx="8229600" cy="674688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rgbClr val="FF66FF"/>
                </a:solidFill>
              </a:rPr>
              <a:t>数据段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7100" y="1295400"/>
            <a:ext cx="7334250" cy="5175250"/>
          </a:xfrm>
        </p:spPr>
        <p:txBody>
          <a:bodyPr/>
          <a:lstStyle/>
          <a:p>
            <a:pPr algn="just">
              <a:spcBef>
                <a:spcPts val="2400"/>
              </a:spcBef>
            </a:pPr>
            <a:r>
              <a:rPr lang="zh-CN" altLang="en-US" dirty="0">
                <a:latin typeface="+mn-lt"/>
              </a:rPr>
              <a:t>数据段以段说明符</a:t>
            </a:r>
            <a:r>
              <a:rPr lang="en-US" dirty="0">
                <a:solidFill>
                  <a:srgbClr val="FF66FF"/>
                </a:solidFill>
                <a:latin typeface="+mn-lt"/>
              </a:rPr>
              <a:t>SEGMENT</a:t>
            </a:r>
            <a:r>
              <a:rPr lang="zh-CN" altLang="en-US" dirty="0">
                <a:latin typeface="+mn-lt"/>
              </a:rPr>
              <a:t>开始，</a:t>
            </a:r>
            <a:r>
              <a:rPr lang="en-US" dirty="0">
                <a:solidFill>
                  <a:srgbClr val="FF66FF"/>
                </a:solidFill>
                <a:latin typeface="+mn-lt"/>
              </a:rPr>
              <a:t>ENDS</a:t>
            </a:r>
            <a:r>
              <a:rPr lang="zh-CN" altLang="en-US" dirty="0">
                <a:latin typeface="+mn-lt"/>
              </a:rPr>
              <a:t>结束，</a:t>
            </a:r>
            <a:r>
              <a:rPr lang="en-US" dirty="0">
                <a:solidFill>
                  <a:srgbClr val="FF66FF"/>
                </a:solidFill>
                <a:latin typeface="+mn-lt"/>
              </a:rPr>
              <a:t>DATA</a:t>
            </a:r>
            <a:r>
              <a:rPr lang="zh-CN" altLang="en-US" dirty="0">
                <a:latin typeface="+mn-lt"/>
              </a:rPr>
              <a:t>是数据段的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段名</a:t>
            </a:r>
            <a:r>
              <a:rPr lang="zh-CN" altLang="en-US" dirty="0">
                <a:latin typeface="+mn-lt"/>
              </a:rPr>
              <a:t>。</a:t>
            </a:r>
          </a:p>
          <a:p>
            <a:pPr algn="just">
              <a:spcBef>
                <a:spcPts val="2400"/>
              </a:spcBef>
            </a:pPr>
            <a:r>
              <a:rPr lang="en-US" dirty="0">
                <a:solidFill>
                  <a:srgbClr val="FF66FF"/>
                </a:solidFill>
                <a:latin typeface="+mn-lt"/>
              </a:rPr>
              <a:t>DB</a:t>
            </a:r>
            <a:r>
              <a:rPr lang="zh-CN" altLang="en-US" dirty="0">
                <a:latin typeface="+mn-lt"/>
              </a:rPr>
              <a:t>伪操作符用来定义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字节变量</a:t>
            </a:r>
            <a:r>
              <a:rPr lang="zh-CN" altLang="en-US" dirty="0">
                <a:latin typeface="+mn-lt"/>
              </a:rPr>
              <a:t>。</a:t>
            </a:r>
          </a:p>
          <a:p>
            <a:pPr algn="just">
              <a:spcBef>
                <a:spcPts val="2400"/>
              </a:spcBef>
            </a:pPr>
            <a:r>
              <a:rPr lang="en-US" dirty="0">
                <a:solidFill>
                  <a:srgbClr val="FF66FF"/>
                </a:solidFill>
                <a:latin typeface="+mn-lt"/>
              </a:rPr>
              <a:t>DW</a:t>
            </a:r>
            <a:r>
              <a:rPr lang="zh-CN" altLang="en-US" dirty="0">
                <a:latin typeface="+mn-lt"/>
              </a:rPr>
              <a:t>定义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字变量</a:t>
            </a:r>
            <a:r>
              <a:rPr lang="zh-CN" altLang="en-US" dirty="0">
                <a:latin typeface="+mn-lt"/>
              </a:rPr>
              <a:t>，低字节在前，高字节在后。</a:t>
            </a:r>
          </a:p>
          <a:p>
            <a:pPr algn="just">
              <a:spcBef>
                <a:spcPts val="2400"/>
              </a:spcBef>
            </a:pPr>
            <a:r>
              <a:rPr lang="en-US" dirty="0">
                <a:solidFill>
                  <a:srgbClr val="FF66FF"/>
                </a:solidFill>
                <a:latin typeface="+mn-lt"/>
              </a:rPr>
              <a:t>DUP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复制操作符</a:t>
            </a:r>
            <a:r>
              <a:rPr lang="zh-CN" altLang="en-US" dirty="0">
                <a:latin typeface="+mn-lt"/>
              </a:rPr>
              <a:t>，前面的 </a:t>
            </a:r>
            <a:r>
              <a:rPr lang="en-US" dirty="0">
                <a:latin typeface="+mn-lt"/>
              </a:rPr>
              <a:t>“3”</a:t>
            </a:r>
            <a:r>
              <a:rPr lang="zh-CN" altLang="en-US" dirty="0">
                <a:latin typeface="+mn-lt"/>
              </a:rPr>
              <a:t>说明在存储器中保留</a:t>
            </a:r>
            <a:r>
              <a:rPr 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个字节单元，初值均为</a:t>
            </a:r>
            <a:r>
              <a:rPr lang="en-US" dirty="0">
                <a:latin typeface="+mn-lt"/>
              </a:rPr>
              <a:t>0</a:t>
            </a:r>
            <a:r>
              <a:rPr lang="zh-CN" altLang="en-US" dirty="0">
                <a:latin typeface="+mn-lt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843953"/>
      </p:ext>
    </p:extLst>
  </p:cSld>
  <p:clrMapOvr>
    <a:masterClrMapping/>
  </p:clrMapOvr>
  <p:transition spd="slow">
    <p:pull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1149350"/>
          </a:xfrm>
        </p:spPr>
        <p:txBody>
          <a:bodyPr/>
          <a:lstStyle/>
          <a:p>
            <a:r>
              <a:rPr lang="en-US" sz="3600" dirty="0">
                <a:solidFill>
                  <a:srgbClr val="00FF00"/>
                </a:solidFill>
                <a:latin typeface="+mn-ea"/>
                <a:ea typeface="+mn-ea"/>
              </a:rPr>
              <a:t>3.1.1 </a:t>
            </a:r>
            <a:r>
              <a:rPr lang="zh-CN" altLang="en-US" sz="3600" dirty="0">
                <a:solidFill>
                  <a:srgbClr val="00FF00"/>
                </a:solidFill>
                <a:latin typeface="+mn-ea"/>
                <a:ea typeface="+mn-ea"/>
              </a:rPr>
              <a:t>立即寻址方式</a:t>
            </a:r>
            <a:br>
              <a:rPr lang="en-US" altLang="zh-CN" dirty="0">
                <a:solidFill>
                  <a:srgbClr val="00FF00"/>
                </a:solidFill>
                <a:latin typeface="+mn-ea"/>
                <a:ea typeface="+mn-ea"/>
              </a:rPr>
            </a:br>
            <a:r>
              <a:rPr lang="en-US" sz="2800" dirty="0"/>
              <a:t>(Immediate Addressing)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517650"/>
            <a:ext cx="8372475" cy="4445000"/>
          </a:xfrm>
        </p:spPr>
        <p:txBody>
          <a:bodyPr/>
          <a:lstStyle/>
          <a:p>
            <a:pPr marL="358775" indent="-358775" algn="just"/>
            <a:r>
              <a:rPr lang="zh-CN" altLang="en-US" sz="2800" dirty="0">
                <a:latin typeface="+mn-lt"/>
              </a:rPr>
              <a:t>操作数直接包含在指令中，它是一个</a:t>
            </a:r>
            <a:r>
              <a:rPr lang="en-US" sz="2800" dirty="0">
                <a:latin typeface="+mn-lt"/>
              </a:rPr>
              <a:t>8</a:t>
            </a:r>
            <a:r>
              <a:rPr lang="zh-CN" altLang="en-US" sz="2800" dirty="0">
                <a:latin typeface="+mn-lt"/>
              </a:rPr>
              <a:t>位或</a:t>
            </a:r>
            <a:r>
              <a:rPr lang="en-US" sz="2800" dirty="0">
                <a:latin typeface="+mn-lt"/>
              </a:rPr>
              <a:t>16</a:t>
            </a:r>
            <a:r>
              <a:rPr lang="zh-CN" altLang="en-US" sz="2800" dirty="0">
                <a:latin typeface="+mn-lt"/>
              </a:rPr>
              <a:t>位的常数，也叫</a:t>
            </a:r>
            <a:r>
              <a:rPr lang="zh-CN" altLang="en-US" sz="2800" dirty="0">
                <a:solidFill>
                  <a:srgbClr val="00FF00"/>
                </a:solidFill>
                <a:latin typeface="+mn-lt"/>
              </a:rPr>
              <a:t>立即数</a:t>
            </a:r>
            <a:r>
              <a:rPr lang="zh-CN" altLang="en-US" sz="2800" dirty="0">
                <a:latin typeface="+mn-lt"/>
              </a:rPr>
              <a:t>。</a:t>
            </a:r>
          </a:p>
          <a:p>
            <a:pPr>
              <a:spcBef>
                <a:spcPts val="1800"/>
              </a:spcBef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3.1  </a:t>
            </a:r>
            <a:r>
              <a:rPr lang="en-US" dirty="0">
                <a:latin typeface="+mn-lt"/>
                <a:ea typeface="+mn-ea"/>
              </a:rPr>
              <a:t>MOV   AL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26H</a:t>
            </a:r>
            <a:endParaRPr lang="zh-CN" altLang="en-US" dirty="0">
              <a:latin typeface="+mn-lt"/>
              <a:ea typeface="+mn-ea"/>
            </a:endParaRPr>
          </a:p>
          <a:p>
            <a:pPr marL="358775" indent="-358775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将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位立即数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26H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送到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AL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寄存器中。</a:t>
            </a:r>
          </a:p>
          <a:p>
            <a:pPr>
              <a:spcBef>
                <a:spcPts val="2400"/>
              </a:spcBef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3.2  </a:t>
            </a:r>
            <a:r>
              <a:rPr lang="en-US" dirty="0">
                <a:latin typeface="+mn-lt"/>
                <a:ea typeface="+mn-ea"/>
              </a:rPr>
              <a:t>MOV	 CX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2A50H</a:t>
            </a:r>
            <a:endParaRPr lang="zh-CN" altLang="en-US" dirty="0">
              <a:latin typeface="+mn-lt"/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将立即数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2A50H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送到</a:t>
            </a:r>
            <a:endParaRPr lang="en-US" altLang="zh-CN" dirty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CX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中，指令的机器码存</a:t>
            </a:r>
            <a:endParaRPr lang="en-US" altLang="zh-CN" dirty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放及执行过程如图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3.1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。</a:t>
            </a:r>
          </a:p>
          <a:p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5" name="图片 4" descr="LF3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881" y="3829050"/>
            <a:ext cx="4903119" cy="2418602"/>
          </a:xfrm>
          <a:prstGeom prst="rect">
            <a:avLst/>
          </a:prstGeom>
        </p:spPr>
      </p:pic>
    </p:spTree>
  </p:cSld>
  <p:clrMapOvr>
    <a:masterClrMapping/>
  </p:clrMapOvr>
  <p:transition spd="slow">
    <p:split dir="in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FF66FF"/>
                </a:solidFill>
              </a:rPr>
              <a:t>数据段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028700"/>
            <a:ext cx="4541837" cy="5378450"/>
          </a:xfrm>
        </p:spPr>
        <p:txBody>
          <a:bodyPr/>
          <a:lstStyle/>
          <a:p>
            <a:pPr algn="just"/>
            <a:r>
              <a:rPr lang="zh-CN" altLang="en-US" sz="2400" dirty="0">
                <a:latin typeface="+mn-lt"/>
              </a:rPr>
              <a:t>汇编后，</a:t>
            </a:r>
            <a:r>
              <a:rPr lang="en-US" sz="2400" dirty="0">
                <a:latin typeface="+mn-lt"/>
              </a:rPr>
              <a:t>DATA</a:t>
            </a:r>
            <a:r>
              <a:rPr lang="zh-CN" altLang="en-US" sz="2400" dirty="0">
                <a:latin typeface="+mn-lt"/>
              </a:rPr>
              <a:t>被赋予具体的段地址，各变量将自偏移地址</a:t>
            </a:r>
            <a:r>
              <a:rPr lang="en-US" sz="2400" dirty="0">
                <a:latin typeface="+mn-lt"/>
              </a:rPr>
              <a:t>0000H</a:t>
            </a:r>
            <a:r>
              <a:rPr lang="zh-CN" altLang="en-US" sz="2400" dirty="0">
                <a:latin typeface="+mn-lt"/>
              </a:rPr>
              <a:t>开始依次存放，各符号地址也被赋予确定的值，等于它们在数据段中的偏移量。</a:t>
            </a:r>
            <a:endParaRPr lang="en-US" altLang="zh-CN" sz="2400" dirty="0">
              <a:latin typeface="+mn-lt"/>
            </a:endParaRPr>
          </a:p>
          <a:p>
            <a:pPr algn="just"/>
            <a:r>
              <a:rPr lang="zh-CN" altLang="en-US" sz="2400" dirty="0">
                <a:latin typeface="+mn-lt"/>
              </a:rPr>
              <a:t>数据占用存储空间的情况如图</a:t>
            </a:r>
            <a:r>
              <a:rPr lang="en-US" sz="2400" dirty="0">
                <a:latin typeface="+mn-lt"/>
              </a:rPr>
              <a:t>3.13</a:t>
            </a:r>
            <a:r>
              <a:rPr lang="zh-CN" altLang="en-US" sz="2400" dirty="0">
                <a:latin typeface="+mn-lt"/>
              </a:rPr>
              <a:t>。</a:t>
            </a:r>
            <a:r>
              <a:rPr lang="zh-CN" altLang="en-US" sz="2400" dirty="0">
                <a:latin typeface="+mn-lt"/>
                <a:sym typeface="Wingdings" panose="05000000000000000000"/>
              </a:rPr>
              <a:t></a:t>
            </a:r>
            <a:endParaRPr lang="zh-CN" altLang="en-US" sz="24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AREA1</a:t>
            </a:r>
            <a:r>
              <a:rPr lang="zh-CN" altLang="en-US" sz="24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的偏移地址为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0000H</a:t>
            </a:r>
            <a:endParaRPr lang="zh-CN" altLang="en-US" sz="2400" dirty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AREA2</a:t>
            </a:r>
            <a:r>
              <a:rPr lang="zh-CN" altLang="en-US" sz="24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的偏移地址为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0002H</a:t>
            </a:r>
            <a:endParaRPr lang="zh-CN" altLang="en-US" sz="2400" dirty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ARRAY</a:t>
            </a:r>
            <a:r>
              <a:rPr lang="zh-CN" altLang="en-US" sz="24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的偏移地址为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0005H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字符串‘</a:t>
            </a:r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GOOD</a:t>
            </a:r>
            <a:r>
              <a:rPr lang="zh-CN" altLang="en-US" sz="24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’从</a:t>
            </a:r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0009H</a:t>
            </a:r>
            <a:r>
              <a:rPr lang="zh-CN" altLang="en-US" sz="24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开始存放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3200" y="1250950"/>
            <a:ext cx="34766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72783263"/>
      </p:ext>
    </p:extLst>
  </p:cSld>
  <p:clrMapOvr>
    <a:masterClrMapping/>
  </p:clrMapOvr>
  <p:transition spd="slow">
    <p:pull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rgbClr val="FF66FF"/>
                </a:solidFill>
              </a:rPr>
              <a:t>1</a:t>
            </a:r>
            <a:r>
              <a:rPr lang="zh-CN" altLang="en-US" dirty="0">
                <a:solidFill>
                  <a:srgbClr val="FF66FF"/>
                </a:solidFill>
              </a:rPr>
              <a:t>）</a:t>
            </a:r>
            <a:r>
              <a:rPr lang="en-US" altLang="zh-CN" dirty="0">
                <a:solidFill>
                  <a:srgbClr val="FF66FF"/>
                </a:solidFill>
              </a:rPr>
              <a:t>MOV</a:t>
            </a:r>
            <a:r>
              <a:rPr lang="zh-CN" altLang="en-US" dirty="0">
                <a:solidFill>
                  <a:srgbClr val="FF66FF"/>
                </a:solidFill>
              </a:rPr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84250"/>
            <a:ext cx="8372475" cy="5422900"/>
          </a:xfrm>
        </p:spPr>
        <p:txBody>
          <a:bodyPr/>
          <a:lstStyle/>
          <a:p>
            <a:pPr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3.26    </a:t>
            </a:r>
            <a:r>
              <a:rPr lang="en-US" dirty="0">
                <a:latin typeface="+mn-lt"/>
                <a:ea typeface="+mn-ea"/>
              </a:rPr>
              <a:t>MOV   DX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OFFSET ARRAY</a:t>
            </a:r>
            <a:endParaRPr lang="zh-CN" altLang="en-US" dirty="0"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将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ARRAY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的偏移地址送到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DX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，其中，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OFFSET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为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属性操作符，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表示应把其后的符号地址的值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(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而不是内容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)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作为操作数。</a:t>
            </a:r>
            <a:endParaRPr lang="en-US" altLang="zh-CN" dirty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若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ARRAY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的值如图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3.13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，则指令执行后，符号地址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ARRAY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的偏移量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0005H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被送到了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DX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中。</a:t>
            </a:r>
            <a:endParaRPr lang="en-US" altLang="zh-CN" dirty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3.27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>
                <a:latin typeface="+mn-lt"/>
                <a:ea typeface="+mn-ea"/>
              </a:rPr>
              <a:t>     设</a:t>
            </a:r>
            <a:r>
              <a:rPr lang="en-US" dirty="0">
                <a:latin typeface="+mn-lt"/>
                <a:ea typeface="+mn-ea"/>
              </a:rPr>
              <a:t>AREA1</a:t>
            </a:r>
            <a:r>
              <a:rPr lang="zh-CN" altLang="en-US" dirty="0">
                <a:latin typeface="+mn-lt"/>
                <a:ea typeface="+mn-ea"/>
              </a:rPr>
              <a:t>和</a:t>
            </a:r>
            <a:r>
              <a:rPr lang="en-US" dirty="0">
                <a:latin typeface="+mn-lt"/>
                <a:ea typeface="+mn-ea"/>
              </a:rPr>
              <a:t>AREA2</a:t>
            </a:r>
            <a:r>
              <a:rPr lang="zh-CN" altLang="en-US" dirty="0">
                <a:latin typeface="+mn-lt"/>
                <a:ea typeface="+mn-ea"/>
              </a:rPr>
              <a:t>的值如图</a:t>
            </a:r>
            <a:r>
              <a:rPr lang="en-US" dirty="0">
                <a:latin typeface="+mn-lt"/>
                <a:ea typeface="+mn-ea"/>
              </a:rPr>
              <a:t>3.13</a:t>
            </a:r>
            <a:r>
              <a:rPr lang="zh-CN" altLang="en-US" dirty="0">
                <a:latin typeface="+mn-lt"/>
                <a:ea typeface="+mn-ea"/>
              </a:rPr>
              <a:t>，说明以下指令功能</a:t>
            </a:r>
          </a:p>
          <a:p>
            <a:pPr>
              <a:spcBef>
                <a:spcPts val="1200"/>
              </a:spcBef>
              <a:buNone/>
            </a:pPr>
            <a:r>
              <a:rPr lang="zh-CN" altLang="en-US" dirty="0">
                <a:latin typeface="+mn-lt"/>
                <a:ea typeface="+mn-ea"/>
              </a:rPr>
              <a:t>　  </a:t>
            </a:r>
            <a:r>
              <a:rPr lang="en-US" altLang="zh-CN" dirty="0">
                <a:latin typeface="+mn-lt"/>
                <a:ea typeface="+mn-ea"/>
              </a:rPr>
              <a:t>	</a:t>
            </a:r>
            <a:r>
              <a:rPr lang="en-US" dirty="0">
                <a:latin typeface="+mn-lt"/>
                <a:ea typeface="+mn-ea"/>
              </a:rPr>
              <a:t>MOV  AL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AREA1	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AL←AREA1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中的内容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14H</a:t>
            </a:r>
            <a:endParaRPr lang="zh-CN" altLang="en-US" dirty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dirty="0">
                <a:latin typeface="+mn-lt"/>
                <a:ea typeface="+mn-ea"/>
              </a:rPr>
              <a:t>      	MOV  AREA2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AL	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0002H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单元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←14H</a:t>
            </a:r>
            <a:endParaRPr lang="zh-CN" altLang="en-US" dirty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062462"/>
      </p:ext>
    </p:extLst>
  </p:cSld>
  <p:clrMapOvr>
    <a:masterClrMapping/>
  </p:clrMapOvr>
  <p:transition spd="slow">
    <p:pull dir="ld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361950"/>
            <a:ext cx="8229600" cy="674688"/>
          </a:xfrm>
        </p:spPr>
        <p:txBody>
          <a:bodyPr/>
          <a:lstStyle/>
          <a:p>
            <a:pPr algn="l"/>
            <a:r>
              <a:rPr lang="en-US" altLang="zh-CN" dirty="0">
                <a:solidFill>
                  <a:srgbClr val="FF66FF"/>
                </a:solidFill>
              </a:rPr>
              <a:t>1</a:t>
            </a:r>
            <a:r>
              <a:rPr lang="zh-CN" altLang="en-US" dirty="0">
                <a:solidFill>
                  <a:srgbClr val="FF66FF"/>
                </a:solidFill>
              </a:rPr>
              <a:t>）</a:t>
            </a:r>
            <a:r>
              <a:rPr lang="en-US" altLang="zh-CN" dirty="0">
                <a:solidFill>
                  <a:srgbClr val="FF66FF"/>
                </a:solidFill>
              </a:rPr>
              <a:t>MOV</a:t>
            </a:r>
            <a:r>
              <a:rPr lang="zh-CN" altLang="en-US" dirty="0">
                <a:solidFill>
                  <a:srgbClr val="FF66FF"/>
                </a:solidFill>
              </a:rPr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117600"/>
            <a:ext cx="8267700" cy="2089150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+mn-lt"/>
                <a:ea typeface="+mn-ea"/>
              </a:rPr>
              <a:t> </a:t>
            </a: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3.28  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        MOV   AX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TABLE</a:t>
            </a:r>
            <a:r>
              <a:rPr lang="zh-CN" altLang="en-US" dirty="0">
                <a:latin typeface="+mn-lt"/>
                <a:ea typeface="+mn-ea"/>
              </a:rPr>
              <a:t>［</a:t>
            </a:r>
            <a:r>
              <a:rPr lang="en-US" dirty="0">
                <a:latin typeface="+mn-lt"/>
                <a:ea typeface="+mn-ea"/>
              </a:rPr>
              <a:t>BP</a:t>
            </a:r>
            <a:r>
              <a:rPr lang="zh-CN" altLang="en-US" dirty="0">
                <a:latin typeface="+mn-lt"/>
                <a:ea typeface="+mn-ea"/>
              </a:rPr>
              <a:t>］［</a:t>
            </a:r>
            <a:r>
              <a:rPr lang="en-US" dirty="0">
                <a:latin typeface="+mn-lt"/>
                <a:ea typeface="+mn-ea"/>
              </a:rPr>
              <a:t>DI</a:t>
            </a:r>
            <a:r>
              <a:rPr lang="zh-CN" altLang="en-US" dirty="0">
                <a:latin typeface="+mn-lt"/>
                <a:ea typeface="+mn-ea"/>
              </a:rPr>
              <a:t>］</a:t>
            </a:r>
            <a:endParaRPr lang="en-US" altLang="zh-CN" dirty="0"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       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；将地址为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 16×SS+BP+DI+TABLE 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的字单元中的内容送进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AX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243074"/>
      </p:ext>
    </p:extLst>
  </p:cSld>
  <p:clrMapOvr>
    <a:masterClrMapping/>
  </p:clrMapOvr>
  <p:transition spd="slow">
    <p:pull dir="l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539750"/>
            <a:ext cx="8229600" cy="674688"/>
          </a:xfrm>
        </p:spPr>
        <p:txBody>
          <a:bodyPr/>
          <a:lstStyle/>
          <a:p>
            <a:pPr algn="l"/>
            <a:r>
              <a:rPr lang="en-US" dirty="0"/>
              <a:t>1. </a:t>
            </a:r>
            <a:r>
              <a:rPr lang="zh-CN" altLang="en-US" dirty="0"/>
              <a:t>通用数据传送指令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250950"/>
            <a:ext cx="7786687" cy="5175250"/>
          </a:xfrm>
        </p:spPr>
        <p:txBody>
          <a:bodyPr/>
          <a:lstStyle/>
          <a:p>
            <a:pPr>
              <a:buNone/>
            </a:pPr>
            <a:r>
              <a:rPr lang="en-US" sz="3200" dirty="0">
                <a:solidFill>
                  <a:srgbClr val="FF66FF"/>
                </a:solidFill>
                <a:latin typeface="+mn-lt"/>
              </a:rPr>
              <a:t>2) </a:t>
            </a:r>
            <a:r>
              <a:rPr lang="zh-CN" altLang="en-US" sz="3200" dirty="0">
                <a:solidFill>
                  <a:srgbClr val="FF66FF"/>
                </a:solidFill>
                <a:latin typeface="+mn-lt"/>
              </a:rPr>
              <a:t>进栈指令</a:t>
            </a:r>
            <a:r>
              <a:rPr lang="en-US" sz="3200" dirty="0">
                <a:solidFill>
                  <a:srgbClr val="FF66FF"/>
                </a:solidFill>
                <a:latin typeface="+mn-lt"/>
              </a:rPr>
              <a:t>PUSH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 (Push  Word  onto  Stack)</a:t>
            </a:r>
            <a:endParaRPr lang="zh-CN" altLang="en-US" sz="3200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/>
              <a:t>　</a:t>
            </a: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 PUSH   </a:t>
            </a:r>
            <a:r>
              <a:rPr lang="zh-CN" altLang="en-US" sz="2800" dirty="0">
                <a:latin typeface="+mn-lt"/>
              </a:rPr>
              <a:t>源</a:t>
            </a:r>
          </a:p>
          <a:p>
            <a:pPr>
              <a:buNone/>
            </a:pPr>
            <a:r>
              <a:rPr lang="zh-CN" altLang="en-US" sz="2800" dirty="0">
                <a:latin typeface="+mn-lt"/>
              </a:rPr>
              <a:t>　指令功能： 将源操作数推入堆栈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源操作数可以是</a:t>
            </a:r>
            <a:r>
              <a:rPr lang="en-US" sz="2800" dirty="0">
                <a:latin typeface="+mn-lt"/>
              </a:rPr>
              <a:t>16</a:t>
            </a:r>
            <a:r>
              <a:rPr lang="zh-CN" altLang="en-US" sz="2800" dirty="0">
                <a:latin typeface="+mn-lt"/>
              </a:rPr>
              <a:t>位通用寄存器、段寄存器或存储器中的数据字，但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不能是立即数</a:t>
            </a:r>
            <a:r>
              <a:rPr lang="zh-CN" altLang="en-US" sz="2800" dirty="0">
                <a:latin typeface="+mn-lt"/>
              </a:rPr>
              <a:t>。　　　</a:t>
            </a:r>
            <a:endParaRPr lang="en-US" altLang="zh-CN" sz="28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执行</a:t>
            </a:r>
            <a:r>
              <a:rPr lang="en-US" sz="2800" dirty="0">
                <a:latin typeface="+mn-lt"/>
              </a:rPr>
              <a:t>PUSH</a:t>
            </a:r>
            <a:r>
              <a:rPr lang="zh-CN" altLang="en-US" sz="2800" dirty="0">
                <a:latin typeface="+mn-lt"/>
              </a:rPr>
              <a:t>操作后，使</a:t>
            </a:r>
            <a:r>
              <a:rPr lang="en-US" sz="2800" dirty="0">
                <a:latin typeface="+mn-lt"/>
              </a:rPr>
              <a:t>SP←SP-2</a:t>
            </a:r>
            <a:r>
              <a:rPr lang="zh-CN" altLang="en-US" sz="2800" dirty="0">
                <a:latin typeface="+mn-lt"/>
              </a:rPr>
              <a:t>，再把源操作数压入</a:t>
            </a:r>
            <a:r>
              <a:rPr lang="en-US" sz="2800" dirty="0">
                <a:latin typeface="+mn-lt"/>
              </a:rPr>
              <a:t>SP</a:t>
            </a:r>
            <a:r>
              <a:rPr lang="zh-CN" altLang="en-US" sz="2800" dirty="0">
                <a:latin typeface="+mn-lt"/>
              </a:rPr>
              <a:t>指示的位置上。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660227"/>
      </p:ext>
    </p:extLst>
  </p:cSld>
  <p:clrMapOvr>
    <a:masterClrMapping/>
  </p:clrMapOvr>
  <p:transition spd="slow">
    <p:pull dir="rd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628650"/>
            <a:ext cx="8229600" cy="674688"/>
          </a:xfrm>
        </p:spPr>
        <p:txBody>
          <a:bodyPr/>
          <a:lstStyle/>
          <a:p>
            <a:pPr algn="l"/>
            <a:r>
              <a:rPr lang="en-US" dirty="0"/>
              <a:t>1. </a:t>
            </a:r>
            <a:r>
              <a:rPr lang="zh-CN" altLang="en-US" dirty="0"/>
              <a:t>通用数据传送指令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339850"/>
            <a:ext cx="7831137" cy="5175250"/>
          </a:xfrm>
        </p:spPr>
        <p:txBody>
          <a:bodyPr/>
          <a:lstStyle/>
          <a:p>
            <a:pPr>
              <a:buNone/>
            </a:pPr>
            <a:r>
              <a:rPr lang="en-US" sz="3200" dirty="0">
                <a:solidFill>
                  <a:srgbClr val="FF66FF"/>
                </a:solidFill>
                <a:latin typeface="+mn-lt"/>
              </a:rPr>
              <a:t>3) </a:t>
            </a:r>
            <a:r>
              <a:rPr lang="zh-CN" altLang="en-US" sz="3200" dirty="0">
                <a:solidFill>
                  <a:srgbClr val="FF66FF"/>
                </a:solidFill>
                <a:latin typeface="+mn-lt"/>
              </a:rPr>
              <a:t>出栈指令</a:t>
            </a:r>
            <a:r>
              <a:rPr lang="en-US" sz="3200" dirty="0">
                <a:solidFill>
                  <a:srgbClr val="FF66FF"/>
                </a:solidFill>
                <a:latin typeface="+mn-lt"/>
              </a:rPr>
              <a:t>POP </a:t>
            </a:r>
            <a:r>
              <a:rPr lang="en-US" sz="2800" dirty="0">
                <a:latin typeface="+mn-lt"/>
              </a:rPr>
              <a:t>(Pop  Word  off  Stack)</a:t>
            </a:r>
            <a:endParaRPr lang="zh-CN" altLang="en-US" sz="2800" dirty="0">
              <a:latin typeface="+mn-lt"/>
            </a:endParaRPr>
          </a:p>
          <a:p>
            <a:pPr>
              <a:buNone/>
            </a:pPr>
            <a:r>
              <a:rPr lang="zh-CN" altLang="en-US" dirty="0"/>
              <a:t>　</a:t>
            </a: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 POP    </a:t>
            </a:r>
            <a:r>
              <a:rPr lang="zh-CN" altLang="en-US" sz="2800" dirty="0">
                <a:latin typeface="+mn-lt"/>
              </a:rPr>
              <a:t>目的</a:t>
            </a:r>
          </a:p>
          <a:p>
            <a:pPr algn="just">
              <a:buNone/>
            </a:pPr>
            <a:r>
              <a:rPr lang="zh-CN" altLang="en-US" sz="2800" dirty="0">
                <a:latin typeface="+mn-lt"/>
              </a:rPr>
              <a:t>　指令功能：把当前</a:t>
            </a:r>
            <a:r>
              <a:rPr lang="en-US" sz="2800" dirty="0">
                <a:latin typeface="+mn-lt"/>
              </a:rPr>
              <a:t>SP</a:t>
            </a:r>
            <a:r>
              <a:rPr lang="zh-CN" altLang="en-US" sz="2800" dirty="0">
                <a:latin typeface="+mn-lt"/>
              </a:rPr>
              <a:t>所指向的一个字送到目的操作数中</a:t>
            </a:r>
            <a:r>
              <a:rPr lang="en-US" sz="2800" dirty="0">
                <a:latin typeface="+mn-lt"/>
              </a:rPr>
              <a:t>            </a:t>
            </a:r>
            <a:endParaRPr lang="zh-CN" altLang="en-US" sz="28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目的操作数可以是</a:t>
            </a:r>
            <a:r>
              <a:rPr lang="en-US" sz="2800" dirty="0">
                <a:latin typeface="+mn-lt"/>
              </a:rPr>
              <a:t>16</a:t>
            </a:r>
            <a:r>
              <a:rPr lang="zh-CN" altLang="en-US" sz="2800" dirty="0">
                <a:latin typeface="+mn-lt"/>
              </a:rPr>
              <a:t>位通用寄存器、段寄存器或存储单元，但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不能是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CS</a:t>
            </a:r>
            <a:r>
              <a:rPr lang="zh-CN" altLang="en-US" sz="2800" dirty="0">
                <a:latin typeface="+mn-lt"/>
              </a:rPr>
              <a:t>。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每执行一次出栈操作，</a:t>
            </a:r>
            <a:r>
              <a:rPr lang="en-US" sz="2800" dirty="0">
                <a:latin typeface="+mn-lt"/>
              </a:rPr>
              <a:t>SP←SP+2</a:t>
            </a:r>
            <a:r>
              <a:rPr lang="zh-CN" altLang="en-US" sz="2800" dirty="0">
                <a:latin typeface="+mn-lt"/>
              </a:rPr>
              <a:t>，</a:t>
            </a:r>
            <a:r>
              <a:rPr lang="en-US" sz="2800" dirty="0">
                <a:latin typeface="+mn-lt"/>
              </a:rPr>
              <a:t>SP</a:t>
            </a:r>
            <a:r>
              <a:rPr lang="zh-CN" altLang="en-US" sz="2800" dirty="0">
                <a:latin typeface="+mn-lt"/>
              </a:rPr>
              <a:t>向高地址方向移动，指向新的栈顶。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502285"/>
      </p:ext>
    </p:extLst>
  </p:cSld>
  <p:clrMapOvr>
    <a:masterClrMapping/>
  </p:clrMapOvr>
  <p:transition spd="slow">
    <p:pull dir="r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65900" y="673100"/>
            <a:ext cx="2578100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4646">
                    <a:lumMod val="50000"/>
                    <a:lumOff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例</a:t>
            </a: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4646">
                    <a:lumMod val="50000"/>
                    <a:lumOff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3.29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设</a:t>
            </a: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SS=2000H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    SP=40H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    AX=25FEH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    B</a:t>
            </a:r>
            <a:r>
              <a:rPr kumimoji="1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X=3120H</a:t>
            </a:r>
            <a:endParaRPr kumimoji="1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依次执行指令：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    PUSH  BX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    PUSH  AX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    POP     BX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堆栈中的数据和</a:t>
            </a: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SP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的变化情况如图</a:t>
            </a: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3.14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所示。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  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</p:txBody>
      </p:sp>
      <p:pic>
        <p:nvPicPr>
          <p:cNvPr id="6" name="图片 5" descr="LF3-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361950"/>
            <a:ext cx="6254196" cy="625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46424"/>
      </p:ext>
    </p:extLst>
  </p:cSld>
  <p:clrMapOvr>
    <a:masterClrMapping/>
  </p:clrMapOvr>
  <p:transition spd="slow">
    <p:zoom dir="in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1. </a:t>
            </a:r>
            <a:r>
              <a:rPr lang="zh-CN" altLang="en-US" dirty="0"/>
              <a:t>通用数据传送指令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73150"/>
            <a:ext cx="8372475" cy="5416550"/>
          </a:xfrm>
        </p:spPr>
        <p:txBody>
          <a:bodyPr/>
          <a:lstStyle/>
          <a:p>
            <a:pPr>
              <a:buNone/>
            </a:pPr>
            <a:r>
              <a:rPr lang="en-US" sz="3200" dirty="0">
                <a:solidFill>
                  <a:srgbClr val="FF66FF"/>
                </a:solidFill>
                <a:latin typeface="+mn-lt"/>
              </a:rPr>
              <a:t>4) </a:t>
            </a:r>
            <a:r>
              <a:rPr lang="zh-CN" altLang="en-US" sz="3200" dirty="0">
                <a:solidFill>
                  <a:srgbClr val="FF66FF"/>
                </a:solidFill>
                <a:latin typeface="+mn-lt"/>
              </a:rPr>
              <a:t>交换指令</a:t>
            </a:r>
            <a:r>
              <a:rPr lang="en-US" sz="3200" dirty="0">
                <a:solidFill>
                  <a:srgbClr val="FF66FF"/>
                </a:solidFill>
                <a:latin typeface="+mn-lt"/>
              </a:rPr>
              <a:t>XCHG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 (Exchange)</a:t>
            </a:r>
            <a:endParaRPr lang="zh-CN" altLang="en-US" sz="3200" dirty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dirty="0">
                <a:latin typeface="+mn-lt"/>
              </a:rPr>
              <a:t>　　指令格式：</a:t>
            </a:r>
            <a:r>
              <a:rPr lang="en-US" dirty="0">
                <a:latin typeface="+mn-lt"/>
              </a:rPr>
              <a:t> XCHG	</a:t>
            </a:r>
            <a:r>
              <a:rPr lang="zh-CN" altLang="en-US" dirty="0">
                <a:latin typeface="+mn-lt"/>
              </a:rPr>
              <a:t>目的，源</a:t>
            </a:r>
          </a:p>
          <a:p>
            <a:pPr>
              <a:spcBef>
                <a:spcPts val="600"/>
              </a:spcBef>
              <a:buNone/>
            </a:pPr>
            <a:r>
              <a:rPr lang="zh-CN" altLang="en-US" dirty="0">
                <a:latin typeface="+mn-lt"/>
              </a:rPr>
              <a:t>　　指令功能： 源操作数和目的操作数相交换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交换可以在寄存器之间、寄存器与存储器之间进行，但段寄存器不能作为操作数，也不能直接交换两个存储单元中的内容。</a:t>
            </a:r>
          </a:p>
          <a:p>
            <a:pPr>
              <a:spcBef>
                <a:spcPts val="1800"/>
              </a:spcBef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3.30   </a:t>
            </a:r>
            <a:r>
              <a:rPr lang="zh-CN" altLang="en-US" dirty="0">
                <a:latin typeface="+mn-lt"/>
                <a:ea typeface="+mn-ea"/>
              </a:rPr>
              <a:t>设</a:t>
            </a:r>
            <a:r>
              <a:rPr lang="en-US" dirty="0">
                <a:latin typeface="+mn-lt"/>
                <a:ea typeface="+mn-ea"/>
              </a:rPr>
              <a:t>AX=</a:t>
            </a:r>
            <a:r>
              <a:rPr lang="en-US" dirty="0">
                <a:solidFill>
                  <a:srgbClr val="66FF99"/>
                </a:solidFill>
                <a:latin typeface="+mn-lt"/>
                <a:ea typeface="+mn-ea"/>
              </a:rPr>
              <a:t>2000H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DS=3000H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BX=1800H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(31A00H)=</a:t>
            </a:r>
            <a:r>
              <a:rPr lang="en-US" dirty="0">
                <a:solidFill>
                  <a:srgbClr val="66FF99"/>
                </a:solidFill>
                <a:latin typeface="+mn-lt"/>
                <a:ea typeface="+mn-ea"/>
              </a:rPr>
              <a:t>1995H</a:t>
            </a:r>
            <a:r>
              <a:rPr lang="zh-CN" altLang="en-US" dirty="0">
                <a:latin typeface="+mn-lt"/>
                <a:ea typeface="+mn-ea"/>
              </a:rPr>
              <a:t>，执行指令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       XCHG	AX</a:t>
            </a:r>
            <a:r>
              <a:rPr lang="zh-CN" altLang="en-US" dirty="0">
                <a:latin typeface="+mn-lt"/>
                <a:ea typeface="+mn-ea"/>
              </a:rPr>
              <a:t>，［</a:t>
            </a:r>
            <a:r>
              <a:rPr lang="en-US" dirty="0">
                <a:latin typeface="+mn-lt"/>
                <a:ea typeface="+mn-ea"/>
              </a:rPr>
              <a:t>BX+200H</a:t>
            </a:r>
            <a:r>
              <a:rPr lang="zh-CN" altLang="en-US" dirty="0">
                <a:latin typeface="+mn-lt"/>
                <a:ea typeface="+mn-ea"/>
              </a:rPr>
              <a:t>］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 源操作数物理地址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=3000×10H+1800H +200H=31A00H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其中数据＝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1995H</a:t>
            </a:r>
            <a:endParaRPr lang="en-US" altLang="zh-CN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 指令执行后，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AX=1995H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(31A00H)=2000H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</a:endParaRPr>
          </a:p>
          <a:p>
            <a:r>
              <a:rPr lang="en-US" dirty="0"/>
              <a:t> 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4097016"/>
      </p:ext>
    </p:extLst>
  </p:cSld>
  <p:clrMapOvr>
    <a:masterClrMapping/>
  </p:clrMapOvr>
  <p:transition spd="slow">
    <p:zo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495300"/>
            <a:ext cx="8229600" cy="674688"/>
          </a:xfrm>
        </p:spPr>
        <p:txBody>
          <a:bodyPr/>
          <a:lstStyle/>
          <a:p>
            <a:pPr algn="l"/>
            <a:r>
              <a:rPr lang="en-US" dirty="0"/>
              <a:t>1. </a:t>
            </a:r>
            <a:r>
              <a:rPr lang="zh-CN" altLang="en-US" dirty="0"/>
              <a:t>通用数据传送指令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162050"/>
            <a:ext cx="8053387" cy="5175250"/>
          </a:xfrm>
        </p:spPr>
        <p:txBody>
          <a:bodyPr/>
          <a:lstStyle/>
          <a:p>
            <a:pPr>
              <a:buNone/>
            </a:pPr>
            <a:r>
              <a:rPr lang="en-US" sz="3200" dirty="0">
                <a:solidFill>
                  <a:srgbClr val="FF66FF"/>
                </a:solidFill>
                <a:latin typeface="+mn-lt"/>
              </a:rPr>
              <a:t>5) </a:t>
            </a:r>
            <a:r>
              <a:rPr lang="zh-CN" altLang="en-US" sz="3200" dirty="0">
                <a:solidFill>
                  <a:srgbClr val="FF66FF"/>
                </a:solidFill>
                <a:latin typeface="+mn-lt"/>
              </a:rPr>
              <a:t>表转换指令</a:t>
            </a:r>
            <a:r>
              <a:rPr lang="en-US" sz="3200" dirty="0">
                <a:solidFill>
                  <a:srgbClr val="FF66FF"/>
                </a:solidFill>
                <a:latin typeface="+mn-lt"/>
              </a:rPr>
              <a:t>XLAT</a:t>
            </a:r>
            <a:r>
              <a:rPr lang="en-US" dirty="0">
                <a:latin typeface="+mn-lt"/>
              </a:rPr>
              <a:t> (Table Lookup-Translation)</a:t>
            </a:r>
            <a:endParaRPr lang="zh-CN" altLang="en-US" dirty="0">
              <a:latin typeface="+mn-lt"/>
            </a:endParaRPr>
          </a:p>
          <a:p>
            <a:pPr>
              <a:spcBef>
                <a:spcPts val="1800"/>
              </a:spcBef>
              <a:buNone/>
            </a:pPr>
            <a:r>
              <a:rPr lang="zh-CN" altLang="en-US" dirty="0">
                <a:latin typeface="+mn-lt"/>
              </a:rPr>
              <a:t>指令格式：</a:t>
            </a:r>
            <a:r>
              <a:rPr lang="en-US" dirty="0">
                <a:latin typeface="+mn-lt"/>
              </a:rPr>
              <a:t> </a:t>
            </a:r>
          </a:p>
          <a:p>
            <a:pPr>
              <a:spcBef>
                <a:spcPts val="600"/>
              </a:spcBef>
              <a:buNone/>
            </a:pPr>
            <a:r>
              <a:rPr lang="en-US" dirty="0">
                <a:latin typeface="+mn-lt"/>
              </a:rPr>
              <a:t>         XLAT 	</a:t>
            </a:r>
            <a:r>
              <a:rPr lang="zh-CN" altLang="en-US" dirty="0">
                <a:latin typeface="+mn-lt"/>
              </a:rPr>
              <a:t>转换表</a:t>
            </a:r>
            <a:r>
              <a:rPr lang="en-US" altLang="zh-CN" dirty="0">
                <a:latin typeface="+mn-lt"/>
              </a:rPr>
              <a:t>     </a:t>
            </a:r>
            <a:r>
              <a:rPr lang="zh-CN" altLang="en-US" dirty="0">
                <a:latin typeface="+mn-lt"/>
              </a:rPr>
              <a:t>；“转换表”为表格首地址</a:t>
            </a:r>
            <a:endParaRPr lang="en-US" altLang="zh-CN" dirty="0"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或 </a:t>
            </a:r>
            <a:r>
              <a:rPr lang="en-US" dirty="0">
                <a:latin typeface="+mn-lt"/>
              </a:rPr>
              <a:t>   XLAT</a:t>
            </a:r>
            <a:r>
              <a:rPr lang="en-US" altLang="zh-CN" dirty="0">
                <a:latin typeface="+mn-lt"/>
              </a:rPr>
              <a:t>	    	     </a:t>
            </a:r>
            <a:r>
              <a:rPr lang="en-US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；“转换表”可省略不写</a:t>
            </a:r>
          </a:p>
          <a:p>
            <a:pPr>
              <a:spcBef>
                <a:spcPts val="600"/>
              </a:spcBef>
              <a:buNone/>
            </a:pPr>
            <a:r>
              <a:rPr lang="zh-CN" altLang="en-US" dirty="0">
                <a:latin typeface="+mn-lt"/>
              </a:rPr>
              <a:t>指令功能： 将</a:t>
            </a:r>
            <a:r>
              <a:rPr lang="en-US" altLang="zh-CN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个字节从一种代码转换成另一种代码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使用</a:t>
            </a:r>
            <a:r>
              <a:rPr lang="en-US" dirty="0">
                <a:latin typeface="+mn-lt"/>
              </a:rPr>
              <a:t>XLAT</a:t>
            </a:r>
            <a:r>
              <a:rPr lang="zh-CN" altLang="en-US" dirty="0">
                <a:latin typeface="+mn-lt"/>
              </a:rPr>
              <a:t>指令前，应建立一个表格，最多</a:t>
            </a:r>
            <a:r>
              <a:rPr lang="en-US" dirty="0">
                <a:latin typeface="+mn-lt"/>
              </a:rPr>
              <a:t>256</a:t>
            </a:r>
            <a:r>
              <a:rPr lang="zh-CN" altLang="en-US" dirty="0">
                <a:latin typeface="+mn-lt"/>
              </a:rPr>
              <a:t>个字节，且置：</a:t>
            </a:r>
            <a:r>
              <a:rPr lang="en-US" dirty="0">
                <a:latin typeface="+mn-lt"/>
              </a:rPr>
              <a:t>BX←</a:t>
            </a:r>
            <a:r>
              <a:rPr lang="zh-CN" altLang="en-US" dirty="0">
                <a:latin typeface="+mn-lt"/>
              </a:rPr>
              <a:t>转换表始址，</a:t>
            </a:r>
            <a:r>
              <a:rPr lang="en-US" dirty="0">
                <a:latin typeface="+mn-lt"/>
              </a:rPr>
              <a:t>AL← </a:t>
            </a:r>
            <a:r>
              <a:rPr lang="zh-CN" altLang="en-US" dirty="0">
                <a:latin typeface="+mn-lt"/>
              </a:rPr>
              <a:t>表头地址到要找的某项间的位移量；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指令执行时，根据位移量从表中查到转换后的代码值，送入</a:t>
            </a:r>
            <a:r>
              <a:rPr lang="en-US" dirty="0">
                <a:latin typeface="+mn-lt"/>
              </a:rPr>
              <a:t>AL</a:t>
            </a:r>
            <a:r>
              <a:rPr lang="zh-CN" altLang="en-US" dirty="0">
                <a:latin typeface="+mn-lt"/>
              </a:rPr>
              <a:t>中。</a:t>
            </a:r>
          </a:p>
          <a:p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5891221"/>
      </p:ext>
    </p:extLst>
  </p:cSld>
  <p:clrMapOvr>
    <a:masterClrMapping/>
  </p:clrMapOvr>
  <p:transition spd="slow">
    <p:wheel spokes="1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1. </a:t>
            </a:r>
            <a:r>
              <a:rPr lang="zh-CN" altLang="en-US" dirty="0"/>
              <a:t>通用数据传送指令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162050"/>
            <a:ext cx="7786687" cy="1111250"/>
          </a:xfrm>
        </p:spPr>
        <p:txBody>
          <a:bodyPr/>
          <a:lstStyle/>
          <a:p>
            <a:pPr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3.31  </a:t>
            </a:r>
            <a:r>
              <a:rPr lang="zh-CN" altLang="en-US" sz="2800" dirty="0">
                <a:latin typeface="+mn-lt"/>
                <a:ea typeface="+mn-ea"/>
              </a:rPr>
              <a:t>表</a:t>
            </a:r>
            <a:r>
              <a:rPr lang="en-US" sz="2800" dirty="0">
                <a:latin typeface="+mn-lt"/>
                <a:ea typeface="+mn-ea"/>
              </a:rPr>
              <a:t>3.4</a:t>
            </a:r>
            <a:r>
              <a:rPr lang="zh-CN" altLang="en-US" sz="2800" dirty="0">
                <a:latin typeface="+mn-lt"/>
                <a:ea typeface="+mn-ea"/>
              </a:rPr>
              <a:t>是十进制数字</a:t>
            </a:r>
            <a:r>
              <a:rPr lang="en-US" sz="2800" dirty="0">
                <a:latin typeface="+mn-lt"/>
                <a:ea typeface="+mn-ea"/>
              </a:rPr>
              <a:t>0~9</a:t>
            </a:r>
            <a:r>
              <a:rPr lang="zh-CN" altLang="en-US" sz="2800" dirty="0">
                <a:latin typeface="+mn-lt"/>
                <a:ea typeface="+mn-ea"/>
              </a:rPr>
              <a:t>的</a:t>
            </a:r>
            <a:r>
              <a:rPr lang="en-US" sz="2800" dirty="0">
                <a:latin typeface="+mn-lt"/>
                <a:ea typeface="+mn-ea"/>
              </a:rPr>
              <a:t>LED</a:t>
            </a:r>
            <a:r>
              <a:rPr lang="zh-CN" altLang="en-US" sz="2800" dirty="0">
                <a:latin typeface="+mn-lt"/>
                <a:ea typeface="+mn-ea"/>
              </a:rPr>
              <a:t>七段码对照表，试用</a:t>
            </a:r>
            <a:r>
              <a:rPr lang="en-US" sz="2800" dirty="0">
                <a:latin typeface="+mn-lt"/>
                <a:ea typeface="+mn-ea"/>
              </a:rPr>
              <a:t>XLAT</a:t>
            </a:r>
            <a:r>
              <a:rPr lang="zh-CN" altLang="en-US" sz="2800" dirty="0">
                <a:latin typeface="+mn-lt"/>
                <a:ea typeface="+mn-ea"/>
              </a:rPr>
              <a:t>指令求数字</a:t>
            </a:r>
            <a:r>
              <a:rPr lang="en-US" sz="2800" dirty="0">
                <a:latin typeface="+mn-lt"/>
                <a:ea typeface="+mn-ea"/>
              </a:rPr>
              <a:t>5</a:t>
            </a:r>
            <a:r>
              <a:rPr lang="zh-CN" altLang="en-US" sz="2800" dirty="0">
                <a:latin typeface="+mn-lt"/>
                <a:ea typeface="+mn-ea"/>
              </a:rPr>
              <a:t>的七段码值。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950" y="2406650"/>
            <a:ext cx="8057933" cy="3125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V~JCV0(OCJ(~W88`E80IY9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216785"/>
            <a:ext cx="8126095" cy="438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64427"/>
      </p:ext>
    </p:extLst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762000"/>
            <a:ext cx="8372475" cy="57277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先用</a:t>
            </a:r>
            <a:r>
              <a:rPr lang="en-US" dirty="0">
                <a:latin typeface="+mn-lt"/>
              </a:rPr>
              <a:t>DB</a:t>
            </a:r>
            <a:r>
              <a:rPr lang="zh-CN" altLang="en-US" dirty="0">
                <a:latin typeface="+mn-lt"/>
              </a:rPr>
              <a:t>伪指令建</a:t>
            </a:r>
            <a:r>
              <a:rPr lang="en-US" altLang="zh-CN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个表格，存放</a:t>
            </a:r>
            <a:r>
              <a:rPr lang="en-US" dirty="0">
                <a:latin typeface="+mn-lt"/>
              </a:rPr>
              <a:t>0~9</a:t>
            </a:r>
            <a:r>
              <a:rPr lang="zh-CN" altLang="en-US" dirty="0">
                <a:latin typeface="+mn-lt"/>
              </a:rPr>
              <a:t>的七段码值。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表格起始地址为</a:t>
            </a:r>
            <a:r>
              <a:rPr lang="en-US" dirty="0">
                <a:latin typeface="+mn-lt"/>
              </a:rPr>
              <a:t>TABLE</a:t>
            </a:r>
            <a:r>
              <a:rPr lang="zh-CN" altLang="en-US" dirty="0">
                <a:latin typeface="+mn-lt"/>
              </a:rPr>
              <a:t>，数字</a:t>
            </a:r>
            <a:r>
              <a:rPr lang="en-US" dirty="0">
                <a:latin typeface="+mn-lt"/>
              </a:rPr>
              <a:t>0~9</a:t>
            </a:r>
            <a:r>
              <a:rPr lang="zh-CN" altLang="en-US" dirty="0">
                <a:latin typeface="+mn-lt"/>
              </a:rPr>
              <a:t>的七段码存放在相对于</a:t>
            </a:r>
            <a:r>
              <a:rPr lang="en-US" dirty="0">
                <a:latin typeface="+mn-lt"/>
              </a:rPr>
              <a:t>TABLE</a:t>
            </a:r>
            <a:r>
              <a:rPr lang="zh-CN" altLang="en-US" dirty="0">
                <a:latin typeface="+mn-lt"/>
              </a:rPr>
              <a:t>的位移量为</a:t>
            </a:r>
            <a:r>
              <a:rPr lang="en-US" dirty="0">
                <a:latin typeface="+mn-lt"/>
              </a:rPr>
              <a:t>0~9</a:t>
            </a:r>
            <a:r>
              <a:rPr lang="zh-CN" altLang="en-US" dirty="0">
                <a:latin typeface="+mn-lt"/>
              </a:rPr>
              <a:t>的单元中。</a:t>
            </a:r>
          </a:p>
          <a:p>
            <a:pPr>
              <a:buNone/>
            </a:pPr>
            <a:r>
              <a:rPr lang="zh-CN" altLang="en-US" dirty="0">
                <a:latin typeface="+mn-lt"/>
              </a:rPr>
              <a:t>程序如下：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TABEL  DB	40H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79H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24H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30H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19H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；七段码表格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	     DB	12H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02H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78H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00H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18H</a:t>
            </a:r>
            <a:endParaRPr lang="zh-CN" altLang="en-US" dirty="0"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	        …</a:t>
            </a:r>
            <a:endParaRPr lang="zh-CN" altLang="en-US" dirty="0"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MOV	  AL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5			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AL←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数字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5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的位移量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MOV	  BX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OFFSET  TABLE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	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BX←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表格首地址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XLAT  TABLE			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；查表得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AL=12H</a:t>
            </a:r>
            <a:endParaRPr lang="zh-CN" altLang="en-US" dirty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0090548"/>
      </p:ext>
    </p:extLst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立即寻址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339850"/>
            <a:ext cx="8186737" cy="5175250"/>
          </a:xfrm>
        </p:spPr>
        <p:txBody>
          <a:bodyPr/>
          <a:lstStyle/>
          <a:p>
            <a:pPr algn="just">
              <a:spcBef>
                <a:spcPts val="1800"/>
              </a:spcBef>
            </a:pPr>
            <a:r>
              <a:rPr lang="zh-CN" altLang="en-US" sz="2800" dirty="0">
                <a:latin typeface="+mn-lt"/>
              </a:rPr>
              <a:t>立即数可以送到寄存器中，还可送到一个存储单元</a:t>
            </a:r>
            <a:r>
              <a:rPr lang="en-US" sz="2800" dirty="0">
                <a:latin typeface="+mn-lt"/>
              </a:rPr>
              <a:t>(8</a:t>
            </a:r>
            <a:r>
              <a:rPr lang="zh-CN" altLang="en-US" sz="2800" dirty="0">
                <a:latin typeface="+mn-lt"/>
              </a:rPr>
              <a:t>位</a:t>
            </a:r>
            <a:r>
              <a:rPr lang="en-US" sz="2800" dirty="0">
                <a:latin typeface="+mn-lt"/>
              </a:rPr>
              <a:t>)</a:t>
            </a:r>
            <a:r>
              <a:rPr lang="zh-CN" altLang="en-US" sz="2800" dirty="0">
                <a:latin typeface="+mn-lt"/>
              </a:rPr>
              <a:t>中或两个连续的存储单元</a:t>
            </a:r>
            <a:r>
              <a:rPr lang="en-US" sz="2800" dirty="0">
                <a:latin typeface="+mn-lt"/>
              </a:rPr>
              <a:t>(16</a:t>
            </a:r>
            <a:r>
              <a:rPr lang="zh-CN" altLang="en-US" sz="2800" dirty="0">
                <a:latin typeface="+mn-lt"/>
              </a:rPr>
              <a:t>位</a:t>
            </a:r>
            <a:r>
              <a:rPr lang="en-US" sz="2800" dirty="0">
                <a:latin typeface="+mn-lt"/>
              </a:rPr>
              <a:t>)</a:t>
            </a:r>
            <a:r>
              <a:rPr lang="zh-CN" altLang="en-US" sz="2800" dirty="0">
                <a:latin typeface="+mn-lt"/>
              </a:rPr>
              <a:t>中去。</a:t>
            </a:r>
          </a:p>
          <a:p>
            <a:pPr algn="just">
              <a:spcBef>
                <a:spcPts val="1800"/>
              </a:spcBef>
            </a:pPr>
            <a:r>
              <a:rPr lang="zh-CN" altLang="en-US" sz="2800" dirty="0">
                <a:latin typeface="+mn-lt"/>
              </a:rPr>
              <a:t>立即数只能作源操作数，</a:t>
            </a:r>
            <a:r>
              <a:rPr lang="zh-CN" altLang="en-US" sz="2800" dirty="0">
                <a:solidFill>
                  <a:srgbClr val="00B0F0"/>
                </a:solidFill>
                <a:latin typeface="+mn-lt"/>
              </a:rPr>
              <a:t>不能作目的操作数</a:t>
            </a:r>
            <a:r>
              <a:rPr lang="zh-CN" altLang="en-US" sz="2800" dirty="0">
                <a:latin typeface="+mn-lt"/>
              </a:rPr>
              <a:t>。</a:t>
            </a:r>
          </a:p>
          <a:p>
            <a:pPr algn="just">
              <a:spcBef>
                <a:spcPts val="1800"/>
              </a:spcBef>
            </a:pPr>
            <a:r>
              <a:rPr lang="zh-CN" altLang="en-US" sz="2800" dirty="0">
                <a:latin typeface="+mn-lt"/>
              </a:rPr>
              <a:t>以</a:t>
            </a:r>
            <a:r>
              <a:rPr lang="en-US" sz="2800" dirty="0">
                <a:latin typeface="+mn-lt"/>
              </a:rPr>
              <a:t>A~F</a:t>
            </a:r>
            <a:r>
              <a:rPr lang="zh-CN" altLang="en-US" sz="2800" dirty="0">
                <a:latin typeface="+mn-lt"/>
              </a:rPr>
              <a:t>打头的</a:t>
            </a:r>
            <a:r>
              <a:rPr lang="en-US" sz="2800" dirty="0">
                <a:latin typeface="+mn-lt"/>
              </a:rPr>
              <a:t>16</a:t>
            </a:r>
            <a:r>
              <a:rPr lang="zh-CN" altLang="en-US" sz="2800" dirty="0">
                <a:latin typeface="+mn-lt"/>
              </a:rPr>
              <a:t>进制数字出现在指令中时，</a:t>
            </a:r>
            <a:r>
              <a:rPr lang="zh-CN" altLang="en-US" sz="2800" dirty="0">
                <a:solidFill>
                  <a:srgbClr val="00B0F0"/>
                </a:solidFill>
                <a:latin typeface="+mn-lt"/>
              </a:rPr>
              <a:t>前面一定要加一个数字</a:t>
            </a:r>
            <a:r>
              <a:rPr lang="en-US" sz="2800" dirty="0">
                <a:solidFill>
                  <a:srgbClr val="00B0F0"/>
                </a:solidFill>
                <a:latin typeface="+mn-lt"/>
              </a:rPr>
              <a:t>0</a:t>
            </a:r>
            <a:r>
              <a:rPr lang="zh-CN" altLang="en-US" sz="2800" dirty="0">
                <a:solidFill>
                  <a:srgbClr val="00B0F0"/>
                </a:solidFill>
                <a:latin typeface="+mn-lt"/>
              </a:rPr>
              <a:t>。</a:t>
            </a:r>
          </a:p>
          <a:p>
            <a:pPr algn="just">
              <a:spcBef>
                <a:spcPts val="1800"/>
              </a:spcBef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例如，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</a:rPr>
              <a:t>将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</a:rPr>
              <a:t>FF00H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</a:rPr>
              <a:t>送到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</a:rPr>
              <a:t>AX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</a:rPr>
              <a:t>的指令必须写成：</a:t>
            </a:r>
            <a:endParaRPr lang="en-US" altLang="zh-CN" sz="2800" dirty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</a:rPr>
              <a:t>      </a:t>
            </a:r>
            <a:r>
              <a:rPr lang="en-US" sz="2800" dirty="0">
                <a:latin typeface="+mn-lt"/>
                <a:ea typeface="+mn-ea"/>
              </a:rPr>
              <a:t>MOV  AX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0FF00H</a:t>
            </a:r>
            <a:endParaRPr lang="zh-CN" altLang="en-US" sz="2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lus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361950"/>
            <a:ext cx="8229600" cy="674688"/>
          </a:xfrm>
        </p:spPr>
        <p:txBody>
          <a:bodyPr/>
          <a:lstStyle/>
          <a:p>
            <a:pPr algn="l"/>
            <a:r>
              <a:rPr lang="en-US" dirty="0"/>
              <a:t>2. </a:t>
            </a:r>
            <a:r>
              <a:rPr lang="zh-CN" altLang="en-US" dirty="0"/>
              <a:t>输入输出指令 </a:t>
            </a:r>
            <a:r>
              <a:rPr lang="en-US" dirty="0"/>
              <a:t>(Input and Output)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028700"/>
            <a:ext cx="8372475" cy="5175250"/>
          </a:xfrm>
        </p:spPr>
        <p:txBody>
          <a:bodyPr/>
          <a:lstStyle/>
          <a:p>
            <a:pPr>
              <a:buNone/>
            </a:pPr>
            <a:r>
              <a:rPr lang="en-US" sz="3200" dirty="0">
                <a:solidFill>
                  <a:srgbClr val="FF66FF"/>
                </a:solidFill>
                <a:latin typeface="+mn-lt"/>
              </a:rPr>
              <a:t>1) IN </a:t>
            </a:r>
            <a:r>
              <a:rPr lang="zh-CN" altLang="en-US" sz="3200" dirty="0">
                <a:solidFill>
                  <a:srgbClr val="FF66FF"/>
                </a:solidFill>
                <a:latin typeface="+mn-lt"/>
              </a:rPr>
              <a:t>输入指令</a:t>
            </a:r>
            <a:r>
              <a:rPr lang="en-US" sz="2800" dirty="0">
                <a:latin typeface="+mn-lt"/>
              </a:rPr>
              <a:t> (Input)</a:t>
            </a:r>
            <a:endParaRPr lang="zh-CN" altLang="en-US" sz="2800" dirty="0">
              <a:latin typeface="+mn-lt"/>
            </a:endParaRPr>
          </a:p>
          <a:p>
            <a:pPr>
              <a:buNone/>
            </a:pPr>
            <a:r>
              <a:rPr lang="zh-CN" altLang="en-US" dirty="0">
                <a:latin typeface="+mn-lt"/>
              </a:rPr>
              <a:t>　　指令格式：</a:t>
            </a:r>
            <a:r>
              <a:rPr lang="en-US" dirty="0">
                <a:latin typeface="+mn-lt"/>
              </a:rPr>
              <a:t>	</a:t>
            </a:r>
            <a:endParaRPr lang="zh-CN" altLang="en-US" dirty="0">
              <a:latin typeface="+mn-lt"/>
            </a:endParaRPr>
          </a:p>
          <a:p>
            <a:pPr>
              <a:buNone/>
            </a:pPr>
            <a:r>
              <a:rPr lang="en-US" dirty="0">
                <a:latin typeface="+mn-lt"/>
                <a:sym typeface="Wingdings" panose="05000000000000000000"/>
              </a:rPr>
              <a:t>  </a:t>
            </a:r>
            <a:r>
              <a:rPr lang="en-US" dirty="0">
                <a:latin typeface="+mn-lt"/>
              </a:rPr>
              <a:t>IN  AL</a:t>
            </a:r>
            <a:r>
              <a:rPr lang="zh-CN" altLang="en-US" dirty="0">
                <a:latin typeface="+mn-lt"/>
              </a:rPr>
              <a:t>，端口地址</a:t>
            </a:r>
            <a:r>
              <a:rPr lang="en-US" dirty="0">
                <a:latin typeface="+mn-lt"/>
              </a:rPr>
              <a:t>	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AL←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从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8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位端口读入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1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字节</a:t>
            </a:r>
          </a:p>
          <a:p>
            <a:pPr>
              <a:buNone/>
            </a:pPr>
            <a:r>
              <a:rPr lang="zh-CN" altLang="en-US" dirty="0">
                <a:latin typeface="+mn-lt"/>
              </a:rPr>
              <a:t>或  </a:t>
            </a:r>
            <a:r>
              <a:rPr lang="en-US" dirty="0">
                <a:latin typeface="+mn-lt"/>
              </a:rPr>
              <a:t>IN  AX</a:t>
            </a:r>
            <a:r>
              <a:rPr lang="zh-CN" altLang="en-US" dirty="0">
                <a:latin typeface="+mn-lt"/>
              </a:rPr>
              <a:t>，端口地址</a:t>
            </a:r>
            <a:r>
              <a:rPr lang="en-US" dirty="0">
                <a:latin typeface="+mn-lt"/>
              </a:rPr>
              <a:t>	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AX←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从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16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位端口读入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1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个字</a:t>
            </a:r>
          </a:p>
          <a:p>
            <a:pPr>
              <a:buNone/>
            </a:pPr>
            <a:r>
              <a:rPr lang="en-US" dirty="0">
                <a:latin typeface="+mn-lt"/>
                <a:sym typeface="Wingdings" panose="05000000000000000000"/>
              </a:rPr>
              <a:t>  </a:t>
            </a:r>
            <a:r>
              <a:rPr lang="en-US" dirty="0">
                <a:latin typeface="+mn-lt"/>
              </a:rPr>
              <a:t>IN  AL</a:t>
            </a:r>
            <a:r>
              <a:rPr lang="zh-CN" altLang="en-US" dirty="0">
                <a:latin typeface="+mn-lt"/>
              </a:rPr>
              <a:t>，</a:t>
            </a:r>
            <a:r>
              <a:rPr lang="en-US" dirty="0">
                <a:latin typeface="+mn-lt"/>
              </a:rPr>
              <a:t>DX		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；端口地址存放在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DX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中</a:t>
            </a:r>
          </a:p>
          <a:p>
            <a:pPr>
              <a:buNone/>
            </a:pPr>
            <a:r>
              <a:rPr lang="zh-CN" altLang="en-US" dirty="0">
                <a:latin typeface="+mn-lt"/>
              </a:rPr>
              <a:t>或  </a:t>
            </a:r>
            <a:r>
              <a:rPr lang="en-US" dirty="0">
                <a:latin typeface="+mn-lt"/>
              </a:rPr>
              <a:t>IN  AX</a:t>
            </a:r>
            <a:r>
              <a:rPr lang="zh-CN" altLang="en-US" dirty="0">
                <a:latin typeface="+mn-lt"/>
              </a:rPr>
              <a:t>，</a:t>
            </a:r>
            <a:r>
              <a:rPr lang="en-US" dirty="0">
                <a:latin typeface="+mn-lt"/>
              </a:rPr>
              <a:t>DX</a:t>
            </a:r>
            <a:endParaRPr lang="zh-CN" altLang="en-US" dirty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格式</a:t>
            </a:r>
            <a:r>
              <a:rPr lang="en-US" dirty="0">
                <a:sym typeface="Wingdings" panose="05000000000000000000"/>
              </a:rPr>
              <a:t> </a:t>
            </a:r>
            <a:r>
              <a:rPr lang="zh-CN" altLang="en-US" dirty="0">
                <a:latin typeface="+mn-lt"/>
              </a:rPr>
              <a:t>，端口地址</a:t>
            </a:r>
            <a:r>
              <a:rPr lang="en-US" dirty="0">
                <a:latin typeface="+mn-lt"/>
              </a:rPr>
              <a:t>(00~FFH)</a:t>
            </a:r>
            <a:r>
              <a:rPr lang="zh-CN" altLang="en-US" dirty="0">
                <a:latin typeface="+mn-lt"/>
              </a:rPr>
              <a:t>直接包含在</a:t>
            </a:r>
            <a:r>
              <a:rPr lang="en-US" dirty="0">
                <a:latin typeface="+mn-lt"/>
              </a:rPr>
              <a:t>IN</a:t>
            </a:r>
            <a:r>
              <a:rPr lang="zh-CN" altLang="en-US" dirty="0">
                <a:latin typeface="+mn-lt"/>
              </a:rPr>
              <a:t>指令里，共允许寻址</a:t>
            </a:r>
            <a:r>
              <a:rPr lang="en-US" dirty="0">
                <a:latin typeface="+mn-lt"/>
              </a:rPr>
              <a:t>256</a:t>
            </a:r>
            <a:r>
              <a:rPr lang="zh-CN" altLang="en-US" dirty="0">
                <a:latin typeface="+mn-lt"/>
              </a:rPr>
              <a:t>个端口。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当端口地址大于</a:t>
            </a:r>
            <a:r>
              <a:rPr lang="en-US" dirty="0">
                <a:latin typeface="+mn-lt"/>
              </a:rPr>
              <a:t>FFH</a:t>
            </a:r>
            <a:r>
              <a:rPr lang="zh-CN" altLang="en-US" dirty="0">
                <a:latin typeface="+mn-lt"/>
              </a:rPr>
              <a:t>时，必须用格式</a:t>
            </a:r>
            <a:r>
              <a:rPr lang="en-US" dirty="0">
                <a:sym typeface="Wingdings" panose="05000000000000000000"/>
              </a:rPr>
              <a:t> </a:t>
            </a:r>
            <a:r>
              <a:rPr lang="zh-CN" altLang="en-US" dirty="0">
                <a:latin typeface="+mn-lt"/>
              </a:rPr>
              <a:t>寻址，即先将端口号送入</a:t>
            </a:r>
            <a:r>
              <a:rPr lang="en-US" dirty="0">
                <a:latin typeface="+mn-lt"/>
              </a:rPr>
              <a:t>DX</a:t>
            </a:r>
            <a:r>
              <a:rPr lang="zh-CN" altLang="en-US" dirty="0">
                <a:latin typeface="+mn-lt"/>
              </a:rPr>
              <a:t>，再执行输入操作，</a:t>
            </a:r>
            <a:r>
              <a:rPr lang="en-US" dirty="0">
                <a:latin typeface="+mn-lt"/>
              </a:rPr>
              <a:t>DX</a:t>
            </a:r>
            <a:r>
              <a:rPr lang="zh-CN" altLang="en-US" dirty="0">
                <a:latin typeface="+mn-lt"/>
              </a:rPr>
              <a:t>允许范围</a:t>
            </a:r>
            <a:r>
              <a:rPr lang="en-US" dirty="0">
                <a:latin typeface="+mn-lt"/>
              </a:rPr>
              <a:t>0000~ FFFFH</a:t>
            </a:r>
            <a:r>
              <a:rPr lang="zh-CN" altLang="en-US" dirty="0">
                <a:latin typeface="+mn-l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08073519"/>
      </p:ext>
    </p:extLst>
  </p:cSld>
  <p:clrMapOvr>
    <a:masterClrMapping/>
  </p:clrMapOvr>
  <p:transition spd="slow">
    <p:push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50850"/>
            <a:ext cx="8229600" cy="674688"/>
          </a:xfrm>
        </p:spPr>
        <p:txBody>
          <a:bodyPr/>
          <a:lstStyle/>
          <a:p>
            <a:pPr algn="l"/>
            <a:r>
              <a:rPr lang="en-US" dirty="0"/>
              <a:t>2. </a:t>
            </a:r>
            <a:r>
              <a:rPr lang="zh-CN" altLang="en-US" dirty="0"/>
              <a:t>输入输出指令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/>
          <a:lstStyle/>
          <a:p>
            <a:pPr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3.32  </a:t>
            </a:r>
          </a:p>
          <a:p>
            <a:pPr>
              <a:buNone/>
            </a:pPr>
            <a:r>
              <a:rPr lang="zh-CN" altLang="en-US" sz="2800" dirty="0">
                <a:latin typeface="+mn-lt"/>
                <a:ea typeface="+mn-ea"/>
              </a:rPr>
              <a:t>用</a:t>
            </a:r>
            <a:r>
              <a:rPr lang="en-US" sz="2800" dirty="0">
                <a:latin typeface="+mn-lt"/>
                <a:ea typeface="+mn-ea"/>
              </a:rPr>
              <a:t>IN</a:t>
            </a:r>
            <a:r>
              <a:rPr lang="zh-CN" altLang="en-US" sz="2800" dirty="0">
                <a:latin typeface="+mn-lt"/>
                <a:ea typeface="+mn-ea"/>
              </a:rPr>
              <a:t>指令从输入端口读取数据的例子。</a:t>
            </a:r>
          </a:p>
          <a:p>
            <a:pPr>
              <a:spcBef>
                <a:spcPts val="2400"/>
              </a:spcBef>
              <a:buNone/>
            </a:pPr>
            <a:r>
              <a:rPr lang="en-US" sz="2800" dirty="0">
                <a:latin typeface="+mn-lt"/>
              </a:rPr>
              <a:t>IN	   AL</a:t>
            </a:r>
            <a:r>
              <a:rPr lang="zh-CN" altLang="en-US" sz="2800" dirty="0">
                <a:latin typeface="+mn-lt"/>
              </a:rPr>
              <a:t>，</a:t>
            </a:r>
            <a:r>
              <a:rPr lang="en-US" sz="2800" dirty="0">
                <a:latin typeface="+mn-lt"/>
              </a:rPr>
              <a:t>0F1H	   </a:t>
            </a:r>
            <a:r>
              <a:rPr lang="zh-CN" altLang="en-US" sz="28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AL←</a:t>
            </a:r>
            <a:r>
              <a:rPr lang="zh-CN" altLang="en-US" sz="28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从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F1H</a:t>
            </a:r>
            <a:r>
              <a:rPr lang="zh-CN" altLang="en-US" sz="28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端口读入</a:t>
            </a:r>
            <a:r>
              <a:rPr lang="en-US" altLang="zh-CN" sz="28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28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字节</a:t>
            </a:r>
          </a:p>
          <a:p>
            <a:pPr>
              <a:buNone/>
            </a:pPr>
            <a:r>
              <a:rPr lang="zh-CN" altLang="en-US" sz="2800" dirty="0">
                <a:latin typeface="+mn-lt"/>
              </a:rPr>
              <a:t>；</a:t>
            </a:r>
            <a:endParaRPr lang="en-US" sz="2800" dirty="0">
              <a:latin typeface="+mn-lt"/>
            </a:endParaRPr>
          </a:p>
          <a:p>
            <a:pPr>
              <a:buNone/>
            </a:pPr>
            <a:r>
              <a:rPr lang="en-US" sz="2800" dirty="0">
                <a:latin typeface="+mn-lt"/>
              </a:rPr>
              <a:t>IN	   AX</a:t>
            </a:r>
            <a:r>
              <a:rPr lang="zh-CN" altLang="en-US" sz="2800" dirty="0">
                <a:latin typeface="+mn-lt"/>
              </a:rPr>
              <a:t>，</a:t>
            </a:r>
            <a:r>
              <a:rPr lang="en-US" sz="2800" dirty="0">
                <a:latin typeface="+mn-lt"/>
              </a:rPr>
              <a:t>80H	   </a:t>
            </a:r>
            <a:r>
              <a:rPr lang="zh-CN" altLang="en-US" sz="28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AL←80H</a:t>
            </a:r>
            <a:r>
              <a:rPr lang="zh-CN" altLang="en-US" sz="28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端口内容</a:t>
            </a:r>
          </a:p>
          <a:p>
            <a:pPr>
              <a:buNone/>
            </a:pPr>
            <a:r>
              <a:rPr lang="en-US" altLang="zh-CN" sz="2800" dirty="0">
                <a:latin typeface="+mn-lt"/>
              </a:rPr>
              <a:t>				   </a:t>
            </a:r>
            <a:r>
              <a:rPr lang="zh-CN" altLang="en-US" sz="28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AH←81H</a:t>
            </a:r>
            <a:r>
              <a:rPr lang="zh-CN" altLang="en-US" sz="28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端口内容</a:t>
            </a:r>
          </a:p>
          <a:p>
            <a:pPr>
              <a:buNone/>
            </a:pPr>
            <a:r>
              <a:rPr lang="zh-CN" altLang="en-US" sz="2800" dirty="0">
                <a:latin typeface="+mn-lt"/>
              </a:rPr>
              <a:t>；</a:t>
            </a:r>
            <a:endParaRPr lang="en-US" sz="2800" dirty="0">
              <a:latin typeface="+mn-lt"/>
            </a:endParaRPr>
          </a:p>
          <a:p>
            <a:pPr>
              <a:buNone/>
            </a:pPr>
            <a:r>
              <a:rPr lang="en-US" sz="2800" dirty="0">
                <a:latin typeface="+mn-lt"/>
              </a:rPr>
              <a:t>MOV  DX</a:t>
            </a:r>
            <a:r>
              <a:rPr lang="zh-CN" altLang="en-US" sz="2800" dirty="0">
                <a:latin typeface="+mn-lt"/>
              </a:rPr>
              <a:t>，</a:t>
            </a:r>
            <a:r>
              <a:rPr lang="en-US" sz="2800" dirty="0">
                <a:latin typeface="+mn-lt"/>
              </a:rPr>
              <a:t>310H	   </a:t>
            </a:r>
            <a:r>
              <a:rPr lang="zh-CN" altLang="en-US" sz="28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；端口地址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310H</a:t>
            </a:r>
            <a:r>
              <a:rPr lang="zh-CN" altLang="en-US" sz="28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先送入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DX</a:t>
            </a:r>
            <a:endParaRPr lang="zh-CN" altLang="en-US" sz="2800" dirty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>
                <a:latin typeface="+mn-lt"/>
              </a:rPr>
              <a:t>IN	   AL</a:t>
            </a:r>
            <a:r>
              <a:rPr lang="zh-CN" altLang="en-US" sz="2800" dirty="0">
                <a:latin typeface="+mn-lt"/>
              </a:rPr>
              <a:t>，</a:t>
            </a:r>
            <a:r>
              <a:rPr lang="en-US" sz="2800" dirty="0">
                <a:latin typeface="+mn-lt"/>
              </a:rPr>
              <a:t>DX	   </a:t>
            </a:r>
            <a:r>
              <a:rPr lang="zh-CN" altLang="en-US" sz="28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AL←310H</a:t>
            </a:r>
            <a:r>
              <a:rPr lang="zh-CN" altLang="en-US" sz="2800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端口内容</a:t>
            </a:r>
          </a:p>
          <a:p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6955446"/>
      </p:ext>
    </p:extLst>
  </p:cSld>
  <p:clrMapOvr>
    <a:masterClrMapping/>
  </p:clrMapOvr>
  <p:transition spd="slow">
    <p:push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584200"/>
            <a:ext cx="8229600" cy="674688"/>
          </a:xfrm>
        </p:spPr>
        <p:txBody>
          <a:bodyPr/>
          <a:lstStyle/>
          <a:p>
            <a:pPr algn="l"/>
            <a:r>
              <a:rPr lang="en-US" dirty="0"/>
              <a:t>2. </a:t>
            </a:r>
            <a:r>
              <a:rPr lang="zh-CN" altLang="en-US" dirty="0"/>
              <a:t>输入输出指令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339850"/>
            <a:ext cx="7831137" cy="5175250"/>
          </a:xfrm>
        </p:spPr>
        <p:txBody>
          <a:bodyPr/>
          <a:lstStyle/>
          <a:p>
            <a:pPr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3.33  </a:t>
            </a:r>
          </a:p>
          <a:p>
            <a:pPr algn="just">
              <a:buNone/>
            </a:pPr>
            <a:r>
              <a:rPr lang="en-US" sz="2800" dirty="0">
                <a:latin typeface="+mn-lt"/>
                <a:ea typeface="+mn-ea"/>
              </a:rPr>
              <a:t>      IN</a:t>
            </a:r>
            <a:r>
              <a:rPr lang="zh-CN" altLang="en-US" sz="2800" dirty="0">
                <a:latin typeface="+mn-lt"/>
                <a:ea typeface="+mn-ea"/>
              </a:rPr>
              <a:t>指令中也可用符号表示地址。例如，要求从一个模</a:t>
            </a:r>
            <a:r>
              <a:rPr lang="en-US" sz="2800" dirty="0">
                <a:latin typeface="+mn-lt"/>
                <a:ea typeface="+mn-ea"/>
              </a:rPr>
              <a:t>/</a:t>
            </a:r>
            <a:r>
              <a:rPr lang="zh-CN" altLang="en-US" sz="2800" dirty="0">
                <a:latin typeface="+mn-lt"/>
                <a:ea typeface="+mn-ea"/>
              </a:rPr>
              <a:t>数</a:t>
            </a:r>
            <a:r>
              <a:rPr lang="en-US" sz="2800" dirty="0">
                <a:latin typeface="+mn-lt"/>
                <a:ea typeface="+mn-ea"/>
              </a:rPr>
              <a:t>(A/D) </a:t>
            </a:r>
            <a:r>
              <a:rPr lang="zh-CN" altLang="en-US" sz="2800" dirty="0">
                <a:latin typeface="+mn-lt"/>
                <a:ea typeface="+mn-ea"/>
              </a:rPr>
              <a:t>转换器读入</a:t>
            </a:r>
            <a:r>
              <a:rPr lang="en-US" altLang="zh-CN" sz="2800" dirty="0">
                <a:latin typeface="+mn-lt"/>
                <a:ea typeface="+mn-ea"/>
              </a:rPr>
              <a:t>1</a:t>
            </a:r>
            <a:r>
              <a:rPr lang="zh-CN" altLang="en-US" sz="2800" dirty="0">
                <a:latin typeface="+mn-lt"/>
                <a:ea typeface="+mn-ea"/>
              </a:rPr>
              <a:t>字节数字量到</a:t>
            </a:r>
            <a:r>
              <a:rPr lang="en-US" sz="2800" dirty="0">
                <a:latin typeface="+mn-lt"/>
                <a:ea typeface="+mn-ea"/>
              </a:rPr>
              <a:t>AL</a:t>
            </a:r>
            <a:r>
              <a:rPr lang="zh-CN" altLang="en-US" sz="2800" dirty="0">
                <a:latin typeface="+mn-lt"/>
                <a:ea typeface="+mn-ea"/>
              </a:rPr>
              <a:t>中。</a:t>
            </a:r>
          </a:p>
          <a:p>
            <a:pPr>
              <a:spcBef>
                <a:spcPts val="2400"/>
              </a:spcBef>
              <a:buNone/>
            </a:pPr>
            <a:r>
              <a:rPr lang="en-US" sz="2800" dirty="0">
                <a:latin typeface="+mn-lt"/>
              </a:rPr>
              <a:t>ATOD    EQU	 54H	</a:t>
            </a:r>
          </a:p>
          <a:p>
            <a:pPr>
              <a:buNone/>
            </a:pPr>
            <a:r>
              <a:rPr lang="en-US" altLang="zh-CN" sz="2800" dirty="0">
                <a:latin typeface="+mn-lt"/>
              </a:rPr>
              <a:t>				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</a:rPr>
              <a:t>；</a:t>
            </a:r>
            <a:r>
              <a:rPr lang="en-US" sz="2800" dirty="0">
                <a:solidFill>
                  <a:schemeClr val="tx2"/>
                </a:solidFill>
                <a:latin typeface="+mn-lt"/>
                <a:ea typeface="+mn-ea"/>
              </a:rPr>
              <a:t>A/D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</a:rPr>
              <a:t>转换器端口地址为</a:t>
            </a:r>
            <a:r>
              <a:rPr lang="en-US" sz="2800" dirty="0">
                <a:solidFill>
                  <a:schemeClr val="tx2"/>
                </a:solidFill>
                <a:latin typeface="+mn-lt"/>
                <a:ea typeface="+mn-ea"/>
              </a:rPr>
              <a:t>54H</a:t>
            </a:r>
            <a:endParaRPr lang="zh-CN" altLang="en-US" sz="2800" dirty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</a:rPr>
              <a:t>　　</a:t>
            </a:r>
            <a:r>
              <a:rPr lang="en-US" sz="2800" dirty="0">
                <a:latin typeface="+mn-lt"/>
              </a:rPr>
              <a:t>	     IN	  AL</a:t>
            </a:r>
            <a:r>
              <a:rPr lang="zh-CN" altLang="en-US" sz="2800" dirty="0">
                <a:latin typeface="+mn-lt"/>
              </a:rPr>
              <a:t>，</a:t>
            </a:r>
            <a:r>
              <a:rPr lang="en-US" sz="2800" dirty="0">
                <a:latin typeface="+mn-lt"/>
              </a:rPr>
              <a:t>ATOD		</a:t>
            </a:r>
          </a:p>
          <a:p>
            <a:pPr>
              <a:buNone/>
            </a:pPr>
            <a:r>
              <a:rPr lang="en-US" altLang="zh-CN" sz="2800" dirty="0">
                <a:latin typeface="+mn-lt"/>
              </a:rPr>
              <a:t>				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</a:rPr>
              <a:t>；将</a:t>
            </a:r>
            <a:r>
              <a:rPr lang="en-US" sz="2800" dirty="0">
                <a:solidFill>
                  <a:schemeClr val="tx2"/>
                </a:solidFill>
                <a:latin typeface="+mn-lt"/>
                <a:ea typeface="+mn-ea"/>
              </a:rPr>
              <a:t>54H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</a:rPr>
              <a:t>端口的内容读入</a:t>
            </a:r>
            <a:r>
              <a:rPr lang="en-US" sz="2800" dirty="0">
                <a:solidFill>
                  <a:schemeClr val="tx2"/>
                </a:solidFill>
                <a:latin typeface="+mn-lt"/>
                <a:ea typeface="+mn-ea"/>
              </a:rPr>
              <a:t>AL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</a:rPr>
              <a:t>中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253286"/>
      </p:ext>
    </p:extLst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495300"/>
            <a:ext cx="8229600" cy="674688"/>
          </a:xfrm>
        </p:spPr>
        <p:txBody>
          <a:bodyPr/>
          <a:lstStyle/>
          <a:p>
            <a:pPr algn="l"/>
            <a:r>
              <a:rPr lang="en-US" dirty="0"/>
              <a:t>2. </a:t>
            </a:r>
            <a:r>
              <a:rPr lang="zh-CN" altLang="en-US" dirty="0"/>
              <a:t>输入输出指令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2) OUT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输出指令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(Output)</a:t>
            </a:r>
            <a:endParaRPr lang="zh-CN" altLang="en-US" sz="2800" dirty="0">
              <a:latin typeface="+mn-lt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指令格式：</a:t>
            </a:r>
          </a:p>
          <a:p>
            <a:pPr>
              <a:spcBef>
                <a:spcPts val="1800"/>
              </a:spcBef>
              <a:buNone/>
            </a:pPr>
            <a:r>
              <a:rPr lang="zh-CN" altLang="en-US" sz="2800" dirty="0">
                <a:latin typeface="+mn-lt"/>
                <a:sym typeface="Wingdings" panose="05000000000000000000"/>
              </a:rPr>
              <a:t>    </a:t>
            </a:r>
            <a:r>
              <a:rPr lang="en-US" sz="2800" dirty="0">
                <a:latin typeface="+mn-lt"/>
              </a:rPr>
              <a:t>OUT   </a:t>
            </a:r>
            <a:r>
              <a:rPr lang="zh-CN" altLang="en-US" sz="2800" dirty="0">
                <a:latin typeface="+mn-lt"/>
              </a:rPr>
              <a:t>端口地址，</a:t>
            </a:r>
            <a:r>
              <a:rPr lang="en-US" sz="2800" dirty="0">
                <a:latin typeface="+mn-lt"/>
              </a:rPr>
              <a:t>AL	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</a:rPr>
              <a:t>；</a:t>
            </a:r>
            <a:r>
              <a:rPr lang="en-US" sz="2800" dirty="0">
                <a:solidFill>
                  <a:schemeClr val="tx2"/>
                </a:solidFill>
                <a:latin typeface="+mn-lt"/>
                <a:ea typeface="+mn-ea"/>
              </a:rPr>
              <a:t>8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</a:rPr>
              <a:t>位端口</a:t>
            </a:r>
            <a:r>
              <a:rPr lang="en-US" sz="2800" dirty="0">
                <a:solidFill>
                  <a:schemeClr val="tx2"/>
                </a:solidFill>
                <a:latin typeface="+mn-lt"/>
                <a:ea typeface="+mn-ea"/>
              </a:rPr>
              <a:t>←AL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</a:rPr>
              <a:t>内容</a:t>
            </a:r>
          </a:p>
          <a:p>
            <a:pPr>
              <a:spcBef>
                <a:spcPts val="1800"/>
              </a:spcBef>
              <a:buNone/>
            </a:pPr>
            <a:r>
              <a:rPr lang="zh-CN" altLang="en-US" sz="2800" dirty="0">
                <a:latin typeface="+mn-lt"/>
              </a:rPr>
              <a:t>   或 </a:t>
            </a:r>
            <a:r>
              <a:rPr lang="en-US" sz="2800" dirty="0">
                <a:latin typeface="+mn-lt"/>
              </a:rPr>
              <a:t>OUT   </a:t>
            </a:r>
            <a:r>
              <a:rPr lang="zh-CN" altLang="en-US" sz="2800" dirty="0">
                <a:latin typeface="+mn-lt"/>
              </a:rPr>
              <a:t>端口地址，</a:t>
            </a:r>
            <a:r>
              <a:rPr lang="en-US" sz="2800" dirty="0">
                <a:latin typeface="+mn-lt"/>
              </a:rPr>
              <a:t>AX	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</a:rPr>
              <a:t>；</a:t>
            </a:r>
            <a:r>
              <a:rPr lang="en-US" sz="2800" dirty="0">
                <a:solidFill>
                  <a:schemeClr val="tx2"/>
                </a:solidFill>
                <a:latin typeface="+mn-lt"/>
                <a:ea typeface="+mn-ea"/>
              </a:rPr>
              <a:t>16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</a:rPr>
              <a:t>位端口</a:t>
            </a:r>
            <a:r>
              <a:rPr lang="en-US" sz="2800" dirty="0">
                <a:solidFill>
                  <a:schemeClr val="tx2"/>
                </a:solidFill>
                <a:latin typeface="+mn-lt"/>
                <a:ea typeface="+mn-ea"/>
              </a:rPr>
              <a:t>←AX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</a:rPr>
              <a:t>内容</a:t>
            </a:r>
          </a:p>
          <a:p>
            <a:pPr>
              <a:spcBef>
                <a:spcPts val="1800"/>
              </a:spcBef>
              <a:buNone/>
            </a:pPr>
            <a:r>
              <a:rPr lang="zh-CN" altLang="en-US" sz="2800" dirty="0">
                <a:latin typeface="+mn-lt"/>
                <a:sym typeface="Wingdings" panose="05000000000000000000"/>
              </a:rPr>
              <a:t>；</a:t>
            </a:r>
            <a:endParaRPr lang="en-US" altLang="zh-CN" sz="2800" dirty="0">
              <a:latin typeface="+mn-lt"/>
              <a:sym typeface="Wingdings" panose="05000000000000000000"/>
            </a:endParaRPr>
          </a:p>
          <a:p>
            <a:pPr>
              <a:spcBef>
                <a:spcPts val="1800"/>
              </a:spcBef>
              <a:buNone/>
            </a:pPr>
            <a:r>
              <a:rPr lang="zh-CN" altLang="en-US" sz="2800" dirty="0">
                <a:latin typeface="+mn-lt"/>
                <a:sym typeface="Wingdings" panose="05000000000000000000"/>
              </a:rPr>
              <a:t>    </a:t>
            </a:r>
            <a:r>
              <a:rPr lang="en-US" sz="2800" dirty="0">
                <a:latin typeface="+mn-lt"/>
              </a:rPr>
              <a:t>OUT   DX</a:t>
            </a:r>
            <a:r>
              <a:rPr lang="zh-CN" altLang="en-US" sz="2800" dirty="0">
                <a:latin typeface="+mn-lt"/>
              </a:rPr>
              <a:t>，</a:t>
            </a:r>
            <a:r>
              <a:rPr lang="en-US" sz="2800" dirty="0">
                <a:latin typeface="+mn-lt"/>
              </a:rPr>
              <a:t>AL		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</a:rPr>
              <a:t>；</a:t>
            </a:r>
            <a:r>
              <a:rPr lang="en-US" sz="2800" dirty="0">
                <a:solidFill>
                  <a:schemeClr val="tx2"/>
                </a:solidFill>
                <a:latin typeface="+mn-lt"/>
                <a:ea typeface="+mn-ea"/>
              </a:rPr>
              <a:t>DX=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</a:rPr>
              <a:t>端口地址</a:t>
            </a:r>
          </a:p>
          <a:p>
            <a:pPr>
              <a:spcBef>
                <a:spcPts val="1800"/>
              </a:spcBef>
              <a:buNone/>
            </a:pPr>
            <a:r>
              <a:rPr lang="zh-CN" altLang="en-US" sz="2800" dirty="0">
                <a:latin typeface="+mn-lt"/>
              </a:rPr>
              <a:t>   或</a:t>
            </a:r>
            <a:r>
              <a:rPr lang="en-US" sz="2800" dirty="0">
                <a:latin typeface="+mn-lt"/>
              </a:rPr>
              <a:t> OUT   DX</a:t>
            </a:r>
            <a:r>
              <a:rPr lang="zh-CN" altLang="en-US" sz="2800" dirty="0">
                <a:latin typeface="+mn-lt"/>
              </a:rPr>
              <a:t>，</a:t>
            </a:r>
            <a:r>
              <a:rPr lang="en-US" sz="2800" dirty="0">
                <a:latin typeface="+mn-lt"/>
              </a:rPr>
              <a:t>AX</a:t>
            </a:r>
            <a:endParaRPr lang="zh-CN" altLang="en-US" sz="2800" dirty="0">
              <a:latin typeface="+mn-l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103651"/>
      </p:ext>
    </p:extLst>
  </p:cSld>
  <p:clrMapOvr>
    <a:masterClrMapping/>
  </p:clrMapOvr>
  <p:transition spd="slow">
    <p:cover dir="d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" y="539750"/>
            <a:ext cx="8229600" cy="674688"/>
          </a:xfrm>
        </p:spPr>
        <p:txBody>
          <a:bodyPr/>
          <a:lstStyle/>
          <a:p>
            <a:pPr algn="l"/>
            <a:r>
              <a:rPr lang="en-US" dirty="0"/>
              <a:t>2. </a:t>
            </a:r>
            <a:r>
              <a:rPr lang="zh-CN" altLang="en-US" dirty="0"/>
              <a:t>输入输出指令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3.34   </a:t>
            </a:r>
            <a:r>
              <a:rPr lang="zh-CN" altLang="en-US" sz="2800" dirty="0">
                <a:latin typeface="+mn-lt"/>
                <a:ea typeface="+mn-ea"/>
              </a:rPr>
              <a:t>用</a:t>
            </a:r>
            <a:r>
              <a:rPr lang="en-US" sz="2800" dirty="0">
                <a:latin typeface="+mn-lt"/>
                <a:ea typeface="+mn-ea"/>
              </a:rPr>
              <a:t>OUT</a:t>
            </a:r>
            <a:r>
              <a:rPr lang="zh-CN" altLang="en-US" sz="2800" dirty="0">
                <a:latin typeface="+mn-lt"/>
                <a:ea typeface="+mn-ea"/>
              </a:rPr>
              <a:t>指令对输出端口进行操作的例子。</a:t>
            </a:r>
          </a:p>
          <a:p>
            <a:pPr>
              <a:buNone/>
            </a:pPr>
            <a:r>
              <a:rPr lang="en-US" sz="2800" dirty="0">
                <a:latin typeface="+mn-lt"/>
              </a:rPr>
              <a:t>OUT	  85H</a:t>
            </a:r>
            <a:r>
              <a:rPr lang="zh-CN" altLang="en-US" sz="2800" dirty="0">
                <a:latin typeface="+mn-lt"/>
              </a:rPr>
              <a:t>，</a:t>
            </a:r>
            <a:r>
              <a:rPr lang="en-US" sz="2800" dirty="0">
                <a:latin typeface="+mn-lt"/>
              </a:rPr>
              <a:t>AL		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</a:rPr>
              <a:t>；</a:t>
            </a:r>
            <a:r>
              <a:rPr lang="en-US" sz="2800" dirty="0">
                <a:solidFill>
                  <a:schemeClr val="tx2"/>
                </a:solidFill>
                <a:latin typeface="+mn-lt"/>
                <a:ea typeface="+mn-ea"/>
              </a:rPr>
              <a:t>85H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</a:rPr>
              <a:t>端口</a:t>
            </a:r>
            <a:r>
              <a:rPr lang="en-US" sz="2800" dirty="0">
                <a:solidFill>
                  <a:schemeClr val="tx2"/>
                </a:solidFill>
                <a:latin typeface="+mn-lt"/>
                <a:ea typeface="+mn-ea"/>
              </a:rPr>
              <a:t>←AL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</a:rPr>
              <a:t>内容</a:t>
            </a:r>
          </a:p>
          <a:p>
            <a:pPr>
              <a:buNone/>
            </a:pPr>
            <a:r>
              <a:rPr lang="zh-CN" altLang="en-US" sz="2800" dirty="0">
                <a:latin typeface="+mn-lt"/>
              </a:rPr>
              <a:t>；</a:t>
            </a:r>
            <a:endParaRPr lang="en-US" sz="2800" dirty="0">
              <a:latin typeface="+mn-lt"/>
            </a:endParaRPr>
          </a:p>
          <a:p>
            <a:pPr>
              <a:buNone/>
            </a:pPr>
            <a:r>
              <a:rPr lang="en-US" sz="2800" dirty="0">
                <a:latin typeface="+mn-lt"/>
              </a:rPr>
              <a:t>MOV	  DX</a:t>
            </a:r>
            <a:r>
              <a:rPr lang="zh-CN" altLang="en-US" sz="2800" dirty="0">
                <a:latin typeface="+mn-lt"/>
              </a:rPr>
              <a:t>，</a:t>
            </a:r>
            <a:r>
              <a:rPr lang="en-US" sz="2800" dirty="0">
                <a:latin typeface="+mn-lt"/>
              </a:rPr>
              <a:t>0FF4H	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</a:rPr>
              <a:t>；</a:t>
            </a:r>
            <a:r>
              <a:rPr lang="en-US" altLang="zh-CN" sz="2800" dirty="0">
                <a:solidFill>
                  <a:schemeClr val="tx2"/>
                </a:solidFill>
                <a:latin typeface="+mn-lt"/>
                <a:ea typeface="+mn-ea"/>
              </a:rPr>
              <a:t>DX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</a:rPr>
              <a:t>指向端口</a:t>
            </a:r>
            <a:r>
              <a:rPr lang="en-US" altLang="zh-CN" sz="2800" dirty="0">
                <a:solidFill>
                  <a:schemeClr val="tx2"/>
                </a:solidFill>
                <a:latin typeface="+mn-lt"/>
                <a:ea typeface="+mn-ea"/>
              </a:rPr>
              <a:t>0FF4H</a:t>
            </a:r>
            <a:endParaRPr lang="zh-CN" altLang="en-US" sz="2800" dirty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>
                <a:latin typeface="+mn-lt"/>
              </a:rPr>
              <a:t>OUT	  DX</a:t>
            </a:r>
            <a:r>
              <a:rPr lang="zh-CN" altLang="en-US" sz="2800" dirty="0">
                <a:latin typeface="+mn-lt"/>
              </a:rPr>
              <a:t>，</a:t>
            </a:r>
            <a:r>
              <a:rPr lang="en-US" sz="2800" dirty="0">
                <a:latin typeface="+mn-lt"/>
              </a:rPr>
              <a:t>AL		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</a:rPr>
              <a:t>；</a:t>
            </a:r>
            <a:r>
              <a:rPr lang="en-US" sz="2800" dirty="0">
                <a:solidFill>
                  <a:schemeClr val="tx2"/>
                </a:solidFill>
                <a:latin typeface="+mn-lt"/>
                <a:ea typeface="+mn-ea"/>
              </a:rPr>
              <a:t>FF4H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</a:rPr>
              <a:t>端口</a:t>
            </a:r>
            <a:r>
              <a:rPr lang="en-US" sz="2800" dirty="0">
                <a:solidFill>
                  <a:schemeClr val="tx2"/>
                </a:solidFill>
                <a:latin typeface="+mn-lt"/>
                <a:ea typeface="+mn-ea"/>
              </a:rPr>
              <a:t>←AL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</a:rPr>
              <a:t>内容</a:t>
            </a:r>
          </a:p>
          <a:p>
            <a:pPr>
              <a:buNone/>
            </a:pPr>
            <a:r>
              <a:rPr lang="zh-CN" altLang="en-US" sz="2800" dirty="0">
                <a:latin typeface="+mn-lt"/>
              </a:rPr>
              <a:t>；</a:t>
            </a:r>
            <a:endParaRPr lang="en-US" sz="2800" dirty="0">
              <a:latin typeface="+mn-lt"/>
            </a:endParaRPr>
          </a:p>
          <a:p>
            <a:pPr>
              <a:buNone/>
            </a:pPr>
            <a:r>
              <a:rPr lang="en-US" sz="2800" dirty="0">
                <a:latin typeface="+mn-lt"/>
              </a:rPr>
              <a:t>MOV	  DX</a:t>
            </a:r>
            <a:r>
              <a:rPr lang="zh-CN" altLang="en-US" sz="2800" dirty="0">
                <a:latin typeface="+mn-lt"/>
              </a:rPr>
              <a:t>，</a:t>
            </a:r>
            <a:r>
              <a:rPr lang="en-US" sz="2800" dirty="0">
                <a:latin typeface="+mn-lt"/>
              </a:rPr>
              <a:t>300H	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</a:rPr>
              <a:t>；</a:t>
            </a:r>
            <a:r>
              <a:rPr lang="en-US" sz="2800" dirty="0">
                <a:solidFill>
                  <a:schemeClr val="tx2"/>
                </a:solidFill>
                <a:latin typeface="+mn-lt"/>
                <a:ea typeface="+mn-ea"/>
              </a:rPr>
              <a:t>DX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</a:rPr>
              <a:t>指向</a:t>
            </a:r>
            <a:r>
              <a:rPr lang="en-US" altLang="zh-CN" sz="2800" dirty="0">
                <a:solidFill>
                  <a:schemeClr val="tx2"/>
                </a:solidFill>
                <a:latin typeface="+mn-lt"/>
                <a:ea typeface="+mn-ea"/>
              </a:rPr>
              <a:t>16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</a:rPr>
              <a:t>位端口</a:t>
            </a:r>
          </a:p>
          <a:p>
            <a:pPr>
              <a:buNone/>
            </a:pPr>
            <a:r>
              <a:rPr lang="en-US" sz="2800" dirty="0">
                <a:latin typeface="+mn-lt"/>
              </a:rPr>
              <a:t>OUT	  DX</a:t>
            </a:r>
            <a:r>
              <a:rPr lang="zh-CN" altLang="en-US" sz="2800" dirty="0">
                <a:latin typeface="+mn-lt"/>
              </a:rPr>
              <a:t>，</a:t>
            </a:r>
            <a:r>
              <a:rPr lang="en-US" sz="2800" dirty="0">
                <a:latin typeface="+mn-lt"/>
              </a:rPr>
              <a:t>AX		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</a:rPr>
              <a:t>；</a:t>
            </a:r>
            <a:r>
              <a:rPr lang="en-US" sz="2800" dirty="0">
                <a:solidFill>
                  <a:schemeClr val="tx2"/>
                </a:solidFill>
                <a:latin typeface="+mn-lt"/>
                <a:ea typeface="+mn-ea"/>
              </a:rPr>
              <a:t>300H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</a:rPr>
              <a:t>端口</a:t>
            </a:r>
            <a:r>
              <a:rPr lang="en-US" sz="2800" dirty="0">
                <a:solidFill>
                  <a:schemeClr val="tx2"/>
                </a:solidFill>
                <a:latin typeface="+mn-lt"/>
                <a:ea typeface="+mn-ea"/>
              </a:rPr>
              <a:t>←AL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</a:rPr>
              <a:t>内容</a:t>
            </a:r>
          </a:p>
          <a:p>
            <a:pPr>
              <a:buNone/>
            </a:pPr>
            <a:r>
              <a:rPr lang="en-US" sz="2800" dirty="0">
                <a:latin typeface="+mn-lt"/>
              </a:rPr>
              <a:t>					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</a:rPr>
              <a:t>；</a:t>
            </a:r>
            <a:r>
              <a:rPr lang="en-US" sz="2800" dirty="0">
                <a:solidFill>
                  <a:schemeClr val="tx2"/>
                </a:solidFill>
                <a:latin typeface="+mn-lt"/>
                <a:ea typeface="+mn-ea"/>
              </a:rPr>
              <a:t>301H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</a:rPr>
              <a:t>端口</a:t>
            </a:r>
            <a:r>
              <a:rPr lang="en-US" sz="2800" dirty="0">
                <a:solidFill>
                  <a:schemeClr val="tx2"/>
                </a:solidFill>
                <a:latin typeface="+mn-lt"/>
                <a:ea typeface="+mn-ea"/>
              </a:rPr>
              <a:t>←AH</a:t>
            </a:r>
            <a:r>
              <a:rPr lang="zh-CN" altLang="en-US" sz="2800" dirty="0">
                <a:solidFill>
                  <a:schemeClr val="tx2"/>
                </a:solidFill>
                <a:latin typeface="+mn-lt"/>
                <a:ea typeface="+mn-ea"/>
              </a:rPr>
              <a:t>内容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45377"/>
      </p:ext>
    </p:extLst>
  </p:cSld>
  <p:clrMapOvr>
    <a:masterClrMapping/>
  </p:clrMapOvr>
  <p:transition spd="slow">
    <p:cover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927100"/>
          </a:xfrm>
        </p:spPr>
        <p:txBody>
          <a:bodyPr/>
          <a:lstStyle/>
          <a:p>
            <a:pPr algn="l"/>
            <a:r>
              <a:rPr lang="en-US" dirty="0"/>
              <a:t>3. </a:t>
            </a:r>
            <a:r>
              <a:rPr lang="zh-CN" altLang="en-US" dirty="0"/>
              <a:t>地址目标传送指令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sz="2800" dirty="0">
                <a:solidFill>
                  <a:schemeClr val="tx1"/>
                </a:solidFill>
              </a:rPr>
              <a:t>Address Object Transfers)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562100"/>
            <a:ext cx="8372475" cy="4927600"/>
          </a:xfrm>
        </p:spPr>
        <p:txBody>
          <a:bodyPr/>
          <a:lstStyle/>
          <a:p>
            <a:pPr algn="just">
              <a:spcBef>
                <a:spcPts val="1800"/>
              </a:spcBef>
            </a:pPr>
            <a:r>
              <a:rPr lang="zh-CN" altLang="en-US" sz="2800" dirty="0"/>
              <a:t>这是一类专用于传送地址码的指令，可以用来传送操作数的段地址和偏移地址。</a:t>
            </a:r>
          </a:p>
          <a:p>
            <a:pPr>
              <a:spcBef>
                <a:spcPts val="2400"/>
              </a:spcBef>
              <a:buNone/>
            </a:pPr>
            <a:r>
              <a:rPr lang="en-US" sz="3200" dirty="0">
                <a:solidFill>
                  <a:srgbClr val="FF66FF"/>
                </a:solidFill>
                <a:latin typeface="+mn-lt"/>
              </a:rPr>
              <a:t>1) LEA </a:t>
            </a:r>
            <a:r>
              <a:rPr lang="zh-CN" altLang="en-US" sz="3200" dirty="0">
                <a:solidFill>
                  <a:srgbClr val="FF66FF"/>
                </a:solidFill>
                <a:latin typeface="+mn-lt"/>
              </a:rPr>
              <a:t>取有效地址指令</a:t>
            </a:r>
            <a:r>
              <a:rPr lang="en-US" sz="3200" dirty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(Load Effective Address)</a:t>
            </a:r>
            <a:endParaRPr lang="zh-CN" altLang="en-US" sz="2800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 LEA	 </a:t>
            </a:r>
            <a:r>
              <a:rPr lang="zh-CN" altLang="en-US" sz="2800" dirty="0">
                <a:latin typeface="+mn-lt"/>
              </a:rPr>
              <a:t>目的，源</a:t>
            </a: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指令功能： 取源操作数地址的偏移量，送到目的操作数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源操作数必须是存储单元，目的操作数是一个除段寄存器之外的</a:t>
            </a:r>
            <a:r>
              <a:rPr lang="en-US" sz="2800" dirty="0">
                <a:latin typeface="+mn-lt"/>
              </a:rPr>
              <a:t>16</a:t>
            </a:r>
            <a:r>
              <a:rPr lang="zh-CN" altLang="en-US" sz="2800" dirty="0">
                <a:latin typeface="+mn-lt"/>
              </a:rPr>
              <a:t>位寄存器。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88887"/>
      </p:ext>
    </p:extLst>
  </p:cSld>
  <p:clrMapOvr>
    <a:masterClrMapping/>
  </p:clrMapOvr>
  <p:transition spd="slow">
    <p:cover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28650"/>
            <a:ext cx="8372475" cy="5861050"/>
          </a:xfrm>
        </p:spPr>
        <p:txBody>
          <a:bodyPr/>
          <a:lstStyle/>
          <a:p>
            <a:pPr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3.35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 </a:t>
            </a:r>
            <a:r>
              <a:rPr lang="zh-CN" altLang="en-US" dirty="0">
                <a:latin typeface="+mn-lt"/>
                <a:ea typeface="+mn-ea"/>
              </a:rPr>
              <a:t>设：</a:t>
            </a:r>
            <a:r>
              <a:rPr lang="en-US" dirty="0">
                <a:latin typeface="+mn-lt"/>
                <a:ea typeface="+mn-ea"/>
              </a:rPr>
              <a:t>SI=1000H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DS=5000H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(51000H)=1234H</a:t>
            </a:r>
            <a:r>
              <a:rPr lang="zh-CN" altLang="en-US" dirty="0">
                <a:latin typeface="+mn-lt"/>
                <a:ea typeface="+mn-ea"/>
              </a:rPr>
              <a:t>，指令执行结果如下：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LEA	BX</a:t>
            </a:r>
            <a:r>
              <a:rPr lang="zh-CN" altLang="en-US" dirty="0">
                <a:latin typeface="+mn-lt"/>
                <a:ea typeface="+mn-ea"/>
              </a:rPr>
              <a:t>，［</a:t>
            </a:r>
            <a:r>
              <a:rPr lang="en-US" dirty="0">
                <a:latin typeface="+mn-lt"/>
                <a:ea typeface="+mn-ea"/>
              </a:rPr>
              <a:t>SI</a:t>
            </a:r>
            <a:r>
              <a:rPr lang="zh-CN" altLang="en-US" dirty="0">
                <a:latin typeface="+mn-lt"/>
                <a:ea typeface="+mn-ea"/>
              </a:rPr>
              <a:t>］</a:t>
            </a:r>
            <a:r>
              <a:rPr lang="en-US" dirty="0">
                <a:latin typeface="+mn-lt"/>
                <a:ea typeface="+mn-ea"/>
              </a:rPr>
              <a:t>		  </a:t>
            </a:r>
          </a:p>
          <a:p>
            <a:pPr>
              <a:buNone/>
            </a:pPr>
            <a:r>
              <a:rPr lang="en-US" altLang="zh-CN" dirty="0">
                <a:latin typeface="+mn-lt"/>
                <a:ea typeface="+mn-ea"/>
              </a:rPr>
              <a:t>	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altLang="zh-CN" dirty="0">
                <a:solidFill>
                  <a:srgbClr val="FFFF99"/>
                </a:solidFill>
                <a:latin typeface="+mn-lt"/>
                <a:ea typeface="+mn-ea"/>
              </a:rPr>
              <a:t>[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SI</a:t>
            </a:r>
            <a:r>
              <a:rPr lang="en-US" altLang="zh-CN" dirty="0">
                <a:solidFill>
                  <a:srgbClr val="FFFF99"/>
                </a:solidFill>
                <a:latin typeface="+mn-lt"/>
                <a:ea typeface="+mn-ea"/>
              </a:rPr>
              <a:t>]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的偏移地址为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1000H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，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BX←1000H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 	MOV	BX</a:t>
            </a:r>
            <a:r>
              <a:rPr lang="zh-CN" altLang="en-US" dirty="0">
                <a:latin typeface="+mn-lt"/>
                <a:ea typeface="+mn-ea"/>
              </a:rPr>
              <a:t>，［</a:t>
            </a:r>
            <a:r>
              <a:rPr lang="en-US" dirty="0">
                <a:latin typeface="+mn-lt"/>
                <a:ea typeface="+mn-ea"/>
              </a:rPr>
              <a:t>SI</a:t>
            </a:r>
            <a:r>
              <a:rPr lang="zh-CN" altLang="en-US" dirty="0">
                <a:latin typeface="+mn-lt"/>
                <a:ea typeface="+mn-ea"/>
              </a:rPr>
              <a:t>］</a:t>
            </a:r>
            <a:r>
              <a:rPr lang="en-US" dirty="0">
                <a:latin typeface="+mn-lt"/>
                <a:ea typeface="+mn-ea"/>
              </a:rPr>
              <a:t>	      </a:t>
            </a:r>
          </a:p>
          <a:p>
            <a:pPr>
              <a:buNone/>
            </a:pPr>
            <a:r>
              <a:rPr lang="en-US" altLang="zh-CN" dirty="0">
                <a:latin typeface="+mn-lt"/>
                <a:ea typeface="+mn-ea"/>
              </a:rPr>
              <a:t>	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；偏移地址为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1000 H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单元的内容为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1234H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，</a:t>
            </a:r>
          </a:p>
          <a:p>
            <a:pPr>
              <a:buNone/>
            </a:pPr>
            <a:r>
              <a:rPr lang="en-US" altLang="zh-CN" dirty="0">
                <a:solidFill>
                  <a:srgbClr val="FFFF99"/>
                </a:solidFill>
                <a:latin typeface="+mn-lt"/>
                <a:ea typeface="+mn-ea"/>
              </a:rPr>
              <a:t>	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；指令执行后，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BX←1234H 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2400"/>
              </a:spcBef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3.36  </a:t>
            </a:r>
            <a:r>
              <a:rPr lang="zh-CN" altLang="en-US" dirty="0">
                <a:latin typeface="+mn-lt"/>
                <a:ea typeface="+mn-ea"/>
              </a:rPr>
              <a:t>下面两条指令是等价的，它们都取</a:t>
            </a:r>
            <a:r>
              <a:rPr lang="en-US" dirty="0">
                <a:latin typeface="+mn-lt"/>
                <a:ea typeface="+mn-ea"/>
              </a:rPr>
              <a:t>TABLE</a:t>
            </a:r>
            <a:r>
              <a:rPr lang="zh-CN" altLang="en-US" dirty="0">
                <a:latin typeface="+mn-lt"/>
                <a:ea typeface="+mn-ea"/>
              </a:rPr>
              <a:t>的偏移地址，送到</a:t>
            </a:r>
            <a:r>
              <a:rPr lang="en-US" dirty="0">
                <a:latin typeface="+mn-lt"/>
                <a:ea typeface="+mn-ea"/>
              </a:rPr>
              <a:t>BX</a:t>
            </a:r>
            <a:r>
              <a:rPr lang="zh-CN" altLang="en-US" dirty="0">
                <a:latin typeface="+mn-lt"/>
                <a:ea typeface="+mn-ea"/>
              </a:rPr>
              <a:t>中。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LEA	BX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TABLE</a:t>
            </a:r>
            <a:endParaRPr lang="zh-CN" altLang="en-US" dirty="0"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MOV	BX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OFFSET  TABLE</a:t>
            </a:r>
            <a:endParaRPr lang="zh-CN" altLang="en-US" dirty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679377"/>
      </p:ext>
    </p:extLst>
  </p:cSld>
  <p:clrMapOvr>
    <a:masterClrMapping/>
  </p:clrMapOvr>
  <p:transition spd="slow">
    <p:cover dir="lu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3.37  </a:t>
            </a:r>
            <a:r>
              <a:rPr lang="zh-CN" altLang="en-US" sz="2800" dirty="0">
                <a:latin typeface="+mn-lt"/>
                <a:ea typeface="+mn-ea"/>
              </a:rPr>
              <a:t>某数组含</a:t>
            </a:r>
            <a:r>
              <a:rPr lang="en-US" sz="2800" dirty="0">
                <a:latin typeface="+mn-lt"/>
                <a:ea typeface="+mn-ea"/>
              </a:rPr>
              <a:t>20</a:t>
            </a:r>
            <a:r>
              <a:rPr lang="zh-CN" altLang="en-US" sz="2800" dirty="0">
                <a:latin typeface="+mn-lt"/>
                <a:ea typeface="+mn-ea"/>
              </a:rPr>
              <a:t>个元素，每个元素占一个字节，序号为</a:t>
            </a:r>
            <a:r>
              <a:rPr lang="en-US" sz="2800" dirty="0">
                <a:latin typeface="+mn-lt"/>
                <a:ea typeface="+mn-ea"/>
              </a:rPr>
              <a:t>0~19</a:t>
            </a:r>
            <a:r>
              <a:rPr lang="zh-CN" altLang="en-US" sz="2800" dirty="0">
                <a:latin typeface="+mn-lt"/>
                <a:ea typeface="+mn-ea"/>
              </a:rPr>
              <a:t>。设</a:t>
            </a:r>
            <a:r>
              <a:rPr lang="en-US" sz="2800" dirty="0">
                <a:latin typeface="+mn-lt"/>
                <a:ea typeface="+mn-ea"/>
              </a:rPr>
              <a:t>DI</a:t>
            </a:r>
            <a:r>
              <a:rPr lang="zh-CN" altLang="en-US" sz="2800" dirty="0">
                <a:latin typeface="+mn-lt"/>
                <a:ea typeface="+mn-ea"/>
              </a:rPr>
              <a:t>指向数组开头处，如要把序号为</a:t>
            </a:r>
            <a:r>
              <a:rPr lang="en-US" sz="2800" dirty="0">
                <a:latin typeface="+mn-lt"/>
                <a:ea typeface="+mn-ea"/>
              </a:rPr>
              <a:t>6</a:t>
            </a:r>
            <a:r>
              <a:rPr lang="zh-CN" altLang="en-US" sz="2800" dirty="0">
                <a:latin typeface="+mn-lt"/>
                <a:ea typeface="+mn-ea"/>
              </a:rPr>
              <a:t>的元素的偏移地址送到</a:t>
            </a:r>
            <a:r>
              <a:rPr lang="en-US" sz="2800" dirty="0">
                <a:latin typeface="+mn-lt"/>
                <a:ea typeface="+mn-ea"/>
              </a:rPr>
              <a:t>BX</a:t>
            </a:r>
            <a:r>
              <a:rPr lang="zh-CN" altLang="en-US" sz="2800" dirty="0">
                <a:latin typeface="+mn-lt"/>
                <a:ea typeface="+mn-ea"/>
              </a:rPr>
              <a:t>中，不能直接用</a:t>
            </a:r>
            <a:r>
              <a:rPr lang="en-US" sz="2800" dirty="0">
                <a:latin typeface="+mn-lt"/>
                <a:ea typeface="+mn-ea"/>
              </a:rPr>
              <a:t>MOV</a:t>
            </a:r>
            <a:r>
              <a:rPr lang="zh-CN" altLang="en-US" sz="2800" dirty="0">
                <a:latin typeface="+mn-lt"/>
                <a:ea typeface="+mn-ea"/>
              </a:rPr>
              <a:t>指令来实现，必须使用下面指令：</a:t>
            </a: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        LEA	BX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6</a:t>
            </a:r>
            <a:r>
              <a:rPr lang="zh-CN" altLang="en-US" sz="2800" dirty="0">
                <a:latin typeface="+mn-lt"/>
                <a:ea typeface="+mn-ea"/>
              </a:rPr>
              <a:t>［</a:t>
            </a:r>
            <a:r>
              <a:rPr lang="en-US" sz="2800" dirty="0">
                <a:latin typeface="+mn-lt"/>
                <a:ea typeface="+mn-ea"/>
              </a:rPr>
              <a:t>DI</a:t>
            </a:r>
            <a:r>
              <a:rPr lang="zh-CN" altLang="en-US" sz="2800" dirty="0">
                <a:latin typeface="+mn-lt"/>
                <a:ea typeface="+mn-ea"/>
              </a:rPr>
              <a:t>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2360518"/>
      </p:ext>
    </p:extLst>
  </p:cSld>
  <p:clrMapOvr>
    <a:masterClrMapping/>
  </p:clrMapOvr>
  <p:transition spd="slow">
    <p:cover dir="ld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450850"/>
            <a:ext cx="8372475" cy="6407150"/>
          </a:xfrm>
        </p:spPr>
        <p:txBody>
          <a:bodyPr/>
          <a:lstStyle/>
          <a:p>
            <a:pPr>
              <a:buNone/>
            </a:pPr>
            <a:r>
              <a:rPr lang="en-US" sz="3200" dirty="0">
                <a:solidFill>
                  <a:srgbClr val="FF66FF"/>
                </a:solidFill>
                <a:latin typeface="+mn-lt"/>
              </a:rPr>
              <a:t>2) LDS </a:t>
            </a:r>
            <a:r>
              <a:rPr lang="zh-CN" altLang="en-US" sz="3200" dirty="0">
                <a:solidFill>
                  <a:srgbClr val="FF66FF"/>
                </a:solidFill>
                <a:latin typeface="+mn-lt"/>
              </a:rPr>
              <a:t>将双字指针送到寄存器和</a:t>
            </a:r>
            <a:r>
              <a:rPr lang="en-US" sz="3200" dirty="0">
                <a:solidFill>
                  <a:srgbClr val="FF66FF"/>
                </a:solidFill>
                <a:latin typeface="+mn-lt"/>
              </a:rPr>
              <a:t>DS</a:t>
            </a:r>
            <a:r>
              <a:rPr lang="zh-CN" altLang="en-US" sz="3200" dirty="0">
                <a:solidFill>
                  <a:srgbClr val="FF66FF"/>
                </a:solidFill>
                <a:latin typeface="+mn-lt"/>
              </a:rPr>
              <a:t>指令</a:t>
            </a:r>
            <a:r>
              <a:rPr lang="en-US" sz="3200" dirty="0">
                <a:solidFill>
                  <a:srgbClr val="FF66FF"/>
                </a:solidFill>
                <a:latin typeface="+mn-lt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>
                <a:solidFill>
                  <a:srgbClr val="FFFF99"/>
                </a:solidFill>
                <a:latin typeface="+mn-lt"/>
              </a:rPr>
              <a:t>       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(Load Pointer using DS)</a:t>
            </a:r>
            <a:endParaRPr lang="zh-CN" altLang="en-US" sz="2800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>
                <a:latin typeface="+mn-lt"/>
              </a:rPr>
              <a:t>指令格式：</a:t>
            </a:r>
            <a:r>
              <a:rPr lang="en-US" dirty="0">
                <a:latin typeface="+mn-lt"/>
              </a:rPr>
              <a:t> LDS	</a:t>
            </a:r>
            <a:r>
              <a:rPr lang="zh-CN" altLang="en-US" dirty="0">
                <a:latin typeface="+mn-lt"/>
              </a:rPr>
              <a:t>目的，源</a:t>
            </a:r>
          </a:p>
          <a:p>
            <a:pPr algn="just">
              <a:buNone/>
            </a:pPr>
            <a:r>
              <a:rPr lang="zh-CN" altLang="en-US" dirty="0">
                <a:latin typeface="+mn-lt"/>
              </a:rPr>
              <a:t>指令功能： 从源操作数指定的存储单元中，取出</a:t>
            </a:r>
            <a:r>
              <a:rPr lang="en-US" altLang="zh-CN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个</a:t>
            </a:r>
            <a:r>
              <a:rPr lang="en-US" dirty="0">
                <a:latin typeface="+mn-lt"/>
              </a:rPr>
              <a:t>4</a:t>
            </a:r>
            <a:r>
              <a:rPr lang="zh-CN" altLang="en-US" dirty="0">
                <a:latin typeface="+mn-lt"/>
              </a:rPr>
              <a:t>字节地址指针，送进目的寄存器</a:t>
            </a:r>
            <a:r>
              <a:rPr lang="en-US" dirty="0">
                <a:latin typeface="+mn-lt"/>
              </a:rPr>
              <a:t>DS</a:t>
            </a:r>
            <a:r>
              <a:rPr lang="zh-CN" altLang="en-US" dirty="0">
                <a:latin typeface="+mn-lt"/>
              </a:rPr>
              <a:t>和指令中指定的目的寄存器中。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源操作数必须是存储单元，目的操作数必须是</a:t>
            </a:r>
            <a:r>
              <a:rPr lang="en-US" dirty="0">
                <a:latin typeface="+mn-lt"/>
              </a:rPr>
              <a:t>16</a:t>
            </a:r>
            <a:r>
              <a:rPr lang="zh-CN" altLang="en-US" dirty="0">
                <a:latin typeface="+mn-lt"/>
              </a:rPr>
              <a:t>位寄存器，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常用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SI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寄存器</a:t>
            </a:r>
            <a:r>
              <a:rPr lang="zh-CN" altLang="en-US" dirty="0">
                <a:latin typeface="+mn-lt"/>
              </a:rPr>
              <a:t>，但</a:t>
            </a:r>
            <a:r>
              <a:rPr lang="zh-CN" altLang="en-US" dirty="0">
                <a:solidFill>
                  <a:srgbClr val="FF66FF"/>
                </a:solidFill>
                <a:latin typeface="+mn-lt"/>
              </a:rPr>
              <a:t>不能用段寄存器</a:t>
            </a:r>
            <a:r>
              <a:rPr lang="zh-CN" altLang="en-US" dirty="0">
                <a:latin typeface="+mn-lt"/>
              </a:rPr>
              <a:t>。</a:t>
            </a:r>
          </a:p>
          <a:p>
            <a:pPr>
              <a:spcBef>
                <a:spcPts val="1800"/>
              </a:spcBef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3.38    </a:t>
            </a:r>
            <a:r>
              <a:rPr lang="zh-CN" altLang="en-US" dirty="0">
                <a:latin typeface="+mn-lt"/>
                <a:ea typeface="+mn-ea"/>
              </a:rPr>
              <a:t>设：</a:t>
            </a:r>
            <a:r>
              <a:rPr lang="en-US" dirty="0">
                <a:latin typeface="+mn-lt"/>
                <a:ea typeface="+mn-ea"/>
              </a:rPr>
              <a:t>DS=1200H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(12450H)=F346H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(12452H)=0A90H</a:t>
            </a:r>
            <a:r>
              <a:rPr lang="zh-CN" altLang="en-US" dirty="0">
                <a:latin typeface="+mn-lt"/>
                <a:ea typeface="+mn-ea"/>
              </a:rPr>
              <a:t>。执行指令：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>
                <a:latin typeface="+mn-lt"/>
                <a:ea typeface="+mn-ea"/>
              </a:rPr>
              <a:t>          LDS    SI</a:t>
            </a:r>
            <a:r>
              <a:rPr lang="zh-CN" altLang="en-US" sz="2800" dirty="0">
                <a:latin typeface="+mn-lt"/>
                <a:ea typeface="+mn-ea"/>
              </a:rPr>
              <a:t>，［</a:t>
            </a:r>
            <a:r>
              <a:rPr lang="en-US" sz="2800" dirty="0">
                <a:latin typeface="+mn-lt"/>
                <a:ea typeface="+mn-ea"/>
              </a:rPr>
              <a:t>450H</a:t>
            </a:r>
            <a:r>
              <a:rPr lang="zh-CN" altLang="en-US" sz="2800" dirty="0">
                <a:latin typeface="+mn-lt"/>
                <a:ea typeface="+mn-ea"/>
              </a:rPr>
              <a:t>］</a:t>
            </a:r>
            <a:r>
              <a:rPr lang="en-US" dirty="0">
                <a:latin typeface="+mn-lt"/>
                <a:ea typeface="+mn-ea"/>
              </a:rPr>
              <a:t>		</a:t>
            </a:r>
          </a:p>
          <a:p>
            <a:pPr>
              <a:spcBef>
                <a:spcPts val="600"/>
              </a:spcBef>
              <a:buNone/>
            </a:pPr>
            <a:r>
              <a:rPr lang="zh-CN" altLang="en-US" dirty="0">
                <a:solidFill>
                  <a:srgbClr val="FFC000"/>
                </a:solidFill>
                <a:latin typeface="+mn-lt"/>
              </a:rPr>
              <a:t> 结果</a:t>
            </a:r>
            <a:r>
              <a:rPr lang="en-US" altLang="zh-CN" dirty="0">
                <a:solidFill>
                  <a:srgbClr val="FFC000"/>
                </a:solidFill>
                <a:latin typeface="+mn-lt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存储单元前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字节内容为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F346H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SI←F346H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                           后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字节内容为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0A90H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DS←0A90H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dirty="0"/>
              <a:t> 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420476"/>
      </p:ext>
    </p:extLst>
  </p:cSld>
  <p:clrMapOvr>
    <a:masterClrMapping/>
  </p:clrMapOvr>
  <p:transition spd="slow">
    <p:cover dir="lu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762000"/>
            <a:ext cx="8372475" cy="5727700"/>
          </a:xfrm>
        </p:spPr>
        <p:txBody>
          <a:bodyPr/>
          <a:lstStyle/>
          <a:p>
            <a:pPr>
              <a:buNone/>
            </a:pPr>
            <a:r>
              <a:rPr lang="en-US" sz="3200" dirty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LES </a:t>
            </a:r>
            <a:r>
              <a:rPr lang="zh-CN" altLang="en-US" sz="3200" dirty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将双字指针送到寄存器和</a:t>
            </a:r>
            <a:r>
              <a:rPr lang="en-US" sz="3200" dirty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zh-CN" altLang="en-US" sz="3200" dirty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lang="en-US" sz="3200" dirty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spcBef>
                <a:spcPts val="0"/>
              </a:spcBef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(Load Pointer using ES)</a:t>
            </a:r>
          </a:p>
          <a:p>
            <a:pPr algn="just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指令格式：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目的，源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指令功能：与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指令的操作基本相同，但段寄存器为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，目的操作数常用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楷体" panose="02010609060101010101" pitchFamily="49" charset="-122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楷体" panose="02010609060101010101" pitchFamily="49" charset="-122"/>
              </a:rPr>
              <a:t>3.39  </a:t>
            </a:r>
            <a:r>
              <a:rPr lang="zh-CN" altLang="en-US" dirty="0">
                <a:latin typeface="+mn-lt"/>
                <a:ea typeface="楷体" panose="02010609060101010101" pitchFamily="49" charset="-122"/>
              </a:rPr>
              <a:t>设</a:t>
            </a:r>
            <a:r>
              <a:rPr lang="en-US" dirty="0">
                <a:latin typeface="+mn-lt"/>
                <a:ea typeface="楷体" panose="02010609060101010101" pitchFamily="49" charset="-122"/>
              </a:rPr>
              <a:t>DS=0100H</a:t>
            </a:r>
            <a:r>
              <a:rPr lang="zh-CN" altLang="en-US" dirty="0">
                <a:latin typeface="+mn-lt"/>
                <a:ea typeface="楷体" panose="02010609060101010101" pitchFamily="49" charset="-122"/>
              </a:rPr>
              <a:t>，</a:t>
            </a:r>
            <a:r>
              <a:rPr lang="en-US" dirty="0">
                <a:latin typeface="+mn-lt"/>
                <a:ea typeface="楷体" panose="02010609060101010101" pitchFamily="49" charset="-122"/>
              </a:rPr>
              <a:t>BX=0020H</a:t>
            </a:r>
            <a:r>
              <a:rPr lang="zh-CN" altLang="en-US" dirty="0">
                <a:latin typeface="+mn-lt"/>
                <a:ea typeface="楷体" panose="02010609060101010101" pitchFamily="49" charset="-122"/>
              </a:rPr>
              <a:t>，</a:t>
            </a:r>
            <a:r>
              <a:rPr lang="en-US" dirty="0">
                <a:latin typeface="+mn-lt"/>
                <a:ea typeface="楷体" panose="02010609060101010101" pitchFamily="49" charset="-122"/>
              </a:rPr>
              <a:t>(01020H)=0300H</a:t>
            </a:r>
            <a:r>
              <a:rPr lang="zh-CN" altLang="en-US" dirty="0">
                <a:latin typeface="+mn-lt"/>
                <a:ea typeface="楷体" panose="02010609060101010101" pitchFamily="49" charset="-122"/>
              </a:rPr>
              <a:t>，</a:t>
            </a:r>
            <a:r>
              <a:rPr lang="en-US" dirty="0">
                <a:latin typeface="+mn-lt"/>
                <a:ea typeface="楷体" panose="02010609060101010101" pitchFamily="49" charset="-122"/>
              </a:rPr>
              <a:t>(01022H)=0500H</a:t>
            </a:r>
          </a:p>
          <a:p>
            <a:pPr>
              <a:buNone/>
            </a:pPr>
            <a:r>
              <a:rPr lang="en-US" dirty="0">
                <a:latin typeface="+mn-lt"/>
                <a:ea typeface="楷体" panose="02010609060101010101" pitchFamily="49" charset="-122"/>
              </a:rPr>
              <a:t>  	   LES	 DI</a:t>
            </a:r>
            <a:r>
              <a:rPr lang="zh-CN" altLang="en-US" dirty="0">
                <a:latin typeface="+mn-lt"/>
                <a:ea typeface="楷体" panose="02010609060101010101" pitchFamily="49" charset="-122"/>
              </a:rPr>
              <a:t>，［</a:t>
            </a:r>
            <a:r>
              <a:rPr lang="en-US" dirty="0">
                <a:latin typeface="+mn-lt"/>
                <a:ea typeface="楷体" panose="02010609060101010101" pitchFamily="49" charset="-122"/>
              </a:rPr>
              <a:t>BX</a:t>
            </a:r>
            <a:r>
              <a:rPr lang="zh-CN" altLang="en-US" dirty="0">
                <a:latin typeface="+mn-lt"/>
                <a:ea typeface="楷体" panose="02010609060101010101" pitchFamily="49" charset="-122"/>
              </a:rPr>
              <a:t>］</a:t>
            </a:r>
            <a:r>
              <a:rPr lang="en-US" dirty="0">
                <a:latin typeface="+mn-lt"/>
                <a:ea typeface="楷体" panose="02010609060101010101" pitchFamily="49" charset="-122"/>
              </a:rPr>
              <a:t>		</a:t>
            </a:r>
          </a:p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；存储单元前</a:t>
            </a:r>
            <a:r>
              <a:rPr lang="en-US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字节内容为</a:t>
            </a:r>
            <a:r>
              <a:rPr lang="en-US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0300H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D</a:t>
            </a:r>
            <a:r>
              <a:rPr lang="en-US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I←0300H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，</a:t>
            </a:r>
            <a:endParaRPr lang="en-US" dirty="0">
              <a:solidFill>
                <a:schemeClr val="tx1"/>
              </a:solidFill>
              <a:latin typeface="+mn-lt"/>
              <a:ea typeface="楷体" panose="02010609060101010101" pitchFamily="49" charset="-122"/>
            </a:endParaRPr>
          </a:p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；后</a:t>
            </a:r>
            <a:r>
              <a:rPr lang="en-US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字节内容为</a:t>
            </a:r>
            <a:r>
              <a:rPr lang="en-US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0500H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，</a:t>
            </a:r>
            <a:r>
              <a:rPr lang="en-US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ES←0500H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15103"/>
      </p:ext>
    </p:extLst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95300"/>
            <a:ext cx="8534400" cy="1466850"/>
          </a:xfrm>
        </p:spPr>
        <p:txBody>
          <a:bodyPr/>
          <a:lstStyle/>
          <a:p>
            <a:r>
              <a:rPr lang="en-US" sz="5400" dirty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5400" dirty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5400" dirty="0">
                <a:solidFill>
                  <a:srgbClr val="FFFF00"/>
                </a:solidFill>
              </a:rPr>
              <a:t>.1 8086</a:t>
            </a:r>
            <a:r>
              <a:rPr lang="zh-CN" altLang="en-US" sz="5400" dirty="0">
                <a:solidFill>
                  <a:srgbClr val="FFFF00"/>
                </a:solidFill>
              </a:rPr>
              <a:t>的寻址方式</a:t>
            </a:r>
          </a:p>
        </p:txBody>
      </p:sp>
      <p:sp>
        <p:nvSpPr>
          <p:cNvPr id="5" name="矩形 4"/>
          <p:cNvSpPr/>
          <p:nvPr/>
        </p:nvSpPr>
        <p:spPr>
          <a:xfrm>
            <a:off x="1593850" y="1917700"/>
            <a:ext cx="591185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</a:t>
            </a:r>
            <a:r>
              <a:rPr lang="en-US" sz="3200" b="1" dirty="0">
                <a:latin typeface="+mn-lt"/>
                <a:ea typeface="+mn-ea"/>
              </a:rPr>
              <a:t>.1.1 </a:t>
            </a:r>
            <a:r>
              <a:rPr lang="zh-CN" altLang="en-US" sz="3200" b="1" dirty="0">
                <a:latin typeface="+mn-lt"/>
                <a:ea typeface="+mn-ea"/>
              </a:rPr>
              <a:t>立即寻址方式</a:t>
            </a:r>
            <a:endParaRPr lang="en-US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solidFill>
                  <a:srgbClr val="00FF00"/>
                </a:solidFill>
                <a:latin typeface="+mn-lt"/>
                <a:ea typeface="+mn-ea"/>
              </a:rPr>
              <a:t>3</a:t>
            </a:r>
            <a:r>
              <a:rPr lang="en-US" sz="3200" b="1" dirty="0">
                <a:solidFill>
                  <a:srgbClr val="00FF00"/>
                </a:solidFill>
                <a:latin typeface="+mn-lt"/>
                <a:ea typeface="+mn-ea"/>
              </a:rPr>
              <a:t>.1.2  </a:t>
            </a:r>
            <a:r>
              <a:rPr lang="zh-CN" altLang="en-US" sz="3200" b="1" dirty="0">
                <a:solidFill>
                  <a:srgbClr val="00FF00"/>
                </a:solidFill>
                <a:latin typeface="+mn-lt"/>
                <a:ea typeface="+mn-ea"/>
              </a:rPr>
              <a:t>寄存器寻址方式</a:t>
            </a:r>
            <a:endParaRPr lang="en-US" altLang="zh-CN" sz="3200" b="1" dirty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3.1.3  </a:t>
            </a:r>
            <a:r>
              <a:rPr lang="zh-CN" altLang="en-US" sz="3200" b="1" dirty="0">
                <a:latin typeface="+mn-lt"/>
                <a:ea typeface="+mn-ea"/>
              </a:rPr>
              <a:t>直接寻址方式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3.1.4  </a:t>
            </a:r>
            <a:r>
              <a:rPr lang="zh-CN" altLang="en-US" sz="3200" b="1" dirty="0">
                <a:latin typeface="+mn-lt"/>
                <a:ea typeface="+mn-ea"/>
              </a:rPr>
              <a:t>寄存器间接寻址方式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3.1.5  </a:t>
            </a:r>
            <a:r>
              <a:rPr lang="zh-CN" altLang="en-US" sz="3200" b="1" dirty="0">
                <a:latin typeface="+mn-lt"/>
                <a:ea typeface="+mn-ea"/>
              </a:rPr>
              <a:t>寄存器相对寻址方式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3.1.6  </a:t>
            </a:r>
            <a:r>
              <a:rPr lang="zh-CN" altLang="en-US" sz="3200" b="1" dirty="0">
                <a:latin typeface="+mn-lt"/>
                <a:ea typeface="+mn-ea"/>
              </a:rPr>
              <a:t>基址变址寻址方式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3.1.7  </a:t>
            </a:r>
            <a:r>
              <a:rPr lang="zh-CN" altLang="en-US" sz="3200" b="1" dirty="0">
                <a:latin typeface="+mn-lt"/>
                <a:ea typeface="+mn-ea"/>
              </a:rPr>
              <a:t>相对基址变址寻址方式</a:t>
            </a:r>
            <a:endParaRPr lang="en-US" altLang="zh-CN" sz="3200" b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latin typeface="+mn-lt"/>
                <a:ea typeface="+mn-ea"/>
              </a:rPr>
              <a:t>3.1.8  </a:t>
            </a:r>
            <a:r>
              <a:rPr lang="zh-CN" altLang="en-US" sz="3200" b="1" dirty="0">
                <a:latin typeface="+mn-lt"/>
                <a:ea typeface="+mn-ea"/>
              </a:rPr>
              <a:t>其它寻址方式</a:t>
            </a:r>
            <a:endParaRPr lang="en-US" altLang="zh-CN" sz="32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" y="406400"/>
            <a:ext cx="8229600" cy="674688"/>
          </a:xfrm>
        </p:spPr>
        <p:txBody>
          <a:bodyPr/>
          <a:lstStyle/>
          <a:p>
            <a:pPr algn="l"/>
            <a:r>
              <a:rPr lang="en-US" dirty="0"/>
              <a:t>4. </a:t>
            </a:r>
            <a:r>
              <a:rPr lang="zh-CN" altLang="en-US" dirty="0"/>
              <a:t>标志传送指令</a:t>
            </a:r>
            <a:r>
              <a:rPr lang="en-US" dirty="0"/>
              <a:t>(Flag Transfers)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117600"/>
            <a:ext cx="8372475" cy="3359150"/>
          </a:xfrm>
        </p:spPr>
        <p:txBody>
          <a:bodyPr/>
          <a:lstStyle/>
          <a:p>
            <a:pPr>
              <a:buAutoNum type="arabicParenR"/>
            </a:pPr>
            <a:r>
              <a:rPr lang="en-US" sz="3200" dirty="0">
                <a:solidFill>
                  <a:srgbClr val="FF66FF"/>
                </a:solidFill>
                <a:latin typeface="+mn-lt"/>
              </a:rPr>
              <a:t>LAHF </a:t>
            </a:r>
            <a:r>
              <a:rPr lang="zh-CN" altLang="en-US" sz="3200" dirty="0">
                <a:solidFill>
                  <a:srgbClr val="FF66FF"/>
                </a:solidFill>
                <a:latin typeface="+mn-lt"/>
              </a:rPr>
              <a:t>标志送到</a:t>
            </a:r>
            <a:r>
              <a:rPr lang="en-US" sz="3200" dirty="0">
                <a:solidFill>
                  <a:srgbClr val="FF66FF"/>
                </a:solidFill>
                <a:latin typeface="+mn-lt"/>
              </a:rPr>
              <a:t>AH</a:t>
            </a:r>
            <a:r>
              <a:rPr lang="zh-CN" altLang="en-US" sz="3200" dirty="0">
                <a:solidFill>
                  <a:srgbClr val="FF66FF"/>
                </a:solidFill>
                <a:latin typeface="+mn-lt"/>
              </a:rPr>
              <a:t>指令</a:t>
            </a:r>
            <a:r>
              <a:rPr lang="en-US" sz="3200" dirty="0">
                <a:solidFill>
                  <a:srgbClr val="FF66FF"/>
                </a:solidFill>
                <a:latin typeface="+mn-lt"/>
              </a:rPr>
              <a:t> </a:t>
            </a:r>
          </a:p>
          <a:p>
            <a:pPr>
              <a:buNone/>
            </a:pPr>
            <a:r>
              <a:rPr lang="en-US" sz="3200" dirty="0">
                <a:solidFill>
                  <a:srgbClr val="FF66FF"/>
                </a:solidFill>
                <a:latin typeface="+mn-lt"/>
              </a:rPr>
              <a:t>      </a:t>
            </a:r>
            <a:r>
              <a:rPr lang="zh-CN" altLang="en-US" sz="2800" dirty="0">
                <a:solidFill>
                  <a:schemeClr val="tx1"/>
                </a:solidFill>
                <a:latin typeface="+mn-lt"/>
              </a:rPr>
              <a:t>（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Load AH from Flags)</a:t>
            </a:r>
            <a:endParaRPr lang="zh-CN" altLang="en-US" sz="2800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>
                <a:latin typeface="+mn-lt"/>
              </a:rPr>
              <a:t>指令格式：</a:t>
            </a:r>
            <a:r>
              <a:rPr lang="en-US" dirty="0">
                <a:latin typeface="+mn-lt"/>
              </a:rPr>
              <a:t> LAHF</a:t>
            </a:r>
            <a:endParaRPr lang="zh-CN" altLang="en-US" dirty="0">
              <a:latin typeface="+mn-lt"/>
            </a:endParaRPr>
          </a:p>
          <a:p>
            <a:pPr>
              <a:buNone/>
            </a:pPr>
            <a:r>
              <a:rPr lang="zh-CN" altLang="en-US" dirty="0">
                <a:latin typeface="+mn-lt"/>
              </a:rPr>
              <a:t>指令功能： 把标志寄存器的</a:t>
            </a:r>
            <a:r>
              <a:rPr lang="en-US" dirty="0">
                <a:latin typeface="+mn-lt"/>
              </a:rPr>
              <a:t>SF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ZF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AF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PF</a:t>
            </a:r>
            <a:r>
              <a:rPr lang="zh-CN" altLang="en-US" dirty="0">
                <a:latin typeface="+mn-lt"/>
              </a:rPr>
              <a:t>和</a:t>
            </a:r>
            <a:r>
              <a:rPr lang="en-US" dirty="0">
                <a:latin typeface="+mn-lt"/>
              </a:rPr>
              <a:t>CF</a:t>
            </a:r>
            <a:r>
              <a:rPr lang="zh-CN" altLang="en-US" dirty="0">
                <a:latin typeface="+mn-lt"/>
              </a:rPr>
              <a:t>传送到</a:t>
            </a:r>
            <a:r>
              <a:rPr lang="en-US" dirty="0">
                <a:latin typeface="+mn-lt"/>
              </a:rPr>
              <a:t>AH</a:t>
            </a:r>
            <a:r>
              <a:rPr lang="zh-CN" altLang="en-US" dirty="0">
                <a:latin typeface="+mn-lt"/>
              </a:rPr>
              <a:t>寄存器的相应位。</a:t>
            </a:r>
          </a:p>
          <a:p>
            <a:pPr>
              <a:buNone/>
            </a:pPr>
            <a:r>
              <a:rPr lang="zh-CN" altLang="en-US" dirty="0">
                <a:latin typeface="+mn-lt"/>
              </a:rPr>
              <a:t>       操作示意图如图</a:t>
            </a:r>
            <a:r>
              <a:rPr lang="en-US" dirty="0">
                <a:latin typeface="+mn-lt"/>
              </a:rPr>
              <a:t>3.15</a:t>
            </a:r>
            <a:r>
              <a:rPr lang="zh-CN" altLang="en-US" dirty="0">
                <a:latin typeface="+mn-lt"/>
              </a:rPr>
              <a:t>。</a:t>
            </a:r>
          </a:p>
          <a:p>
            <a:endParaRPr lang="zh-CN" altLang="en-US" dirty="0"/>
          </a:p>
        </p:txBody>
      </p:sp>
      <p:pic>
        <p:nvPicPr>
          <p:cNvPr id="5" name="图片 4" descr="LF3-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4406900"/>
            <a:ext cx="8460549" cy="190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86288"/>
      </p:ext>
    </p:extLst>
  </p:cSld>
  <p:clrMapOvr>
    <a:masterClrMapping/>
  </p:clrMapOvr>
  <p:transition spd="slow">
    <p:cover dir="ru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39800"/>
            <a:ext cx="8372475" cy="5549900"/>
          </a:xfrm>
        </p:spPr>
        <p:txBody>
          <a:bodyPr/>
          <a:lstStyle/>
          <a:p>
            <a:pPr>
              <a:buNone/>
            </a:pPr>
            <a:r>
              <a:rPr lang="en-US" sz="3200" dirty="0">
                <a:solidFill>
                  <a:srgbClr val="FF66FF"/>
                </a:solidFill>
                <a:latin typeface="+mn-lt"/>
              </a:rPr>
              <a:t>2) SAHF AH</a:t>
            </a:r>
            <a:r>
              <a:rPr lang="zh-CN" altLang="en-US" sz="3200" dirty="0">
                <a:solidFill>
                  <a:srgbClr val="FF66FF"/>
                </a:solidFill>
                <a:latin typeface="+mn-lt"/>
              </a:rPr>
              <a:t>送标志寄存器</a:t>
            </a:r>
            <a:r>
              <a:rPr lang="en-US" sz="3200" dirty="0">
                <a:solidFill>
                  <a:srgbClr val="FF66FF"/>
                </a:solidFill>
                <a:latin typeface="+mn-lt"/>
              </a:rPr>
              <a:t> 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      (Store AH into Flags)</a:t>
            </a:r>
            <a:endParaRPr lang="zh-CN" altLang="en-US" sz="2800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>
                <a:latin typeface="+mn-lt"/>
              </a:rPr>
              <a:t>指令格式：</a:t>
            </a:r>
            <a:r>
              <a:rPr lang="en-US" dirty="0">
                <a:latin typeface="+mn-lt"/>
              </a:rPr>
              <a:t> SAHF</a:t>
            </a:r>
            <a:endParaRPr lang="zh-CN" altLang="en-US" dirty="0">
              <a:latin typeface="+mn-lt"/>
            </a:endParaRPr>
          </a:p>
          <a:p>
            <a:pPr>
              <a:buNone/>
            </a:pPr>
            <a:r>
              <a:rPr lang="zh-CN" altLang="en-US" dirty="0">
                <a:latin typeface="+mn-lt"/>
              </a:rPr>
              <a:t>指令功能： 把</a:t>
            </a:r>
            <a:r>
              <a:rPr lang="en-US" dirty="0">
                <a:latin typeface="+mn-lt"/>
              </a:rPr>
              <a:t>AH</a:t>
            </a:r>
            <a:r>
              <a:rPr lang="zh-CN" altLang="en-US" dirty="0">
                <a:latin typeface="+mn-lt"/>
              </a:rPr>
              <a:t>内容存入标志寄存器。指令功能与</a:t>
            </a:r>
            <a:r>
              <a:rPr lang="en-US" dirty="0">
                <a:latin typeface="+mn-lt"/>
              </a:rPr>
              <a:t>LAHF </a:t>
            </a:r>
            <a:r>
              <a:rPr lang="zh-CN" altLang="en-US" dirty="0">
                <a:latin typeface="+mn-lt"/>
              </a:rPr>
              <a:t>的操作相反。</a:t>
            </a:r>
          </a:p>
          <a:p>
            <a:pPr>
              <a:spcBef>
                <a:spcPts val="1800"/>
              </a:spcBef>
              <a:buNone/>
            </a:pPr>
            <a:r>
              <a:rPr lang="en-US" sz="3200" dirty="0">
                <a:solidFill>
                  <a:srgbClr val="FF66FF"/>
                </a:solidFill>
                <a:latin typeface="+mn-lt"/>
              </a:rPr>
              <a:t>3) PUSHF </a:t>
            </a:r>
            <a:r>
              <a:rPr lang="zh-CN" altLang="en-US" sz="3200" dirty="0">
                <a:solidFill>
                  <a:srgbClr val="FF66FF"/>
                </a:solidFill>
                <a:latin typeface="+mn-lt"/>
              </a:rPr>
              <a:t>标志入栈指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令</a:t>
            </a:r>
            <a:endParaRPr lang="en-US" altLang="zh-CN" sz="2800" dirty="0">
              <a:solidFill>
                <a:srgbClr val="FF66FF"/>
              </a:solidFill>
              <a:latin typeface="+mn-lt"/>
            </a:endParaRPr>
          </a:p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      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(Push Flags onto Stack)</a:t>
            </a:r>
            <a:endParaRPr lang="zh-CN" altLang="en-US" sz="2800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>
                <a:latin typeface="+mn-lt"/>
              </a:rPr>
              <a:t>指令格式：</a:t>
            </a:r>
            <a:r>
              <a:rPr lang="en-US" dirty="0">
                <a:latin typeface="+mn-lt"/>
              </a:rPr>
              <a:t> PUSHF</a:t>
            </a:r>
            <a:endParaRPr lang="zh-CN" altLang="en-US" dirty="0">
              <a:latin typeface="+mn-lt"/>
            </a:endParaRPr>
          </a:p>
          <a:p>
            <a:pPr>
              <a:buNone/>
            </a:pPr>
            <a:r>
              <a:rPr lang="zh-CN" altLang="en-US" dirty="0">
                <a:latin typeface="+mn-lt"/>
              </a:rPr>
              <a:t>指令功能： 把整个标志寄存器的内容推入堆栈，并使</a:t>
            </a:r>
            <a:r>
              <a:rPr lang="en-US" dirty="0">
                <a:latin typeface="+mn-lt"/>
              </a:rPr>
              <a:t>SP←SP-2</a:t>
            </a:r>
            <a:endParaRPr lang="zh-CN" altLang="en-US" dirty="0">
              <a:latin typeface="+mn-l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558489"/>
      </p:ext>
    </p:extLst>
  </p:cSld>
  <p:clrMapOvr>
    <a:masterClrMapping/>
  </p:clrMapOvr>
  <p:transition spd="slow">
    <p:split dir="in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4) POPF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标志出栈指令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 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      (Pop Flags off Stack)</a:t>
            </a:r>
            <a:endParaRPr lang="zh-CN" altLang="en-US" sz="2800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 POPF</a:t>
            </a:r>
            <a:endParaRPr lang="zh-CN" altLang="en-US" sz="2800" dirty="0">
              <a:latin typeface="+mn-lt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指令功能： 把</a:t>
            </a:r>
            <a:r>
              <a:rPr lang="en-US" sz="2800" dirty="0">
                <a:latin typeface="+mn-lt"/>
              </a:rPr>
              <a:t>SP</a:t>
            </a:r>
            <a:r>
              <a:rPr lang="zh-CN" altLang="en-US" sz="2800" dirty="0">
                <a:latin typeface="+mn-lt"/>
              </a:rPr>
              <a:t>所指的一个字，传送给标志寄存器</a:t>
            </a:r>
            <a:r>
              <a:rPr lang="en-US" sz="2800" dirty="0">
                <a:latin typeface="+mn-lt"/>
              </a:rPr>
              <a:t>FLAGS</a:t>
            </a:r>
            <a:r>
              <a:rPr lang="zh-CN" altLang="en-US" sz="2800" dirty="0">
                <a:latin typeface="+mn-lt"/>
              </a:rPr>
              <a:t>，并使</a:t>
            </a:r>
            <a:r>
              <a:rPr lang="en-US" sz="2800" dirty="0">
                <a:latin typeface="+mn-lt"/>
              </a:rPr>
              <a:t>SP←SP+2</a:t>
            </a:r>
            <a:r>
              <a:rPr lang="zh-CN" altLang="en-US" sz="2800" dirty="0">
                <a:latin typeface="+mn-lt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415871"/>
      </p:ext>
    </p:extLst>
  </p:cSld>
  <p:clrMapOvr>
    <a:masterClrMapping/>
  </p:clrMapOvr>
  <p:transition spd="slow">
    <p:spli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8650"/>
            <a:ext cx="8534400" cy="1466850"/>
          </a:xfrm>
        </p:spPr>
        <p:txBody>
          <a:bodyPr/>
          <a:lstStyle/>
          <a:p>
            <a:r>
              <a:rPr lang="en-US" sz="4800" dirty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4800" dirty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4800" dirty="0">
                <a:solidFill>
                  <a:srgbClr val="FFFF00"/>
                </a:solidFill>
              </a:rPr>
              <a:t>.3  </a:t>
            </a:r>
            <a:r>
              <a:rPr lang="en-US" altLang="zh-CN" sz="4800" dirty="0">
                <a:solidFill>
                  <a:srgbClr val="FFFF00"/>
                </a:solidFill>
              </a:rPr>
              <a:t>8086</a:t>
            </a:r>
            <a:r>
              <a:rPr lang="zh-CN" altLang="en-US" sz="4800" dirty="0">
                <a:solidFill>
                  <a:srgbClr val="FFFF00"/>
                </a:solidFill>
              </a:rPr>
              <a:t>的指令系统</a:t>
            </a:r>
          </a:p>
        </p:txBody>
      </p:sp>
      <p:sp>
        <p:nvSpPr>
          <p:cNvPr id="5" name="矩形 4"/>
          <p:cNvSpPr/>
          <p:nvPr/>
        </p:nvSpPr>
        <p:spPr>
          <a:xfrm>
            <a:off x="1593850" y="2095500"/>
            <a:ext cx="6356350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</a:t>
            </a: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.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</a:t>
            </a: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.1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数据传送指令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</a:t>
            </a: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.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</a:t>
            </a: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.2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算术运算指令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3.3.3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逻辑运算和移位指令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3.3.4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字符串处理指令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3.3.5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控制转移指令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3.3.6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处理器控制指令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561154"/>
      </p:ext>
    </p:extLst>
  </p:cSld>
  <p:clrMapOvr>
    <a:masterClrMapping/>
  </p:clrMapOvr>
  <p:transition spd="slow">
    <p:wedg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FF00"/>
                </a:solidFill>
                <a:ea typeface="+mn-ea"/>
              </a:rPr>
              <a:t>3.3.2  </a:t>
            </a:r>
            <a:r>
              <a:rPr lang="zh-CN" altLang="en-US" sz="3600" dirty="0">
                <a:solidFill>
                  <a:srgbClr val="00FF00"/>
                </a:solidFill>
                <a:ea typeface="+mn-ea"/>
              </a:rPr>
              <a:t>算术运算指令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/>
          <a:lstStyle/>
          <a:p>
            <a:pPr algn="just"/>
            <a:r>
              <a:rPr lang="zh-CN" altLang="en-US" dirty="0">
                <a:latin typeface="+mn-lt"/>
              </a:rPr>
              <a:t>算术运算指令可处理</a:t>
            </a:r>
            <a:r>
              <a:rPr lang="en-US" dirty="0">
                <a:latin typeface="+mn-lt"/>
              </a:rPr>
              <a:t>4</a:t>
            </a:r>
            <a:r>
              <a:rPr lang="zh-CN" altLang="en-US" dirty="0">
                <a:latin typeface="+mn-lt"/>
              </a:rPr>
              <a:t>种类型的数：</a:t>
            </a:r>
            <a:endParaRPr lang="en-US" altLang="zh-CN" dirty="0">
              <a:latin typeface="+mn-lt"/>
            </a:endParaRPr>
          </a:p>
          <a:p>
            <a:pPr algn="just">
              <a:buNone/>
            </a:pPr>
            <a:r>
              <a:rPr lang="en-US" altLang="zh-CN" dirty="0">
                <a:latin typeface="+mn-lt"/>
                <a:ea typeface="+mn-ea"/>
              </a:rPr>
              <a:t>		</a:t>
            </a:r>
            <a:r>
              <a:rPr lang="zh-CN" altLang="en-US" dirty="0">
                <a:latin typeface="+mn-lt"/>
              </a:rPr>
              <a:t>无符号二进制整数</a:t>
            </a:r>
            <a:endParaRPr lang="en-US" altLang="zh-CN" dirty="0">
              <a:latin typeface="+mn-lt"/>
            </a:endParaRPr>
          </a:p>
          <a:p>
            <a:pPr algn="just">
              <a:buNone/>
            </a:pPr>
            <a:r>
              <a:rPr lang="en-US" altLang="zh-CN" dirty="0">
                <a:latin typeface="+mn-lt"/>
              </a:rPr>
              <a:t>		</a:t>
            </a:r>
            <a:r>
              <a:rPr lang="zh-CN" altLang="en-US" dirty="0">
                <a:latin typeface="+mn-lt"/>
              </a:rPr>
              <a:t>带符号二进制整数</a:t>
            </a:r>
            <a:endParaRPr lang="en-US" altLang="zh-CN" dirty="0">
              <a:latin typeface="+mn-lt"/>
            </a:endParaRPr>
          </a:p>
          <a:p>
            <a:pPr algn="just">
              <a:buNone/>
            </a:pPr>
            <a:r>
              <a:rPr lang="en-US" altLang="zh-CN" dirty="0">
                <a:latin typeface="+mn-lt"/>
              </a:rPr>
              <a:t>		</a:t>
            </a:r>
            <a:r>
              <a:rPr lang="zh-CN" altLang="en-US" dirty="0">
                <a:latin typeface="+mn-lt"/>
              </a:rPr>
              <a:t>无符号压缩十进制整数</a:t>
            </a:r>
            <a:r>
              <a:rPr lang="en-US" dirty="0">
                <a:latin typeface="+mn-lt"/>
              </a:rPr>
              <a:t>(Packed Decimal)</a:t>
            </a:r>
          </a:p>
          <a:p>
            <a:pPr algn="just">
              <a:buNone/>
            </a:pPr>
            <a:r>
              <a:rPr lang="en-US" altLang="zh-CN" dirty="0">
                <a:latin typeface="+mn-lt"/>
              </a:rPr>
              <a:t>		</a:t>
            </a:r>
            <a:r>
              <a:rPr lang="zh-CN" altLang="en-US" dirty="0">
                <a:latin typeface="+mn-lt"/>
              </a:rPr>
              <a:t>无符号非压缩十进制整数</a:t>
            </a:r>
            <a:r>
              <a:rPr lang="en-US" dirty="0">
                <a:latin typeface="+mn-lt"/>
              </a:rPr>
              <a:t>(Unpacked Decimal)</a:t>
            </a:r>
            <a:endParaRPr lang="zh-CN" altLang="en-US" dirty="0">
              <a:latin typeface="+mn-lt"/>
            </a:endParaRPr>
          </a:p>
          <a:p>
            <a:pPr algn="just"/>
            <a:r>
              <a:rPr lang="zh-CN" altLang="en-US" dirty="0">
                <a:latin typeface="+mn-lt"/>
              </a:rPr>
              <a:t>二进制数可以是</a:t>
            </a:r>
            <a:r>
              <a:rPr lang="en-US" dirty="0">
                <a:latin typeface="+mn-lt"/>
              </a:rPr>
              <a:t>8</a:t>
            </a:r>
            <a:r>
              <a:rPr lang="zh-CN" altLang="en-US" dirty="0">
                <a:latin typeface="+mn-lt"/>
              </a:rPr>
              <a:t>位或</a:t>
            </a:r>
            <a:r>
              <a:rPr lang="en-US" dirty="0">
                <a:latin typeface="+mn-lt"/>
              </a:rPr>
              <a:t>16</a:t>
            </a:r>
            <a:r>
              <a:rPr lang="zh-CN" altLang="en-US" dirty="0">
                <a:latin typeface="+mn-lt"/>
              </a:rPr>
              <a:t>位，如果是带符号数，则用补码表示。 </a:t>
            </a:r>
          </a:p>
          <a:p>
            <a:pPr algn="just"/>
            <a:r>
              <a:rPr lang="zh-CN" altLang="en-US" dirty="0">
                <a:latin typeface="+mn-lt"/>
              </a:rPr>
              <a:t>压缩十进制数 </a:t>
            </a:r>
            <a:r>
              <a:rPr lang="zh-CN" altLang="en-US" dirty="0">
                <a:latin typeface="+mn-lt"/>
                <a:ea typeface="+mn-ea"/>
              </a:rPr>
              <a:t>在一个字节中存放两个</a:t>
            </a:r>
            <a:r>
              <a:rPr lang="en-US" dirty="0">
                <a:latin typeface="+mn-lt"/>
                <a:ea typeface="+mn-ea"/>
              </a:rPr>
              <a:t>BCD</a:t>
            </a:r>
            <a:r>
              <a:rPr lang="zh-CN" altLang="en-US" dirty="0">
                <a:latin typeface="+mn-lt"/>
                <a:ea typeface="+mn-ea"/>
              </a:rPr>
              <a:t>码十进制数。</a:t>
            </a:r>
          </a:p>
          <a:p>
            <a:pPr algn="just"/>
            <a:r>
              <a:rPr lang="zh-CN" altLang="en-US" dirty="0">
                <a:latin typeface="+mn-lt"/>
              </a:rPr>
              <a:t>非压缩十进制数 </a:t>
            </a:r>
            <a:r>
              <a:rPr lang="zh-CN" altLang="en-US" dirty="0">
                <a:latin typeface="+mn-lt"/>
                <a:ea typeface="+mn-ea"/>
              </a:rPr>
              <a:t>低半字节存放一个十进制数，高半字节为全零。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520040"/>
      </p:ext>
    </p:extLst>
  </p:cSld>
  <p:clrMapOvr>
    <a:masterClrMapping/>
  </p:clrMapOvr>
  <p:transition spd="slow">
    <p:strips dir="ld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FF00"/>
                </a:solidFill>
                <a:latin typeface="+mn-ea"/>
                <a:ea typeface="+mn-ea"/>
              </a:rPr>
              <a:t>算术运算指令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603250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上述</a:t>
            </a:r>
            <a:r>
              <a:rPr lang="en-US" dirty="0">
                <a:latin typeface="+mn-lt"/>
              </a:rPr>
              <a:t>4</a:t>
            </a:r>
            <a:r>
              <a:rPr lang="zh-CN" altLang="en-US" dirty="0">
                <a:latin typeface="+mn-lt"/>
              </a:rPr>
              <a:t>种类型数的表示方法见表</a:t>
            </a:r>
            <a:r>
              <a:rPr lang="en-US" dirty="0">
                <a:latin typeface="+mn-lt"/>
              </a:rPr>
              <a:t>3.5</a:t>
            </a:r>
            <a:r>
              <a:rPr lang="zh-CN" altLang="en-US" dirty="0">
                <a:latin typeface="+mn-lt"/>
              </a:rPr>
              <a:t>。</a:t>
            </a: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39950"/>
            <a:ext cx="8616950" cy="23483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665450"/>
      </p:ext>
    </p:extLst>
  </p:cSld>
  <p:clrMapOvr>
    <a:masterClrMapping/>
  </p:clrMapOvr>
  <p:transition spd="slow">
    <p:strips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FF00"/>
                </a:solidFill>
                <a:latin typeface="+mn-ea"/>
                <a:ea typeface="+mn-ea"/>
              </a:rPr>
              <a:t>算术运算指令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028700"/>
            <a:ext cx="8372475" cy="1003300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系统提供加、减、乘、除四种基本运算指令，还有各种调整指令，见表</a:t>
            </a:r>
            <a:r>
              <a:rPr lang="en-US" dirty="0">
                <a:latin typeface="+mn-lt"/>
              </a:rPr>
              <a:t>3.6</a:t>
            </a:r>
            <a:r>
              <a:rPr lang="zh-CN" altLang="en-US" dirty="0">
                <a:latin typeface="+mn-lt"/>
              </a:rPr>
              <a:t>。</a:t>
            </a:r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2051050"/>
            <a:ext cx="4363064" cy="4508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9800" y="2895600"/>
            <a:ext cx="4181907" cy="2873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65472"/>
      </p:ext>
    </p:extLst>
  </p:cSld>
  <p:clrMapOvr>
    <a:masterClrMapping/>
  </p:clrMapOvr>
  <p:transition spd="slow">
    <p:strips dir="ru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95300"/>
            <a:ext cx="8453437" cy="5994400"/>
          </a:xfrm>
        </p:spPr>
        <p:txBody>
          <a:bodyPr/>
          <a:lstStyle/>
          <a:p>
            <a:pPr>
              <a:buNone/>
            </a:pPr>
            <a:r>
              <a:rPr lang="en-US" sz="3200" dirty="0">
                <a:solidFill>
                  <a:srgbClr val="FFFF99"/>
                </a:solidFill>
                <a:latin typeface="+mn-lt"/>
              </a:rPr>
              <a:t>1. </a:t>
            </a:r>
            <a:r>
              <a:rPr lang="zh-CN" altLang="en-US" sz="3200" dirty="0">
                <a:solidFill>
                  <a:srgbClr val="FFFF99"/>
                </a:solidFill>
                <a:latin typeface="+mn-lt"/>
              </a:rPr>
              <a:t>加法指令</a:t>
            </a:r>
            <a:r>
              <a:rPr lang="en-US" sz="3200" dirty="0">
                <a:solidFill>
                  <a:srgbClr val="FFFF99"/>
                </a:solidFill>
                <a:latin typeface="+mn-lt"/>
              </a:rPr>
              <a:t> (Addition)</a:t>
            </a:r>
            <a:endParaRPr lang="zh-CN" altLang="en-US" sz="3200" dirty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1) ADD 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加法指令</a:t>
            </a:r>
            <a:endParaRPr lang="zh-CN" altLang="en-US" sz="2800" dirty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dirty="0">
                <a:latin typeface="+mn-lt"/>
              </a:rPr>
              <a:t>  </a:t>
            </a:r>
            <a:r>
              <a:rPr lang="zh-CN" altLang="en-US" dirty="0">
                <a:latin typeface="+mn-lt"/>
              </a:rPr>
              <a:t>指令格式：</a:t>
            </a:r>
            <a:r>
              <a:rPr lang="en-US" dirty="0">
                <a:latin typeface="+mn-lt"/>
              </a:rPr>
              <a:t> ADD	</a:t>
            </a:r>
            <a:r>
              <a:rPr lang="zh-CN" altLang="en-US" dirty="0">
                <a:latin typeface="+mn-lt"/>
              </a:rPr>
              <a:t>目的，源</a:t>
            </a:r>
          </a:p>
          <a:p>
            <a:pPr>
              <a:spcBef>
                <a:spcPts val="600"/>
              </a:spcBef>
              <a:buNone/>
            </a:pPr>
            <a:r>
              <a:rPr lang="en-US" dirty="0">
                <a:latin typeface="+mn-lt"/>
              </a:rPr>
              <a:t>  </a:t>
            </a:r>
            <a:r>
              <a:rPr lang="zh-CN" altLang="en-US" dirty="0">
                <a:latin typeface="+mn-lt"/>
              </a:rPr>
              <a:t>指令功能：目的</a:t>
            </a:r>
            <a:r>
              <a:rPr lang="en-US" dirty="0">
                <a:latin typeface="+mn-lt"/>
              </a:rPr>
              <a:t>←</a:t>
            </a:r>
            <a:r>
              <a:rPr lang="zh-CN" altLang="en-US" dirty="0">
                <a:latin typeface="+mn-lt"/>
              </a:rPr>
              <a:t>源</a:t>
            </a:r>
            <a:r>
              <a:rPr lang="en-US" dirty="0">
                <a:latin typeface="+mn-lt"/>
              </a:rPr>
              <a:t>+</a:t>
            </a:r>
            <a:r>
              <a:rPr lang="zh-CN" altLang="en-US" dirty="0">
                <a:latin typeface="+mn-lt"/>
              </a:rPr>
              <a:t>目的</a:t>
            </a:r>
          </a:p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2) ADC 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带进位的加法指令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(Addition with Carry)</a:t>
            </a:r>
            <a:endParaRPr lang="zh-CN" altLang="en-US" sz="2800" dirty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dirty="0">
                <a:latin typeface="+mn-lt"/>
              </a:rPr>
              <a:t>  指令格式：</a:t>
            </a:r>
            <a:r>
              <a:rPr lang="en-US" dirty="0">
                <a:latin typeface="+mn-lt"/>
              </a:rPr>
              <a:t> ADC	</a:t>
            </a:r>
            <a:r>
              <a:rPr lang="zh-CN" altLang="en-US" dirty="0">
                <a:latin typeface="+mn-lt"/>
              </a:rPr>
              <a:t>目的，源</a:t>
            </a:r>
          </a:p>
          <a:p>
            <a:pPr>
              <a:spcBef>
                <a:spcPts val="600"/>
              </a:spcBef>
              <a:buNone/>
            </a:pPr>
            <a:r>
              <a:rPr lang="zh-CN" altLang="en-US" dirty="0">
                <a:latin typeface="+mn-lt"/>
              </a:rPr>
              <a:t>  指令功能： 目的</a:t>
            </a:r>
            <a:r>
              <a:rPr lang="en-US" dirty="0">
                <a:latin typeface="+mn-lt"/>
              </a:rPr>
              <a:t>←</a:t>
            </a:r>
            <a:r>
              <a:rPr lang="zh-CN" altLang="en-US" dirty="0">
                <a:latin typeface="+mn-lt"/>
              </a:rPr>
              <a:t>源</a:t>
            </a:r>
            <a:r>
              <a:rPr lang="en-US" dirty="0">
                <a:latin typeface="+mn-lt"/>
              </a:rPr>
              <a:t>+</a:t>
            </a:r>
            <a:r>
              <a:rPr lang="zh-CN" altLang="en-US" dirty="0">
                <a:latin typeface="+mn-lt"/>
              </a:rPr>
              <a:t>目的</a:t>
            </a:r>
            <a:r>
              <a:rPr lang="en-US" dirty="0">
                <a:latin typeface="+mn-lt"/>
              </a:rPr>
              <a:t>+CF</a:t>
            </a:r>
            <a:endParaRPr lang="zh-CN" altLang="en-US" dirty="0">
              <a:latin typeface="+mn-lt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它们的源操作数可以是寄存器、存储器或立即数。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目的操作数只能用寄存器和存储单元，存储单元可以有表</a:t>
            </a:r>
            <a:r>
              <a:rPr lang="en-US" dirty="0">
                <a:latin typeface="+mn-lt"/>
              </a:rPr>
              <a:t>3.2</a:t>
            </a:r>
            <a:r>
              <a:rPr lang="zh-CN" altLang="en-US" dirty="0">
                <a:latin typeface="+mn-lt"/>
              </a:rPr>
              <a:t>中所示的</a:t>
            </a:r>
            <a:r>
              <a:rPr lang="en-US" dirty="0">
                <a:latin typeface="+mn-lt"/>
              </a:rPr>
              <a:t>24</a:t>
            </a:r>
            <a:r>
              <a:rPr lang="zh-CN" altLang="en-US" dirty="0">
                <a:latin typeface="+mn-lt"/>
              </a:rPr>
              <a:t>种表示方法。</a:t>
            </a:r>
            <a:r>
              <a:rPr lang="en-US" dirty="0">
                <a:latin typeface="+mn-lt"/>
              </a:rPr>
              <a:t>   </a:t>
            </a:r>
            <a:endParaRPr lang="zh-CN" altLang="en-US" dirty="0">
              <a:latin typeface="+mn-lt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源和目的操作数不能同时为存储器，而且它们的类型必须一致，即都是字节或字。</a:t>
            </a:r>
          </a:p>
          <a:p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5180938"/>
      </p:ext>
    </p:extLst>
  </p:cSld>
  <p:clrMapOvr>
    <a:masterClrMapping/>
  </p:clrMapOvr>
  <p:transition spd="slow">
    <p:strips dir="rd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628650"/>
            <a:ext cx="8372475" cy="5822950"/>
          </a:xfrm>
        </p:spPr>
        <p:txBody>
          <a:bodyPr/>
          <a:lstStyle/>
          <a:p>
            <a:pPr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3.40  </a:t>
            </a:r>
            <a:r>
              <a:rPr lang="zh-CN" altLang="en-US" sz="2800" dirty="0">
                <a:latin typeface="+mn-lt"/>
                <a:ea typeface="+mn-ea"/>
              </a:rPr>
              <a:t>列举上述两加法指令的实例，说明其用法。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ADD	AL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18H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AL←AL+18H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ADC	BL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CL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BL←BL+CL+CF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ADC	AX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DX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AX←AX+DX+CF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ADD	AL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COST</a:t>
            </a:r>
            <a:r>
              <a:rPr lang="zh-CN" altLang="en-US" dirty="0">
                <a:latin typeface="+mn-lt"/>
                <a:ea typeface="+mn-ea"/>
              </a:rPr>
              <a:t>［</a:t>
            </a:r>
            <a:r>
              <a:rPr lang="en-US" dirty="0">
                <a:latin typeface="+mn-lt"/>
                <a:ea typeface="+mn-ea"/>
              </a:rPr>
              <a:t>BX</a:t>
            </a:r>
            <a:r>
              <a:rPr lang="zh-CN" altLang="en-US" dirty="0">
                <a:latin typeface="+mn-lt"/>
                <a:ea typeface="+mn-ea"/>
              </a:rPr>
              <a:t>］</a:t>
            </a:r>
            <a:r>
              <a:rPr lang="en-US" dirty="0">
                <a:latin typeface="+mn-lt"/>
                <a:ea typeface="+mn-ea"/>
              </a:rPr>
              <a:t>		</a:t>
            </a:r>
          </a:p>
          <a:p>
            <a:pPr>
              <a:buNone/>
            </a:pPr>
            <a:r>
              <a:rPr lang="en-US" altLang="zh-CN" dirty="0">
                <a:latin typeface="+mn-lt"/>
                <a:ea typeface="+mn-ea"/>
              </a:rPr>
              <a:t>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；将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AL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内容和物理地址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=DS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：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(COST+BX)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dirty="0">
                <a:latin typeface="+mn-lt"/>
                <a:ea typeface="+mn-ea"/>
              </a:rPr>
              <a:t>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；的存储字节相加，结果送到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AL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中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ADD	COST</a:t>
            </a:r>
            <a:r>
              <a:rPr lang="zh-CN" altLang="en-US" dirty="0">
                <a:latin typeface="+mn-lt"/>
                <a:ea typeface="+mn-ea"/>
              </a:rPr>
              <a:t>［</a:t>
            </a:r>
            <a:r>
              <a:rPr lang="en-US" dirty="0">
                <a:latin typeface="+mn-lt"/>
                <a:ea typeface="+mn-ea"/>
              </a:rPr>
              <a:t>BX</a:t>
            </a:r>
            <a:r>
              <a:rPr lang="zh-CN" altLang="en-US" dirty="0">
                <a:latin typeface="+mn-lt"/>
                <a:ea typeface="+mn-ea"/>
              </a:rPr>
              <a:t>］，</a:t>
            </a:r>
            <a:r>
              <a:rPr lang="en-US" dirty="0">
                <a:latin typeface="+mn-lt"/>
                <a:ea typeface="+mn-ea"/>
              </a:rPr>
              <a:t>BL		</a:t>
            </a:r>
          </a:p>
          <a:p>
            <a:pPr>
              <a:buNone/>
            </a:pPr>
            <a:r>
              <a:rPr lang="en-US" altLang="zh-CN" dirty="0">
                <a:latin typeface="+mn-lt"/>
                <a:ea typeface="+mn-ea"/>
              </a:rPr>
              <a:t>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；将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BL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与物理地址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=DS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：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(COST+BX)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的存储</a:t>
            </a:r>
          </a:p>
          <a:p>
            <a:pPr>
              <a:buNone/>
            </a:pPr>
            <a:r>
              <a:rPr lang="en-US" altLang="zh-CN" dirty="0">
                <a:solidFill>
                  <a:srgbClr val="FFFF99"/>
                </a:solidFill>
                <a:latin typeface="+mn-lt"/>
                <a:ea typeface="+mn-ea"/>
              </a:rPr>
              <a:t>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；字节相加，结果留在该存储单元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它们影响标志位：</a:t>
            </a:r>
            <a:r>
              <a:rPr lang="en-US" dirty="0">
                <a:latin typeface="+mn-lt"/>
              </a:rPr>
              <a:t> CF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OF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PF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SF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ZF</a:t>
            </a:r>
            <a:r>
              <a:rPr lang="zh-CN" altLang="en-US" dirty="0">
                <a:latin typeface="+mn-lt"/>
              </a:rPr>
              <a:t>和</a:t>
            </a:r>
            <a:r>
              <a:rPr lang="en-US" dirty="0">
                <a:latin typeface="+mn-lt"/>
              </a:rPr>
              <a:t>AF</a:t>
            </a:r>
            <a:endParaRPr lang="zh-CN" altLang="en-US" dirty="0">
              <a:latin typeface="+mn-lt"/>
            </a:endParaRPr>
          </a:p>
          <a:p>
            <a:pPr>
              <a:buNone/>
            </a:pP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4568338"/>
      </p:ext>
    </p:extLst>
  </p:cSld>
  <p:clrMapOvr>
    <a:masterClrMapping/>
  </p:clrMapOvr>
  <p:transition spd="slow">
    <p:circl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939800"/>
            <a:ext cx="8067675" cy="3511550"/>
          </a:xfrm>
        </p:spPr>
        <p:txBody>
          <a:bodyPr/>
          <a:lstStyle/>
          <a:p>
            <a:pPr algn="just"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3.41  </a:t>
            </a:r>
            <a:r>
              <a:rPr lang="zh-CN" altLang="en-US" sz="2800" dirty="0">
                <a:latin typeface="+mn-lt"/>
                <a:ea typeface="+mn-ea"/>
              </a:rPr>
              <a:t>试用加法指令对两个</a:t>
            </a:r>
            <a:r>
              <a:rPr lang="en-US" sz="2800" dirty="0">
                <a:latin typeface="+mn-lt"/>
                <a:ea typeface="+mn-ea"/>
              </a:rPr>
              <a:t>8</a:t>
            </a:r>
            <a:r>
              <a:rPr lang="zh-CN" altLang="en-US" sz="2800" dirty="0">
                <a:latin typeface="+mn-lt"/>
                <a:ea typeface="+mn-ea"/>
              </a:rPr>
              <a:t>位</a:t>
            </a:r>
            <a:r>
              <a:rPr lang="en-US" sz="2800" dirty="0">
                <a:latin typeface="+mn-lt"/>
                <a:ea typeface="+mn-ea"/>
              </a:rPr>
              <a:t>16</a:t>
            </a:r>
            <a:r>
              <a:rPr lang="zh-CN" altLang="en-US" sz="2800" dirty="0">
                <a:latin typeface="+mn-lt"/>
                <a:ea typeface="+mn-ea"/>
              </a:rPr>
              <a:t>进制数</a:t>
            </a:r>
            <a:r>
              <a:rPr lang="en-US" sz="2800" dirty="0">
                <a:latin typeface="+mn-lt"/>
                <a:ea typeface="+mn-ea"/>
              </a:rPr>
              <a:t>5EH</a:t>
            </a:r>
            <a:r>
              <a:rPr lang="zh-CN" altLang="en-US" sz="2800" dirty="0">
                <a:latin typeface="+mn-lt"/>
                <a:ea typeface="+mn-ea"/>
              </a:rPr>
              <a:t>和</a:t>
            </a:r>
            <a:r>
              <a:rPr lang="en-US" sz="2800" dirty="0">
                <a:latin typeface="+mn-lt"/>
                <a:ea typeface="+mn-ea"/>
              </a:rPr>
              <a:t>3CH</a:t>
            </a:r>
            <a:r>
              <a:rPr lang="zh-CN" altLang="en-US" sz="2800" dirty="0">
                <a:latin typeface="+mn-lt"/>
                <a:ea typeface="+mn-ea"/>
              </a:rPr>
              <a:t>求和，分析指令执行后对标志位的影响。</a:t>
            </a:r>
            <a:endParaRPr lang="en-US" altLang="zh-CN" sz="2800" dirty="0"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2800" dirty="0"/>
              <a:t>   </a:t>
            </a:r>
            <a:r>
              <a:rPr lang="zh-CN" altLang="en-US" dirty="0"/>
              <a:t>程序如下：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MOV	   AL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5EH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AL=5EH (94)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MOV	   BL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3CH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BL=3CH (60)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ADD	   AL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BL		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；结果</a:t>
            </a:r>
            <a:r>
              <a:rPr lang="en-US" dirty="0">
                <a:solidFill>
                  <a:srgbClr val="FFFF99"/>
                </a:solidFill>
                <a:latin typeface="+mn-lt"/>
                <a:ea typeface="+mn-ea"/>
              </a:rPr>
              <a:t>AL=9AH</a:t>
            </a: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dirty="0"/>
              <a:t>   相加过程的算式表示：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2750" y="4984750"/>
            <a:ext cx="378638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14458953"/>
      </p:ext>
    </p:extLst>
  </p:cSld>
  <p:clrMapOvr>
    <a:masterClrMapping/>
  </p:clrMapOvr>
  <p:transition spd="slow">
    <p:diamond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361950"/>
            <a:ext cx="8229600" cy="1074738"/>
          </a:xfrm>
        </p:spPr>
        <p:txBody>
          <a:bodyPr/>
          <a:lstStyle/>
          <a:p>
            <a:r>
              <a:rPr lang="en-US" sz="3600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3.1.2 </a:t>
            </a:r>
            <a:r>
              <a:rPr lang="zh-CN" altLang="en-US" sz="3600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寄存器寻址方式</a:t>
            </a:r>
            <a:br>
              <a:rPr lang="en-US" altLang="zh-CN" sz="3600" dirty="0">
                <a:solidFill>
                  <a:schemeClr val="bg1">
                    <a:lumMod val="50000"/>
                    <a:lumOff val="50000"/>
                  </a:schemeClr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sz="2800" dirty="0"/>
              <a:t>(Register Addressing)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606550"/>
            <a:ext cx="8372475" cy="4978400"/>
          </a:xfrm>
        </p:spPr>
        <p:txBody>
          <a:bodyPr/>
          <a:lstStyle/>
          <a:p>
            <a:pPr algn="just"/>
            <a:r>
              <a:rPr lang="zh-CN" altLang="en-US" sz="2800" dirty="0">
                <a:latin typeface="+mn-lt"/>
              </a:rPr>
              <a:t>操作数包含在寄存器中，由指令指定寄存器的名称。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sz="2800" dirty="0">
                <a:latin typeface="+mn-lt"/>
              </a:rPr>
              <a:t>16</a:t>
            </a:r>
            <a:r>
              <a:rPr lang="zh-CN" altLang="en-US" sz="2800" dirty="0">
                <a:latin typeface="+mn-lt"/>
              </a:rPr>
              <a:t>位寄存器可以是 ：</a:t>
            </a:r>
            <a:endParaRPr lang="en-US" altLang="zh-CN" sz="2800" dirty="0">
              <a:latin typeface="+mn-lt"/>
            </a:endParaRPr>
          </a:p>
          <a:p>
            <a:pPr>
              <a:buNone/>
            </a:pPr>
            <a:r>
              <a:rPr lang="en-US" sz="2800" dirty="0">
                <a:latin typeface="+mn-lt"/>
              </a:rPr>
              <a:t>         AX</a:t>
            </a:r>
            <a:r>
              <a:rPr lang="zh-CN" altLang="en-US" sz="2800" dirty="0">
                <a:latin typeface="+mn-lt"/>
              </a:rPr>
              <a:t>、</a:t>
            </a:r>
            <a:r>
              <a:rPr lang="en-US" sz="2800" dirty="0">
                <a:latin typeface="+mn-lt"/>
              </a:rPr>
              <a:t>BX</a:t>
            </a:r>
            <a:r>
              <a:rPr lang="zh-CN" altLang="en-US" sz="2800" dirty="0">
                <a:latin typeface="+mn-lt"/>
              </a:rPr>
              <a:t>、</a:t>
            </a:r>
            <a:r>
              <a:rPr lang="en-US" sz="2800" dirty="0">
                <a:latin typeface="+mn-lt"/>
              </a:rPr>
              <a:t>CX</a:t>
            </a:r>
            <a:r>
              <a:rPr lang="zh-CN" altLang="en-US" sz="2800" dirty="0">
                <a:latin typeface="+mn-lt"/>
              </a:rPr>
              <a:t>、</a:t>
            </a:r>
            <a:r>
              <a:rPr lang="en-US" sz="2800" dirty="0">
                <a:latin typeface="+mn-lt"/>
              </a:rPr>
              <a:t>DX</a:t>
            </a:r>
            <a:r>
              <a:rPr lang="zh-CN" altLang="en-US" sz="2800" dirty="0">
                <a:latin typeface="+mn-lt"/>
              </a:rPr>
              <a:t>、</a:t>
            </a:r>
            <a:r>
              <a:rPr lang="en-US" sz="2800" dirty="0">
                <a:latin typeface="+mn-lt"/>
              </a:rPr>
              <a:t>SI</a:t>
            </a:r>
            <a:r>
              <a:rPr lang="zh-CN" altLang="en-US" sz="2800" dirty="0">
                <a:latin typeface="+mn-lt"/>
              </a:rPr>
              <a:t>、</a:t>
            </a:r>
            <a:r>
              <a:rPr lang="en-US" sz="2800" dirty="0">
                <a:latin typeface="+mn-lt"/>
              </a:rPr>
              <a:t>DI</a:t>
            </a:r>
            <a:r>
              <a:rPr lang="zh-CN" altLang="en-US" sz="2800" dirty="0">
                <a:latin typeface="+mn-lt"/>
              </a:rPr>
              <a:t>、</a:t>
            </a:r>
            <a:r>
              <a:rPr lang="en-US" sz="2800" dirty="0">
                <a:latin typeface="+mn-lt"/>
              </a:rPr>
              <a:t>SP</a:t>
            </a:r>
            <a:r>
              <a:rPr lang="zh-CN" altLang="en-US" sz="2800" dirty="0">
                <a:latin typeface="+mn-lt"/>
              </a:rPr>
              <a:t>、</a:t>
            </a:r>
            <a:r>
              <a:rPr lang="en-US" sz="2800" dirty="0">
                <a:latin typeface="+mn-lt"/>
              </a:rPr>
              <a:t>BP</a:t>
            </a:r>
            <a:endParaRPr lang="zh-CN" altLang="en-US" sz="2800" dirty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sz="2800" dirty="0">
                <a:latin typeface="+mn-lt"/>
              </a:rPr>
              <a:t>8</a:t>
            </a:r>
            <a:r>
              <a:rPr lang="zh-CN" altLang="en-US" sz="2800" dirty="0">
                <a:latin typeface="+mn-lt"/>
              </a:rPr>
              <a:t>位寄存器为：</a:t>
            </a:r>
            <a:endParaRPr lang="en-US" altLang="zh-CN" sz="2800" dirty="0">
              <a:latin typeface="+mn-lt"/>
            </a:endParaRPr>
          </a:p>
          <a:p>
            <a:pPr>
              <a:buNone/>
            </a:pPr>
            <a:r>
              <a:rPr lang="en-US" sz="2800" dirty="0">
                <a:latin typeface="+mn-lt"/>
              </a:rPr>
              <a:t>         AH</a:t>
            </a:r>
            <a:r>
              <a:rPr lang="zh-CN" altLang="en-US" sz="2800" dirty="0">
                <a:latin typeface="+mn-lt"/>
              </a:rPr>
              <a:t>、</a:t>
            </a:r>
            <a:r>
              <a:rPr lang="en-US" sz="2800" dirty="0">
                <a:latin typeface="+mn-lt"/>
              </a:rPr>
              <a:t>AL</a:t>
            </a:r>
            <a:r>
              <a:rPr lang="zh-CN" altLang="en-US" sz="2800" dirty="0">
                <a:latin typeface="+mn-lt"/>
              </a:rPr>
              <a:t>、</a:t>
            </a:r>
            <a:r>
              <a:rPr lang="en-US" sz="2800" dirty="0">
                <a:latin typeface="+mn-lt"/>
              </a:rPr>
              <a:t>BH</a:t>
            </a:r>
            <a:r>
              <a:rPr lang="zh-CN" altLang="en-US" sz="2800" dirty="0">
                <a:latin typeface="+mn-lt"/>
              </a:rPr>
              <a:t>、</a:t>
            </a:r>
            <a:r>
              <a:rPr lang="en-US" sz="2800" dirty="0">
                <a:latin typeface="+mn-lt"/>
              </a:rPr>
              <a:t>BL</a:t>
            </a:r>
            <a:r>
              <a:rPr lang="zh-CN" altLang="en-US" sz="2800" dirty="0">
                <a:latin typeface="+mn-lt"/>
              </a:rPr>
              <a:t>、</a:t>
            </a:r>
            <a:r>
              <a:rPr lang="en-US" sz="2800" dirty="0">
                <a:latin typeface="+mn-lt"/>
              </a:rPr>
              <a:t>CH</a:t>
            </a:r>
            <a:r>
              <a:rPr lang="zh-CN" altLang="en-US" sz="2800" dirty="0">
                <a:latin typeface="+mn-lt"/>
              </a:rPr>
              <a:t>、</a:t>
            </a:r>
            <a:r>
              <a:rPr lang="en-US" sz="2800" dirty="0">
                <a:latin typeface="+mn-lt"/>
              </a:rPr>
              <a:t>CL</a:t>
            </a:r>
            <a:r>
              <a:rPr lang="zh-CN" altLang="en-US" sz="2800" dirty="0">
                <a:latin typeface="+mn-lt"/>
              </a:rPr>
              <a:t>、</a:t>
            </a:r>
            <a:r>
              <a:rPr lang="en-US" sz="2800" dirty="0">
                <a:latin typeface="+mn-lt"/>
              </a:rPr>
              <a:t>DH</a:t>
            </a:r>
            <a:r>
              <a:rPr lang="zh-CN" altLang="en-US" sz="2800" dirty="0">
                <a:latin typeface="+mn-lt"/>
              </a:rPr>
              <a:t>、</a:t>
            </a:r>
            <a:r>
              <a:rPr lang="en-US" sz="2800" dirty="0">
                <a:latin typeface="+mn-lt"/>
              </a:rPr>
              <a:t>DL</a:t>
            </a:r>
            <a:endParaRPr lang="zh-CN" altLang="en-US" sz="2800" dirty="0">
              <a:latin typeface="+mn-lt"/>
            </a:endParaRPr>
          </a:p>
          <a:p>
            <a:pPr>
              <a:spcBef>
                <a:spcPts val="1800"/>
              </a:spcBef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楷体_GB2312" pitchFamily="49" charset="-122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楷体_GB2312" pitchFamily="49" charset="-122"/>
              </a:rPr>
              <a:t>3.3   </a:t>
            </a:r>
            <a:r>
              <a:rPr lang="en-US" dirty="0">
                <a:latin typeface="+mn-lt"/>
                <a:ea typeface="楷体_GB2312" pitchFamily="49" charset="-122"/>
              </a:rPr>
              <a:t>MOV	   DX</a:t>
            </a:r>
            <a:r>
              <a:rPr lang="zh-CN" altLang="en-US" dirty="0">
                <a:latin typeface="+mn-lt"/>
                <a:ea typeface="楷体_GB2312" pitchFamily="49" charset="-122"/>
              </a:rPr>
              <a:t>，</a:t>
            </a:r>
            <a:r>
              <a:rPr lang="en-US" dirty="0">
                <a:latin typeface="+mn-lt"/>
                <a:ea typeface="楷体_GB2312" pitchFamily="49" charset="-122"/>
              </a:rPr>
              <a:t>AX</a:t>
            </a:r>
            <a:endParaRPr lang="zh-CN" altLang="en-US" dirty="0">
              <a:latin typeface="+mn-lt"/>
              <a:ea typeface="楷体_GB2312" pitchFamily="49" charset="-122"/>
            </a:endParaRPr>
          </a:p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    设指令执行前</a:t>
            </a:r>
            <a:r>
              <a:rPr 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  AX=3A68H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，</a:t>
            </a:r>
            <a:r>
              <a:rPr 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DX=18C7H</a:t>
            </a:r>
            <a:endParaRPr lang="zh-CN" altLang="en-US" dirty="0">
              <a:solidFill>
                <a:schemeClr val="tx1"/>
              </a:solidFill>
              <a:latin typeface="+mn-lt"/>
              <a:ea typeface="楷体_GB2312" pitchFamily="49" charset="-122"/>
            </a:endParaRPr>
          </a:p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    则指令执行后</a:t>
            </a:r>
            <a:r>
              <a:rPr 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  DX=3A68H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，</a:t>
            </a:r>
            <a:r>
              <a:rPr 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AX=3A68H (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保持不变</a:t>
            </a:r>
            <a:r>
              <a:rPr lang="en-US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)</a:t>
            </a:r>
            <a:endParaRPr lang="zh-CN" altLang="en-US" dirty="0">
              <a:solidFill>
                <a:schemeClr val="tx1"/>
              </a:solidFill>
              <a:latin typeface="+mn-lt"/>
              <a:ea typeface="楷体_GB2312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ld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539750"/>
            <a:ext cx="8229600" cy="674688"/>
          </a:xfrm>
        </p:spPr>
        <p:txBody>
          <a:bodyPr/>
          <a:lstStyle/>
          <a:p>
            <a:pPr algn="l"/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3.41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206500"/>
            <a:ext cx="8267699" cy="5022850"/>
          </a:xfrm>
        </p:spPr>
        <p:txBody>
          <a:bodyPr/>
          <a:lstStyle/>
          <a:p>
            <a:pPr>
              <a:buNone/>
            </a:pPr>
            <a:r>
              <a:rPr lang="zh-CN" altLang="en-US" sz="2800" dirty="0">
                <a:latin typeface="+mn-lt"/>
                <a:ea typeface="+mn-ea"/>
              </a:rPr>
              <a:t>运算后的标志位：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>
                <a:latin typeface="+mn-lt"/>
                <a:ea typeface="+mn-ea"/>
              </a:rPr>
              <a:t>  ZF=0</a:t>
            </a:r>
            <a:r>
              <a:rPr lang="zh-CN" altLang="en-US" sz="2800" dirty="0">
                <a:latin typeface="+mn-lt"/>
                <a:ea typeface="+mn-ea"/>
              </a:rPr>
              <a:t>，运算结果非</a:t>
            </a:r>
            <a:r>
              <a:rPr lang="en-US" sz="2800" dirty="0">
                <a:latin typeface="+mn-lt"/>
                <a:ea typeface="+mn-ea"/>
              </a:rPr>
              <a:t>0</a:t>
            </a:r>
            <a:r>
              <a:rPr lang="zh-CN" altLang="en-US" sz="2800" dirty="0">
                <a:latin typeface="+mn-lt"/>
                <a:ea typeface="+mn-ea"/>
              </a:rPr>
              <a:t>；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>
                <a:latin typeface="+mn-lt"/>
                <a:ea typeface="+mn-ea"/>
              </a:rPr>
              <a:t>  AF=1</a:t>
            </a:r>
            <a:r>
              <a:rPr lang="zh-CN" altLang="en-US" sz="2800" dirty="0">
                <a:latin typeface="+mn-lt"/>
                <a:ea typeface="+mn-ea"/>
              </a:rPr>
              <a:t>，低</a:t>
            </a:r>
            <a:r>
              <a:rPr lang="en-US" sz="2800" dirty="0">
                <a:latin typeface="+mn-lt"/>
                <a:ea typeface="+mn-ea"/>
              </a:rPr>
              <a:t>4</a:t>
            </a:r>
            <a:r>
              <a:rPr lang="zh-CN" altLang="en-US" sz="2800" dirty="0">
                <a:latin typeface="+mn-lt"/>
                <a:ea typeface="+mn-ea"/>
              </a:rPr>
              <a:t>位向高</a:t>
            </a:r>
            <a:r>
              <a:rPr lang="en-US" sz="2800" dirty="0">
                <a:latin typeface="+mn-lt"/>
                <a:ea typeface="+mn-ea"/>
              </a:rPr>
              <a:t>4</a:t>
            </a:r>
            <a:r>
              <a:rPr lang="zh-CN" altLang="en-US" sz="2800" dirty="0">
                <a:latin typeface="+mn-lt"/>
                <a:ea typeface="+mn-ea"/>
              </a:rPr>
              <a:t>位有进位；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>
                <a:latin typeface="+mn-lt"/>
                <a:ea typeface="+mn-ea"/>
              </a:rPr>
              <a:t>  CF=0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D7</a:t>
            </a:r>
            <a:r>
              <a:rPr lang="zh-CN" altLang="en-US" sz="2800" dirty="0">
                <a:latin typeface="+mn-lt"/>
                <a:ea typeface="+mn-ea"/>
              </a:rPr>
              <a:t>位没有向前产生进位；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>
                <a:latin typeface="+mn-lt"/>
                <a:ea typeface="+mn-ea"/>
              </a:rPr>
              <a:t>  SF=1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D7=1</a:t>
            </a:r>
            <a:r>
              <a:rPr lang="zh-CN" altLang="en-US" sz="2800" dirty="0">
                <a:latin typeface="+mn-lt"/>
                <a:ea typeface="+mn-ea"/>
              </a:rPr>
              <a:t>； 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>
                <a:latin typeface="+mn-lt"/>
                <a:ea typeface="+mn-ea"/>
              </a:rPr>
              <a:t>  PF=1</a:t>
            </a:r>
            <a:r>
              <a:rPr lang="zh-CN" altLang="en-US" sz="2800" dirty="0">
                <a:latin typeface="+mn-lt"/>
                <a:ea typeface="+mn-ea"/>
              </a:rPr>
              <a:t>，结果中有偶数个</a:t>
            </a:r>
            <a:r>
              <a:rPr lang="en-US" sz="2800" dirty="0">
                <a:latin typeface="+mn-lt"/>
                <a:ea typeface="+mn-ea"/>
              </a:rPr>
              <a:t>1</a:t>
            </a:r>
            <a:r>
              <a:rPr lang="zh-CN" altLang="en-US" sz="2800" dirty="0">
                <a:latin typeface="+mn-lt"/>
                <a:ea typeface="+mn-ea"/>
              </a:rPr>
              <a:t>；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>
                <a:latin typeface="+mn-lt"/>
                <a:ea typeface="+mn-ea"/>
              </a:rPr>
              <a:t>  OF=1</a:t>
            </a:r>
            <a:r>
              <a:rPr lang="zh-CN" altLang="en-US" sz="2800" dirty="0">
                <a:latin typeface="+mn-lt"/>
                <a:ea typeface="+mn-ea"/>
              </a:rPr>
              <a:t>，由两个数以及它们结果的符号决定，当两个加数符号相同，而结果的符号与之相反时，</a:t>
            </a:r>
            <a:r>
              <a:rPr lang="en-US" sz="2800" dirty="0">
                <a:latin typeface="+mn-lt"/>
                <a:ea typeface="+mn-ea"/>
              </a:rPr>
              <a:t>OF=1</a:t>
            </a:r>
            <a:r>
              <a:rPr lang="zh-CN" altLang="en-US" sz="2800" dirty="0">
                <a:latin typeface="+mn-lt"/>
                <a:ea typeface="+mn-ea"/>
              </a:rPr>
              <a:t>。</a:t>
            </a:r>
          </a:p>
          <a:p>
            <a:pPr>
              <a:buFont typeface="Wingdings 3" panose="05040102010807070707" pitchFamily="18" charset="2"/>
              <a:buChar char="u"/>
            </a:pPr>
            <a:r>
              <a:rPr lang="zh-CN" altLang="en-US" sz="2800" dirty="0"/>
              <a:t>如何对这些标志进行解释，取决于编写的程序，或者说是人为决定的。详见教材。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945882"/>
      </p:ext>
    </p:extLst>
  </p:cSld>
  <p:clrMapOvr>
    <a:masterClrMapping/>
  </p:clrMapOvr>
  <p:transition spd="slow">
    <p:plus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50850"/>
            <a:ext cx="8229600" cy="674688"/>
          </a:xfrm>
        </p:spPr>
        <p:txBody>
          <a:bodyPr/>
          <a:lstStyle/>
          <a:p>
            <a:pPr algn="l"/>
            <a:r>
              <a:rPr lang="en-US" dirty="0"/>
              <a:t>1. </a:t>
            </a:r>
            <a:r>
              <a:rPr lang="zh-CN" altLang="en-US" dirty="0"/>
              <a:t>加法指令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250950"/>
            <a:ext cx="7831137" cy="391160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  <a:ea typeface="楷体_GB2312" pitchFamily="49" charset="-122"/>
              </a:rPr>
              <a:t>3) INC 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  <a:ea typeface="楷体_GB2312" pitchFamily="49" charset="-122"/>
              </a:rPr>
              <a:t>增量指令</a:t>
            </a:r>
            <a:r>
              <a:rPr lang="en-US" sz="2800" dirty="0">
                <a:solidFill>
                  <a:srgbClr val="FF66FF"/>
                </a:solidFill>
                <a:latin typeface="+mn-lt"/>
                <a:ea typeface="楷体_GB2312" pitchFamily="49" charset="-122"/>
              </a:rPr>
              <a:t>  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(Increment)</a:t>
            </a:r>
            <a:endParaRPr lang="zh-CN" altLang="en-US" sz="2800" dirty="0">
              <a:solidFill>
                <a:schemeClr val="tx1"/>
              </a:solidFill>
              <a:latin typeface="+mn-lt"/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 INC	</a:t>
            </a:r>
            <a:r>
              <a:rPr lang="zh-CN" altLang="en-US" sz="2800" dirty="0">
                <a:latin typeface="+mn-lt"/>
              </a:rPr>
              <a:t>目的</a:t>
            </a: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指令功能： 目的 </a:t>
            </a:r>
            <a:r>
              <a:rPr lang="en-US" sz="2800" dirty="0">
                <a:latin typeface="+mn-lt"/>
              </a:rPr>
              <a:t>← </a:t>
            </a:r>
            <a:r>
              <a:rPr lang="zh-CN" altLang="en-US" sz="2800" dirty="0">
                <a:latin typeface="+mn-lt"/>
              </a:rPr>
              <a:t>目的</a:t>
            </a:r>
            <a:r>
              <a:rPr lang="en-US" sz="2800" dirty="0">
                <a:latin typeface="+mn-lt"/>
              </a:rPr>
              <a:t> + 1</a:t>
            </a:r>
            <a:endParaRPr lang="zh-CN" altLang="en-US" sz="28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目的操作数可以是通用寄存器或内存。指令执行后影响</a:t>
            </a:r>
            <a:r>
              <a:rPr lang="en-US" sz="2800" dirty="0">
                <a:latin typeface="+mn-lt"/>
              </a:rPr>
              <a:t>AF</a:t>
            </a:r>
            <a:r>
              <a:rPr lang="zh-CN" altLang="en-US" sz="2800" dirty="0">
                <a:latin typeface="+mn-lt"/>
              </a:rPr>
              <a:t>、</a:t>
            </a:r>
            <a:r>
              <a:rPr lang="en-US" sz="2800" dirty="0">
                <a:latin typeface="+mn-lt"/>
              </a:rPr>
              <a:t>OF</a:t>
            </a:r>
            <a:r>
              <a:rPr lang="zh-CN" altLang="en-US" sz="2800" dirty="0">
                <a:latin typeface="+mn-lt"/>
              </a:rPr>
              <a:t>、</a:t>
            </a:r>
            <a:r>
              <a:rPr lang="en-US" sz="2800" dirty="0">
                <a:latin typeface="+mn-lt"/>
              </a:rPr>
              <a:t>PF</a:t>
            </a:r>
            <a:r>
              <a:rPr lang="zh-CN" altLang="en-US" sz="2800" dirty="0">
                <a:latin typeface="+mn-lt"/>
              </a:rPr>
              <a:t>、</a:t>
            </a:r>
            <a:r>
              <a:rPr lang="en-US" sz="2800" dirty="0">
                <a:latin typeface="+mn-lt"/>
              </a:rPr>
              <a:t>SF</a:t>
            </a:r>
            <a:r>
              <a:rPr lang="zh-CN" altLang="en-US" sz="2800" dirty="0">
                <a:latin typeface="+mn-lt"/>
              </a:rPr>
              <a:t>和</a:t>
            </a:r>
            <a:r>
              <a:rPr lang="en-US" sz="2800" dirty="0">
                <a:latin typeface="+mn-lt"/>
              </a:rPr>
              <a:t>ZF</a:t>
            </a:r>
            <a:r>
              <a:rPr lang="zh-CN" altLang="en-US" sz="2800" dirty="0">
                <a:latin typeface="+mn-lt"/>
              </a:rPr>
              <a:t>，但进位标志</a:t>
            </a:r>
            <a:r>
              <a:rPr lang="en-US" sz="2800" dirty="0">
                <a:latin typeface="+mn-lt"/>
              </a:rPr>
              <a:t>CF </a:t>
            </a:r>
            <a:r>
              <a:rPr lang="zh-CN" altLang="en-US" sz="2800" dirty="0">
                <a:latin typeface="+mn-lt"/>
              </a:rPr>
              <a:t>不受影响。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9455587"/>
      </p:ext>
    </p:extLst>
  </p:cSld>
  <p:clrMapOvr>
    <a:masterClrMapping/>
  </p:clrMapOvr>
  <p:transition spd="slow">
    <p:wheel spokes="3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95300"/>
            <a:ext cx="8229600" cy="674688"/>
          </a:xfrm>
        </p:spPr>
        <p:txBody>
          <a:bodyPr/>
          <a:lstStyle/>
          <a:p>
            <a:pPr algn="l"/>
            <a:r>
              <a:rPr lang="en-US" dirty="0"/>
              <a:t>1. </a:t>
            </a:r>
            <a:r>
              <a:rPr lang="zh-CN" altLang="en-US" dirty="0"/>
              <a:t>加法指令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162050"/>
            <a:ext cx="8186738" cy="5245100"/>
          </a:xfrm>
        </p:spPr>
        <p:txBody>
          <a:bodyPr/>
          <a:lstStyle/>
          <a:p>
            <a:pPr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楷体_GB2312" pitchFamily="49" charset="-122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楷体_GB2312" pitchFamily="49" charset="-122"/>
              </a:rPr>
              <a:t>3.42   </a:t>
            </a:r>
            <a:r>
              <a:rPr lang="en-US" sz="2800" dirty="0">
                <a:latin typeface="+mn-lt"/>
                <a:ea typeface="楷体_GB2312" pitchFamily="49" charset="-122"/>
              </a:rPr>
              <a:t>INC</a:t>
            </a:r>
            <a:r>
              <a:rPr lang="zh-CN" altLang="en-US" sz="2800" dirty="0">
                <a:latin typeface="+mn-lt"/>
                <a:ea typeface="楷体_GB2312" pitchFamily="49" charset="-122"/>
              </a:rPr>
              <a:t>指令的例子。</a:t>
            </a: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   INC    BL	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</a:rPr>
              <a:t>	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</a:rPr>
              <a:t>；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</a:rPr>
              <a:t>BL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</a:rPr>
              <a:t>寄存器中内容增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   INC    CX	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</a:rPr>
              <a:t>	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</a:rPr>
              <a:t>；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</a:rPr>
              <a:t>CX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</a:rPr>
              <a:t>寄存器中内容增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b="0" dirty="0">
                <a:latin typeface="+mn-lt"/>
              </a:rPr>
              <a:t>指令中只有一个操作数，如果是内存单元，则要用</a:t>
            </a:r>
            <a:r>
              <a:rPr lang="en-US" sz="2800" b="0" dirty="0">
                <a:latin typeface="+mn-lt"/>
              </a:rPr>
              <a:t>PTR</a:t>
            </a:r>
            <a:r>
              <a:rPr lang="zh-CN" altLang="en-US" sz="2800" b="0" dirty="0">
                <a:latin typeface="+mn-lt"/>
              </a:rPr>
              <a:t>操作符说明是字还是字节。</a:t>
            </a:r>
          </a:p>
          <a:p>
            <a:pPr>
              <a:spcBef>
                <a:spcPts val="2400"/>
              </a:spcBef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楷体_GB2312" pitchFamily="49" charset="-122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楷体_GB2312" pitchFamily="49" charset="-122"/>
              </a:rPr>
              <a:t>3.43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楷体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>
                <a:latin typeface="+mn-lt"/>
                <a:ea typeface="+mn-ea"/>
              </a:rPr>
              <a:t>   INC    BYTE   PTR</a:t>
            </a:r>
            <a:r>
              <a:rPr lang="zh-CN" altLang="en-US" sz="2800" dirty="0">
                <a:latin typeface="+mn-lt"/>
                <a:ea typeface="+mn-ea"/>
              </a:rPr>
              <a:t>［</a:t>
            </a:r>
            <a:r>
              <a:rPr lang="en-US" sz="2800" dirty="0">
                <a:latin typeface="+mn-lt"/>
                <a:ea typeface="+mn-ea"/>
              </a:rPr>
              <a:t>BX</a:t>
            </a:r>
            <a:r>
              <a:rPr lang="zh-CN" altLang="en-US" sz="2800" dirty="0">
                <a:latin typeface="+mn-lt"/>
                <a:ea typeface="+mn-ea"/>
              </a:rPr>
              <a:t>］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				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</a:rPr>
              <a:t>；内存字节单元内容增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</a:rPr>
              <a:t>   </a:t>
            </a:r>
            <a:r>
              <a:rPr lang="en-US" sz="2800" dirty="0">
                <a:latin typeface="+mn-lt"/>
                <a:ea typeface="+mn-ea"/>
              </a:rPr>
              <a:t>INC    WORD  PTR</a:t>
            </a:r>
            <a:r>
              <a:rPr lang="zh-CN" altLang="en-US" sz="2800" dirty="0">
                <a:latin typeface="+mn-lt"/>
                <a:ea typeface="+mn-ea"/>
              </a:rPr>
              <a:t>［</a:t>
            </a:r>
            <a:r>
              <a:rPr lang="en-US" sz="2800" dirty="0">
                <a:latin typeface="+mn-lt"/>
                <a:ea typeface="+mn-ea"/>
              </a:rPr>
              <a:t>BX</a:t>
            </a:r>
            <a:r>
              <a:rPr lang="zh-CN" altLang="en-US" sz="2800" dirty="0">
                <a:latin typeface="+mn-lt"/>
                <a:ea typeface="+mn-ea"/>
              </a:rPr>
              <a:t>］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				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</a:rPr>
              <a:t>；内存字单元内容增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 </a:t>
            </a:r>
            <a:endParaRPr lang="zh-CN" altLang="en-US" sz="28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0449175"/>
      </p:ext>
    </p:extLst>
  </p:cSld>
  <p:clrMapOvr>
    <a:masterClrMapping/>
  </p:clrMapOvr>
  <p:transition spd="slow">
    <p:wipe dir="d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1. </a:t>
            </a:r>
            <a:r>
              <a:rPr lang="zh-CN" altLang="en-US" dirty="0"/>
              <a:t>加法指令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4) AAA  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加法的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ASCII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调整指令 </a:t>
            </a:r>
            <a:endParaRPr lang="en-US" altLang="zh-CN" sz="2800" dirty="0">
              <a:solidFill>
                <a:srgbClr val="FF66FF"/>
              </a:solidFill>
              <a:latin typeface="+mn-lt"/>
            </a:endParaRP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      (ASCII Adjust for Addition)</a:t>
            </a:r>
            <a:endParaRPr lang="zh-CN" altLang="en-US" sz="2800" dirty="0">
              <a:solidFill>
                <a:schemeClr val="tx1"/>
              </a:solidFill>
              <a:latin typeface="+mn-lt"/>
            </a:endParaRPr>
          </a:p>
          <a:p>
            <a:pPr algn="just"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 AAA</a:t>
            </a:r>
            <a:endParaRPr lang="zh-CN" altLang="en-US" sz="2800" dirty="0">
              <a:latin typeface="+mn-lt"/>
            </a:endParaRPr>
          </a:p>
          <a:p>
            <a:pPr algn="just">
              <a:buNone/>
            </a:pPr>
            <a:r>
              <a:rPr lang="zh-CN" altLang="en-US" sz="2800" dirty="0">
                <a:latin typeface="+mn-lt"/>
              </a:rPr>
              <a:t>指令功能： 用</a:t>
            </a:r>
            <a:r>
              <a:rPr lang="en-US" sz="2800" dirty="0">
                <a:latin typeface="+mn-lt"/>
              </a:rPr>
              <a:t>ADD</a:t>
            </a:r>
            <a:r>
              <a:rPr lang="zh-CN" altLang="en-US" sz="2800" dirty="0">
                <a:latin typeface="+mn-lt"/>
              </a:rPr>
              <a:t>或</a:t>
            </a:r>
            <a:r>
              <a:rPr lang="en-US" sz="2800" dirty="0">
                <a:latin typeface="+mn-lt"/>
              </a:rPr>
              <a:t>ADC</a:t>
            </a:r>
            <a:r>
              <a:rPr lang="zh-CN" altLang="en-US" sz="2800" dirty="0">
                <a:latin typeface="+mn-lt"/>
              </a:rPr>
              <a:t>指令对两个非压缩</a:t>
            </a:r>
            <a:r>
              <a:rPr lang="en-US" sz="2800" dirty="0">
                <a:latin typeface="+mn-lt"/>
              </a:rPr>
              <a:t>BCD</a:t>
            </a:r>
            <a:r>
              <a:rPr lang="zh-CN" altLang="en-US" sz="2800" dirty="0">
                <a:latin typeface="+mn-lt"/>
              </a:rPr>
              <a:t>数数或以</a:t>
            </a:r>
            <a:r>
              <a:rPr lang="en-US" sz="2800" dirty="0">
                <a:latin typeface="+mn-lt"/>
              </a:rPr>
              <a:t>ASCII</a:t>
            </a:r>
            <a:r>
              <a:rPr lang="zh-CN" altLang="en-US" sz="2800" dirty="0">
                <a:latin typeface="+mn-lt"/>
              </a:rPr>
              <a:t>码表示的十进制做加法后，结果在</a:t>
            </a:r>
            <a:r>
              <a:rPr lang="en-US" sz="2800" dirty="0">
                <a:latin typeface="+mn-lt"/>
              </a:rPr>
              <a:t>AL</a:t>
            </a:r>
            <a:r>
              <a:rPr lang="zh-CN" altLang="en-US" sz="2800" dirty="0">
                <a:latin typeface="+mn-lt"/>
              </a:rPr>
              <a:t>中，用此指令将</a:t>
            </a:r>
            <a:r>
              <a:rPr lang="en-US" sz="2800" dirty="0">
                <a:latin typeface="+mn-lt"/>
              </a:rPr>
              <a:t>AL</a:t>
            </a:r>
            <a:r>
              <a:rPr lang="zh-CN" altLang="en-US" sz="2800" dirty="0">
                <a:latin typeface="+mn-lt"/>
              </a:rPr>
              <a:t>中的结果进行调整。</a:t>
            </a:r>
            <a:endParaRPr lang="en-US" altLang="zh-CN" sz="2800" dirty="0">
              <a:latin typeface="+mn-lt"/>
            </a:endParaRPr>
          </a:p>
          <a:p>
            <a:pPr algn="just">
              <a:buNone/>
            </a:pPr>
            <a:r>
              <a:rPr lang="en-US" altLang="zh-CN" sz="2800" dirty="0">
                <a:latin typeface="+mn-lt"/>
              </a:rPr>
              <a:t>      </a:t>
            </a:r>
            <a:r>
              <a:rPr lang="zh-CN" altLang="en-US" sz="2800" dirty="0">
                <a:latin typeface="+mn-lt"/>
              </a:rPr>
              <a:t>另外，若</a:t>
            </a:r>
            <a:r>
              <a:rPr lang="en-US" sz="2800" dirty="0">
                <a:latin typeface="+mn-lt"/>
              </a:rPr>
              <a:t>AF=1</a:t>
            </a:r>
            <a:r>
              <a:rPr lang="zh-CN" altLang="en-US" sz="2800" dirty="0">
                <a:latin typeface="+mn-lt"/>
              </a:rPr>
              <a:t>，表示有进位，则进到</a:t>
            </a:r>
            <a:r>
              <a:rPr lang="en-US" sz="2800" dirty="0">
                <a:latin typeface="+mn-lt"/>
              </a:rPr>
              <a:t>AH</a:t>
            </a:r>
            <a:r>
              <a:rPr lang="zh-CN" altLang="en-US" sz="2800" dirty="0">
                <a:latin typeface="+mn-lt"/>
              </a:rPr>
              <a:t>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578384"/>
      </p:ext>
    </p:extLst>
  </p:cSld>
  <p:clrMapOvr>
    <a:masterClrMapping/>
  </p:clrMapOvr>
  <p:transition spd="slow">
    <p:wip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450850"/>
            <a:ext cx="8372475" cy="1803400"/>
          </a:xfrm>
        </p:spPr>
        <p:txBody>
          <a:bodyPr/>
          <a:lstStyle/>
          <a:p>
            <a:pPr algn="just">
              <a:buNone/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3.44  </a:t>
            </a:r>
            <a:r>
              <a:rPr lang="zh-CN" altLang="en-US" dirty="0">
                <a:latin typeface="+mn-lt"/>
                <a:ea typeface="+mn-ea"/>
              </a:rPr>
              <a:t>非压缩十进制数的</a:t>
            </a:r>
            <a:r>
              <a:rPr lang="en-US" dirty="0">
                <a:latin typeface="+mn-lt"/>
                <a:ea typeface="+mn-ea"/>
              </a:rPr>
              <a:t>9</a:t>
            </a:r>
            <a:r>
              <a:rPr lang="zh-CN" altLang="en-US" dirty="0">
                <a:latin typeface="+mn-lt"/>
                <a:ea typeface="+mn-ea"/>
              </a:rPr>
              <a:t>可表示成</a:t>
            </a:r>
            <a:r>
              <a:rPr lang="en-US" dirty="0">
                <a:latin typeface="+mn-lt"/>
                <a:ea typeface="+mn-ea"/>
              </a:rPr>
              <a:t>0000</a:t>
            </a:r>
            <a:r>
              <a:rPr lang="zh-CN" altLang="en-US" dirty="0">
                <a:latin typeface="+mn-lt"/>
                <a:ea typeface="+mn-ea"/>
              </a:rPr>
              <a:t> </a:t>
            </a:r>
            <a:r>
              <a:rPr lang="en-US" dirty="0">
                <a:latin typeface="+mn-lt"/>
                <a:ea typeface="+mn-ea"/>
              </a:rPr>
              <a:t>1001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5</a:t>
            </a:r>
            <a:r>
              <a:rPr lang="zh-CN" altLang="en-US" dirty="0">
                <a:latin typeface="+mn-lt"/>
                <a:ea typeface="+mn-ea"/>
              </a:rPr>
              <a:t>则为</a:t>
            </a:r>
            <a:r>
              <a:rPr lang="en-US" dirty="0">
                <a:latin typeface="+mn-lt"/>
                <a:ea typeface="+mn-ea"/>
              </a:rPr>
              <a:t>0000</a:t>
            </a:r>
            <a:r>
              <a:rPr lang="zh-CN" altLang="en-US" dirty="0">
                <a:latin typeface="+mn-lt"/>
                <a:ea typeface="+mn-ea"/>
              </a:rPr>
              <a:t> </a:t>
            </a:r>
            <a:r>
              <a:rPr lang="en-US" dirty="0">
                <a:latin typeface="+mn-lt"/>
                <a:ea typeface="+mn-ea"/>
              </a:rPr>
              <a:t>0101</a:t>
            </a:r>
            <a:r>
              <a:rPr lang="zh-CN" altLang="en-US" dirty="0">
                <a:latin typeface="+mn-lt"/>
                <a:ea typeface="+mn-ea"/>
              </a:rPr>
              <a:t>，高</a:t>
            </a:r>
            <a:r>
              <a:rPr lang="en-US" dirty="0">
                <a:latin typeface="+mn-lt"/>
                <a:ea typeface="+mn-ea"/>
              </a:rPr>
              <a:t>4</a:t>
            </a:r>
            <a:r>
              <a:rPr lang="zh-CN" altLang="en-US" dirty="0">
                <a:latin typeface="+mn-lt"/>
                <a:ea typeface="+mn-ea"/>
              </a:rPr>
              <a:t>位均为</a:t>
            </a:r>
            <a:r>
              <a:rPr lang="en-US" dirty="0">
                <a:latin typeface="+mn-lt"/>
                <a:ea typeface="+mn-ea"/>
              </a:rPr>
              <a:t>0</a:t>
            </a:r>
            <a:r>
              <a:rPr lang="zh-CN" altLang="en-US" dirty="0">
                <a:latin typeface="+mn-lt"/>
                <a:ea typeface="+mn-ea"/>
              </a:rPr>
              <a:t>。设</a:t>
            </a:r>
            <a:r>
              <a:rPr lang="en-US" dirty="0">
                <a:latin typeface="+mn-lt"/>
                <a:ea typeface="+mn-ea"/>
              </a:rPr>
              <a:t>AH=0</a:t>
            </a:r>
            <a:r>
              <a:rPr lang="zh-CN" altLang="en-US" dirty="0">
                <a:latin typeface="+mn-lt"/>
                <a:ea typeface="+mn-ea"/>
              </a:rPr>
              <a:t>，若</a:t>
            </a:r>
            <a:r>
              <a:rPr lang="en-US" dirty="0">
                <a:latin typeface="+mn-lt"/>
                <a:ea typeface="+mn-ea"/>
              </a:rPr>
              <a:t>AL= BCD 9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BL= BCD 5</a:t>
            </a:r>
            <a:r>
              <a:rPr lang="zh-CN" altLang="en-US" dirty="0">
                <a:latin typeface="+mn-lt"/>
                <a:ea typeface="+mn-ea"/>
              </a:rPr>
              <a:t>，求两数之和。</a:t>
            </a:r>
            <a:endParaRPr lang="en-US" altLang="zh-CN" dirty="0">
              <a:latin typeface="+mn-lt"/>
              <a:ea typeface="+mn-ea"/>
            </a:endParaRPr>
          </a:p>
          <a:p>
            <a:pPr algn="just">
              <a:buNone/>
            </a:pPr>
            <a:r>
              <a:rPr lang="zh-CN" altLang="en-US" dirty="0"/>
              <a:t>运算过程：</a:t>
            </a:r>
          </a:p>
          <a:p>
            <a:endParaRPr lang="zh-CN" alt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3800" y="2317750"/>
            <a:ext cx="6868583" cy="42148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7169175"/>
      </p:ext>
    </p:extLst>
  </p:cSld>
  <p:clrMapOvr>
    <a:masterClrMapping/>
  </p:clrMapOvr>
  <p:transition spd="slow">
    <p:wipe dir="r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06400"/>
            <a:ext cx="8372475" cy="977900"/>
          </a:xfrm>
        </p:spPr>
        <p:txBody>
          <a:bodyPr/>
          <a:lstStyle/>
          <a:p>
            <a:pPr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3.45    </a:t>
            </a:r>
            <a:r>
              <a:rPr lang="zh-CN" altLang="en-US" sz="2800" dirty="0">
                <a:latin typeface="+mn-lt"/>
                <a:ea typeface="+mn-ea"/>
              </a:rPr>
              <a:t>求</a:t>
            </a:r>
            <a:r>
              <a:rPr lang="en-US" sz="2800" dirty="0">
                <a:latin typeface="+mn-lt"/>
                <a:ea typeface="+mn-ea"/>
              </a:rPr>
              <a:t>ASCII</a:t>
            </a:r>
            <a:r>
              <a:rPr lang="zh-CN" altLang="en-US" sz="2800" dirty="0">
                <a:latin typeface="+mn-lt"/>
                <a:ea typeface="+mn-ea"/>
              </a:rPr>
              <a:t>码表示的数</a:t>
            </a:r>
            <a:r>
              <a:rPr lang="en-US" sz="2800" dirty="0">
                <a:latin typeface="+mn-lt"/>
                <a:ea typeface="+mn-ea"/>
              </a:rPr>
              <a:t>9(39H)</a:t>
            </a:r>
            <a:r>
              <a:rPr lang="zh-CN" altLang="en-US" sz="2800" dirty="0">
                <a:latin typeface="+mn-lt"/>
                <a:ea typeface="+mn-ea"/>
              </a:rPr>
              <a:t>与</a:t>
            </a:r>
            <a:r>
              <a:rPr lang="en-US" sz="2800" dirty="0">
                <a:latin typeface="+mn-lt"/>
                <a:ea typeface="+mn-ea"/>
              </a:rPr>
              <a:t>5(35H)</a:t>
            </a:r>
            <a:r>
              <a:rPr lang="zh-CN" altLang="en-US" sz="2800" dirty="0">
                <a:latin typeface="+mn-lt"/>
                <a:ea typeface="+mn-ea"/>
              </a:rPr>
              <a:t>之和。设</a:t>
            </a:r>
            <a:r>
              <a:rPr lang="en-US" sz="2800" dirty="0">
                <a:latin typeface="+mn-lt"/>
                <a:ea typeface="+mn-ea"/>
              </a:rPr>
              <a:t>AH=0</a:t>
            </a:r>
            <a:r>
              <a:rPr lang="zh-CN" altLang="en-US" sz="2800" dirty="0">
                <a:latin typeface="+mn-lt"/>
                <a:ea typeface="+mn-ea"/>
              </a:rPr>
              <a:t>，则运算过程：</a:t>
            </a:r>
          </a:p>
          <a:p>
            <a:endParaRPr lang="zh-CN" altLang="en-US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950" y="1517650"/>
            <a:ext cx="6073857" cy="4578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794500" y="1739900"/>
            <a:ext cx="2349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如想把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AX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中的结果表示成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ASCII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码，只要在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AAA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指令后加一条指令：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OR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AX,3030H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就可使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AX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中的结果变成了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ASCI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码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3134H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。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6970"/>
      </p:ext>
    </p:extLst>
  </p:cSld>
  <p:clrMapOvr>
    <a:masterClrMapping/>
  </p:clrMapOvr>
  <p:transition spd="slow">
    <p:wipe dir="u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1. </a:t>
            </a:r>
            <a:r>
              <a:rPr lang="zh-CN" altLang="en-US" dirty="0"/>
              <a:t>加法指令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5) DAA 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加法的十进制调整指令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 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       (Decimal Adjust for Addition)</a:t>
            </a:r>
            <a:endParaRPr lang="zh-CN" altLang="en-US" sz="2800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 DAA</a:t>
            </a:r>
            <a:endParaRPr lang="zh-CN" altLang="en-US" sz="2800" dirty="0">
              <a:latin typeface="+mn-lt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指令功能： 对两个压缩</a:t>
            </a:r>
            <a:r>
              <a:rPr lang="en-US" sz="2800" dirty="0">
                <a:latin typeface="+mn-lt"/>
              </a:rPr>
              <a:t>BCD</a:t>
            </a:r>
            <a:r>
              <a:rPr lang="zh-CN" altLang="en-US" sz="2800" dirty="0">
                <a:latin typeface="+mn-lt"/>
              </a:rPr>
              <a:t>数相加后的结果（已在</a:t>
            </a:r>
            <a:r>
              <a:rPr lang="en-US" sz="2800" dirty="0">
                <a:latin typeface="+mn-lt"/>
              </a:rPr>
              <a:t>AL</a:t>
            </a:r>
            <a:r>
              <a:rPr lang="zh-CN" altLang="en-US" sz="2800" dirty="0">
                <a:latin typeface="+mn-lt"/>
              </a:rPr>
              <a:t>中）进行调整。</a:t>
            </a:r>
          </a:p>
          <a:p>
            <a:pPr>
              <a:buNone/>
            </a:pP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注意：</a:t>
            </a:r>
            <a:r>
              <a:rPr lang="zh-CN" altLang="en-US" sz="2800" dirty="0">
                <a:latin typeface="+mn-lt"/>
              </a:rPr>
              <a:t>要对</a:t>
            </a:r>
            <a:r>
              <a:rPr lang="en-US" sz="2800" dirty="0">
                <a:latin typeface="+mn-lt"/>
              </a:rPr>
              <a:t>AL</a:t>
            </a:r>
            <a:r>
              <a:rPr lang="zh-CN" altLang="en-US" sz="2800" dirty="0">
                <a:latin typeface="+mn-lt"/>
              </a:rPr>
              <a:t>中高半字节和低半字节分别进行调整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3429384"/>
      </p:ext>
    </p:extLst>
  </p:cSld>
  <p:clrMapOvr>
    <a:masterClrMapping/>
  </p:clrMapOvr>
  <p:transition spd="slow">
    <p:pull dir="d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1. </a:t>
            </a:r>
            <a:r>
              <a:rPr lang="zh-CN" altLang="en-US" dirty="0"/>
              <a:t>加法指令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1047750"/>
          </a:xfrm>
        </p:spPr>
        <p:txBody>
          <a:bodyPr/>
          <a:lstStyle/>
          <a:p>
            <a:pPr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3.46   </a:t>
            </a:r>
            <a:r>
              <a:rPr lang="zh-CN" altLang="en-US" sz="2800" dirty="0">
                <a:latin typeface="+mn-lt"/>
                <a:ea typeface="+mn-ea"/>
              </a:rPr>
              <a:t>若</a:t>
            </a:r>
            <a:r>
              <a:rPr lang="en-US" sz="2800" dirty="0">
                <a:latin typeface="+mn-lt"/>
                <a:ea typeface="+mn-ea"/>
              </a:rPr>
              <a:t>AL=BCD 38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BL=BCD 15</a:t>
            </a:r>
            <a:r>
              <a:rPr lang="zh-CN" altLang="en-US" sz="2800" dirty="0">
                <a:latin typeface="+mn-lt"/>
                <a:ea typeface="+mn-ea"/>
              </a:rPr>
              <a:t>，求两数之和</a:t>
            </a:r>
            <a:r>
              <a:rPr lang="en-US" altLang="zh-CN" sz="2800" dirty="0">
                <a:latin typeface="+mn-lt"/>
                <a:ea typeface="+mn-ea"/>
              </a:rPr>
              <a:t>.</a:t>
            </a:r>
            <a:endParaRPr lang="zh-CN" altLang="en-US" sz="2800" dirty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/>
              <a:t>运算过程：</a:t>
            </a:r>
          </a:p>
          <a:p>
            <a:endParaRPr lang="zh-CN" alt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2584450"/>
            <a:ext cx="8382529" cy="2755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8507314"/>
      </p:ext>
    </p:extLst>
  </p:cSld>
  <p:clrMapOvr>
    <a:masterClrMapping/>
  </p:clrMapOvr>
  <p:transition spd="slow">
    <p:pull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1. </a:t>
            </a:r>
            <a:r>
              <a:rPr lang="zh-CN" altLang="en-US" dirty="0"/>
              <a:t>加法指令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073150"/>
            <a:ext cx="8372475" cy="1492250"/>
          </a:xfrm>
        </p:spPr>
        <p:txBody>
          <a:bodyPr/>
          <a:lstStyle/>
          <a:p>
            <a:pPr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3.47  </a:t>
            </a:r>
            <a:r>
              <a:rPr lang="zh-CN" altLang="en-US" sz="2800" dirty="0">
                <a:latin typeface="+mn-lt"/>
                <a:ea typeface="+mn-ea"/>
              </a:rPr>
              <a:t>若</a:t>
            </a:r>
            <a:r>
              <a:rPr lang="en-US" sz="2800" dirty="0">
                <a:latin typeface="+mn-lt"/>
                <a:ea typeface="+mn-ea"/>
              </a:rPr>
              <a:t>AL=BCD 88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BL=BCD 49</a:t>
            </a:r>
            <a:r>
              <a:rPr lang="zh-CN" altLang="en-US" sz="2800" dirty="0">
                <a:latin typeface="+mn-lt"/>
                <a:ea typeface="+mn-ea"/>
              </a:rPr>
              <a:t>，求两数之和。</a:t>
            </a:r>
          </a:p>
          <a:p>
            <a:pPr>
              <a:buNone/>
            </a:pPr>
            <a:r>
              <a:rPr lang="zh-CN" altLang="en-US" dirty="0">
                <a:solidFill>
                  <a:srgbClr val="FF66FF"/>
                </a:solidFill>
              </a:rPr>
              <a:t>注意：</a:t>
            </a:r>
            <a:r>
              <a:rPr lang="zh-CN" altLang="en-US" dirty="0">
                <a:latin typeface="+mn-lt"/>
              </a:rPr>
              <a:t>要对</a:t>
            </a:r>
            <a:r>
              <a:rPr lang="en-US" dirty="0">
                <a:latin typeface="+mn-lt"/>
              </a:rPr>
              <a:t>AL</a:t>
            </a:r>
            <a:r>
              <a:rPr lang="zh-CN" altLang="en-US" dirty="0">
                <a:latin typeface="+mn-lt"/>
              </a:rPr>
              <a:t>中高半字节和低半字节分别进行调整。</a:t>
            </a:r>
            <a:endParaRPr lang="en-US" altLang="zh-CN" dirty="0">
              <a:latin typeface="+mn-lt"/>
            </a:endParaRPr>
          </a:p>
          <a:p>
            <a:pPr>
              <a:buNone/>
            </a:pPr>
            <a:r>
              <a:rPr lang="en-US" altLang="zh-CN" dirty="0">
                <a:latin typeface="+mn-lt"/>
              </a:rPr>
              <a:t>  </a:t>
            </a:r>
            <a:r>
              <a:rPr lang="zh-CN" altLang="en-US" dirty="0">
                <a:latin typeface="+mn-lt"/>
              </a:rPr>
              <a:t>运算过程：</a:t>
            </a:r>
          </a:p>
          <a:p>
            <a:endParaRPr lang="zh-CN" altLang="en-US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2717800"/>
            <a:ext cx="7985499" cy="3756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694906"/>
      </p:ext>
    </p:extLst>
  </p:cSld>
  <p:clrMapOvr>
    <a:masterClrMapping/>
  </p:clrMapOvr>
  <p:transition spd="slow">
    <p:pull dir="ru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2. </a:t>
            </a:r>
            <a:r>
              <a:rPr lang="zh-CN" altLang="en-US" dirty="0"/>
              <a:t>减法指令 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(Subtraction)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1" y="1162050"/>
            <a:ext cx="7823200" cy="517525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66FF"/>
                </a:solidFill>
                <a:latin typeface="+mn-lt"/>
              </a:rPr>
              <a:t>1) SUB  </a:t>
            </a:r>
            <a:r>
              <a:rPr lang="zh-CN" altLang="en-US" sz="2800" dirty="0">
                <a:solidFill>
                  <a:srgbClr val="FF66FF"/>
                </a:solidFill>
                <a:latin typeface="+mn-lt"/>
              </a:rPr>
              <a:t>减法指令</a:t>
            </a:r>
            <a:r>
              <a:rPr lang="en-US" sz="2800" dirty="0">
                <a:solidFill>
                  <a:srgbClr val="FF66FF"/>
                </a:solidFill>
                <a:latin typeface="+mn-lt"/>
              </a:rPr>
              <a:t> 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(Subtraction)</a:t>
            </a:r>
            <a:endParaRPr lang="zh-CN" altLang="en-US" sz="2800" dirty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指令格式：</a:t>
            </a:r>
            <a:r>
              <a:rPr lang="en-US" sz="2800" dirty="0">
                <a:latin typeface="+mn-lt"/>
              </a:rPr>
              <a:t> SUB	</a:t>
            </a:r>
            <a:r>
              <a:rPr lang="zh-CN" altLang="en-US" sz="2800" dirty="0">
                <a:latin typeface="+mn-lt"/>
              </a:rPr>
              <a:t>目的，</a:t>
            </a:r>
            <a:r>
              <a:rPr lang="en-US" altLang="zh-CN" sz="2800" dirty="0">
                <a:latin typeface="+mn-lt"/>
              </a:rPr>
              <a:t> </a:t>
            </a:r>
            <a:r>
              <a:rPr lang="zh-CN" altLang="en-US" sz="2800" dirty="0">
                <a:latin typeface="+mn-lt"/>
              </a:rPr>
              <a:t>源</a:t>
            </a:r>
          </a:p>
          <a:p>
            <a:pPr>
              <a:buNone/>
            </a:pPr>
            <a:r>
              <a:rPr lang="zh-CN" altLang="en-US" sz="2800" dirty="0">
                <a:latin typeface="+mn-lt"/>
              </a:rPr>
              <a:t>指令功能：目的</a:t>
            </a:r>
            <a:r>
              <a:rPr lang="en-US" sz="2800" dirty="0">
                <a:latin typeface="+mn-lt"/>
              </a:rPr>
              <a:t> ← </a:t>
            </a:r>
            <a:r>
              <a:rPr lang="zh-CN" altLang="en-US" sz="2800" dirty="0">
                <a:latin typeface="+mn-lt"/>
              </a:rPr>
              <a:t>目的 </a:t>
            </a:r>
            <a:r>
              <a:rPr lang="zh-CN" altLang="en-US" sz="2800" dirty="0">
                <a:latin typeface="+mn-lt"/>
                <a:sym typeface="Symbol" panose="05050102010706020507"/>
              </a:rPr>
              <a:t></a:t>
            </a:r>
            <a:r>
              <a:rPr lang="en-US" sz="2800" dirty="0">
                <a:latin typeface="+mn-lt"/>
              </a:rPr>
              <a:t> </a:t>
            </a:r>
            <a:r>
              <a:rPr lang="zh-CN" altLang="en-US" sz="2800" dirty="0">
                <a:latin typeface="+mn-lt"/>
              </a:rPr>
              <a:t>源</a:t>
            </a:r>
          </a:p>
          <a:p>
            <a:pPr>
              <a:spcBef>
                <a:spcPts val="2400"/>
              </a:spcBef>
              <a:buNone/>
            </a:pP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3.48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   SUB    AX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BX		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AX←AX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  <a:sym typeface="Symbol" panose="05050102010706020507"/>
              </a:rPr>
              <a:t>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BX</a:t>
            </a:r>
            <a:endParaRPr lang="zh-CN" altLang="en-US" sz="2800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   SUB    DX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sz="2800" dirty="0">
                <a:latin typeface="+mn-lt"/>
                <a:ea typeface="+mn-ea"/>
              </a:rPr>
              <a:t>1850H	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DX←DX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  <a:sym typeface="Symbol" panose="05050102010706020507"/>
              </a:rPr>
              <a:t>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1850H</a:t>
            </a:r>
            <a:endParaRPr lang="zh-CN" altLang="en-US" sz="2800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>
                <a:latin typeface="+mn-lt"/>
                <a:ea typeface="+mn-ea"/>
              </a:rPr>
              <a:t>   SUB    BL</a:t>
            </a:r>
            <a:r>
              <a:rPr lang="zh-CN" altLang="en-US" sz="2800" dirty="0">
                <a:latin typeface="+mn-lt"/>
                <a:ea typeface="+mn-ea"/>
              </a:rPr>
              <a:t>，［</a:t>
            </a:r>
            <a:r>
              <a:rPr lang="en-US" sz="2800" dirty="0">
                <a:latin typeface="+mn-lt"/>
                <a:ea typeface="+mn-ea"/>
              </a:rPr>
              <a:t>BX</a:t>
            </a:r>
            <a:r>
              <a:rPr lang="zh-CN" altLang="en-US" sz="2800" dirty="0">
                <a:latin typeface="+mn-lt"/>
                <a:ea typeface="+mn-ea"/>
              </a:rPr>
              <a:t>］</a:t>
            </a:r>
            <a:r>
              <a:rPr lang="en-US" sz="2800" dirty="0">
                <a:latin typeface="+mn-lt"/>
                <a:ea typeface="+mn-ea"/>
              </a:rPr>
              <a:t>	</a:t>
            </a:r>
          </a:p>
          <a:p>
            <a:pPr>
              <a:buNone/>
            </a:pPr>
            <a:r>
              <a:rPr lang="en-US" altLang="zh-CN" sz="2800" dirty="0">
                <a:latin typeface="+mn-lt"/>
                <a:ea typeface="+mn-ea"/>
              </a:rPr>
              <a:t>		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BL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中内容减去物理地址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=DS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：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BX</a:t>
            </a:r>
          </a:p>
          <a:p>
            <a:pPr>
              <a:buNone/>
            </a:pPr>
            <a:r>
              <a:rPr lang="en-US" altLang="zh-CN" sz="2800" dirty="0">
                <a:solidFill>
                  <a:srgbClr val="FFFF99"/>
                </a:solidFill>
                <a:latin typeface="+mn-lt"/>
                <a:ea typeface="+mn-ea"/>
              </a:rPr>
              <a:t>		</a:t>
            </a:r>
            <a:r>
              <a:rPr lang="zh-CN" altLang="en-US" sz="2800" dirty="0">
                <a:solidFill>
                  <a:srgbClr val="FFFF99"/>
                </a:solidFill>
                <a:latin typeface="+mn-lt"/>
                <a:ea typeface="+mn-ea"/>
              </a:rPr>
              <a:t>；处的字节，结果存入</a:t>
            </a:r>
            <a:r>
              <a:rPr lang="en-US" sz="2800" dirty="0">
                <a:solidFill>
                  <a:srgbClr val="FFFF99"/>
                </a:solidFill>
                <a:latin typeface="+mn-lt"/>
                <a:ea typeface="+mn-ea"/>
              </a:rPr>
              <a:t>BL</a:t>
            </a:r>
            <a:endParaRPr lang="zh-CN" altLang="en-US" sz="2800" dirty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909491"/>
      </p:ext>
    </p:extLst>
  </p:cSld>
  <p:clrMapOvr>
    <a:masterClrMapping/>
  </p:clrMapOvr>
  <p:transition spd="slow">
    <p:zoom dir="in"/>
  </p:transition>
</p:sld>
</file>

<file path=ppt/theme/theme1.xml><?xml version="1.0" encoding="utf-8"?>
<a:theme xmlns:a="http://schemas.openxmlformats.org/drawingml/2006/main" name="微机模板">
  <a:themeElements>
    <a:clrScheme name="凤舞九天">
      <a:dk1>
        <a:sysClr val="windowText" lastClr="000000"/>
      </a:dk1>
      <a:lt1>
        <a:sysClr val="window" lastClr="CCE8C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微机模板">
  <a:themeElements>
    <a:clrScheme name="凤舞九天">
      <a:dk1>
        <a:sysClr val="windowText" lastClr="000000"/>
      </a:dk1>
      <a:lt1>
        <a:sysClr val="window" lastClr="CCE8C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微机模板">
  <a:themeElements>
    <a:clrScheme name="凤舞九天">
      <a:dk1>
        <a:sysClr val="windowText" lastClr="000000"/>
      </a:dk1>
      <a:lt1>
        <a:sysClr val="window" lastClr="CCE8C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微机模板">
  <a:themeElements>
    <a:clrScheme name="凤舞九天">
      <a:dk1>
        <a:sysClr val="windowText" lastClr="000000"/>
      </a:dk1>
      <a:lt1>
        <a:sysClr val="window" lastClr="CCE8C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2</TotalTime>
  <Words>19393</Words>
  <Application>Microsoft Office PowerPoint</Application>
  <PresentationFormat>全屏显示(4:3)</PresentationFormat>
  <Paragraphs>1542</Paragraphs>
  <Slides>216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216</vt:i4>
      </vt:variant>
    </vt:vector>
  </HeadingPairs>
  <TitlesOfParts>
    <vt:vector size="230" baseType="lpstr">
      <vt:lpstr>方正姚体</vt:lpstr>
      <vt:lpstr>黑体</vt:lpstr>
      <vt:lpstr>华文琥珀</vt:lpstr>
      <vt:lpstr>华文中宋</vt:lpstr>
      <vt:lpstr>楷体_GB2312</vt:lpstr>
      <vt:lpstr>宋体</vt:lpstr>
      <vt:lpstr>Arial</vt:lpstr>
      <vt:lpstr>Times New Roman</vt:lpstr>
      <vt:lpstr>Wingdings</vt:lpstr>
      <vt:lpstr>Wingdings 3</vt:lpstr>
      <vt:lpstr>微机模板</vt:lpstr>
      <vt:lpstr>1_微机模板</vt:lpstr>
      <vt:lpstr>2_微机模板</vt:lpstr>
      <vt:lpstr>3_微机模板</vt:lpstr>
      <vt:lpstr>PowerPoint 演示文稿</vt:lpstr>
      <vt:lpstr>PowerPoint 演示文稿</vt:lpstr>
      <vt:lpstr>指令 Instruction</vt:lpstr>
      <vt:lpstr>寻址方式</vt:lpstr>
      <vt:lpstr>§3.1 8086的寻址方式</vt:lpstr>
      <vt:lpstr>3.1.1 立即寻址方式 (Immediate Addressing)</vt:lpstr>
      <vt:lpstr>立即寻址</vt:lpstr>
      <vt:lpstr>§3.1 8086的寻址方式</vt:lpstr>
      <vt:lpstr>3.1.2 寄存器寻址方式 (Register Addressing)</vt:lpstr>
      <vt:lpstr>寄存器寻址</vt:lpstr>
      <vt:lpstr>§3.1 8086的寻址方式</vt:lpstr>
      <vt:lpstr>3.1.3 直接寻址方式 Direct Addressing</vt:lpstr>
      <vt:lpstr>PowerPoint 演示文稿</vt:lpstr>
      <vt:lpstr>直接寻址</vt:lpstr>
      <vt:lpstr>直接寻址</vt:lpstr>
      <vt:lpstr>直接寻址</vt:lpstr>
      <vt:lpstr>§3.1 8086的寻址方式</vt:lpstr>
      <vt:lpstr>3.1.4 寄存器间接寻址方式 Register Indirect Addressing</vt:lpstr>
      <vt:lpstr>PowerPoint 演示文稿</vt:lpstr>
      <vt:lpstr>寄存器间接寻址</vt:lpstr>
      <vt:lpstr>§3.1 8086的寻址方式</vt:lpstr>
      <vt:lpstr>3.1.5 寄存器相对寻址方式 Register Relative Addressing</vt:lpstr>
      <vt:lpstr>寄存器相对寻址</vt:lpstr>
      <vt:lpstr>§3.1 8086的寻址方式</vt:lpstr>
      <vt:lpstr>3.1.6 基址变址寻址方式 Based Indexed Addressing</vt:lpstr>
      <vt:lpstr>PowerPoint 演示文稿</vt:lpstr>
      <vt:lpstr>§3.1 8086的寻址方式</vt:lpstr>
      <vt:lpstr>3.1.7 相对基址变址寻址方式 Relative Based Indexed Addressing</vt:lpstr>
      <vt:lpstr>PowerPoint 演示文稿</vt:lpstr>
      <vt:lpstr>相对基址变址寻址</vt:lpstr>
      <vt:lpstr>相对基址变址寻址</vt:lpstr>
      <vt:lpstr>相对基址变址寻址</vt:lpstr>
      <vt:lpstr>§3.1 8086的寻址方式</vt:lpstr>
      <vt:lpstr>3.1.8 其它寻址方式</vt:lpstr>
      <vt:lpstr>其它寻址</vt:lpstr>
      <vt:lpstr>其它寻址</vt:lpstr>
      <vt:lpstr>PowerPoint 演示文稿</vt:lpstr>
      <vt:lpstr>§3.2  指令的机器码表示方法*</vt:lpstr>
      <vt:lpstr>3.2.1  机器语言指令的编码目的和特点</vt:lpstr>
      <vt:lpstr>2．机器语言指令的编码特点</vt:lpstr>
      <vt:lpstr>2．机器语言指令的编码特点</vt:lpstr>
      <vt:lpstr>§3.2  指令的机器码表示方法</vt:lpstr>
      <vt:lpstr>3.2.2  机器语言指令代码的编制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求指令MOV ［BX+2100H］，0FA50H 的机器码</vt:lpstr>
      <vt:lpstr>PowerPoint 演示文稿</vt:lpstr>
      <vt:lpstr>PowerPoint 演示文稿</vt:lpstr>
      <vt:lpstr>§3.3  8086的指令系统</vt:lpstr>
      <vt:lpstr>§3.3  8086的指令系统</vt:lpstr>
      <vt:lpstr>3.3.1 数据传送指令</vt:lpstr>
      <vt:lpstr>1. 通用数据传送指令  (General Purpose Data Transfer) </vt:lpstr>
      <vt:lpstr>1) MOV指令</vt:lpstr>
      <vt:lpstr>数据段</vt:lpstr>
      <vt:lpstr>数据段</vt:lpstr>
      <vt:lpstr>数据段</vt:lpstr>
      <vt:lpstr>1）MOV指令</vt:lpstr>
      <vt:lpstr>1）MOV指令</vt:lpstr>
      <vt:lpstr>1. 通用数据传送指令</vt:lpstr>
      <vt:lpstr>1. 通用数据传送指令</vt:lpstr>
      <vt:lpstr>PowerPoint 演示文稿</vt:lpstr>
      <vt:lpstr>1. 通用数据传送指令</vt:lpstr>
      <vt:lpstr>1. 通用数据传送指令</vt:lpstr>
      <vt:lpstr>1. 通用数据传送指令</vt:lpstr>
      <vt:lpstr>PowerPoint 演示文稿</vt:lpstr>
      <vt:lpstr>2. 输入输出指令 (Input and Output)</vt:lpstr>
      <vt:lpstr>2. 输入输出指令</vt:lpstr>
      <vt:lpstr>2. 输入输出指令</vt:lpstr>
      <vt:lpstr>2. 输入输出指令</vt:lpstr>
      <vt:lpstr>2. 输入输出指令</vt:lpstr>
      <vt:lpstr>3. 地址目标传送指令         (Address Object Transfers)</vt:lpstr>
      <vt:lpstr>PowerPoint 演示文稿</vt:lpstr>
      <vt:lpstr>PowerPoint 演示文稿</vt:lpstr>
      <vt:lpstr>PowerPoint 演示文稿</vt:lpstr>
      <vt:lpstr>PowerPoint 演示文稿</vt:lpstr>
      <vt:lpstr>4. 标志传送指令(Flag Transfers)</vt:lpstr>
      <vt:lpstr>PowerPoint 演示文稿</vt:lpstr>
      <vt:lpstr>PowerPoint 演示文稿</vt:lpstr>
      <vt:lpstr>§3.3  8086的指令系统</vt:lpstr>
      <vt:lpstr>3.3.2  算术运算指令</vt:lpstr>
      <vt:lpstr>算术运算指令</vt:lpstr>
      <vt:lpstr>算术运算指令</vt:lpstr>
      <vt:lpstr>PowerPoint 演示文稿</vt:lpstr>
      <vt:lpstr>PowerPoint 演示文稿</vt:lpstr>
      <vt:lpstr>PowerPoint 演示文稿</vt:lpstr>
      <vt:lpstr>例3.41</vt:lpstr>
      <vt:lpstr>1. 加法指令</vt:lpstr>
      <vt:lpstr>1. 加法指令</vt:lpstr>
      <vt:lpstr>1. 加法指令</vt:lpstr>
      <vt:lpstr>PowerPoint 演示文稿</vt:lpstr>
      <vt:lpstr>PowerPoint 演示文稿</vt:lpstr>
      <vt:lpstr>1. 加法指令</vt:lpstr>
      <vt:lpstr>1. 加法指令</vt:lpstr>
      <vt:lpstr>1. 加法指令</vt:lpstr>
      <vt:lpstr>2. 减法指令  (Subtraction)</vt:lpstr>
      <vt:lpstr>2. 减法指令</vt:lpstr>
      <vt:lpstr>2. 减法指令</vt:lpstr>
      <vt:lpstr>2. 减法指令</vt:lpstr>
      <vt:lpstr>2. 减法指令</vt:lpstr>
      <vt:lpstr>2. 减法指令</vt:lpstr>
      <vt:lpstr>PowerPoint 演示文稿</vt:lpstr>
      <vt:lpstr>2. 减法指令</vt:lpstr>
      <vt:lpstr>2. 减法指令</vt:lpstr>
      <vt:lpstr>3. 乘法指令 (Multiply)</vt:lpstr>
      <vt:lpstr>3. 乘法指令</vt:lpstr>
      <vt:lpstr>3. 乘法指令</vt:lpstr>
      <vt:lpstr>PowerPoint 演示文稿</vt:lpstr>
      <vt:lpstr>PowerPoint 演示文稿</vt:lpstr>
      <vt:lpstr>3. 乘法指令</vt:lpstr>
      <vt:lpstr>3. 乘法指令</vt:lpstr>
      <vt:lpstr>4. 除法指令   (Division)</vt:lpstr>
      <vt:lpstr>4. 除法指令</vt:lpstr>
      <vt:lpstr>4. 除法指令</vt:lpstr>
      <vt:lpstr>4. 除法指令</vt:lpstr>
      <vt:lpstr>4. 除法指令</vt:lpstr>
      <vt:lpstr>4. 除法指令</vt:lpstr>
      <vt:lpstr>4. 除法指令</vt:lpstr>
      <vt:lpstr>4. 除法指令</vt:lpstr>
      <vt:lpstr>4. 除法指令</vt:lpstr>
      <vt:lpstr>4. 除法指令</vt:lpstr>
      <vt:lpstr>4. 除法指令</vt:lpstr>
      <vt:lpstr>PowerPoint 演示文稿</vt:lpstr>
      <vt:lpstr>§3.3  8086的指令系统</vt:lpstr>
      <vt:lpstr>3.3.3  逻辑运算和移位指令</vt:lpstr>
      <vt:lpstr>1. 逻辑运算指令  (Logical Operations)</vt:lpstr>
      <vt:lpstr>PowerPoint 演示文稿</vt:lpstr>
      <vt:lpstr>1. 逻辑运算指令</vt:lpstr>
      <vt:lpstr>1. 逻辑运算指令</vt:lpstr>
      <vt:lpstr>1. 逻辑运算指令</vt:lpstr>
      <vt:lpstr>1. 逻辑运算指令</vt:lpstr>
      <vt:lpstr>2. 算术逻辑移位指令     (Shift Arithmetic and Shift Logical)</vt:lpstr>
      <vt:lpstr>PowerPoint 演示文稿</vt:lpstr>
      <vt:lpstr>2. 算术逻辑移位指令</vt:lpstr>
      <vt:lpstr>2. 算术逻辑移位指令</vt:lpstr>
      <vt:lpstr>2. 算术逻辑移位指令</vt:lpstr>
      <vt:lpstr>3. 循环移位指令 (Rotate)</vt:lpstr>
      <vt:lpstr>3. 循环移位指令 (Rotate)</vt:lpstr>
      <vt:lpstr>3. 循环移位指令 </vt:lpstr>
      <vt:lpstr>3. 循环移位指令 </vt:lpstr>
      <vt:lpstr>§3.3  8086的指令系统</vt:lpstr>
      <vt:lpstr>3.3.4  字符串处理指令</vt:lpstr>
      <vt:lpstr>PowerPoint 演示文稿</vt:lpstr>
      <vt:lpstr>字符串处理指令</vt:lpstr>
      <vt:lpstr>1. MOVS字符串传送指令 (Move String)</vt:lpstr>
      <vt:lpstr>PowerPoint 演示文稿</vt:lpstr>
      <vt:lpstr>PowerPoint 演示文稿</vt:lpstr>
      <vt:lpstr>2. CMPS 字符串比较指令</vt:lpstr>
      <vt:lpstr>2. CMPS 字符串比较指令</vt:lpstr>
      <vt:lpstr>3. SCAS 字符串扫描指令 (Scan String)</vt:lpstr>
      <vt:lpstr>3. SCAS 字符串扫描指令</vt:lpstr>
      <vt:lpstr>4. LODS 数据串装入指令(Load String)</vt:lpstr>
      <vt:lpstr>5. STOS 数据串存储指令 (Store String)</vt:lpstr>
      <vt:lpstr>5. STOS 数据串存储指令</vt:lpstr>
      <vt:lpstr>PowerPoint 演示文稿</vt:lpstr>
      <vt:lpstr>5. STOS 数据串存储指令</vt:lpstr>
      <vt:lpstr>§3.3  8086的指令系统</vt:lpstr>
      <vt:lpstr>3.3.5  控制转移指令</vt:lpstr>
      <vt:lpstr>控制转移指令</vt:lpstr>
      <vt:lpstr>1. 无条件转移和过程调用指令      (Unconditional Transfer and Call)</vt:lpstr>
      <vt:lpstr>无条件转移指令</vt:lpstr>
      <vt:lpstr>无条件转移指令</vt:lpstr>
      <vt:lpstr>无条件转移指令</vt:lpstr>
      <vt:lpstr>无条件转移指令</vt:lpstr>
      <vt:lpstr>无条件转移指令</vt:lpstr>
      <vt:lpstr>无条件转移指令</vt:lpstr>
      <vt:lpstr>无条件转移指令</vt:lpstr>
      <vt:lpstr>无条件转移指令</vt:lpstr>
      <vt:lpstr>PowerPoint 演示文稿</vt:lpstr>
      <vt:lpstr>过程调用指令</vt:lpstr>
      <vt:lpstr>过程调用指令</vt:lpstr>
      <vt:lpstr>设调用前：CS：IP=2000H：1050H，SS：SP=5000H：0100H，PROG-N与CALL指令之间的字节距离等于1234H (即DISP=1234H)。</vt:lpstr>
      <vt:lpstr>例3.84</vt:lpstr>
      <vt:lpstr>PowerPoint 演示文稿</vt:lpstr>
      <vt:lpstr>过程调用指令</vt:lpstr>
      <vt:lpstr>过程调用指令</vt:lpstr>
      <vt:lpstr>过程调用指令</vt:lpstr>
      <vt:lpstr>（3） 段间直接调用 例3.86 CALL   FAR  PTR  PROG_F ；PROG_F是一个远标号 该指令含5个字节，编码格式为：</vt:lpstr>
      <vt:lpstr>过程调用指令</vt:lpstr>
      <vt:lpstr>过程调用指令</vt:lpstr>
      <vt:lpstr>过程调用指令</vt:lpstr>
      <vt:lpstr>过程调用指令</vt:lpstr>
      <vt:lpstr>过程调用指令</vt:lpstr>
      <vt:lpstr>2. 条件转移指令 (Conditional Transfer)</vt:lpstr>
      <vt:lpstr>PowerPoint 演示文稿</vt:lpstr>
      <vt:lpstr>2. 条件转移指令</vt:lpstr>
      <vt:lpstr>2. 条件转移指令</vt:lpstr>
      <vt:lpstr>2. 条件转移指令</vt:lpstr>
      <vt:lpstr>2. 条件转移指令</vt:lpstr>
      <vt:lpstr>2. 条件转移指令</vt:lpstr>
      <vt:lpstr>2. 条件转移指令</vt:lpstr>
      <vt:lpstr>PowerPoint 演示文稿</vt:lpstr>
      <vt:lpstr>2. 条件转移指令</vt:lpstr>
      <vt:lpstr>2. 条件转移指令</vt:lpstr>
      <vt:lpstr>3. 循环控制指令  (Iteration Control)</vt:lpstr>
      <vt:lpstr>3. 循环控制指令</vt:lpstr>
      <vt:lpstr>例3.93</vt:lpstr>
      <vt:lpstr>3. 循环控制指令</vt:lpstr>
      <vt:lpstr>3. 循环控制指令</vt:lpstr>
      <vt:lpstr>PowerPoint 演示文稿</vt:lpstr>
      <vt:lpstr>3. 循环控制指令</vt:lpstr>
      <vt:lpstr>PowerPoint 演示文稿</vt:lpstr>
      <vt:lpstr>3. 循环控制指令</vt:lpstr>
      <vt:lpstr>PowerPoint 演示文稿</vt:lpstr>
      <vt:lpstr>3. 循环控制指令</vt:lpstr>
      <vt:lpstr>4. 中断指令 (Interrupt)</vt:lpstr>
      <vt:lpstr>4. 中断指令</vt:lpstr>
      <vt:lpstr>4. 中断指令</vt:lpstr>
      <vt:lpstr>§3.3  8086的指令系统</vt:lpstr>
      <vt:lpstr>3.3.6  处理器控制指令</vt:lpstr>
      <vt:lpstr>1. 标志操作指令</vt:lpstr>
      <vt:lpstr>2. 外部同步指令</vt:lpstr>
      <vt:lpstr>3. 停机指令和空操作指令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陈 顺鹏</cp:lastModifiedBy>
  <cp:revision>384</cp:revision>
  <dcterms:created xsi:type="dcterms:W3CDTF">2003-06-02T09:23:00Z</dcterms:created>
  <dcterms:modified xsi:type="dcterms:W3CDTF">2021-09-20T10:15:55Z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