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</p:sldMasterIdLst>
  <p:notesMasterIdLst>
    <p:notesMasterId r:id="rId160"/>
  </p:notesMasterIdLst>
  <p:handoutMasterIdLst>
    <p:handoutMasterId r:id="rId161"/>
  </p:handoutMasterIdLst>
  <p:sldIdLst>
    <p:sldId id="574" r:id="rId4"/>
    <p:sldId id="729" r:id="rId5"/>
    <p:sldId id="680" r:id="rId6"/>
    <p:sldId id="681" r:id="rId7"/>
    <p:sldId id="686" r:id="rId8"/>
    <p:sldId id="664" r:id="rId9"/>
    <p:sldId id="663" r:id="rId10"/>
    <p:sldId id="666" r:id="rId11"/>
    <p:sldId id="667" r:id="rId12"/>
    <p:sldId id="668" r:id="rId13"/>
    <p:sldId id="669" r:id="rId14"/>
    <p:sldId id="670" r:id="rId15"/>
    <p:sldId id="721" r:id="rId16"/>
    <p:sldId id="722" r:id="rId17"/>
    <p:sldId id="723" r:id="rId18"/>
    <p:sldId id="724" r:id="rId19"/>
    <p:sldId id="671" r:id="rId20"/>
    <p:sldId id="672" r:id="rId21"/>
    <p:sldId id="673" r:id="rId22"/>
    <p:sldId id="674" r:id="rId23"/>
    <p:sldId id="675" r:id="rId24"/>
    <p:sldId id="676" r:id="rId25"/>
    <p:sldId id="677" r:id="rId26"/>
    <p:sldId id="727" r:id="rId27"/>
    <p:sldId id="678" r:id="rId28"/>
    <p:sldId id="693" r:id="rId29"/>
    <p:sldId id="692" r:id="rId30"/>
    <p:sldId id="691" r:id="rId31"/>
    <p:sldId id="690" r:id="rId32"/>
    <p:sldId id="689" r:id="rId33"/>
    <p:sldId id="688" r:id="rId34"/>
    <p:sldId id="687" r:id="rId35"/>
    <p:sldId id="694" r:id="rId36"/>
    <p:sldId id="679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05" r:id="rId48"/>
    <p:sldId id="706" r:id="rId49"/>
    <p:sldId id="728" r:id="rId50"/>
    <p:sldId id="707" r:id="rId51"/>
    <p:sldId id="708" r:id="rId52"/>
    <p:sldId id="709" r:id="rId53"/>
    <p:sldId id="710" r:id="rId54"/>
    <p:sldId id="713" r:id="rId55"/>
    <p:sldId id="714" r:id="rId56"/>
    <p:sldId id="716" r:id="rId57"/>
    <p:sldId id="717" r:id="rId58"/>
    <p:sldId id="718" r:id="rId59"/>
    <p:sldId id="720" r:id="rId60"/>
    <p:sldId id="730" r:id="rId61"/>
    <p:sldId id="731" r:id="rId62"/>
    <p:sldId id="732" r:id="rId63"/>
    <p:sldId id="733" r:id="rId64"/>
    <p:sldId id="665" r:id="rId65"/>
    <p:sldId id="734" r:id="rId66"/>
    <p:sldId id="735" r:id="rId67"/>
    <p:sldId id="736" r:id="rId68"/>
    <p:sldId id="737" r:id="rId69"/>
    <p:sldId id="738" r:id="rId70"/>
    <p:sldId id="739" r:id="rId71"/>
    <p:sldId id="740" r:id="rId72"/>
    <p:sldId id="741" r:id="rId73"/>
    <p:sldId id="742" r:id="rId74"/>
    <p:sldId id="743" r:id="rId75"/>
    <p:sldId id="744" r:id="rId76"/>
    <p:sldId id="745" r:id="rId77"/>
    <p:sldId id="746" r:id="rId78"/>
    <p:sldId id="747" r:id="rId79"/>
    <p:sldId id="748" r:id="rId80"/>
    <p:sldId id="749" r:id="rId81"/>
    <p:sldId id="750" r:id="rId82"/>
    <p:sldId id="682" r:id="rId83"/>
    <p:sldId id="683" r:id="rId84"/>
    <p:sldId id="684" r:id="rId85"/>
    <p:sldId id="685" r:id="rId86"/>
    <p:sldId id="751" r:id="rId87"/>
    <p:sldId id="752" r:id="rId88"/>
    <p:sldId id="753" r:id="rId89"/>
    <p:sldId id="754" r:id="rId90"/>
    <p:sldId id="755" r:id="rId91"/>
    <p:sldId id="756" r:id="rId92"/>
    <p:sldId id="757" r:id="rId93"/>
    <p:sldId id="758" r:id="rId94"/>
    <p:sldId id="759" r:id="rId95"/>
    <p:sldId id="760" r:id="rId96"/>
    <p:sldId id="761" r:id="rId97"/>
    <p:sldId id="762" r:id="rId98"/>
    <p:sldId id="763" r:id="rId99"/>
    <p:sldId id="764" r:id="rId100"/>
    <p:sldId id="765" r:id="rId101"/>
    <p:sldId id="766" r:id="rId102"/>
    <p:sldId id="767" r:id="rId103"/>
    <p:sldId id="768" r:id="rId104"/>
    <p:sldId id="769" r:id="rId105"/>
    <p:sldId id="770" r:id="rId106"/>
    <p:sldId id="771" r:id="rId107"/>
    <p:sldId id="772" r:id="rId108"/>
    <p:sldId id="773" r:id="rId109"/>
    <p:sldId id="774" r:id="rId110"/>
    <p:sldId id="775" r:id="rId111"/>
    <p:sldId id="776" r:id="rId112"/>
    <p:sldId id="777" r:id="rId113"/>
    <p:sldId id="778" r:id="rId114"/>
    <p:sldId id="779" r:id="rId115"/>
    <p:sldId id="780" r:id="rId116"/>
    <p:sldId id="781" r:id="rId117"/>
    <p:sldId id="782" r:id="rId118"/>
    <p:sldId id="783" r:id="rId119"/>
    <p:sldId id="784" r:id="rId120"/>
    <p:sldId id="785" r:id="rId121"/>
    <p:sldId id="786" r:id="rId122"/>
    <p:sldId id="787" r:id="rId123"/>
    <p:sldId id="788" r:id="rId124"/>
    <p:sldId id="789" r:id="rId125"/>
    <p:sldId id="790" r:id="rId126"/>
    <p:sldId id="791" r:id="rId127"/>
    <p:sldId id="792" r:id="rId128"/>
    <p:sldId id="793" r:id="rId129"/>
    <p:sldId id="794" r:id="rId130"/>
    <p:sldId id="795" r:id="rId131"/>
    <p:sldId id="796" r:id="rId132"/>
    <p:sldId id="797" r:id="rId133"/>
    <p:sldId id="798" r:id="rId134"/>
    <p:sldId id="799" r:id="rId135"/>
    <p:sldId id="800" r:id="rId136"/>
    <p:sldId id="801" r:id="rId137"/>
    <p:sldId id="802" r:id="rId138"/>
    <p:sldId id="803" r:id="rId139"/>
    <p:sldId id="804" r:id="rId140"/>
    <p:sldId id="805" r:id="rId141"/>
    <p:sldId id="712" r:id="rId142"/>
    <p:sldId id="806" r:id="rId143"/>
    <p:sldId id="807" r:id="rId144"/>
    <p:sldId id="808" r:id="rId145"/>
    <p:sldId id="715" r:id="rId146"/>
    <p:sldId id="711" r:id="rId147"/>
    <p:sldId id="809" r:id="rId148"/>
    <p:sldId id="810" r:id="rId149"/>
    <p:sldId id="719" r:id="rId150"/>
    <p:sldId id="811" r:id="rId151"/>
    <p:sldId id="812" r:id="rId152"/>
    <p:sldId id="813" r:id="rId153"/>
    <p:sldId id="814" r:id="rId154"/>
    <p:sldId id="725" r:id="rId155"/>
    <p:sldId id="726" r:id="rId156"/>
    <p:sldId id="815" r:id="rId157"/>
    <p:sldId id="816" r:id="rId158"/>
    <p:sldId id="817" r:id="rId159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CCFF99"/>
    <a:srgbClr val="00FF00"/>
    <a:srgbClr val="FF66FF"/>
    <a:srgbClr val="FF9933"/>
    <a:srgbClr val="FF0066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 varScale="1">
        <p:scale>
          <a:sx n="81" d="100"/>
          <a:sy n="81" d="100"/>
        </p:scale>
        <p:origin x="6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slide" Target="slides/slide156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6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51" Type="http://schemas.openxmlformats.org/officeDocument/2006/relationships/slide" Target="slides/slide148.xml"/><Relationship Id="rId156" Type="http://schemas.openxmlformats.org/officeDocument/2006/relationships/slide" Target="slides/slide153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16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6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65" Type="http://schemas.openxmlformats.org/officeDocument/2006/relationships/tableStyles" Target="tableStyles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Relationship Id="rId80" Type="http://schemas.openxmlformats.org/officeDocument/2006/relationships/slide" Target="slides/slide77.xml"/><Relationship Id="rId155" Type="http://schemas.openxmlformats.org/officeDocument/2006/relationships/slide" Target="slides/slide1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BD8278-9B0A-47F7-8E21-A5234346997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67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br>
              <a:rPr lang="en-US" altLang="zh-CN" dirty="0"/>
            </a:br>
            <a:r>
              <a:rPr lang="zh-CN" altLang="en-US" dirty="0"/>
              <a:t>可编程计数器</a:t>
            </a:r>
            <a:r>
              <a:rPr lang="en-US" altLang="zh-CN" dirty="0"/>
              <a:t>/</a:t>
            </a:r>
            <a:r>
              <a:rPr lang="zh-CN" altLang="en-US" dirty="0"/>
              <a:t>定时器</a:t>
            </a:r>
            <a:br>
              <a:rPr lang="en-US" altLang="zh-CN" dirty="0"/>
            </a:br>
            <a:r>
              <a:rPr lang="en-US" altLang="zh-CN" dirty="0"/>
              <a:t>8253/8254</a:t>
            </a:r>
            <a:r>
              <a:rPr lang="zh-CN" altLang="en-US" dirty="0"/>
              <a:t>及其应用</a:t>
            </a:r>
          </a:p>
        </p:txBody>
      </p:sp>
    </p:spTree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br>
              <a:rPr lang="en-US" altLang="zh-CN" dirty="0"/>
            </a:br>
            <a:r>
              <a:rPr lang="zh-CN" altLang="en-US" dirty="0"/>
              <a:t>可编程计数器</a:t>
            </a:r>
            <a:r>
              <a:rPr lang="en-US" altLang="zh-CN" dirty="0"/>
              <a:t>/</a:t>
            </a:r>
            <a:r>
              <a:rPr lang="zh-CN" altLang="en-US" dirty="0"/>
              <a:t>定时器</a:t>
            </a:r>
            <a:br>
              <a:rPr lang="en-US" altLang="zh-CN" dirty="0"/>
            </a:br>
            <a:r>
              <a:rPr lang="en-US" altLang="zh-CN" dirty="0"/>
              <a:t>8253/8254</a:t>
            </a:r>
            <a:r>
              <a:rPr lang="zh-CN" altLang="en-US" dirty="0"/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2115054961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838146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</a:t>
            </a:r>
            <a:br>
              <a:rPr lang="en-US" altLang="zh-CN" dirty="0"/>
            </a:br>
            <a:r>
              <a:rPr lang="zh-CN" altLang="en-US" dirty="0"/>
              <a:t>可编程计数器</a:t>
            </a:r>
            <a:r>
              <a:rPr lang="en-US" altLang="zh-CN" dirty="0"/>
              <a:t>/</a:t>
            </a:r>
            <a:r>
              <a:rPr lang="zh-CN" altLang="en-US" dirty="0"/>
              <a:t>定时器</a:t>
            </a:r>
            <a:br>
              <a:rPr lang="en-US" altLang="zh-CN" dirty="0"/>
            </a:br>
            <a:r>
              <a:rPr lang="en-US" altLang="zh-CN" dirty="0"/>
              <a:t>8253/8254</a:t>
            </a:r>
            <a:r>
              <a:rPr lang="zh-CN" altLang="en-US" dirty="0"/>
              <a:t>及其应用</a:t>
            </a:r>
          </a:p>
        </p:txBody>
      </p:sp>
    </p:spTree>
    <p:extLst>
      <p:ext uri="{BB962C8B-B14F-4D97-AF65-F5344CB8AC3E}">
        <p14:creationId xmlns:p14="http://schemas.microsoft.com/office/powerpoint/2010/main" val="123143853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8105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3175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>
                <a:effectLst/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章 汇编程序设计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4.1  </a:t>
            </a:r>
            <a:r>
              <a:rPr lang="zh-CN" altLang="en-US" sz="1800" b="0" dirty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格式和伪指令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circl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>
                <a:effectLst/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章 汇编程序设计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4.2  DOS</a:t>
            </a:r>
            <a:r>
              <a:rPr lang="zh-CN" altLang="en-US" sz="1800" b="0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功能调用</a:t>
            </a:r>
          </a:p>
        </p:txBody>
      </p:sp>
    </p:spTree>
    <p:extLst>
      <p:ext uri="{BB962C8B-B14F-4D97-AF65-F5344CB8AC3E}">
        <p14:creationId xmlns:p14="http://schemas.microsoft.com/office/powerpoint/2010/main" val="17641273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ransition spd="slow"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>
                <a:effectLst/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sz="1800" b="1" dirty="0">
                <a:effectLst/>
                <a:latin typeface="+mn-lt"/>
                <a:ea typeface="宋体" panose="02010600030101010101" pitchFamily="2" charset="-122"/>
              </a:rPr>
              <a:t>章 汇编程序设计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4.3 </a:t>
            </a:r>
            <a:r>
              <a:rPr lang="en-US" altLang="zh-CN" sz="1800" b="0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 </a:t>
            </a:r>
            <a:r>
              <a:rPr lang="zh-CN" altLang="en-US" sz="1800" b="0" dirty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汇编程序设计</a:t>
            </a:r>
          </a:p>
        </p:txBody>
      </p:sp>
    </p:spTree>
    <p:extLst>
      <p:ext uri="{BB962C8B-B14F-4D97-AF65-F5344CB8AC3E}">
        <p14:creationId xmlns:p14="http://schemas.microsoft.com/office/powerpoint/2010/main" val="95683919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349250" y="1206500"/>
            <a:ext cx="8534400" cy="48450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</a:p>
          <a:p>
            <a:pPr algn="ctr"/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r>
              <a:rPr lang="zh-CN" altLang="en-US" sz="4000" b="1" dirty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5400" dirty="0">
                <a:effectLst/>
              </a:rPr>
            </a:br>
            <a:r>
              <a:rPr lang="zh-CN" altLang="en-US" sz="5400" b="1" dirty="0">
                <a:solidFill>
                  <a:srgbClr val="FF66FF"/>
                </a:solidFill>
                <a:ea typeface="华文中宋" panose="02010600040101010101" pitchFamily="2" charset="-122"/>
              </a:rPr>
              <a:t>汇编语言程序设计</a:t>
            </a:r>
            <a:endParaRPr lang="en-US" altLang="zh-CN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伪指令语句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073150"/>
            <a:ext cx="8372475" cy="54673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lt"/>
              </a:rPr>
              <a:t>伪指令语句的格式如下：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zh-CN" altLang="en-US" dirty="0">
                <a:solidFill>
                  <a:srgbClr val="00FF00"/>
                </a:solidFill>
              </a:rPr>
              <a:t>名字</a:t>
            </a:r>
            <a:r>
              <a:rPr lang="en-US" dirty="0">
                <a:solidFill>
                  <a:srgbClr val="00FF00"/>
                </a:solidFill>
              </a:rPr>
              <a:t>  </a:t>
            </a:r>
            <a:r>
              <a:rPr lang="zh-CN" altLang="en-US" dirty="0">
                <a:solidFill>
                  <a:srgbClr val="00FF00"/>
                </a:solidFill>
              </a:rPr>
              <a:t>伪指令指示符</a:t>
            </a:r>
            <a:r>
              <a:rPr lang="en-US" dirty="0">
                <a:solidFill>
                  <a:srgbClr val="00FF00"/>
                </a:solidFill>
              </a:rPr>
              <a:t>  </a:t>
            </a:r>
            <a:r>
              <a:rPr lang="zh-CN" altLang="en-US" dirty="0">
                <a:solidFill>
                  <a:srgbClr val="00FF00"/>
                </a:solidFill>
              </a:rPr>
              <a:t>操作数</a:t>
            </a:r>
            <a:r>
              <a:rPr lang="en-US" dirty="0">
                <a:solidFill>
                  <a:srgbClr val="00FF00"/>
                </a:solidFill>
              </a:rPr>
              <a:t>    </a:t>
            </a:r>
            <a:r>
              <a:rPr lang="zh-CN" altLang="en-US" dirty="0">
                <a:solidFill>
                  <a:srgbClr val="00FF00"/>
                </a:solidFill>
              </a:rPr>
              <a:t>；注释</a:t>
            </a:r>
          </a:p>
          <a:p>
            <a:pPr lvl="0">
              <a:spcBef>
                <a:spcPts val="120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FF9933"/>
                </a:solidFill>
              </a:rPr>
              <a:t>名字</a:t>
            </a:r>
          </a:p>
          <a:p>
            <a:pPr>
              <a:spcBef>
                <a:spcPts val="0"/>
              </a:spcBef>
              <a:buClr>
                <a:srgbClr val="00B0F0"/>
              </a:buClr>
              <a:buSzPct val="85000"/>
            </a:pPr>
            <a:r>
              <a:rPr lang="zh-CN" altLang="en-US" dirty="0">
                <a:latin typeface="+mn-lt"/>
              </a:rPr>
              <a:t>是给伪指令语句起的名称，格式要求与标号类似，名字后不能跟冒号“：”。</a:t>
            </a:r>
          </a:p>
          <a:p>
            <a:pPr>
              <a:spcBef>
                <a:spcPts val="1200"/>
              </a:spcBef>
              <a:buNone/>
            </a:pPr>
            <a:r>
              <a:rPr lang="en-US" sz="2800" dirty="0"/>
              <a:t>2</a:t>
            </a:r>
            <a:r>
              <a:rPr lang="zh-CN" altLang="en-US" sz="2800" dirty="0"/>
              <a:t>）</a:t>
            </a:r>
            <a:r>
              <a:rPr lang="zh-CN" altLang="en-US" sz="2800" dirty="0">
                <a:solidFill>
                  <a:srgbClr val="FF9933"/>
                </a:solidFill>
              </a:rPr>
              <a:t>伪指令指示符</a:t>
            </a:r>
          </a:p>
          <a:p>
            <a:pPr>
              <a:spcBef>
                <a:spcPts val="0"/>
              </a:spcBef>
              <a:buClr>
                <a:srgbClr val="00B0F0"/>
              </a:buClr>
              <a:buSzPct val="85000"/>
            </a:pPr>
            <a:r>
              <a:rPr lang="zh-CN" altLang="en-US" dirty="0">
                <a:latin typeface="+mn-lt"/>
              </a:rPr>
              <a:t>是伪指令语句中不可缺少部分，常用伪指令语句：</a:t>
            </a:r>
          </a:p>
          <a:p>
            <a:pPr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>
                <a:latin typeface="+mn-lt"/>
                <a:ea typeface="+mn-ea"/>
              </a:rPr>
              <a:t>         </a:t>
            </a:r>
            <a:r>
              <a:rPr lang="zh-CN" altLang="en-US" dirty="0">
                <a:latin typeface="+mn-lt"/>
                <a:ea typeface="+mn-ea"/>
              </a:rPr>
              <a:t>段定义语句</a:t>
            </a:r>
            <a:r>
              <a:rPr lang="en-US" dirty="0">
                <a:latin typeface="+mn-lt"/>
                <a:ea typeface="+mn-ea"/>
              </a:rPr>
              <a:t>    	  SEGMENT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ENDS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Clr>
                <a:srgbClr val="00FF00"/>
              </a:buClr>
              <a:buNone/>
            </a:pPr>
            <a:r>
              <a:rPr lang="zh-CN" altLang="en-US" dirty="0">
                <a:latin typeface="+mn-lt"/>
                <a:ea typeface="+mn-ea"/>
              </a:rPr>
              <a:t>         段分配语句</a:t>
            </a:r>
            <a:r>
              <a:rPr lang="en-US" dirty="0">
                <a:latin typeface="+mn-lt"/>
                <a:ea typeface="+mn-ea"/>
              </a:rPr>
              <a:t>    	  ASSUME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>
                <a:latin typeface="+mn-lt"/>
                <a:ea typeface="+mn-ea"/>
              </a:rPr>
              <a:t>         </a:t>
            </a:r>
            <a:r>
              <a:rPr lang="zh-CN" altLang="en-US" dirty="0">
                <a:latin typeface="+mn-lt"/>
                <a:ea typeface="+mn-ea"/>
              </a:rPr>
              <a:t>过程定义语句</a:t>
            </a:r>
            <a:r>
              <a:rPr lang="en-US" dirty="0">
                <a:latin typeface="+mn-lt"/>
                <a:ea typeface="+mn-ea"/>
              </a:rPr>
              <a:t>  PROC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ENDP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Clr>
                <a:srgbClr val="00FF00"/>
              </a:buClr>
              <a:buNone/>
            </a:pPr>
            <a:r>
              <a:rPr lang="zh-CN" altLang="en-US" dirty="0">
                <a:latin typeface="+mn-lt"/>
                <a:ea typeface="+mn-ea"/>
              </a:rPr>
              <a:t>         变量定义语句</a:t>
            </a:r>
            <a:r>
              <a:rPr lang="en-US" dirty="0">
                <a:latin typeface="+mn-lt"/>
                <a:ea typeface="+mn-ea"/>
              </a:rPr>
              <a:t>  DB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dirty="0">
                <a:latin typeface="+mn-lt"/>
                <a:ea typeface="+mn-ea"/>
              </a:rPr>
              <a:t>DW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dirty="0">
                <a:latin typeface="+mn-lt"/>
                <a:ea typeface="+mn-ea"/>
              </a:rPr>
              <a:t>DD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dirty="0">
                <a:latin typeface="+mn-lt"/>
                <a:ea typeface="+mn-ea"/>
              </a:rPr>
              <a:t>DQ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dirty="0">
                <a:latin typeface="+mn-lt"/>
                <a:ea typeface="+mn-ea"/>
              </a:rPr>
              <a:t>DT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>
                <a:latin typeface="+mn-lt"/>
                <a:ea typeface="+mn-ea"/>
              </a:rPr>
              <a:t>         </a:t>
            </a:r>
            <a:r>
              <a:rPr lang="zh-CN" altLang="en-US" dirty="0">
                <a:latin typeface="+mn-lt"/>
                <a:ea typeface="+mn-ea"/>
              </a:rPr>
              <a:t>程序结束语句</a:t>
            </a:r>
            <a:r>
              <a:rPr lang="en-US" dirty="0">
                <a:latin typeface="+mn-lt"/>
                <a:ea typeface="+mn-ea"/>
              </a:rPr>
              <a:t>  END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>
    <p:pull dir="r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latin typeface="+mn-ea"/>
                <a:ea typeface="+mn-ea"/>
              </a:rPr>
              <a:t>程序如下：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TABLE  DB  0, 1, 4, 9, 16, 25, 36, 49, 64, 81			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；数字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0~9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的平方值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BUF   DB ‘Please input a number(0~9):’,0DH,0AH,</a:t>
            </a:r>
            <a:r>
              <a:rPr lang="zh-CN" altLang="en-US" sz="2400" dirty="0">
                <a:latin typeface="+mn-lt"/>
                <a:ea typeface="+mn-ea"/>
              </a:rPr>
              <a:t> </a:t>
            </a:r>
            <a:r>
              <a:rPr lang="en-US" altLang="zh-CN" sz="2400" dirty="0">
                <a:latin typeface="+mn-lt"/>
                <a:ea typeface="+mn-ea"/>
              </a:rPr>
              <a:t>‘</a:t>
            </a:r>
            <a:r>
              <a:rPr lang="en-US" sz="2400" dirty="0">
                <a:latin typeface="+mn-lt"/>
                <a:ea typeface="+mn-ea"/>
              </a:rPr>
              <a:t>$’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           </a:t>
            </a:r>
            <a:r>
              <a:rPr lang="en-US" altLang="zh-CN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；提示信息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	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	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ASSUME</a:t>
            </a:r>
            <a:r>
              <a:rPr lang="en-US" sz="2400" dirty="0">
                <a:latin typeface="+mn-lt"/>
                <a:ea typeface="+mn-ea"/>
              </a:rPr>
              <a:t>   CS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CODE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DATA	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START</a:t>
            </a:r>
            <a:r>
              <a:rPr lang="zh-CN" altLang="en-US" sz="2400" dirty="0">
                <a:solidFill>
                  <a:srgbClr val="00FF00"/>
                </a:solidFill>
                <a:latin typeface="+mn-lt"/>
                <a:ea typeface="+mn-ea"/>
              </a:rPr>
              <a:t>：</a:t>
            </a:r>
            <a:endParaRPr lang="en-US" altLang="zh-CN" sz="2400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DATA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DS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；设置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DS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OFFSET</a:t>
            </a:r>
            <a:r>
              <a:rPr lang="en-US" sz="2400" dirty="0">
                <a:latin typeface="+mn-lt"/>
                <a:ea typeface="+mn-ea"/>
              </a:rPr>
              <a:t>  BUF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；设置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，使字符串首地址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=DS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：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9H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9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号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功能调用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INT	21H</a:t>
            </a:r>
            <a:r>
              <a:rPr lang="en-US" sz="2400" dirty="0">
                <a:latin typeface="+mn-lt"/>
                <a:ea typeface="+mn-ea"/>
              </a:rPr>
              <a:t>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；显示提示信息</a:t>
            </a:r>
          </a:p>
        </p:txBody>
      </p:sp>
      <p:sp>
        <p:nvSpPr>
          <p:cNvPr id="4" name="矩形 3"/>
          <p:cNvSpPr/>
          <p:nvPr/>
        </p:nvSpPr>
        <p:spPr>
          <a:xfrm>
            <a:off x="3638550" y="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4.34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836165"/>
      </p:ext>
    </p:extLst>
  </p:cSld>
  <p:clrMapOvr>
    <a:masterClrMapping/>
  </p:clrMapOvr>
  <p:transition spd="slow">
    <p:pull dir="ru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06450"/>
            <a:ext cx="8372475" cy="56832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01  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号功能调用，等待键入字符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INT	21H	      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AL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键入数字的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码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AND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0FH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AL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截下数字值</a:t>
            </a:r>
            <a:endParaRPr lang="en-US" altLang="zh-CN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	</a:t>
            </a:r>
            <a:r>
              <a:rPr lang="zh-CN" altLang="en-US" sz="2400" dirty="0">
                <a:latin typeface="+mn-lt"/>
                <a:ea typeface="+mn-ea"/>
              </a:rPr>
              <a:t>；（表内元素序号）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  		MOV	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OFFSET  </a:t>
            </a:r>
            <a:r>
              <a:rPr lang="en-US" sz="2400" dirty="0">
                <a:latin typeface="+mn-lt"/>
                <a:ea typeface="+mn-ea"/>
              </a:rPr>
              <a:t>TABLE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指向表头地址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TABLE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寄存器高字节清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ADD	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；表头地址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+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键入数字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(AL)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，结果存入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MOV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[BX]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；查表求得平方值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4C00H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INT	21H	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返回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END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START</a:t>
            </a:r>
            <a:endParaRPr lang="zh-CN" altLang="en-US" sz="2400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4100" y="0"/>
            <a:ext cx="1332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4.34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602081"/>
      </p:ext>
    </p:extLst>
  </p:cSld>
  <p:clrMapOvr>
    <a:masterClrMapping/>
  </p:clrMapOvr>
  <p:transition spd="slow">
    <p:pull dir="rd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FF00"/>
                </a:solidFill>
                <a:ea typeface="+mn-ea"/>
              </a:rPr>
              <a:t>4.3.1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顺序结构程序设计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4.35  </a:t>
            </a:r>
            <a:r>
              <a:rPr lang="zh-CN" altLang="en-US" dirty="0">
                <a:latin typeface="+mn-lt"/>
                <a:ea typeface="+mn-ea"/>
              </a:rPr>
              <a:t>在存储单元</a:t>
            </a:r>
            <a:r>
              <a:rPr lang="en-US" dirty="0">
                <a:latin typeface="+mn-lt"/>
                <a:ea typeface="+mn-ea"/>
              </a:rPr>
              <a:t>A1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A2</a:t>
            </a:r>
            <a:r>
              <a:rPr lang="zh-CN" altLang="en-US" dirty="0">
                <a:latin typeface="+mn-lt"/>
                <a:ea typeface="+mn-ea"/>
              </a:rPr>
              <a:t>中，各存有一个</a:t>
            </a:r>
            <a:r>
              <a:rPr lang="en-US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字节的无符号数，低字节在前，高字节在后。编程将两数相加，结果存入</a:t>
            </a:r>
            <a:r>
              <a:rPr lang="en-US" dirty="0">
                <a:latin typeface="+mn-lt"/>
                <a:ea typeface="+mn-ea"/>
              </a:rPr>
              <a:t>SUM</a:t>
            </a:r>
            <a:r>
              <a:rPr lang="zh-CN" altLang="en-US" dirty="0">
                <a:latin typeface="+mn-lt"/>
                <a:ea typeface="+mn-ea"/>
              </a:rPr>
              <a:t>单元，也要求低字节在前，高字节在后，进位存入最后一个字节单元。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	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      A1	DB	56H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78H	      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A1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      A2	DB	4FH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9AH	      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A2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      SUM	DB	3 DUP</a:t>
            </a:r>
            <a:r>
              <a:rPr lang="zh-CN" altLang="en-US" sz="2400" dirty="0">
                <a:latin typeface="+mn-lt"/>
                <a:ea typeface="+mn-ea"/>
              </a:rPr>
              <a:t>（</a:t>
            </a:r>
            <a:r>
              <a:rPr lang="en-US" sz="2400" dirty="0">
                <a:latin typeface="+mn-lt"/>
                <a:ea typeface="+mn-ea"/>
              </a:rPr>
              <a:t>0</a:t>
            </a:r>
            <a:r>
              <a:rPr lang="zh-CN" altLang="en-US" sz="2400" dirty="0">
                <a:latin typeface="+mn-lt"/>
                <a:ea typeface="+mn-ea"/>
              </a:rPr>
              <a:t>）</a:t>
            </a:r>
            <a:r>
              <a:rPr lang="en-US" sz="2400" dirty="0">
                <a:latin typeface="+mn-lt"/>
                <a:ea typeface="+mn-ea"/>
              </a:rPr>
              <a:t>	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；存两数相加之和，考虑进位位</a:t>
            </a:r>
            <a:endParaRPr lang="en-US" altLang="zh-CN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	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;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	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ASSUME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  </a:t>
            </a:r>
            <a:r>
              <a:rPr lang="en-US" sz="2400" dirty="0">
                <a:latin typeface="+mn-lt"/>
                <a:ea typeface="+mn-ea"/>
              </a:rPr>
              <a:t>CS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CODE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DATA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6770467"/>
      </p:ext>
    </p:extLst>
  </p:cSld>
  <p:clrMapOvr>
    <a:masterClrMapping/>
  </p:clrMapOvr>
  <p:transition spd="slow">
    <p:pull dir="l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895350"/>
            <a:ext cx="8372475" cy="546735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BEGIN</a:t>
            </a:r>
            <a:r>
              <a:rPr lang="zh-CN" altLang="en-US" sz="2400" dirty="0">
                <a:solidFill>
                  <a:srgbClr val="00FF00"/>
                </a:solidFill>
                <a:latin typeface="+mn-lt"/>
                <a:ea typeface="+mn-ea"/>
              </a:rPr>
              <a:t>：</a:t>
            </a:r>
            <a:endParaRPr lang="en-US" altLang="zh-CN" sz="2400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DATA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DS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；设置数据段基址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为地址指针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初值清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CLC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；进位位清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A1 [BX]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；取低字节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A1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ADC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A2 [BX]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；与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A2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低字节相加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SUM [BX]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AL  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；存入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SUM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单元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(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低字节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)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INC	BX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；调整指针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A1 [BX]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；取高字节相加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ADC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A2 [BX]	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SUM [BX]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AL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；存高字节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JNC	STOP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；无进位，转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STOP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6300" y="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4.35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977554"/>
      </p:ext>
    </p:extLst>
  </p:cSld>
  <p:clrMapOvr>
    <a:masterClrMapping/>
  </p:clrMapOvr>
  <p:transition spd="slow">
    <p:strips dir="ld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INC	   BX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；有进位</a:t>
            </a:r>
          </a:p>
          <a:p>
            <a:pPr>
              <a:spcBef>
                <a:spcPts val="4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MOV  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INC	   AL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MOV  SUM [BX]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AL 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；进位存入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SUM+2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单元</a:t>
            </a:r>
          </a:p>
          <a:p>
            <a:pPr>
              <a:spcBef>
                <a:spcPts val="4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STOP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MOV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4C00H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INT	   21H</a:t>
            </a:r>
            <a:endParaRPr lang="zh-CN" altLang="en-US" sz="2400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END	  BEGIN</a:t>
            </a:r>
            <a:endParaRPr lang="zh-CN" altLang="en-US" sz="2400" dirty="0">
              <a:solidFill>
                <a:srgbClr val="00FF00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6300" y="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4.35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341583"/>
      </p:ext>
    </p:extLst>
  </p:cSld>
  <p:clrMapOvr>
    <a:masterClrMapping/>
  </p:clrMapOvr>
  <p:transition spd="slow">
    <p:strips dir="ru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60500" y="1962150"/>
            <a:ext cx="6942138" cy="3541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顺序结构程序设计</a:t>
            </a:r>
          </a:p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rgbClr val="00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rgbClr val="00FF00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>
                <a:solidFill>
                  <a:srgbClr val="00FF00"/>
                </a:solidFill>
                <a:latin typeface="+mn-lt"/>
                <a:ea typeface="+mn-ea"/>
              </a:rPr>
              <a:t>分支程序设计</a:t>
            </a:r>
            <a:endParaRPr lang="en-US" altLang="zh-CN" sz="3600" b="1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.3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循环结构程序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4.3.4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代码转换程序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4.3.5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过程调用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5272356"/>
      </p:ext>
    </p:extLst>
  </p:cSld>
  <p:clrMapOvr>
    <a:masterClrMapping/>
  </p:clrMapOvr>
  <p:transition spd="slow">
    <p:wedg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ea typeface="+mn-ea"/>
              </a:rPr>
              <a:t>4.3.2  </a:t>
            </a:r>
            <a:r>
              <a:rPr lang="zh-CN" altLang="en-US" sz="3600" dirty="0">
                <a:solidFill>
                  <a:srgbClr val="00FF00"/>
                </a:solidFill>
                <a:ea typeface="+mn-ea"/>
              </a:rPr>
              <a:t>分支程序设计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1" y="1250950"/>
            <a:ext cx="8267700" cy="1358900"/>
          </a:xfrm>
        </p:spPr>
        <p:txBody>
          <a:bodyPr/>
          <a:lstStyle/>
          <a:p>
            <a:pPr algn="just"/>
            <a:r>
              <a:rPr lang="zh-CN" altLang="en-US" dirty="0"/>
              <a:t>要求程序根据不同条件选择不同的处理方法，即程序处理步骤中出现了分支，应根据某一特定条件，选择其中一个分支执行。</a:t>
            </a:r>
          </a:p>
        </p:txBody>
      </p:sp>
      <p:pic>
        <p:nvPicPr>
          <p:cNvPr id="4" name="图片 3" descr="t-4.8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00" y="2806700"/>
            <a:ext cx="3843073" cy="3689350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 bwMode="auto">
          <a:xfrm>
            <a:off x="304800" y="2540000"/>
            <a:ext cx="4133849" cy="337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4.36  </a:t>
            </a: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华文隶书"/>
                <a:cs typeface="+mn-cs"/>
              </a:rPr>
              <a:t>     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设某学生的英语成绩已存放在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AL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寄存器中，如果分数低于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60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分，则打印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F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，如高于等于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85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分，则打印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G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，否则打印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P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。这就是一个分支程序。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533400" marR="0" lvl="0" indent="-53340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                          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程序框图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  <a:sym typeface="Wingdings 3" panose="05040102010807070707"/>
              </a:rPr>
              <a:t>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686721"/>
      </p:ext>
    </p:extLst>
  </p:cSld>
  <p:clrMapOvr>
    <a:masterClrMapping/>
  </p:clrMapOvr>
  <p:transition spd="slow">
    <p:strips dir="rd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4.3.2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分支程序设计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4445000"/>
          </a:xfrm>
        </p:spPr>
        <p:txBody>
          <a:bodyPr/>
          <a:lstStyle/>
          <a:p>
            <a:pPr algn="just"/>
            <a:r>
              <a:rPr lang="zh-CN" altLang="en-US" dirty="0"/>
              <a:t>下面介绍一个比较复杂的分支程序，其中也包含了循环程序。</a:t>
            </a: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4.37  </a:t>
            </a:r>
            <a:r>
              <a:rPr lang="en-US" altLang="zh-CN" sz="3200" dirty="0">
                <a:solidFill>
                  <a:srgbClr val="00FF00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在存储器中以首地址</a:t>
            </a:r>
            <a:r>
              <a:rPr lang="en-US" dirty="0">
                <a:latin typeface="+mn-lt"/>
                <a:ea typeface="+mn-ea"/>
              </a:rPr>
              <a:t>BUF</a:t>
            </a:r>
            <a:r>
              <a:rPr lang="zh-CN" altLang="en-US" dirty="0">
                <a:latin typeface="+mn-lt"/>
                <a:ea typeface="+mn-ea"/>
              </a:rPr>
              <a:t>开始存有一串字符，字符串个数用</a:t>
            </a:r>
            <a:r>
              <a:rPr lang="en-US" dirty="0">
                <a:latin typeface="+mn-lt"/>
                <a:ea typeface="+mn-ea"/>
              </a:rPr>
              <a:t>COUNT</a:t>
            </a:r>
            <a:r>
              <a:rPr lang="zh-CN" altLang="en-US" dirty="0">
                <a:latin typeface="+mn-lt"/>
                <a:ea typeface="+mn-ea"/>
              </a:rPr>
              <a:t>表示。要求统计数字</a:t>
            </a:r>
            <a:r>
              <a:rPr lang="en-US" dirty="0">
                <a:latin typeface="+mn-lt"/>
                <a:ea typeface="+mn-ea"/>
              </a:rPr>
              <a:t>0~9</a:t>
            </a:r>
            <a:r>
              <a:rPr lang="zh-CN" altLang="en-US" dirty="0">
                <a:latin typeface="+mn-lt"/>
                <a:ea typeface="+mn-ea"/>
              </a:rPr>
              <a:t>、字母</a:t>
            </a:r>
            <a:r>
              <a:rPr lang="en-US" dirty="0">
                <a:latin typeface="+mn-lt"/>
                <a:ea typeface="+mn-ea"/>
              </a:rPr>
              <a:t>A~Z</a:t>
            </a:r>
            <a:r>
              <a:rPr lang="zh-CN" altLang="en-US" dirty="0">
                <a:latin typeface="+mn-lt"/>
                <a:ea typeface="+mn-ea"/>
              </a:rPr>
              <a:t>和其它字符的个数，并分别将它们的个数存储到</a:t>
            </a:r>
            <a:r>
              <a:rPr lang="en-US" dirty="0">
                <a:latin typeface="+mn-lt"/>
                <a:ea typeface="+mn-ea"/>
              </a:rPr>
              <a:t>NUM</a:t>
            </a:r>
            <a:r>
              <a:rPr lang="zh-CN" altLang="en-US" dirty="0">
                <a:latin typeface="+mn-lt"/>
                <a:ea typeface="+mn-ea"/>
              </a:rPr>
              <a:t>开始的</a:t>
            </a:r>
            <a:r>
              <a:rPr lang="en-US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个内存单元中去。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ASCII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码表中，数字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sym typeface="Symbol" panose="05050102010706020507"/>
              </a:rPr>
              <a:t>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9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ASCII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码为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30H~39H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，大写字母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A~Z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ASCII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码为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41H~5AH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，其余值为其它字符或控制符的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ASCII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码值。可以将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ASCII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码分成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个部分或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个分支来处理，其示意图如下</a:t>
            </a: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4" name="图片 3" descr="t-4.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5651500"/>
            <a:ext cx="5734050" cy="76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64719"/>
      </p:ext>
    </p:extLst>
  </p:cSld>
  <p:clrMapOvr>
    <a:masterClrMapping/>
  </p:clrMapOvr>
  <p:transition spd="slow">
    <p:zoom dir="in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4.3.2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分支程序设计</a:t>
            </a:r>
          </a:p>
        </p:txBody>
      </p:sp>
      <p:pic>
        <p:nvPicPr>
          <p:cNvPr id="4" name="内容占位符 3" descr="t-4.10.T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160204"/>
            <a:ext cx="3600450" cy="5697796"/>
          </a:xfrm>
        </p:spPr>
      </p:pic>
      <p:sp>
        <p:nvSpPr>
          <p:cNvPr id="5" name="矩形 4"/>
          <p:cNvSpPr/>
          <p:nvPr/>
        </p:nvSpPr>
        <p:spPr>
          <a:xfrm>
            <a:off x="4349750" y="5784850"/>
            <a:ext cx="2116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 3" panose="05040102010807070707"/>
              </a:rPr>
              <a:t>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程序框图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438650" y="1117600"/>
            <a:ext cx="4283075" cy="4622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先从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BUF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单元取出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个字符的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ASCII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码，经分支程序判断它属于数字、字母还是其它字符，然后使相应计数器的值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+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1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。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数字个数存放在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DL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中，字母个数存放在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DH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中。</a:t>
            </a:r>
            <a:endParaRPr kumimoji="1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接下来分析第</a:t>
            </a:r>
            <a:r>
              <a:rPr kumimoji="1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个数，直至所有字符处理完后，将统计出的个数送入相应存储单元。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5900" y="49530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4.37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10202"/>
      </p:ext>
    </p:extLst>
  </p:cSld>
  <p:clrMapOvr>
    <a:masterClrMapping/>
  </p:clrMapOvr>
  <p:transition spd="slow">
    <p:zo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50850"/>
            <a:ext cx="8372475" cy="617855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257300" algn="l"/>
              </a:tabLst>
            </a:pPr>
            <a:r>
              <a:rPr lang="en-US" sz="2400" dirty="0">
                <a:latin typeface="+mn-lt"/>
                <a:ea typeface="+mn-ea"/>
              </a:rPr>
              <a:t>DATA	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BUF	      DB  ‘+36’, ‘PRINT’</a:t>
            </a:r>
            <a:r>
              <a:rPr lang="en-US" altLang="zh-CN" sz="2400" dirty="0">
                <a:latin typeface="+mn-lt"/>
                <a:ea typeface="+mn-ea"/>
              </a:rPr>
              <a:t>,</a:t>
            </a:r>
            <a:r>
              <a:rPr lang="zh-CN" altLang="en-US" sz="2400" dirty="0">
                <a:latin typeface="+mn-lt"/>
                <a:ea typeface="+mn-ea"/>
              </a:rPr>
              <a:t> </a:t>
            </a:r>
            <a:r>
              <a:rPr lang="en-US" altLang="zh-CN" sz="2400" dirty="0">
                <a:latin typeface="+mn-lt"/>
                <a:ea typeface="+mn-ea"/>
              </a:rPr>
              <a:t>‘</a:t>
            </a:r>
            <a:r>
              <a:rPr lang="en-US" sz="2400" dirty="0">
                <a:latin typeface="+mn-lt"/>
                <a:ea typeface="+mn-ea"/>
              </a:rPr>
              <a:t>abc’</a:t>
            </a:r>
            <a:r>
              <a:rPr lang="en-US" altLang="zh-CN" sz="2400" dirty="0">
                <a:latin typeface="+mn-lt"/>
                <a:ea typeface="+mn-ea"/>
              </a:rPr>
              <a:t>,  ‘</a:t>
            </a:r>
            <a:r>
              <a:rPr lang="en-US" sz="2400" dirty="0">
                <a:latin typeface="+mn-lt"/>
                <a:ea typeface="+mn-ea"/>
              </a:rPr>
              <a:t>2A0CH’</a:t>
            </a:r>
            <a:r>
              <a:rPr lang="en-US" altLang="zh-CN" sz="2400" dirty="0">
                <a:latin typeface="+mn-lt"/>
                <a:ea typeface="+mn-ea"/>
              </a:rPr>
              <a:t>, ‘</a:t>
            </a:r>
            <a:r>
              <a:rPr lang="en-US" sz="2400" dirty="0">
                <a:latin typeface="+mn-lt"/>
                <a:ea typeface="+mn-ea"/>
              </a:rPr>
              <a:t>#’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				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；一串字符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COUNT   EQU  $-BUF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COUNT=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字符总个数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NUM	      DB	    3 DUP</a:t>
            </a:r>
            <a:r>
              <a:rPr lang="zh-CN" altLang="en-US" sz="2400" dirty="0">
                <a:latin typeface="+mn-lt"/>
                <a:ea typeface="+mn-ea"/>
              </a:rPr>
              <a:t>（</a:t>
            </a:r>
            <a:r>
              <a:rPr lang="en-US" sz="2400" dirty="0">
                <a:latin typeface="+mn-lt"/>
                <a:ea typeface="+mn-ea"/>
              </a:rPr>
              <a:t>?</a:t>
            </a:r>
            <a:r>
              <a:rPr lang="zh-CN" altLang="en-US" sz="2400" dirty="0">
                <a:latin typeface="+mn-lt"/>
                <a:ea typeface="+mn-ea"/>
              </a:rPr>
              <a:t>）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；先后存放存数字、字母</a:t>
            </a:r>
            <a:endParaRPr lang="en-US" altLang="zh-CN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		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；和其它字符个数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	   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;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	   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      ASSUME</a:t>
            </a:r>
            <a:r>
              <a:rPr lang="en-US" sz="2400" dirty="0">
                <a:latin typeface="+mn-lt"/>
                <a:ea typeface="+mn-ea"/>
              </a:rPr>
              <a:t>	 CS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CODE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DATA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START</a:t>
            </a:r>
            <a:r>
              <a:rPr lang="zh-CN" altLang="en-US" sz="2400" dirty="0">
                <a:solidFill>
                  <a:srgbClr val="00FF00"/>
                </a:solidFill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MOV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DATA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MOV  DS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；设置数据段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MOV  CH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COUNT 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CH 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数组长度</a:t>
            </a: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MOV  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	    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为基址指针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初值清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MOV  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	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DH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数字个数，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DL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字母个数，初值清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94300" y="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4.37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174692"/>
      </p:ext>
    </p:extLst>
  </p:cSld>
  <p:clrMapOvr>
    <a:masterClrMapping/>
  </p:clrMapOvr>
  <p:transition spd="slow">
    <p:wheel spokes="3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伪指令语句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latin typeface="+mn-lt"/>
              </a:rPr>
              <a:t>3</a:t>
            </a:r>
            <a:r>
              <a:rPr lang="zh-CN" altLang="en-US" sz="2800" dirty="0">
                <a:latin typeface="+mn-lt"/>
              </a:rPr>
              <a:t>）</a:t>
            </a:r>
            <a:r>
              <a:rPr lang="zh-CN" altLang="en-US" sz="2800" dirty="0">
                <a:solidFill>
                  <a:srgbClr val="FF9933"/>
                </a:solidFill>
              </a:rPr>
              <a:t>操作数</a:t>
            </a:r>
          </a:p>
          <a:p>
            <a:pPr>
              <a:buClr>
                <a:srgbClr val="00B0F0"/>
              </a:buClr>
              <a:buSzPct val="85000"/>
            </a:pPr>
            <a:r>
              <a:rPr lang="zh-CN" altLang="en-US" dirty="0"/>
              <a:t>有的伪指令不允许带操作数，有的可带</a:t>
            </a:r>
            <a:r>
              <a:rPr lang="en-US" altLang="zh-CN" dirty="0"/>
              <a:t>1</a:t>
            </a:r>
            <a:r>
              <a:rPr lang="zh-CN" altLang="en-US" dirty="0"/>
              <a:t>个或多个操作数。</a:t>
            </a:r>
          </a:p>
          <a:p>
            <a:pPr>
              <a:buNone/>
            </a:pPr>
            <a:r>
              <a:rPr lang="en-US" dirty="0"/>
              <a:t> </a:t>
            </a:r>
            <a:endParaRPr lang="zh-CN" altLang="en-US" dirty="0"/>
          </a:p>
          <a:p>
            <a:pPr>
              <a:buNone/>
            </a:pPr>
            <a:r>
              <a:rPr lang="en-US" sz="2800" dirty="0">
                <a:latin typeface="+mn-lt"/>
              </a:rPr>
              <a:t>4</a:t>
            </a:r>
            <a:r>
              <a:rPr lang="zh-CN" altLang="en-US" sz="2800" dirty="0">
                <a:latin typeface="+mn-lt"/>
              </a:rPr>
              <a:t>）</a:t>
            </a:r>
            <a:r>
              <a:rPr lang="zh-CN" altLang="en-US" sz="2800" dirty="0">
                <a:solidFill>
                  <a:srgbClr val="FF9933"/>
                </a:solidFill>
              </a:rPr>
              <a:t>注释</a:t>
            </a:r>
          </a:p>
          <a:p>
            <a:pPr>
              <a:buClr>
                <a:srgbClr val="00B0F0"/>
              </a:buClr>
              <a:buSzPct val="85000"/>
            </a:pPr>
            <a:r>
              <a:rPr lang="zh-CN" altLang="en-US" dirty="0"/>
              <a:t>注释部分与指令语句的要求类似。</a:t>
            </a:r>
          </a:p>
          <a:p>
            <a:pPr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450850"/>
            <a:ext cx="8372475" cy="6178550"/>
          </a:xfrm>
        </p:spPr>
        <p:txBody>
          <a:bodyPr/>
          <a:lstStyle/>
          <a:p>
            <a:pPr>
              <a:spcBef>
                <a:spcPts val="300"/>
              </a:spcBef>
              <a:buNone/>
              <a:tabLst>
                <a:tab pos="1331595" algn="l"/>
                <a:tab pos="2416175" algn="ctr"/>
              </a:tabLst>
            </a:pPr>
            <a:r>
              <a:rPr lang="en-US" sz="2400" dirty="0">
                <a:latin typeface="+mn-lt"/>
                <a:ea typeface="+mn-ea"/>
              </a:rPr>
              <a:t>LOOP1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MOV   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BUF [BX]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AH 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取一个数</a:t>
            </a:r>
          </a:p>
          <a:p>
            <a:pPr>
              <a:spcBef>
                <a:spcPts val="300"/>
              </a:spcBef>
              <a:buNone/>
              <a:tabLst>
                <a:tab pos="1331595" algn="l"/>
                <a:tab pos="2334895" algn="ctr"/>
              </a:tabLst>
            </a:pPr>
            <a:r>
              <a:rPr lang="en-US" sz="2400" dirty="0">
                <a:latin typeface="+mn-lt"/>
                <a:ea typeface="+mn-ea"/>
              </a:rPr>
              <a:t>		CMP    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30H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&lt;30H?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  <a:tab pos="2236470" algn="ctr"/>
              </a:tabLst>
            </a:pPr>
            <a:r>
              <a:rPr lang="en-US" sz="2400" dirty="0">
                <a:latin typeface="+mn-lt"/>
                <a:ea typeface="+mn-ea"/>
              </a:rPr>
              <a:t>		JL	        NEXT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zh-CN" altLang="en-US" sz="2400" baseline="30000" dirty="0">
                <a:solidFill>
                  <a:srgbClr val="DDDDDD"/>
                </a:solidFill>
                <a:latin typeface="+mn-lt"/>
                <a:ea typeface="+mn-ea"/>
              </a:rPr>
              <a:t>①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是，转</a:t>
            </a: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CMP    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39H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&gt;39H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？</a:t>
            </a: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JG	       ABC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；是，转</a:t>
            </a: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INC      DH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zh-CN" altLang="en-US" sz="2400" baseline="30000" dirty="0">
                <a:solidFill>
                  <a:srgbClr val="DDDDDD"/>
                </a:solidFill>
                <a:latin typeface="+mn-lt"/>
                <a:ea typeface="+mn-ea"/>
              </a:rPr>
              <a:t>②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否，数字个数增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JMP     NEXT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ABC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CMP    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41H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&lt;41H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？</a:t>
            </a: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JL	       NEXT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zh-CN" altLang="en-US" sz="2400" baseline="30000" dirty="0">
                <a:solidFill>
                  <a:srgbClr val="DDDDDD"/>
                </a:solidFill>
                <a:latin typeface="+mn-lt"/>
                <a:ea typeface="+mn-ea"/>
              </a:rPr>
              <a:t>③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是，非字母，转</a:t>
            </a: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CMP    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5AH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&gt;5AH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？</a:t>
            </a: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JG	       NEXT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zh-CN" altLang="en-US" sz="2400" baseline="30000" dirty="0">
                <a:solidFill>
                  <a:srgbClr val="DDDDDD"/>
                </a:solidFill>
                <a:latin typeface="+mn-lt"/>
                <a:ea typeface="+mn-ea"/>
              </a:rPr>
              <a:t>⑤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是，非字母，转</a:t>
            </a: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INC      DL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zh-CN" altLang="en-US" sz="2400" baseline="30000" dirty="0">
                <a:solidFill>
                  <a:srgbClr val="DDDDDD"/>
                </a:solidFill>
                <a:latin typeface="+mn-lt"/>
                <a:ea typeface="+mn-ea"/>
              </a:rPr>
              <a:t>④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否，字母个数增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NEXT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INC      BX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；基地址指针加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DEC     CH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；字符串长度减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30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JNZ      LOOP1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；未完，取下一个数</a:t>
            </a:r>
          </a:p>
        </p:txBody>
      </p:sp>
      <p:sp>
        <p:nvSpPr>
          <p:cNvPr id="4" name="矩形 3"/>
          <p:cNvSpPr/>
          <p:nvPr/>
        </p:nvSpPr>
        <p:spPr>
          <a:xfrm>
            <a:off x="4972050" y="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4.37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06944"/>
      </p:ext>
    </p:extLst>
  </p:cSld>
  <p:clrMapOvr>
    <a:masterClrMapping/>
  </p:clrMapOvr>
  <p:transition spd="slow">
    <p:comb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4445000"/>
          </a:xfrm>
        </p:spPr>
        <p:txBody>
          <a:bodyPr/>
          <a:lstStyle/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dirty="0"/>
              <a:t>		</a:t>
            </a:r>
            <a:r>
              <a:rPr lang="en-US" sz="2400" dirty="0">
                <a:latin typeface="+mn-lt"/>
                <a:ea typeface="+mn-ea"/>
              </a:rPr>
              <a:t>MOV     NUM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DH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；已完，存数字个数</a:t>
            </a: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>
                <a:latin typeface="+mn-lt"/>
                <a:ea typeface="+mn-ea"/>
              </a:rPr>
              <a:t>		MOV     NUM+1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DL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；存字母个数</a:t>
            </a: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>
                <a:latin typeface="+mn-lt"/>
                <a:ea typeface="+mn-ea"/>
              </a:rPr>
              <a:t>		MOV     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COUNT 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>
                <a:latin typeface="+mn-lt"/>
                <a:ea typeface="+mn-ea"/>
              </a:rPr>
              <a:t>		SUB       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DH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>
                <a:latin typeface="+mn-lt"/>
                <a:ea typeface="+mn-ea"/>
              </a:rPr>
              <a:t>		SUB       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DL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；计算出其它字符个数</a:t>
            </a: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>
                <a:latin typeface="+mn-lt"/>
                <a:ea typeface="+mn-ea"/>
              </a:rPr>
              <a:t>		MOV     NUM+2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AH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；存其它字符个数</a:t>
            </a: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>
                <a:latin typeface="+mn-lt"/>
                <a:ea typeface="+mn-ea"/>
              </a:rPr>
              <a:t>		MOV 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4C00H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>
                <a:latin typeface="+mn-lt"/>
                <a:ea typeface="+mn-ea"/>
              </a:rPr>
              <a:t>		INT        21H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>
                <a:latin typeface="+mn-lt"/>
                <a:ea typeface="+mn-ea"/>
              </a:rPr>
              <a:t>CODE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END	START</a:t>
            </a:r>
            <a:endParaRPr lang="zh-CN" altLang="en-US" sz="2400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400"/>
              </a:spcBef>
              <a:buNone/>
              <a:tabLst>
                <a:tab pos="1256030" algn="l"/>
              </a:tabLst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350" y="58420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4.37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1310"/>
      </p:ext>
    </p:extLst>
  </p:cSld>
  <p:clrMapOvr>
    <a:masterClrMapping/>
  </p:clrMapOvr>
  <p:transition spd="slow">
    <p:push dir="d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9400" y="2051050"/>
            <a:ext cx="600075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顺序结构程序设计</a:t>
            </a:r>
          </a:p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分支程序设计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rgbClr val="00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rgbClr val="00FF00"/>
                </a:solidFill>
                <a:latin typeface="+mn-lt"/>
                <a:ea typeface="+mn-ea"/>
              </a:rPr>
              <a:t>.3  </a:t>
            </a:r>
            <a:r>
              <a:rPr lang="zh-CN" altLang="en-US" sz="3600" b="1" dirty="0">
                <a:solidFill>
                  <a:srgbClr val="00FF00"/>
                </a:solidFill>
                <a:latin typeface="+mn-lt"/>
                <a:ea typeface="+mn-ea"/>
              </a:rPr>
              <a:t>循环结构程序</a:t>
            </a:r>
            <a:endParaRPr lang="en-US" altLang="zh-CN" sz="3600" b="1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4.3.4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代码转换程序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4.3.5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过程调用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9520226"/>
      </p:ext>
    </p:extLst>
  </p:cSld>
  <p:clrMapOvr>
    <a:masterClrMapping/>
  </p:clrMapOvr>
  <p:transition spd="slow">
    <p:wedg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sz="3600" dirty="0">
                <a:solidFill>
                  <a:srgbClr val="00FF00"/>
                </a:solidFill>
                <a:ea typeface="+mn-ea"/>
              </a:rPr>
              <a:t>循环结构程序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39850"/>
            <a:ext cx="7964487" cy="5175250"/>
          </a:xfrm>
        </p:spPr>
        <p:txBody>
          <a:bodyPr/>
          <a:lstStyle/>
          <a:p>
            <a:pPr algn="just"/>
            <a:r>
              <a:rPr lang="zh-CN" altLang="en-US" sz="2800" dirty="0">
                <a:latin typeface="+mn-lt"/>
              </a:rPr>
              <a:t>要求某段程序反复执行多次，直到满足某些条件时为止，这种程序称为循环结构程序。</a:t>
            </a:r>
            <a:endParaRPr lang="en-US" altLang="zh-CN" sz="2800" dirty="0">
              <a:latin typeface="+mn-lt"/>
            </a:endParaRPr>
          </a:p>
          <a:p>
            <a:pPr algn="just"/>
            <a:endParaRPr lang="en-US" altLang="zh-CN" sz="2800" dirty="0">
              <a:latin typeface="+mn-lt"/>
            </a:endParaRPr>
          </a:p>
          <a:p>
            <a:pPr algn="just"/>
            <a:r>
              <a:rPr lang="zh-CN" altLang="en-US" sz="2800" dirty="0">
                <a:latin typeface="+mn-lt"/>
              </a:rPr>
              <a:t>在循环程序中，常用计数器（如</a:t>
            </a:r>
            <a:r>
              <a:rPr lang="en-US" sz="2800" dirty="0">
                <a:latin typeface="+mn-lt"/>
              </a:rPr>
              <a:t>CX</a:t>
            </a:r>
            <a:r>
              <a:rPr lang="zh-CN" altLang="en-US" sz="2800" dirty="0">
                <a:latin typeface="+mn-lt"/>
              </a:rPr>
              <a:t>寄存器）来控制循环次数。先将计数器置</a:t>
            </a:r>
            <a:r>
              <a:rPr lang="en-US" altLang="zh-CN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个初值，用来表示循环操作的次数，每执行一次循环操作后，计数器</a:t>
            </a:r>
            <a:r>
              <a:rPr lang="zh-CN" altLang="en-US" sz="2800" dirty="0">
                <a:latin typeface="+mn-lt"/>
                <a:sym typeface="Symbol" panose="05050102010706020507"/>
              </a:rPr>
              <a:t></a:t>
            </a:r>
            <a:r>
              <a:rPr lang="en-US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，减到</a:t>
            </a:r>
            <a:r>
              <a:rPr lang="en-US" sz="2800" dirty="0">
                <a:latin typeface="+mn-lt"/>
              </a:rPr>
              <a:t>0</a:t>
            </a:r>
            <a:r>
              <a:rPr lang="zh-CN" altLang="en-US" sz="2800" dirty="0">
                <a:latin typeface="+mn-lt"/>
              </a:rPr>
              <a:t>时，表示循环结束。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982945"/>
      </p:ext>
    </p:extLst>
  </p:cSld>
  <p:clrMapOvr>
    <a:masterClrMapping/>
  </p:clrMapOvr>
  <p:transition spd="slow">
    <p:push dir="r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循环结构程序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162050"/>
            <a:ext cx="7831137" cy="5327650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4.38   </a:t>
            </a:r>
            <a:r>
              <a:rPr lang="zh-CN" altLang="en-US" dirty="0">
                <a:latin typeface="+mn-lt"/>
                <a:ea typeface="+mn-ea"/>
              </a:rPr>
              <a:t>在一串给定个数的数据中寻找最大值，存放到</a:t>
            </a:r>
            <a:r>
              <a:rPr lang="en-US" dirty="0">
                <a:latin typeface="+mn-lt"/>
                <a:ea typeface="+mn-ea"/>
              </a:rPr>
              <a:t>MAX</a:t>
            </a:r>
            <a:r>
              <a:rPr lang="zh-CN" altLang="en-US" dirty="0">
                <a:latin typeface="+mn-lt"/>
                <a:ea typeface="+mn-ea"/>
              </a:rPr>
              <a:t>存储单元中。</a:t>
            </a:r>
          </a:p>
          <a:p>
            <a:pPr>
              <a:spcBef>
                <a:spcPts val="120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BUF	DW    1234H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3200H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4832H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5600H					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；一串字数据</a:t>
            </a: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COUNT	EQU </a:t>
            </a:r>
            <a:r>
              <a:rPr lang="zh-CN" altLang="en-US" sz="2400" dirty="0">
                <a:latin typeface="+mn-lt"/>
                <a:ea typeface="+mn-ea"/>
              </a:rPr>
              <a:t>（</a:t>
            </a:r>
            <a:r>
              <a:rPr lang="en-US" sz="2400" dirty="0">
                <a:latin typeface="+mn-lt"/>
                <a:ea typeface="+mn-ea"/>
              </a:rPr>
              <a:t>$-BUF</a:t>
            </a:r>
            <a:r>
              <a:rPr lang="zh-CN" altLang="en-US" sz="2400" dirty="0">
                <a:latin typeface="+mn-lt"/>
                <a:ea typeface="+mn-ea"/>
              </a:rPr>
              <a:t>）</a:t>
            </a:r>
            <a:r>
              <a:rPr lang="en-US" sz="2400" dirty="0">
                <a:latin typeface="+mn-lt"/>
                <a:ea typeface="+mn-ea"/>
              </a:rPr>
              <a:t>/2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；数据个数（循环次数）</a:t>
            </a: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MAX	DW    </a:t>
            </a:r>
            <a:r>
              <a:rPr lang="zh-CN" altLang="en-US" sz="2400" dirty="0">
                <a:latin typeface="+mn-lt"/>
                <a:ea typeface="+mn-ea"/>
              </a:rPr>
              <a:t>？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；存最大值</a:t>
            </a: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zh-CN" altLang="en-US" sz="2400" dirty="0">
                <a:latin typeface="+mn-lt"/>
                <a:ea typeface="+mn-ea"/>
              </a:rPr>
              <a:t>；</a:t>
            </a:r>
            <a:endParaRPr 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STACK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 </a:t>
            </a:r>
            <a:r>
              <a:rPr lang="zh-CN" altLang="en-US" sz="2400" dirty="0">
                <a:latin typeface="+mn-lt"/>
                <a:ea typeface="+mn-ea"/>
              </a:rPr>
              <a:t>‘</a:t>
            </a:r>
            <a:r>
              <a:rPr lang="en-US" sz="2400" dirty="0">
                <a:latin typeface="+mn-lt"/>
                <a:ea typeface="+mn-ea"/>
              </a:rPr>
              <a:t>STACK</a:t>
            </a:r>
            <a:r>
              <a:rPr lang="zh-CN" altLang="en-US" sz="2400" dirty="0">
                <a:latin typeface="+mn-lt"/>
                <a:ea typeface="+mn-ea"/>
              </a:rPr>
              <a:t>’</a:t>
            </a: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STAPN	DB	      100  DUP</a:t>
            </a:r>
            <a:r>
              <a:rPr lang="zh-CN" altLang="en-US" sz="2400" dirty="0">
                <a:latin typeface="+mn-lt"/>
                <a:ea typeface="+mn-ea"/>
              </a:rPr>
              <a:t>（？）</a:t>
            </a: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TOP	EQU    LENGTH   STAPN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STACK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7500950"/>
      </p:ext>
    </p:extLst>
  </p:cSld>
  <p:clrMapOvr>
    <a:masterClrMapping/>
  </p:clrMapOvr>
  <p:transition spd="slow">
    <p:push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循环结构程序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17600"/>
            <a:ext cx="8372475" cy="53340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CODE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  <a:tab pos="2423795" algn="l"/>
                <a:tab pos="2511425" algn="l"/>
              </a:tabLst>
            </a:pPr>
            <a:r>
              <a:rPr lang="en-US" sz="2400" dirty="0">
                <a:latin typeface="+mn-lt"/>
                <a:ea typeface="+mn-ea"/>
              </a:rPr>
              <a:t>MAIN	PROC    FAR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ASSUME</a:t>
            </a:r>
            <a:r>
              <a:rPr lang="en-US" sz="2400" dirty="0">
                <a:latin typeface="+mn-lt"/>
                <a:ea typeface="+mn-ea"/>
              </a:rPr>
              <a:t>  CS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CODE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SS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STACK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START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MOV  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STACK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MOV      SS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MOV      SP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TOP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PUSH     DS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SUB    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PUSH     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MOV  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DATA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MOV      DS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</a:p>
          <a:p>
            <a:pPr>
              <a:spcBef>
                <a:spcPts val="0"/>
              </a:spcBef>
              <a:buNone/>
              <a:tabLst>
                <a:tab pos="899795" algn="l"/>
              </a:tabLst>
            </a:pPr>
            <a:r>
              <a:rPr lang="en-US" sz="2400" dirty="0">
                <a:latin typeface="+mn-lt"/>
                <a:ea typeface="+mn-ea"/>
              </a:rPr>
              <a:t>			      MOV      CX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COUNT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CX</a:t>
            </a:r>
            <a:r>
              <a:rPr lang="en-US" sz="2400" dirty="0">
                <a:solidFill>
                  <a:srgbClr val="DDDDDD"/>
                </a:solidFill>
              </a:rPr>
              <a:t>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字符个数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LEA        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BUF      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 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BUF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的偏移地址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MOV  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[BX]      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 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缓冲器中取一个数</a:t>
            </a: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9530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4.38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259774"/>
      </p:ext>
    </p:extLst>
  </p:cSld>
  <p:clrMapOvr>
    <a:masterClrMapping/>
  </p:clrMapOvr>
  <p:transition spd="slow">
    <p:cover dir="d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674688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循环结构程序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939800"/>
            <a:ext cx="8372475" cy="517525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INC	     BX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；修改地址指针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INC	     BX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DEC    CX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；循环次数减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AGAIN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CMP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[BX]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与后取的数比较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JGE     NEXT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；如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中数大于等于后者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则转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MOV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[BX]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；如后取的数大，则将其送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NEXT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altLang="zh-CN" sz="2400" dirty="0">
                <a:latin typeface="+mn-lt"/>
                <a:ea typeface="+mn-ea"/>
              </a:rPr>
              <a:t>	</a:t>
            </a:r>
            <a:r>
              <a:rPr lang="en-US" sz="2400" dirty="0">
                <a:latin typeface="+mn-lt"/>
                <a:ea typeface="+mn-ea"/>
              </a:rPr>
              <a:t>LOOP  AGAIN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；没处理完，转（循环操作）</a:t>
            </a:r>
            <a:endParaRPr lang="en-US" altLang="zh-CN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/>
              <a:t> 	  	</a:t>
            </a:r>
            <a:r>
              <a:rPr lang="en-US" sz="2400" dirty="0">
                <a:latin typeface="+mn-lt"/>
                <a:ea typeface="+mn-ea"/>
              </a:rPr>
              <a:t>RET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；返回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MAIN	ENDP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；处理完，结束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CODE	ENDS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END     MAIN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endParaRPr lang="en-US" altLang="zh-CN" sz="2400" dirty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tabLst>
                <a:tab pos="1259840" algn="l"/>
              </a:tabLst>
            </a:pPr>
            <a:r>
              <a:rPr lang="zh-CN" altLang="en-US" sz="2400" dirty="0">
                <a:latin typeface="+mn-lt"/>
              </a:rPr>
              <a:t>本例通过</a:t>
            </a:r>
            <a:r>
              <a:rPr lang="en-US" sz="2400" dirty="0">
                <a:latin typeface="+mn-lt"/>
              </a:rPr>
              <a:t>LOOP</a:t>
            </a:r>
            <a:r>
              <a:rPr lang="zh-CN" altLang="en-US" sz="2400" dirty="0">
                <a:latin typeface="+mn-lt"/>
              </a:rPr>
              <a:t>指令执行循环操作，取字符串的地址指针</a:t>
            </a:r>
            <a:r>
              <a:rPr lang="en-US" sz="2400" dirty="0">
                <a:latin typeface="+mn-lt"/>
              </a:rPr>
              <a:t>BX</a:t>
            </a:r>
            <a:r>
              <a:rPr lang="zh-CN" altLang="en-US" sz="2400" dirty="0">
                <a:latin typeface="+mn-lt"/>
              </a:rPr>
              <a:t>要用指令修正，以指向下个字单元取数进行比较。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9530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4.38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178111"/>
      </p:ext>
    </p:extLst>
  </p:cSld>
  <p:clrMapOvr>
    <a:masterClrMapping/>
  </p:clrMapOvr>
  <p:transition spd="slow">
    <p:cover dir="u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循环结构程序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4.39  </a:t>
            </a:r>
            <a:r>
              <a:rPr lang="zh-CN" altLang="en-US" dirty="0">
                <a:latin typeface="+mn-lt"/>
                <a:ea typeface="+mn-ea"/>
              </a:rPr>
              <a:t>用循环程序设计方法，求</a:t>
            </a:r>
            <a:r>
              <a:rPr lang="en-US" dirty="0">
                <a:latin typeface="+mn-lt"/>
                <a:ea typeface="+mn-ea"/>
              </a:rPr>
              <a:t>A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B</a:t>
            </a:r>
            <a:r>
              <a:rPr lang="zh-CN" altLang="en-US" dirty="0">
                <a:latin typeface="+mn-lt"/>
                <a:ea typeface="+mn-ea"/>
              </a:rPr>
              <a:t>两个</a:t>
            </a:r>
            <a:r>
              <a:rPr lang="en-US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字节</a:t>
            </a:r>
            <a:r>
              <a:rPr lang="en-US" dirty="0">
                <a:latin typeface="+mn-lt"/>
                <a:ea typeface="+mn-ea"/>
              </a:rPr>
              <a:t>BCD</a:t>
            </a:r>
            <a:r>
              <a:rPr lang="zh-CN" altLang="en-US" dirty="0">
                <a:latin typeface="+mn-lt"/>
                <a:ea typeface="+mn-ea"/>
              </a:rPr>
              <a:t>数之和，它们在内存中以压缩</a:t>
            </a:r>
            <a:r>
              <a:rPr lang="en-US" dirty="0">
                <a:latin typeface="+mn-lt"/>
                <a:ea typeface="+mn-ea"/>
              </a:rPr>
              <a:t>BCD</a:t>
            </a:r>
            <a:r>
              <a:rPr lang="zh-CN" altLang="en-US" dirty="0">
                <a:latin typeface="+mn-lt"/>
                <a:ea typeface="+mn-ea"/>
              </a:rPr>
              <a:t>码的形式存放，低字节在前，高字节在后。要求结果以同样形式存放在以</a:t>
            </a:r>
            <a:r>
              <a:rPr lang="en-US" dirty="0">
                <a:latin typeface="+mn-lt"/>
                <a:ea typeface="+mn-ea"/>
              </a:rPr>
              <a:t>SUM</a:t>
            </a:r>
            <a:r>
              <a:rPr lang="zh-CN" altLang="en-US" dirty="0">
                <a:latin typeface="+mn-lt"/>
                <a:ea typeface="+mn-ea"/>
              </a:rPr>
              <a:t>开始的单元中。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None/>
            </a:pPr>
            <a:endParaRPr lang="zh-CN" altLang="en-US" dirty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在例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4.35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中，进行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字节无符号运算时，采用顺序结构程序，用了两段加法程序。本例做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字节的加法运算，用循环结构编程，只要写一段加法程序，反复执行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次即可。</a:t>
            </a:r>
          </a:p>
        </p:txBody>
      </p:sp>
    </p:spTree>
    <p:extLst>
      <p:ext uri="{BB962C8B-B14F-4D97-AF65-F5344CB8AC3E}">
        <p14:creationId xmlns:p14="http://schemas.microsoft.com/office/powerpoint/2010/main" val="154547030"/>
      </p:ext>
    </p:extLst>
  </p:cSld>
  <p:clrMapOvr>
    <a:masterClrMapping/>
  </p:clrMapOvr>
  <p:transition spd="slow">
    <p:cover dir="r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循环结构程序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758237" cy="56007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A		DB  44H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33H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22H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11H 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A, BCD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数加后缀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H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B		DB  88H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77H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66H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55H 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，同上</a:t>
            </a: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SUM	DB    5 DUP</a:t>
            </a:r>
            <a:r>
              <a:rPr lang="zh-CN" altLang="en-US" sz="2400" dirty="0">
                <a:latin typeface="+mn-lt"/>
                <a:ea typeface="+mn-ea"/>
              </a:rPr>
              <a:t>（？）</a:t>
            </a:r>
            <a:r>
              <a:rPr lang="en-US" sz="2400" dirty="0">
                <a:latin typeface="+mn-lt"/>
                <a:ea typeface="+mn-ea"/>
              </a:rPr>
              <a:t>	        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存和（含进位）</a:t>
            </a: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STACK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sz="2400" dirty="0">
                <a:latin typeface="+mn-lt"/>
                <a:ea typeface="+mn-ea"/>
              </a:rPr>
              <a:t> </a:t>
            </a:r>
            <a:r>
              <a:rPr lang="zh-CN" altLang="en-US" sz="2400" dirty="0">
                <a:latin typeface="+mn-lt"/>
                <a:ea typeface="+mn-ea"/>
              </a:rPr>
              <a:t>‘</a:t>
            </a:r>
            <a:r>
              <a:rPr lang="en-US" sz="2400" dirty="0">
                <a:latin typeface="+mn-lt"/>
                <a:ea typeface="+mn-ea"/>
              </a:rPr>
              <a:t>STACK</a:t>
            </a:r>
            <a:r>
              <a:rPr lang="zh-CN" altLang="en-US" sz="2400" dirty="0">
                <a:latin typeface="+mn-lt"/>
                <a:ea typeface="+mn-ea"/>
              </a:rPr>
              <a:t>’ </a:t>
            </a: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STAPN	DB   100 DUP</a:t>
            </a:r>
            <a:r>
              <a:rPr lang="zh-CN" altLang="en-US" sz="2400" dirty="0">
                <a:latin typeface="+mn-lt"/>
                <a:ea typeface="+mn-ea"/>
              </a:rPr>
              <a:t>（？）</a:t>
            </a: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TOP	EQU    LENGTH  STAPN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STACK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	    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MAIN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       PROC   </a:t>
            </a:r>
            <a:r>
              <a:rPr lang="en-US" sz="2400" dirty="0">
                <a:latin typeface="+mn-lt"/>
                <a:ea typeface="+mn-ea"/>
              </a:rPr>
              <a:t>FAR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       ASSUME  </a:t>
            </a:r>
            <a:r>
              <a:rPr lang="en-US" sz="2400" dirty="0">
                <a:latin typeface="+mn-lt"/>
                <a:ea typeface="+mn-ea"/>
              </a:rPr>
              <a:t>CS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CODE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DATA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      	  ES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DATA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SS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STACK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    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；使用串操作指令要设附加段</a:t>
            </a: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4.39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13744"/>
      </p:ext>
    </p:extLst>
  </p:cSld>
  <p:clrMapOvr>
    <a:masterClrMapping/>
  </p:clrMapOvr>
  <p:transition spd="slow">
    <p:cover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循环结构程序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62050"/>
            <a:ext cx="8372475" cy="53086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349375" algn="l"/>
              </a:tabLst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START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MOV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STACK	;</a:t>
            </a:r>
            <a:r>
              <a:rPr lang="zh-CN" altLang="en-US" sz="2400" dirty="0">
                <a:latin typeface="+mn-lt"/>
                <a:ea typeface="+mn-ea"/>
              </a:rPr>
              <a:t>设置堆栈段</a:t>
            </a: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MOV    SS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MOV    SP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TOP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PUSH   DS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SUB  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PUSH   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MOV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DATA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MOV    DS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	;</a:t>
            </a:r>
            <a:r>
              <a:rPr lang="zh-CN" altLang="en-US" sz="2400" dirty="0">
                <a:latin typeface="+mn-lt"/>
                <a:ea typeface="+mn-ea"/>
              </a:rPr>
              <a:t>设置数据段</a:t>
            </a: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MOV    ES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	;</a:t>
            </a:r>
            <a:r>
              <a:rPr lang="zh-CN" altLang="en-US" sz="2400" dirty="0">
                <a:latin typeface="+mn-lt"/>
                <a:ea typeface="+mn-ea"/>
              </a:rPr>
              <a:t>设附加段</a:t>
            </a:r>
            <a:r>
              <a:rPr lang="en-US" altLang="zh-CN" sz="2400" dirty="0">
                <a:latin typeface="+mn-lt"/>
                <a:ea typeface="+mn-ea"/>
              </a:rPr>
              <a:t>, </a:t>
            </a:r>
            <a:r>
              <a:rPr lang="zh-CN" altLang="en-US" sz="2400" dirty="0">
                <a:latin typeface="+mn-lt"/>
                <a:ea typeface="+mn-ea"/>
              </a:rPr>
              <a:t>与数据段相同</a:t>
            </a: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MOV    SI</a:t>
            </a:r>
            <a:r>
              <a:rPr lang="zh-CN" altLang="en-US" sz="2400" dirty="0">
                <a:latin typeface="+mn-lt"/>
                <a:ea typeface="+mn-ea"/>
              </a:rPr>
              <a:t>， </a:t>
            </a:r>
            <a:r>
              <a:rPr lang="en-US" sz="2400" dirty="0">
                <a:latin typeface="+mn-lt"/>
                <a:ea typeface="+mn-ea"/>
              </a:rPr>
              <a:t>OFFSET  A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en-US" sz="2400" dirty="0">
                <a:latin typeface="+mn-lt"/>
                <a:ea typeface="+mn-ea"/>
              </a:rPr>
              <a:t>;SI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 </a:t>
            </a:r>
            <a:r>
              <a:rPr lang="en-US" sz="2400" dirty="0">
                <a:latin typeface="+mn-lt"/>
                <a:ea typeface="+mn-ea"/>
              </a:rPr>
              <a:t> </a:t>
            </a:r>
            <a:r>
              <a:rPr lang="zh-CN" altLang="en-US" sz="2400" dirty="0">
                <a:latin typeface="+mn-lt"/>
                <a:ea typeface="+mn-ea"/>
              </a:rPr>
              <a:t>数</a:t>
            </a:r>
            <a:r>
              <a:rPr lang="en-US" sz="2400" dirty="0">
                <a:latin typeface="+mn-lt"/>
                <a:ea typeface="+mn-ea"/>
              </a:rPr>
              <a:t>A</a:t>
            </a:r>
            <a:r>
              <a:rPr lang="zh-CN" altLang="en-US" sz="2400" dirty="0">
                <a:latin typeface="+mn-lt"/>
                <a:ea typeface="+mn-ea"/>
              </a:rPr>
              <a:t>偏移地址</a:t>
            </a: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MOV    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OFFSET  B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en-US" sz="2400" dirty="0">
                <a:latin typeface="+mn-lt"/>
                <a:ea typeface="+mn-ea"/>
              </a:rPr>
              <a:t>;BX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 </a:t>
            </a:r>
            <a:r>
              <a:rPr lang="en-US" sz="2400" dirty="0">
                <a:latin typeface="+mn-lt"/>
                <a:ea typeface="+mn-ea"/>
              </a:rPr>
              <a:t> </a:t>
            </a:r>
            <a:r>
              <a:rPr lang="zh-CN" altLang="en-US" sz="2400" dirty="0">
                <a:latin typeface="+mn-lt"/>
                <a:ea typeface="+mn-ea"/>
              </a:rPr>
              <a:t>数</a:t>
            </a:r>
            <a:r>
              <a:rPr lang="en-US" sz="2400" dirty="0">
                <a:latin typeface="+mn-lt"/>
                <a:ea typeface="+mn-ea"/>
              </a:rPr>
              <a:t>B</a:t>
            </a:r>
            <a:r>
              <a:rPr lang="zh-CN" altLang="en-US" sz="2400" dirty="0">
                <a:latin typeface="+mn-lt"/>
                <a:ea typeface="+mn-ea"/>
              </a:rPr>
              <a:t>偏移地址</a:t>
            </a: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MOV    DI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 OFFSET  SUM</a:t>
            </a:r>
            <a:r>
              <a:rPr lang="zh-CN" altLang="en-US" sz="2400" dirty="0">
                <a:latin typeface="+mn-lt"/>
                <a:ea typeface="+mn-ea"/>
              </a:rPr>
              <a:t>  </a:t>
            </a:r>
            <a:r>
              <a:rPr lang="en-US" sz="2400" dirty="0">
                <a:latin typeface="+mn-lt"/>
                <a:ea typeface="+mn-ea"/>
              </a:rPr>
              <a:t>;DI 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>
                <a:latin typeface="+mn-lt"/>
                <a:ea typeface="+mn-ea"/>
              </a:rPr>
              <a:t>和单元地址</a:t>
            </a: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sz="2400" dirty="0">
                <a:latin typeface="+mn-lt"/>
                <a:ea typeface="+mn-ea"/>
              </a:rPr>
              <a:t>		MOV    CX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LENGTH  SUM</a:t>
            </a:r>
          </a:p>
          <a:p>
            <a:pPr>
              <a:spcBef>
                <a:spcPts val="0"/>
              </a:spcBef>
              <a:buNone/>
              <a:tabLst>
                <a:tab pos="1331595" algn="l"/>
              </a:tabLst>
            </a:pPr>
            <a:r>
              <a:rPr lang="en-US" altLang="zh-CN" sz="2400" dirty="0">
                <a:latin typeface="+mn-lt"/>
                <a:ea typeface="+mn-ea"/>
              </a:rPr>
              <a:t>					;</a:t>
            </a:r>
            <a:r>
              <a:rPr lang="en-US" sz="2400" dirty="0">
                <a:latin typeface="+mn-lt"/>
                <a:ea typeface="+mn-ea"/>
              </a:rPr>
              <a:t>CX 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>
                <a:latin typeface="+mn-lt"/>
                <a:ea typeface="+mn-ea"/>
              </a:rPr>
              <a:t>和的长度</a:t>
            </a:r>
            <a:r>
              <a:rPr lang="en-US" altLang="zh-CN" sz="2400" dirty="0">
                <a:latin typeface="+mn-lt"/>
                <a:ea typeface="+mn-ea"/>
              </a:rPr>
              <a:t>(</a:t>
            </a:r>
            <a:r>
              <a:rPr lang="zh-CN" altLang="en-US" sz="2400" dirty="0">
                <a:latin typeface="+mn-lt"/>
                <a:ea typeface="+mn-ea"/>
              </a:rPr>
              <a:t>含进位位</a:t>
            </a:r>
            <a:r>
              <a:rPr lang="en-US" altLang="zh-CN" sz="2400" dirty="0">
                <a:latin typeface="+mn-lt"/>
                <a:ea typeface="+mn-ea"/>
              </a:rPr>
              <a:t>)</a:t>
            </a:r>
            <a:r>
              <a:rPr lang="zh-CN" altLang="en-US" sz="2400" dirty="0">
                <a:latin typeface="+mn-lt"/>
                <a:ea typeface="+mn-ea"/>
              </a:rPr>
              <a:t>为</a:t>
            </a:r>
            <a:r>
              <a:rPr lang="en-US" sz="2400" dirty="0">
                <a:latin typeface="+mn-lt"/>
                <a:ea typeface="+mn-ea"/>
              </a:rPr>
              <a:t>5</a:t>
            </a:r>
            <a:endParaRPr lang="zh-CN" altLang="en-US" sz="2400" dirty="0">
              <a:latin typeface="+mn-lt"/>
              <a:ea typeface="+mn-ea"/>
            </a:endParaRPr>
          </a:p>
          <a:p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4.39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003230"/>
      </p:ext>
    </p:extLst>
  </p:cSld>
  <p:clrMapOvr>
    <a:masterClrMapping/>
  </p:clrMapOvr>
  <p:transition spd="slow"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表达式和运算符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/>
              <a:t>将常数、符号、寄存器等通过运算符连接起来的式子叫做表达式。</a:t>
            </a:r>
            <a:endParaRPr lang="en-US" altLang="zh-CN" sz="2800" dirty="0"/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en-US" altLang="zh-CN" sz="2800" dirty="0"/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/>
              <a:t>不论是常数、变量还是标号，都可用表达式的形式给出。</a:t>
            </a:r>
            <a:endParaRPr lang="en-US" altLang="zh-CN" sz="2800" dirty="0"/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zh-CN" altLang="en-US" sz="2800" dirty="0"/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lt"/>
              </a:rPr>
              <a:t>表</a:t>
            </a:r>
            <a:r>
              <a:rPr lang="en-US" sz="2800" dirty="0">
                <a:latin typeface="+mn-lt"/>
              </a:rPr>
              <a:t>4.1</a:t>
            </a:r>
            <a:r>
              <a:rPr lang="zh-CN" altLang="en-US" sz="2800" dirty="0">
                <a:latin typeface="+mn-lt"/>
              </a:rPr>
              <a:t>给出了常用表达式的运算符，还给出了一些简单的例子。</a:t>
            </a:r>
          </a:p>
        </p:txBody>
      </p:sp>
    </p:spTree>
  </p:cSld>
  <p:clrMapOvr>
    <a:masterClrMapping/>
  </p:clrMapOvr>
  <p:transition spd="slow">
    <p:pull dir="l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循环结构程序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372475" cy="52832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899795" algn="l"/>
              </a:tabLst>
            </a:pPr>
            <a:r>
              <a:rPr lang="en-US" sz="2400" dirty="0">
                <a:latin typeface="+mn-lt"/>
                <a:ea typeface="+mn-ea"/>
              </a:rPr>
              <a:t>		DEC	CX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；循环次数为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，只要做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次加法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CLD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；串操作清方向标志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地址增量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CLC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；进位位清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存最后一次进位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初值置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GET_SUM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LODS	A	</a:t>
            </a:r>
            <a:r>
              <a:rPr lang="zh-CN" altLang="en-US" sz="2400" dirty="0">
                <a:latin typeface="+mn-lt"/>
                <a:ea typeface="+mn-ea"/>
              </a:rPr>
              <a:t>　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AL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 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从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中取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SI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自动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+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ADC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[BX]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；与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数相加，结果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送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AL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DAA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BCD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数调整</a:t>
            </a:r>
          </a:p>
          <a:p>
            <a:pPr>
              <a:spcBef>
                <a:spcPts val="0"/>
              </a:spcBef>
              <a:buNone/>
              <a:tabLst>
                <a:tab pos="899795" algn="l"/>
              </a:tabLst>
            </a:pPr>
            <a:r>
              <a:rPr lang="en-US" sz="2400" dirty="0">
                <a:latin typeface="+mn-lt"/>
                <a:ea typeface="+mn-ea"/>
              </a:rPr>
              <a:t>		INC	BX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数指针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+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899795" algn="l"/>
              </a:tabLst>
            </a:pPr>
            <a:r>
              <a:rPr lang="en-US" sz="2400" dirty="0">
                <a:latin typeface="+mn-lt"/>
                <a:ea typeface="+mn-ea"/>
              </a:rPr>
              <a:t>		STOS	SUM	</a:t>
            </a:r>
            <a:r>
              <a:rPr lang="en-US" altLang="zh-CN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SUM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单元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结果，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DI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自动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+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</a:p>
          <a:p>
            <a:pPr>
              <a:spcBef>
                <a:spcPts val="0"/>
              </a:spcBef>
              <a:buNone/>
              <a:tabLst>
                <a:tab pos="899795" algn="l"/>
              </a:tabLst>
            </a:pPr>
            <a:r>
              <a:rPr lang="en-US" sz="2400" dirty="0"/>
              <a:t> 	 	</a:t>
            </a:r>
            <a:r>
              <a:rPr lang="en-US" sz="2400" dirty="0">
                <a:latin typeface="+mn-lt"/>
                <a:ea typeface="+mn-ea"/>
              </a:rPr>
              <a:t>LOOP  GET_SUM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	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CX-1, CX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≠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转循环做加法</a:t>
            </a:r>
          </a:p>
          <a:p>
            <a:pPr>
              <a:spcBef>
                <a:spcPts val="0"/>
              </a:spcBef>
              <a:buNone/>
              <a:tabLst>
                <a:tab pos="899795" algn="l"/>
              </a:tabLst>
            </a:pPr>
            <a:r>
              <a:rPr lang="en-US" sz="2400" dirty="0">
                <a:latin typeface="+mn-lt"/>
                <a:ea typeface="+mn-ea"/>
              </a:rPr>
              <a:t>		ADC	 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</a:t>
            </a:r>
            <a:r>
              <a:rPr lang="en-US" altLang="zh-CN" sz="2400" dirty="0">
                <a:latin typeface="+mn-lt"/>
                <a:ea typeface="+mn-ea"/>
              </a:rPr>
              <a:t>	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次后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CX=0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，将进位加到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中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 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AH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STOSB	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进位存入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SUM+4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单元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4.39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488015"/>
      </p:ext>
    </p:extLst>
  </p:cSld>
  <p:clrMapOvr>
    <a:masterClrMapping/>
  </p:clrMapOvr>
  <p:transition spd="slow">
    <p:checker dir="vert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循环结构程序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339850"/>
            <a:ext cx="8312150" cy="517525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971550" algn="l"/>
              </a:tabLst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RET	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返回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971550" algn="l"/>
              </a:tabLst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MAIN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971550" algn="l"/>
              </a:tabLst>
            </a:pPr>
            <a:r>
              <a:rPr lang="en-US" sz="2400" dirty="0">
                <a:latin typeface="+mn-lt"/>
                <a:ea typeface="+mn-ea"/>
              </a:rPr>
              <a:t>CODE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971550" algn="l"/>
              </a:tabLst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END	 MAIN</a:t>
            </a:r>
          </a:p>
          <a:p>
            <a:pPr>
              <a:spcBef>
                <a:spcPts val="0"/>
              </a:spcBef>
              <a:buNone/>
              <a:tabLst>
                <a:tab pos="971550" algn="l"/>
              </a:tabLst>
            </a:pPr>
            <a:endParaRPr lang="zh-CN" altLang="en-US" sz="2400" dirty="0">
              <a:solidFill>
                <a:srgbClr val="00FF00"/>
              </a:solidFill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本例也是利用</a:t>
            </a:r>
            <a:r>
              <a:rPr lang="en-US" dirty="0">
                <a:latin typeface="+mn-lt"/>
                <a:ea typeface="+mn-ea"/>
              </a:rPr>
              <a:t>LOOP</a:t>
            </a:r>
            <a:r>
              <a:rPr lang="zh-CN" altLang="en-US" dirty="0">
                <a:latin typeface="+mn-lt"/>
                <a:ea typeface="+mn-ea"/>
              </a:rPr>
              <a:t>指令执行循环加法操作；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利用</a:t>
            </a:r>
            <a:r>
              <a:rPr lang="en-US" dirty="0">
                <a:latin typeface="+mn-lt"/>
                <a:ea typeface="+mn-ea"/>
              </a:rPr>
              <a:t>LODS A</a:t>
            </a:r>
            <a:r>
              <a:rPr lang="zh-CN" altLang="en-US" dirty="0">
                <a:latin typeface="+mn-lt"/>
                <a:ea typeface="+mn-ea"/>
              </a:rPr>
              <a:t>指令取</a:t>
            </a:r>
            <a:r>
              <a:rPr lang="en-US" dirty="0">
                <a:latin typeface="+mn-lt"/>
                <a:ea typeface="+mn-ea"/>
              </a:rPr>
              <a:t>A</a:t>
            </a:r>
            <a:r>
              <a:rPr lang="zh-CN" altLang="en-US" dirty="0">
                <a:latin typeface="+mn-lt"/>
                <a:ea typeface="+mn-ea"/>
              </a:rPr>
              <a:t>数时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源地址指针</a:t>
            </a:r>
            <a:r>
              <a:rPr lang="en-US" dirty="0">
                <a:latin typeface="+mn-lt"/>
                <a:ea typeface="+mn-ea"/>
              </a:rPr>
              <a:t>SI</a:t>
            </a:r>
            <a:r>
              <a:rPr lang="zh-CN" altLang="en-US" dirty="0">
                <a:latin typeface="+mn-lt"/>
                <a:ea typeface="+mn-ea"/>
              </a:rPr>
              <a:t>自动修改；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利用</a:t>
            </a:r>
            <a:r>
              <a:rPr lang="en-US" dirty="0">
                <a:latin typeface="+mn-lt"/>
                <a:ea typeface="+mn-ea"/>
              </a:rPr>
              <a:t>STOS</a:t>
            </a:r>
            <a:r>
              <a:rPr lang="zh-CN" altLang="en-US" dirty="0">
                <a:latin typeface="+mn-lt"/>
                <a:ea typeface="+mn-ea"/>
              </a:rPr>
              <a:t>指令存数时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目的地址指针</a:t>
            </a:r>
            <a:r>
              <a:rPr lang="en-US" dirty="0">
                <a:latin typeface="+mn-lt"/>
                <a:ea typeface="+mn-ea"/>
              </a:rPr>
              <a:t>DI</a:t>
            </a:r>
            <a:r>
              <a:rPr lang="zh-CN" altLang="en-US" dirty="0">
                <a:latin typeface="+mn-lt"/>
                <a:ea typeface="+mn-ea"/>
              </a:rPr>
              <a:t>自动修改；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但取</a:t>
            </a:r>
            <a:r>
              <a:rPr lang="en-US" dirty="0">
                <a:latin typeface="+mn-lt"/>
                <a:ea typeface="+mn-ea"/>
              </a:rPr>
              <a:t>B</a:t>
            </a:r>
            <a:r>
              <a:rPr lang="zh-CN" altLang="en-US" dirty="0">
                <a:latin typeface="+mn-lt"/>
                <a:ea typeface="+mn-ea"/>
              </a:rPr>
              <a:t>数时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地址指针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必须用指令修改。</a:t>
            </a:r>
          </a:p>
          <a:p>
            <a:endParaRPr lang="zh-CN" altLang="en-US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27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4.39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864582"/>
      </p:ext>
    </p:extLst>
  </p:cSld>
  <p:clrMapOvr>
    <a:masterClrMapping/>
  </p:clrMapOvr>
  <p:transition spd="slow">
    <p:wheel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循环结构程序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5556250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4.40  </a:t>
            </a:r>
            <a:r>
              <a:rPr lang="zh-CN" altLang="en-US" dirty="0">
                <a:latin typeface="+mn-lt"/>
                <a:ea typeface="+mn-ea"/>
              </a:rPr>
              <a:t>有一个无符号数组共含</a:t>
            </a:r>
            <a:r>
              <a:rPr lang="en-US" dirty="0">
                <a:latin typeface="+mn-lt"/>
                <a:ea typeface="+mn-ea"/>
              </a:rPr>
              <a:t>5</a:t>
            </a:r>
            <a:r>
              <a:rPr lang="zh-CN" altLang="en-US" dirty="0">
                <a:latin typeface="+mn-lt"/>
                <a:ea typeface="+mn-ea"/>
              </a:rPr>
              <a:t>个元素</a:t>
            </a:r>
            <a:r>
              <a:rPr lang="en-US" altLang="zh-CN" dirty="0">
                <a:latin typeface="+mn-lt"/>
                <a:ea typeface="+mn-ea"/>
              </a:rPr>
              <a:t>: </a:t>
            </a:r>
            <a:r>
              <a:rPr lang="en-US" dirty="0">
                <a:latin typeface="+mn-lt"/>
                <a:ea typeface="+mn-ea"/>
              </a:rPr>
              <a:t>12, 7, 19, 8, 24, </a:t>
            </a:r>
            <a:r>
              <a:rPr lang="zh-CN" altLang="en-US" dirty="0">
                <a:latin typeface="+mn-lt"/>
                <a:ea typeface="+mn-ea"/>
              </a:rPr>
              <a:t>它们存放在</a:t>
            </a:r>
            <a:r>
              <a:rPr lang="en-US" dirty="0">
                <a:latin typeface="+mn-lt"/>
                <a:ea typeface="+mn-ea"/>
              </a:rPr>
              <a:t>LIST</a:t>
            </a:r>
            <a:r>
              <a:rPr lang="zh-CN" altLang="en-US" dirty="0">
                <a:latin typeface="+mn-lt"/>
                <a:ea typeface="+mn-ea"/>
              </a:rPr>
              <a:t>开始的字单元中，编程将数组中的数按从大到小的次序排列（元素个数</a:t>
            </a:r>
            <a:r>
              <a:rPr lang="en-US" i="1" dirty="0">
                <a:latin typeface="+mn-lt"/>
                <a:ea typeface="+mn-ea"/>
              </a:rPr>
              <a:t>n</a:t>
            </a:r>
            <a:r>
              <a:rPr lang="en-US" dirty="0">
                <a:latin typeface="+mn-lt"/>
                <a:ea typeface="+mn-ea"/>
              </a:rPr>
              <a:t>=5</a:t>
            </a:r>
            <a:r>
              <a:rPr lang="zh-CN" altLang="en-US" dirty="0">
                <a:latin typeface="+mn-lt"/>
                <a:ea typeface="+mn-ea"/>
              </a:rPr>
              <a:t>）。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>
                <a:latin typeface="+mn-ea"/>
                <a:ea typeface="+mn-ea"/>
              </a:rPr>
              <a:t>编程思路：</a:t>
            </a:r>
            <a:endParaRPr lang="en-US" altLang="zh-CN" dirty="0">
              <a:latin typeface="+mn-ea"/>
              <a:ea typeface="+mn-ea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编程时采用冒泡法排序。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比较从第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个元素开始，与相邻数比较，若大的在前小的在后，次序就排好了，不要交换，否则交换。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然后将小的数与第</a:t>
            </a:r>
            <a:r>
              <a:rPr 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个元素比较，经</a:t>
            </a:r>
            <a:r>
              <a:rPr lang="en-US" sz="240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-1(=4)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次比较后，一行中最小的元素</a:t>
            </a:r>
            <a:r>
              <a:rPr 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排到了最后面。共循环比较了</a:t>
            </a:r>
            <a:r>
              <a:rPr lang="en-US" sz="240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-1(=4) 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再作第二轮比较，这轮只要比较</a:t>
            </a:r>
            <a:r>
              <a:rPr 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n-2(=3)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次，即可将数组中的数按从大到小的次序排列好。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这是一个多重循环程序。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程序稍加修改后，即可实现从小到大的排序。</a:t>
            </a:r>
          </a:p>
        </p:txBody>
      </p:sp>
    </p:spTree>
    <p:extLst>
      <p:ext uri="{BB962C8B-B14F-4D97-AF65-F5344CB8AC3E}">
        <p14:creationId xmlns:p14="http://schemas.microsoft.com/office/powerpoint/2010/main" val="1217785834"/>
      </p:ext>
    </p:extLst>
  </p:cSld>
  <p:clrMapOvr>
    <a:masterClrMapping/>
  </p:clrMapOvr>
  <p:transition spd="slow">
    <p:blinds dir="vert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循环结构程序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3625850"/>
          </a:xfrm>
        </p:spPr>
        <p:txBody>
          <a:bodyPr/>
          <a:lstStyle/>
          <a:p>
            <a:r>
              <a:rPr lang="zh-CN" altLang="en-US" dirty="0"/>
              <a:t>比较过程中数组中数的排列</a:t>
            </a:r>
            <a:r>
              <a:rPr lang="en-US" altLang="zh-CN" dirty="0"/>
              <a:t>:</a:t>
            </a:r>
            <a:endParaRPr lang="zh-CN" altLang="en-US" dirty="0"/>
          </a:p>
          <a:p>
            <a:pPr>
              <a:buFont typeface="黑体" panose="02010609060101010101" pitchFamily="2" charset="-122"/>
              <a:buChar char="-"/>
            </a:pPr>
            <a:r>
              <a:rPr lang="zh-CN" altLang="en-US" sz="2400" dirty="0">
                <a:latin typeface="+mn-lt"/>
                <a:ea typeface="+mn-ea"/>
              </a:rPr>
              <a:t>原始数据 </a:t>
            </a:r>
            <a:r>
              <a:rPr lang="en-US" sz="2400" dirty="0">
                <a:latin typeface="+mn-lt"/>
                <a:ea typeface="+mn-ea"/>
              </a:rPr>
              <a:t>     	12   7  19   8  24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buFont typeface="黑体" panose="02010609060101010101" pitchFamily="2" charset="-122"/>
              <a:buChar char="-"/>
            </a:pPr>
            <a:r>
              <a:rPr lang="zh-CN" altLang="en-US" sz="2400" dirty="0">
                <a:latin typeface="+mn-lt"/>
                <a:ea typeface="+mn-ea"/>
              </a:rPr>
              <a:t>第一轮比较后</a:t>
            </a:r>
            <a:r>
              <a:rPr lang="en-US" sz="2400" dirty="0">
                <a:latin typeface="+mn-lt"/>
                <a:ea typeface="+mn-ea"/>
              </a:rPr>
              <a:t>  	12  19   8  24   7	</a:t>
            </a:r>
            <a:r>
              <a:rPr lang="zh-CN" altLang="en-US" sz="2400" dirty="0">
                <a:latin typeface="+mn-lt"/>
                <a:ea typeface="+mn-ea"/>
              </a:rPr>
              <a:t>找出最小值</a:t>
            </a:r>
            <a:r>
              <a:rPr lang="en-US" sz="2400" dirty="0">
                <a:latin typeface="+mn-lt"/>
                <a:ea typeface="+mn-ea"/>
              </a:rPr>
              <a:t>7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buFont typeface="黑体" panose="02010609060101010101" pitchFamily="2" charset="-122"/>
              <a:buChar char="-"/>
            </a:pPr>
            <a:r>
              <a:rPr lang="zh-CN" altLang="en-US" sz="2400" dirty="0">
                <a:latin typeface="+mn-lt"/>
                <a:ea typeface="+mn-ea"/>
              </a:rPr>
              <a:t>第二轮比较后</a:t>
            </a:r>
            <a:r>
              <a:rPr lang="en-US" sz="2400" dirty="0">
                <a:latin typeface="+mn-lt"/>
                <a:ea typeface="+mn-ea"/>
              </a:rPr>
              <a:t>  	19  12  24   8   7	</a:t>
            </a:r>
            <a:r>
              <a:rPr lang="zh-CN" altLang="en-US" sz="2400" dirty="0">
                <a:latin typeface="+mn-lt"/>
                <a:ea typeface="+mn-ea"/>
              </a:rPr>
              <a:t>找出第二小的值</a:t>
            </a:r>
            <a:r>
              <a:rPr lang="en-US" sz="2400" dirty="0">
                <a:latin typeface="+mn-lt"/>
                <a:ea typeface="+mn-ea"/>
              </a:rPr>
              <a:t>8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buFont typeface="黑体" panose="02010609060101010101" pitchFamily="2" charset="-122"/>
              <a:buChar char="-"/>
            </a:pPr>
            <a:r>
              <a:rPr lang="zh-CN" altLang="en-US" sz="2400" dirty="0">
                <a:latin typeface="+mn-lt"/>
                <a:ea typeface="+mn-ea"/>
              </a:rPr>
              <a:t>第三轮比较后</a:t>
            </a:r>
            <a:r>
              <a:rPr lang="en-US" sz="2400" dirty="0">
                <a:latin typeface="+mn-lt"/>
                <a:ea typeface="+mn-ea"/>
              </a:rPr>
              <a:t>  	19  24  12   8   7	</a:t>
            </a:r>
            <a:r>
              <a:rPr lang="zh-CN" altLang="en-US" sz="2400" dirty="0">
                <a:latin typeface="+mn-lt"/>
                <a:ea typeface="+mn-ea"/>
              </a:rPr>
              <a:t>找出第三小的值</a:t>
            </a:r>
            <a:r>
              <a:rPr lang="en-US" sz="2400" dirty="0">
                <a:latin typeface="+mn-lt"/>
                <a:ea typeface="+mn-ea"/>
              </a:rPr>
              <a:t>12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buFont typeface="黑体" panose="02010609060101010101" pitchFamily="2" charset="-122"/>
              <a:buChar char="-"/>
            </a:pPr>
            <a:r>
              <a:rPr lang="zh-CN" altLang="en-US" sz="2400" dirty="0">
                <a:latin typeface="+mn-lt"/>
                <a:ea typeface="+mn-ea"/>
              </a:rPr>
              <a:t>第四轮比较后</a:t>
            </a:r>
            <a:r>
              <a:rPr lang="en-US" sz="2400" dirty="0">
                <a:latin typeface="+mn-lt"/>
                <a:ea typeface="+mn-ea"/>
              </a:rPr>
              <a:t>  	24  19  12   8   7	</a:t>
            </a:r>
            <a:r>
              <a:rPr lang="zh-CN" altLang="en-US" sz="2400" dirty="0">
                <a:latin typeface="+mn-lt"/>
                <a:ea typeface="+mn-ea"/>
              </a:rPr>
              <a:t>已排好次序，大循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400" dirty="0">
                <a:latin typeface="+mn-lt"/>
                <a:ea typeface="+mn-ea"/>
              </a:rPr>
              <a:t>							</a:t>
            </a:r>
            <a:r>
              <a:rPr lang="zh-CN" altLang="en-US" sz="2400" dirty="0">
                <a:latin typeface="+mn-lt"/>
                <a:ea typeface="+mn-ea"/>
              </a:rPr>
              <a:t>环次数为</a:t>
            </a:r>
            <a:r>
              <a:rPr lang="en-US" sz="2400" i="1" dirty="0">
                <a:latin typeface="+mn-lt"/>
                <a:ea typeface="+mn-ea"/>
              </a:rPr>
              <a:t>n</a:t>
            </a:r>
            <a:r>
              <a:rPr lang="en-US" sz="2400" dirty="0">
                <a:latin typeface="+mn-lt"/>
                <a:ea typeface="+mn-ea"/>
              </a:rPr>
              <a:t>-1(=4)</a:t>
            </a:r>
            <a:endParaRPr lang="zh-CN" altLang="en-US" sz="2400" dirty="0"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4.40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010367"/>
      </p:ext>
    </p:extLst>
  </p:cSld>
  <p:clrMapOvr>
    <a:masterClrMapping/>
  </p:clrMapOvr>
  <p:transition spd="slow">
    <p:wheel spokes="1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循环结构程序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569595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LIST	DW      12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7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19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8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24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；数组字单元</a:t>
            </a: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COUNT	EQU  </a:t>
            </a:r>
            <a:r>
              <a:rPr lang="zh-CN" altLang="en-US" sz="2400" dirty="0">
                <a:latin typeface="+mn-lt"/>
                <a:ea typeface="+mn-ea"/>
              </a:rPr>
              <a:t>（</a:t>
            </a:r>
            <a:r>
              <a:rPr lang="en-US" sz="2400" dirty="0">
                <a:latin typeface="+mn-lt"/>
                <a:ea typeface="+mn-ea"/>
              </a:rPr>
              <a:t>$-LIST</a:t>
            </a:r>
            <a:r>
              <a:rPr lang="zh-CN" altLang="en-US" sz="2400" dirty="0">
                <a:latin typeface="+mn-lt"/>
                <a:ea typeface="+mn-ea"/>
              </a:rPr>
              <a:t>）</a:t>
            </a:r>
            <a:r>
              <a:rPr lang="en-US" sz="2400" dirty="0">
                <a:latin typeface="+mn-lt"/>
                <a:ea typeface="+mn-ea"/>
              </a:rPr>
              <a:t>/2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；数组长度</a:t>
            </a:r>
            <a:r>
              <a:rPr lang="en-US" sz="2400" i="1" dirty="0">
                <a:solidFill>
                  <a:srgbClr val="DDDDDD"/>
                </a:solidFill>
                <a:latin typeface="+mn-lt"/>
                <a:ea typeface="+mn-ea"/>
              </a:rPr>
              <a:t>n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=10/2=5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;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SORT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		ASSUME   CS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SORT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DATA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BEGIN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altLang="zh-CN" sz="2400" dirty="0">
                <a:latin typeface="+mn-lt"/>
                <a:ea typeface="+mn-ea"/>
              </a:rPr>
              <a:t>	</a:t>
            </a:r>
            <a:r>
              <a:rPr lang="en-US" sz="2400" dirty="0">
                <a:latin typeface="+mn-lt"/>
                <a:ea typeface="+mn-ea"/>
              </a:rPr>
              <a:t>MOV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DATA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		MOV    DS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		MOV    CX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COUNT-1 </a:t>
            </a: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	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比较轮数（大循环次数）</a:t>
            </a: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LOOP1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MOV    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CX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大循环次数</a:t>
            </a:r>
          </a:p>
          <a:p>
            <a:pPr>
              <a:spcBef>
                <a:spcPts val="0"/>
              </a:spcBef>
              <a:buNone/>
              <a:tabLst>
                <a:tab pos="1439545" algn="l"/>
              </a:tabLst>
            </a:pPr>
            <a:r>
              <a:rPr lang="en-US" sz="2400" dirty="0">
                <a:latin typeface="+mn-lt"/>
                <a:ea typeface="+mn-ea"/>
              </a:rPr>
              <a:t>		MOV    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；地址指针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4.40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892824"/>
      </p:ext>
    </p:extLst>
  </p:cSld>
  <p:clrMapOvr>
    <a:masterClrMapping/>
  </p:clrMapOvr>
  <p:transition spd="slow">
    <p:wheel spokes="2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4.3.3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循环结构程序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984250"/>
            <a:ext cx="8372475" cy="56007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LOOP2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 		MOV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LIST [BX]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AX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LIST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（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i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）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CMP	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LIST [BX+2]	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LIST(i)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≥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LIST(i+2)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？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JAE	  NO_CHANGE 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是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转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XCHG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LIST [BX+2]</a:t>
            </a:r>
            <a:r>
              <a:rPr lang="en-US" altLang="zh-CN" sz="2400" dirty="0">
                <a:latin typeface="+mn-lt"/>
                <a:ea typeface="+mn-ea"/>
              </a:rPr>
              <a:t>	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否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交换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使大数在前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  LIST [BX]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NO_CHANGE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ADD	  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2	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BX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增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，取下个数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LOOP   LOOP2	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一轮没比完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转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继续比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  CX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DX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一轮比完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比较轮数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LOOP   LOOP1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CX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CX-1,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非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则转下轮比较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  	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4C00H	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比完，返回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INT	  21H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SORT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END	BEGIN</a:t>
            </a:r>
            <a:endParaRPr lang="zh-CN" altLang="en-US" sz="2400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3975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4.40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775823"/>
      </p:ext>
    </p:extLst>
  </p:cSld>
  <p:clrMapOvr>
    <a:masterClrMapping/>
  </p:clrMapOvr>
  <p:transition spd="slow">
    <p:wheel spokes="3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60550" y="1828800"/>
            <a:ext cx="5556250" cy="3536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顺序结构程序设计</a:t>
            </a:r>
          </a:p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分支程序设计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.3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循环结构程序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>
                <a:solidFill>
                  <a:srgbClr val="00FF00"/>
                </a:solidFill>
                <a:latin typeface="+mn-lt"/>
                <a:ea typeface="+mn-ea"/>
              </a:rPr>
              <a:t>4.3.4  </a:t>
            </a:r>
            <a:r>
              <a:rPr lang="zh-CN" altLang="en-US" sz="3600" b="1" dirty="0">
                <a:solidFill>
                  <a:srgbClr val="00FF00"/>
                </a:solidFill>
                <a:latin typeface="+mn-lt"/>
                <a:ea typeface="+mn-ea"/>
              </a:rPr>
              <a:t>代码转换程序</a:t>
            </a:r>
            <a:endParaRPr lang="en-US" altLang="zh-CN" sz="3600" b="1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4.3.5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过程调用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2513153"/>
      </p:ext>
    </p:extLst>
  </p:cSld>
  <p:clrMapOvr>
    <a:masterClrMapping/>
  </p:clrMapOvr>
  <p:transition spd="slow">
    <p:wedg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sz="3600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142287" cy="5175250"/>
          </a:xfrm>
        </p:spPr>
        <p:txBody>
          <a:bodyPr/>
          <a:lstStyle/>
          <a:p>
            <a:pPr algn="just">
              <a:spcBef>
                <a:spcPts val="2400"/>
              </a:spcBef>
            </a:pPr>
            <a:r>
              <a:rPr lang="zh-CN" altLang="en-US" dirty="0">
                <a:latin typeface="+mn-lt"/>
              </a:rPr>
              <a:t>在计算机中，经常需要将数据从一种形式转换成另一种形式。例如，把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进制数转换成</a:t>
            </a:r>
            <a:r>
              <a:rPr lang="en-US" dirty="0">
                <a:latin typeface="+mn-lt"/>
              </a:rPr>
              <a:t>10</a:t>
            </a:r>
            <a:r>
              <a:rPr lang="zh-CN" altLang="en-US" dirty="0">
                <a:latin typeface="+mn-lt"/>
              </a:rPr>
              <a:t>进制数，再转换成</a:t>
            </a:r>
            <a:r>
              <a:rPr lang="en-US" dirty="0">
                <a:latin typeface="+mn-lt"/>
              </a:rPr>
              <a:t>ASCII</a:t>
            </a:r>
            <a:r>
              <a:rPr lang="zh-CN" altLang="en-US" dirty="0">
                <a:latin typeface="+mn-lt"/>
              </a:rPr>
              <a:t>码显示出来；把键盘输入的</a:t>
            </a:r>
            <a:r>
              <a:rPr lang="en-US" dirty="0">
                <a:latin typeface="+mn-lt"/>
              </a:rPr>
              <a:t>10</a:t>
            </a:r>
            <a:r>
              <a:rPr lang="zh-CN" altLang="en-US" dirty="0">
                <a:latin typeface="+mn-lt"/>
              </a:rPr>
              <a:t>进制数转换成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进制数，再转换成</a:t>
            </a:r>
            <a:r>
              <a:rPr lang="en-US" dirty="0">
                <a:latin typeface="+mn-lt"/>
              </a:rPr>
              <a:t>16</a:t>
            </a:r>
            <a:r>
              <a:rPr lang="zh-CN" altLang="en-US" dirty="0">
                <a:latin typeface="+mn-lt"/>
              </a:rPr>
              <a:t>进制数等。这就要编写各种代码转换程序。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下面介绍几个代码转换程序，为方便起见，程序都以子程序的形式给出。</a:t>
            </a:r>
          </a:p>
        </p:txBody>
      </p:sp>
    </p:spTree>
    <p:extLst>
      <p:ext uri="{BB962C8B-B14F-4D97-AF65-F5344CB8AC3E}">
        <p14:creationId xmlns:p14="http://schemas.microsoft.com/office/powerpoint/2010/main" val="2117273782"/>
      </p:ext>
    </p:extLst>
  </p:cSld>
  <p:clrMapOvr>
    <a:masterClrMapping/>
  </p:clrMapOvr>
  <p:transition spd="slow">
    <p:wheel spokes="3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295400"/>
            <a:ext cx="7875587" cy="5175250"/>
          </a:xfrm>
        </p:spPr>
        <p:txBody>
          <a:bodyPr/>
          <a:lstStyle/>
          <a:p>
            <a:pPr algn="just">
              <a:buNone/>
            </a:pPr>
            <a:r>
              <a:rPr lang="zh-CN" altLang="en-US" sz="36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600" dirty="0">
                <a:solidFill>
                  <a:srgbClr val="00FF00"/>
                </a:solidFill>
                <a:latin typeface="+mj-ea"/>
                <a:ea typeface="+mj-ea"/>
              </a:rPr>
              <a:t>4.41  </a:t>
            </a:r>
            <a:r>
              <a:rPr lang="zh-CN" altLang="en-US" dirty="0">
                <a:latin typeface="+mn-lt"/>
                <a:ea typeface="+mn-ea"/>
              </a:rPr>
              <a:t>将</a:t>
            </a:r>
            <a:r>
              <a:rPr lang="en-US" dirty="0">
                <a:latin typeface="+mn-lt"/>
                <a:ea typeface="+mn-ea"/>
              </a:rPr>
              <a:t>AL</a:t>
            </a:r>
            <a:r>
              <a:rPr lang="zh-CN" altLang="en-US" dirty="0">
                <a:latin typeface="+mn-lt"/>
                <a:ea typeface="+mn-ea"/>
              </a:rPr>
              <a:t>寄存器中的二进制数转换成非压缩</a:t>
            </a:r>
            <a:r>
              <a:rPr lang="en-US" dirty="0">
                <a:latin typeface="+mn-lt"/>
                <a:ea typeface="+mn-ea"/>
              </a:rPr>
              <a:t>BCD</a:t>
            </a:r>
            <a:r>
              <a:rPr lang="zh-CN" altLang="en-US" dirty="0">
                <a:latin typeface="+mn-lt"/>
                <a:ea typeface="+mn-ea"/>
              </a:rPr>
              <a:t>数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存入</a:t>
            </a:r>
            <a:r>
              <a:rPr lang="en-US" dirty="0">
                <a:latin typeface="+mn-lt"/>
                <a:ea typeface="+mn-ea"/>
              </a:rPr>
              <a:t>AX</a:t>
            </a:r>
            <a:r>
              <a:rPr lang="zh-CN" altLang="en-US" dirty="0">
                <a:latin typeface="+mn-lt"/>
                <a:ea typeface="+mn-ea"/>
              </a:rPr>
              <a:t>中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再转换成</a:t>
            </a:r>
            <a:r>
              <a:rPr lang="en-US" dirty="0">
                <a:latin typeface="+mn-lt"/>
                <a:ea typeface="+mn-ea"/>
              </a:rPr>
              <a:t>ASCII</a:t>
            </a:r>
            <a:r>
              <a:rPr lang="zh-CN" altLang="en-US" dirty="0">
                <a:latin typeface="+mn-lt"/>
                <a:ea typeface="+mn-ea"/>
              </a:rPr>
              <a:t>码后在</a:t>
            </a:r>
            <a:r>
              <a:rPr lang="en-US" dirty="0">
                <a:latin typeface="+mn-lt"/>
                <a:ea typeface="+mn-ea"/>
              </a:rPr>
              <a:t>CRT</a:t>
            </a:r>
            <a:r>
              <a:rPr lang="zh-CN" altLang="en-US" dirty="0">
                <a:latin typeface="+mn-lt"/>
                <a:ea typeface="+mn-ea"/>
              </a:rPr>
              <a:t>上显示。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>
                <a:latin typeface="+mn-lt"/>
                <a:ea typeface="+mn-ea"/>
              </a:rPr>
              <a:t>　  设</a:t>
            </a:r>
            <a:r>
              <a:rPr lang="en-US" dirty="0">
                <a:latin typeface="+mn-lt"/>
                <a:ea typeface="+mn-ea"/>
              </a:rPr>
              <a:t>AL</a:t>
            </a:r>
            <a:r>
              <a:rPr lang="zh-CN" altLang="en-US" dirty="0">
                <a:latin typeface="+mn-lt"/>
                <a:ea typeface="+mn-ea"/>
              </a:rPr>
              <a:t>中的初值为</a:t>
            </a:r>
            <a:r>
              <a:rPr lang="en-US" dirty="0">
                <a:latin typeface="+mn-lt"/>
                <a:ea typeface="+mn-ea"/>
              </a:rPr>
              <a:t>01100010B=62H, </a:t>
            </a:r>
            <a:r>
              <a:rPr lang="zh-CN" altLang="en-US" dirty="0">
                <a:latin typeface="+mn-lt"/>
                <a:ea typeface="+mn-ea"/>
              </a:rPr>
              <a:t>它等于</a:t>
            </a:r>
            <a:r>
              <a:rPr lang="en-US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进制数的</a:t>
            </a:r>
            <a:r>
              <a:rPr lang="en-US">
                <a:latin typeface="+mn-lt"/>
                <a:ea typeface="+mn-ea"/>
              </a:rPr>
              <a:t>98</a:t>
            </a:r>
            <a:r>
              <a:rPr lang="zh-CN" altLang="en-US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>
                <a:latin typeface="+mn-lt"/>
                <a:ea typeface="+mn-ea"/>
              </a:rPr>
              <a:t>       将它除以</a:t>
            </a:r>
            <a:r>
              <a:rPr lang="en-US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后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可得商为</a:t>
            </a:r>
            <a:r>
              <a:rPr lang="en-US" dirty="0">
                <a:latin typeface="+mn-lt"/>
                <a:ea typeface="+mn-ea"/>
              </a:rPr>
              <a:t>9, </a:t>
            </a:r>
            <a:r>
              <a:rPr lang="zh-CN" altLang="en-US" dirty="0">
                <a:latin typeface="+mn-lt"/>
                <a:ea typeface="+mn-ea"/>
              </a:rPr>
              <a:t>余数为</a:t>
            </a:r>
            <a:r>
              <a:rPr lang="en-US" dirty="0">
                <a:latin typeface="+mn-lt"/>
                <a:ea typeface="+mn-ea"/>
              </a:rPr>
              <a:t>8, </a:t>
            </a:r>
            <a:r>
              <a:rPr lang="zh-CN" altLang="en-US" dirty="0">
                <a:latin typeface="+mn-lt"/>
                <a:ea typeface="+mn-ea"/>
              </a:rPr>
              <a:t>将其存放入</a:t>
            </a:r>
            <a:r>
              <a:rPr lang="en-US" dirty="0">
                <a:latin typeface="+mn-lt"/>
                <a:ea typeface="+mn-ea"/>
              </a:rPr>
              <a:t>AX</a:t>
            </a:r>
            <a:r>
              <a:rPr lang="zh-CN" altLang="en-US" dirty="0">
                <a:latin typeface="+mn-lt"/>
                <a:ea typeface="+mn-ea"/>
              </a:rPr>
              <a:t>中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使</a:t>
            </a:r>
            <a:r>
              <a:rPr lang="en-US" dirty="0">
                <a:latin typeface="+mn-lt"/>
                <a:ea typeface="+mn-ea"/>
              </a:rPr>
              <a:t>AX=0908H, </a:t>
            </a:r>
            <a:r>
              <a:rPr lang="zh-CN" altLang="en-US" dirty="0">
                <a:latin typeface="+mn-lt"/>
                <a:ea typeface="+mn-ea"/>
              </a:rPr>
              <a:t>与</a:t>
            </a:r>
            <a:r>
              <a:rPr lang="en-US" dirty="0">
                <a:latin typeface="+mn-lt"/>
                <a:ea typeface="+mn-ea"/>
              </a:rPr>
              <a:t>3030H</a:t>
            </a:r>
            <a:r>
              <a:rPr lang="zh-CN" altLang="en-US" dirty="0">
                <a:latin typeface="+mn-lt"/>
                <a:ea typeface="+mn-ea"/>
              </a:rPr>
              <a:t>相加（也可相或）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即转换成</a:t>
            </a:r>
            <a:r>
              <a:rPr lang="en-US" dirty="0">
                <a:latin typeface="+mn-lt"/>
                <a:ea typeface="+mn-ea"/>
              </a:rPr>
              <a:t>ASCII</a:t>
            </a:r>
            <a:r>
              <a:rPr lang="zh-CN" altLang="en-US" dirty="0">
                <a:latin typeface="+mn-lt"/>
                <a:ea typeface="+mn-ea"/>
              </a:rPr>
              <a:t>码</a:t>
            </a:r>
            <a:r>
              <a:rPr lang="en-US" dirty="0">
                <a:latin typeface="+mn-lt"/>
                <a:ea typeface="+mn-ea"/>
              </a:rPr>
              <a:t>3938H, </a:t>
            </a:r>
            <a:r>
              <a:rPr lang="zh-CN" altLang="en-US" dirty="0">
                <a:latin typeface="+mn-lt"/>
                <a:ea typeface="+mn-ea"/>
              </a:rPr>
              <a:t>用</a:t>
            </a:r>
            <a:r>
              <a:rPr lang="en-US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号</a:t>
            </a:r>
            <a:r>
              <a:rPr lang="en-US" dirty="0">
                <a:latin typeface="+mn-lt"/>
                <a:ea typeface="+mn-ea"/>
              </a:rPr>
              <a:t>DOS</a:t>
            </a:r>
            <a:r>
              <a:rPr lang="zh-CN" altLang="en-US" dirty="0">
                <a:latin typeface="+mn-lt"/>
                <a:ea typeface="+mn-ea"/>
              </a:rPr>
              <a:t>功能调用即可显示出来。</a:t>
            </a:r>
          </a:p>
        </p:txBody>
      </p:sp>
    </p:spTree>
    <p:extLst>
      <p:ext uri="{BB962C8B-B14F-4D97-AF65-F5344CB8AC3E}">
        <p14:creationId xmlns:p14="http://schemas.microsoft.com/office/powerpoint/2010/main" val="3814361336"/>
      </p:ext>
    </p:extLst>
  </p:cSld>
  <p:clrMapOvr>
    <a:masterClrMapping/>
  </p:clrMapOvr>
  <p:transition spd="slow">
    <p:zoom dir="in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3850" y="228600"/>
            <a:ext cx="5734050" cy="674688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95350"/>
            <a:ext cx="8372475" cy="559435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solidFill>
                  <a:srgbClr val="00B0F0"/>
                </a:solidFill>
                <a:latin typeface="+mn-lt"/>
                <a:ea typeface="+mn-ea"/>
              </a:rPr>
              <a:t>BIN_ASC</a:t>
            </a:r>
            <a:r>
              <a:rPr lang="en-US" sz="2400" dirty="0">
                <a:latin typeface="+mn-lt"/>
                <a:ea typeface="+mn-ea"/>
              </a:rPr>
              <a:t>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400" dirty="0">
                <a:latin typeface="+mn-lt"/>
                <a:ea typeface="+mn-ea"/>
              </a:rPr>
              <a:t>	NEAR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latin typeface="+mn-lt"/>
                <a:ea typeface="+mn-ea"/>
              </a:rPr>
              <a:t>		MOV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latin typeface="+mn-lt"/>
                <a:ea typeface="+mn-ea"/>
              </a:rPr>
              <a:t>		MOV	BL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10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；除数</a:t>
            </a: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latin typeface="+mn-lt"/>
                <a:ea typeface="+mn-ea"/>
              </a:rPr>
              <a:t>		DIV	BL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AL 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商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(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9)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 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余数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(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8)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latin typeface="+mn-lt"/>
                <a:ea typeface="+mn-ea"/>
              </a:rPr>
              <a:t>		XCHG    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AL  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AX=0908H(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非压缩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BCD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)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latin typeface="+mn-lt"/>
                <a:ea typeface="+mn-ea"/>
              </a:rPr>
              <a:t>		ADD	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3030H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AX=3938H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（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码）</a:t>
            </a: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latin typeface="+mn-lt"/>
                <a:ea typeface="+mn-ea"/>
              </a:rPr>
              <a:t>		MOV	CX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CX 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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3938H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latin typeface="+mn-lt"/>
                <a:ea typeface="+mn-ea"/>
              </a:rPr>
              <a:t>		MOV	DL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CH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latin typeface="+mn-lt"/>
                <a:ea typeface="+mn-ea"/>
              </a:rPr>
              <a:t>		MOV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2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latin typeface="+mn-lt"/>
                <a:ea typeface="+mn-ea"/>
              </a:rPr>
              <a:t>		INT	21H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；显示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9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latin typeface="+mn-lt"/>
                <a:ea typeface="+mn-ea"/>
              </a:rPr>
              <a:t>		MOV	DL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CL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latin typeface="+mn-lt"/>
                <a:ea typeface="+mn-ea"/>
              </a:rPr>
              <a:t>		MOV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2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latin typeface="+mn-lt"/>
                <a:ea typeface="+mn-ea"/>
              </a:rPr>
              <a:t>		INT	21H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；显示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8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r>
              <a:rPr lang="en-US" sz="2400" dirty="0">
                <a:latin typeface="+mn-lt"/>
                <a:ea typeface="+mn-ea"/>
              </a:rPr>
              <a:t>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547495" algn="l"/>
              </a:tabLst>
            </a:pPr>
            <a:r>
              <a:rPr lang="en-US" sz="2400" dirty="0">
                <a:solidFill>
                  <a:srgbClr val="00B0F0"/>
                </a:solidFill>
                <a:latin typeface="+mn-lt"/>
                <a:ea typeface="+mn-ea"/>
              </a:rPr>
              <a:t>BIN_ASC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24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4.41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847949"/>
      </p:ext>
    </p:extLst>
  </p:cSld>
  <p:clrMapOvr>
    <a:masterClrMapping/>
  </p:clrMapOvr>
  <p:transition spd="slow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584200"/>
            <a:ext cx="8229600" cy="674688"/>
          </a:xfrm>
        </p:spPr>
        <p:txBody>
          <a:bodyPr/>
          <a:lstStyle/>
          <a:p>
            <a:r>
              <a:rPr lang="zh-CN" altLang="en-US" dirty="0">
                <a:solidFill>
                  <a:srgbClr val="00FF00"/>
                </a:solidFill>
              </a:rPr>
              <a:t>常用表达式的运算符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1739900"/>
            <a:ext cx="8418022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36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600" dirty="0">
                <a:solidFill>
                  <a:srgbClr val="00FF00"/>
                </a:solidFill>
                <a:latin typeface="+mj-ea"/>
                <a:ea typeface="+mj-ea"/>
              </a:rPr>
              <a:t>4.42  </a:t>
            </a:r>
            <a:r>
              <a:rPr lang="zh-CN" altLang="en-US" dirty="0">
                <a:latin typeface="+mn-lt"/>
                <a:ea typeface="+mn-ea"/>
              </a:rPr>
              <a:t>将键盘输入的一个以回车符为结尾的</a:t>
            </a:r>
            <a:r>
              <a:rPr lang="en-US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进制数（</a:t>
            </a:r>
            <a:r>
              <a:rPr lang="en-US" dirty="0">
                <a:latin typeface="+mn-lt"/>
                <a:ea typeface="+mn-ea"/>
              </a:rPr>
              <a:t>0~65535</a:t>
            </a:r>
            <a:r>
              <a:rPr lang="zh-CN" altLang="en-US" dirty="0">
                <a:latin typeface="+mn-lt"/>
                <a:ea typeface="+mn-ea"/>
              </a:rPr>
              <a:t>）转换成</a:t>
            </a:r>
            <a:r>
              <a:rPr lang="en-US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进制数，并存入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中，如输入一个非</a:t>
            </a:r>
            <a:r>
              <a:rPr lang="en-US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进制数或回车符，则退出程序。</a:t>
            </a:r>
          </a:p>
          <a:p>
            <a:pPr>
              <a:buNone/>
            </a:pPr>
            <a:r>
              <a:rPr lang="zh-CN" altLang="en-US" dirty="0"/>
              <a:t>编程思想：</a:t>
            </a:r>
          </a:p>
          <a:p>
            <a:pPr algn="just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）利用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DOS 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号功能调用，等待从键盘输入一个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进制数字，比如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，则在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AL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中得到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ASCII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码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33H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</a:p>
          <a:p>
            <a:pPr algn="just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）将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ASCII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码转换成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BCD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码。截下低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位，判断其是否为数字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0~9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，若是，则将该数存入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中，若不是则退出程序。</a:t>
            </a:r>
          </a:p>
          <a:p>
            <a:pPr algn="just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）再键入下一个数字，如数字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，也要判断其是否为数字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0~9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981065"/>
      </p:ext>
    </p:extLst>
  </p:cSld>
  <p:clrMapOvr>
    <a:masterClrMapping/>
  </p:clrMapOvr>
  <p:transition spd="slow">
    <p:comb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）将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进制数转换成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进制数。将先键入的数字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乘以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后，与后键入的数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相加（累加），得（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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+5= 35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</a:p>
          <a:p>
            <a:pPr algn="just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）再键入第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个数字，如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，将前面累加的数乘以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后与后键入的数累加，可得到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[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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10+5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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10]+8=358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，还可继续进行下去，直至键入一个非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进制数或回车符为止。遇回车符表示键入的一个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进制数结束。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2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832461"/>
      </p:ext>
    </p:extLst>
  </p:cSld>
  <p:clrMapOvr>
    <a:masterClrMapping/>
  </p:clrMapOvr>
  <p:transition spd="slow">
    <p:comb dir="vert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+mn-lt"/>
                <a:ea typeface="+mn-ea"/>
              </a:rPr>
              <a:t>程序（子程序形式）如下：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n-lt"/>
                <a:ea typeface="+mn-ea"/>
              </a:rPr>
              <a:t>DEC_BIN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PROC	</a:t>
            </a:r>
            <a:r>
              <a:rPr lang="en-US" sz="2400" dirty="0">
                <a:latin typeface="+mn-lt"/>
                <a:ea typeface="+mn-ea"/>
              </a:rPr>
              <a:t> NEAR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MOV	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存结果或中间结果，初值清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GET_CHAR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MOV   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1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DOS 1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号功能调用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INT	21H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AL 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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键入数字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码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CMP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0DH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；是回车符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JE	EXIT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；是，转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SUB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30H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码转换成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10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进制数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JL	EXIT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&lt;0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（非数字），则退出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CMP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9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&gt;0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，则与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9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比较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JG	EXIT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&gt;9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，退出</a:t>
            </a: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2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027268"/>
      </p:ext>
    </p:extLst>
  </p:cSld>
  <p:clrMapOvr>
    <a:masterClrMapping/>
  </p:clrMapOvr>
  <p:transition spd="slow">
    <p:checker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51752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sz="2400" dirty="0">
                <a:latin typeface="+mn-lt"/>
                <a:ea typeface="+mn-ea"/>
              </a:rPr>
              <a:t>	CBW			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；是数字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0~9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，将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AL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中的字节转换成字，送到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XCHG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BX	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；将先键入的数（在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中）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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MOV	CX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10	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MUL	CX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；先键入数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10</a:t>
            </a:r>
            <a:r>
              <a:rPr lang="en-US" sz="2400" dirty="0">
                <a:solidFill>
                  <a:srgbClr val="DDDDDD"/>
                </a:solidFill>
                <a:sym typeface="Symbol" panose="05050102010706020507"/>
              </a:rPr>
              <a:t> 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AX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XCHG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BX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；交换后，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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，新键入数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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AX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ADD	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；累加，结果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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JMP	GET_CHAR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；循环，键入新数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EXIT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+mn-lt"/>
                <a:ea typeface="+mn-ea"/>
              </a:rPr>
              <a:t>DEC_BIN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>
                <a:latin typeface="+mn-lt"/>
                <a:ea typeface="+mn-ea"/>
              </a:rPr>
              <a:t>程序中也用到了分支结构和循环程序的设计方法。</a:t>
            </a: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2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165036"/>
      </p:ext>
    </p:extLst>
  </p:cSld>
  <p:clrMapOvr>
    <a:masterClrMapping/>
  </p:clrMapOvr>
  <p:transition spd="slow">
    <p:checker dir="vert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4.43  </a:t>
            </a:r>
            <a:r>
              <a:rPr lang="zh-CN" altLang="en-US" dirty="0">
                <a:latin typeface="+mn-lt"/>
                <a:ea typeface="+mn-ea"/>
              </a:rPr>
              <a:t>编写将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中的二进制数转换成</a:t>
            </a:r>
            <a:r>
              <a:rPr lang="en-US" dirty="0">
                <a:latin typeface="+mn-lt"/>
                <a:ea typeface="+mn-ea"/>
              </a:rPr>
              <a:t>16</a:t>
            </a:r>
            <a:r>
              <a:rPr lang="zh-CN" altLang="en-US" dirty="0">
                <a:latin typeface="+mn-lt"/>
                <a:ea typeface="+mn-ea"/>
              </a:rPr>
              <a:t>进制数，并在显示器上显示的子程序。</a:t>
            </a: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由于每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位二进制数可用一个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进制数表示，所以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中的二进制数可以转换成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进制数字。</a:t>
            </a:r>
            <a:endParaRPr lang="en-US" altLang="zh-CN" dirty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每次将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中的数左移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次，可得到一个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进制数，将其转换成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ASCII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码后，即可在显示器上显示出一个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进制数。</a:t>
            </a:r>
            <a:endParaRPr lang="en-US" altLang="zh-CN" dirty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重复执行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次，就可将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中的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进制数在显示器上显示出来上。</a:t>
            </a:r>
          </a:p>
        </p:txBody>
      </p:sp>
    </p:spTree>
    <p:extLst>
      <p:ext uri="{BB962C8B-B14F-4D97-AF65-F5344CB8AC3E}">
        <p14:creationId xmlns:p14="http://schemas.microsoft.com/office/powerpoint/2010/main" val="3985639771"/>
      </p:ext>
    </p:extLst>
  </p:cSld>
  <p:clrMapOvr>
    <a:masterClrMapping/>
  </p:clrMapOvr>
  <p:transition spd="slow">
    <p:cover dir="lu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206500"/>
            <a:ext cx="8372475" cy="55880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操作过程如图</a:t>
            </a:r>
            <a:r>
              <a:rPr lang="en-US" dirty="0">
                <a:latin typeface="+mn-lt"/>
              </a:rPr>
              <a:t>4.11</a:t>
            </a:r>
            <a:r>
              <a:rPr lang="zh-CN" altLang="en-US" dirty="0">
                <a:latin typeface="+mn-lt"/>
              </a:rPr>
              <a:t>所示</a:t>
            </a:r>
            <a:endParaRPr lang="en-US" altLang="zh-CN" dirty="0">
              <a:latin typeface="+mn-lt"/>
            </a:endParaRPr>
          </a:p>
          <a:p>
            <a:pPr algn="ctr">
              <a:buNone/>
            </a:pPr>
            <a:r>
              <a:rPr lang="zh-CN" altLang="en-US" sz="2400" dirty="0">
                <a:latin typeface="+mn-lt"/>
              </a:rPr>
              <a:t>图</a:t>
            </a:r>
            <a:r>
              <a:rPr lang="en-US" sz="2400" dirty="0">
                <a:latin typeface="+mn-lt"/>
              </a:rPr>
              <a:t>4.11  2</a:t>
            </a:r>
            <a:r>
              <a:rPr lang="zh-CN" altLang="en-US" sz="2400" dirty="0">
                <a:latin typeface="+mn-lt"/>
              </a:rPr>
              <a:t>进制数转换成</a:t>
            </a:r>
            <a:r>
              <a:rPr lang="en-US" sz="2400" dirty="0">
                <a:latin typeface="+mn-lt"/>
              </a:rPr>
              <a:t>16</a:t>
            </a:r>
            <a:r>
              <a:rPr lang="zh-CN" altLang="en-US" sz="2400" dirty="0">
                <a:latin typeface="+mn-lt"/>
              </a:rPr>
              <a:t>进制数的</a:t>
            </a:r>
            <a:r>
              <a:rPr lang="en-US" sz="2400" dirty="0">
                <a:latin typeface="+mn-lt"/>
              </a:rPr>
              <a:t>ASCII</a:t>
            </a:r>
            <a:r>
              <a:rPr lang="zh-CN" altLang="en-US" sz="2400" dirty="0">
                <a:latin typeface="+mn-lt"/>
              </a:rPr>
              <a:t>码</a:t>
            </a:r>
          </a:p>
          <a:p>
            <a:endParaRPr lang="zh-CN" altLang="en-US" sz="2400" dirty="0">
              <a:latin typeface="+mn-lt"/>
            </a:endParaRPr>
          </a:p>
        </p:txBody>
      </p:sp>
      <p:pic>
        <p:nvPicPr>
          <p:cNvPr id="4" name="图片 3" descr="t-4.1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273300"/>
            <a:ext cx="8307191" cy="4044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06400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3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064203"/>
      </p:ext>
    </p:extLst>
  </p:cSld>
  <p:clrMapOvr>
    <a:masterClrMapping/>
  </p:clrMapOvr>
  <p:transition spd="slow">
    <p:cover dir="rd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49593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程序入口已为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存入了一个二进制数。</a:t>
            </a:r>
            <a:endParaRPr lang="en-US" altLang="zh-CN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BIN_HEX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PROC	 </a:t>
            </a:r>
            <a:r>
              <a:rPr lang="en-US" sz="2400" dirty="0">
                <a:latin typeface="+mn-lt"/>
                <a:ea typeface="+mn-ea"/>
              </a:rPr>
              <a:t>NEAR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MOV	CH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4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;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转换后产生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个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16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进制数字（大循环次数）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ROTATE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MOV	CL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4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；小循环次数（左移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次）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ROL	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CL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；对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左移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次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MOV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BL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AL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BL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AND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0FH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；截得一个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16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进制数字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ADD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30H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；加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30H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，转换成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码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CMP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3AH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；与‘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9+1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’比，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&gt;9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？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JL	DISPLAY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；≤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9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，转显示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ADD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7H</a:t>
            </a:r>
            <a:r>
              <a:rPr lang="en-US" altLang="zh-CN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&gt;9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，将数字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0AH~0FH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						; 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转换成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3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21980"/>
      </p:ext>
    </p:extLst>
  </p:cSld>
  <p:clrMapOvr>
    <a:masterClrMapping/>
  </p:clrMapOvr>
  <p:transition spd="slow">
    <p:cover dir="lu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DISPLAY</a:t>
            </a:r>
            <a:r>
              <a:rPr lang="zh-CN" altLang="en-US" sz="2400" dirty="0">
                <a:solidFill>
                  <a:schemeClr val="bg2">
                    <a:lumMod val="25000"/>
                    <a:lumOff val="7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MOV	DL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AL	; </a:t>
            </a:r>
            <a:r>
              <a:rPr lang="en-US" altLang="zh-CN" sz="2400" dirty="0">
                <a:latin typeface="+mn-lt"/>
                <a:ea typeface="+mn-ea"/>
              </a:rPr>
              <a:t>DL</a:t>
            </a:r>
            <a:r>
              <a:rPr lang="en-US" altLang="zh-CN" sz="2400" dirty="0"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>
                <a:latin typeface="+mn-lt"/>
                <a:ea typeface="+mn-ea"/>
                <a:sym typeface="Symbol" panose="05050102010706020507"/>
              </a:rPr>
              <a:t>待显数字</a:t>
            </a:r>
            <a:r>
              <a:rPr lang="en-US" altLang="zh-CN" sz="2400" dirty="0">
                <a:latin typeface="+mn-lt"/>
                <a:ea typeface="+mn-ea"/>
                <a:sym typeface="Symbol" panose="05050102010706020507"/>
              </a:rPr>
              <a:t>ASCII</a:t>
            </a:r>
            <a:r>
              <a:rPr lang="zh-CN" altLang="en-US" sz="2400" dirty="0">
                <a:latin typeface="+mn-lt"/>
                <a:ea typeface="+mn-ea"/>
                <a:sym typeface="Symbol" panose="05050102010706020507"/>
              </a:rPr>
              <a:t>码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MOV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2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INT	21H		</a:t>
            </a:r>
            <a:r>
              <a:rPr lang="zh-CN" altLang="en-US" sz="2400" dirty="0">
                <a:latin typeface="+mn-lt"/>
                <a:ea typeface="+mn-ea"/>
              </a:rPr>
              <a:t>；显示</a:t>
            </a:r>
            <a:r>
              <a:rPr lang="en-US" sz="2400" dirty="0">
                <a:latin typeface="+mn-lt"/>
                <a:ea typeface="+mn-ea"/>
              </a:rPr>
              <a:t>DL</a:t>
            </a:r>
            <a:r>
              <a:rPr lang="zh-CN" altLang="en-US" sz="2400" dirty="0">
                <a:latin typeface="+mn-lt"/>
                <a:ea typeface="+mn-ea"/>
              </a:rPr>
              <a:t>中数字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DEC	CH		</a:t>
            </a:r>
            <a:r>
              <a:rPr lang="zh-CN" altLang="en-US" sz="2400" dirty="0">
                <a:latin typeface="+mn-lt"/>
                <a:ea typeface="+mn-ea"/>
              </a:rPr>
              <a:t>；</a:t>
            </a:r>
            <a:r>
              <a:rPr lang="en-US" sz="2400" dirty="0">
                <a:latin typeface="+mn-lt"/>
                <a:ea typeface="+mn-ea"/>
              </a:rPr>
              <a:t>4</a:t>
            </a:r>
            <a:r>
              <a:rPr lang="zh-CN" altLang="en-US" sz="2400" dirty="0">
                <a:latin typeface="+mn-lt"/>
                <a:ea typeface="+mn-ea"/>
              </a:rPr>
              <a:t>个数字都显示完？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JNZ	ROTATE	</a:t>
            </a:r>
            <a:r>
              <a:rPr lang="zh-CN" altLang="en-US" sz="2400" dirty="0">
                <a:latin typeface="+mn-lt"/>
                <a:ea typeface="+mn-ea"/>
              </a:rPr>
              <a:t>；没有，转大循环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RET	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latin typeface="+mn-lt"/>
                <a:ea typeface="+mn-ea"/>
              </a:rPr>
              <a:t>；显示完，退出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BIN_HEX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ENDP	</a:t>
            </a:r>
            <a:r>
              <a:rPr lang="en-US" sz="2400" dirty="0">
                <a:latin typeface="+mn-lt"/>
                <a:ea typeface="+mn-ea"/>
              </a:rPr>
              <a:t>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3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315589"/>
      </p:ext>
    </p:extLst>
  </p:cSld>
  <p:clrMapOvr>
    <a:masterClrMapping/>
  </p:clrMapOvr>
  <p:transition spd="slow">
    <p:cover dir="ld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06500"/>
            <a:ext cx="8142287" cy="4933950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4.44  </a:t>
            </a:r>
            <a:r>
              <a:rPr lang="zh-CN" altLang="en-US" dirty="0">
                <a:latin typeface="+mn-lt"/>
                <a:ea typeface="+mn-ea"/>
              </a:rPr>
              <a:t>将</a:t>
            </a:r>
            <a:r>
              <a:rPr lang="en-US" dirty="0">
                <a:latin typeface="+mn-lt"/>
                <a:ea typeface="+mn-ea"/>
              </a:rPr>
              <a:t>AX</a:t>
            </a:r>
            <a:r>
              <a:rPr lang="zh-CN" altLang="en-US" dirty="0">
                <a:latin typeface="+mn-lt"/>
                <a:ea typeface="+mn-ea"/>
              </a:rPr>
              <a:t>中的</a:t>
            </a:r>
            <a:r>
              <a:rPr lang="en-US" dirty="0">
                <a:latin typeface="+mn-lt"/>
                <a:ea typeface="+mn-ea"/>
              </a:rPr>
              <a:t>16</a:t>
            </a:r>
            <a:r>
              <a:rPr lang="zh-CN" altLang="en-US" dirty="0">
                <a:latin typeface="+mn-lt"/>
                <a:ea typeface="+mn-ea"/>
              </a:rPr>
              <a:t>位二进数转换成</a:t>
            </a:r>
            <a:r>
              <a:rPr lang="en-US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位压缩</a:t>
            </a:r>
            <a:r>
              <a:rPr lang="en-US" dirty="0">
                <a:latin typeface="+mn-lt"/>
                <a:ea typeface="+mn-ea"/>
              </a:rPr>
              <a:t>BCD</a:t>
            </a:r>
            <a:r>
              <a:rPr lang="zh-CN" altLang="en-US" dirty="0">
                <a:latin typeface="+mn-lt"/>
                <a:ea typeface="+mn-ea"/>
              </a:rPr>
              <a:t>数</a:t>
            </a:r>
          </a:p>
          <a:p>
            <a:pPr algn="just">
              <a:spcBef>
                <a:spcPts val="6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方法很简单，只要将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AX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中的内容先后除以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1000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、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和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，每次得到的商即为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BCD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数的千位、百位和十位数，余数为个位数。</a:t>
            </a:r>
            <a:endParaRPr lang="en-US" altLang="zh-CN" sz="2400" dirty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麻烦的是除法运算既要分字除和字节除，又要搞清楚每次运算时被除数、除数、商和余数分别放在什么寄存器中。</a:t>
            </a:r>
            <a:endParaRPr lang="en-US" altLang="zh-CN" sz="2400" dirty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除法指令要求：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lt"/>
                <a:ea typeface="+mn-ea"/>
              </a:rPr>
              <a:t>源操作数为字时</a:t>
            </a:r>
            <a:r>
              <a:rPr lang="en-US" altLang="zh-CN" sz="2400" dirty="0">
                <a:latin typeface="+mn-lt"/>
                <a:ea typeface="+mn-ea"/>
              </a:rPr>
              <a:t>,</a:t>
            </a:r>
            <a:r>
              <a:rPr lang="zh-CN" altLang="en-US" sz="2400" dirty="0">
                <a:latin typeface="+mn-lt"/>
                <a:ea typeface="+mn-ea"/>
              </a:rPr>
              <a:t>（</a:t>
            </a:r>
            <a:r>
              <a:rPr lang="en-US" sz="2400" dirty="0">
                <a:latin typeface="+mn-lt"/>
                <a:ea typeface="+mn-ea"/>
              </a:rPr>
              <a:t>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  <a:r>
              <a:rPr lang="zh-CN" altLang="en-US" sz="2400" dirty="0">
                <a:latin typeface="+mn-lt"/>
                <a:ea typeface="+mn-ea"/>
              </a:rPr>
              <a:t>）</a:t>
            </a:r>
            <a:r>
              <a:rPr lang="en-US" sz="2400" dirty="0">
                <a:latin typeface="+mn-lt"/>
                <a:ea typeface="+mn-ea"/>
              </a:rPr>
              <a:t>/</a:t>
            </a:r>
            <a:r>
              <a:rPr lang="zh-CN" altLang="en-US" sz="2400" dirty="0">
                <a:latin typeface="+mn-lt"/>
                <a:ea typeface="+mn-ea"/>
              </a:rPr>
              <a:t>源字</a:t>
            </a:r>
            <a:r>
              <a:rPr lang="en-US" altLang="zh-CN" sz="2400" dirty="0">
                <a:latin typeface="+mn-lt"/>
                <a:ea typeface="+mn-ea"/>
              </a:rPr>
              <a:t>,</a:t>
            </a:r>
            <a:r>
              <a:rPr lang="zh-CN" altLang="en-US" sz="2400" dirty="0">
                <a:latin typeface="+mn-lt"/>
                <a:ea typeface="+mn-ea"/>
              </a:rPr>
              <a:t>结果：</a:t>
            </a:r>
            <a:r>
              <a:rPr lang="en-US" sz="2400" dirty="0">
                <a:latin typeface="+mn-lt"/>
                <a:ea typeface="+mn-ea"/>
              </a:rPr>
              <a:t>AX</a:t>
            </a:r>
            <a:r>
              <a:rPr lang="en-US" altLang="zh-CN" sz="2400" dirty="0">
                <a:sym typeface="Symbol" panose="05050102010706020507"/>
              </a:rPr>
              <a:t> </a:t>
            </a:r>
            <a:r>
              <a:rPr lang="en-US" sz="2400" dirty="0">
                <a:latin typeface="+mn-lt"/>
                <a:ea typeface="+mn-ea"/>
              </a:rPr>
              <a:t> </a:t>
            </a:r>
            <a:r>
              <a:rPr lang="zh-CN" altLang="en-US" sz="2400" dirty="0">
                <a:latin typeface="+mn-lt"/>
                <a:ea typeface="+mn-ea"/>
              </a:rPr>
              <a:t>商，</a:t>
            </a:r>
            <a:r>
              <a:rPr lang="en-US" sz="2400" dirty="0">
                <a:latin typeface="+mn-lt"/>
                <a:ea typeface="+mn-ea"/>
              </a:rPr>
              <a:t>DX </a:t>
            </a:r>
            <a:r>
              <a:rPr lang="en-US" altLang="zh-CN" sz="2400" dirty="0">
                <a:sym typeface="Symbol" panose="05050102010706020507"/>
              </a:rPr>
              <a:t></a:t>
            </a:r>
            <a:r>
              <a:rPr lang="zh-CN" altLang="en-US" sz="2400" dirty="0">
                <a:latin typeface="+mn-lt"/>
                <a:ea typeface="+mn-ea"/>
              </a:rPr>
              <a:t>余数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lt"/>
                <a:ea typeface="+mn-ea"/>
              </a:rPr>
              <a:t>字节除时</a:t>
            </a:r>
            <a:r>
              <a:rPr lang="en-US" altLang="zh-CN" sz="2400" dirty="0">
                <a:latin typeface="+mn-lt"/>
                <a:ea typeface="+mn-ea"/>
              </a:rPr>
              <a:t>,  </a:t>
            </a:r>
            <a:r>
              <a:rPr lang="en-US" sz="2400" dirty="0">
                <a:latin typeface="+mn-lt"/>
                <a:ea typeface="+mn-ea"/>
              </a:rPr>
              <a:t>AX/</a:t>
            </a:r>
            <a:r>
              <a:rPr lang="zh-CN" altLang="en-US" sz="2400" dirty="0">
                <a:latin typeface="+mn-lt"/>
                <a:ea typeface="+mn-ea"/>
              </a:rPr>
              <a:t>源字节</a:t>
            </a:r>
            <a:r>
              <a:rPr lang="en-US" altLang="zh-CN" sz="2400" dirty="0">
                <a:latin typeface="+mn-lt"/>
                <a:ea typeface="+mn-ea"/>
              </a:rPr>
              <a:t>,  </a:t>
            </a:r>
            <a:r>
              <a:rPr lang="zh-CN" altLang="en-US" sz="2400" dirty="0">
                <a:latin typeface="+mn-lt"/>
                <a:ea typeface="+mn-ea"/>
              </a:rPr>
              <a:t>结果</a:t>
            </a:r>
            <a:r>
              <a:rPr lang="en-US" altLang="zh-CN" sz="2400" dirty="0">
                <a:latin typeface="+mn-lt"/>
                <a:ea typeface="+mn-ea"/>
              </a:rPr>
              <a:t>: </a:t>
            </a:r>
            <a:r>
              <a:rPr lang="en-US" sz="2400" dirty="0">
                <a:latin typeface="+mn-lt"/>
                <a:ea typeface="+mn-ea"/>
              </a:rPr>
              <a:t>AL </a:t>
            </a:r>
            <a:r>
              <a:rPr lang="en-US" altLang="zh-CN" sz="2400" dirty="0">
                <a:sym typeface="Symbol" panose="05050102010706020507"/>
              </a:rPr>
              <a:t></a:t>
            </a:r>
            <a:r>
              <a:rPr lang="zh-CN" altLang="en-US" sz="2400" dirty="0">
                <a:latin typeface="+mn-lt"/>
                <a:ea typeface="+mn-ea"/>
              </a:rPr>
              <a:t>商</a:t>
            </a:r>
            <a:r>
              <a:rPr lang="en-US" altLang="zh-CN" sz="2400" dirty="0">
                <a:latin typeface="+mn-lt"/>
                <a:ea typeface="+mn-ea"/>
              </a:rPr>
              <a:t>, </a:t>
            </a:r>
            <a:r>
              <a:rPr lang="en-US" sz="2400" dirty="0">
                <a:latin typeface="+mn-lt"/>
                <a:ea typeface="+mn-ea"/>
              </a:rPr>
              <a:t>AH</a:t>
            </a:r>
            <a:r>
              <a:rPr lang="en-US" altLang="zh-CN" sz="2400" dirty="0">
                <a:sym typeface="Symbol" panose="05050102010706020507"/>
              </a:rPr>
              <a:t> </a:t>
            </a:r>
            <a:r>
              <a:rPr lang="en-US" sz="2400" dirty="0">
                <a:latin typeface="+mn-lt"/>
                <a:ea typeface="+mn-ea"/>
              </a:rPr>
              <a:t> </a:t>
            </a:r>
            <a:r>
              <a:rPr lang="zh-CN" altLang="en-US" sz="2400" dirty="0">
                <a:latin typeface="+mn-lt"/>
                <a:ea typeface="+mn-ea"/>
              </a:rPr>
              <a:t>余数</a:t>
            </a:r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304387"/>
      </p:ext>
    </p:extLst>
  </p:cSld>
  <p:clrMapOvr>
    <a:masterClrMapping/>
  </p:clrMapOvr>
  <p:transition spd="slow">
    <p:cover dir="u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marL="363855" indent="-363855" algn="just"/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下面给出转换程序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为便于理解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假设存放在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AX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中的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16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位二进制数的实际值为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9346, 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转换后应使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AX=9346H (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压缩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BCD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数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),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注释中给出具体的转换步骤。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BIN_BCD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 NEAR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CMP	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9999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AX&gt;9999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？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JBE	TRAN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；小于，转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JMP	EXIT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；大于，转退出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TRAN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SUB	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DX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初值清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MOV	CX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1000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  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1000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</a:t>
            </a:r>
            <a:r>
              <a:rPr lang="en-US" sz="2400" dirty="0">
                <a:latin typeface="+mn-lt"/>
                <a:ea typeface="+mn-ea"/>
              </a:rPr>
              <a:t>DIV	CX</a:t>
            </a:r>
            <a:r>
              <a:rPr lang="en-US" altLang="zh-CN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(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DX,AX)/1000=9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…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346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(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AX=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9,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DX=346)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XCHG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DX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交换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使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DX=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9,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AX=346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						;   (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下次除法被除数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)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5085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580244"/>
      </p:ext>
    </p:extLst>
  </p:cSld>
  <p:clrMapOvr>
    <a:masterClrMapping/>
  </p:clrMapOvr>
  <p:transition spd="slow"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539750"/>
            <a:ext cx="8229600" cy="674688"/>
          </a:xfrm>
        </p:spPr>
        <p:txBody>
          <a:bodyPr/>
          <a:lstStyle/>
          <a:p>
            <a:r>
              <a:rPr lang="zh-CN" altLang="en-US" dirty="0">
                <a:solidFill>
                  <a:srgbClr val="00FF00"/>
                </a:solidFill>
              </a:rPr>
              <a:t>常用表达式的运算符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17750"/>
            <a:ext cx="8383524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84350"/>
            <a:ext cx="83788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ea typeface="+mn-ea"/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17600"/>
            <a:ext cx="8372475" cy="51752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CL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4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；第一个商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9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左移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次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SHL	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CL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DX=0090H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CL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100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CL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100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DIV	CL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346/100=3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…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46, AL=3,  AH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=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46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ADD	DL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AL  </a:t>
            </a:r>
            <a:r>
              <a:rPr lang="en-US" altLang="zh-CN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；将第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次的商加到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DL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中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	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; 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使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DX=0093H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CL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4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左移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次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SHL	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CL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；左移后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DX=0930H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XCHG   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AH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；交换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AX=0346H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SUB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AH   </a:t>
            </a:r>
            <a:r>
              <a:rPr lang="en-US" altLang="zh-CN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AX=0046H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</a:t>
            </a:r>
            <a:endParaRPr lang="en-US" altLang="zh-CN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					; 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次余数做被除数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CL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10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CL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10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DIV	CL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AX/10=4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…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6,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结果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AL=4,AH=6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720946"/>
      </p:ext>
    </p:extLst>
  </p:cSld>
  <p:clrMapOvr>
    <a:masterClrMapping/>
  </p:clrMapOvr>
  <p:transition spd="slow">
    <p:cover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4.3.4  </a:t>
            </a:r>
            <a:r>
              <a:rPr lang="zh-CN" altLang="en-US" dirty="0">
                <a:solidFill>
                  <a:srgbClr val="00FF00"/>
                </a:solidFill>
                <a:latin typeface="+mn-ea"/>
                <a:ea typeface="+mn-ea"/>
              </a:rPr>
              <a:t>代码转换程序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   ADD	DL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AL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加到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DL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上，</a:t>
            </a:r>
            <a:endParaRPr lang="en-US" altLang="zh-CN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；使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DX=0934H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   MOV	CL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4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   SHL	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CL  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左移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次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DX=9340H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   ADD	DL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AH</a:t>
            </a:r>
            <a:r>
              <a:rPr lang="en-US" altLang="zh-CN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；最后一次余数加到</a:t>
            </a:r>
            <a:endParaRPr lang="en-US" altLang="zh-CN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上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, 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DX=9346H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   MOV	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DX     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；最后结果：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AX=9346H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EXIT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altLang="zh-CN" sz="2400" dirty="0">
                <a:latin typeface="+mn-lt"/>
                <a:ea typeface="+mn-ea"/>
              </a:rPr>
              <a:t>    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BIN_BCD </a:t>
            </a:r>
            <a:r>
              <a:rPr lang="en-US" sz="2400" dirty="0">
                <a:latin typeface="+mn-lt"/>
                <a:ea typeface="+mn-ea"/>
              </a:rPr>
              <a:t>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805230"/>
      </p:ext>
    </p:extLst>
  </p:cSld>
  <p:clrMapOvr>
    <a:masterClrMapping/>
  </p:clrMapOvr>
  <p:transition spd="slow">
    <p:cover dir="d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16100" y="2095500"/>
            <a:ext cx="56975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顺序结构程序设计</a:t>
            </a:r>
          </a:p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分支程序设计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.3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循环结构程序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4.3.4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代码转换程序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>
                <a:solidFill>
                  <a:srgbClr val="00FF00"/>
                </a:solidFill>
                <a:latin typeface="+mn-lt"/>
                <a:ea typeface="+mn-ea"/>
              </a:rPr>
              <a:t>4.3.5  </a:t>
            </a:r>
            <a:r>
              <a:rPr lang="zh-CN" altLang="en-US" sz="3600" b="1" dirty="0">
                <a:solidFill>
                  <a:srgbClr val="00FF00"/>
                </a:solidFill>
                <a:latin typeface="+mn-lt"/>
                <a:ea typeface="+mn-ea"/>
              </a:rPr>
              <a:t>过程调用</a:t>
            </a:r>
            <a:endParaRPr lang="en-US" altLang="zh-CN" sz="3600" b="1" dirty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3064923"/>
      </p:ext>
    </p:extLst>
  </p:cSld>
  <p:clrMapOvr>
    <a:masterClrMapping/>
  </p:clrMapOvr>
  <p:transition spd="slow">
    <p:wedge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ea typeface="+mn-ea"/>
              </a:rPr>
              <a:t>4.3.5  </a:t>
            </a:r>
            <a:r>
              <a:rPr lang="zh-CN" altLang="en-US" sz="3600" dirty="0">
                <a:solidFill>
                  <a:srgbClr val="00FF00"/>
                </a:solidFill>
                <a:ea typeface="+mn-ea"/>
              </a:rPr>
              <a:t>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053387" cy="4025900"/>
          </a:xfrm>
        </p:spPr>
        <p:txBody>
          <a:bodyPr/>
          <a:lstStyle/>
          <a:p>
            <a:r>
              <a:rPr lang="zh-CN" altLang="en-US" dirty="0"/>
              <a:t>汇编语言程序中把某些能完成特定功能而又经常要用到的程序段，编写成独立的模块，将它称为</a:t>
            </a:r>
            <a:r>
              <a:rPr lang="zh-CN" altLang="en-US" dirty="0">
                <a:solidFill>
                  <a:srgbClr val="00FF00"/>
                </a:solidFill>
              </a:rPr>
              <a:t>过程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FF00"/>
                </a:solidFill>
              </a:rPr>
              <a:t>子程序。</a:t>
            </a:r>
            <a:endParaRPr lang="en-US" altLang="zh-CN" dirty="0">
              <a:solidFill>
                <a:srgbClr val="00FF00"/>
              </a:solidFill>
            </a:endParaRPr>
          </a:p>
          <a:p>
            <a:r>
              <a:rPr lang="zh-CN" altLang="en-US" dirty="0"/>
              <a:t>需要执行这段程序时就进行</a:t>
            </a:r>
            <a:r>
              <a:rPr lang="zh-CN" altLang="en-US" dirty="0">
                <a:solidFill>
                  <a:srgbClr val="00FF00"/>
                </a:solidFill>
              </a:rPr>
              <a:t>过程调用</a:t>
            </a:r>
            <a:r>
              <a:rPr lang="zh-CN" altLang="en-US" dirty="0"/>
              <a:t>，执行完毕，再返回到原来调用它的主程序去。</a:t>
            </a:r>
          </a:p>
          <a:p>
            <a:r>
              <a:rPr lang="zh-CN" altLang="en-US" dirty="0"/>
              <a:t>采用过程调用结构编程，使程序结构清晰，语句简练不用重复编写某个程序段，也便于修改。子程序本身又可调用其它子程序，称为</a:t>
            </a:r>
            <a:r>
              <a:rPr lang="zh-CN" altLang="en-US" dirty="0">
                <a:solidFill>
                  <a:srgbClr val="00FF00"/>
                </a:solidFill>
              </a:rPr>
              <a:t>子程序嵌套</a:t>
            </a:r>
            <a:r>
              <a:rPr lang="zh-CN" altLang="en-US" dirty="0"/>
              <a:t>。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767926"/>
      </p:ext>
    </p:extLst>
  </p:cSld>
  <p:clrMapOvr>
    <a:masterClrMapping/>
  </p:clrMapOvr>
  <p:transition spd="slow">
    <p:wipe dir="r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4.3.5  </a:t>
            </a:r>
            <a:r>
              <a:rPr lang="zh-CN" altLang="en-US" dirty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275637" cy="2825750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4.45  </a:t>
            </a:r>
            <a:r>
              <a:rPr lang="zh-CN" altLang="en-US" dirty="0">
                <a:latin typeface="+mn-lt"/>
                <a:ea typeface="+mn-ea"/>
              </a:rPr>
              <a:t>用过程调用方法，编程实现将内存中</a:t>
            </a:r>
            <a:r>
              <a:rPr lang="en-US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个</a:t>
            </a:r>
            <a:r>
              <a:rPr lang="en-US" dirty="0">
                <a:latin typeface="+mn-lt"/>
                <a:ea typeface="+mn-ea"/>
              </a:rPr>
              <a:t>BCD</a:t>
            </a:r>
            <a:r>
              <a:rPr lang="zh-CN" altLang="en-US" dirty="0">
                <a:latin typeface="+mn-lt"/>
                <a:ea typeface="+mn-ea"/>
              </a:rPr>
              <a:t>数相加，结果存入</a:t>
            </a:r>
            <a:r>
              <a:rPr lang="en-US" dirty="0">
                <a:latin typeface="+mn-lt"/>
                <a:ea typeface="+mn-ea"/>
              </a:rPr>
              <a:t>SUM</a:t>
            </a:r>
            <a:r>
              <a:rPr lang="zh-CN" altLang="en-US" dirty="0">
                <a:latin typeface="+mn-lt"/>
                <a:ea typeface="+mn-ea"/>
              </a:rPr>
              <a:t>开始的单元中去的运算。</a:t>
            </a:r>
            <a:r>
              <a:rPr lang="en-US" dirty="0">
                <a:latin typeface="+mn-lt"/>
                <a:ea typeface="+mn-ea"/>
              </a:rPr>
              <a:t>BCD</a:t>
            </a:r>
            <a:r>
              <a:rPr lang="zh-CN" altLang="en-US" dirty="0">
                <a:latin typeface="+mn-lt"/>
                <a:ea typeface="+mn-ea"/>
              </a:rPr>
              <a:t>数在内存中存放时，低字节在前，高字节在后。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由于每个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BCD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数各有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个字节，每两个字节相加的运算要重复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次。所以，这种运算可编写成</a:t>
            </a:r>
            <a:r>
              <a:rPr lang="zh-CN" altLang="en-US" sz="2400" dirty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子程序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，供主程序调用。</a:t>
            </a:r>
          </a:p>
        </p:txBody>
      </p:sp>
    </p:spTree>
    <p:extLst>
      <p:ext uri="{BB962C8B-B14F-4D97-AF65-F5344CB8AC3E}">
        <p14:creationId xmlns:p14="http://schemas.microsoft.com/office/powerpoint/2010/main" val="923322422"/>
      </p:ext>
    </p:extLst>
  </p:cSld>
  <p:clrMapOvr>
    <a:masterClrMapping/>
  </p:clrMapOvr>
  <p:transition spd="slow">
    <p:wipe dir="d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4.3.5  </a:t>
            </a:r>
            <a:r>
              <a:rPr lang="zh-CN" altLang="en-US" dirty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17600"/>
            <a:ext cx="8372475" cy="51752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      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NUM_1    DB	44H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33H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22H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11H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；第一个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BCD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NUM_2    DB	88H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77H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66H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55H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；第二个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BCD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SUM	      DB	5 DUP</a:t>
            </a:r>
            <a:r>
              <a:rPr lang="zh-CN" altLang="en-US" sz="2400" dirty="0">
                <a:latin typeface="+mn-lt"/>
                <a:ea typeface="+mn-ea"/>
              </a:rPr>
              <a:t>（？）</a:t>
            </a:r>
            <a:r>
              <a:rPr lang="en-US" sz="2400" dirty="0">
                <a:latin typeface="+mn-lt"/>
                <a:ea typeface="+mn-ea"/>
              </a:rPr>
              <a:t>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；存相加结果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      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STACK 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sz="2400" dirty="0">
                <a:latin typeface="+mn-lt"/>
                <a:ea typeface="+mn-ea"/>
              </a:rPr>
              <a:t>  STACK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；堆栈段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DW  50  DUP</a:t>
            </a:r>
            <a:r>
              <a:rPr lang="zh-CN" altLang="en-US" sz="2400" dirty="0">
                <a:latin typeface="+mn-lt"/>
                <a:ea typeface="+mn-ea"/>
              </a:rPr>
              <a:t>（？）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TOP	      LABEL  WORD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STACK 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;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     SEGMENT</a:t>
            </a:r>
            <a:r>
              <a:rPr lang="en-US" sz="2400" dirty="0">
                <a:latin typeface="+mn-lt"/>
                <a:ea typeface="+mn-ea"/>
              </a:rPr>
              <a:t>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；代码段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MAIN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     PROC    </a:t>
            </a:r>
            <a:r>
              <a:rPr lang="en-US" sz="2400" dirty="0">
                <a:latin typeface="+mn-lt"/>
                <a:ea typeface="+mn-ea"/>
              </a:rPr>
              <a:t>FAR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；主过程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                 ASSUME  CS:  CODE, DS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DATA,  SS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STACK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5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84040"/>
      </p:ext>
    </p:extLst>
  </p:cSld>
  <p:clrMapOvr>
    <a:masterClrMapping/>
  </p:clrMapOvr>
  <p:transition spd="slow">
    <p:cover dir="ru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4.3.5  </a:t>
            </a:r>
            <a:r>
              <a:rPr lang="zh-CN" altLang="en-US" dirty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START:  MOV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STACK	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；设置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SS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：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SP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MOV     SS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     	MOV     SP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OFFSET TOP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PUSH    DS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SUB   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PUSH    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MOV 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DATA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MOV     DS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MOV     ES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LEA       SI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NUM_1	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SI </a:t>
            </a:r>
            <a:r>
              <a:rPr lang="en-US" altLang="zh-CN" sz="2400" dirty="0">
                <a:sym typeface="Symbol" panose="05050102010706020507"/>
              </a:rPr>
              <a:t>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偏移地址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LEA       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NUM_2	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en-US" altLang="zh-CN" sz="2400" dirty="0"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偏移地址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LEA       DI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SUM	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DI</a:t>
            </a:r>
            <a:r>
              <a:rPr lang="en-US" altLang="zh-CN" sz="2400" dirty="0"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和数偏移地址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CLD			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；清方向标志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		CLC			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；清进位标志</a:t>
            </a: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5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502229"/>
      </p:ext>
    </p:extLst>
  </p:cSld>
  <p:clrMapOvr>
    <a:masterClrMapping/>
  </p:clrMapOvr>
  <p:transition spd="slow">
    <p:wheel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4.3.5  </a:t>
            </a:r>
            <a:r>
              <a:rPr lang="zh-CN" altLang="en-US" dirty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MOV	   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存最后一次进位，初值清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MOV	   CX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4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；做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次加法运算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LOOP1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</a:t>
            </a:r>
            <a:r>
              <a:rPr lang="en-US" sz="2400" dirty="0">
                <a:solidFill>
                  <a:srgbClr val="00B0F0"/>
                </a:solidFill>
                <a:latin typeface="+mn-lt"/>
                <a:ea typeface="+mn-ea"/>
              </a:rPr>
              <a:t>CALL   ADD_B 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；调用过程（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次）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LOOP   LOOP1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；没完，继续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ADC	   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；已完，进位加到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中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MOV	   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AH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STOSB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；进位存入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SUM+4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单元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 RET	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；返回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MAIN	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ENDP	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；主过程结束</a:t>
            </a:r>
            <a:endParaRPr lang="en-US" altLang="zh-CN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en-US" altLang="zh-CN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;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子程序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ADD_B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（见下页）</a:t>
            </a: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5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746086"/>
      </p:ext>
    </p:extLst>
  </p:cSld>
  <p:clrMapOvr>
    <a:masterClrMapping/>
  </p:clrMapOvr>
  <p:transition spd="slow">
    <p:cover dir="ru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4.3.5  </a:t>
            </a:r>
            <a:r>
              <a:rPr lang="zh-CN" altLang="en-US" dirty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95400"/>
            <a:ext cx="8372475" cy="43116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；子程序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ADD_B</a:t>
            </a:r>
            <a:endParaRPr 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ADD_B 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PROC    </a:t>
            </a:r>
            <a:r>
              <a:rPr lang="en-US" sz="2400" dirty="0">
                <a:latin typeface="+mn-lt"/>
                <a:ea typeface="+mn-ea"/>
              </a:rPr>
              <a:t>NEAR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；单字节加法子程序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LODSB	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AL</a:t>
            </a:r>
            <a:r>
              <a:rPr lang="en-US" altLang="zh-CN" sz="2400" dirty="0">
                <a:sym typeface="Symbol" panose="05050102010706020507"/>
              </a:rPr>
              <a:t> 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中取一字节，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SI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自动增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ADC  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[BX]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；与数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带进位加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DAA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BCD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数调整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STOSB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；存入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SUM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开始的单元中，</a:t>
            </a:r>
            <a:endParaRPr lang="en-US" altLang="zh-CN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DI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自动增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INC   BX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；调整数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的地址指针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RET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；返回主程序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ADD _B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     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 </a:t>
            </a:r>
            <a:r>
              <a:rPr lang="en-US" sz="2400" dirty="0">
                <a:latin typeface="+mn-lt"/>
                <a:ea typeface="+mn-ea"/>
              </a:rPr>
              <a:t>    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MAIN</a:t>
            </a:r>
            <a:endParaRPr lang="zh-CN" altLang="en-US" sz="2400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5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571485"/>
      </p:ext>
    </p:extLst>
  </p:cSld>
  <p:clrMapOvr>
    <a:masterClrMapping/>
  </p:clrMapOvr>
  <p:transition spd="slow">
    <p:cover dir="rd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50850"/>
            <a:ext cx="7920037" cy="6038850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dirty="0">
                <a:solidFill>
                  <a:srgbClr val="00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4.46  </a:t>
            </a:r>
            <a:r>
              <a:rPr lang="zh-CN" altLang="en-US" dirty="0">
                <a:latin typeface="+mn-lt"/>
                <a:ea typeface="+mn-ea"/>
              </a:rPr>
              <a:t>内存中有两个数组</a:t>
            </a:r>
            <a:r>
              <a:rPr lang="en-US" dirty="0">
                <a:latin typeface="+mn-lt"/>
                <a:ea typeface="+mn-ea"/>
              </a:rPr>
              <a:t>ARY1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ARY2</a:t>
            </a:r>
            <a:r>
              <a:rPr lang="zh-CN" altLang="en-US" dirty="0">
                <a:latin typeface="+mn-lt"/>
                <a:ea typeface="+mn-ea"/>
              </a:rPr>
              <a:t>，数组长度为</a:t>
            </a:r>
            <a:r>
              <a:rPr lang="en-US" dirty="0">
                <a:latin typeface="+mn-lt"/>
                <a:ea typeface="+mn-ea"/>
              </a:rPr>
              <a:t>20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，要求编写一个程序，分别累加两个数组的值，存入</a:t>
            </a:r>
            <a:r>
              <a:rPr lang="en-US" dirty="0">
                <a:latin typeface="+mn-lt"/>
                <a:ea typeface="+mn-ea"/>
              </a:rPr>
              <a:t>SUM1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SUM2</a:t>
            </a:r>
            <a:r>
              <a:rPr lang="zh-CN" altLang="en-US" dirty="0">
                <a:latin typeface="+mn-lt"/>
                <a:ea typeface="+mn-ea"/>
              </a:rPr>
              <a:t>开始的单元中，低字节在前，高字节在后。</a:t>
            </a: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累加第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个数组值时，要做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20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次加法，加法可用子过程实现；累加第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个数组时，要做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次加法，加法也可调相同的子过程来完成，但两次调用前的入口参数和存放结果的单元不同。</a:t>
            </a:r>
            <a:endParaRPr lang="en-US" altLang="zh-CN" sz="2400" dirty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latin typeface="+mn-lt"/>
                <a:ea typeface="+mn-ea"/>
              </a:rPr>
              <a:t>；数据段</a:t>
            </a:r>
            <a:endParaRPr 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；数据段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ARY1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DB  20 DUP</a:t>
            </a:r>
            <a:r>
              <a:rPr lang="zh-CN" altLang="en-US" sz="2400" dirty="0">
                <a:latin typeface="+mn-lt"/>
                <a:ea typeface="+mn-ea"/>
              </a:rPr>
              <a:t>（？）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；数组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20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个随机数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SUM1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DB  2 DUP</a:t>
            </a:r>
            <a:r>
              <a:rPr lang="zh-CN" altLang="en-US" sz="2400" dirty="0">
                <a:latin typeface="+mn-lt"/>
                <a:ea typeface="+mn-ea"/>
              </a:rPr>
              <a:t>（？）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；存数组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各数相加之和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ARY2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DB  10 DUP</a:t>
            </a:r>
            <a:r>
              <a:rPr lang="zh-CN" altLang="en-US" sz="2400" dirty="0">
                <a:latin typeface="+mn-lt"/>
                <a:ea typeface="+mn-ea"/>
              </a:rPr>
              <a:t>（？）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；数组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10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个随机数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SUM2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DB  2 DUP</a:t>
            </a:r>
            <a:r>
              <a:rPr lang="zh-CN" altLang="en-US" sz="2400" dirty="0">
                <a:latin typeface="+mn-lt"/>
                <a:ea typeface="+mn-ea"/>
              </a:rPr>
              <a:t>（？）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；存数组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相加之和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endParaRPr lang="zh-CN" altLang="en-US" sz="24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948133"/>
      </p:ext>
    </p:extLst>
  </p:cSld>
  <p:clrMapOvr>
    <a:masterClrMapping/>
  </p:clrMapOvr>
  <p:transition spd="slow">
    <p:cover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r>
              <a:rPr lang="zh-CN" altLang="en-US" dirty="0">
                <a:solidFill>
                  <a:srgbClr val="00FF00"/>
                </a:solidFill>
              </a:rPr>
              <a:t>常用表达式的运算符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95450"/>
            <a:ext cx="8523151" cy="368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60388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latin typeface="+mn-lt"/>
                <a:ea typeface="+mn-ea"/>
              </a:rPr>
              <a:t>；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堆栈段</a:t>
            </a:r>
            <a:endParaRPr 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STACK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   </a:t>
            </a:r>
            <a:r>
              <a:rPr lang="en-US" sz="2400" dirty="0">
                <a:latin typeface="+mn-lt"/>
                <a:ea typeface="+mn-ea"/>
              </a:rPr>
              <a:t>STACK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DW	   50 DUP</a:t>
            </a:r>
            <a:r>
              <a:rPr lang="zh-CN" altLang="en-US" sz="2400" dirty="0">
                <a:latin typeface="+mn-lt"/>
                <a:ea typeface="+mn-ea"/>
              </a:rPr>
              <a:t>（？）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TOP  LABEL WORD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STACK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	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latin typeface="+mn-lt"/>
                <a:ea typeface="+mn-ea"/>
              </a:rPr>
              <a:t>；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代码段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MAIN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PROC	</a:t>
            </a:r>
            <a:r>
              <a:rPr lang="en-US" sz="2400" dirty="0">
                <a:latin typeface="+mn-lt"/>
                <a:ea typeface="+mn-ea"/>
              </a:rPr>
              <a:t> FAR		</a:t>
            </a:r>
            <a:r>
              <a:rPr lang="zh-CN" altLang="en-US" sz="2400" dirty="0">
                <a:latin typeface="+mn-lt"/>
                <a:ea typeface="+mn-ea"/>
              </a:rPr>
              <a:t>；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主程序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ASSUME  CS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CODE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DATA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SS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STACK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BEGIN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STACK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SS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SP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OFFSET  TOP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PUSH	DS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SUB	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PUSH	AX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71900" y="0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6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095719"/>
      </p:ext>
    </p:extLst>
  </p:cSld>
  <p:clrMapOvr>
    <a:masterClrMapping/>
  </p:clrMapOvr>
  <p:transition spd="slow">
    <p:cover dir="ld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495300"/>
            <a:ext cx="8372475" cy="59944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DATA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DS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LEA	SI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ARY1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；转子前入口参数，</a:t>
            </a:r>
            <a:endParaRPr lang="en-US" altLang="zh-CN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		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SI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ARY1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首地址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CX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LENGTH ARY1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 ARY1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长度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OFFSET SUM1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和单元首址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00B0F0"/>
                </a:solidFill>
                <a:latin typeface="+mn-lt"/>
                <a:ea typeface="+mn-ea"/>
              </a:rPr>
              <a:t>CALL	SUM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；转子过程，求数组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之和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LEA	SI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ARY2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；转子前设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ARY2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之入口参数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CX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LENGTH ARY2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OFFSET SUM2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00B0F0"/>
                </a:solidFill>
                <a:latin typeface="+mn-lt"/>
                <a:ea typeface="+mn-ea"/>
              </a:rPr>
              <a:t>CALL	SUM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；转子过程，求数组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2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之和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RET	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；返回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DOS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MAIN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ENDP	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；主程序结束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latin typeface="+mn-lt"/>
                <a:ea typeface="+mn-ea"/>
              </a:rPr>
              <a:t>；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;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子程序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SUM  (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见下页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)</a:t>
            </a:r>
            <a:endParaRPr 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;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3000" y="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6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187321"/>
      </p:ext>
    </p:extLst>
  </p:cSld>
  <p:clrMapOvr>
    <a:masterClrMapping/>
  </p:clrMapOvr>
  <p:transition spd="slow">
    <p:cover dir="u"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0450" y="584200"/>
            <a:ext cx="7297737" cy="60452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SUM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NEAR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；求和子过程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SUM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XOR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AL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AX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清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，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CF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标志清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存进位，初值清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LOOP1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ADC 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[SI]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；数组中取一元素，</a:t>
            </a:r>
            <a:endParaRPr lang="en-US" altLang="zh-CN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;  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带进位累加到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AL</a:t>
            </a:r>
            <a:endParaRPr lang="zh-CN" altLang="en-US" sz="24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ADC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；进位累加到</a:t>
            </a:r>
            <a:r>
              <a:rPr lang="en-US" sz="2400" dirty="0">
                <a:solidFill>
                  <a:srgbClr val="DDDDDD"/>
                </a:solidFill>
                <a:latin typeface="+mn-lt"/>
                <a:ea typeface="+mn-ea"/>
              </a:rPr>
              <a:t>AH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中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INC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SI	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；修改地址指针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LOOP	  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LOOP1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；未完，继续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[BX]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AL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；已处理完，存和数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[BX+1]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AH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；存进位累加值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SUM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ENDP	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>
                <a:solidFill>
                  <a:srgbClr val="DDDDDD"/>
                </a:solidFill>
                <a:latin typeface="+mn-lt"/>
                <a:ea typeface="+mn-ea"/>
              </a:rPr>
              <a:t>SUM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子过程结束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latin typeface="+mn-lt"/>
                <a:ea typeface="+mn-ea"/>
              </a:rPr>
              <a:t>；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MAIN	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；整个程序结束</a:t>
            </a: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27450" y="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6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837387"/>
      </p:ext>
    </p:extLst>
  </p:cSld>
  <p:clrMapOvr>
    <a:masterClrMapping/>
  </p:clrMapOvr>
  <p:transition spd="slow">
    <p:cover dir="r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4.3.5  </a:t>
            </a:r>
            <a:r>
              <a:rPr lang="zh-CN" altLang="en-US" dirty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9350" y="1314450"/>
            <a:ext cx="7608888" cy="5175250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4.47  </a:t>
            </a:r>
            <a:r>
              <a:rPr lang="zh-CN" altLang="en-US" dirty="0">
                <a:latin typeface="+mn-lt"/>
                <a:ea typeface="+mn-ea"/>
              </a:rPr>
              <a:t>编写显示回车换行子程序。</a:t>
            </a:r>
            <a:endParaRPr lang="en-US" altLang="zh-CN" dirty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CRLF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400" dirty="0">
                <a:latin typeface="+mn-lt"/>
                <a:ea typeface="+mn-ea"/>
              </a:rPr>
              <a:t>	NEAR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MOV	DL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0DH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；回车符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MOV	AL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2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INT	</a:t>
            </a:r>
            <a:r>
              <a:rPr lang="zh-CN" altLang="en-US" sz="2400" dirty="0">
                <a:latin typeface="+mn-lt"/>
                <a:ea typeface="+mn-ea"/>
              </a:rPr>
              <a:t>　　　</a:t>
            </a:r>
            <a:r>
              <a:rPr lang="en-US" sz="2400" dirty="0">
                <a:latin typeface="+mn-lt"/>
                <a:ea typeface="+mn-ea"/>
              </a:rPr>
              <a:t>21H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MOV	DL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0AH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zh-CN" altLang="en-US" sz="2400" dirty="0">
                <a:solidFill>
                  <a:srgbClr val="DDDDDD"/>
                </a:solidFill>
                <a:latin typeface="+mn-lt"/>
                <a:ea typeface="+mn-ea"/>
              </a:rPr>
              <a:t>；换行符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MOV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2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latin typeface="+mn-lt"/>
                <a:ea typeface="+mn-ea"/>
              </a:rPr>
              <a:t>INT	</a:t>
            </a:r>
            <a:r>
              <a:rPr lang="zh-CN" altLang="en-US" sz="2400" dirty="0">
                <a:latin typeface="+mn-lt"/>
                <a:ea typeface="+mn-ea"/>
              </a:rPr>
              <a:t>　　　</a:t>
            </a:r>
            <a:r>
              <a:rPr lang="en-US" sz="2400" dirty="0">
                <a:latin typeface="+mn-lt"/>
                <a:ea typeface="+mn-ea"/>
              </a:rPr>
              <a:t>21H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CRLF	</a:t>
            </a:r>
            <a:r>
              <a:rPr lang="zh-CN" altLang="en-US" sz="2400" dirty="0">
                <a:solidFill>
                  <a:schemeClr val="bg1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　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9671893"/>
      </p:ext>
    </p:extLst>
  </p:cSld>
  <p:clrMapOvr>
    <a:masterClrMapping/>
  </p:clrMapOvr>
  <p:transition spd="slow">
    <p:cover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4.3.5  </a:t>
            </a:r>
            <a:r>
              <a:rPr lang="zh-CN" altLang="en-US" dirty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4.48  </a:t>
            </a:r>
            <a:r>
              <a:rPr lang="zh-CN" altLang="en-US" dirty="0">
                <a:latin typeface="+mn-lt"/>
                <a:ea typeface="+mn-ea"/>
              </a:rPr>
              <a:t>编写从键盘输入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个</a:t>
            </a:r>
            <a:r>
              <a:rPr lang="en-US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进制数，将它转换成</a:t>
            </a:r>
            <a:r>
              <a:rPr lang="en-US" dirty="0">
                <a:latin typeface="+mn-lt"/>
                <a:ea typeface="+mn-ea"/>
              </a:rPr>
              <a:t>16</a:t>
            </a:r>
            <a:r>
              <a:rPr lang="zh-CN" altLang="en-US" dirty="0">
                <a:latin typeface="+mn-lt"/>
                <a:ea typeface="+mn-ea"/>
              </a:rPr>
              <a:t>进制数后在屏幕上显示的程序。首先从键盘输入一个</a:t>
            </a:r>
            <a:r>
              <a:rPr lang="en-US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进制数（</a:t>
            </a:r>
            <a:r>
              <a:rPr lang="en-US" dirty="0">
                <a:latin typeface="+mn-lt"/>
                <a:ea typeface="+mn-ea"/>
              </a:rPr>
              <a:t>0~65536</a:t>
            </a:r>
            <a:r>
              <a:rPr lang="zh-CN" altLang="en-US" dirty="0">
                <a:latin typeface="+mn-lt"/>
                <a:ea typeface="+mn-ea"/>
              </a:rPr>
              <a:t>），该数以回车符结束，然后将它转换成</a:t>
            </a:r>
            <a:r>
              <a:rPr lang="en-US" dirty="0">
                <a:latin typeface="+mn-lt"/>
                <a:ea typeface="+mn-ea"/>
              </a:rPr>
              <a:t>16</a:t>
            </a:r>
            <a:r>
              <a:rPr lang="zh-CN" altLang="en-US" dirty="0">
                <a:latin typeface="+mn-lt"/>
                <a:ea typeface="+mn-ea"/>
              </a:rPr>
              <a:t>进制数的</a:t>
            </a:r>
            <a:r>
              <a:rPr lang="en-US" dirty="0">
                <a:latin typeface="+mn-lt"/>
                <a:ea typeface="+mn-ea"/>
              </a:rPr>
              <a:t>ASCII</a:t>
            </a:r>
            <a:r>
              <a:rPr lang="zh-CN" altLang="en-US" dirty="0">
                <a:latin typeface="+mn-lt"/>
                <a:ea typeface="+mn-ea"/>
              </a:rPr>
              <a:t>码，在显示器上显示出来。重复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次，即可在屏幕上显示</a:t>
            </a:r>
            <a:r>
              <a:rPr lang="en-US" dirty="0">
                <a:latin typeface="+mn-lt"/>
                <a:ea typeface="+mn-ea"/>
              </a:rPr>
              <a:t>8</a:t>
            </a:r>
            <a:r>
              <a:rPr lang="zh-CN" altLang="en-US" dirty="0">
                <a:latin typeface="+mn-lt"/>
                <a:ea typeface="+mn-ea"/>
              </a:rPr>
              <a:t>个</a:t>
            </a:r>
            <a:r>
              <a:rPr lang="en-US" dirty="0">
                <a:latin typeface="+mn-lt"/>
                <a:ea typeface="+mn-ea"/>
              </a:rPr>
              <a:t>16</a:t>
            </a:r>
            <a:r>
              <a:rPr lang="zh-CN" altLang="en-US" dirty="0">
                <a:latin typeface="+mn-lt"/>
                <a:ea typeface="+mn-ea"/>
              </a:rPr>
              <a:t>进制数。</a:t>
            </a: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编程时，只要编写一个主程序，再调前面介绍的相关程序，包括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zh-CN" altLang="en-US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zh-CN" altLang="en-US" dirty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4.42  </a:t>
            </a:r>
            <a:r>
              <a:rPr lang="en-US" dirty="0">
                <a:solidFill>
                  <a:srgbClr val="00B0F0"/>
                </a:solidFill>
                <a:latin typeface="+mn-lt"/>
                <a:ea typeface="+mn-ea"/>
              </a:rPr>
              <a:t>DEC_BIN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程序：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将键入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进制数转换成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码，再转换成二进制数，结果存入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中。</a:t>
            </a:r>
          </a:p>
          <a:p>
            <a:pPr algn="just">
              <a:buNone/>
            </a:pPr>
            <a:r>
              <a:rPr lang="zh-CN" altLang="en-US" dirty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4.43  </a:t>
            </a:r>
            <a:r>
              <a:rPr lang="en-US" dirty="0">
                <a:solidFill>
                  <a:srgbClr val="00B0F0"/>
                </a:solidFill>
                <a:latin typeface="+mn-lt"/>
                <a:ea typeface="+mn-ea"/>
              </a:rPr>
              <a:t>BIN_HEX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+mn-ea"/>
              </a:rPr>
              <a:t>程序：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将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中的二进制数转换成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进制数，再转换成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码，显示出来。</a:t>
            </a:r>
          </a:p>
          <a:p>
            <a:pPr>
              <a:buNone/>
            </a:pPr>
            <a:r>
              <a:rPr lang="zh-CN" altLang="en-US" dirty="0">
                <a:solidFill>
                  <a:srgbClr val="00FF00"/>
                </a:solidFill>
                <a:latin typeface="+mn-lt"/>
                <a:ea typeface="+mn-ea"/>
              </a:rPr>
              <a:t>例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4.47   </a:t>
            </a:r>
            <a:r>
              <a:rPr lang="en-US" altLang="zh-CN" dirty="0">
                <a:solidFill>
                  <a:srgbClr val="00B0F0"/>
                </a:solidFill>
                <a:latin typeface="+mn-lt"/>
                <a:ea typeface="+mn-ea"/>
              </a:rPr>
              <a:t>CRLF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显示回车换行子程序。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599458"/>
      </p:ext>
    </p:extLst>
  </p:cSld>
  <p:clrMapOvr>
    <a:masterClrMapping/>
  </p:clrMapOvr>
  <p:transition spd="slow">
    <p:cover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4.3.5  </a:t>
            </a:r>
            <a:r>
              <a:rPr lang="zh-CN" altLang="en-US" dirty="0">
                <a:solidFill>
                  <a:srgbClr val="00FF00"/>
                </a:solidFill>
                <a:latin typeface="+mn-ea"/>
                <a:ea typeface="+mn-ea"/>
              </a:rPr>
              <a:t>过程调用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200" dirty="0">
                <a:solidFill>
                  <a:srgbClr val="00FF00"/>
                </a:solidFill>
                <a:latin typeface="+mn-lt"/>
                <a:ea typeface="+mn-ea"/>
              </a:rPr>
              <a:t>DEC_HEX  </a:t>
            </a:r>
            <a:r>
              <a:rPr lang="en-US" sz="2200" dirty="0">
                <a:latin typeface="+mn-lt"/>
                <a:ea typeface="+mn-ea"/>
              </a:rPr>
              <a:t>SEGMENT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10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进制转换成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16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进制数程序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ASSUME  CS</a:t>
            </a:r>
            <a:r>
              <a:rPr lang="zh-CN" altLang="en-US" sz="2200" dirty="0">
                <a:latin typeface="+mn-lt"/>
                <a:ea typeface="+mn-ea"/>
              </a:rPr>
              <a:t>：</a:t>
            </a:r>
            <a:r>
              <a:rPr lang="en-US" sz="2200" dirty="0">
                <a:latin typeface="+mn-lt"/>
                <a:ea typeface="+mn-ea"/>
              </a:rPr>
              <a:t>DEC_HEX</a:t>
            </a:r>
            <a:endParaRPr lang="zh-CN" altLang="en-US" sz="22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MAIN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200" dirty="0">
                <a:latin typeface="+mn-lt"/>
                <a:ea typeface="+mn-ea"/>
              </a:rPr>
              <a:t>	FAR	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；主程序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ea typeface="+mn-ea"/>
              </a:rPr>
              <a:t>		</a:t>
            </a:r>
            <a:r>
              <a:rPr lang="zh-CN" altLang="en-US" sz="2200" dirty="0">
                <a:latin typeface="+mn-lt"/>
                <a:ea typeface="+mn-ea"/>
              </a:rPr>
              <a:t>┆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200" dirty="0">
                <a:latin typeface="+mn-lt"/>
                <a:ea typeface="+mn-ea"/>
              </a:rPr>
              <a:t>　　　</a:t>
            </a:r>
            <a:r>
              <a:rPr lang="en-US" sz="2200" dirty="0">
                <a:latin typeface="+mn-lt"/>
                <a:ea typeface="+mn-ea"/>
              </a:rPr>
              <a:t>MOV	CX</a:t>
            </a:r>
            <a:r>
              <a:rPr lang="zh-CN" altLang="en-US" sz="2200" dirty="0">
                <a:latin typeface="+mn-lt"/>
                <a:ea typeface="+mn-ea"/>
              </a:rPr>
              <a:t>，</a:t>
            </a:r>
            <a:r>
              <a:rPr lang="en-US" sz="2200" dirty="0">
                <a:latin typeface="+mn-lt"/>
                <a:ea typeface="+mn-ea"/>
              </a:rPr>
              <a:t>8	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；调用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8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次子程序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200" dirty="0">
                <a:latin typeface="+mn-lt"/>
                <a:ea typeface="+mn-ea"/>
              </a:rPr>
              <a:t>　　　</a:t>
            </a:r>
            <a:r>
              <a:rPr lang="en-US" sz="2200" dirty="0">
                <a:latin typeface="+mn-lt"/>
                <a:ea typeface="+mn-ea"/>
              </a:rPr>
              <a:t>PUSH	CX	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入栈保护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REPT: </a:t>
            </a:r>
            <a:r>
              <a:rPr lang="en-US" sz="2200" dirty="0">
                <a:solidFill>
                  <a:srgbClr val="00B0F0"/>
                </a:solidFill>
                <a:latin typeface="+mn-lt"/>
                <a:ea typeface="+mn-ea"/>
              </a:rPr>
              <a:t>CALL</a:t>
            </a:r>
            <a:r>
              <a:rPr lang="en-US" sz="2200" dirty="0">
                <a:latin typeface="+mn-lt"/>
                <a:ea typeface="+mn-ea"/>
              </a:rPr>
              <a:t>	</a:t>
            </a:r>
            <a:r>
              <a:rPr lang="en-US" sz="2200" dirty="0">
                <a:solidFill>
                  <a:srgbClr val="00B0F0"/>
                </a:solidFill>
                <a:latin typeface="+mn-lt"/>
                <a:ea typeface="+mn-ea"/>
              </a:rPr>
              <a:t>DEC_BIN</a:t>
            </a:r>
            <a:r>
              <a:rPr lang="en-US" sz="2200" dirty="0">
                <a:latin typeface="+mn-lt"/>
                <a:ea typeface="+mn-ea"/>
              </a:rPr>
              <a:t>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10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进制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 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二进制，结果在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中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</a:t>
            </a:r>
            <a:r>
              <a:rPr lang="en-US" sz="2200" dirty="0">
                <a:solidFill>
                  <a:srgbClr val="00B0F0"/>
                </a:solidFill>
                <a:latin typeface="+mn-lt"/>
                <a:ea typeface="+mn-ea"/>
              </a:rPr>
              <a:t>CALL</a:t>
            </a:r>
            <a:r>
              <a:rPr lang="en-US" sz="2200" dirty="0">
                <a:latin typeface="+mn-lt"/>
                <a:ea typeface="+mn-ea"/>
              </a:rPr>
              <a:t>	</a:t>
            </a:r>
            <a:r>
              <a:rPr lang="en-US" sz="2200" dirty="0">
                <a:solidFill>
                  <a:srgbClr val="00B0F0"/>
                </a:solidFill>
                <a:latin typeface="+mn-lt"/>
                <a:ea typeface="+mn-ea"/>
              </a:rPr>
              <a:t>BIN_HEX</a:t>
            </a:r>
            <a:r>
              <a:rPr lang="en-US" sz="2200" dirty="0">
                <a:latin typeface="+mn-lt"/>
                <a:ea typeface="+mn-ea"/>
              </a:rPr>
              <a:t>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；二进制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 16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进制及其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ASCII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码并显示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</a:t>
            </a:r>
            <a:r>
              <a:rPr lang="en-US" altLang="zh-CN" sz="2200" dirty="0">
                <a:solidFill>
                  <a:srgbClr val="00B0F0"/>
                </a:solidFill>
                <a:latin typeface="+mn-lt"/>
                <a:ea typeface="+mn-ea"/>
              </a:rPr>
              <a:t>CALL  </a:t>
            </a:r>
            <a:r>
              <a:rPr lang="en-US" sz="2200" dirty="0">
                <a:solidFill>
                  <a:srgbClr val="00B0F0"/>
                </a:solidFill>
                <a:latin typeface="+mn-lt"/>
                <a:ea typeface="+mn-ea"/>
              </a:rPr>
              <a:t>CRLF	</a:t>
            </a:r>
            <a:r>
              <a:rPr lang="en-US" sz="2200" dirty="0">
                <a:latin typeface="+mn-lt"/>
                <a:ea typeface="+mn-ea"/>
              </a:rPr>
              <a:t>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；显示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16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进制数后回车、换行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POP	CX	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；堆栈中弹出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，初值为，逐次减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endParaRPr lang="zh-CN" altLang="en-US" sz="22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DEC	CX	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CX CX-1</a:t>
            </a:r>
            <a:endParaRPr lang="zh-CN" altLang="en-US" sz="22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PUSH	CX	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；减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1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后的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CX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入栈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CMP	CX</a:t>
            </a:r>
            <a:r>
              <a:rPr lang="zh-CN" altLang="en-US" sz="2200" dirty="0">
                <a:latin typeface="+mn-lt"/>
                <a:ea typeface="+mn-ea"/>
              </a:rPr>
              <a:t>，</a:t>
            </a:r>
            <a:r>
              <a:rPr lang="en-US" sz="2200" dirty="0">
                <a:latin typeface="+mn-lt"/>
                <a:ea typeface="+mn-ea"/>
              </a:rPr>
              <a:t>0	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CX=0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？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JNE	REPT	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；非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则转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RET	</a:t>
            </a:r>
            <a:r>
              <a:rPr lang="en-US" sz="2200" dirty="0">
                <a:latin typeface="+mn-lt"/>
                <a:ea typeface="+mn-ea"/>
              </a:rPr>
              <a:t>	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；是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0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则退出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MAIN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ENDP	</a:t>
            </a:r>
            <a:r>
              <a:rPr lang="en-US" sz="2200" dirty="0">
                <a:latin typeface="+mn-lt"/>
                <a:ea typeface="+mn-ea"/>
              </a:rPr>
              <a:t>		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；主程序结束</a:t>
            </a:r>
          </a:p>
          <a:p>
            <a:pPr>
              <a:spcBef>
                <a:spcPts val="0"/>
              </a:spcBef>
              <a:buNone/>
            </a:pP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0640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8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887593"/>
      </p:ext>
    </p:extLst>
  </p:cSld>
  <p:clrMapOvr>
    <a:masterClrMapping/>
  </p:clrMapOvr>
  <p:transition spd="slow">
    <p:pull dir="ld"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7150" y="495300"/>
            <a:ext cx="6319837" cy="60388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; 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10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进制数转换成二进制数，结果存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endParaRPr lang="zh-CN" altLang="en-US" sz="2200" dirty="0">
              <a:solidFill>
                <a:srgbClr val="DDDDDD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DEC_BIN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200" dirty="0">
                <a:latin typeface="+mn-lt"/>
                <a:ea typeface="+mn-ea"/>
              </a:rPr>
              <a:t>	NEAR	</a:t>
            </a:r>
            <a:r>
              <a:rPr lang="zh-CN" altLang="en-US" sz="2200" dirty="0">
                <a:latin typeface="+mn-lt"/>
                <a:ea typeface="+mn-ea"/>
              </a:rPr>
              <a:t>；</a:t>
            </a:r>
            <a:r>
              <a:rPr lang="en-US" sz="2200" dirty="0">
                <a:latin typeface="+mn-lt"/>
                <a:ea typeface="+mn-ea"/>
              </a:rPr>
              <a:t>		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ea typeface="+mn-ea"/>
              </a:rPr>
              <a:t>			</a:t>
            </a:r>
            <a:r>
              <a:rPr lang="zh-CN" altLang="en-US" sz="2200" dirty="0">
                <a:latin typeface="+mn-lt"/>
                <a:ea typeface="+mn-ea"/>
              </a:rPr>
              <a:t>┆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2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DEC_BIN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2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200" dirty="0">
                <a:latin typeface="+mn-lt"/>
                <a:ea typeface="+mn-ea"/>
              </a:rPr>
              <a:t>；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将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BX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中的二进制数转换成</a:t>
            </a:r>
            <a:r>
              <a:rPr lang="en-US" sz="2200" dirty="0">
                <a:solidFill>
                  <a:srgbClr val="DDDDDD"/>
                </a:solidFill>
                <a:latin typeface="+mn-lt"/>
                <a:ea typeface="+mn-ea"/>
              </a:rPr>
              <a:t>16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进制数并显示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BIN_HEX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200" dirty="0">
                <a:latin typeface="+mn-lt"/>
                <a:ea typeface="+mn-ea"/>
              </a:rPr>
              <a:t>	NEAR</a:t>
            </a:r>
            <a:endParaRPr lang="en-US" altLang="zh-CN" sz="22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+mn-lt"/>
                <a:ea typeface="+mn-ea"/>
              </a:rPr>
              <a:t>			</a:t>
            </a:r>
            <a:r>
              <a:rPr lang="zh-CN" altLang="en-US" sz="2200" dirty="0">
                <a:latin typeface="+mn-lt"/>
                <a:ea typeface="+mn-ea"/>
              </a:rPr>
              <a:t>┆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2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BIN_HEX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2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200" dirty="0">
                <a:latin typeface="+mn-lt"/>
                <a:ea typeface="+mn-ea"/>
              </a:rPr>
              <a:t>；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回车换行子程序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CRLF	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200" dirty="0">
                <a:latin typeface="+mn-lt"/>
                <a:ea typeface="+mn-ea"/>
              </a:rPr>
              <a:t>	NEAR	 </a:t>
            </a:r>
            <a:endParaRPr lang="zh-CN" altLang="en-US" sz="22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	┆</a:t>
            </a:r>
            <a:endParaRPr lang="zh-CN" altLang="en-US" sz="22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RET</a:t>
            </a:r>
            <a:endParaRPr lang="zh-CN" altLang="en-US" sz="22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CRLF	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ENDP</a:t>
            </a:r>
            <a:endParaRPr lang="zh-CN" altLang="en-US" sz="22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200" dirty="0">
                <a:latin typeface="+mn-lt"/>
                <a:ea typeface="+mn-ea"/>
              </a:rPr>
              <a:t>；</a:t>
            </a:r>
            <a:r>
              <a:rPr lang="zh-CN" altLang="en-US" sz="2200" dirty="0">
                <a:solidFill>
                  <a:srgbClr val="DDDDDD"/>
                </a:solidFill>
                <a:latin typeface="+mn-lt"/>
                <a:ea typeface="+mn-ea"/>
              </a:rPr>
              <a:t>代码段结束</a:t>
            </a: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solidFill>
                  <a:srgbClr val="00FF00"/>
                </a:solidFill>
                <a:latin typeface="+mn-lt"/>
                <a:ea typeface="+mn-ea"/>
              </a:rPr>
              <a:t>DEC_HEX</a:t>
            </a:r>
            <a:r>
              <a:rPr lang="en-US" sz="2200" dirty="0">
                <a:latin typeface="+mn-lt"/>
                <a:ea typeface="+mn-ea"/>
              </a:rPr>
              <a:t>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ENDP	</a:t>
            </a:r>
            <a:r>
              <a:rPr lang="en-US" sz="2200" dirty="0">
                <a:latin typeface="+mn-lt"/>
                <a:ea typeface="+mn-ea"/>
              </a:rPr>
              <a:t>	</a:t>
            </a:r>
            <a:endParaRPr lang="zh-CN" altLang="en-US" sz="22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			</a:t>
            </a:r>
            <a:r>
              <a:rPr lang="en-US" sz="2200" dirty="0">
                <a:solidFill>
                  <a:srgbClr val="FF66FF"/>
                </a:solidFill>
                <a:latin typeface="+mn-lt"/>
                <a:ea typeface="+mn-ea"/>
              </a:rPr>
              <a:t>END	</a:t>
            </a:r>
            <a:r>
              <a:rPr lang="en-US" sz="2200" dirty="0">
                <a:solidFill>
                  <a:srgbClr val="00FF00"/>
                </a:solidFill>
                <a:latin typeface="+mn-lt"/>
                <a:ea typeface="+mn-ea"/>
              </a:rPr>
              <a:t>MAIN</a:t>
            </a:r>
            <a:endParaRPr lang="zh-CN" altLang="en-US" sz="2200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>
                <a:latin typeface="+mn-lt"/>
                <a:ea typeface="+mn-ea"/>
              </a:rPr>
              <a:t> </a:t>
            </a: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84150" y="36195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例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4.4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8</a:t>
            </a:r>
            <a:r>
              <a:rPr kumimoji="1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隶书"/>
                <a:ea typeface="华文隶书"/>
                <a:cs typeface="+mn-cs"/>
              </a:rPr>
              <a:t> 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隶书"/>
              <a:ea typeface="华文隶书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160040"/>
      </p:ext>
    </p:extLst>
  </p:cSld>
  <p:clrMapOvr>
    <a:masterClrMapping/>
  </p:clrMapOvr>
  <p:transition spd="slow">
    <p:newsfla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028700"/>
            <a:ext cx="8229600" cy="137795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600" dirty="0">
                <a:solidFill>
                  <a:srgbClr val="FFFF00"/>
                </a:solidFill>
                <a:ea typeface="+mn-ea"/>
              </a:rPr>
              <a:t> 如果一个表达式中有多个运算符，则要根据优先级别从高到低的顺序进行运算，优先级别相同的运算符，则按从左到右的顺序进行运算。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5950" y="2584450"/>
            <a:ext cx="8057044" cy="391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371850" y="49530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运算符的优先级</a:t>
            </a:r>
          </a:p>
        </p:txBody>
      </p:sp>
    </p:spTree>
  </p:cSld>
  <p:clrMapOvr>
    <a:masterClrMapping/>
  </p:clrMapOvr>
  <p:transition spd="slow"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55499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）</a:t>
            </a:r>
            <a:r>
              <a:rPr lang="zh-CN" altLang="en-US" sz="2800" dirty="0">
                <a:solidFill>
                  <a:srgbClr val="FFC000"/>
                </a:solidFill>
                <a:latin typeface="+mn-lt"/>
              </a:rPr>
              <a:t>算术运算符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4.1  </a:t>
            </a:r>
            <a:r>
              <a:rPr lang="zh-CN" altLang="en-US" dirty="0">
                <a:latin typeface="+mn-ea"/>
                <a:ea typeface="+mn-ea"/>
              </a:rPr>
              <a:t>利用现行地址符“</a:t>
            </a:r>
            <a:r>
              <a:rPr lang="en-US" dirty="0">
                <a:latin typeface="+mn-ea"/>
                <a:ea typeface="+mn-ea"/>
              </a:rPr>
              <a:t>$</a:t>
            </a:r>
            <a:r>
              <a:rPr lang="zh-CN" altLang="en-US" dirty="0">
                <a:latin typeface="+mn-ea"/>
                <a:ea typeface="+mn-ea"/>
              </a:rPr>
              <a:t>”和减法运算符“</a:t>
            </a:r>
            <a:r>
              <a:rPr lang="en-US" dirty="0">
                <a:latin typeface="+mn-ea"/>
                <a:ea typeface="+mn-ea"/>
              </a:rPr>
              <a:t>-</a:t>
            </a:r>
            <a:r>
              <a:rPr lang="zh-CN" altLang="en-US" dirty="0">
                <a:latin typeface="+mn-ea"/>
                <a:ea typeface="+mn-ea"/>
              </a:rPr>
              <a:t>”求数组的长度。程序段：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>
                <a:latin typeface="+mn-lt"/>
                <a:ea typeface="仿宋_GB2312" pitchFamily="49" charset="-122"/>
              </a:rPr>
              <a:t>DATA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仿宋_GB2312" pitchFamily="49" charset="-122"/>
              </a:rPr>
              <a:t>     SEGMENT</a:t>
            </a:r>
            <a:r>
              <a:rPr lang="en-US" sz="2400" dirty="0">
                <a:latin typeface="仿宋_GB2312" pitchFamily="49" charset="-122"/>
                <a:ea typeface="仿宋_GB2312" pitchFamily="49" charset="-122"/>
              </a:rPr>
              <a:t>	        </a:t>
            </a:r>
            <a:r>
              <a:rPr lang="zh-CN" altLang="en-US" sz="2400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；数据段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仿宋_GB2312" pitchFamily="49" charset="-122"/>
              </a:rPr>
              <a:t>LIST	     DB	 12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38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5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29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74     </a:t>
            </a:r>
            <a:r>
              <a:rPr lang="zh-CN" altLang="en-US" sz="2400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LIST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数组（变量）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仿宋_GB2312" pitchFamily="49" charset="-122"/>
              </a:rPr>
              <a:t>COUNT   EQU  $-LIST	                </a:t>
            </a:r>
            <a:r>
              <a:rPr lang="zh-CN" altLang="en-US" sz="2400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COUNT=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现行地址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-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仿宋_GB2312" pitchFamily="49" charset="-122"/>
                <a:ea typeface="仿宋_GB2312" pitchFamily="49" charset="-122"/>
              </a:rPr>
              <a:t>						</a:t>
            </a:r>
            <a:r>
              <a:rPr lang="en-US" sz="2400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  <a:r>
              <a:rPr lang="zh-CN" altLang="en-US" sz="2400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LIST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的偏移</a:t>
            </a:r>
            <a:r>
              <a:rPr lang="zh-CN" altLang="en-US" sz="2400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地址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仿宋_GB2312" pitchFamily="49" charset="-122"/>
              </a:rPr>
              <a:t>DATA	  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仿宋_GB2312" pitchFamily="49" charset="-122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仿宋_GB2312" pitchFamily="49" charset="-122"/>
                <a:ea typeface="仿宋_GB2312" pitchFamily="49" charset="-122"/>
              </a:rPr>
              <a:t> 				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┇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仿宋_GB2312" pitchFamily="49" charset="-122"/>
                <a:ea typeface="仿宋_GB2312" pitchFamily="49" charset="-122"/>
              </a:rPr>
              <a:t>		   </a:t>
            </a:r>
            <a:r>
              <a:rPr lang="en-US" sz="2400" dirty="0">
                <a:latin typeface="+mn-lt"/>
                <a:ea typeface="仿宋_GB2312" pitchFamily="49" charset="-122"/>
              </a:rPr>
              <a:t>MOV  CX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COUNT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     </a:t>
            </a:r>
            <a:r>
              <a:rPr lang="zh-CN" altLang="en-US" sz="2400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CX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LIST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数组长度 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+mn-ea"/>
              </a:rPr>
              <a:t>LIST</a:t>
            </a:r>
            <a:r>
              <a:rPr lang="zh-CN" altLang="en-US" sz="2400" dirty="0">
                <a:latin typeface="+mn-lt"/>
                <a:ea typeface="+mn-ea"/>
              </a:rPr>
              <a:t>变量的起始地址偏移量为</a:t>
            </a:r>
            <a:r>
              <a:rPr lang="en-US" sz="2400" dirty="0">
                <a:latin typeface="+mn-lt"/>
                <a:ea typeface="+mn-ea"/>
              </a:rPr>
              <a:t>0</a:t>
            </a:r>
            <a:r>
              <a:rPr lang="zh-CN" altLang="en-US" sz="2400" dirty="0">
                <a:latin typeface="+mn-lt"/>
                <a:ea typeface="+mn-ea"/>
              </a:rPr>
              <a:t>，“</a:t>
            </a:r>
            <a:r>
              <a:rPr lang="en-US" sz="2400" dirty="0">
                <a:latin typeface="+mn-lt"/>
                <a:ea typeface="+mn-ea"/>
              </a:rPr>
              <a:t>$</a:t>
            </a:r>
            <a:r>
              <a:rPr lang="zh-CN" altLang="en-US" sz="2400" dirty="0">
                <a:latin typeface="+mn-lt"/>
                <a:ea typeface="+mn-ea"/>
              </a:rPr>
              <a:t>”符表示本指令的现行地址偏移量，它等于</a:t>
            </a:r>
            <a:r>
              <a:rPr lang="en-US" sz="2400" dirty="0">
                <a:latin typeface="+mn-lt"/>
                <a:ea typeface="+mn-ea"/>
              </a:rPr>
              <a:t>5</a:t>
            </a:r>
            <a:r>
              <a:rPr lang="zh-CN" altLang="en-US" sz="2400" dirty="0">
                <a:latin typeface="+mn-lt"/>
                <a:ea typeface="+mn-ea"/>
              </a:rPr>
              <a:t>，所以</a:t>
            </a:r>
            <a:r>
              <a:rPr lang="en-US" sz="2400" dirty="0">
                <a:latin typeface="+mn-lt"/>
                <a:ea typeface="+mn-ea"/>
              </a:rPr>
              <a:t>$-LIST=5-0=5</a:t>
            </a:r>
            <a:r>
              <a:rPr lang="zh-CN" altLang="en-US" sz="2400" dirty="0">
                <a:latin typeface="+mn-lt"/>
                <a:ea typeface="+mn-ea"/>
              </a:rPr>
              <a:t>，并赋予</a:t>
            </a:r>
            <a:r>
              <a:rPr lang="en-US" sz="2400" dirty="0">
                <a:latin typeface="+mn-lt"/>
                <a:ea typeface="+mn-ea"/>
              </a:rPr>
              <a:t>COUNT</a:t>
            </a:r>
            <a:r>
              <a:rPr lang="zh-CN" altLang="en-US" sz="2400" dirty="0">
                <a:latin typeface="+mn-lt"/>
                <a:ea typeface="+mn-ea"/>
              </a:rPr>
              <a:t>，这样可很方便地求得变量长度。</a:t>
            </a:r>
          </a:p>
          <a:p>
            <a:pPr>
              <a:spcBef>
                <a:spcPts val="0"/>
              </a:spcBef>
            </a:pP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spd="slow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latin typeface="+mn-lt"/>
              </a:rPr>
              <a:t>2</a:t>
            </a:r>
            <a:r>
              <a:rPr lang="zh-CN" altLang="en-US" sz="2800" dirty="0">
                <a:latin typeface="+mn-lt"/>
              </a:rPr>
              <a:t>）</a:t>
            </a:r>
            <a:r>
              <a:rPr lang="zh-CN" altLang="en-US" sz="2800" dirty="0">
                <a:solidFill>
                  <a:srgbClr val="FFC000"/>
                </a:solidFill>
                <a:latin typeface="+mn-lt"/>
              </a:rPr>
              <a:t>逻辑运算符和关系运算符</a:t>
            </a:r>
            <a:r>
              <a:rPr lang="en-US" sz="2800" dirty="0">
                <a:solidFill>
                  <a:srgbClr val="FFC000"/>
                </a:solidFill>
                <a:latin typeface="+mn-lt"/>
              </a:rPr>
              <a:t> </a:t>
            </a:r>
            <a:endParaRPr lang="zh-CN" altLang="en-US" sz="2800" dirty="0">
              <a:solidFill>
                <a:srgbClr val="FFC000"/>
              </a:solidFill>
              <a:latin typeface="+mn-lt"/>
            </a:endParaRP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4.2   </a:t>
            </a:r>
            <a:r>
              <a:rPr lang="zh-CN" altLang="en-US" dirty="0">
                <a:latin typeface="+mn-lt"/>
                <a:ea typeface="+mn-ea"/>
              </a:rPr>
              <a:t>将表达式的运算结果送到寄存器中。</a:t>
            </a:r>
          </a:p>
          <a:p>
            <a:pPr>
              <a:buNone/>
            </a:pPr>
            <a:r>
              <a:rPr lang="en-US" dirty="0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en-US" dirty="0">
                <a:latin typeface="+mn-lt"/>
                <a:ea typeface="仿宋_GB2312" pitchFamily="49" charset="-122"/>
              </a:rPr>
              <a:t>MOV  AL</a:t>
            </a:r>
            <a:r>
              <a:rPr lang="zh-CN" altLang="en-US" dirty="0">
                <a:latin typeface="+mn-lt"/>
                <a:ea typeface="仿宋_GB2312" pitchFamily="49" charset="-122"/>
              </a:rPr>
              <a:t>，</a:t>
            </a:r>
            <a:r>
              <a:rPr lang="en-US" dirty="0">
                <a:latin typeface="+mn-lt"/>
                <a:ea typeface="仿宋_GB2312" pitchFamily="49" charset="-122"/>
              </a:rPr>
              <a:t>NOT  10110101B	</a:t>
            </a:r>
          </a:p>
          <a:p>
            <a:pPr>
              <a:buNone/>
            </a:pP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			</a:t>
            </a:r>
            <a:r>
              <a:rPr lang="zh-CN" altLang="en-US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AL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  <a:sym typeface="Symbol" panose="05050102010706020507"/>
              </a:rPr>
              <a:t>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01001010B </a:t>
            </a:r>
            <a:endParaRPr lang="zh-CN" altLang="en-US" dirty="0">
              <a:solidFill>
                <a:srgbClr val="CCFF99"/>
              </a:solidFill>
              <a:latin typeface="+mn-lt"/>
              <a:ea typeface="仿宋_GB2312" pitchFamily="49" charset="-122"/>
            </a:endParaRPr>
          </a:p>
          <a:p>
            <a:pPr>
              <a:buNone/>
            </a:pPr>
            <a:r>
              <a:rPr lang="en-US" dirty="0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en-US" dirty="0">
                <a:latin typeface="+mn-lt"/>
                <a:ea typeface="仿宋_GB2312" pitchFamily="49" charset="-122"/>
              </a:rPr>
              <a:t>MOV  BL</a:t>
            </a:r>
            <a:r>
              <a:rPr lang="zh-CN" altLang="en-US" dirty="0">
                <a:latin typeface="+mn-lt"/>
                <a:ea typeface="仿宋_GB2312" pitchFamily="49" charset="-122"/>
              </a:rPr>
              <a:t>，</a:t>
            </a:r>
            <a:r>
              <a:rPr lang="en-US" dirty="0">
                <a:latin typeface="+mn-lt"/>
                <a:ea typeface="仿宋_GB2312" pitchFamily="49" charset="-122"/>
              </a:rPr>
              <a:t>10H  GT  20H	</a:t>
            </a:r>
          </a:p>
          <a:p>
            <a:pPr>
              <a:buNone/>
            </a:pP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			</a:t>
            </a:r>
            <a:r>
              <a:rPr lang="zh-CN" altLang="en-US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BL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  <a:sym typeface="Symbol" panose="05050102010706020507"/>
              </a:rPr>
              <a:t>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00H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，因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10H&gt;20H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为假，输出全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0</a:t>
            </a:r>
            <a:endParaRPr lang="zh-CN" altLang="en-US" dirty="0">
              <a:solidFill>
                <a:srgbClr val="CCFF99"/>
              </a:solidFill>
              <a:latin typeface="+mn-lt"/>
              <a:ea typeface="仿宋_GB2312" pitchFamily="49" charset="-122"/>
            </a:endParaRPr>
          </a:p>
          <a:p>
            <a:pPr>
              <a:buNone/>
            </a:pPr>
            <a:r>
              <a:rPr lang="en-US" dirty="0">
                <a:latin typeface="仿宋_GB2312" pitchFamily="49" charset="-122"/>
                <a:ea typeface="仿宋_GB2312" pitchFamily="49" charset="-122"/>
              </a:rPr>
              <a:t>	</a:t>
            </a:r>
            <a:r>
              <a:rPr lang="en-US" dirty="0">
                <a:latin typeface="+mn-lt"/>
                <a:ea typeface="仿宋_GB2312" pitchFamily="49" charset="-122"/>
              </a:rPr>
              <a:t>MOV  BX</a:t>
            </a:r>
            <a:r>
              <a:rPr lang="zh-CN" altLang="en-US" dirty="0">
                <a:latin typeface="+mn-lt"/>
                <a:ea typeface="仿宋_GB2312" pitchFamily="49" charset="-122"/>
              </a:rPr>
              <a:t>，</a:t>
            </a:r>
            <a:r>
              <a:rPr lang="en-US" dirty="0">
                <a:latin typeface="+mn-lt"/>
                <a:ea typeface="仿宋_GB2312" pitchFamily="49" charset="-122"/>
              </a:rPr>
              <a:t>6  EQ  0110B	</a:t>
            </a:r>
          </a:p>
          <a:p>
            <a:pPr>
              <a:buNone/>
            </a:pPr>
            <a:r>
              <a:rPr lang="en-US" altLang="zh-CN" dirty="0">
                <a:latin typeface="仿宋_GB2312" pitchFamily="49" charset="-122"/>
                <a:ea typeface="仿宋_GB2312" pitchFamily="49" charset="-122"/>
              </a:rPr>
              <a:t>			</a:t>
            </a:r>
            <a:r>
              <a:rPr lang="zh-CN" altLang="en-US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BX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  <a:sym typeface="Symbol" panose="05050102010706020507"/>
              </a:rPr>
              <a:t>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FFFFH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，因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6=6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为真，输出全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1</a:t>
            </a:r>
            <a:endParaRPr lang="zh-CN" altLang="en-US" dirty="0">
              <a:solidFill>
                <a:srgbClr val="CCFF99"/>
              </a:solidFill>
              <a:latin typeface="+mn-lt"/>
              <a:ea typeface="仿宋_GB2312" pitchFamily="49" charset="-122"/>
            </a:endParaRPr>
          </a:p>
          <a:p>
            <a:pPr>
              <a:buNone/>
            </a:pP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 </a:t>
            </a:r>
            <a:endParaRPr lang="zh-CN" altLang="en-US" dirty="0">
              <a:solidFill>
                <a:srgbClr val="CCFF99"/>
              </a:solidFill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28700"/>
            <a:ext cx="8372475" cy="539750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+mn-lt"/>
              </a:rPr>
              <a:t>3</a:t>
            </a:r>
            <a:r>
              <a:rPr lang="zh-CN" altLang="en-US" sz="2800" dirty="0">
                <a:latin typeface="+mn-lt"/>
              </a:rPr>
              <a:t>）</a:t>
            </a:r>
            <a:r>
              <a:rPr lang="zh-CN" altLang="en-US" sz="2800" dirty="0">
                <a:solidFill>
                  <a:srgbClr val="FFC000"/>
                </a:solidFill>
                <a:latin typeface="+mn-lt"/>
              </a:rPr>
              <a:t>数值返回运算符</a:t>
            </a:r>
          </a:p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+mn-lt"/>
              </a:rPr>
              <a:t>数值返回运算符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OFFSET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SEG</a:t>
            </a:r>
            <a:endParaRPr lang="zh-CN" altLang="en-US" dirty="0">
              <a:solidFill>
                <a:srgbClr val="00FF00"/>
              </a:solidFill>
              <a:latin typeface="+mn-lt"/>
            </a:endParaRP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n-lt"/>
                <a:ea typeface="+mj-ea"/>
              </a:rPr>
              <a:t>4.3  </a:t>
            </a:r>
            <a:r>
              <a:rPr lang="zh-CN" altLang="en-US" dirty="0">
                <a:latin typeface="+mn-lt"/>
                <a:ea typeface="+mn-ea"/>
              </a:rPr>
              <a:t>将</a:t>
            </a:r>
            <a:r>
              <a:rPr lang="en-US" dirty="0">
                <a:latin typeface="+mn-lt"/>
                <a:ea typeface="+mn-ea"/>
              </a:rPr>
              <a:t>TABLE</a:t>
            </a:r>
            <a:r>
              <a:rPr lang="zh-CN" altLang="en-US" dirty="0">
                <a:latin typeface="+mn-lt"/>
                <a:ea typeface="+mn-ea"/>
              </a:rPr>
              <a:t>变量的段基址：偏移量送入</a:t>
            </a:r>
            <a:r>
              <a:rPr lang="en-US" dirty="0">
                <a:latin typeface="+mn-lt"/>
                <a:ea typeface="+mn-ea"/>
              </a:rPr>
              <a:t> DS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BX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pPr>
              <a:buNone/>
            </a:pPr>
            <a:r>
              <a:rPr lang="en-US" sz="2400" dirty="0">
                <a:latin typeface="+mn-lt"/>
                <a:ea typeface="仿宋_GB2312" pitchFamily="49" charset="-122"/>
              </a:rPr>
              <a:t>TABLE  DB  40H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79H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24H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30H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19H     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;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数字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0~9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的</a:t>
            </a:r>
            <a:endParaRPr lang="en-US" sz="2400" dirty="0">
              <a:solidFill>
                <a:srgbClr val="CCFF99"/>
              </a:solidFill>
              <a:latin typeface="+mn-lt"/>
              <a:ea typeface="仿宋_GB2312" pitchFamily="49" charset="-122"/>
            </a:endParaRPr>
          </a:p>
          <a:p>
            <a:pPr>
              <a:buNone/>
            </a:pPr>
            <a:r>
              <a:rPr lang="en-US" sz="2400" dirty="0">
                <a:latin typeface="+mn-lt"/>
                <a:ea typeface="仿宋_GB2312" pitchFamily="49" charset="-122"/>
              </a:rPr>
              <a:t>		           12H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02H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78H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00H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18H     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;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七段代码表</a:t>
            </a:r>
            <a:endParaRPr lang="en-US" sz="2400" dirty="0">
              <a:solidFill>
                <a:srgbClr val="CCFF99"/>
              </a:solidFill>
              <a:latin typeface="+mn-lt"/>
              <a:ea typeface="仿宋_GB2312" pitchFamily="49" charset="-122"/>
            </a:endParaRPr>
          </a:p>
          <a:p>
            <a:pPr>
              <a:buNone/>
            </a:pPr>
            <a:r>
              <a:rPr lang="en-US" altLang="zh-CN" sz="2400" dirty="0">
                <a:latin typeface="+mn-lt"/>
                <a:ea typeface="仿宋_GB2312" pitchFamily="49" charset="-122"/>
              </a:rPr>
              <a:t>			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┇</a:t>
            </a:r>
          </a:p>
          <a:p>
            <a:pPr>
              <a:buNone/>
            </a:pPr>
            <a:r>
              <a:rPr lang="en-US" sz="2400" dirty="0">
                <a:latin typeface="+mn-lt"/>
                <a:ea typeface="仿宋_GB2312" pitchFamily="49" charset="-122"/>
              </a:rPr>
              <a:t>		  MOV  BX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OFFSET TABLE 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;BX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TABLE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的偏址</a:t>
            </a:r>
          </a:p>
          <a:p>
            <a:pPr>
              <a:buNone/>
            </a:pPr>
            <a:r>
              <a:rPr lang="en-US" sz="2400" dirty="0">
                <a:latin typeface="+mn-lt"/>
                <a:ea typeface="仿宋_GB2312" pitchFamily="49" charset="-122"/>
              </a:rPr>
              <a:t>		  MOV  AX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SEG TABLE	       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;AX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TABLE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的段址</a:t>
            </a:r>
          </a:p>
          <a:p>
            <a:pPr>
              <a:buNone/>
            </a:pPr>
            <a:r>
              <a:rPr lang="en-US" sz="2400" dirty="0">
                <a:latin typeface="+mn-lt"/>
                <a:ea typeface="仿宋_GB2312" pitchFamily="49" charset="-122"/>
              </a:rPr>
              <a:t>		  MOV  DS</a:t>
            </a:r>
            <a:r>
              <a:rPr lang="zh-CN" altLang="en-US" sz="2400" dirty="0"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latin typeface="+mn-lt"/>
                <a:ea typeface="仿宋_GB2312" pitchFamily="49" charset="-122"/>
              </a:rPr>
              <a:t>AX		       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;DS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TABLE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的段址</a:t>
            </a:r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wheel spokes="2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826876" y="1285860"/>
            <a:ext cx="7490248" cy="4286280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zh-CN" altLang="en-US" sz="3600" b="1" kern="1200" spc="50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sz="40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本章主要内容：</a:t>
            </a:r>
            <a:b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§4.1  </a:t>
            </a:r>
            <a:r>
              <a:rPr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汇编语言程序格式和伪指令</a:t>
            </a:r>
            <a:br>
              <a:rPr lang="en-US" altLang="zh-C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§4.2  DOS</a:t>
            </a:r>
            <a:r>
              <a:rPr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系统功能调用和</a:t>
            </a:r>
            <a:r>
              <a:rPr lang="en-US" altLang="zh-C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中断调用</a:t>
            </a:r>
            <a:br>
              <a:rPr lang="en-US" altLang="zh-C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§4.3  </a:t>
            </a:r>
            <a:r>
              <a:rPr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汇编语言程序设计方法与实例</a:t>
            </a:r>
            <a:br>
              <a:rPr lang="en-US" altLang="zh-CN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4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984250"/>
            <a:ext cx="8372475" cy="1955800"/>
          </a:xfrm>
        </p:spPr>
        <p:txBody>
          <a:bodyPr/>
          <a:lstStyle/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+mn-lt"/>
              </a:rPr>
              <a:t>数值返回运算符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LENGTH</a:t>
            </a:r>
            <a:r>
              <a:rPr lang="zh-CN" altLang="en-US" dirty="0">
                <a:latin typeface="+mn-lt"/>
              </a:rPr>
              <a:t>返回变量单元数，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SIZE</a:t>
            </a:r>
            <a:r>
              <a:rPr lang="zh-CN" altLang="en-US" dirty="0">
                <a:latin typeface="+mn-lt"/>
              </a:rPr>
              <a:t>返回变量的总字节数。</a:t>
            </a:r>
            <a:endParaRPr lang="en-US" altLang="zh-CN" dirty="0">
              <a:latin typeface="+mn-lt"/>
            </a:endParaRPr>
          </a:p>
          <a:p>
            <a:pPr marL="363855" indent="-363855" algn="just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dirty="0">
                <a:solidFill>
                  <a:srgbClr val="00FF00"/>
                </a:solidFill>
                <a:latin typeface="+mn-lt"/>
              </a:rPr>
              <a:t>TYPE</a:t>
            </a:r>
            <a:r>
              <a:rPr lang="zh-CN" altLang="en-US" dirty="0">
                <a:latin typeface="+mn-lt"/>
              </a:rPr>
              <a:t>加在变量前，返回变量的类型属性；加在标号前，返回标号的距离属性。</a:t>
            </a:r>
            <a:r>
              <a:rPr lang="en-US" dirty="0">
                <a:latin typeface="+mn-lt"/>
              </a:rPr>
              <a:t>TYPE</a:t>
            </a:r>
            <a:r>
              <a:rPr lang="zh-CN" altLang="en-US" dirty="0">
                <a:latin typeface="+mn-lt"/>
              </a:rPr>
              <a:t>运算符的返回值如表</a:t>
            </a:r>
            <a:r>
              <a:rPr lang="en-US" dirty="0">
                <a:latin typeface="+mn-lt"/>
              </a:rPr>
              <a:t>4.3</a:t>
            </a:r>
            <a:r>
              <a:rPr lang="zh-CN" altLang="en-US" dirty="0">
                <a:latin typeface="+mn-lt"/>
              </a:rPr>
              <a:t>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3028950"/>
            <a:ext cx="4898598" cy="361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heel spokes="3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73150"/>
            <a:ext cx="8667750" cy="5505450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4.4 </a:t>
            </a:r>
            <a:r>
              <a:rPr lang="en-US" dirty="0"/>
              <a:t> </a:t>
            </a:r>
            <a:r>
              <a:rPr lang="en-US" sz="2800" dirty="0">
                <a:latin typeface="+mn-lt"/>
                <a:ea typeface="+mn-ea"/>
              </a:rPr>
              <a:t>LENGTH</a:t>
            </a:r>
            <a:r>
              <a:rPr lang="zh-CN" altLang="en-US" sz="2800" dirty="0">
                <a:latin typeface="+mn-lt"/>
                <a:ea typeface="+mn-ea"/>
              </a:rPr>
              <a:t>、</a:t>
            </a:r>
            <a:r>
              <a:rPr lang="en-US" sz="2800" dirty="0">
                <a:latin typeface="+mn-lt"/>
                <a:ea typeface="+mn-ea"/>
              </a:rPr>
              <a:t>SIZE</a:t>
            </a:r>
            <a:r>
              <a:rPr lang="zh-CN" altLang="en-US" sz="2800" dirty="0">
                <a:latin typeface="+mn-lt"/>
                <a:ea typeface="+mn-ea"/>
              </a:rPr>
              <a:t>和</a:t>
            </a:r>
            <a:r>
              <a:rPr lang="en-US" sz="2800" dirty="0">
                <a:latin typeface="+mn-lt"/>
                <a:ea typeface="+mn-ea"/>
              </a:rPr>
              <a:t>TYPE</a:t>
            </a:r>
            <a:r>
              <a:rPr lang="zh-CN" altLang="en-US" sz="2800" dirty="0">
                <a:latin typeface="+mn-lt"/>
                <a:ea typeface="+mn-ea"/>
              </a:rPr>
              <a:t>运算符返回值举例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A1	 	DB	 20H</a:t>
            </a:r>
            <a:r>
              <a:rPr lang="zh-CN" altLang="en-US" dirty="0">
                <a:latin typeface="+mn-lt"/>
                <a:ea typeface="仿宋_GB2312" pitchFamily="49" charset="-122"/>
              </a:rPr>
              <a:t>，</a:t>
            </a:r>
            <a:r>
              <a:rPr lang="en-US" dirty="0">
                <a:latin typeface="+mn-lt"/>
                <a:ea typeface="仿宋_GB2312" pitchFamily="49" charset="-122"/>
              </a:rPr>
              <a:t>30H</a:t>
            </a:r>
            <a:endParaRPr lang="zh-CN" altLang="en-US" dirty="0">
              <a:latin typeface="+mn-lt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A2	  	DW	 1234H</a:t>
            </a:r>
            <a:r>
              <a:rPr lang="zh-CN" altLang="en-US" dirty="0">
                <a:latin typeface="+mn-lt"/>
                <a:ea typeface="仿宋_GB2312" pitchFamily="49" charset="-122"/>
              </a:rPr>
              <a:t>，</a:t>
            </a:r>
            <a:r>
              <a:rPr lang="en-US" dirty="0">
                <a:latin typeface="+mn-lt"/>
                <a:ea typeface="仿宋_GB2312" pitchFamily="49" charset="-122"/>
              </a:rPr>
              <a:t>5678H</a:t>
            </a:r>
            <a:endParaRPr lang="zh-CN" altLang="en-US" dirty="0">
              <a:latin typeface="+mn-lt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A3  	DD	 </a:t>
            </a:r>
            <a:r>
              <a:rPr lang="zh-CN" altLang="en-US" dirty="0">
                <a:latin typeface="+mn-lt"/>
                <a:ea typeface="仿宋_GB2312" pitchFamily="49" charset="-122"/>
              </a:rPr>
              <a:t>？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L1</a:t>
            </a:r>
            <a:r>
              <a:rPr lang="zh-CN" altLang="en-US" dirty="0">
                <a:latin typeface="+mn-lt"/>
                <a:ea typeface="仿宋_GB2312" pitchFamily="49" charset="-122"/>
              </a:rPr>
              <a:t>：</a:t>
            </a:r>
            <a:r>
              <a:rPr lang="en-US" dirty="0">
                <a:latin typeface="+mn-lt"/>
                <a:ea typeface="仿宋_GB2312" pitchFamily="49" charset="-122"/>
              </a:rPr>
              <a:t>	MOV   AH</a:t>
            </a:r>
            <a:r>
              <a:rPr lang="zh-CN" altLang="en-US" dirty="0">
                <a:latin typeface="+mn-lt"/>
                <a:ea typeface="仿宋_GB2312" pitchFamily="49" charset="-122"/>
              </a:rPr>
              <a:t>，</a:t>
            </a:r>
            <a:r>
              <a:rPr lang="en-US" dirty="0">
                <a:latin typeface="+mn-lt"/>
                <a:ea typeface="仿宋_GB2312" pitchFamily="49" charset="-122"/>
              </a:rPr>
              <a:t>TYPE  A1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AH 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  <a:sym typeface="Symbol" panose="05050102010706020507"/>
              </a:rPr>
              <a:t>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1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（字节）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		MOV   BH</a:t>
            </a:r>
            <a:r>
              <a:rPr lang="zh-CN" altLang="en-US" dirty="0">
                <a:latin typeface="+mn-lt"/>
                <a:ea typeface="仿宋_GB2312" pitchFamily="49" charset="-122"/>
              </a:rPr>
              <a:t>，</a:t>
            </a:r>
            <a:r>
              <a:rPr lang="en-US" dirty="0">
                <a:latin typeface="+mn-lt"/>
                <a:ea typeface="仿宋_GB2312" pitchFamily="49" charset="-122"/>
              </a:rPr>
              <a:t>TYPE  A2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AH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  <a:sym typeface="Symbol" panose="05050102010706020507"/>
              </a:rPr>
              <a:t>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 2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（字）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		MOV   AL</a:t>
            </a:r>
            <a:r>
              <a:rPr lang="zh-CN" altLang="en-US" dirty="0">
                <a:latin typeface="+mn-lt"/>
                <a:ea typeface="仿宋_GB2312" pitchFamily="49" charset="-122"/>
              </a:rPr>
              <a:t>，</a:t>
            </a:r>
            <a:r>
              <a:rPr lang="en-US" dirty="0">
                <a:latin typeface="+mn-lt"/>
                <a:ea typeface="仿宋_GB2312" pitchFamily="49" charset="-122"/>
              </a:rPr>
              <a:t>TYPE  A3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AL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  <a:sym typeface="Symbol" panose="05050102010706020507"/>
              </a:rPr>
              <a:t>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4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（双字）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		MOV   BL</a:t>
            </a:r>
            <a:r>
              <a:rPr lang="zh-CN" altLang="en-US" dirty="0">
                <a:latin typeface="+mn-lt"/>
                <a:ea typeface="仿宋_GB2312" pitchFamily="49" charset="-122"/>
              </a:rPr>
              <a:t>，</a:t>
            </a:r>
            <a:r>
              <a:rPr lang="en-US" dirty="0">
                <a:latin typeface="+mn-lt"/>
                <a:ea typeface="仿宋_GB2312" pitchFamily="49" charset="-122"/>
              </a:rPr>
              <a:t>TYPE	   L1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BL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  <a:sym typeface="Symbol" panose="05050102010706020507"/>
              </a:rPr>
              <a:t>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 0FFH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（近标号）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		MOV   BH</a:t>
            </a:r>
            <a:r>
              <a:rPr lang="zh-CN" altLang="en-US" dirty="0">
                <a:latin typeface="+mn-lt"/>
                <a:ea typeface="仿宋_GB2312" pitchFamily="49" charset="-122"/>
              </a:rPr>
              <a:t>，</a:t>
            </a:r>
            <a:r>
              <a:rPr lang="en-US" dirty="0">
                <a:latin typeface="+mn-lt"/>
                <a:ea typeface="仿宋_GB2312" pitchFamily="49" charset="-122"/>
              </a:rPr>
              <a:t>SIZE    A2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仿宋_GB2312" pitchFamily="49" charset="-122"/>
              </a:rPr>
              <a:t>		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BH 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  <a:sym typeface="Symbol" panose="05050102010706020507"/>
              </a:rPr>
              <a:t>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4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（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A2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变量的总字节数）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		MOV   CL</a:t>
            </a:r>
            <a:r>
              <a:rPr lang="zh-CN" altLang="en-US" dirty="0">
                <a:latin typeface="+mn-lt"/>
                <a:ea typeface="仿宋_GB2312" pitchFamily="49" charset="-122"/>
              </a:rPr>
              <a:t>，</a:t>
            </a:r>
            <a:r>
              <a:rPr lang="en-US" dirty="0">
                <a:latin typeface="+mn-lt"/>
                <a:ea typeface="仿宋_GB2312" pitchFamily="49" charset="-122"/>
              </a:rPr>
              <a:t>LENGTH  A2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仿宋_GB2312" pitchFamily="49" charset="-122"/>
              </a:rPr>
              <a:t>		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CL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  <a:sym typeface="Symbol" panose="05050102010706020507"/>
              </a:rPr>
              <a:t>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2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（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A2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变量的字单元数）</a:t>
            </a:r>
          </a:p>
          <a:p>
            <a:pPr>
              <a:spcBef>
                <a:spcPts val="0"/>
              </a:spcBef>
            </a:pPr>
            <a:endParaRPr lang="zh-CN" altLang="en-US" dirty="0"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  <p:transition spd="slow">
    <p:whee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4.5  </a:t>
            </a:r>
            <a:r>
              <a:rPr lang="zh-CN" altLang="en-US" sz="2800" dirty="0">
                <a:latin typeface="+mn-lt"/>
                <a:ea typeface="+mn-ea"/>
              </a:rPr>
              <a:t>用</a:t>
            </a:r>
            <a:r>
              <a:rPr lang="en-US" sz="2800" dirty="0">
                <a:latin typeface="+mn-lt"/>
                <a:ea typeface="+mn-ea"/>
              </a:rPr>
              <a:t>LENGTH</a:t>
            </a:r>
            <a:r>
              <a:rPr lang="zh-CN" altLang="en-US" sz="2800" dirty="0">
                <a:latin typeface="+mn-lt"/>
                <a:ea typeface="+mn-ea"/>
              </a:rPr>
              <a:t>设置堆栈。</a:t>
            </a:r>
          </a:p>
          <a:p>
            <a:pPr>
              <a:buNone/>
            </a:pPr>
            <a:r>
              <a:rPr lang="en-US" sz="2800" dirty="0">
                <a:latin typeface="+mn-lt"/>
                <a:ea typeface="仿宋_GB2312" pitchFamily="49" charset="-122"/>
              </a:rPr>
              <a:t>STAPN    DB     100 DUP (?)	</a:t>
            </a:r>
          </a:p>
          <a:p>
            <a:pPr>
              <a:buNone/>
            </a:pPr>
            <a:r>
              <a:rPr lang="en-US" altLang="zh-CN" sz="2800" dirty="0">
                <a:latin typeface="+mn-lt"/>
                <a:ea typeface="仿宋_GB2312" pitchFamily="49" charset="-122"/>
              </a:rPr>
              <a:t>          </a:t>
            </a:r>
            <a:r>
              <a:rPr lang="en-US" altLang="zh-CN" dirty="0">
                <a:latin typeface="+mn-lt"/>
                <a:ea typeface="仿宋_GB2312" pitchFamily="49" charset="-122"/>
              </a:rPr>
              <a:t>	</a:t>
            </a:r>
            <a:r>
              <a:rPr lang="zh-CN" altLang="en-US" dirty="0">
                <a:latin typeface="+mn-lt"/>
                <a:ea typeface="仿宋_GB2312" pitchFamily="49" charset="-122"/>
              </a:rPr>
              <a:t>；定义</a:t>
            </a:r>
            <a:r>
              <a:rPr lang="en-US" dirty="0">
                <a:latin typeface="+mn-lt"/>
                <a:ea typeface="仿宋_GB2312" pitchFamily="49" charset="-122"/>
              </a:rPr>
              <a:t>100</a:t>
            </a:r>
            <a:r>
              <a:rPr lang="zh-CN" altLang="en-US" dirty="0">
                <a:latin typeface="+mn-lt"/>
                <a:ea typeface="仿宋_GB2312" pitchFamily="49" charset="-122"/>
              </a:rPr>
              <a:t>个字节空间</a:t>
            </a:r>
          </a:p>
          <a:p>
            <a:pPr>
              <a:buNone/>
            </a:pPr>
            <a:r>
              <a:rPr lang="en-US" sz="2800" dirty="0">
                <a:latin typeface="+mn-lt"/>
                <a:ea typeface="仿宋_GB2312" pitchFamily="49" charset="-122"/>
              </a:rPr>
              <a:t>TOP	      EQU   LENGTH  STAPN </a:t>
            </a:r>
          </a:p>
          <a:p>
            <a:pPr>
              <a:buNone/>
            </a:pPr>
            <a:r>
              <a:rPr lang="en-US" altLang="zh-CN" sz="2800" dirty="0">
                <a:latin typeface="+mn-lt"/>
                <a:ea typeface="仿宋_GB2312" pitchFamily="49" charset="-122"/>
              </a:rPr>
              <a:t>		</a:t>
            </a:r>
            <a:r>
              <a:rPr lang="zh-CN" altLang="en-US" dirty="0">
                <a:latin typeface="+mn-lt"/>
                <a:ea typeface="仿宋_GB2312" pitchFamily="49" charset="-122"/>
              </a:rPr>
              <a:t>；</a:t>
            </a:r>
            <a:r>
              <a:rPr lang="en-US" dirty="0">
                <a:latin typeface="+mn-lt"/>
                <a:ea typeface="仿宋_GB2312" pitchFamily="49" charset="-122"/>
              </a:rPr>
              <a:t>TOP 100</a:t>
            </a:r>
            <a:r>
              <a:rPr lang="zh-CN" altLang="en-US" dirty="0">
                <a:latin typeface="+mn-lt"/>
                <a:ea typeface="仿宋_GB2312" pitchFamily="49" charset="-122"/>
              </a:rPr>
              <a:t>（变量</a:t>
            </a:r>
            <a:r>
              <a:rPr lang="en-US" dirty="0">
                <a:latin typeface="+mn-lt"/>
                <a:ea typeface="仿宋_GB2312" pitchFamily="49" charset="-122"/>
              </a:rPr>
              <a:t>STAPN</a:t>
            </a:r>
            <a:r>
              <a:rPr lang="zh-CN" altLang="en-US" dirty="0">
                <a:latin typeface="+mn-lt"/>
                <a:ea typeface="仿宋_GB2312" pitchFamily="49" charset="-122"/>
              </a:rPr>
              <a:t>的单元数为</a:t>
            </a:r>
            <a:r>
              <a:rPr lang="en-US" dirty="0">
                <a:latin typeface="+mn-lt"/>
                <a:ea typeface="仿宋_GB2312" pitchFamily="49" charset="-122"/>
              </a:rPr>
              <a:t>100</a:t>
            </a:r>
            <a:r>
              <a:rPr lang="zh-CN" altLang="en-US" dirty="0">
                <a:latin typeface="+mn-lt"/>
                <a:ea typeface="仿宋_GB2312" pitchFamily="49" charset="-122"/>
              </a:rPr>
              <a:t>字节）</a:t>
            </a:r>
          </a:p>
          <a:p>
            <a:pPr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 </a:t>
            </a:r>
            <a:endParaRPr lang="zh-CN" altLang="en-US" dirty="0">
              <a:latin typeface="+mn-lt"/>
              <a:ea typeface="仿宋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8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>
              <a:buNone/>
            </a:pPr>
            <a:r>
              <a:rPr lang="en-US" sz="2800" dirty="0">
                <a:latin typeface="+mn-lt"/>
              </a:rPr>
              <a:t>4</a:t>
            </a:r>
            <a:r>
              <a:rPr lang="zh-CN" altLang="en-US" sz="2800" dirty="0">
                <a:latin typeface="+mn-lt"/>
              </a:rPr>
              <a:t>）</a:t>
            </a:r>
            <a:r>
              <a:rPr lang="zh-CN" altLang="en-US" sz="2800" dirty="0">
                <a:solidFill>
                  <a:srgbClr val="FFC000"/>
                </a:solidFill>
                <a:latin typeface="+mn-lt"/>
              </a:rPr>
              <a:t>修改属性运算符</a:t>
            </a: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4.6   </a:t>
            </a:r>
            <a:r>
              <a:rPr lang="zh-CN" altLang="en-US" dirty="0">
                <a:latin typeface="+mn-ea"/>
                <a:ea typeface="+mn-ea"/>
              </a:rPr>
              <a:t>对存储单元的属性进行修改。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latin typeface="+mn-lt"/>
                <a:ea typeface="仿宋_GB2312" pitchFamily="49" charset="-122"/>
              </a:rPr>
              <a:t>INC 	BYTE  PTR [BX]		</a:t>
            </a:r>
          </a:p>
          <a:p>
            <a:pPr>
              <a:buNone/>
            </a:pPr>
            <a:r>
              <a:rPr lang="en-US" altLang="zh-CN" dirty="0">
                <a:latin typeface="+mn-lt"/>
                <a:ea typeface="仿宋_GB2312" pitchFamily="49" charset="-122"/>
              </a:rPr>
              <a:t>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；将字节存储单元的内容增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1</a:t>
            </a: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用“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BYTE  PTR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”指明存储单元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[BX]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为字节单元。</a:t>
            </a:r>
          </a:p>
          <a:p>
            <a:pPr>
              <a:buClr>
                <a:srgbClr val="00FF00"/>
              </a:buClr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	 MOV	BX</a:t>
            </a:r>
            <a:r>
              <a:rPr lang="zh-CN" altLang="en-US" dirty="0">
                <a:latin typeface="+mn-lt"/>
                <a:ea typeface="仿宋_GB2312" pitchFamily="49" charset="-122"/>
              </a:rPr>
              <a:t>，</a:t>
            </a:r>
            <a:r>
              <a:rPr lang="en-US" dirty="0">
                <a:latin typeface="+mn-lt"/>
                <a:ea typeface="仿宋_GB2312" pitchFamily="49" charset="-122"/>
              </a:rPr>
              <a:t>ES</a:t>
            </a:r>
            <a:r>
              <a:rPr lang="zh-CN" altLang="en-US" dirty="0">
                <a:latin typeface="+mn-lt"/>
                <a:ea typeface="仿宋_GB2312" pitchFamily="49" charset="-122"/>
              </a:rPr>
              <a:t>：</a:t>
            </a:r>
            <a:r>
              <a:rPr lang="en-US" dirty="0">
                <a:latin typeface="+mn-lt"/>
                <a:ea typeface="仿宋_GB2312" pitchFamily="49" charset="-122"/>
              </a:rPr>
              <a:t>[DI]</a:t>
            </a:r>
          </a:p>
          <a:p>
            <a:pPr>
              <a:buClr>
                <a:srgbClr val="00FF00"/>
              </a:buClr>
              <a:buNone/>
            </a:pPr>
            <a:r>
              <a:rPr lang="en-US" altLang="zh-CN" dirty="0">
                <a:latin typeface="+mn-lt"/>
                <a:ea typeface="仿宋_GB2312" pitchFamily="49" charset="-122"/>
              </a:rPr>
              <a:t>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BX </a:t>
            </a:r>
            <a:r>
              <a:rPr lang="en-US" dirty="0">
                <a:solidFill>
                  <a:srgbClr val="CCFF99"/>
                </a:solidFill>
                <a:ea typeface="仿宋_GB2312" pitchFamily="49" charset="-122"/>
                <a:sym typeface="Symbol" panose="05050102010706020507"/>
              </a:rPr>
              <a:t> 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（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16×ES+DI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）的内容</a:t>
            </a: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源操作数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[DI]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也是存储单元，未加段超越前缀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ES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时，默认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DS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为段基地址，加了</a:t>
            </a:r>
            <a:r>
              <a:rPr lang="en-US" altLang="zh-CN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ES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操作符后，段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基地址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修改成了</a:t>
            </a:r>
            <a:r>
              <a:rPr 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ES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。</a:t>
            </a:r>
          </a:p>
          <a:p>
            <a:endParaRPr lang="zh-CN" altLang="en-US" dirty="0"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  <p:transition spd="slow"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8250" y="2095500"/>
            <a:ext cx="760095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</a:rPr>
              <a:t>.1 </a:t>
            </a: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</a:rPr>
              <a:t>汇编语言程序格式</a:t>
            </a:r>
          </a:p>
          <a:p>
            <a:pPr>
              <a:spcBef>
                <a:spcPts val="2400"/>
              </a:spcBef>
            </a:pPr>
            <a:r>
              <a:rPr lang="en-US" sz="3600" b="1" dirty="0">
                <a:solidFill>
                  <a:srgbClr val="00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rgbClr val="00FF00"/>
                </a:solidFill>
                <a:latin typeface="+mn-lt"/>
                <a:ea typeface="+mn-ea"/>
              </a:rPr>
              <a:t>1</a:t>
            </a:r>
            <a:r>
              <a:rPr lang="en-US" sz="3600" b="1" dirty="0">
                <a:solidFill>
                  <a:srgbClr val="00FF00"/>
                </a:solidFill>
                <a:latin typeface="+mn-lt"/>
                <a:ea typeface="+mn-ea"/>
              </a:rPr>
              <a:t>.2 </a:t>
            </a:r>
            <a:r>
              <a:rPr lang="zh-CN" altLang="en-US" sz="3600" b="1" dirty="0">
                <a:solidFill>
                  <a:srgbClr val="00FF00"/>
                </a:solidFill>
                <a:latin typeface="+mn-lt"/>
                <a:ea typeface="+mn-ea"/>
              </a:rPr>
              <a:t>伪指令语句</a:t>
            </a:r>
            <a:endParaRPr lang="en-US" altLang="zh-CN" sz="3600" b="1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</a:rPr>
              <a:t>.3 </a:t>
            </a: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</a:rPr>
              <a:t>完整的汇编语言程序框架</a:t>
            </a:r>
            <a:endParaRPr lang="en-US" altLang="zh-CN" sz="3600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FF00"/>
                </a:solidFill>
                <a:ea typeface="+mn-ea"/>
              </a:rPr>
              <a:t>4.1.2  </a:t>
            </a:r>
            <a:r>
              <a:rPr lang="zh-CN" altLang="en-US" sz="4000" dirty="0">
                <a:solidFill>
                  <a:srgbClr val="00FF00"/>
                </a:solidFill>
                <a:ea typeface="+mn-ea"/>
              </a:rPr>
              <a:t>伪指令语句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chemeClr val="tx1"/>
                </a:solidFill>
              </a:rPr>
              <a:t>1.</a:t>
            </a:r>
            <a:r>
              <a:rPr lang="zh-CN" altLang="en-US" sz="3200" dirty="0">
                <a:solidFill>
                  <a:schemeClr val="tx1"/>
                </a:solidFill>
              </a:rPr>
              <a:t>段定义语句</a:t>
            </a:r>
          </a:p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lt"/>
              </a:rPr>
              <a:t>段定义语句</a:t>
            </a:r>
            <a:r>
              <a:rPr lang="en-US" sz="2800" dirty="0">
                <a:solidFill>
                  <a:srgbClr val="00FF00"/>
                </a:solidFill>
                <a:latin typeface="+mn-lt"/>
              </a:rPr>
              <a:t>SEGMENT</a:t>
            </a:r>
            <a:r>
              <a:rPr lang="zh-CN" altLang="en-US" sz="2800" dirty="0">
                <a:latin typeface="+mn-lt"/>
              </a:rPr>
              <a:t>和</a:t>
            </a:r>
            <a:r>
              <a:rPr lang="en-US" sz="2800" dirty="0">
                <a:solidFill>
                  <a:srgbClr val="00FF00"/>
                </a:solidFill>
                <a:latin typeface="+mn-lt"/>
              </a:rPr>
              <a:t>ENDS</a:t>
            </a:r>
            <a:r>
              <a:rPr lang="zh-CN" altLang="en-US" sz="2800" dirty="0">
                <a:latin typeface="+mn-lt"/>
              </a:rPr>
              <a:t>，用来定义一个逻辑段。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4.7  </a:t>
            </a:r>
            <a:r>
              <a:rPr lang="zh-CN" altLang="en-US" sz="2800" dirty="0">
                <a:latin typeface="+mn-lt"/>
                <a:ea typeface="+mn-ea"/>
              </a:rPr>
              <a:t>用段定义语句定义一个数据段</a:t>
            </a:r>
            <a:r>
              <a:rPr lang="en-US" altLang="zh-CN" sz="2800" dirty="0">
                <a:latin typeface="+mn-lt"/>
                <a:ea typeface="+mn-ea"/>
              </a:rPr>
              <a:t>,  </a:t>
            </a:r>
            <a:r>
              <a:rPr lang="zh-CN" altLang="en-US" sz="2800" dirty="0">
                <a:latin typeface="+mn-lt"/>
                <a:ea typeface="+mn-ea"/>
              </a:rPr>
              <a:t>段名为</a:t>
            </a:r>
            <a:r>
              <a:rPr lang="en-US" sz="2800" dirty="0">
                <a:latin typeface="+mn-lt"/>
                <a:ea typeface="+mn-ea"/>
              </a:rPr>
              <a:t>DATA, </a:t>
            </a:r>
            <a:r>
              <a:rPr lang="zh-CN" altLang="en-US" sz="2800" dirty="0">
                <a:latin typeface="+mn-lt"/>
                <a:ea typeface="+mn-ea"/>
              </a:rPr>
              <a:t>段中包含</a:t>
            </a:r>
            <a:r>
              <a:rPr lang="en-US" sz="2800" dirty="0">
                <a:latin typeface="+mn-lt"/>
                <a:ea typeface="+mn-ea"/>
              </a:rPr>
              <a:t>X</a:t>
            </a:r>
            <a:r>
              <a:rPr lang="zh-CN" altLang="en-US" sz="2800" dirty="0">
                <a:latin typeface="+mn-lt"/>
                <a:ea typeface="+mn-ea"/>
              </a:rPr>
              <a:t>、</a:t>
            </a:r>
            <a:r>
              <a:rPr lang="en-US" sz="2800" dirty="0">
                <a:latin typeface="+mn-lt"/>
                <a:ea typeface="+mn-ea"/>
              </a:rPr>
              <a:t>Y</a:t>
            </a:r>
            <a:r>
              <a:rPr lang="zh-CN" altLang="en-US" sz="2800" dirty="0">
                <a:latin typeface="+mn-lt"/>
                <a:ea typeface="+mn-ea"/>
              </a:rPr>
              <a:t>两个变量。</a:t>
            </a:r>
          </a:p>
          <a:p>
            <a:pPr>
              <a:spcBef>
                <a:spcPts val="120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DATA    </a:t>
            </a:r>
            <a:r>
              <a:rPr lang="en-US" dirty="0">
                <a:solidFill>
                  <a:srgbClr val="FF66FF"/>
                </a:solidFill>
                <a:latin typeface="+mn-lt"/>
                <a:ea typeface="仿宋_GB2312" pitchFamily="49" charset="-122"/>
              </a:rPr>
              <a:t>SEGMENT</a:t>
            </a:r>
            <a:r>
              <a:rPr lang="en-US" dirty="0">
                <a:latin typeface="+mn-lt"/>
                <a:ea typeface="仿宋_GB2312" pitchFamily="49" charset="-122"/>
              </a:rPr>
              <a:t>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；数据段开始，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DATA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为段名</a:t>
            </a:r>
            <a:endParaRPr lang="en-US" altLang="zh-CN" dirty="0">
              <a:solidFill>
                <a:srgbClr val="CCFF99"/>
              </a:solidFill>
              <a:latin typeface="+mn-lt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仿宋_GB2312" pitchFamily="49" charset="-122"/>
              </a:rPr>
              <a:t>		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；表示该段的基址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X     	     DW  1234H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；变量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X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的段基址：偏移量</a:t>
            </a:r>
            <a:endParaRPr lang="en-US" altLang="zh-CN" dirty="0">
              <a:solidFill>
                <a:srgbClr val="CCFF99"/>
              </a:solidFill>
              <a:latin typeface="+mn-lt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	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=DATA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：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0000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，内容为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1234H</a:t>
            </a:r>
            <a:endParaRPr lang="zh-CN" altLang="en-US" dirty="0">
              <a:solidFill>
                <a:srgbClr val="CCFF99"/>
              </a:solidFill>
              <a:latin typeface="+mn-lt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Y     	     DB  </a:t>
            </a:r>
            <a:r>
              <a:rPr lang="en-US" baseline="-25000" dirty="0">
                <a:latin typeface="+mn-lt"/>
                <a:ea typeface="仿宋_GB2312" pitchFamily="49" charset="-122"/>
              </a:rPr>
              <a:t> </a:t>
            </a:r>
            <a:r>
              <a:rPr lang="en-US" dirty="0">
                <a:latin typeface="+mn-lt"/>
                <a:ea typeface="仿宋_GB2312" pitchFamily="49" charset="-122"/>
              </a:rPr>
              <a:t>56H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；变量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Y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的段基址：偏移量</a:t>
            </a:r>
            <a:endParaRPr lang="en-US" altLang="zh-CN" dirty="0">
              <a:solidFill>
                <a:srgbClr val="CCFF99"/>
              </a:solidFill>
              <a:latin typeface="+mn-lt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	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=DATA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：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0002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，内容为</a:t>
            </a:r>
            <a:r>
              <a:rPr 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56H</a:t>
            </a:r>
            <a:endParaRPr lang="zh-CN" altLang="en-US" dirty="0">
              <a:solidFill>
                <a:srgbClr val="CCFF99"/>
              </a:solidFill>
              <a:latin typeface="+mn-lt"/>
              <a:ea typeface="仿宋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仿宋_GB2312" pitchFamily="49" charset="-122"/>
              </a:rPr>
              <a:t>DATA    </a:t>
            </a:r>
            <a:r>
              <a:rPr lang="en-US" dirty="0">
                <a:solidFill>
                  <a:srgbClr val="FF66FF"/>
                </a:solidFill>
                <a:latin typeface="+mn-lt"/>
                <a:ea typeface="仿宋_GB2312" pitchFamily="49" charset="-122"/>
              </a:rPr>
              <a:t>ENDS</a:t>
            </a:r>
            <a:r>
              <a:rPr lang="en-US" dirty="0">
                <a:latin typeface="+mn-lt"/>
                <a:ea typeface="仿宋_GB2312" pitchFamily="49" charset="-122"/>
              </a:rPr>
              <a:t>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仿宋_GB2312" pitchFamily="49" charset="-122"/>
              </a:rPr>
              <a:t>；数据段结束</a:t>
            </a: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仿宋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06400"/>
            <a:ext cx="8229600" cy="615950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段定义语句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372475" cy="555625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段定义语句的一般形式： 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sz="2400" dirty="0">
                <a:latin typeface="+mn-lt"/>
                <a:ea typeface="+mn-ea"/>
              </a:rPr>
              <a:t>段名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sz="2400" dirty="0">
                <a:latin typeface="+mn-lt"/>
                <a:ea typeface="+mn-ea"/>
              </a:rPr>
              <a:t>  [</a:t>
            </a:r>
            <a:r>
              <a:rPr lang="zh-CN" altLang="en-US" sz="2400" dirty="0">
                <a:latin typeface="+mn-lt"/>
                <a:ea typeface="+mn-ea"/>
              </a:rPr>
              <a:t>定位类型</a:t>
            </a:r>
            <a:r>
              <a:rPr lang="en-US" sz="2400" dirty="0">
                <a:latin typeface="+mn-lt"/>
                <a:ea typeface="+mn-ea"/>
              </a:rPr>
              <a:t>]      [</a:t>
            </a:r>
            <a:r>
              <a:rPr lang="zh-CN" altLang="en-US" sz="2400" dirty="0">
                <a:latin typeface="+mn-lt"/>
                <a:ea typeface="+mn-ea"/>
              </a:rPr>
              <a:t>组合类型</a:t>
            </a:r>
            <a:r>
              <a:rPr lang="en-US" sz="2400" dirty="0">
                <a:latin typeface="+mn-lt"/>
                <a:ea typeface="+mn-ea"/>
              </a:rPr>
              <a:t>]     [</a:t>
            </a:r>
            <a:r>
              <a:rPr lang="zh-CN" altLang="en-US" sz="2400" dirty="0">
                <a:latin typeface="+mn-lt"/>
                <a:ea typeface="+mn-ea"/>
              </a:rPr>
              <a:t>‘分类名’</a:t>
            </a:r>
            <a:r>
              <a:rPr lang="en-US" sz="2400" dirty="0">
                <a:latin typeface="+mn-lt"/>
                <a:ea typeface="+mn-ea"/>
              </a:rPr>
              <a:t>]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            PAGE(</a:t>
            </a:r>
            <a:r>
              <a:rPr lang="zh-CN" altLang="en-US" sz="2400" dirty="0">
                <a:latin typeface="+mn-lt"/>
                <a:ea typeface="+mn-ea"/>
              </a:rPr>
              <a:t>页</a:t>
            </a:r>
            <a:r>
              <a:rPr lang="en-US" altLang="zh-CN" sz="2400" dirty="0">
                <a:latin typeface="+mn-lt"/>
                <a:ea typeface="+mn-ea"/>
              </a:rPr>
              <a:t>)</a:t>
            </a:r>
            <a:r>
              <a:rPr lang="zh-CN" altLang="en-US" sz="2400" dirty="0">
                <a:latin typeface="+mn-lt"/>
                <a:ea typeface="+mn-ea"/>
              </a:rPr>
              <a:t> </a:t>
            </a:r>
            <a:r>
              <a:rPr lang="en-US" sz="2400" dirty="0">
                <a:latin typeface="+mn-lt"/>
                <a:ea typeface="+mn-ea"/>
              </a:rPr>
              <a:t>   *NONE        </a:t>
            </a:r>
            <a:r>
              <a:rPr lang="zh-CN" altLang="en-US" sz="2400" dirty="0">
                <a:latin typeface="+mn-lt"/>
                <a:ea typeface="+mn-ea"/>
              </a:rPr>
              <a:t>‘</a:t>
            </a:r>
            <a:r>
              <a:rPr lang="en-US" sz="2400" dirty="0">
                <a:latin typeface="+mn-lt"/>
                <a:ea typeface="+mn-ea"/>
              </a:rPr>
              <a:t>STACK</a:t>
            </a:r>
            <a:r>
              <a:rPr lang="zh-CN" altLang="en-US" sz="2400" dirty="0">
                <a:latin typeface="+mn-lt"/>
                <a:ea typeface="+mn-ea"/>
              </a:rPr>
              <a:t>’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          *PARA(</a:t>
            </a:r>
            <a:r>
              <a:rPr lang="zh-CN" altLang="en-US" sz="2400" dirty="0">
                <a:latin typeface="+mn-lt"/>
                <a:ea typeface="+mn-ea"/>
              </a:rPr>
              <a:t>节</a:t>
            </a:r>
            <a:r>
              <a:rPr lang="en-US" altLang="zh-CN" sz="2400" dirty="0">
                <a:latin typeface="+mn-lt"/>
                <a:ea typeface="+mn-ea"/>
              </a:rPr>
              <a:t>)</a:t>
            </a:r>
            <a:r>
              <a:rPr lang="en-US" sz="2400" dirty="0">
                <a:latin typeface="+mn-lt"/>
                <a:ea typeface="+mn-ea"/>
              </a:rPr>
              <a:t>      PUBLIC    </a:t>
            </a:r>
            <a:r>
              <a:rPr lang="zh-CN" altLang="en-US" sz="2400" dirty="0">
                <a:latin typeface="+mn-lt"/>
                <a:ea typeface="+mn-ea"/>
              </a:rPr>
              <a:t>‘</a:t>
            </a:r>
            <a:r>
              <a:rPr lang="en-US" sz="2400" dirty="0">
                <a:latin typeface="+mn-lt"/>
                <a:ea typeface="+mn-ea"/>
              </a:rPr>
              <a:t>CODE</a:t>
            </a:r>
            <a:r>
              <a:rPr lang="zh-CN" altLang="en-US" sz="2400" dirty="0">
                <a:latin typeface="+mn-lt"/>
                <a:ea typeface="+mn-ea"/>
              </a:rPr>
              <a:t>’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            WORD(</a:t>
            </a:r>
            <a:r>
              <a:rPr lang="zh-CN" altLang="en-US" sz="2400" dirty="0">
                <a:latin typeface="+mn-lt"/>
                <a:ea typeface="+mn-ea"/>
              </a:rPr>
              <a:t>字</a:t>
            </a:r>
            <a:r>
              <a:rPr lang="en-US" altLang="zh-CN" sz="2400" dirty="0">
                <a:latin typeface="+mn-lt"/>
                <a:ea typeface="+mn-ea"/>
              </a:rPr>
              <a:t>)</a:t>
            </a:r>
            <a:r>
              <a:rPr lang="en-US" sz="2400" dirty="0">
                <a:latin typeface="+mn-lt"/>
                <a:ea typeface="+mn-ea"/>
              </a:rPr>
              <a:t>    STACK    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                                    BYTE(</a:t>
            </a:r>
            <a:r>
              <a:rPr lang="zh-CN" altLang="en-US" sz="2400" dirty="0">
                <a:latin typeface="+mn-lt"/>
                <a:ea typeface="+mn-ea"/>
              </a:rPr>
              <a:t>字节</a:t>
            </a:r>
            <a:r>
              <a:rPr lang="en-US" altLang="zh-CN" sz="2400" dirty="0">
                <a:latin typeface="+mn-lt"/>
                <a:ea typeface="+mn-ea"/>
              </a:rPr>
              <a:t>)</a:t>
            </a:r>
            <a:r>
              <a:rPr lang="en-US" sz="2400" dirty="0">
                <a:latin typeface="+mn-lt"/>
                <a:ea typeface="+mn-ea"/>
              </a:rPr>
              <a:t>  COMMON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	  	            AT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			            MEMORY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</a:t>
            </a:r>
            <a:r>
              <a:rPr lang="zh-CN" altLang="en-US" sz="2400" dirty="0">
                <a:latin typeface="+mn-lt"/>
                <a:ea typeface="+mn-ea"/>
              </a:rPr>
              <a:t>┇</a:t>
            </a:r>
            <a:r>
              <a:rPr lang="en-US" altLang="zh-CN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；段中内容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latin typeface="+mn-lt"/>
                <a:ea typeface="+mn-ea"/>
              </a:rPr>
              <a:t>段名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lt"/>
                <a:ea typeface="+mn-ea"/>
              </a:rPr>
              <a:t>加“</a:t>
            </a:r>
            <a:r>
              <a:rPr lang="en-US" sz="2400" dirty="0">
                <a:latin typeface="+mn-lt"/>
                <a:ea typeface="+mn-ea"/>
              </a:rPr>
              <a:t>[  ]</a:t>
            </a:r>
            <a:r>
              <a:rPr lang="zh-CN" altLang="en-US" sz="2400" dirty="0">
                <a:latin typeface="+mn-lt"/>
                <a:ea typeface="+mn-ea"/>
              </a:rPr>
              <a:t>”项可省略，但堆栈段的组合类型是</a:t>
            </a:r>
            <a:r>
              <a:rPr lang="en-US" sz="2400" dirty="0">
                <a:latin typeface="+mn-lt"/>
                <a:ea typeface="+mn-ea"/>
              </a:rPr>
              <a:t>STACK</a:t>
            </a:r>
            <a:r>
              <a:rPr lang="zh-CN" altLang="en-US" sz="2400" dirty="0">
                <a:latin typeface="+mn-lt"/>
                <a:ea typeface="+mn-ea"/>
              </a:rPr>
              <a:t>，不可省略。</a:t>
            </a:r>
          </a:p>
          <a:p>
            <a:pPr algn="just">
              <a:spcBef>
                <a:spcPts val="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lt"/>
                <a:ea typeface="+mn-ea"/>
              </a:rPr>
              <a:t>省略项不写时，其值用带“</a:t>
            </a:r>
            <a:r>
              <a:rPr lang="en-US" sz="2400" dirty="0">
                <a:latin typeface="+mn-lt"/>
                <a:ea typeface="+mn-ea"/>
              </a:rPr>
              <a:t>*</a:t>
            </a:r>
            <a:r>
              <a:rPr lang="zh-CN" altLang="en-US" sz="2400" dirty="0">
                <a:latin typeface="+mn-lt"/>
                <a:ea typeface="+mn-ea"/>
              </a:rPr>
              <a:t>”的项，它们是隐含用法，用的是默认值。</a:t>
            </a:r>
          </a:p>
          <a:p>
            <a:pPr>
              <a:spcBef>
                <a:spcPts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50850"/>
            <a:ext cx="8229600" cy="674688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tx1">
                    <a:lumMod val="9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段定义语句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[  ]</a:t>
            </a:r>
            <a:r>
              <a:rPr lang="zh-CN" altLang="en-US" dirty="0">
                <a:latin typeface="+mn-lt"/>
              </a:rPr>
              <a:t>内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个参数的功能：</a:t>
            </a:r>
          </a:p>
          <a:p>
            <a:pPr>
              <a:buNone/>
            </a:pP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）</a:t>
            </a:r>
            <a:r>
              <a:rPr lang="zh-CN" altLang="en-US" dirty="0">
                <a:solidFill>
                  <a:srgbClr val="FFC000"/>
                </a:solidFill>
                <a:latin typeface="+mn-lt"/>
              </a:rPr>
              <a:t>定位类型（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Align Type</a:t>
            </a:r>
            <a:r>
              <a:rPr lang="zh-CN" altLang="en-US" dirty="0">
                <a:solidFill>
                  <a:srgbClr val="FFC000"/>
                </a:solidFill>
                <a:latin typeface="+mn-lt"/>
              </a:rPr>
              <a:t>）</a:t>
            </a:r>
          </a:p>
          <a:p>
            <a:pPr algn="just"/>
            <a:r>
              <a:rPr lang="zh-CN" altLang="en-US" dirty="0">
                <a:latin typeface="+mn-lt"/>
              </a:rPr>
              <a:t>用</a:t>
            </a:r>
            <a:r>
              <a:rPr lang="en-US" dirty="0">
                <a:latin typeface="+mn-lt"/>
              </a:rPr>
              <a:t>LINK</a:t>
            </a:r>
            <a:r>
              <a:rPr lang="zh-CN" altLang="en-US" dirty="0">
                <a:latin typeface="+mn-lt"/>
              </a:rPr>
              <a:t>程序将程序中的段相互衔接时，用定位类型来确定该段存储器的起始边界要求。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定位类型有四种</a:t>
            </a:r>
            <a:r>
              <a:rPr lang="en-US" altLang="zh-CN" dirty="0">
                <a:latin typeface="+mn-lt"/>
              </a:rPr>
              <a:t>:</a:t>
            </a:r>
          </a:p>
          <a:p>
            <a:pPr algn="just">
              <a:buClr>
                <a:srgbClr val="00FF00"/>
              </a:buClr>
              <a:buNone/>
            </a:pPr>
            <a:r>
              <a:rPr lang="en-US" dirty="0">
                <a:latin typeface="+mn-lt"/>
                <a:ea typeface="+mn-ea"/>
              </a:rPr>
              <a:t>      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PAGE</a:t>
            </a:r>
            <a:r>
              <a:rPr lang="en-US" dirty="0">
                <a:latin typeface="+mn-lt"/>
                <a:ea typeface="+mn-ea"/>
              </a:rPr>
              <a:t>	</a:t>
            </a:r>
            <a:r>
              <a:rPr lang="zh-CN" altLang="en-US" dirty="0">
                <a:latin typeface="+mn-lt"/>
                <a:ea typeface="+mn-ea"/>
              </a:rPr>
              <a:t>该段起始地址能被</a:t>
            </a:r>
            <a:r>
              <a:rPr lang="en-US" dirty="0">
                <a:latin typeface="+mn-lt"/>
                <a:ea typeface="+mn-ea"/>
              </a:rPr>
              <a:t>256</a:t>
            </a:r>
            <a:r>
              <a:rPr lang="zh-CN" altLang="en-US" dirty="0">
                <a:latin typeface="+mn-lt"/>
                <a:ea typeface="+mn-ea"/>
              </a:rPr>
              <a:t>（页）整除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Clr>
                <a:srgbClr val="00FF00"/>
              </a:buClr>
              <a:buNone/>
            </a:pPr>
            <a:r>
              <a:rPr lang="en-US" dirty="0">
                <a:latin typeface="+mn-lt"/>
                <a:ea typeface="+mn-ea"/>
              </a:rPr>
              <a:t>      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PARA</a:t>
            </a:r>
            <a:r>
              <a:rPr lang="en-US" dirty="0">
                <a:latin typeface="+mn-lt"/>
                <a:ea typeface="+mn-ea"/>
              </a:rPr>
              <a:t>	</a:t>
            </a:r>
            <a:r>
              <a:rPr lang="zh-CN" altLang="en-US" dirty="0">
                <a:latin typeface="+mn-lt"/>
                <a:ea typeface="+mn-ea"/>
              </a:rPr>
              <a:t>该段起始地址能被</a:t>
            </a:r>
            <a:r>
              <a:rPr lang="en-US" dirty="0">
                <a:latin typeface="+mn-lt"/>
                <a:ea typeface="+mn-ea"/>
              </a:rPr>
              <a:t>16</a:t>
            </a:r>
            <a:r>
              <a:rPr lang="zh-CN" altLang="en-US" dirty="0">
                <a:latin typeface="+mn-lt"/>
                <a:ea typeface="+mn-ea"/>
              </a:rPr>
              <a:t>（节）整除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Clr>
                <a:srgbClr val="00FF00"/>
              </a:buClr>
              <a:buNone/>
            </a:pPr>
            <a:r>
              <a:rPr lang="en-US" dirty="0">
                <a:latin typeface="+mn-lt"/>
                <a:ea typeface="+mn-ea"/>
              </a:rPr>
              <a:t>      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WORD</a:t>
            </a:r>
            <a:r>
              <a:rPr lang="en-US" dirty="0">
                <a:latin typeface="+mn-lt"/>
                <a:ea typeface="+mn-ea"/>
              </a:rPr>
              <a:t>	</a:t>
            </a:r>
            <a:r>
              <a:rPr lang="zh-CN" altLang="en-US" dirty="0">
                <a:latin typeface="+mn-lt"/>
                <a:ea typeface="+mn-ea"/>
              </a:rPr>
              <a:t>该段起始地址能被</a:t>
            </a:r>
            <a:r>
              <a:rPr lang="en-US" altLang="zh-CN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（字节）整除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Clr>
                <a:srgbClr val="00FF00"/>
              </a:buClr>
              <a:buNone/>
            </a:pP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      BYPE</a:t>
            </a:r>
            <a:r>
              <a:rPr lang="en-US" dirty="0">
                <a:latin typeface="+mn-lt"/>
                <a:ea typeface="+mn-ea"/>
              </a:rPr>
              <a:t>	</a:t>
            </a:r>
            <a:r>
              <a:rPr lang="zh-CN" altLang="en-US" dirty="0">
                <a:latin typeface="+mn-lt"/>
                <a:ea typeface="+mn-ea"/>
              </a:rPr>
              <a:t>起始地址可从任何地方开始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17500"/>
            <a:ext cx="8229600" cy="674688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段定义语句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850900"/>
            <a:ext cx="8372475" cy="57785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）</a:t>
            </a:r>
            <a:r>
              <a:rPr lang="zh-CN" altLang="en-US" dirty="0">
                <a:solidFill>
                  <a:srgbClr val="FFC000"/>
                </a:solidFill>
                <a:latin typeface="+mn-lt"/>
              </a:rPr>
              <a:t>组合类型（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Combine-Type</a:t>
            </a:r>
            <a:r>
              <a:rPr lang="zh-CN" altLang="en-US" dirty="0">
                <a:solidFill>
                  <a:srgbClr val="FFC000"/>
                </a:solidFill>
                <a:latin typeface="+mn-lt"/>
              </a:rPr>
              <a:t>）</a:t>
            </a:r>
          </a:p>
          <a:p>
            <a:r>
              <a:rPr lang="zh-CN" altLang="en-US" dirty="0">
                <a:latin typeface="+mn-lt"/>
              </a:rPr>
              <a:t>组合类型告诉</a:t>
            </a:r>
            <a:r>
              <a:rPr lang="en-US" dirty="0">
                <a:latin typeface="+mn-lt"/>
              </a:rPr>
              <a:t>LINK</a:t>
            </a:r>
            <a:r>
              <a:rPr lang="zh-CN" altLang="en-US" dirty="0">
                <a:latin typeface="+mn-lt"/>
              </a:rPr>
              <a:t>程序本段与其它段关系，包括：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NONE</a:t>
            </a:r>
            <a:r>
              <a:rPr lang="en-US" sz="2400" dirty="0">
                <a:latin typeface="+mn-lt"/>
                <a:ea typeface="+mn-ea"/>
              </a:rPr>
              <a:t>  </a:t>
            </a:r>
            <a:r>
              <a:rPr lang="zh-CN" altLang="en-US" sz="2400" dirty="0">
                <a:latin typeface="+mn-lt"/>
                <a:ea typeface="+mn-ea"/>
              </a:rPr>
              <a:t>与其它段不连接，各段有独立段基址和偏移量。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PUBLIC</a:t>
            </a:r>
            <a:r>
              <a:rPr lang="en-US" sz="2400" dirty="0">
                <a:latin typeface="+mn-lt"/>
                <a:ea typeface="+mn-ea"/>
              </a:rPr>
              <a:t>  </a:t>
            </a:r>
            <a:r>
              <a:rPr lang="zh-CN" altLang="en-US" sz="2400" dirty="0">
                <a:latin typeface="+mn-lt"/>
                <a:ea typeface="+mn-ea"/>
              </a:rPr>
              <a:t>同名同类别模块段连接成一段，段基址同</a:t>
            </a:r>
            <a:r>
              <a:rPr lang="en-US" altLang="zh-CN" sz="2400" dirty="0">
                <a:latin typeface="+mn-lt"/>
                <a:ea typeface="+mn-ea"/>
              </a:rPr>
              <a:t>, </a:t>
            </a:r>
            <a:r>
              <a:rPr lang="zh-CN" altLang="en-US" sz="2400" dirty="0">
                <a:latin typeface="+mn-lt"/>
                <a:ea typeface="+mn-ea"/>
              </a:rPr>
              <a:t>偏移量不同。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COMMON </a:t>
            </a:r>
            <a:r>
              <a:rPr lang="en-US" sz="2400" dirty="0">
                <a:latin typeface="+mn-lt"/>
                <a:ea typeface="+mn-ea"/>
              </a:rPr>
              <a:t>  </a:t>
            </a:r>
            <a:r>
              <a:rPr lang="zh-CN" altLang="en-US" sz="2400" dirty="0">
                <a:latin typeface="+mn-lt"/>
                <a:ea typeface="+mn-ea"/>
              </a:rPr>
              <a:t>本段与其它段覆盖，偏移地址名称不同。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STACK</a:t>
            </a:r>
            <a:r>
              <a:rPr lang="en-US" sz="2400" dirty="0">
                <a:latin typeface="+mn-lt"/>
                <a:ea typeface="+mn-ea"/>
              </a:rPr>
              <a:t>    </a:t>
            </a:r>
            <a:r>
              <a:rPr lang="zh-CN" altLang="en-US" sz="2400" dirty="0">
                <a:latin typeface="+mn-lt"/>
                <a:ea typeface="+mn-ea"/>
              </a:rPr>
              <a:t>这是堆栈段，不可省略。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MEMORY </a:t>
            </a:r>
            <a:r>
              <a:rPr lang="en-US" sz="2400" dirty="0">
                <a:latin typeface="+mn-lt"/>
                <a:ea typeface="+mn-ea"/>
              </a:rPr>
              <a:t>  </a:t>
            </a:r>
            <a:r>
              <a:rPr lang="zh-CN" altLang="en-US" sz="2400" dirty="0">
                <a:latin typeface="+mn-lt"/>
                <a:ea typeface="+mn-ea"/>
              </a:rPr>
              <a:t>连接时该段放在所有段最后（最高地址）。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AT</a:t>
            </a:r>
            <a:r>
              <a:rPr lang="en-US" sz="2400" dirty="0">
                <a:latin typeface="+mn-lt"/>
                <a:ea typeface="+mn-ea"/>
              </a:rPr>
              <a:t>   </a:t>
            </a:r>
            <a:r>
              <a:rPr lang="zh-CN" altLang="en-US" sz="2400" dirty="0">
                <a:latin typeface="+mn-lt"/>
                <a:ea typeface="+mn-ea"/>
              </a:rPr>
              <a:t>定义本段的段基地址。如</a:t>
            </a:r>
            <a:r>
              <a:rPr lang="en-US" sz="2400" dirty="0">
                <a:latin typeface="+mn-lt"/>
                <a:ea typeface="+mn-ea"/>
              </a:rPr>
              <a:t>AT  2000H</a:t>
            </a:r>
            <a:r>
              <a:rPr lang="zh-CN" altLang="en-US" sz="2400" dirty="0">
                <a:latin typeface="+mn-lt"/>
                <a:ea typeface="+mn-ea"/>
              </a:rPr>
              <a:t>定义该段的段基地址为</a:t>
            </a:r>
            <a:r>
              <a:rPr lang="en-US" sz="2400" dirty="0">
                <a:latin typeface="+mn-lt"/>
                <a:ea typeface="+mn-ea"/>
              </a:rPr>
              <a:t>20000H</a:t>
            </a:r>
            <a:r>
              <a:rPr lang="zh-CN" altLang="en-US" sz="2400" dirty="0">
                <a:latin typeface="+mn-lt"/>
                <a:ea typeface="+mn-ea"/>
              </a:rPr>
              <a:t>。</a:t>
            </a:r>
          </a:p>
          <a:p>
            <a:pPr>
              <a:buNone/>
            </a:pP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）</a:t>
            </a:r>
            <a:r>
              <a:rPr lang="zh-CN" altLang="en-US" dirty="0">
                <a:solidFill>
                  <a:srgbClr val="FFC000"/>
                </a:solidFill>
                <a:latin typeface="+mn-lt"/>
              </a:rPr>
              <a:t>分类名（‘</a:t>
            </a:r>
            <a:r>
              <a:rPr lang="en-US" dirty="0">
                <a:solidFill>
                  <a:srgbClr val="FFC000"/>
                </a:solidFill>
                <a:latin typeface="+mn-lt"/>
              </a:rPr>
              <a:t>class</a:t>
            </a:r>
            <a:r>
              <a:rPr lang="zh-CN" altLang="en-US" dirty="0">
                <a:solidFill>
                  <a:srgbClr val="FFC000"/>
                </a:solidFill>
                <a:latin typeface="+mn-lt"/>
              </a:rPr>
              <a:t>’）</a:t>
            </a:r>
          </a:p>
          <a:p>
            <a:pPr marL="536575" indent="-536575"/>
            <a:r>
              <a:rPr lang="en-US" dirty="0">
                <a:latin typeface="+mn-lt"/>
              </a:rPr>
              <a:t>LINK</a:t>
            </a:r>
            <a:r>
              <a:rPr lang="zh-CN" altLang="en-US" dirty="0">
                <a:latin typeface="+mn-lt"/>
              </a:rPr>
              <a:t>将分类名相同的逻辑段组成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个段组，分类名有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‘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STACK’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‘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CODE’</a:t>
            </a:r>
            <a:r>
              <a:rPr lang="zh-CN" altLang="en-US" dirty="0">
                <a:latin typeface="+mn-lt"/>
              </a:rPr>
              <a:t>和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‘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DATA’</a:t>
            </a:r>
            <a:r>
              <a:rPr lang="zh-CN" altLang="en-US" dirty="0">
                <a:latin typeface="+mn-lt"/>
              </a:rPr>
              <a:t>等。</a:t>
            </a:r>
          </a:p>
        </p:txBody>
      </p:sp>
    </p:spTree>
  </p:cSld>
  <p:clrMapOvr>
    <a:masterClrMapping/>
  </p:clrMapOvr>
  <p:transition spd="slow">
    <p:strips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段分配语句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186737" cy="517525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段分配语句</a:t>
            </a:r>
            <a:r>
              <a:rPr lang="en-US" dirty="0">
                <a:latin typeface="+mn-lt"/>
              </a:rPr>
              <a:t>ASSUME</a:t>
            </a:r>
            <a:r>
              <a:rPr lang="zh-CN" altLang="en-US" dirty="0">
                <a:latin typeface="+mn-lt"/>
              </a:rPr>
              <a:t>告诉汇编程序，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个段寄存器</a:t>
            </a:r>
            <a:r>
              <a:rPr lang="en-US" dirty="0">
                <a:latin typeface="+mn-lt"/>
              </a:rPr>
              <a:t>CS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DS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SS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ES</a:t>
            </a:r>
            <a:r>
              <a:rPr lang="zh-CN" altLang="en-US" dirty="0">
                <a:latin typeface="+mn-lt"/>
              </a:rPr>
              <a:t>分别与哪些段有关。格式如下，也可分两行书写。</a:t>
            </a:r>
            <a:endParaRPr lang="en-US" altLang="zh-CN" dirty="0">
              <a:latin typeface="+mn-lt"/>
            </a:endParaRPr>
          </a:p>
          <a:p>
            <a:endParaRPr lang="zh-CN" altLang="en-US" dirty="0"/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 ASSUME	CS</a:t>
            </a:r>
            <a:r>
              <a:rPr lang="zh-CN" altLang="en-US" dirty="0">
                <a:latin typeface="+mn-lt"/>
                <a:ea typeface="+mn-ea"/>
              </a:rPr>
              <a:t>：代码段名，</a:t>
            </a:r>
            <a:r>
              <a:rPr lang="en-US" dirty="0">
                <a:latin typeface="+mn-lt"/>
                <a:ea typeface="+mn-ea"/>
              </a:rPr>
              <a:t>DS</a:t>
            </a:r>
            <a:r>
              <a:rPr lang="zh-CN" altLang="en-US" dirty="0">
                <a:latin typeface="+mn-lt"/>
                <a:ea typeface="+mn-ea"/>
              </a:rPr>
              <a:t>：数据段名</a:t>
            </a:r>
            <a:endParaRPr lang="en-US" altLang="zh-CN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                    SS</a:t>
            </a:r>
            <a:r>
              <a:rPr lang="zh-CN" altLang="en-US" dirty="0">
                <a:latin typeface="+mn-lt"/>
                <a:ea typeface="+mn-ea"/>
              </a:rPr>
              <a:t>：堆栈段名，</a:t>
            </a:r>
            <a:r>
              <a:rPr lang="en-US" dirty="0">
                <a:latin typeface="+mn-lt"/>
                <a:ea typeface="+mn-ea"/>
              </a:rPr>
              <a:t>ES</a:t>
            </a:r>
            <a:r>
              <a:rPr lang="zh-CN" altLang="en-US" dirty="0">
                <a:latin typeface="+mn-lt"/>
                <a:ea typeface="+mn-ea"/>
              </a:rPr>
              <a:t>：附加段名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 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5861050"/>
          </a:xfrm>
        </p:spPr>
        <p:txBody>
          <a:bodyPr/>
          <a:lstStyle/>
          <a:p>
            <a:pPr marL="363855" indent="-363855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什么是汇编语言（</a:t>
            </a:r>
            <a:r>
              <a:rPr lang="en-US" dirty="0">
                <a:latin typeface="+mn-lt"/>
              </a:rPr>
              <a:t>Assembly Language</a:t>
            </a:r>
            <a:r>
              <a:rPr lang="zh-CN" altLang="en-US" dirty="0">
                <a:latin typeface="+mn-lt"/>
              </a:rPr>
              <a:t>）？</a:t>
            </a: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使用指令的助记符、符号地址和标号等编写的程序设计语言。</a:t>
            </a:r>
            <a:endParaRPr lang="en-US" altLang="zh-CN" dirty="0">
              <a:solidFill>
                <a:srgbClr val="CCFF99"/>
              </a:solidFill>
              <a:latin typeface="+mn-lt"/>
              <a:ea typeface="+mn-ea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每条指令都有对应的机器码，不同的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CPU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使用不同的汇编语言。</a:t>
            </a:r>
          </a:p>
          <a:p>
            <a:pPr marL="363855" indent="-363855">
              <a:buFont typeface="Wingdings" panose="05000000000000000000" pitchFamily="2" charset="2"/>
              <a:buChar char="l"/>
            </a:pPr>
            <a:r>
              <a:rPr lang="zh-CN" altLang="en-US" dirty="0"/>
              <a:t>用汇编语言编程的优点</a:t>
            </a: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汇编程序运行速度快，实时性好，占用内存空间小，能最大限度地发挥硬件的作用。</a:t>
            </a:r>
            <a:endParaRPr lang="en-US" altLang="zh-CN" dirty="0">
              <a:solidFill>
                <a:srgbClr val="CCFF99"/>
              </a:solidFill>
              <a:latin typeface="+mn-lt"/>
              <a:ea typeface="+mn-ea"/>
            </a:endParaRPr>
          </a:p>
          <a:p>
            <a:pPr marL="363855" indent="-363855">
              <a:buFont typeface="Wingdings" panose="05000000000000000000" pitchFamily="2" charset="2"/>
              <a:buChar char="l"/>
            </a:pPr>
            <a:r>
              <a:rPr lang="zh-CN" altLang="en-US" dirty="0"/>
              <a:t>汇编语言的适用场合</a:t>
            </a:r>
            <a:endParaRPr lang="en-US" altLang="zh-CN" dirty="0">
              <a:solidFill>
                <a:srgbClr val="CCFF99"/>
              </a:solidFill>
              <a:latin typeface="+mn-lt"/>
              <a:ea typeface="+mn-ea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绝大部分系统软件都用汇编语言编写，大多数涉及快速处理、位处理和访问硬件设备的高效程序都是汇编程序。如：实时数据处理程序、实时控制程序、高级绘图程序、游戏程序等。</a:t>
            </a:r>
          </a:p>
        </p:txBody>
      </p:sp>
    </p:spTree>
  </p:cSld>
  <p:clrMapOvr>
    <a:masterClrMapping/>
  </p:clrMapOvr>
  <p:transition spd="slow">
    <p:cover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过程定义语句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r>
              <a:rPr lang="zh-CN" altLang="en-US" dirty="0"/>
              <a:t>将结构和功能相同，仅有一些变量赋予的值不同的程序段独立编写，用过程定义伪指令</a:t>
            </a:r>
            <a:r>
              <a:rPr lang="en-US" dirty="0"/>
              <a:t>PROC</a:t>
            </a:r>
            <a:r>
              <a:rPr lang="zh-CN" altLang="en-US" dirty="0"/>
              <a:t>和</a:t>
            </a:r>
            <a:r>
              <a:rPr lang="en-US" dirty="0"/>
              <a:t>ENDP</a:t>
            </a:r>
            <a:r>
              <a:rPr lang="zh-CN" altLang="en-US" dirty="0"/>
              <a:t>进行定义，并把这些程序段称为过程（</a:t>
            </a:r>
            <a:r>
              <a:rPr lang="en-US" dirty="0"/>
              <a:t>Procedure</a:t>
            </a:r>
            <a:r>
              <a:rPr lang="zh-CN" altLang="en-US" dirty="0"/>
              <a:t>）或子程序，由主程序中的</a:t>
            </a:r>
            <a:r>
              <a:rPr lang="en-US" dirty="0"/>
              <a:t>CALL</a:t>
            </a:r>
            <a:r>
              <a:rPr lang="zh-CN" altLang="en-US" dirty="0"/>
              <a:t>语句来调用它们。</a:t>
            </a:r>
          </a:p>
          <a:p>
            <a:r>
              <a:rPr lang="zh-CN" altLang="en-US" dirty="0"/>
              <a:t>过程定义格式：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 </a:t>
            </a:r>
            <a:r>
              <a:rPr lang="zh-CN" altLang="en-US" dirty="0">
                <a:latin typeface="+mn-lt"/>
                <a:ea typeface="+mn-ea"/>
              </a:rPr>
              <a:t>过程名</a:t>
            </a:r>
            <a:r>
              <a:rPr lang="en-US" dirty="0">
                <a:latin typeface="+mn-lt"/>
                <a:ea typeface="+mn-ea"/>
              </a:rPr>
              <a:t>	PROC	[NEAR]/FAR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  	</a:t>
            </a:r>
            <a:r>
              <a:rPr lang="zh-CN" altLang="en-US" dirty="0">
                <a:latin typeface="+mn-lt"/>
                <a:ea typeface="+mn-ea"/>
              </a:rPr>
              <a:t>┇</a:t>
            </a:r>
            <a:r>
              <a:rPr lang="en-US" dirty="0">
                <a:latin typeface="+mn-lt"/>
                <a:ea typeface="+mn-ea"/>
              </a:rPr>
              <a:t>	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；过程内容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	RET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 </a:t>
            </a:r>
            <a:r>
              <a:rPr lang="zh-CN" altLang="en-US" dirty="0">
                <a:latin typeface="+mn-lt"/>
                <a:ea typeface="+mn-ea"/>
              </a:rPr>
              <a:t>过程名</a:t>
            </a:r>
            <a:r>
              <a:rPr lang="en-US" dirty="0">
                <a:latin typeface="+mn-lt"/>
                <a:ea typeface="+mn-ea"/>
              </a:rPr>
              <a:t>	ENDP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zoom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过程定义语句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+mn-lt"/>
              </a:rPr>
              <a:t>在</a:t>
            </a:r>
            <a:r>
              <a:rPr lang="en-US" dirty="0">
                <a:latin typeface="+mn-lt"/>
              </a:rPr>
              <a:t>PROC</a:t>
            </a:r>
            <a:r>
              <a:rPr lang="zh-CN" altLang="en-US" dirty="0">
                <a:latin typeface="+mn-lt"/>
              </a:rPr>
              <a:t>伪语句中，必须说明是近过程</a:t>
            </a:r>
            <a:r>
              <a:rPr lang="en-US" dirty="0">
                <a:latin typeface="+mn-lt"/>
              </a:rPr>
              <a:t>NEAR</a:t>
            </a:r>
            <a:r>
              <a:rPr lang="zh-CN" altLang="en-US" dirty="0">
                <a:latin typeface="+mn-lt"/>
              </a:rPr>
              <a:t>还是远过程</a:t>
            </a:r>
            <a:r>
              <a:rPr lang="en-US" dirty="0">
                <a:latin typeface="+mn-lt"/>
              </a:rPr>
              <a:t>FAR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NEAR</a:t>
            </a:r>
            <a:r>
              <a:rPr lang="zh-CN" altLang="en-US" dirty="0">
                <a:latin typeface="+mn-lt"/>
              </a:rPr>
              <a:t>可以省略不写。在过程内部必须安排一条返回指令</a:t>
            </a:r>
            <a:r>
              <a:rPr lang="en-US" dirty="0">
                <a:latin typeface="+mn-lt"/>
              </a:rPr>
              <a:t>RET</a:t>
            </a:r>
            <a:r>
              <a:rPr lang="zh-CN" altLang="en-US" dirty="0">
                <a:latin typeface="+mn-lt"/>
              </a:rPr>
              <a:t>或</a:t>
            </a:r>
            <a:r>
              <a:rPr lang="en-US" dirty="0">
                <a:latin typeface="+mn-lt"/>
              </a:rPr>
              <a:t>RET </a:t>
            </a:r>
            <a:r>
              <a:rPr lang="en-US" i="1" dirty="0">
                <a:latin typeface="+mn-lt"/>
              </a:rPr>
              <a:t>n</a:t>
            </a:r>
            <a:r>
              <a:rPr lang="zh-CN" altLang="en-US" dirty="0">
                <a:latin typeface="+mn-lt"/>
              </a:rPr>
              <a:t>，以便返回主程序。</a:t>
            </a:r>
            <a:endParaRPr lang="en-US" altLang="zh-CN" dirty="0">
              <a:latin typeface="+mn-lt"/>
            </a:endParaRPr>
          </a:p>
          <a:p>
            <a:pPr algn="just">
              <a:spcBef>
                <a:spcPts val="1200"/>
              </a:spcBef>
            </a:pPr>
            <a:r>
              <a:rPr lang="zh-CN" altLang="en-US" dirty="0">
                <a:latin typeface="+mn-lt"/>
              </a:rPr>
              <a:t>过程像标号一样，有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种属性：段基址、偏移地址和距离属性（</a:t>
            </a:r>
            <a:r>
              <a:rPr lang="en-US" dirty="0">
                <a:latin typeface="+mn-lt"/>
              </a:rPr>
              <a:t>NEAR</a:t>
            </a:r>
            <a:r>
              <a:rPr lang="zh-CN" altLang="en-US" dirty="0">
                <a:latin typeface="+mn-lt"/>
              </a:rPr>
              <a:t>或</a:t>
            </a:r>
            <a:r>
              <a:rPr lang="en-US" dirty="0">
                <a:latin typeface="+mn-lt"/>
              </a:rPr>
              <a:t>FAR</a:t>
            </a:r>
            <a:r>
              <a:rPr lang="zh-CN" altLang="en-US" dirty="0">
                <a:latin typeface="+mn-lt"/>
              </a:rPr>
              <a:t>），它可作为</a:t>
            </a:r>
            <a:r>
              <a:rPr lang="en-US" dirty="0">
                <a:latin typeface="+mn-lt"/>
              </a:rPr>
              <a:t>CALL</a:t>
            </a:r>
            <a:r>
              <a:rPr lang="zh-CN" altLang="en-US" dirty="0">
                <a:latin typeface="+mn-lt"/>
              </a:rPr>
              <a:t>指令的操作数。</a:t>
            </a:r>
            <a:endParaRPr lang="en-US" altLang="zh-CN" dirty="0">
              <a:latin typeface="+mn-lt"/>
            </a:endParaRPr>
          </a:p>
          <a:p>
            <a:pPr marL="536575" indent="-536575" algn="just">
              <a:spcBef>
                <a:spcPts val="1200"/>
              </a:spcBef>
            </a:pPr>
            <a:r>
              <a:rPr lang="zh-CN" altLang="en-US" dirty="0">
                <a:latin typeface="+mn-lt"/>
              </a:rPr>
              <a:t>用</a:t>
            </a:r>
            <a:r>
              <a:rPr lang="en-US" dirty="0">
                <a:latin typeface="+mn-lt"/>
              </a:rPr>
              <a:t>CALL</a:t>
            </a:r>
            <a:r>
              <a:rPr lang="zh-CN" altLang="en-US" dirty="0">
                <a:latin typeface="+mn-lt"/>
              </a:rPr>
              <a:t>语句调用过程，无需说明是近调用还是远调用。</a:t>
            </a:r>
            <a:endParaRPr lang="en-US" altLang="zh-CN" dirty="0">
              <a:latin typeface="+mn-lt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66FF66"/>
                </a:solidFill>
                <a:latin typeface="+mn-lt"/>
                <a:ea typeface="+mn-ea"/>
              </a:rPr>
              <a:t>      </a:t>
            </a:r>
            <a:r>
              <a:rPr lang="zh-CN" altLang="en-US" dirty="0">
                <a:solidFill>
                  <a:srgbClr val="66FF66"/>
                </a:solidFill>
                <a:latin typeface="+mn-lt"/>
                <a:ea typeface="+mn-ea"/>
              </a:rPr>
              <a:t>例如：</a:t>
            </a:r>
          </a:p>
          <a:p>
            <a:pPr>
              <a:buNone/>
            </a:pPr>
            <a:r>
              <a:rPr lang="en-US" dirty="0"/>
              <a:t>		  </a:t>
            </a:r>
            <a:r>
              <a:rPr lang="en-US" dirty="0">
                <a:latin typeface="+mn-lt"/>
                <a:ea typeface="+mn-ea"/>
              </a:rPr>
              <a:t>CALL	</a:t>
            </a:r>
            <a:r>
              <a:rPr lang="zh-CN" altLang="en-US" dirty="0">
                <a:latin typeface="+mn-lt"/>
                <a:ea typeface="+mn-ea"/>
              </a:rPr>
              <a:t>过程名</a:t>
            </a:r>
          </a:p>
          <a:p>
            <a:pPr>
              <a:buNone/>
            </a:pPr>
            <a:r>
              <a:rPr lang="en-US" dirty="0"/>
              <a:t> 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67468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变量定义语句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142287" cy="5175250"/>
          </a:xfrm>
        </p:spPr>
        <p:txBody>
          <a:bodyPr/>
          <a:lstStyle/>
          <a:p>
            <a:pPr marL="363855" indent="-363855"/>
            <a:r>
              <a:rPr lang="zh-CN" altLang="en-US" dirty="0">
                <a:latin typeface="+mn-lt"/>
              </a:rPr>
              <a:t>变量定义语句的一般形式为：</a:t>
            </a:r>
            <a:endParaRPr lang="en-US" altLang="zh-CN" dirty="0">
              <a:latin typeface="+mn-lt"/>
            </a:endParaRPr>
          </a:p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rgbClr val="00FF00"/>
                </a:solidFill>
                <a:latin typeface="+mn-lt"/>
              </a:rPr>
              <a:t>      </a:t>
            </a:r>
            <a:r>
              <a:rPr lang="zh-CN" altLang="en-US" dirty="0">
                <a:solidFill>
                  <a:srgbClr val="00FF00"/>
                </a:solidFill>
              </a:rPr>
              <a:t>变量名</a:t>
            </a:r>
            <a:r>
              <a:rPr lang="en-US" altLang="zh-CN" dirty="0">
                <a:solidFill>
                  <a:srgbClr val="00FF00"/>
                </a:solidFill>
              </a:rPr>
              <a:t>  </a:t>
            </a:r>
            <a:r>
              <a:rPr lang="zh-CN" altLang="en-US" dirty="0">
                <a:solidFill>
                  <a:srgbClr val="00FF00"/>
                </a:solidFill>
              </a:rPr>
              <a:t>伪指令指示符</a:t>
            </a:r>
            <a:r>
              <a:rPr lang="en-US" altLang="zh-CN" dirty="0">
                <a:solidFill>
                  <a:srgbClr val="00FF00"/>
                </a:solidFill>
              </a:rPr>
              <a:t>   </a:t>
            </a:r>
            <a:r>
              <a:rPr lang="zh-CN" altLang="en-US" dirty="0">
                <a:solidFill>
                  <a:srgbClr val="00FF00"/>
                </a:solidFill>
              </a:rPr>
              <a:t>操作数</a:t>
            </a:r>
            <a:r>
              <a:rPr lang="en-US" dirty="0">
                <a:solidFill>
                  <a:srgbClr val="00FF00"/>
                </a:solidFill>
              </a:rPr>
              <a:t>	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；注释</a:t>
            </a: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FF00"/>
                </a:solidFill>
                <a:latin typeface="+mn-lt"/>
                <a:ea typeface="+mn-ea"/>
              </a:rPr>
              <a:t>变量名</a:t>
            </a:r>
            <a:r>
              <a:rPr lang="zh-CN" altLang="en-US" dirty="0">
                <a:latin typeface="+mn-lt"/>
                <a:ea typeface="+mn-ea"/>
              </a:rPr>
              <a:t>用符号表示，也可以省略。</a:t>
            </a: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FF00"/>
                </a:solidFill>
                <a:latin typeface="+mn-lt"/>
                <a:ea typeface="+mn-ea"/>
              </a:rPr>
              <a:t>伪指令</a:t>
            </a:r>
            <a:r>
              <a:rPr lang="zh-CN" altLang="en-US" dirty="0">
                <a:latin typeface="+mn-lt"/>
                <a:ea typeface="+mn-ea"/>
              </a:rPr>
              <a:t>包括</a:t>
            </a:r>
            <a:r>
              <a:rPr lang="en-US" dirty="0">
                <a:latin typeface="+mn-lt"/>
                <a:ea typeface="+mn-ea"/>
              </a:rPr>
              <a:t>DB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dirty="0">
                <a:latin typeface="+mn-lt"/>
                <a:ea typeface="+mn-ea"/>
              </a:rPr>
              <a:t>DW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dirty="0">
                <a:latin typeface="+mn-lt"/>
                <a:ea typeface="+mn-ea"/>
              </a:rPr>
              <a:t>DD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dirty="0">
                <a:latin typeface="+mn-lt"/>
                <a:ea typeface="+mn-ea"/>
              </a:rPr>
              <a:t>DQ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DT</a:t>
            </a:r>
            <a:r>
              <a:rPr lang="zh-CN" altLang="en-US" dirty="0">
                <a:latin typeface="+mn-lt"/>
                <a:ea typeface="+mn-ea"/>
              </a:rPr>
              <a:t>，分别定义字节、字、双字、</a:t>
            </a:r>
            <a:r>
              <a:rPr lang="en-US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字和</a:t>
            </a:r>
            <a:r>
              <a:rPr lang="en-US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字节变量。</a:t>
            </a: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FF00"/>
                </a:solidFill>
                <a:latin typeface="+mn-lt"/>
                <a:ea typeface="+mn-ea"/>
              </a:rPr>
              <a:t>操作数</a:t>
            </a:r>
            <a:r>
              <a:rPr lang="zh-CN" altLang="en-US" dirty="0">
                <a:latin typeface="+mn-lt"/>
                <a:ea typeface="+mn-ea"/>
              </a:rPr>
              <a:t>可以有具体的字节、字和双字等初值，也可以不指定具体数值，而用一个问号“？”来表示，此时仅为变量留出存储单元。</a:t>
            </a:r>
          </a:p>
        </p:txBody>
      </p:sp>
    </p:spTree>
  </p:cSld>
  <p:clrMapOvr>
    <a:masterClrMapping/>
  </p:clrMapOvr>
  <p:transition spd="slow">
    <p:wheel spokes="3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406400"/>
            <a:ext cx="8229600" cy="67468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变量定义语句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4959350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4.8  </a:t>
            </a:r>
            <a:r>
              <a:rPr lang="zh-CN" altLang="en-US" dirty="0">
                <a:latin typeface="+mn-ea"/>
                <a:ea typeface="+mn-ea"/>
              </a:rPr>
              <a:t>变量定义语句举例。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FIRST       DB    </a:t>
            </a:r>
            <a:r>
              <a:rPr lang="zh-CN" altLang="en-US" sz="2400" dirty="0">
                <a:latin typeface="+mn-lt"/>
                <a:ea typeface="+mn-ea"/>
              </a:rPr>
              <a:t>？</a:t>
            </a:r>
            <a:r>
              <a:rPr lang="en-US" sz="2400" dirty="0">
                <a:latin typeface="+mn-lt"/>
                <a:ea typeface="+mn-ea"/>
              </a:rPr>
              <a:t>          		   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；定义一个字节变量</a:t>
            </a:r>
            <a:endParaRPr lang="en-US" altLang="zh-CN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400" dirty="0">
                <a:latin typeface="+mn-lt"/>
                <a:ea typeface="+mn-ea"/>
              </a:rPr>
              <a:t>						</a:t>
            </a:r>
            <a:r>
              <a:rPr lang="en-US" altLang="zh-CN" sz="2400" dirty="0">
                <a:solidFill>
                  <a:srgbClr val="CCFF99"/>
                </a:solidFill>
                <a:latin typeface="+mn-lt"/>
                <a:ea typeface="+mn-ea"/>
              </a:rPr>
              <a:t>   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；初始值不确定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SECOND  DB     20H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33H	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   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；定义两个字节变量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THIRD      DW   1122H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3344H   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；定义两个字变量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FOUR        DQ    12345678H	   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；定义一个双字变量</a:t>
            </a:r>
          </a:p>
          <a:p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67468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变量定义语句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600"/>
              </a:spcBef>
            </a:pPr>
            <a:r>
              <a:rPr lang="zh-CN" altLang="en-US" dirty="0">
                <a:latin typeface="+mn-lt"/>
              </a:rPr>
              <a:t>还可用复制操作符</a:t>
            </a:r>
            <a:r>
              <a:rPr lang="en-US" dirty="0">
                <a:latin typeface="+mn-lt"/>
              </a:rPr>
              <a:t>DUP</a:t>
            </a:r>
            <a:r>
              <a:rPr lang="zh-CN" altLang="en-US" dirty="0">
                <a:latin typeface="+mn-lt"/>
              </a:rPr>
              <a:t>来定义重复变量，其格式为：</a:t>
            </a:r>
          </a:p>
          <a:p>
            <a:pPr>
              <a:buNone/>
            </a:pPr>
            <a:r>
              <a:rPr lang="zh-CN" altLang="en-US" dirty="0">
                <a:solidFill>
                  <a:srgbClr val="00FF00"/>
                </a:solidFill>
                <a:latin typeface="+mn-lt"/>
              </a:rPr>
              <a:t>          变量名</a:t>
            </a:r>
            <a:r>
              <a:rPr lang="en-US" altLang="zh-CN" dirty="0">
                <a:solidFill>
                  <a:srgbClr val="00FF00"/>
                </a:solidFill>
                <a:latin typeface="+mn-lt"/>
              </a:rPr>
              <a:t>    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伪指令指示符     </a:t>
            </a:r>
            <a:r>
              <a:rPr lang="en-US" i="1" dirty="0">
                <a:solidFill>
                  <a:srgbClr val="00FF00"/>
                </a:solidFill>
                <a:latin typeface="+mn-lt"/>
              </a:rPr>
              <a:t>n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  DUP (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操作数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) 	</a:t>
            </a:r>
          </a:p>
          <a:p>
            <a:pPr>
              <a:buNone/>
            </a:pPr>
            <a:r>
              <a:rPr lang="en-US" altLang="zh-CN" dirty="0">
                <a:solidFill>
                  <a:srgbClr val="00FF00"/>
                </a:solidFill>
                <a:latin typeface="+mn-lt"/>
              </a:rPr>
              <a:t>   </a:t>
            </a:r>
            <a:r>
              <a:rPr lang="zh-CN" altLang="en-US" dirty="0">
                <a:latin typeface="+mn-lt"/>
              </a:rPr>
              <a:t>其中</a:t>
            </a:r>
            <a:r>
              <a:rPr lang="en-US" dirty="0">
                <a:latin typeface="+mn-lt"/>
              </a:rPr>
              <a:t>n</a:t>
            </a:r>
            <a:r>
              <a:rPr lang="zh-CN" altLang="en-US" dirty="0">
                <a:latin typeface="+mn-lt"/>
              </a:rPr>
              <a:t>为重复变量的个数。</a:t>
            </a: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4.9   </a:t>
            </a:r>
            <a:r>
              <a:rPr lang="zh-CN" altLang="en-US" dirty="0">
                <a:latin typeface="+mn-lt"/>
                <a:ea typeface="+mn-ea"/>
              </a:rPr>
              <a:t>用重复操作符</a:t>
            </a:r>
            <a:r>
              <a:rPr lang="en-US" dirty="0">
                <a:latin typeface="+mn-lt"/>
                <a:ea typeface="+mn-ea"/>
              </a:rPr>
              <a:t>DUP</a:t>
            </a:r>
            <a:r>
              <a:rPr lang="zh-CN" altLang="en-US" dirty="0">
                <a:latin typeface="+mn-lt"/>
                <a:ea typeface="+mn-ea"/>
              </a:rPr>
              <a:t>定义变量。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 N1	 DB   100	 DUP (?)		    	</a:t>
            </a: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；分配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100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个字节单元，初值不确定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 N2	 DW   10	DUP (0)		    	</a:t>
            </a: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；定义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10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个字单元，初值均为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0</a:t>
            </a:r>
            <a:endParaRPr lang="zh-CN" altLang="en-US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    N3	 DB   100 DUP (3 DUP(8), 6)		</a:t>
            </a: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；定义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100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个“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8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8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8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，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6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”的数据项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变量定义语句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数据项也可写成单个字符或字符串的形式，通常用字节来表示。</a:t>
            </a: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4.10   </a:t>
            </a:r>
            <a:r>
              <a:rPr lang="zh-CN" altLang="en-US" dirty="0">
                <a:latin typeface="+mn-ea"/>
                <a:ea typeface="+mn-ea"/>
              </a:rPr>
              <a:t>字符串变量举例。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DB	</a:t>
            </a:r>
            <a:r>
              <a:rPr lang="zh-CN" altLang="en-US" dirty="0">
                <a:latin typeface="+mn-lt"/>
                <a:ea typeface="+mn-ea"/>
              </a:rPr>
              <a:t>‘</a:t>
            </a:r>
            <a:r>
              <a:rPr lang="en-US" dirty="0">
                <a:latin typeface="+mn-lt"/>
                <a:ea typeface="+mn-ea"/>
              </a:rPr>
              <a:t>Welcome</a:t>
            </a:r>
            <a:r>
              <a:rPr lang="zh-CN" altLang="en-US" dirty="0">
                <a:latin typeface="+mn-lt"/>
                <a:ea typeface="+mn-ea"/>
              </a:rPr>
              <a:t>’ </a:t>
            </a:r>
            <a:r>
              <a:rPr lang="en-US" dirty="0">
                <a:latin typeface="+mn-lt"/>
                <a:ea typeface="+mn-ea"/>
              </a:rPr>
              <a:t>				</a:t>
            </a:r>
          </a:p>
          <a:p>
            <a:pPr>
              <a:buNone/>
            </a:pPr>
            <a:r>
              <a:rPr lang="en-US" altLang="zh-CN" dirty="0">
                <a:latin typeface="+mn-lt"/>
                <a:ea typeface="+mn-ea"/>
              </a:rPr>
              <a:t>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；在内存中顺序存放各字符的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ACSII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码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 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变量定义语句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5253037" cy="5175250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4.11 </a:t>
            </a:r>
            <a:r>
              <a:rPr lang="en-US" sz="3200" dirty="0">
                <a:solidFill>
                  <a:srgbClr val="00FF00"/>
                </a:solidFill>
                <a:latin typeface="+mn-lt"/>
                <a:ea typeface="+mj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如数据在存储单元中的存放形式如图</a:t>
            </a:r>
            <a:r>
              <a:rPr lang="en-US" dirty="0">
                <a:latin typeface="+mn-lt"/>
                <a:ea typeface="+mn-ea"/>
              </a:rPr>
              <a:t>4.</a:t>
            </a:r>
            <a:r>
              <a:rPr lang="en-US" altLang="zh-CN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，试给出相应的变量定义语句。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DATA1	DB	</a:t>
            </a:r>
            <a:r>
              <a:rPr lang="zh-CN" altLang="en-US" dirty="0">
                <a:latin typeface="+mn-lt"/>
                <a:ea typeface="+mn-ea"/>
              </a:rPr>
              <a:t>‘</a:t>
            </a:r>
            <a:r>
              <a:rPr lang="en-US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’，‘</a:t>
            </a:r>
            <a:r>
              <a:rPr lang="en-US" dirty="0">
                <a:latin typeface="+mn-lt"/>
                <a:ea typeface="+mn-ea"/>
              </a:rPr>
              <a:t>A</a:t>
            </a:r>
            <a:r>
              <a:rPr lang="zh-CN" altLang="en-US" dirty="0">
                <a:latin typeface="+mn-lt"/>
                <a:ea typeface="+mn-ea"/>
              </a:rPr>
              <a:t>’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DATA2	DW	  98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100H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-2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DATA3	DD	  12345678H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DATA4	DB	  100 DUP (0)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6600" y="1517650"/>
            <a:ext cx="315057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5.</a:t>
            </a:r>
            <a:r>
              <a:rPr lang="zh-CN" altLang="en-US" dirty="0">
                <a:solidFill>
                  <a:schemeClr val="tx1"/>
                </a:solidFill>
              </a:rPr>
              <a:t>程序结束语句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程序结束语句的格式为：</a:t>
            </a:r>
          </a:p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00FF00"/>
                </a:solidFill>
                <a:latin typeface="+mn-lt"/>
              </a:rPr>
              <a:t>	      END	  [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标号名或名字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]</a:t>
            </a:r>
            <a:endParaRPr lang="zh-CN" altLang="en-US" dirty="0">
              <a:solidFill>
                <a:srgbClr val="00FF0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它位于程序的最后一行，指示源程序结束，遇到</a:t>
            </a:r>
            <a:r>
              <a:rPr lang="en-US" dirty="0">
                <a:latin typeface="+mn-lt"/>
              </a:rPr>
              <a:t>END</a:t>
            </a:r>
            <a:r>
              <a:rPr lang="zh-CN" altLang="en-US" dirty="0">
                <a:latin typeface="+mn-lt"/>
              </a:rPr>
              <a:t>伪指令则停止汇编。</a:t>
            </a:r>
            <a:endParaRPr lang="en-US" altLang="zh-CN" dirty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标号名或名字可省略。</a:t>
            </a:r>
          </a:p>
          <a:p>
            <a:pPr>
              <a:buNone/>
            </a:pPr>
            <a:endParaRPr lang="zh-CN" altLang="en-US" dirty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6.</a:t>
            </a:r>
            <a:r>
              <a:rPr lang="zh-CN" altLang="en-US" dirty="0">
                <a:solidFill>
                  <a:schemeClr val="tx1"/>
                </a:solidFill>
              </a:rPr>
              <a:t>其它伪指令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487045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）等值伪指令</a:t>
            </a:r>
            <a:r>
              <a:rPr lang="en-US" dirty="0">
                <a:latin typeface="+mn-lt"/>
              </a:rPr>
              <a:t>EQU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使用</a:t>
            </a:r>
            <a:r>
              <a:rPr lang="en-US" altLang="zh-CN" dirty="0">
                <a:latin typeface="+mn-lt"/>
              </a:rPr>
              <a:t>EQU</a:t>
            </a:r>
            <a:r>
              <a:rPr lang="zh-CN" altLang="en-US" dirty="0">
                <a:latin typeface="+mn-lt"/>
              </a:rPr>
              <a:t>语句可使程序更清晰、易读，其格式为：</a:t>
            </a:r>
          </a:p>
          <a:p>
            <a:pPr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FF00"/>
                </a:solidFill>
                <a:latin typeface="+mn-lt"/>
              </a:rPr>
              <a:t>          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符号名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	    EQU  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变量、标号、常数等</a:t>
            </a: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4.12    </a:t>
            </a:r>
            <a:r>
              <a:rPr lang="en-US" dirty="0">
                <a:latin typeface="+mn-lt"/>
                <a:ea typeface="+mn-ea"/>
              </a:rPr>
              <a:t>EQU</a:t>
            </a:r>
            <a:r>
              <a:rPr lang="zh-CN" altLang="en-US" dirty="0">
                <a:latin typeface="+mn-lt"/>
                <a:ea typeface="+mn-ea"/>
              </a:rPr>
              <a:t>伪指令语句举例。 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Profit	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       EQU   </a:t>
            </a:r>
            <a:r>
              <a:rPr lang="en-US" dirty="0">
                <a:latin typeface="+mn-lt"/>
                <a:ea typeface="+mn-ea"/>
              </a:rPr>
              <a:t>10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；常数值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10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赋给符号名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Profit</a:t>
            </a:r>
            <a:endParaRPr lang="zh-CN" altLang="en-US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CNT1	       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EQU</a:t>
            </a:r>
            <a:r>
              <a:rPr lang="en-US" dirty="0">
                <a:latin typeface="+mn-lt"/>
                <a:ea typeface="+mn-ea"/>
              </a:rPr>
              <a:t>   41H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；常数值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41H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赋给符号名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CNT1</a:t>
            </a:r>
            <a:endParaRPr lang="zh-CN" altLang="en-US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COUNT    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EQU</a:t>
            </a:r>
            <a:r>
              <a:rPr lang="en-US" dirty="0">
                <a:latin typeface="+mn-lt"/>
                <a:ea typeface="+mn-ea"/>
              </a:rPr>
              <a:t>    8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；常数值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8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赋给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COUNT</a:t>
            </a:r>
            <a:endParaRPr lang="zh-CN" altLang="en-US" dirty="0">
              <a:solidFill>
                <a:srgbClr val="CCFF9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6.</a:t>
            </a:r>
            <a:r>
              <a:rPr lang="zh-CN" altLang="en-US" dirty="0">
                <a:solidFill>
                  <a:schemeClr val="tx1"/>
                </a:solidFill>
              </a:rPr>
              <a:t>其它伪指令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）定义类型伪指令</a:t>
            </a:r>
            <a:r>
              <a:rPr lang="en-US" dirty="0">
                <a:latin typeface="+mn-lt"/>
              </a:rPr>
              <a:t>LABEL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其作用与</a:t>
            </a:r>
            <a:r>
              <a:rPr lang="en-US" dirty="0">
                <a:latin typeface="+mn-lt"/>
              </a:rPr>
              <a:t>PTR</a:t>
            </a:r>
            <a:r>
              <a:rPr lang="zh-CN" altLang="en-US" dirty="0">
                <a:latin typeface="+mn-lt"/>
              </a:rPr>
              <a:t>类似，格式为：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名字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	 LABEL   </a:t>
            </a:r>
            <a:r>
              <a:rPr lang="zh-CN" altLang="en-US" dirty="0">
                <a:solidFill>
                  <a:srgbClr val="00FF00"/>
                </a:solidFill>
                <a:latin typeface="+mn-lt"/>
              </a:rPr>
              <a:t>类型</a:t>
            </a:r>
            <a:r>
              <a:rPr lang="en-US" dirty="0">
                <a:solidFill>
                  <a:srgbClr val="00FF00"/>
                </a:solidFill>
                <a:latin typeface="+mn-lt"/>
              </a:rPr>
              <a:t>	</a:t>
            </a:r>
          </a:p>
          <a:p>
            <a:pPr marL="0" indent="0">
              <a:buNone/>
            </a:pPr>
            <a:r>
              <a:rPr lang="zh-CN" altLang="en-US" dirty="0">
                <a:latin typeface="+mn-lt"/>
              </a:rPr>
              <a:t>    它将</a:t>
            </a:r>
            <a:r>
              <a:rPr lang="en-US" dirty="0">
                <a:latin typeface="+mn-lt"/>
              </a:rPr>
              <a:t>LABEL</a:t>
            </a:r>
            <a:r>
              <a:rPr lang="zh-CN" altLang="en-US" dirty="0">
                <a:latin typeface="+mn-lt"/>
              </a:rPr>
              <a:t>左边的名字定义为右边的类型。</a:t>
            </a: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4.13  </a:t>
            </a:r>
            <a:r>
              <a:rPr lang="en-US" dirty="0">
                <a:latin typeface="+mn-lt"/>
                <a:ea typeface="+mn-ea"/>
              </a:rPr>
              <a:t>LABEL</a:t>
            </a:r>
            <a:r>
              <a:rPr lang="zh-CN" altLang="en-US" dirty="0">
                <a:latin typeface="+mn-lt"/>
                <a:ea typeface="+mn-ea"/>
              </a:rPr>
              <a:t>伪指令举例。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BARRY   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LABEL</a:t>
            </a:r>
            <a:r>
              <a:rPr lang="en-US" dirty="0">
                <a:latin typeface="+mn-lt"/>
                <a:ea typeface="+mn-ea"/>
              </a:rPr>
              <a:t>	BYTE	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；将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BARRY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定义为字节变量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TOP	      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LABEL</a:t>
            </a:r>
            <a:r>
              <a:rPr lang="en-US" dirty="0">
                <a:latin typeface="+mn-lt"/>
                <a:ea typeface="+mn-ea"/>
              </a:rPr>
              <a:t>	WORD	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；将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TOP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定义为字变量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SUBRT    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LABEL</a:t>
            </a:r>
            <a:r>
              <a:rPr lang="en-US" dirty="0">
                <a:latin typeface="+mn-lt"/>
                <a:ea typeface="+mn-ea"/>
              </a:rPr>
              <a:t>	FAR		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；将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SUBRT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定义为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FAR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标号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4870450"/>
          </a:xfrm>
        </p:spPr>
        <p:txBody>
          <a:bodyPr/>
          <a:lstStyle/>
          <a:p>
            <a:pPr marL="363855" indent="-363855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汇编语言编程的缺点和难点</a:t>
            </a:r>
          </a:p>
          <a:p>
            <a:pPr marL="363855" indent="-363855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编程效率低，程序设计的技巧性强，要求编程人员熟悉计算机的硬件结构和指令系统；</a:t>
            </a:r>
            <a:endParaRPr lang="en-US" altLang="zh-CN" dirty="0">
              <a:solidFill>
                <a:srgbClr val="CCFF99"/>
              </a:solidFill>
              <a:latin typeface="+mn-lt"/>
              <a:ea typeface="+mn-ea"/>
            </a:endParaRPr>
          </a:p>
          <a:p>
            <a:pPr marL="363855" indent="-363855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编程和调试程序周期长，在一种机器上编写的程序，不能移植到别的类型机器上。</a:t>
            </a:r>
          </a:p>
          <a:p>
            <a:pPr marL="363855" indent="-363855">
              <a:buNone/>
            </a:pPr>
            <a:endParaRPr lang="en-US" altLang="zh-CN" dirty="0"/>
          </a:p>
          <a:p>
            <a:pPr marL="363855" indent="-363855">
              <a:buClr>
                <a:srgbClr val="FF0000"/>
              </a:buClr>
            </a:pPr>
            <a:r>
              <a:rPr lang="zh-CN" altLang="en-US" sz="2800" dirty="0">
                <a:latin typeface="+mn-lt"/>
                <a:ea typeface="华文新魏" panose="02010800040101010101" pitchFamily="2" charset="-122"/>
              </a:rPr>
              <a:t>学会一种汇编语言，就能举一反三，触类旁通。学会</a:t>
            </a:r>
            <a:r>
              <a:rPr lang="en-US" sz="2800" dirty="0">
                <a:latin typeface="+mn-lt"/>
                <a:ea typeface="华文新魏" panose="02010800040101010101" pitchFamily="2" charset="-122"/>
              </a:rPr>
              <a:t>8086</a:t>
            </a:r>
            <a:r>
              <a:rPr lang="zh-CN" altLang="en-US" sz="2800" dirty="0">
                <a:latin typeface="+mn-lt"/>
                <a:ea typeface="华文新魏" panose="02010800040101010101" pitchFamily="2" charset="-122"/>
              </a:rPr>
              <a:t>汇编语言编程，就打好了学习</a:t>
            </a:r>
            <a:r>
              <a:rPr lang="en-US" sz="2800" dirty="0">
                <a:latin typeface="+mn-lt"/>
                <a:ea typeface="华文新魏" panose="02010800040101010101" pitchFamily="2" charset="-122"/>
              </a:rPr>
              <a:t>32</a:t>
            </a:r>
            <a:r>
              <a:rPr lang="zh-CN" altLang="en-US" sz="2800" dirty="0">
                <a:latin typeface="+mn-lt"/>
                <a:ea typeface="华文新魏" panose="02010800040101010101" pitchFamily="2" charset="-122"/>
              </a:rPr>
              <a:t>位高档机程序设计的基础，也便于从事单片机和嵌入式系统的设计开发。</a:t>
            </a:r>
          </a:p>
        </p:txBody>
      </p:sp>
    </p:spTree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6.</a:t>
            </a:r>
            <a:r>
              <a:rPr lang="zh-CN" altLang="en-US" dirty="0">
                <a:solidFill>
                  <a:schemeClr val="tx1"/>
                </a:solidFill>
              </a:rPr>
              <a:t>其它伪指令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0650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）对准伪指令</a:t>
            </a:r>
            <a:r>
              <a:rPr lang="en-US" dirty="0">
                <a:latin typeface="+mn-lt"/>
              </a:rPr>
              <a:t>EVEN</a:t>
            </a:r>
            <a:endParaRPr lang="zh-CN" altLang="en-US" dirty="0">
              <a:latin typeface="+mn-lt"/>
            </a:endParaRPr>
          </a:p>
          <a:p>
            <a:r>
              <a:rPr lang="zh-CN" altLang="en-US" dirty="0"/>
              <a:t>将下一语句指向的地址调整为偶地址，确保存取一个字数据只要进行一次操作。</a:t>
            </a: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4.14   </a:t>
            </a:r>
            <a:r>
              <a:rPr lang="zh-CN" altLang="en-US" dirty="0">
                <a:latin typeface="+mn-lt"/>
                <a:ea typeface="+mn-ea"/>
              </a:rPr>
              <a:t>对准伪指令举例。</a:t>
            </a:r>
          </a:p>
          <a:p>
            <a:pPr>
              <a:spcBef>
                <a:spcPts val="1200"/>
              </a:spcBef>
              <a:buNone/>
            </a:pPr>
            <a:r>
              <a:rPr lang="en-US" dirty="0">
                <a:latin typeface="+mn-lt"/>
                <a:ea typeface="+mn-ea"/>
              </a:rPr>
              <a:t>DATA    SEGMENT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X		    DB</a:t>
            </a:r>
            <a:r>
              <a:rPr lang="zh-CN" altLang="en-US" dirty="0">
                <a:latin typeface="+mn-lt"/>
                <a:ea typeface="+mn-ea"/>
              </a:rPr>
              <a:t>‘</a:t>
            </a:r>
            <a:r>
              <a:rPr lang="en-US" dirty="0">
                <a:latin typeface="+mn-lt"/>
                <a:ea typeface="+mn-ea"/>
              </a:rPr>
              <a:t>M</a:t>
            </a:r>
            <a:r>
              <a:rPr lang="zh-CN" altLang="en-US" dirty="0">
                <a:latin typeface="+mn-lt"/>
                <a:ea typeface="+mn-ea"/>
              </a:rPr>
              <a:t>’</a:t>
            </a:r>
            <a:r>
              <a:rPr lang="en-US" dirty="0">
                <a:latin typeface="+mn-lt"/>
                <a:ea typeface="+mn-ea"/>
              </a:rPr>
              <a:t>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X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变量的偏移地址为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0</a:t>
            </a:r>
            <a:endParaRPr lang="zh-CN" altLang="en-US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EVEN</a:t>
            </a:r>
            <a:r>
              <a:rPr lang="en-US" dirty="0">
                <a:latin typeface="+mn-lt"/>
                <a:ea typeface="+mn-ea"/>
              </a:rPr>
              <a:t>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；将下一语句指向地址调整为偶数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Y		    DW	  100  DUP</a:t>
            </a:r>
            <a:r>
              <a:rPr lang="zh-CN" altLang="en-US" dirty="0">
                <a:latin typeface="+mn-lt"/>
                <a:ea typeface="+mn-ea"/>
              </a:rPr>
              <a:t>（？）</a:t>
            </a:r>
            <a:r>
              <a:rPr lang="en-US" dirty="0">
                <a:latin typeface="+mn-lt"/>
                <a:ea typeface="+mn-ea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Y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变量从地址为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02H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处开始存放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DATA    ENDS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6.</a:t>
            </a:r>
            <a:r>
              <a:rPr lang="zh-CN" altLang="en-US" dirty="0">
                <a:solidFill>
                  <a:schemeClr val="tx1"/>
                </a:solidFill>
              </a:rPr>
              <a:t>其它伪指令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）</a:t>
            </a:r>
            <a:r>
              <a:rPr lang="en-US" dirty="0">
                <a:latin typeface="+mn-lt"/>
              </a:rPr>
              <a:t>ORG</a:t>
            </a:r>
            <a:r>
              <a:rPr lang="zh-CN" altLang="en-US" dirty="0">
                <a:latin typeface="+mn-lt"/>
              </a:rPr>
              <a:t>伪指令</a:t>
            </a:r>
          </a:p>
          <a:p>
            <a:r>
              <a:rPr lang="zh-CN" altLang="en-US" dirty="0">
                <a:latin typeface="+mn-lt"/>
              </a:rPr>
              <a:t>为下面一条语句指定起始偏移地址，可放在程序的任何位置上。</a:t>
            </a: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4.15   </a:t>
            </a:r>
            <a:r>
              <a:rPr lang="en-US" dirty="0">
                <a:latin typeface="+mn-lt"/>
                <a:ea typeface="+mn-ea"/>
              </a:rPr>
              <a:t>ORG</a:t>
            </a:r>
            <a:r>
              <a:rPr lang="zh-CN" altLang="en-US" dirty="0">
                <a:latin typeface="+mn-lt"/>
                <a:ea typeface="+mn-ea"/>
              </a:rPr>
              <a:t>伪指令举例。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DATA     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ORG</a:t>
            </a:r>
            <a:r>
              <a:rPr lang="en-US" dirty="0">
                <a:latin typeface="+mn-lt"/>
                <a:ea typeface="+mn-ea"/>
              </a:rPr>
              <a:t>  1200H				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A1		     DB	     12H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34H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A1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变量偏移地址为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1200H</a:t>
            </a:r>
            <a:endParaRPr lang="zh-CN" altLang="en-US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         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ORG  </a:t>
            </a:r>
            <a:r>
              <a:rPr lang="en-US" dirty="0">
                <a:latin typeface="+mn-lt"/>
                <a:ea typeface="+mn-ea"/>
              </a:rPr>
              <a:t> 2000H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A2		     DW     3040H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2830H	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A2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变量偏移地址为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2000H</a:t>
            </a:r>
            <a:endParaRPr lang="zh-CN" altLang="en-US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DATA     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dirty="0">
              <a:solidFill>
                <a:srgbClr val="FF66FF"/>
              </a:solidFill>
              <a:latin typeface="+mn-lt"/>
              <a:ea typeface="+mn-ea"/>
            </a:endParaRPr>
          </a:p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over dir="l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6.</a:t>
            </a:r>
            <a:r>
              <a:rPr lang="zh-CN" altLang="en-US" dirty="0">
                <a:solidFill>
                  <a:schemeClr val="tx1"/>
                </a:solidFill>
              </a:rPr>
              <a:t>其它伪指令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CODE     SEGMENT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</a:t>
            </a: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     ORG   </a:t>
            </a:r>
            <a:r>
              <a:rPr lang="en-US" dirty="0">
                <a:latin typeface="+mn-lt"/>
                <a:ea typeface="+mn-ea"/>
              </a:rPr>
              <a:t>400H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；此段代码段起始地址偏移量为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400H</a:t>
            </a:r>
            <a:endParaRPr lang="zh-CN" altLang="en-US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ASSUME   CS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CODE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DS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DATA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</a:t>
            </a:r>
            <a:r>
              <a:rPr lang="zh-CN" altLang="en-US" dirty="0">
                <a:latin typeface="+mn-lt"/>
                <a:ea typeface="+mn-ea"/>
              </a:rPr>
              <a:t>┇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CODE    ENDS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6.</a:t>
            </a:r>
            <a:r>
              <a:rPr lang="zh-CN" altLang="en-US" dirty="0">
                <a:solidFill>
                  <a:schemeClr val="tx1"/>
                </a:solidFill>
              </a:rPr>
              <a:t>其它伪指令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+mn-lt"/>
              </a:rPr>
              <a:t>5</a:t>
            </a:r>
            <a:r>
              <a:rPr lang="zh-CN" altLang="en-US" dirty="0">
                <a:latin typeface="+mn-lt"/>
              </a:rPr>
              <a:t>）模块连接伪指令</a:t>
            </a:r>
            <a:r>
              <a:rPr lang="en-US" dirty="0">
                <a:latin typeface="+mn-lt"/>
              </a:rPr>
              <a:t>PUBLIC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EXTRN</a:t>
            </a:r>
            <a:endParaRPr lang="zh-CN" altLang="en-US" dirty="0">
              <a:latin typeface="+mn-lt"/>
            </a:endParaRPr>
          </a:p>
          <a:p>
            <a:pPr>
              <a:spcBef>
                <a:spcPts val="1800"/>
              </a:spcBef>
            </a:pPr>
            <a:r>
              <a:rPr lang="en-US" dirty="0">
                <a:latin typeface="+mn-lt"/>
              </a:rPr>
              <a:t>PUBLIC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EXTRN</a:t>
            </a:r>
            <a:r>
              <a:rPr lang="zh-CN" altLang="en-US" dirty="0">
                <a:latin typeface="+mn-lt"/>
              </a:rPr>
              <a:t>伪指令用于解决模块连接问题。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  <a:ea typeface="+mn-ea"/>
              </a:rPr>
              <a:t>PUBLIC</a:t>
            </a:r>
            <a:r>
              <a:rPr lang="zh-CN" altLang="en-US" dirty="0">
                <a:latin typeface="+mn-lt"/>
                <a:ea typeface="+mn-ea"/>
              </a:rPr>
              <a:t>将标号、变量或数据定义为公共的，可供其它模块使用；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  <a:ea typeface="+mn-ea"/>
              </a:rPr>
              <a:t>EXTRN</a:t>
            </a:r>
            <a:r>
              <a:rPr lang="zh-CN" altLang="en-US" dirty="0">
                <a:latin typeface="+mn-lt"/>
                <a:ea typeface="+mn-ea"/>
              </a:rPr>
              <a:t>引用其它模块中已用</a:t>
            </a:r>
            <a:r>
              <a:rPr lang="en-US" dirty="0">
                <a:latin typeface="+mn-lt"/>
                <a:ea typeface="+mn-ea"/>
              </a:rPr>
              <a:t>PUBLIC</a:t>
            </a:r>
            <a:r>
              <a:rPr lang="zh-CN" altLang="en-US" dirty="0">
                <a:latin typeface="+mn-lt"/>
                <a:ea typeface="+mn-ea"/>
              </a:rPr>
              <a:t>伪指令定义过的标号和变量。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 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6.</a:t>
            </a:r>
            <a:r>
              <a:rPr lang="zh-CN" altLang="en-US" dirty="0">
                <a:solidFill>
                  <a:schemeClr val="tx1"/>
                </a:solidFill>
              </a:rPr>
              <a:t>其它伪指令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5689600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4.16   </a:t>
            </a:r>
            <a:r>
              <a:rPr lang="en-US" dirty="0">
                <a:latin typeface="+mn-lt"/>
                <a:ea typeface="+mn-ea"/>
              </a:rPr>
              <a:t>PUBLIC</a:t>
            </a:r>
            <a:r>
              <a:rPr lang="zh-CN" altLang="en-US" dirty="0">
                <a:latin typeface="+mn-lt"/>
                <a:ea typeface="+mn-ea"/>
              </a:rPr>
              <a:t>和</a:t>
            </a:r>
            <a:r>
              <a:rPr lang="en-US" dirty="0">
                <a:latin typeface="+mn-lt"/>
                <a:ea typeface="+mn-ea"/>
              </a:rPr>
              <a:t>EXTRN</a:t>
            </a:r>
            <a:r>
              <a:rPr lang="zh-CN" altLang="en-US" dirty="0">
                <a:latin typeface="+mn-lt"/>
                <a:ea typeface="+mn-ea"/>
              </a:rPr>
              <a:t>伪指令应用举例。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  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A1		     DB	   30H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31H		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；定义变量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A2		     DW  1234H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A3		     DB   100  DUP (?)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  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>
                <a:latin typeface="+mn-lt"/>
                <a:ea typeface="+mn-ea"/>
              </a:rPr>
              <a:t>；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   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          ASSUME  CS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CODE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DATA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START:  </a:t>
            </a:r>
            <a:r>
              <a:rPr lang="en-US" sz="2400" dirty="0">
                <a:latin typeface="+mn-lt"/>
                <a:ea typeface="+mn-ea"/>
              </a:rPr>
              <a:t>MOV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DATA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      	</a:t>
            </a:r>
            <a:r>
              <a:rPr lang="zh-CN" altLang="en-US" sz="2400" dirty="0">
                <a:latin typeface="+mn-lt"/>
                <a:ea typeface="+mn-ea"/>
              </a:rPr>
              <a:t>┇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SUBRT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  	</a:t>
            </a:r>
            <a:r>
              <a:rPr lang="zh-CN" altLang="en-US" sz="2400" dirty="0">
                <a:latin typeface="+mn-lt"/>
                <a:ea typeface="+mn-ea"/>
              </a:rPr>
              <a:t>┇</a:t>
            </a:r>
            <a:r>
              <a:rPr lang="en-US" sz="2400" dirty="0">
                <a:latin typeface="+mn-lt"/>
                <a:ea typeface="+mn-ea"/>
              </a:rPr>
              <a:t>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SUBRT    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LABEL</a:t>
            </a:r>
            <a:r>
              <a:rPr lang="en-US" sz="2400" dirty="0">
                <a:latin typeface="+mn-lt"/>
                <a:ea typeface="+mn-ea"/>
              </a:rPr>
              <a:t>  FAR		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SUBRT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为远标号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PUBLIC </a:t>
            </a:r>
            <a:r>
              <a:rPr lang="en-US" sz="2400" dirty="0">
                <a:latin typeface="+mn-lt"/>
                <a:ea typeface="+mn-ea"/>
              </a:rPr>
              <a:t> A1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A2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SUBRT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；声明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A1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，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A2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，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SUBRT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为公用</a:t>
            </a: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r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50673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      </a:t>
            </a:r>
            <a:r>
              <a:rPr lang="zh-CN" altLang="en-US" dirty="0">
                <a:latin typeface="+mn-lt"/>
                <a:ea typeface="+mn-ea"/>
              </a:rPr>
              <a:t>┇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CODE     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latin typeface="+mn-lt"/>
                <a:ea typeface="+mn-ea"/>
              </a:rPr>
              <a:t>；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PDATA   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P1  	          DB    20H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P2  	          DW   3580H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PDATA  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PCODE  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00FF00"/>
                </a:solidFill>
                <a:latin typeface="+mn-lt"/>
                <a:ea typeface="+mn-ea"/>
              </a:rPr>
              <a:t>EXTRA</a:t>
            </a:r>
            <a:r>
              <a:rPr lang="en-US" dirty="0">
                <a:latin typeface="+mn-lt"/>
                <a:ea typeface="+mn-ea"/>
              </a:rPr>
              <a:t>  </a:t>
            </a:r>
            <a:r>
              <a:rPr lang="en-US" dirty="0">
                <a:solidFill>
                  <a:srgbClr val="00B0F0"/>
                </a:solidFill>
                <a:latin typeface="+mn-lt"/>
                <a:ea typeface="+mn-ea"/>
              </a:rPr>
              <a:t>A1</a:t>
            </a:r>
            <a:r>
              <a:rPr lang="zh-CN" altLang="en-US" dirty="0">
                <a:solidFill>
                  <a:srgbClr val="00B0F0"/>
                </a:solidFill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BYTE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solidFill>
                  <a:srgbClr val="00B0F0"/>
                </a:solidFill>
                <a:latin typeface="+mn-lt"/>
                <a:ea typeface="+mn-ea"/>
              </a:rPr>
              <a:t>A2</a:t>
            </a:r>
            <a:r>
              <a:rPr lang="zh-CN" altLang="en-US" dirty="0">
                <a:solidFill>
                  <a:srgbClr val="00B0F0"/>
                </a:solidFill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WORD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solidFill>
                  <a:srgbClr val="00B0F0"/>
                </a:solidFill>
                <a:latin typeface="+mn-lt"/>
                <a:ea typeface="+mn-ea"/>
              </a:rPr>
              <a:t>SUBRT</a:t>
            </a:r>
            <a:r>
              <a:rPr lang="zh-CN" altLang="en-US" dirty="0">
                <a:solidFill>
                  <a:srgbClr val="00B0F0"/>
                </a:solidFill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FAR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 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；其它模块中用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PUBLIC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定义过的</a:t>
            </a:r>
            <a:endParaRPr lang="en-US" altLang="zh-CN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A1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、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A2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、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SUBRT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可供本模块引用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	      </a:t>
            </a:r>
            <a:endParaRPr lang="zh-CN" altLang="en-US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3150" y="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>
                <a:solidFill>
                  <a:srgbClr val="00FF00"/>
                </a:solidFill>
                <a:latin typeface="+mj-ea"/>
                <a:ea typeface="+mj-ea"/>
              </a:rPr>
              <a:t>4.16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17550"/>
            <a:ext cx="8372475" cy="57721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MAIN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dirty="0">
                <a:latin typeface="+mn-lt"/>
                <a:ea typeface="+mn-ea"/>
              </a:rPr>
              <a:t>MOV   AX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PDATA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	┇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MOV  BX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OFFSET  </a:t>
            </a:r>
            <a:r>
              <a:rPr lang="en-US" dirty="0">
                <a:solidFill>
                  <a:srgbClr val="00B0F0"/>
                </a:solidFill>
                <a:latin typeface="+mn-lt"/>
                <a:ea typeface="+mn-ea"/>
              </a:rPr>
              <a:t>A1</a:t>
            </a:r>
            <a:r>
              <a:rPr lang="en-US" dirty="0">
                <a:latin typeface="+mn-lt"/>
                <a:ea typeface="+mn-ea"/>
              </a:rPr>
              <a:t> 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；引用变量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A1</a:t>
            </a:r>
            <a:endParaRPr lang="zh-CN" altLang="en-US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MOV  DI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OFFSET  </a:t>
            </a:r>
            <a:r>
              <a:rPr lang="en-US" dirty="0">
                <a:solidFill>
                  <a:srgbClr val="00B0F0"/>
                </a:solidFill>
                <a:latin typeface="+mn-lt"/>
                <a:ea typeface="+mn-ea"/>
              </a:rPr>
              <a:t>A2</a:t>
            </a:r>
            <a:r>
              <a:rPr lang="en-US" dirty="0">
                <a:latin typeface="+mn-lt"/>
                <a:ea typeface="+mn-ea"/>
              </a:rPr>
              <a:t> 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；引用变量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A2</a:t>
            </a:r>
            <a:endParaRPr lang="zh-CN" altLang="en-US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</a:t>
            </a:r>
            <a:r>
              <a:rPr lang="zh-CN" altLang="en-US" dirty="0">
                <a:latin typeface="+mn-lt"/>
                <a:ea typeface="+mn-ea"/>
              </a:rPr>
              <a:t>┇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JMP     </a:t>
            </a:r>
            <a:r>
              <a:rPr lang="en-US" dirty="0">
                <a:solidFill>
                  <a:srgbClr val="00B0F0"/>
                </a:solidFill>
                <a:latin typeface="+mn-lt"/>
                <a:ea typeface="+mn-ea"/>
              </a:rPr>
              <a:t>SUBRT</a:t>
            </a:r>
            <a:r>
              <a:rPr lang="en-US" dirty="0">
                <a:latin typeface="+mn-lt"/>
                <a:ea typeface="+mn-ea"/>
              </a:rPr>
              <a:t>	        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	           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；引用其它模块</a:t>
            </a:r>
            <a:endParaRPr lang="en-US" altLang="zh-CN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; 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  <a:latin typeface="+mn-lt"/>
                <a:ea typeface="+mn-ea"/>
              </a:rPr>
              <a:t>SUBRT</a:t>
            </a:r>
            <a:endParaRPr lang="zh-CN" altLang="en-US" dirty="0">
              <a:solidFill>
                <a:srgbClr val="00B0F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</a:t>
            </a:r>
            <a:r>
              <a:rPr lang="zh-CN" altLang="en-US" dirty="0">
                <a:latin typeface="+mn-lt"/>
                <a:ea typeface="+mn-ea"/>
              </a:rPr>
              <a:t>┇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PCODE  ENDS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     END  MAIN	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latin typeface="+mn-lt"/>
                <a:ea typeface="+mn-ea"/>
              </a:rPr>
              <a:t>	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；程序结束，从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MAIN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语句开始执行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 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3150" y="0"/>
            <a:ext cx="1330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1" dirty="0">
                <a:solidFill>
                  <a:srgbClr val="00FF00"/>
                </a:solidFill>
                <a:latin typeface="+mj-ea"/>
                <a:ea typeface="+mj-ea"/>
              </a:rPr>
              <a:t>4.16 </a:t>
            </a:r>
            <a:endParaRPr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38250" y="2095500"/>
            <a:ext cx="760095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</a:rPr>
              <a:t>.1 </a:t>
            </a: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</a:rPr>
              <a:t>汇编语言程序格式</a:t>
            </a:r>
          </a:p>
          <a:p>
            <a:pPr>
              <a:spcBef>
                <a:spcPts val="2400"/>
              </a:spcBef>
            </a:pPr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</a:rPr>
              <a:t>.2 </a:t>
            </a: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</a:rPr>
              <a:t>伪指令语句</a:t>
            </a:r>
            <a:endParaRPr lang="en-US" altLang="zh-CN" sz="36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</a:pPr>
            <a:r>
              <a:rPr lang="en-US" sz="3600" b="1" dirty="0">
                <a:solidFill>
                  <a:srgbClr val="00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rgbClr val="00FF00"/>
                </a:solidFill>
                <a:latin typeface="+mn-lt"/>
                <a:ea typeface="+mn-ea"/>
              </a:rPr>
              <a:t>1</a:t>
            </a:r>
            <a:r>
              <a:rPr lang="en-US" sz="3600" b="1" dirty="0">
                <a:solidFill>
                  <a:srgbClr val="00FF00"/>
                </a:solidFill>
                <a:latin typeface="+mn-lt"/>
                <a:ea typeface="+mn-ea"/>
              </a:rPr>
              <a:t>.3 </a:t>
            </a:r>
            <a:r>
              <a:rPr lang="zh-CN" altLang="en-US" sz="3600" b="1" dirty="0">
                <a:solidFill>
                  <a:srgbClr val="00FF00"/>
                </a:solidFill>
                <a:latin typeface="+mn-lt"/>
                <a:ea typeface="+mn-ea"/>
              </a:rPr>
              <a:t>完整的汇编语言程序框架</a:t>
            </a:r>
            <a:endParaRPr lang="en-US" altLang="zh-CN" sz="3600" b="1" dirty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ea typeface="+mn-ea"/>
              </a:rPr>
              <a:t>4.1.3  </a:t>
            </a:r>
            <a:r>
              <a:rPr lang="zh-CN" altLang="en-US" sz="3600" dirty="0">
                <a:solidFill>
                  <a:srgbClr val="00FF00"/>
                </a:solidFill>
                <a:ea typeface="+mn-ea"/>
              </a:rPr>
              <a:t>完整的汇编语言程序框架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 algn="just"/>
            <a:r>
              <a:rPr lang="zh-CN" altLang="en-US" dirty="0">
                <a:latin typeface="+mn-lt"/>
              </a:rPr>
              <a:t>完整的汇编语言程序包含数据段、代码段、堆栈段和附加数据段。</a:t>
            </a:r>
            <a:endParaRPr lang="en-US" altLang="zh-CN" dirty="0">
              <a:latin typeface="+mn-lt"/>
            </a:endParaRPr>
          </a:p>
          <a:p>
            <a:pPr marL="363855" indent="-363855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其中代码段是必须要有的；</a:t>
            </a:r>
            <a:endParaRPr lang="en-US" altLang="zh-CN" dirty="0">
              <a:latin typeface="+mn-lt"/>
              <a:ea typeface="+mn-ea"/>
            </a:endParaRPr>
          </a:p>
          <a:p>
            <a:pPr marL="363855" indent="-363855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堆栈段根据情况设置；</a:t>
            </a:r>
            <a:endParaRPr lang="en-US" altLang="zh-CN" dirty="0">
              <a:latin typeface="+mn-lt"/>
              <a:ea typeface="+mn-ea"/>
            </a:endParaRPr>
          </a:p>
          <a:p>
            <a:pPr marL="363855" indent="-363855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代码段中要用到变量或数据时，应该设置数据段。当代码段中有字符串操作指令时，不仅要设置数据，还必需设置附加段，而且必须将源串存放在数据段中，而把目的串放在附加段中。</a:t>
            </a:r>
            <a:endParaRPr lang="en-US" altLang="zh-CN" dirty="0">
              <a:latin typeface="+mn-lt"/>
              <a:ea typeface="+mn-ea"/>
            </a:endParaRPr>
          </a:p>
          <a:p>
            <a:pPr marL="363855" indent="-363855" algn="just"/>
            <a:r>
              <a:rPr lang="zh-CN" altLang="en-US" dirty="0">
                <a:latin typeface="+mn-lt"/>
              </a:rPr>
              <a:t>下面先给出程序框架，再介绍如何设置堆栈段，以及程序结束后怎样返回</a:t>
            </a: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操作系统。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06400"/>
            <a:ext cx="8229600" cy="67468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完整的汇编语言程序框架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073150"/>
            <a:ext cx="8372475" cy="5784850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4.17  </a:t>
            </a:r>
            <a:r>
              <a:rPr lang="zh-CN" altLang="en-US" sz="2800" dirty="0">
                <a:latin typeface="+mn-lt"/>
                <a:ea typeface="+mn-ea"/>
              </a:rPr>
              <a:t>汇编语言程序框架。</a:t>
            </a:r>
          </a:p>
          <a:p>
            <a:pPr defTabSz="899795"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；数据段</a:t>
            </a:r>
            <a:r>
              <a:rPr lang="en-US" sz="2400" dirty="0">
                <a:latin typeface="+mn-lt"/>
                <a:ea typeface="+mn-ea"/>
              </a:rPr>
              <a:t>		</a:t>
            </a:r>
            <a:endParaRPr lang="zh-CN" altLang="en-US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 X		DB	  </a:t>
            </a:r>
            <a:r>
              <a:rPr lang="zh-CN" altLang="en-US" sz="2400" dirty="0">
                <a:latin typeface="+mn-lt"/>
                <a:ea typeface="+mn-ea"/>
              </a:rPr>
              <a:t>？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 Y		DW   </a:t>
            </a:r>
            <a:r>
              <a:rPr lang="zh-CN" altLang="en-US" sz="2400" dirty="0">
                <a:latin typeface="+mn-lt"/>
                <a:ea typeface="+mn-ea"/>
              </a:rPr>
              <a:t>？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；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EXTRA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；附加段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ALPHA	DB     </a:t>
            </a:r>
            <a:r>
              <a:rPr lang="zh-CN" altLang="en-US" sz="2400" dirty="0">
                <a:latin typeface="+mn-lt"/>
                <a:ea typeface="+mn-ea"/>
              </a:rPr>
              <a:t>？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BETA	DW   </a:t>
            </a:r>
            <a:r>
              <a:rPr lang="zh-CN" altLang="en-US" sz="2400" dirty="0">
                <a:latin typeface="+mn-lt"/>
                <a:ea typeface="+mn-ea"/>
              </a:rPr>
              <a:t>？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EXTRA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；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STACK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 </a:t>
            </a:r>
            <a:r>
              <a:rPr lang="en-US" sz="2400" dirty="0">
                <a:latin typeface="+mn-lt"/>
                <a:ea typeface="+mn-ea"/>
              </a:rPr>
              <a:t> PART  STACK  ‘STACK’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   ;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堆栈段</a:t>
            </a:r>
            <a:endParaRPr 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STAPN	DB     100 DUP</a:t>
            </a:r>
            <a:r>
              <a:rPr lang="zh-CN" altLang="en-US" sz="2400" dirty="0">
                <a:latin typeface="+mn-lt"/>
                <a:ea typeface="+mn-ea"/>
              </a:rPr>
              <a:t>（？）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;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定义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100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字节空间</a:t>
            </a: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TOP	EQU  LENGTH  STAPN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1259840" algn="l"/>
              </a:tabLst>
            </a:pPr>
            <a:r>
              <a:rPr lang="en-US" sz="2400" dirty="0">
                <a:latin typeface="+mn-lt"/>
                <a:ea typeface="+mn-ea"/>
              </a:rPr>
              <a:t>STACK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622300"/>
          </a:xfrm>
        </p:spPr>
        <p:txBody>
          <a:bodyPr/>
          <a:lstStyle/>
          <a:p>
            <a:r>
              <a:rPr lang="zh-CN" altLang="en-US" sz="2800" dirty="0"/>
              <a:t>汇编语言的汇编处理过程</a:t>
            </a:r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04800" y="3028950"/>
            <a:ext cx="8372475" cy="3289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600"/>
              </a:spcBef>
            </a:pPr>
            <a:r>
              <a:rPr lang="en-US" altLang="zh-CN" sz="2600" b="1" dirty="0"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>
                <a:latin typeface="+mn-lt"/>
                <a:ea typeface="黑体" panose="02010609060101010101" pitchFamily="2" charset="-122"/>
              </a:rPr>
              <a:t>）</a:t>
            </a:r>
            <a:r>
              <a:rPr lang="zh-CN" altLang="en-US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按语法规则编写源程序</a:t>
            </a:r>
            <a:r>
              <a:rPr lang="en-US" altLang="zh-CN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PROG</a:t>
            </a:r>
            <a:r>
              <a:rPr lang="en-US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.ASM</a:t>
            </a:r>
            <a:r>
              <a:rPr lang="zh-CN" altLang="en-US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；</a:t>
            </a:r>
            <a:endParaRPr lang="en-US" altLang="zh-CN" sz="2600" b="1" dirty="0">
              <a:solidFill>
                <a:srgbClr val="CCFF99"/>
              </a:solidFill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）用汇编程序将源程序翻译成目标文件</a:t>
            </a:r>
            <a:r>
              <a:rPr lang="en-US" altLang="zh-CN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PROG</a:t>
            </a:r>
            <a:r>
              <a:rPr lang="en-US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.OBJ</a:t>
            </a:r>
            <a:r>
              <a:rPr lang="zh-CN" altLang="en-US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；</a:t>
            </a:r>
          </a:p>
          <a:p>
            <a:pPr>
              <a:spcBef>
                <a:spcPts val="600"/>
              </a:spcBef>
            </a:pPr>
            <a:r>
              <a:rPr lang="en-US" altLang="zh-CN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3</a:t>
            </a:r>
            <a:r>
              <a:rPr lang="zh-CN" altLang="en-US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）用连接程序对</a:t>
            </a:r>
            <a:r>
              <a:rPr lang="en-US" altLang="zh-CN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个或几个</a:t>
            </a:r>
            <a:r>
              <a:rPr lang="en-US" altLang="zh-CN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.OBJ</a:t>
            </a:r>
            <a:r>
              <a:rPr lang="zh-CN" altLang="en-US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模块连接后，生成能在机器上执行的程序</a:t>
            </a:r>
            <a:r>
              <a:rPr lang="en-US" altLang="zh-CN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PROG</a:t>
            </a:r>
            <a:r>
              <a:rPr lang="en-US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.EXE</a:t>
            </a:r>
            <a:r>
              <a:rPr lang="zh-CN" altLang="en-US" sz="2600" b="1" dirty="0">
                <a:solidFill>
                  <a:srgbClr val="CCFF99"/>
                </a:solidFill>
                <a:latin typeface="+mn-lt"/>
                <a:ea typeface="黑体" panose="02010609060101010101" pitchFamily="2" charset="-122"/>
              </a:rPr>
              <a:t>。</a:t>
            </a:r>
            <a:endParaRPr lang="en-US" sz="2600" b="1" dirty="0">
              <a:solidFill>
                <a:srgbClr val="CCFF99"/>
              </a:solidFill>
              <a:latin typeface="+mn-lt"/>
              <a:ea typeface="黑体" panose="02010609060101010101" pitchFamily="2" charset="-122"/>
            </a:endParaRPr>
          </a:p>
          <a:p>
            <a:endParaRPr lang="zh-CN" altLang="en-US" sz="2800" dirty="0">
              <a:latin typeface="+mn-lt"/>
              <a:ea typeface="黑体" panose="02010609060101010101" pitchFamily="2" charset="-122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C000"/>
                </a:solidFill>
                <a:latin typeface="+mn-lt"/>
                <a:ea typeface="+mn-ea"/>
              </a:rPr>
              <a:t>如果汇编过程中出错，要在纠错后重新汇编；</a:t>
            </a:r>
            <a:endParaRPr lang="en-US" altLang="zh-CN" sz="2800" b="1" dirty="0">
              <a:solidFill>
                <a:srgbClr val="FFC000"/>
              </a:solidFill>
              <a:latin typeface="+mn-lt"/>
              <a:ea typeface="+mn-ea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连接过程也会出现新的错误</a:t>
            </a:r>
            <a:r>
              <a:rPr kumimoji="0" lang="zh-CN" altLang="en-US" sz="28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，需要反复修改。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" y="1739900"/>
            <a:ext cx="8696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61950"/>
            <a:ext cx="8229600" cy="67468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完整的汇编语言程序框架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28700"/>
            <a:ext cx="8372475" cy="55562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CFF99"/>
                </a:solidFill>
                <a:latin typeface="+mn-lt"/>
                <a:ea typeface="+mn-ea"/>
              </a:rPr>
              <a:t>;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代码段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sz="2400" dirty="0">
                <a:latin typeface="+mn-lt"/>
                <a:ea typeface="+mn-ea"/>
              </a:rPr>
              <a:t>			</a:t>
            </a:r>
            <a:endParaRPr lang="zh-CN" altLang="en-US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MAIN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PROC</a:t>
            </a:r>
            <a:r>
              <a:rPr lang="en-US" sz="2400" dirty="0">
                <a:latin typeface="+mn-lt"/>
                <a:ea typeface="+mn-ea"/>
              </a:rPr>
              <a:t>   FAR		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;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过程定义语句</a:t>
            </a:r>
            <a:endParaRPr lang="en-US" altLang="zh-CN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				;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说明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4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个段寄存器分别与哪些段有关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ASSUME  CS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CODE</a:t>
            </a:r>
            <a:r>
              <a:rPr lang="zh-CN" altLang="en-US" sz="2400" dirty="0">
                <a:latin typeface="+mn-lt"/>
                <a:ea typeface="+mn-ea"/>
              </a:rPr>
              <a:t>，  </a:t>
            </a:r>
            <a:r>
              <a:rPr lang="en-US" sz="2400" dirty="0">
                <a:latin typeface="+mn-lt"/>
                <a:ea typeface="+mn-ea"/>
              </a:rPr>
              <a:t>DS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DATA				      ES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EXTRA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SS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STACK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START</a:t>
            </a:r>
            <a:r>
              <a:rPr lang="zh-CN" altLang="en-US" sz="2400" dirty="0">
                <a:solidFill>
                  <a:srgbClr val="00FF00"/>
                </a:solidFill>
                <a:latin typeface="+mn-lt"/>
                <a:ea typeface="+mn-ea"/>
              </a:rPr>
              <a:t>：</a:t>
            </a:r>
            <a:endParaRPr lang="en-US" altLang="zh-CN" sz="2400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899795" algn="l"/>
                <a:tab pos="1972945" algn="l"/>
                <a:tab pos="2060575" algn="l"/>
              </a:tabLst>
            </a:pPr>
            <a:r>
              <a:rPr lang="en-US" sz="2400" dirty="0">
                <a:latin typeface="+mn-lt"/>
                <a:ea typeface="+mn-ea"/>
              </a:rPr>
              <a:t>		MOV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STACK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;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设堆栈段寄存器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SS: SP</a:t>
            </a:r>
            <a:endParaRPr lang="zh-CN" altLang="en-US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    SS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    SP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TOP	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PUSH   DS		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;DS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入栈保护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SUB  	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;AX=0</a:t>
            </a:r>
            <a:endParaRPr lang="zh-CN" altLang="en-US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PUSH	  AX		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;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段内偏移量“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0”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入栈</a:t>
            </a:r>
            <a:endParaRPr lang="en-US" altLang="zh-CN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DATA	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;AX</a:t>
            </a:r>
            <a:r>
              <a:rPr lang="en-US" sz="2400" dirty="0">
                <a:solidFill>
                  <a:srgbClr val="CCFF99"/>
                </a:solidFill>
                <a:ea typeface="仿宋_GB2312" pitchFamily="49" charset="-122"/>
                <a:sym typeface="Symbol" panose="05050102010706020507"/>
              </a:rPr>
              <a:t> 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数据段基址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DATA</a:t>
            </a:r>
            <a:endParaRPr lang="zh-CN" altLang="en-US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    DS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;DS</a:t>
            </a:r>
            <a:r>
              <a:rPr lang="en-US" sz="2400" dirty="0">
                <a:solidFill>
                  <a:srgbClr val="CCFF99"/>
                </a:solidFill>
                <a:ea typeface="仿宋_GB2312" pitchFamily="49" charset="-122"/>
                <a:sym typeface="Symbol" panose="05050102010706020507"/>
              </a:rPr>
              <a:t> 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数据段基址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DATA</a:t>
            </a: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		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06400"/>
            <a:ext cx="8229600" cy="67468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完整的汇编语言程序框架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5334000"/>
          </a:xfrm>
        </p:spPr>
        <p:txBody>
          <a:bodyPr/>
          <a:lstStyle/>
          <a:p>
            <a:pPr>
              <a:spcBef>
                <a:spcPts val="0"/>
              </a:spcBef>
              <a:buNone/>
              <a:tabLst>
                <a:tab pos="359410" algn="l"/>
                <a:tab pos="1043940" algn="l"/>
              </a:tabLst>
            </a:pPr>
            <a:r>
              <a:rPr lang="en-US" dirty="0">
                <a:latin typeface="+mn-lt"/>
                <a:ea typeface="+mn-ea"/>
              </a:rPr>
              <a:t>			</a:t>
            </a:r>
            <a:r>
              <a:rPr lang="en-US" sz="2400" dirty="0">
                <a:latin typeface="+mn-lt"/>
                <a:ea typeface="+mn-ea"/>
              </a:rPr>
              <a:t>MOV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EXTRA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359410" algn="l"/>
                <a:tab pos="1043940" algn="l"/>
              </a:tabLst>
            </a:pPr>
            <a:r>
              <a:rPr lang="en-US" sz="2400" dirty="0">
                <a:latin typeface="+mn-lt"/>
                <a:ea typeface="+mn-ea"/>
              </a:rPr>
              <a:t>			MOV    ES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;ES</a:t>
            </a:r>
            <a:r>
              <a:rPr lang="en-US" sz="2400" dirty="0">
                <a:solidFill>
                  <a:srgbClr val="CCFF99"/>
                </a:solidFill>
                <a:ea typeface="仿宋_GB2312" pitchFamily="49" charset="-122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附加段基址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EXTRA</a:t>
            </a:r>
            <a:endParaRPr lang="zh-CN" altLang="en-US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359410" algn="l"/>
                <a:tab pos="1043940" algn="l"/>
              </a:tabLst>
            </a:pPr>
            <a:r>
              <a:rPr lang="en-US" sz="2400" dirty="0">
                <a:latin typeface="+mn-lt"/>
                <a:ea typeface="+mn-ea"/>
              </a:rPr>
              <a:t>		    	  ┇		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;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用户要编写的程序内容</a:t>
            </a:r>
          </a:p>
          <a:p>
            <a:pPr>
              <a:spcBef>
                <a:spcPts val="0"/>
              </a:spcBef>
              <a:buNone/>
              <a:tabLst>
                <a:tab pos="359410" algn="l"/>
                <a:tab pos="1043940" algn="l"/>
              </a:tabLst>
            </a:pPr>
            <a:r>
              <a:rPr lang="en-US" sz="2400" dirty="0">
                <a:latin typeface="+mn-lt"/>
                <a:ea typeface="+mn-ea"/>
              </a:rPr>
              <a:t>		    	  ┇	</a:t>
            </a:r>
            <a:endParaRPr lang="zh-CN" altLang="en-US" sz="2400" dirty="0">
              <a:latin typeface="+mn-lt"/>
              <a:ea typeface="+mn-ea"/>
            </a:endParaRPr>
          </a:p>
          <a:p>
            <a:pPr defTabSz="1007745">
              <a:spcBef>
                <a:spcPts val="0"/>
              </a:spcBef>
              <a:buNone/>
              <a:tabLst>
                <a:tab pos="359410" algn="l"/>
                <a:tab pos="1043940" algn="l"/>
              </a:tabLst>
            </a:pPr>
            <a:r>
              <a:rPr lang="en-US" sz="2400" dirty="0">
                <a:latin typeface="+mn-lt"/>
                <a:ea typeface="+mn-ea"/>
              </a:rPr>
              <a:t>			RET	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         ;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返回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DOS</a:t>
            </a:r>
          </a:p>
          <a:p>
            <a:pPr>
              <a:spcBef>
                <a:spcPts val="0"/>
              </a:spcBef>
              <a:buNone/>
              <a:tabLst>
                <a:tab pos="359410" algn="l"/>
                <a:tab pos="1043940" algn="l"/>
              </a:tabLst>
            </a:pPr>
            <a:r>
              <a:rPr lang="en-US" sz="2400" dirty="0">
                <a:latin typeface="+mn-lt"/>
                <a:ea typeface="+mn-ea"/>
              </a:rPr>
              <a:t>MAIN	ENDP	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;MAIN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过程结束</a:t>
            </a:r>
          </a:p>
          <a:p>
            <a:pPr>
              <a:spcBef>
                <a:spcPts val="0"/>
              </a:spcBef>
              <a:buNone/>
              <a:tabLst>
                <a:tab pos="359410" algn="l"/>
                <a:tab pos="1043940" algn="l"/>
              </a:tabLst>
            </a:pPr>
            <a:r>
              <a:rPr lang="en-US" sz="2400" dirty="0">
                <a:latin typeface="+mn-lt"/>
                <a:ea typeface="+mn-ea"/>
              </a:rPr>
              <a:t>CODE 	ENDS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          	;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代码段结束</a:t>
            </a:r>
          </a:p>
          <a:p>
            <a:pPr>
              <a:spcBef>
                <a:spcPts val="0"/>
              </a:spcBef>
              <a:buNone/>
              <a:tabLst>
                <a:tab pos="359410" algn="l"/>
                <a:tab pos="1043940" algn="l"/>
              </a:tabLst>
            </a:pPr>
            <a:r>
              <a:rPr lang="en-US" sz="2400" dirty="0">
                <a:latin typeface="+mn-lt"/>
                <a:ea typeface="+mn-ea"/>
              </a:rPr>
              <a:t>		 	END   MAIN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;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整个源代码结束</a:t>
            </a:r>
            <a:endParaRPr lang="en-US" altLang="zh-CN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359410" algn="l"/>
                <a:tab pos="1043940" algn="l"/>
              </a:tabLst>
            </a:pPr>
            <a:endParaRPr lang="en-US" altLang="zh-CN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 algn="just"/>
            <a:r>
              <a:rPr lang="zh-CN" altLang="en-US" dirty="0">
                <a:latin typeface="+mn-lt"/>
              </a:rPr>
              <a:t>代码段、数据段、附加段和堆栈段，都用段定义伪指令</a:t>
            </a:r>
            <a:r>
              <a:rPr lang="en-US" dirty="0">
                <a:latin typeface="+mn-lt"/>
              </a:rPr>
              <a:t>SEGMENT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ENDS</a:t>
            </a:r>
            <a:r>
              <a:rPr lang="zh-CN" altLang="en-US" dirty="0">
                <a:latin typeface="+mn-lt"/>
              </a:rPr>
              <a:t>定义。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数据段或附加段，用</a:t>
            </a:r>
            <a:r>
              <a:rPr lang="en-US" dirty="0">
                <a:latin typeface="+mn-lt"/>
              </a:rPr>
              <a:t>DB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DW</a:t>
            </a:r>
            <a:r>
              <a:rPr lang="zh-CN" altLang="en-US" dirty="0">
                <a:latin typeface="+mn-lt"/>
              </a:rPr>
              <a:t>等伪指令设置实际数值。堆栈段定义了</a:t>
            </a:r>
            <a:r>
              <a:rPr lang="en-US" dirty="0">
                <a:latin typeface="+mn-lt"/>
              </a:rPr>
              <a:t>100</a:t>
            </a:r>
            <a:r>
              <a:rPr lang="zh-CN" altLang="en-US" dirty="0">
                <a:latin typeface="+mn-lt"/>
              </a:rPr>
              <a:t>字节空间，其数值也可修改。</a:t>
            </a:r>
          </a:p>
          <a:p>
            <a:endParaRPr lang="zh-CN" altLang="en-US" sz="2400" dirty="0"/>
          </a:p>
          <a:p>
            <a:pPr>
              <a:spcBef>
                <a:spcPts val="0"/>
              </a:spcBef>
              <a:buNone/>
              <a:tabLst>
                <a:tab pos="359410" algn="l"/>
                <a:tab pos="1043940" algn="l"/>
              </a:tabLst>
            </a:pPr>
            <a:endParaRPr lang="zh-CN" altLang="en-US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  <a:tabLst>
                <a:tab pos="359410" algn="l"/>
              </a:tabLst>
            </a:pPr>
            <a:r>
              <a:rPr lang="en-US" sz="2400" dirty="0"/>
              <a:t> </a:t>
            </a:r>
            <a:endParaRPr lang="zh-CN" altLang="en-US" sz="2400" dirty="0"/>
          </a:p>
          <a:p>
            <a:pPr>
              <a:spcBef>
                <a:spcPts val="0"/>
              </a:spcBef>
              <a:buNone/>
            </a:pPr>
            <a:endParaRPr 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50850"/>
            <a:ext cx="8229600" cy="67468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完整的汇编语言程序框架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+mn-lt"/>
              </a:rPr>
              <a:t>代码段用来存放可执行的指令序列。这里用</a:t>
            </a:r>
            <a:r>
              <a:rPr lang="en-US" dirty="0">
                <a:latin typeface="+mn-lt"/>
              </a:rPr>
              <a:t>PROC FAR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ENDP</a:t>
            </a:r>
            <a:r>
              <a:rPr lang="zh-CN" altLang="en-US" dirty="0">
                <a:latin typeface="+mn-lt"/>
              </a:rPr>
              <a:t>伪指令将整个程序编写成一个远过程的形式，过程名为</a:t>
            </a:r>
            <a:r>
              <a:rPr lang="en-US" dirty="0">
                <a:latin typeface="+mn-lt"/>
              </a:rPr>
              <a:t>MAIN</a:t>
            </a:r>
            <a:r>
              <a:rPr lang="zh-CN" altLang="en-US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algn="just">
              <a:spcBef>
                <a:spcPts val="1800"/>
              </a:spcBef>
            </a:pPr>
            <a:r>
              <a:rPr lang="zh-CN" altLang="en-US" dirty="0">
                <a:latin typeface="+mn-lt"/>
              </a:rPr>
              <a:t>最后一条指令语句为过程返回指令</a:t>
            </a:r>
            <a:r>
              <a:rPr lang="en-US" dirty="0">
                <a:latin typeface="+mn-lt"/>
              </a:rPr>
              <a:t>RET</a:t>
            </a:r>
            <a:r>
              <a:rPr lang="zh-CN" altLang="en-US" dirty="0">
                <a:latin typeface="+mn-lt"/>
              </a:rPr>
              <a:t>，使程序执行完后返回到调用它的地方。</a:t>
            </a:r>
          </a:p>
          <a:p>
            <a:pPr algn="just"/>
            <a:r>
              <a:rPr lang="en-US" dirty="0">
                <a:latin typeface="+mn-lt"/>
              </a:rPr>
              <a:t>MAIN</a:t>
            </a:r>
            <a:r>
              <a:rPr lang="zh-CN" altLang="en-US" dirty="0">
                <a:latin typeface="+mn-lt"/>
              </a:rPr>
              <a:t>过程中，首先用段分配伪指令</a:t>
            </a:r>
            <a:r>
              <a:rPr lang="en-US" dirty="0">
                <a:latin typeface="+mn-lt"/>
              </a:rPr>
              <a:t>ASSUME</a:t>
            </a:r>
            <a:r>
              <a:rPr lang="zh-CN" altLang="en-US" dirty="0">
                <a:latin typeface="+mn-lt"/>
              </a:rPr>
              <a:t>告诉汇编程序，</a:t>
            </a:r>
            <a:r>
              <a:rPr lang="en-US" dirty="0">
                <a:latin typeface="+mn-lt"/>
              </a:rPr>
              <a:t>4</a:t>
            </a:r>
            <a:r>
              <a:rPr lang="zh-CN" altLang="en-US" dirty="0">
                <a:latin typeface="+mn-lt"/>
              </a:rPr>
              <a:t>个段寄存器分别与哪些段相对应，但不能将段基地址装入相应的段寄存器中，还要给</a:t>
            </a:r>
            <a:r>
              <a:rPr lang="en-US" dirty="0">
                <a:latin typeface="+mn-lt"/>
              </a:rPr>
              <a:t>DS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ES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SS</a:t>
            </a:r>
            <a:r>
              <a:rPr lang="zh-CN" altLang="en-US" dirty="0">
                <a:latin typeface="+mn-lt"/>
              </a:rPr>
              <a:t>寄存器赋初值，</a:t>
            </a:r>
            <a:r>
              <a:rPr lang="en-US" dirty="0">
                <a:latin typeface="+mn-lt"/>
              </a:rPr>
              <a:t>CS</a:t>
            </a:r>
            <a:r>
              <a:rPr lang="zh-CN" altLang="en-US" dirty="0">
                <a:latin typeface="+mn-lt"/>
              </a:rPr>
              <a:t>则由操作系统赋初值。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对于堆栈段，要给</a:t>
            </a:r>
            <a:r>
              <a:rPr lang="en-US" dirty="0">
                <a:latin typeface="+mn-lt"/>
              </a:rPr>
              <a:t>SS</a:t>
            </a:r>
            <a:r>
              <a:rPr lang="zh-CN" altLang="en-US" dirty="0">
                <a:latin typeface="+mn-lt"/>
              </a:rPr>
              <a:t>和</a:t>
            </a:r>
            <a:r>
              <a:rPr lang="en-US" dirty="0">
                <a:latin typeface="+mn-lt"/>
              </a:rPr>
              <a:t>SP</a:t>
            </a:r>
            <a:r>
              <a:rPr lang="zh-CN" altLang="en-US" dirty="0">
                <a:latin typeface="+mn-lt"/>
              </a:rPr>
              <a:t>赋初值，以设定堆栈。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17500"/>
            <a:ext cx="8229600" cy="67468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完整的汇编语言程序框架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850900"/>
            <a:ext cx="8372475" cy="5689600"/>
          </a:xfrm>
        </p:spPr>
        <p:txBody>
          <a:bodyPr/>
          <a:lstStyle/>
          <a:p>
            <a:r>
              <a:rPr lang="zh-CN" altLang="en-US" dirty="0"/>
              <a:t>除了程序框架中给出的设置堆栈的方法外，还可用以下语句来设置堆栈：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STACK     SEGMENT  STACK	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；设置堆栈段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 DW    50 DUP</a:t>
            </a:r>
            <a:r>
              <a:rPr lang="zh-CN" altLang="en-US" sz="2400" dirty="0">
                <a:latin typeface="+mn-lt"/>
                <a:ea typeface="+mn-ea"/>
              </a:rPr>
              <a:t>（？）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；定义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50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个字空间，</a:t>
            </a:r>
            <a:endParaRPr lang="en-US" altLang="zh-CN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		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；偏移地址为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00~99</a:t>
            </a:r>
            <a:endParaRPr lang="zh-CN" altLang="en-US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TOP	       LABEL WORD	        	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；将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TOP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定义为字类型</a:t>
            </a:r>
            <a:endParaRPr lang="en-US" altLang="zh-CN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		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；其偏址为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100</a:t>
            </a:r>
            <a:endParaRPr lang="zh-CN" altLang="en-US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STACK     ENDS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	       SEGMENT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</a:t>
            </a:r>
            <a:r>
              <a:rPr lang="zh-CN" altLang="en-US" sz="2400" dirty="0">
                <a:latin typeface="+mn-lt"/>
                <a:ea typeface="+mn-ea"/>
              </a:rPr>
              <a:t>┆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START</a:t>
            </a:r>
            <a:r>
              <a:rPr lang="zh-CN" altLang="en-US" sz="2400" dirty="0">
                <a:latin typeface="+mn-lt"/>
                <a:ea typeface="+mn-ea"/>
              </a:rPr>
              <a:t>： </a:t>
            </a:r>
            <a:r>
              <a:rPr lang="en-US" sz="2400" dirty="0">
                <a:latin typeface="+mn-lt"/>
                <a:ea typeface="+mn-ea"/>
              </a:rPr>
              <a:t>MOV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STACK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 MOV  SS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	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；设置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SS</a:t>
            </a:r>
            <a:endParaRPr lang="zh-CN" altLang="en-US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  MOV  SP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OFFSET  TOP	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</a:t>
            </a:r>
            <a:r>
              <a:rPr lang="en-US" sz="2400" dirty="0">
                <a:latin typeface="+mn-lt"/>
                <a:ea typeface="+mn-ea"/>
              </a:rPr>
              <a:t>┆</a:t>
            </a:r>
            <a:r>
              <a:rPr lang="en-US" altLang="zh-CN" sz="2400" dirty="0">
                <a:latin typeface="+mn-lt"/>
                <a:ea typeface="+mn-ea"/>
              </a:rPr>
              <a:t>			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SP </a:t>
            </a:r>
            <a:r>
              <a:rPr lang="en-US" sz="2400" dirty="0">
                <a:solidFill>
                  <a:srgbClr val="CCFF99"/>
                </a:solidFill>
                <a:ea typeface="仿宋_GB2312" pitchFamily="49" charset="-122"/>
                <a:sym typeface="Symbol" panose="05050102010706020507"/>
              </a:rPr>
              <a:t> 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TOP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的偏移地址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100</a:t>
            </a:r>
            <a:endParaRPr lang="zh-CN" altLang="en-US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	      ENDS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完整的汇编语言程序框架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+mn-lt"/>
              </a:rPr>
              <a:t>设置堆栈后，紧接着用下面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条指令，将</a:t>
            </a:r>
            <a:r>
              <a:rPr lang="en-US" dirty="0">
                <a:latin typeface="+mn-lt"/>
              </a:rPr>
              <a:t>DS</a:t>
            </a:r>
            <a:r>
              <a:rPr lang="zh-CN" altLang="en-US" dirty="0">
                <a:latin typeface="+mn-lt"/>
              </a:rPr>
              <a:t>推入堆栈保护起来，再使</a:t>
            </a:r>
            <a:r>
              <a:rPr lang="en-US" dirty="0">
                <a:latin typeface="+mn-lt"/>
              </a:rPr>
              <a:t>00H</a:t>
            </a:r>
            <a:r>
              <a:rPr lang="zh-CN" altLang="en-US" dirty="0">
                <a:latin typeface="+mn-lt"/>
              </a:rPr>
              <a:t>入栈，以便在程序结束时，能执行</a:t>
            </a:r>
            <a:r>
              <a:rPr lang="en-US" dirty="0">
                <a:latin typeface="+mn-lt"/>
              </a:rPr>
              <a:t>RET</a:t>
            </a:r>
            <a:r>
              <a:rPr lang="zh-CN" altLang="en-US" dirty="0">
                <a:latin typeface="+mn-lt"/>
              </a:rPr>
              <a:t>指令来返回</a:t>
            </a: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，即：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</a:rPr>
              <a:t>	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dirty="0">
                <a:latin typeface="+mn-lt"/>
                <a:ea typeface="+mn-ea"/>
              </a:rPr>
              <a:t>PUSH	 DS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DS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入栈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SUB	 AX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AX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PUSH	 AX			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CCFF99"/>
                </a:solidFill>
                <a:latin typeface="+mn-lt"/>
                <a:ea typeface="+mn-ea"/>
              </a:rPr>
              <a:t>00H</a:t>
            </a:r>
            <a:r>
              <a:rPr lang="zh-CN" altLang="en-US" dirty="0">
                <a:solidFill>
                  <a:srgbClr val="CCFF99"/>
                </a:solidFill>
                <a:latin typeface="+mn-lt"/>
                <a:ea typeface="+mn-ea"/>
              </a:rPr>
              <a:t>入栈</a:t>
            </a:r>
          </a:p>
          <a:p>
            <a:pPr algn="just"/>
            <a:r>
              <a:rPr lang="zh-CN" altLang="en-US" dirty="0">
                <a:latin typeface="+mn-lt"/>
              </a:rPr>
              <a:t>用户编写的程序的具体内容，放在初始化程序之后，</a:t>
            </a:r>
            <a:r>
              <a:rPr lang="en-US" dirty="0">
                <a:latin typeface="+mn-lt"/>
              </a:rPr>
              <a:t>RET</a:t>
            </a:r>
            <a:r>
              <a:rPr lang="zh-CN" altLang="en-US" dirty="0">
                <a:latin typeface="+mn-lt"/>
              </a:rPr>
              <a:t>指令之前。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代码段之后，再安排一条</a:t>
            </a:r>
            <a:r>
              <a:rPr lang="en-US" dirty="0">
                <a:latin typeface="+mn-lt"/>
              </a:rPr>
              <a:t>END MAIN</a:t>
            </a:r>
            <a:r>
              <a:rPr lang="zh-CN" altLang="en-US" dirty="0">
                <a:latin typeface="+mn-lt"/>
              </a:rPr>
              <a:t>指令，汇编程序遇到这条指令后就结束汇编，并自动从</a:t>
            </a:r>
            <a:r>
              <a:rPr lang="en-US" dirty="0">
                <a:latin typeface="+mn-lt"/>
              </a:rPr>
              <a:t>MAIN</a:t>
            </a:r>
            <a:r>
              <a:rPr lang="zh-CN" altLang="en-US" dirty="0">
                <a:latin typeface="+mn-lt"/>
              </a:rPr>
              <a:t>过程开始往下执行程序。</a:t>
            </a:r>
            <a:r>
              <a:rPr lang="en-US" dirty="0">
                <a:latin typeface="+mn-lt"/>
              </a:rPr>
              <a:t>          </a:t>
            </a:r>
            <a:endParaRPr lang="zh-CN" altLang="en-US" dirty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tx1">
                    <a:lumMod val="95000"/>
                  </a:schemeClr>
                </a:solidFill>
              </a:rPr>
              <a:t>堆栈的设置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142287" cy="5175250"/>
          </a:xfrm>
        </p:spPr>
        <p:txBody>
          <a:bodyPr/>
          <a:lstStyle/>
          <a:p>
            <a:pPr marL="363855" indent="-363855" algn="just"/>
            <a:r>
              <a:rPr lang="zh-CN" altLang="en-US" dirty="0">
                <a:latin typeface="+mn-lt"/>
              </a:rPr>
              <a:t>在代码段中为</a:t>
            </a:r>
            <a:r>
              <a:rPr lang="en-US" dirty="0">
                <a:latin typeface="+mn-lt"/>
              </a:rPr>
              <a:t>SS</a:t>
            </a:r>
            <a:r>
              <a:rPr lang="zh-CN" altLang="en-US" dirty="0">
                <a:latin typeface="+mn-lt"/>
              </a:rPr>
              <a:t>：</a:t>
            </a:r>
            <a:r>
              <a:rPr lang="en-US" dirty="0">
                <a:latin typeface="+mn-lt"/>
              </a:rPr>
              <a:t>SP</a:t>
            </a:r>
            <a:r>
              <a:rPr lang="zh-CN" altLang="en-US" dirty="0">
                <a:latin typeface="+mn-lt"/>
              </a:rPr>
              <a:t>赋予初值，就设置了一个堆栈段。</a:t>
            </a:r>
            <a:endParaRPr lang="en-US" altLang="zh-CN" dirty="0">
              <a:latin typeface="+mn-lt"/>
            </a:endParaRPr>
          </a:p>
          <a:p>
            <a:pPr marL="363855" indent="-363855"/>
            <a:endParaRPr lang="zh-CN" altLang="en-US" dirty="0">
              <a:latin typeface="+mn-lt"/>
            </a:endParaRPr>
          </a:p>
          <a:p>
            <a:pPr marL="363855" indent="-363855" algn="just"/>
            <a:r>
              <a:rPr lang="zh-CN" altLang="en-US" dirty="0">
                <a:latin typeface="+mn-lt"/>
              </a:rPr>
              <a:t>如果程序中没有定义堆栈段，连接时会给出一个警告信息：</a:t>
            </a:r>
            <a:r>
              <a:rPr lang="en-US" dirty="0">
                <a:latin typeface="+mn-lt"/>
              </a:rPr>
              <a:t> </a:t>
            </a:r>
            <a:endParaRPr lang="zh-CN" altLang="en-US" dirty="0">
              <a:latin typeface="+mn-lt"/>
            </a:endParaRPr>
          </a:p>
          <a:p>
            <a:pPr marL="363855" indent="-363855">
              <a:buNone/>
            </a:pPr>
            <a:r>
              <a:rPr lang="en-US" dirty="0">
                <a:latin typeface="+mn-lt"/>
              </a:rPr>
              <a:t>           Warning: no stack segment</a:t>
            </a:r>
            <a:endParaRPr lang="zh-CN" altLang="en-US" dirty="0">
              <a:latin typeface="+mn-lt"/>
            </a:endParaRPr>
          </a:p>
          <a:p>
            <a:pPr marL="363855" indent="-363855" algn="just">
              <a:buNone/>
            </a:pPr>
            <a:r>
              <a:rPr lang="zh-CN" altLang="en-US" dirty="0">
                <a:latin typeface="+mn-lt"/>
              </a:rPr>
              <a:t>    此错误不影响连接过程的完成，这时，</a:t>
            </a: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会自动定义一个堆栈段，使程序仍可正常运行。</a:t>
            </a:r>
          </a:p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返回</a:t>
            </a:r>
            <a:r>
              <a:rPr lang="en-US" dirty="0">
                <a:solidFill>
                  <a:schemeClr val="tx1"/>
                </a:solidFill>
              </a:rPr>
              <a:t>DOS</a:t>
            </a:r>
            <a:r>
              <a:rPr lang="zh-CN" altLang="en-US" dirty="0">
                <a:solidFill>
                  <a:schemeClr val="tx1"/>
                </a:solidFill>
              </a:rPr>
              <a:t>操作系统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554990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汇编语言程序在</a:t>
            </a: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下运行结束后，应能正确返回</a:t>
            </a: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，否则其它程序将无法运行，还会导致死机。</a:t>
            </a:r>
          </a:p>
          <a:p>
            <a:pPr>
              <a:spcBef>
                <a:spcPts val="0"/>
              </a:spcBef>
            </a:pPr>
            <a:r>
              <a:rPr lang="zh-CN" altLang="en-US" dirty="0">
                <a:latin typeface="+mn-lt"/>
              </a:rPr>
              <a:t>返回</a:t>
            </a: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种方法：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）按程序框架设定的方法返回。先将主程序定义为一个远过程，再执行</a:t>
            </a:r>
            <a:r>
              <a:rPr lang="en-US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条指令：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</a:t>
            </a:r>
            <a:r>
              <a:rPr lang="en-US" sz="2400" dirty="0">
                <a:latin typeface="+mn-lt"/>
                <a:ea typeface="+mn-ea"/>
              </a:rPr>
              <a:t>PUSH	    DS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SUB	  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PUSH	    AX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   </a:t>
            </a:r>
            <a:r>
              <a:rPr lang="zh-CN" altLang="en-US" sz="2400" dirty="0">
                <a:latin typeface="+mn-lt"/>
                <a:ea typeface="+mn-ea"/>
              </a:rPr>
              <a:t>┇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RET</a:t>
            </a:r>
          </a:p>
          <a:p>
            <a:pPr algn="just">
              <a:spcBef>
                <a:spcPts val="600"/>
              </a:spcBef>
              <a:buFont typeface="Wingdings 3" panose="05040102010807070707" pitchFamily="18" charset="2"/>
              <a:buChar char="u"/>
            </a:pPr>
            <a:r>
              <a:rPr lang="zh-CN" altLang="en-US" sz="2400" dirty="0">
                <a:latin typeface="+mn-lt"/>
                <a:ea typeface="+mn-ea"/>
              </a:rPr>
              <a:t>将</a:t>
            </a:r>
            <a:r>
              <a:rPr lang="en-US" sz="2400" dirty="0">
                <a:latin typeface="+mn-lt"/>
                <a:ea typeface="+mn-ea"/>
              </a:rPr>
              <a:t>DS</a:t>
            </a:r>
            <a:r>
              <a:rPr lang="zh-CN" altLang="en-US" sz="2400" dirty="0">
                <a:latin typeface="+mn-lt"/>
                <a:ea typeface="+mn-ea"/>
              </a:rPr>
              <a:t>和</a:t>
            </a:r>
            <a:r>
              <a:rPr lang="en-US" sz="2400" dirty="0">
                <a:latin typeface="+mn-lt"/>
                <a:ea typeface="+mn-ea"/>
              </a:rPr>
              <a:t>00H</a:t>
            </a:r>
            <a:r>
              <a:rPr lang="zh-CN" altLang="en-US" sz="2400" dirty="0">
                <a:latin typeface="+mn-lt"/>
                <a:ea typeface="+mn-ea"/>
              </a:rPr>
              <a:t>推入栈，再执行</a:t>
            </a:r>
            <a:r>
              <a:rPr lang="en-US" sz="2400" dirty="0">
                <a:latin typeface="+mn-lt"/>
                <a:ea typeface="+mn-ea"/>
              </a:rPr>
              <a:t>RET</a:t>
            </a:r>
            <a:r>
              <a:rPr lang="zh-CN" altLang="en-US" sz="2400" dirty="0">
                <a:latin typeface="+mn-lt"/>
                <a:ea typeface="+mn-ea"/>
              </a:rPr>
              <a:t>指令，转去执行</a:t>
            </a:r>
            <a:r>
              <a:rPr lang="en-US" sz="2400" dirty="0">
                <a:latin typeface="+mn-lt"/>
                <a:ea typeface="+mn-ea"/>
              </a:rPr>
              <a:t>INT 20H</a:t>
            </a:r>
            <a:r>
              <a:rPr lang="zh-CN" altLang="en-US" sz="2400" dirty="0">
                <a:latin typeface="+mn-lt"/>
                <a:ea typeface="+mn-ea"/>
              </a:rPr>
              <a:t>指令，返回</a:t>
            </a:r>
            <a:r>
              <a:rPr lang="en-US" sz="2400" dirty="0">
                <a:latin typeface="+mn-lt"/>
                <a:ea typeface="+mn-ea"/>
              </a:rPr>
              <a:t>DOS</a:t>
            </a:r>
            <a:r>
              <a:rPr lang="zh-CN" altLang="en-US" sz="2400" dirty="0">
                <a:latin typeface="+mn-lt"/>
                <a:ea typeface="+mn-ea"/>
              </a:rPr>
              <a:t>。这是返回</a:t>
            </a:r>
            <a:r>
              <a:rPr lang="en-US" sz="2400" dirty="0">
                <a:latin typeface="+mn-lt"/>
                <a:ea typeface="+mn-ea"/>
              </a:rPr>
              <a:t>DOS</a:t>
            </a:r>
            <a:r>
              <a:rPr lang="zh-CN" altLang="en-US" sz="2400" dirty="0">
                <a:latin typeface="+mn-lt"/>
                <a:ea typeface="+mn-ea"/>
              </a:rPr>
              <a:t>的常规方法。</a:t>
            </a:r>
          </a:p>
          <a:p>
            <a:pPr algn="just">
              <a:spcBef>
                <a:spcPts val="0"/>
              </a:spcBef>
              <a:buFont typeface="Wingdings 3" panose="05040102010807070707" pitchFamily="18" charset="2"/>
              <a:buChar char="u"/>
            </a:pPr>
            <a:r>
              <a:rPr lang="zh-CN" altLang="en-US" sz="2400" dirty="0">
                <a:latin typeface="+mn-lt"/>
                <a:ea typeface="+mn-ea"/>
              </a:rPr>
              <a:t>执行这几条指令后，为什么能正确返回</a:t>
            </a:r>
            <a:r>
              <a:rPr lang="en-US" sz="2400" dirty="0">
                <a:latin typeface="+mn-lt"/>
                <a:ea typeface="+mn-ea"/>
              </a:rPr>
              <a:t>DOS</a:t>
            </a:r>
            <a:r>
              <a:rPr lang="zh-CN" altLang="en-US" sz="2400" dirty="0">
                <a:latin typeface="+mn-lt"/>
                <a:ea typeface="+mn-ea"/>
              </a:rPr>
              <a:t>？具体过程请参看本教材。</a:t>
            </a: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r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返回</a:t>
            </a:r>
            <a:r>
              <a:rPr lang="en-US" dirty="0">
                <a:solidFill>
                  <a:schemeClr val="tx1"/>
                </a:solidFill>
              </a:rPr>
              <a:t>DOS</a:t>
            </a:r>
            <a:r>
              <a:rPr lang="zh-CN" altLang="en-US" dirty="0">
                <a:solidFill>
                  <a:schemeClr val="tx1"/>
                </a:solidFill>
              </a:rPr>
              <a:t>操作系统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）执行</a:t>
            </a:r>
            <a:r>
              <a:rPr lang="en-US" dirty="0">
                <a:latin typeface="+mn-lt"/>
                <a:ea typeface="+mn-ea"/>
              </a:rPr>
              <a:t>4CH</a:t>
            </a:r>
            <a:r>
              <a:rPr lang="zh-CN" altLang="en-US" dirty="0">
                <a:latin typeface="+mn-lt"/>
                <a:ea typeface="+mn-ea"/>
              </a:rPr>
              <a:t>号</a:t>
            </a:r>
            <a:r>
              <a:rPr lang="en-US" dirty="0">
                <a:latin typeface="+mn-lt"/>
                <a:ea typeface="+mn-ea"/>
              </a:rPr>
              <a:t>DOS</a:t>
            </a:r>
            <a:r>
              <a:rPr lang="zh-CN" altLang="en-US" dirty="0">
                <a:latin typeface="+mn-lt"/>
                <a:ea typeface="+mn-ea"/>
              </a:rPr>
              <a:t>功能调用。程序结束前按如下方法使用</a:t>
            </a:r>
            <a:r>
              <a:rPr lang="en-US" dirty="0">
                <a:latin typeface="+mn-lt"/>
                <a:ea typeface="+mn-ea"/>
              </a:rPr>
              <a:t>4CH</a:t>
            </a:r>
            <a:r>
              <a:rPr lang="zh-CN" altLang="en-US" dirty="0">
                <a:latin typeface="+mn-lt"/>
                <a:ea typeface="+mn-ea"/>
              </a:rPr>
              <a:t>号</a:t>
            </a:r>
            <a:r>
              <a:rPr lang="en-US" dirty="0">
                <a:latin typeface="+mn-lt"/>
                <a:ea typeface="+mn-ea"/>
              </a:rPr>
              <a:t>DOS</a:t>
            </a:r>
            <a:r>
              <a:rPr lang="zh-CN" altLang="en-US" dirty="0">
                <a:latin typeface="+mn-lt"/>
                <a:ea typeface="+mn-ea"/>
              </a:rPr>
              <a:t>功能调用指令，返回</a:t>
            </a:r>
            <a:r>
              <a:rPr lang="en-US" dirty="0">
                <a:latin typeface="+mn-lt"/>
                <a:ea typeface="+mn-ea"/>
              </a:rPr>
              <a:t>DOS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</a:t>
            </a:r>
            <a:r>
              <a:rPr lang="en-US" sz="2400" dirty="0">
                <a:latin typeface="+mn-lt"/>
                <a:ea typeface="+mn-ea"/>
              </a:rPr>
              <a:t>MOV	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4C00H	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      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>
                <a:solidFill>
                  <a:srgbClr val="CCFF99"/>
                </a:solidFill>
                <a:latin typeface="+mn-lt"/>
                <a:ea typeface="+mn-ea"/>
              </a:rPr>
              <a:t>A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H=4CH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，是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DOS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功能号</a:t>
            </a:r>
            <a:endParaRPr lang="en-US" altLang="zh-CN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400" dirty="0">
                <a:latin typeface="+mn-lt"/>
                <a:ea typeface="+mn-ea"/>
              </a:rPr>
              <a:t>					</a:t>
            </a:r>
            <a:r>
              <a:rPr lang="en-US" altLang="zh-CN" sz="2400" dirty="0">
                <a:solidFill>
                  <a:srgbClr val="CCFF99"/>
                </a:solidFill>
                <a:latin typeface="+mn-lt"/>
                <a:ea typeface="+mn-ea"/>
              </a:rPr>
              <a:t>      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AL</a:t>
            </a:r>
            <a:r>
              <a:rPr lang="zh-CN" altLang="en-US" sz="2400" dirty="0">
                <a:solidFill>
                  <a:srgbClr val="CCFF99"/>
                </a:solidFill>
                <a:latin typeface="+mn-lt"/>
                <a:ea typeface="+mn-ea"/>
              </a:rPr>
              <a:t>通常置为</a:t>
            </a:r>
            <a:r>
              <a:rPr lang="en-US" sz="2400" dirty="0">
                <a:solidFill>
                  <a:srgbClr val="CCFF99"/>
                </a:solidFill>
                <a:latin typeface="+mn-lt"/>
                <a:ea typeface="+mn-ea"/>
              </a:rPr>
              <a:t>0</a:t>
            </a:r>
            <a:endParaRPr lang="zh-CN" altLang="en-US" sz="2400" dirty="0">
              <a:solidFill>
                <a:srgbClr val="CC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400" dirty="0">
                <a:latin typeface="+mn-lt"/>
                <a:ea typeface="+mn-ea"/>
              </a:rPr>
              <a:t>		INT	21H</a:t>
            </a:r>
            <a:endParaRPr lang="zh-CN" altLang="en-US" sz="2400" dirty="0">
              <a:latin typeface="+mn-lt"/>
              <a:ea typeface="+mn-ea"/>
            </a:endParaRPr>
          </a:p>
          <a:p>
            <a:pPr marL="363855" indent="-363855">
              <a:buClr>
                <a:srgbClr val="FF66FF"/>
              </a:buClr>
              <a:buFont typeface="Wingdings 3" panose="05040102010807070707" pitchFamily="18" charset="2"/>
              <a:buChar char="u"/>
              <a:tabLst>
                <a:tab pos="363220" algn="l"/>
              </a:tabLst>
            </a:pPr>
            <a:r>
              <a:rPr lang="zh-CN" altLang="en-US" sz="2400" dirty="0">
                <a:latin typeface="+mn-lt"/>
                <a:ea typeface="+mn-ea"/>
              </a:rPr>
              <a:t>这种方法功能更强，更安全，使用也比较方便，建议使用这种方法返回</a:t>
            </a:r>
            <a:r>
              <a:rPr lang="en-US" sz="2400" dirty="0">
                <a:latin typeface="+mn-lt"/>
                <a:ea typeface="+mn-ea"/>
              </a:rPr>
              <a:t>DOS</a:t>
            </a:r>
            <a:r>
              <a:rPr lang="zh-CN" altLang="en-US" sz="2400" dirty="0">
                <a:latin typeface="+mn-lt"/>
                <a:ea typeface="+mn-ea"/>
              </a:rPr>
              <a:t>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 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）若编写的程序要以</a:t>
            </a:r>
            <a:r>
              <a:rPr lang="en-US" dirty="0">
                <a:latin typeface="+mn-lt"/>
                <a:ea typeface="+mn-ea"/>
              </a:rPr>
              <a:t>.COM</a:t>
            </a:r>
            <a:r>
              <a:rPr lang="zh-CN" altLang="en-US" dirty="0">
                <a:latin typeface="+mn-lt"/>
                <a:ea typeface="+mn-ea"/>
              </a:rPr>
              <a:t>文件的形式执行，可用</a:t>
            </a:r>
            <a:r>
              <a:rPr lang="en-US" dirty="0">
                <a:latin typeface="+mn-lt"/>
                <a:ea typeface="+mn-ea"/>
              </a:rPr>
              <a:t>INT  20H</a:t>
            </a:r>
            <a:r>
              <a:rPr lang="zh-CN" altLang="en-US" dirty="0">
                <a:latin typeface="+mn-lt"/>
                <a:ea typeface="+mn-ea"/>
              </a:rPr>
              <a:t>指令直接返回</a:t>
            </a:r>
            <a:r>
              <a:rPr lang="en-US" dirty="0">
                <a:latin typeface="+mn-lt"/>
                <a:ea typeface="+mn-ea"/>
              </a:rPr>
              <a:t>DOS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newsflash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53030" y="322894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04800" y="1206500"/>
            <a:ext cx="8534400" cy="48450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第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4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章</a:t>
            </a:r>
            <a:br>
              <a:rPr kumimoji="1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汇编语言程序设计</a:t>
            </a:r>
            <a:endParaRPr kumimoji="1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44533"/>
      </p:ext>
    </p:extLst>
  </p:cSld>
  <p:clrMapOvr>
    <a:masterClrMapping/>
  </p:clrMapOvr>
  <p:transition spd="slow">
    <p:plus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53030" y="3228945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304800" y="1206500"/>
            <a:ext cx="8534400" cy="48450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第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4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章</a:t>
            </a:r>
            <a:br>
              <a:rPr kumimoji="1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汇编语言程序设计</a:t>
            </a:r>
            <a:endParaRPr kumimoji="1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98481"/>
      </p:ext>
    </p:extLst>
  </p:cSld>
  <p:clrMapOvr>
    <a:masterClrMapping/>
  </p:clrMapOvr>
  <p:transition spd="slow"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82600" y="1117600"/>
            <a:ext cx="7772400" cy="2133600"/>
          </a:xfrm>
        </p:spPr>
        <p:txBody>
          <a:bodyPr/>
          <a:lstStyle/>
          <a:p>
            <a:r>
              <a:rPr lang="en-US" dirty="0">
                <a:latin typeface="+mn-lt"/>
                <a:ea typeface="宋体" panose="02010600030101010101" pitchFamily="2" charset="-122"/>
                <a:cs typeface="Times New Roman" panose="02020603050405020304"/>
              </a:rPr>
              <a:t>§</a:t>
            </a:r>
            <a:r>
              <a:rPr lang="en-US" dirty="0">
                <a:latin typeface="+mn-lt"/>
                <a:ea typeface="宋体" panose="02010600030101010101" pitchFamily="2" charset="-122"/>
              </a:rPr>
              <a:t>4.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1</a:t>
            </a:r>
            <a:r>
              <a:rPr lang="en-US" dirty="0"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汇编语言程序格式和伪指令</a:t>
            </a:r>
          </a:p>
        </p:txBody>
      </p:sp>
      <p:sp>
        <p:nvSpPr>
          <p:cNvPr id="5" name="矩形 4"/>
          <p:cNvSpPr/>
          <p:nvPr/>
        </p:nvSpPr>
        <p:spPr>
          <a:xfrm>
            <a:off x="1238250" y="3606800"/>
            <a:ext cx="76009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="1" dirty="0">
                <a:solidFill>
                  <a:srgbClr val="00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rgbClr val="00FF00"/>
                </a:solidFill>
                <a:latin typeface="+mn-lt"/>
                <a:ea typeface="+mn-ea"/>
              </a:rPr>
              <a:t>1</a:t>
            </a:r>
            <a:r>
              <a:rPr lang="en-US" sz="3600" b="1" dirty="0">
                <a:solidFill>
                  <a:srgbClr val="00FF00"/>
                </a:solidFill>
                <a:latin typeface="+mn-lt"/>
                <a:ea typeface="+mn-ea"/>
              </a:rPr>
              <a:t>.1 </a:t>
            </a:r>
            <a:r>
              <a:rPr lang="zh-CN" altLang="en-US" sz="3600" b="1" dirty="0">
                <a:solidFill>
                  <a:srgbClr val="00FF00"/>
                </a:solidFill>
                <a:latin typeface="+mn-lt"/>
                <a:ea typeface="+mn-ea"/>
              </a:rPr>
              <a:t>汇编语言程序格式</a:t>
            </a:r>
          </a:p>
          <a:p>
            <a:pPr>
              <a:spcBef>
                <a:spcPts val="1200"/>
              </a:spcBef>
            </a:pPr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</a:rPr>
              <a:t>.2 </a:t>
            </a: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</a:rPr>
              <a:t>伪指令语句</a:t>
            </a:r>
            <a:endParaRPr lang="en-US" altLang="zh-CN" sz="36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</a:pPr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</a:rPr>
              <a:t>.3 </a:t>
            </a: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</a:rPr>
              <a:t>完整的汇编语言程序框架</a:t>
            </a:r>
            <a:endParaRPr lang="en-US" altLang="zh-CN" sz="3600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82600" y="628650"/>
            <a:ext cx="7772400" cy="2359025"/>
          </a:xfrm>
        </p:spPr>
        <p:txBody>
          <a:bodyPr/>
          <a:lstStyle/>
          <a:p>
            <a:r>
              <a:rPr lang="en-US" sz="4800" dirty="0">
                <a:latin typeface="+mn-lt"/>
                <a:ea typeface="宋体" panose="02010600030101010101" pitchFamily="2" charset="-122"/>
                <a:cs typeface="Times New Roman" panose="02020603050405020304"/>
              </a:rPr>
              <a:t>§</a:t>
            </a:r>
            <a:r>
              <a:rPr lang="en-US" sz="4800" dirty="0">
                <a:latin typeface="+mn-lt"/>
                <a:ea typeface="宋体" panose="02010600030101010101" pitchFamily="2" charset="-122"/>
              </a:rPr>
              <a:t>4.</a:t>
            </a:r>
            <a:r>
              <a:rPr lang="en-US" altLang="zh-CN" sz="4800" dirty="0">
                <a:latin typeface="+mn-lt"/>
                <a:ea typeface="宋体" panose="02010600030101010101" pitchFamily="2" charset="-122"/>
              </a:rPr>
              <a:t>2</a:t>
            </a:r>
            <a:r>
              <a:rPr lang="en-US" sz="4800" dirty="0">
                <a:latin typeface="+mn-lt"/>
                <a:ea typeface="宋体" panose="02010600030101010101" pitchFamily="2" charset="-122"/>
              </a:rPr>
              <a:t>  DOS</a:t>
            </a:r>
            <a:r>
              <a:rPr lang="zh-CN" altLang="en-US" sz="4800" dirty="0">
                <a:latin typeface="+mn-lt"/>
                <a:ea typeface="宋体" panose="02010600030101010101" pitchFamily="2" charset="-122"/>
              </a:rPr>
              <a:t>系统功能调用和</a:t>
            </a:r>
            <a:r>
              <a:rPr lang="en-US" sz="4800" dirty="0">
                <a:latin typeface="+mn-lt"/>
                <a:ea typeface="宋体" panose="02010600030101010101" pitchFamily="2" charset="-122"/>
              </a:rPr>
              <a:t>BIOS</a:t>
            </a:r>
            <a:r>
              <a:rPr lang="zh-CN" altLang="en-US" sz="4800" dirty="0">
                <a:latin typeface="+mn-lt"/>
                <a:ea typeface="宋体" panose="02010600030101010101" pitchFamily="2" charset="-122"/>
              </a:rPr>
              <a:t>中断调用</a:t>
            </a:r>
          </a:p>
        </p:txBody>
      </p:sp>
      <p:sp>
        <p:nvSpPr>
          <p:cNvPr id="5" name="矩形 4"/>
          <p:cNvSpPr/>
          <p:nvPr/>
        </p:nvSpPr>
        <p:spPr>
          <a:xfrm>
            <a:off x="1816100" y="3206750"/>
            <a:ext cx="537845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4.2.1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概述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4.2.2  DOS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系统功能调用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4.2.3  BIOS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中断调用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965292"/>
      </p:ext>
    </p:extLst>
  </p:cSld>
  <p:clrMapOvr>
    <a:masterClrMapping/>
  </p:clrMapOvr>
  <p:transition spd="slow">
    <p:wedg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FF00"/>
                </a:solidFill>
                <a:ea typeface="+mn-ea"/>
              </a:rPr>
              <a:t>4.</a:t>
            </a:r>
            <a:r>
              <a:rPr lang="en-US" altLang="zh-CN" sz="4000" dirty="0">
                <a:solidFill>
                  <a:srgbClr val="00FF00"/>
                </a:solidFill>
                <a:ea typeface="+mn-ea"/>
              </a:rPr>
              <a:t>2</a:t>
            </a:r>
            <a:r>
              <a:rPr lang="en-US" sz="4000" dirty="0">
                <a:solidFill>
                  <a:srgbClr val="00FF00"/>
                </a:solidFill>
                <a:ea typeface="+mn-ea"/>
              </a:rPr>
              <a:t>.1  </a:t>
            </a:r>
            <a:r>
              <a:rPr lang="zh-CN" altLang="en-US" sz="4000" dirty="0">
                <a:solidFill>
                  <a:srgbClr val="00FF00"/>
                </a:solidFill>
                <a:ea typeface="+mn-ea"/>
              </a:rPr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958850"/>
          </a:xfrm>
        </p:spPr>
        <p:txBody>
          <a:bodyPr/>
          <a:lstStyle/>
          <a:p>
            <a:pPr marL="449580" indent="-449580"/>
            <a:r>
              <a:rPr lang="zh-CN" altLang="en-US" dirty="0">
                <a:latin typeface="+mn-lt"/>
              </a:rPr>
              <a:t>磁盘操作系统</a:t>
            </a: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采用模块化、层次化结构，其层次结构如图</a:t>
            </a:r>
            <a:r>
              <a:rPr lang="en-US" dirty="0">
                <a:latin typeface="+mn-lt"/>
              </a:rPr>
              <a:t>4.4</a:t>
            </a:r>
            <a:r>
              <a:rPr lang="zh-CN" altLang="en-US" dirty="0">
                <a:latin typeface="+mn-lt"/>
              </a:rPr>
              <a:t>所示。</a:t>
            </a:r>
          </a:p>
          <a:p>
            <a:endParaRPr lang="zh-CN" altLang="en-US" dirty="0"/>
          </a:p>
        </p:txBody>
      </p:sp>
      <p:pic>
        <p:nvPicPr>
          <p:cNvPr id="4" name="图片 3" descr="t-4.4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2228850"/>
            <a:ext cx="3620578" cy="39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31359"/>
      </p:ext>
    </p:extLst>
  </p:cSld>
  <p:clrMapOvr>
    <a:masterClrMapping/>
  </p:clrMapOvr>
  <p:transition spd="slow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ea typeface="+mn-ea"/>
              </a:rPr>
              <a:t>4.</a:t>
            </a:r>
            <a:r>
              <a:rPr lang="en-US" altLang="zh-CN" sz="3600" dirty="0">
                <a:solidFill>
                  <a:srgbClr val="00FF00"/>
                </a:solidFill>
                <a:ea typeface="+mn-ea"/>
              </a:rPr>
              <a:t>2</a:t>
            </a:r>
            <a:r>
              <a:rPr lang="en-US" sz="3600" dirty="0">
                <a:solidFill>
                  <a:srgbClr val="00FF00"/>
                </a:solidFill>
                <a:ea typeface="+mn-ea"/>
              </a:rPr>
              <a:t>.1  </a:t>
            </a:r>
            <a:r>
              <a:rPr lang="zh-CN" altLang="en-US" sz="3600" dirty="0">
                <a:solidFill>
                  <a:srgbClr val="00FF00"/>
                </a:solidFill>
                <a:ea typeface="+mn-ea"/>
              </a:rPr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339850"/>
            <a:ext cx="8372475" cy="5353050"/>
          </a:xfrm>
        </p:spPr>
        <p:txBody>
          <a:bodyPr/>
          <a:lstStyle/>
          <a:p>
            <a:pPr>
              <a:buNone/>
            </a:pPr>
            <a:r>
              <a:rPr lang="zh-CN" altLang="en-US" sz="2800" dirty="0">
                <a:latin typeface="+mn-lt"/>
              </a:rPr>
              <a:t>组成</a:t>
            </a:r>
            <a:r>
              <a:rPr lang="en-US" sz="2800" dirty="0">
                <a:latin typeface="+mn-lt"/>
              </a:rPr>
              <a:t>DOS</a:t>
            </a:r>
            <a:r>
              <a:rPr lang="zh-CN" altLang="en-US" sz="2800" dirty="0">
                <a:latin typeface="+mn-lt"/>
              </a:rPr>
              <a:t>的各主要模块的功能：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系统硬件</a:t>
            </a:r>
            <a:r>
              <a:rPr lang="en-US" dirty="0">
                <a:latin typeface="+mn-lt"/>
              </a:rPr>
              <a:t>  </a:t>
            </a: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       </a:t>
            </a:r>
            <a:r>
              <a:rPr lang="zh-CN" altLang="en-US" dirty="0">
                <a:latin typeface="+mn-lt"/>
                <a:ea typeface="+mn-ea"/>
              </a:rPr>
              <a:t>主要指</a:t>
            </a:r>
            <a:r>
              <a:rPr lang="en-US" dirty="0">
                <a:latin typeface="+mn-lt"/>
                <a:ea typeface="+mn-ea"/>
              </a:rPr>
              <a:t>I/O</a:t>
            </a:r>
            <a:r>
              <a:rPr lang="zh-CN" altLang="en-US" dirty="0">
                <a:latin typeface="+mn-lt"/>
                <a:ea typeface="+mn-ea"/>
              </a:rPr>
              <a:t>设备，如</a:t>
            </a:r>
            <a:r>
              <a:rPr lang="en-US" dirty="0">
                <a:latin typeface="+mn-lt"/>
                <a:ea typeface="+mn-ea"/>
              </a:rPr>
              <a:t>CRT</a:t>
            </a:r>
            <a:r>
              <a:rPr lang="zh-CN" altLang="en-US" dirty="0">
                <a:latin typeface="+mn-lt"/>
                <a:ea typeface="+mn-ea"/>
              </a:rPr>
              <a:t>显示器、打印机、键盘、硬盘和鼠标等。</a:t>
            </a:r>
            <a:endParaRPr lang="zh-CN" altLang="en-US" dirty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基本输入输出系统 </a:t>
            </a:r>
            <a:r>
              <a:rPr lang="en-US" dirty="0">
                <a:latin typeface="+mn-lt"/>
              </a:rPr>
              <a:t>BIOS(Basic Input Output System)</a:t>
            </a:r>
            <a:endParaRPr lang="en-US" altLang="zh-CN" dirty="0">
              <a:latin typeface="+mn-lt"/>
            </a:endParaRPr>
          </a:p>
          <a:p>
            <a:pPr algn="just">
              <a:buNone/>
            </a:pPr>
            <a:r>
              <a:rPr lang="zh-CN" altLang="en-US" dirty="0">
                <a:latin typeface="+mn-lt"/>
              </a:rPr>
              <a:t>       </a:t>
            </a:r>
            <a:r>
              <a:rPr lang="zh-CN" altLang="en-US" dirty="0">
                <a:latin typeface="+mn-lt"/>
                <a:ea typeface="+mn-ea"/>
              </a:rPr>
              <a:t>包含了能直接与底层硬件打交道的设备驱动程序。此外还包含系统设置信息、开机后自检程序和系统自启动程序。利用中断调用指令</a:t>
            </a:r>
            <a:r>
              <a:rPr lang="en-US" dirty="0">
                <a:latin typeface="+mn-lt"/>
                <a:ea typeface="+mn-ea"/>
              </a:rPr>
              <a:t>INT </a:t>
            </a:r>
            <a:r>
              <a:rPr lang="en-US" i="1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，可以直接调用</a:t>
            </a:r>
            <a:r>
              <a:rPr lang="en-US" dirty="0">
                <a:latin typeface="+mn-lt"/>
                <a:ea typeface="+mn-ea"/>
              </a:rPr>
              <a:t>BIOS</a:t>
            </a:r>
            <a:r>
              <a:rPr lang="zh-CN" altLang="en-US" dirty="0">
                <a:latin typeface="+mn-lt"/>
                <a:ea typeface="+mn-ea"/>
              </a:rPr>
              <a:t>中的外设驱动程序，实现对主要</a:t>
            </a:r>
            <a:r>
              <a:rPr lang="en-US" dirty="0">
                <a:latin typeface="+mn-lt"/>
                <a:ea typeface="+mn-ea"/>
              </a:rPr>
              <a:t>I/O</a:t>
            </a:r>
            <a:r>
              <a:rPr lang="zh-CN" altLang="en-US" dirty="0">
                <a:latin typeface="+mn-lt"/>
                <a:ea typeface="+mn-ea"/>
              </a:rPr>
              <a:t>设备的控制管理。</a:t>
            </a:r>
          </a:p>
        </p:txBody>
      </p:sp>
    </p:spTree>
    <p:extLst>
      <p:ext uri="{BB962C8B-B14F-4D97-AF65-F5344CB8AC3E}">
        <p14:creationId xmlns:p14="http://schemas.microsoft.com/office/powerpoint/2010/main" val="1428795997"/>
      </p:ext>
    </p:extLst>
  </p:cSld>
  <p:clrMapOvr>
    <a:masterClrMapping/>
  </p:clrMapOvr>
  <p:transition spd="slow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06450"/>
            <a:ext cx="8372475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核心 </a:t>
            </a:r>
            <a:r>
              <a:rPr lang="en-US" dirty="0">
                <a:latin typeface="+mn-lt"/>
              </a:rPr>
              <a:t>MSDOS.SYS    </a:t>
            </a: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>
                <a:latin typeface="+mn-lt"/>
                <a:ea typeface="+mn-ea"/>
              </a:rPr>
              <a:t>      该模块以</a:t>
            </a:r>
            <a:r>
              <a:rPr lang="en-US" dirty="0">
                <a:latin typeface="+mn-lt"/>
                <a:ea typeface="+mn-ea"/>
              </a:rPr>
              <a:t>BIOS</a:t>
            </a:r>
            <a:r>
              <a:rPr lang="zh-CN" altLang="en-US" dirty="0">
                <a:latin typeface="+mn-lt"/>
                <a:ea typeface="+mn-ea"/>
              </a:rPr>
              <a:t>为基础，为用户提供一大批可以直接使用的服务程序，这组服务程序称为</a:t>
            </a:r>
            <a:r>
              <a:rPr lang="en-US" dirty="0">
                <a:latin typeface="+mn-lt"/>
                <a:ea typeface="+mn-ea"/>
              </a:rPr>
              <a:t>DOS</a:t>
            </a:r>
            <a:r>
              <a:rPr lang="zh-CN" altLang="en-US" dirty="0">
                <a:latin typeface="+mn-lt"/>
                <a:ea typeface="+mn-ea"/>
              </a:rPr>
              <a:t>系统功能调用。可用</a:t>
            </a:r>
            <a:r>
              <a:rPr lang="en-US" dirty="0">
                <a:latin typeface="+mn-lt"/>
                <a:ea typeface="+mn-ea"/>
              </a:rPr>
              <a:t>INT 21H</a:t>
            </a:r>
            <a:r>
              <a:rPr lang="zh-CN" altLang="en-US" dirty="0">
                <a:latin typeface="+mn-lt"/>
                <a:ea typeface="+mn-ea"/>
              </a:rPr>
              <a:t>指令来调用，并以功能号来区分不同的服务程序。它们主要用来实现文件管理、存储器管理及设备管理等，功能比</a:t>
            </a:r>
            <a:r>
              <a:rPr lang="en-US" dirty="0">
                <a:latin typeface="+mn-lt"/>
                <a:ea typeface="+mn-ea"/>
              </a:rPr>
              <a:t>BIOS</a:t>
            </a:r>
            <a:r>
              <a:rPr lang="zh-CN" altLang="en-US" dirty="0">
                <a:latin typeface="+mn-lt"/>
                <a:ea typeface="+mn-ea"/>
              </a:rPr>
              <a:t>更齐全、更完整。</a:t>
            </a:r>
            <a:endParaRPr lang="en-US" altLang="zh-CN" dirty="0">
              <a:latin typeface="+mn-lt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命令处理程序 </a:t>
            </a:r>
            <a:r>
              <a:rPr lang="en-US" dirty="0">
                <a:latin typeface="+mn-lt"/>
              </a:rPr>
              <a:t>COMMAND.COM    </a:t>
            </a:r>
          </a:p>
          <a:p>
            <a:pPr algn="just">
              <a:spcBef>
                <a:spcPts val="600"/>
              </a:spcBef>
              <a:buNone/>
            </a:pPr>
            <a:r>
              <a:rPr lang="zh-CN" altLang="en-US" dirty="0">
                <a:latin typeface="+mn-lt"/>
              </a:rPr>
              <a:t>       </a:t>
            </a:r>
            <a:r>
              <a:rPr lang="zh-CN" altLang="en-US" dirty="0">
                <a:latin typeface="+mn-lt"/>
                <a:ea typeface="+mn-ea"/>
              </a:rPr>
              <a:t>该模块以可执行命令文件的形式存放在系统盘上，它执行后便给出</a:t>
            </a:r>
            <a:r>
              <a:rPr lang="en-US" dirty="0">
                <a:latin typeface="+mn-lt"/>
                <a:ea typeface="+mn-ea"/>
              </a:rPr>
              <a:t>DOS</a:t>
            </a:r>
            <a:r>
              <a:rPr lang="zh-CN" altLang="en-US" dirty="0">
                <a:latin typeface="+mn-lt"/>
                <a:ea typeface="+mn-ea"/>
              </a:rPr>
              <a:t>命令提示符“</a:t>
            </a:r>
            <a:r>
              <a:rPr lang="en-US" dirty="0">
                <a:latin typeface="+mn-lt"/>
                <a:ea typeface="+mn-ea"/>
              </a:rPr>
              <a:t>&gt;</a:t>
            </a:r>
            <a:r>
              <a:rPr lang="zh-CN" altLang="en-US" dirty="0">
                <a:latin typeface="+mn-lt"/>
                <a:ea typeface="+mn-ea"/>
              </a:rPr>
              <a:t>”，由它接收用户在此提示符下键入的命令，进行分析处理后，让机器执行各种应用程序，并在</a:t>
            </a:r>
            <a:r>
              <a:rPr lang="en-US" dirty="0">
                <a:latin typeface="+mn-lt"/>
                <a:ea typeface="+mn-ea"/>
              </a:rPr>
              <a:t>CRT</a:t>
            </a:r>
            <a:r>
              <a:rPr lang="zh-CN" altLang="en-US" dirty="0">
                <a:latin typeface="+mn-lt"/>
                <a:ea typeface="+mn-ea"/>
              </a:rPr>
              <a:t>上显示执行结果。</a:t>
            </a: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0550773"/>
      </p:ext>
    </p:extLst>
  </p:cSld>
  <p:clrMapOvr>
    <a:masterClrMapping/>
  </p:clrMapOvr>
  <p:transition spd="slow">
    <p:wipe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5000" y="2540000"/>
            <a:ext cx="537845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4.2.1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概述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4.2.2  DOS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系统功能调用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4.2.3  BIOS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中断调用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22679"/>
      </p:ext>
    </p:extLst>
  </p:cSld>
  <p:clrMapOvr>
    <a:masterClrMapping/>
  </p:clrMapOvr>
  <p:transition spd="slow">
    <p:wedg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ea typeface="+mn-ea"/>
              </a:rPr>
              <a:t>4.2.2   DOS</a:t>
            </a:r>
            <a:r>
              <a:rPr lang="zh-CN" altLang="en-US" sz="3600" dirty="0">
                <a:solidFill>
                  <a:srgbClr val="00FF00"/>
                </a:solidFill>
                <a:ea typeface="+mn-ea"/>
              </a:rPr>
              <a:t>系统功能调用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中断处理程序分类</a:t>
            </a:r>
            <a:endParaRPr lang="en-US" altLang="zh-CN" sz="3200" dirty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8086 CPU</a:t>
            </a:r>
            <a:r>
              <a:rPr lang="zh-CN" altLang="en-US" dirty="0">
                <a:latin typeface="+mn-lt"/>
              </a:rPr>
              <a:t>可处理</a:t>
            </a:r>
            <a:r>
              <a:rPr lang="en-US" dirty="0">
                <a:latin typeface="+mn-lt"/>
              </a:rPr>
              <a:t>256</a:t>
            </a:r>
            <a:r>
              <a:rPr lang="zh-CN" altLang="en-US" dirty="0">
                <a:latin typeface="+mn-lt"/>
              </a:rPr>
              <a:t>类中断，利用</a:t>
            </a:r>
            <a:r>
              <a:rPr lang="en-US" dirty="0">
                <a:latin typeface="+mn-lt"/>
              </a:rPr>
              <a:t>INT </a:t>
            </a:r>
            <a:r>
              <a:rPr lang="en-US" i="1" dirty="0">
                <a:latin typeface="+mn-lt"/>
              </a:rPr>
              <a:t>n</a:t>
            </a:r>
            <a:r>
              <a:rPr lang="zh-CN" altLang="en-US" dirty="0">
                <a:latin typeface="+mn-lt"/>
              </a:rPr>
              <a:t>指令，可直接调用</a:t>
            </a:r>
            <a:r>
              <a:rPr lang="en-US" dirty="0">
                <a:latin typeface="+mn-lt"/>
              </a:rPr>
              <a:t>256</a:t>
            </a:r>
            <a:r>
              <a:rPr lang="zh-CN" altLang="en-US" dirty="0">
                <a:latin typeface="+mn-lt"/>
              </a:rPr>
              <a:t>个系统已编写好的中断处理程序。</a:t>
            </a:r>
            <a:r>
              <a:rPr lang="en-US" dirty="0">
                <a:latin typeface="+mn-lt"/>
              </a:rPr>
              <a:t>INT </a:t>
            </a:r>
            <a:r>
              <a:rPr lang="en-US" i="1" dirty="0">
                <a:latin typeface="+mn-lt"/>
              </a:rPr>
              <a:t>n</a:t>
            </a:r>
            <a:r>
              <a:rPr lang="zh-CN" altLang="en-US" dirty="0">
                <a:latin typeface="+mn-lt"/>
              </a:rPr>
              <a:t>指令中的类型号</a:t>
            </a: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=00~FFH</a:t>
            </a:r>
            <a:r>
              <a:rPr lang="zh-CN" altLang="en-US" dirty="0">
                <a:latin typeface="+mn-lt"/>
              </a:rPr>
              <a:t>；</a:t>
            </a:r>
          </a:p>
          <a:p>
            <a:pPr algn="just">
              <a:spcBef>
                <a:spcPts val="1800"/>
              </a:spcBef>
            </a:pP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=00~04H</a:t>
            </a:r>
            <a:r>
              <a:rPr lang="zh-CN" altLang="en-US" dirty="0">
                <a:latin typeface="+mn-lt"/>
              </a:rPr>
              <a:t>为专用中断，处理除法错、单步、不可屏蔽中断</a:t>
            </a:r>
            <a:r>
              <a:rPr lang="en-US" dirty="0">
                <a:latin typeface="+mn-lt"/>
              </a:rPr>
              <a:t>NMI</a:t>
            </a:r>
            <a:r>
              <a:rPr lang="zh-CN" altLang="en-US" dirty="0">
                <a:latin typeface="+mn-lt"/>
              </a:rPr>
              <a:t>、断点、溢出中断；</a:t>
            </a:r>
          </a:p>
          <a:p>
            <a:pPr algn="just"/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=10H~1AH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2FH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31H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33H</a:t>
            </a:r>
            <a:r>
              <a:rPr lang="zh-CN" altLang="en-US" dirty="0">
                <a:latin typeface="+mn-lt"/>
              </a:rPr>
              <a:t>为</a:t>
            </a:r>
            <a:r>
              <a:rPr lang="en-US" dirty="0">
                <a:latin typeface="+mn-lt"/>
              </a:rPr>
              <a:t>BIOS</a:t>
            </a:r>
            <a:r>
              <a:rPr lang="zh-CN" altLang="en-US" dirty="0">
                <a:latin typeface="+mn-lt"/>
              </a:rPr>
              <a:t>中断，即保存在系统</a:t>
            </a:r>
            <a:r>
              <a:rPr lang="en-US" dirty="0">
                <a:latin typeface="+mn-lt"/>
              </a:rPr>
              <a:t>ROM BIOS</a:t>
            </a:r>
            <a:r>
              <a:rPr lang="zh-CN" altLang="en-US" dirty="0">
                <a:latin typeface="+mn-lt"/>
              </a:rPr>
              <a:t>中的</a:t>
            </a:r>
            <a:r>
              <a:rPr lang="en-US" dirty="0">
                <a:latin typeface="+mn-lt"/>
              </a:rPr>
              <a:t>BIOS</a:t>
            </a:r>
            <a:r>
              <a:rPr lang="zh-CN" altLang="en-US" dirty="0">
                <a:latin typeface="+mn-lt"/>
              </a:rPr>
              <a:t>功能调用。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670207"/>
      </p:ext>
    </p:extLst>
  </p:cSld>
  <p:clrMapOvr>
    <a:masterClrMapping/>
  </p:clrMapOvr>
  <p:transition spd="slow">
    <p:pull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539750"/>
            <a:ext cx="8229600" cy="67468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中断处理程序分类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800"/>
              </a:spcBef>
            </a:pP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=20H~2EH</a:t>
            </a:r>
            <a:r>
              <a:rPr lang="zh-CN" altLang="en-US" dirty="0">
                <a:latin typeface="+mn-lt"/>
              </a:rPr>
              <a:t>为</a:t>
            </a: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中断，应用</a:t>
            </a: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提供的功能程序来控制硬件，可对显示器、键盘、打印机、串行通信等字符设备提供输入输出服务。</a:t>
            </a:r>
            <a:endParaRPr lang="en-US" altLang="zh-CN" dirty="0">
              <a:latin typeface="+mn-lt"/>
            </a:endParaRPr>
          </a:p>
          <a:p>
            <a:pPr algn="just">
              <a:buNone/>
            </a:pPr>
            <a:r>
              <a:rPr lang="en-US" altLang="zh-CN" dirty="0">
                <a:latin typeface="+mn-lt"/>
              </a:rPr>
              <a:t>      </a:t>
            </a:r>
            <a:r>
              <a:rPr lang="zh-CN" altLang="en-US" dirty="0">
                <a:latin typeface="+mn-lt"/>
              </a:rPr>
              <a:t>例如</a:t>
            </a:r>
            <a:r>
              <a:rPr lang="en-US" altLang="zh-CN" dirty="0">
                <a:latin typeface="+mn-lt"/>
              </a:rPr>
              <a:t>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=20H</a:t>
            </a:r>
            <a:r>
              <a:rPr lang="zh-CN" altLang="en-US" dirty="0">
                <a:latin typeface="+mn-lt"/>
              </a:rPr>
              <a:t>为程序结束中断，利用</a:t>
            </a:r>
            <a:r>
              <a:rPr lang="en-US" dirty="0">
                <a:latin typeface="+mn-lt"/>
              </a:rPr>
              <a:t>INT 20H</a:t>
            </a:r>
            <a:r>
              <a:rPr lang="zh-CN" altLang="en-US" dirty="0">
                <a:latin typeface="+mn-lt"/>
              </a:rPr>
              <a:t>中断可返回</a:t>
            </a: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操作系统。</a:t>
            </a:r>
            <a:endParaRPr lang="en-US" altLang="zh-CN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=21H</a:t>
            </a:r>
            <a:r>
              <a:rPr lang="zh-CN" altLang="en-US" dirty="0">
                <a:latin typeface="+mn-lt"/>
              </a:rPr>
              <a:t>则为功能最强大的</a:t>
            </a: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中断，它包含了很多子功能，给每个子功能程序赋一个编号，称为功能号，调用前要送到</a:t>
            </a:r>
            <a:r>
              <a:rPr lang="en-US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寄存器中。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323772"/>
      </p:ext>
    </p:extLst>
  </p:cSld>
  <p:clrMapOvr>
    <a:masterClrMapping/>
  </p:clrMapOvr>
  <p:transition spd="slow"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2. DOS</a:t>
            </a:r>
            <a:r>
              <a:rPr lang="zh-CN" altLang="en-US" dirty="0">
                <a:solidFill>
                  <a:schemeClr val="tx1"/>
                </a:solidFill>
              </a:rPr>
              <a:t>系统功能调用方法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517525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DOS</a:t>
            </a:r>
            <a:r>
              <a:rPr lang="zh-CN" altLang="en-US" sz="2800" dirty="0">
                <a:latin typeface="+mn-lt"/>
              </a:rPr>
              <a:t>系统功能调用的步骤：</a:t>
            </a:r>
          </a:p>
          <a:p>
            <a:pPr algn="just">
              <a:spcBef>
                <a:spcPts val="1800"/>
              </a:spcBef>
              <a:buNone/>
            </a:pPr>
            <a:r>
              <a:rPr lang="en-US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）功能调用号送到</a:t>
            </a:r>
            <a:r>
              <a:rPr lang="en-US" dirty="0">
                <a:latin typeface="+mn-lt"/>
                <a:ea typeface="+mn-ea"/>
              </a:rPr>
              <a:t>AH</a:t>
            </a:r>
            <a:r>
              <a:rPr lang="zh-CN" altLang="en-US" dirty="0">
                <a:latin typeface="+mn-lt"/>
                <a:ea typeface="+mn-ea"/>
              </a:rPr>
              <a:t>寄存器中，</a:t>
            </a:r>
            <a:r>
              <a:rPr lang="en-US" dirty="0">
                <a:latin typeface="+mn-lt"/>
                <a:ea typeface="+mn-ea"/>
              </a:rPr>
              <a:t>AH=00~6CH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pPr algn="just">
              <a:buNone/>
            </a:pPr>
            <a:r>
              <a:rPr lang="en-US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）入口参数送到指定的寄存器中，一种功能调用又包含多个子功能，有些调用不带参数。</a:t>
            </a:r>
          </a:p>
          <a:p>
            <a:pPr algn="just">
              <a:buNone/>
            </a:pPr>
            <a:r>
              <a:rPr lang="en-US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）执行</a:t>
            </a:r>
            <a:r>
              <a:rPr lang="en-US" dirty="0">
                <a:latin typeface="+mn-lt"/>
                <a:ea typeface="+mn-ea"/>
              </a:rPr>
              <a:t>INT 21H</a:t>
            </a:r>
            <a:r>
              <a:rPr lang="zh-CN" altLang="en-US" dirty="0">
                <a:latin typeface="+mn-lt"/>
                <a:ea typeface="+mn-ea"/>
              </a:rPr>
              <a:t>指令。</a:t>
            </a:r>
          </a:p>
          <a:p>
            <a:pPr algn="just">
              <a:buNone/>
            </a:pPr>
            <a:r>
              <a:rPr lang="en-US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）得到出口参数，或将结果显示在</a:t>
            </a:r>
            <a:r>
              <a:rPr lang="en-US" dirty="0">
                <a:latin typeface="+mn-lt"/>
                <a:ea typeface="+mn-ea"/>
              </a:rPr>
              <a:t>CRT</a:t>
            </a:r>
            <a:r>
              <a:rPr lang="zh-CN" altLang="en-US" dirty="0">
                <a:latin typeface="+mn-lt"/>
                <a:ea typeface="+mn-ea"/>
              </a:rPr>
              <a:t>上。</a:t>
            </a:r>
          </a:p>
          <a:p>
            <a:pPr algn="just">
              <a:buNone/>
            </a:pPr>
            <a:endParaRPr lang="en-US" altLang="zh-CN" dirty="0">
              <a:latin typeface="+mn-lt"/>
            </a:endParaRPr>
          </a:p>
          <a:p>
            <a:pPr algn="just"/>
            <a:r>
              <a:rPr lang="zh-CN" altLang="en-US" sz="2800" dirty="0">
                <a:latin typeface="+mn-lt"/>
              </a:rPr>
              <a:t>部分</a:t>
            </a:r>
            <a:r>
              <a:rPr lang="en-US" sz="2800" dirty="0">
                <a:latin typeface="+mn-lt"/>
              </a:rPr>
              <a:t>DOS</a:t>
            </a:r>
            <a:r>
              <a:rPr lang="zh-CN" altLang="en-US" sz="2800" dirty="0">
                <a:latin typeface="+mn-lt"/>
              </a:rPr>
              <a:t>功能调用见表</a:t>
            </a:r>
            <a:r>
              <a:rPr lang="en-US" sz="2800" dirty="0">
                <a:latin typeface="+mn-lt"/>
              </a:rPr>
              <a:t>4.4  (</a:t>
            </a:r>
            <a:r>
              <a:rPr lang="zh-CN" altLang="en-US" sz="2800" dirty="0">
                <a:latin typeface="+mn-lt"/>
              </a:rPr>
              <a:t>看书</a:t>
            </a:r>
            <a:r>
              <a:rPr lang="en-US" altLang="zh-CN" sz="2800" dirty="0">
                <a:latin typeface="+mn-lt"/>
              </a:rPr>
              <a:t>)</a:t>
            </a:r>
            <a:r>
              <a:rPr lang="zh-CN" altLang="en-US" sz="2800" dirty="0">
                <a:latin typeface="+mn-lt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075197"/>
      </p:ext>
    </p:extLst>
  </p:cSld>
  <p:clrMapOvr>
    <a:masterClrMapping/>
  </p:clrMapOvr>
  <p:transition spd="slow">
    <p:pull dir="ld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450850"/>
            <a:ext cx="8229600" cy="67468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3. DOS</a:t>
            </a:r>
            <a:r>
              <a:rPr lang="zh-CN" altLang="en-US" dirty="0">
                <a:solidFill>
                  <a:schemeClr val="tx1"/>
                </a:solidFill>
              </a:rPr>
              <a:t>系统功能调用举例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）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DOS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键盘功能调用</a:t>
            </a: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利用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DOS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功能调用，可将读入的键值送进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，并显示在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CRT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上，或检查是否有键压下等，还可将从键盘输入的一串字符输入到内存缓冲区中。</a:t>
            </a:r>
          </a:p>
          <a:p>
            <a:pPr algn="just">
              <a:buNone/>
            </a:pPr>
            <a:r>
              <a:rPr lang="zh-CN" altLang="en-US" sz="32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4.18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DOS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功能调用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，等待从键盘输入一个字符。</a:t>
            </a:r>
          </a:p>
          <a:p>
            <a:pPr algn="just">
              <a:buNone/>
            </a:pP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	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MOV	AH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，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01 H	</a:t>
            </a:r>
            <a:r>
              <a:rPr lang="zh-CN" altLang="en-US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AH </a:t>
            </a:r>
            <a:r>
              <a:rPr lang="zh-CN" altLang="en-US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功能调用号</a:t>
            </a:r>
            <a:r>
              <a:rPr lang="en-US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01H</a:t>
            </a:r>
            <a:endParaRPr lang="zh-CN" altLang="en-US" dirty="0"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		INT	21H		</a:t>
            </a:r>
            <a:r>
              <a:rPr lang="zh-CN" altLang="en-US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AL </a:t>
            </a:r>
            <a:r>
              <a:rPr lang="zh-CN" altLang="en-US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读入键值，并显示该字符</a:t>
            </a: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若有键压下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读入键值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并检查是否为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Ctrl-Break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键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?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若是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自动调用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INT 23H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中断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执行退出命令；否则将键值送入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AL,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并显示该字符。</a:t>
            </a: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0705"/>
      </p:ext>
    </p:extLst>
  </p:cSld>
  <p:clrMapOvr>
    <a:masterClrMapping/>
  </p:clrMapOvr>
  <p:transition spd="slow"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61950"/>
            <a:ext cx="8229600" cy="67468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3. DOS</a:t>
            </a:r>
            <a:r>
              <a:rPr lang="zh-CN" altLang="en-US" dirty="0">
                <a:solidFill>
                  <a:schemeClr val="tx1"/>
                </a:solidFill>
              </a:rPr>
              <a:t>系统功能调用举例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62050"/>
            <a:ext cx="8372475" cy="5308600"/>
          </a:xfrm>
        </p:spPr>
        <p:txBody>
          <a:bodyPr/>
          <a:lstStyle/>
          <a:p>
            <a:pPr algn="just"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4.19  </a:t>
            </a:r>
            <a:r>
              <a:rPr lang="zh-CN" altLang="en-US" dirty="0">
                <a:latin typeface="+mn-lt"/>
                <a:ea typeface="+mn-ea"/>
              </a:rPr>
              <a:t>交互式程序中，用户键入字母键</a:t>
            </a:r>
            <a:r>
              <a:rPr lang="en-US" dirty="0">
                <a:latin typeface="+mn-lt"/>
                <a:ea typeface="+mn-ea"/>
              </a:rPr>
              <a:t>Y</a:t>
            </a:r>
            <a:r>
              <a:rPr lang="zh-CN" altLang="en-US" dirty="0">
                <a:latin typeface="+mn-lt"/>
                <a:ea typeface="+mn-ea"/>
              </a:rPr>
              <a:t>或</a:t>
            </a:r>
            <a:r>
              <a:rPr lang="en-US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，分别转入不同的程序去处理，并在</a:t>
            </a:r>
            <a:r>
              <a:rPr lang="en-US" dirty="0">
                <a:latin typeface="+mn-lt"/>
                <a:ea typeface="+mn-ea"/>
              </a:rPr>
              <a:t>CRT</a:t>
            </a:r>
            <a:r>
              <a:rPr lang="zh-CN" altLang="en-US" dirty="0">
                <a:latin typeface="+mn-lt"/>
                <a:ea typeface="+mn-ea"/>
              </a:rPr>
              <a:t>上显示键入字符</a:t>
            </a:r>
            <a:r>
              <a:rPr lang="en-US" altLang="zh-CN" dirty="0">
                <a:latin typeface="+mn-lt"/>
                <a:ea typeface="+mn-ea"/>
              </a:rPr>
              <a:t>; </a:t>
            </a:r>
            <a:r>
              <a:rPr lang="zh-CN" altLang="en-US" dirty="0">
                <a:latin typeface="+mn-lt"/>
                <a:ea typeface="+mn-ea"/>
              </a:rPr>
              <a:t>若按了</a:t>
            </a:r>
            <a:r>
              <a:rPr lang="en-US" dirty="0">
                <a:latin typeface="+mn-lt"/>
                <a:ea typeface="+mn-ea"/>
              </a:rPr>
              <a:t>Ctrl-Break</a:t>
            </a:r>
            <a:r>
              <a:rPr lang="zh-CN" altLang="en-US" dirty="0">
                <a:latin typeface="+mn-lt"/>
                <a:ea typeface="+mn-ea"/>
              </a:rPr>
              <a:t>，则结束程序，否则继续等待。</a:t>
            </a:r>
          </a:p>
          <a:p>
            <a:pPr>
              <a:spcBef>
                <a:spcPts val="18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GET_KEY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MOV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01H	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AH 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功能调用号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01H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INT	21H		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AL</a:t>
            </a:r>
            <a:r>
              <a:rPr lang="en-US" sz="2400" dirty="0">
                <a:solidFill>
                  <a:srgbClr val="CCFF99"/>
                </a:solidFill>
                <a:ea typeface="仿宋_GB2312" pitchFamily="49" charset="-122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读入键值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CMP	AL</a:t>
            </a:r>
            <a:r>
              <a:rPr lang="zh-CN" altLang="en-US" sz="2400" dirty="0">
                <a:latin typeface="+mn-lt"/>
                <a:ea typeface="+mn-ea"/>
              </a:rPr>
              <a:t>，‘</a:t>
            </a:r>
            <a:r>
              <a:rPr lang="en-US" sz="2400" dirty="0">
                <a:latin typeface="+mn-lt"/>
                <a:ea typeface="+mn-ea"/>
              </a:rPr>
              <a:t>Y</a:t>
            </a:r>
            <a:r>
              <a:rPr lang="zh-CN" altLang="en-US" sz="2400" dirty="0">
                <a:latin typeface="+mn-lt"/>
                <a:ea typeface="+mn-ea"/>
              </a:rPr>
              <a:t>’</a:t>
            </a:r>
            <a:r>
              <a:rPr lang="en-US" sz="2400" dirty="0">
                <a:solidFill>
                  <a:srgbClr val="B4B9BE"/>
                </a:solidFill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；键值是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Y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吗？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JE		YES		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；是，转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YES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CMP  	AL</a:t>
            </a:r>
            <a:r>
              <a:rPr lang="zh-CN" altLang="en-US" sz="2400" dirty="0">
                <a:latin typeface="+mn-lt"/>
                <a:ea typeface="+mn-ea"/>
              </a:rPr>
              <a:t>，‘</a:t>
            </a:r>
            <a:r>
              <a:rPr lang="en-US" sz="2400" dirty="0">
                <a:latin typeface="+mn-lt"/>
                <a:ea typeface="+mn-ea"/>
              </a:rPr>
              <a:t>N</a:t>
            </a:r>
            <a:r>
              <a:rPr lang="zh-CN" altLang="en-US" sz="2400" dirty="0">
                <a:latin typeface="+mn-lt"/>
                <a:ea typeface="+mn-ea"/>
              </a:rPr>
              <a:t>’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；不是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Y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，是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N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吗？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JE	  	NO		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；是，转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NO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JNE	 GET_KEY	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；不是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N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，返回继续等待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YES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latin typeface="+mn-lt"/>
                <a:ea typeface="+mn-ea"/>
              </a:rPr>
              <a:t>┇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；按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Y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键的处理程序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NO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latin typeface="+mn-lt"/>
                <a:ea typeface="+mn-ea"/>
              </a:rPr>
              <a:t>┇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；按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N</a:t>
            </a:r>
            <a:r>
              <a:rPr lang="zh-CN" altLang="en-US" sz="2400" dirty="0">
                <a:solidFill>
                  <a:srgbClr val="FF66FF"/>
                </a:solidFill>
                <a:latin typeface="+mn-lt"/>
                <a:ea typeface="+mn-ea"/>
              </a:rPr>
              <a:t>键的处理程序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 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718120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06400"/>
            <a:ext cx="8229600" cy="674688"/>
          </a:xfrm>
        </p:spPr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ea typeface="+mn-ea"/>
              </a:rPr>
              <a:t>4.</a:t>
            </a:r>
            <a:r>
              <a:rPr lang="en-US" altLang="zh-CN" sz="3600" dirty="0">
                <a:solidFill>
                  <a:srgbClr val="00FF00"/>
                </a:solidFill>
                <a:ea typeface="+mn-ea"/>
              </a:rPr>
              <a:t>1</a:t>
            </a:r>
            <a:r>
              <a:rPr lang="en-US" sz="3600" dirty="0">
                <a:solidFill>
                  <a:srgbClr val="00FF00"/>
                </a:solidFill>
                <a:ea typeface="+mn-ea"/>
              </a:rPr>
              <a:t>.1 </a:t>
            </a:r>
            <a:r>
              <a:rPr lang="zh-CN" altLang="en-US" sz="3600" dirty="0">
                <a:solidFill>
                  <a:srgbClr val="00FF00"/>
                </a:solidFill>
                <a:ea typeface="+mn-ea"/>
              </a:rPr>
              <a:t>汇编语言程序格式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206500"/>
            <a:ext cx="8372475" cy="497840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rgbClr val="FFC000"/>
                </a:solidFill>
                <a:latin typeface="+mn-ea"/>
                <a:ea typeface="+mn-ea"/>
              </a:rPr>
              <a:t>汇编语言程序由指令语句和伪指令语句组成。</a:t>
            </a:r>
            <a:endParaRPr lang="en-US" altLang="zh-CN" dirty="0">
              <a:solidFill>
                <a:srgbClr val="FFC000"/>
              </a:solidFill>
              <a:latin typeface="+mn-ea"/>
              <a:ea typeface="+mn-ea"/>
            </a:endParaRPr>
          </a:p>
          <a:p>
            <a:pPr algn="just"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1. </a:t>
            </a:r>
            <a:r>
              <a:rPr lang="zh-CN" altLang="en-US" sz="3200" dirty="0">
                <a:solidFill>
                  <a:schemeClr val="tx1"/>
                </a:solidFill>
                <a:latin typeface="+mn-lt"/>
              </a:rPr>
              <a:t>指令语句</a:t>
            </a:r>
          </a:p>
          <a:p>
            <a:pPr marL="363855" indent="-363855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+mn-lt"/>
              </a:rPr>
              <a:t>指令语句由</a:t>
            </a:r>
            <a:r>
              <a:rPr lang="en-US" sz="2800" dirty="0">
                <a:latin typeface="+mn-lt"/>
              </a:rPr>
              <a:t>4</a:t>
            </a:r>
            <a:r>
              <a:rPr lang="zh-CN" altLang="en-US" sz="2800" dirty="0">
                <a:latin typeface="+mn-lt"/>
              </a:rPr>
              <a:t>部分组成，格式：</a:t>
            </a:r>
          </a:p>
          <a:p>
            <a:pPr>
              <a:spcBef>
                <a:spcPts val="0"/>
              </a:spcBef>
              <a:buNone/>
            </a:pPr>
            <a:r>
              <a:rPr lang="en-US" sz="2800" b="0" dirty="0">
                <a:solidFill>
                  <a:srgbClr val="66FF66"/>
                </a:solidFill>
              </a:rPr>
              <a:t>      </a:t>
            </a:r>
            <a:r>
              <a:rPr lang="zh-CN" altLang="en-US" sz="2800" b="0" dirty="0">
                <a:solidFill>
                  <a:srgbClr val="66FF66"/>
                </a:solidFill>
              </a:rPr>
              <a:t>标号：指令助记符</a:t>
            </a:r>
            <a:r>
              <a:rPr lang="en-US" sz="2800" b="0" dirty="0">
                <a:solidFill>
                  <a:srgbClr val="66FF66"/>
                </a:solidFill>
              </a:rPr>
              <a:t>   </a:t>
            </a:r>
            <a:r>
              <a:rPr lang="zh-CN" altLang="en-US" sz="2800" b="0" dirty="0">
                <a:solidFill>
                  <a:srgbClr val="66FF66"/>
                </a:solidFill>
              </a:rPr>
              <a:t>操作数</a:t>
            </a:r>
            <a:r>
              <a:rPr lang="en-US" sz="2800" b="0" dirty="0">
                <a:solidFill>
                  <a:srgbClr val="66FF66"/>
                </a:solidFill>
              </a:rPr>
              <a:t>   </a:t>
            </a:r>
            <a:r>
              <a:rPr lang="zh-CN" altLang="en-US" sz="2800" b="0" dirty="0">
                <a:solidFill>
                  <a:srgbClr val="66FF66"/>
                </a:solidFill>
              </a:rPr>
              <a:t>；注释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）</a:t>
            </a:r>
            <a:r>
              <a:rPr lang="zh-CN" altLang="en-US" sz="2800" dirty="0">
                <a:solidFill>
                  <a:srgbClr val="FF9933"/>
                </a:solidFill>
                <a:latin typeface="+mn-lt"/>
              </a:rPr>
              <a:t>标号</a:t>
            </a:r>
          </a:p>
          <a:p>
            <a:pPr marL="363855" indent="-363855">
              <a:spcBef>
                <a:spcPts val="0"/>
              </a:spcBef>
              <a:buClr>
                <a:srgbClr val="00B0F0"/>
              </a:buClr>
              <a:buSzPct val="85000"/>
            </a:pPr>
            <a:r>
              <a:rPr lang="zh-CN" altLang="en-US" dirty="0">
                <a:latin typeface="+mn-lt"/>
                <a:ea typeface="+mn-ea"/>
              </a:rPr>
              <a:t>标号是指令的符号地址，后面须加冒号“</a:t>
            </a:r>
            <a:r>
              <a:rPr lang="en-US" dirty="0">
                <a:latin typeface="+mn-lt"/>
                <a:ea typeface="+mn-ea"/>
              </a:rPr>
              <a:t>:</a:t>
            </a:r>
            <a:r>
              <a:rPr lang="zh-CN" altLang="en-US" dirty="0">
                <a:latin typeface="+mn-lt"/>
                <a:ea typeface="+mn-ea"/>
              </a:rPr>
              <a:t>”。</a:t>
            </a:r>
          </a:p>
          <a:p>
            <a:pPr marL="363855" indent="-363855">
              <a:spcBef>
                <a:spcPts val="0"/>
              </a:spcBef>
              <a:buClr>
                <a:srgbClr val="00B0F0"/>
              </a:buClr>
              <a:buSzPct val="85000"/>
            </a:pPr>
            <a:r>
              <a:rPr lang="zh-CN" altLang="en-US" dirty="0">
                <a:latin typeface="+mn-lt"/>
                <a:ea typeface="+mn-ea"/>
              </a:rPr>
              <a:t>可作标号的字符：英文字母、数字或某些特殊字符，如</a:t>
            </a:r>
            <a:r>
              <a:rPr lang="en-US" dirty="0">
                <a:latin typeface="+mn-lt"/>
                <a:ea typeface="+mn-ea"/>
              </a:rPr>
              <a:t>@</a:t>
            </a:r>
            <a:r>
              <a:rPr lang="zh-CN" altLang="en-US" dirty="0">
                <a:latin typeface="+mn-lt"/>
                <a:ea typeface="+mn-ea"/>
              </a:rPr>
              <a:t>   </a:t>
            </a:r>
            <a:r>
              <a:rPr lang="en-US" dirty="0">
                <a:latin typeface="+mn-lt"/>
                <a:ea typeface="+mn-ea"/>
              </a:rPr>
              <a:t>*</a:t>
            </a:r>
            <a:r>
              <a:rPr lang="zh-CN" altLang="en-US" dirty="0">
                <a:latin typeface="+mn-lt"/>
                <a:ea typeface="+mn-ea"/>
              </a:rPr>
              <a:t>   </a:t>
            </a:r>
            <a:r>
              <a:rPr lang="en-US" dirty="0">
                <a:latin typeface="+mn-lt"/>
                <a:ea typeface="+mn-ea"/>
              </a:rPr>
              <a:t>_   </a:t>
            </a:r>
            <a:r>
              <a:rPr lang="zh-CN" altLang="en-US" dirty="0">
                <a:latin typeface="+mn-lt"/>
                <a:ea typeface="+mn-ea"/>
              </a:rPr>
              <a:t>？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en-US" altLang="zh-CN" dirty="0">
                <a:latin typeface="+mn-lt"/>
                <a:ea typeface="+mn-ea"/>
              </a:rPr>
              <a:t>· </a:t>
            </a:r>
            <a:r>
              <a:rPr lang="zh-CN" altLang="en-US" dirty="0">
                <a:latin typeface="+mn-lt"/>
                <a:ea typeface="+mn-ea"/>
              </a:rPr>
              <a:t>等。</a:t>
            </a:r>
            <a:endParaRPr lang="en-US" altLang="zh-CN" dirty="0">
              <a:latin typeface="+mn-lt"/>
              <a:ea typeface="+mn-ea"/>
            </a:endParaRPr>
          </a:p>
          <a:p>
            <a:pPr marL="363855" indent="-363855">
              <a:spcBef>
                <a:spcPts val="0"/>
              </a:spcBef>
              <a:buClr>
                <a:srgbClr val="00B0F0"/>
              </a:buClr>
              <a:buSzPct val="85000"/>
            </a:pPr>
            <a:r>
              <a:rPr lang="zh-CN" altLang="en-US" dirty="0">
                <a:latin typeface="+mn-lt"/>
                <a:ea typeface="+mn-ea"/>
              </a:rPr>
              <a:t>标号以英文字母或特殊字符打头，系统保留字不能做标号</a:t>
            </a:r>
            <a:r>
              <a:rPr lang="en-US" altLang="zh-CN" dirty="0">
                <a:latin typeface="+mn-lt"/>
                <a:ea typeface="+mn-ea"/>
              </a:rPr>
              <a:t>, </a:t>
            </a:r>
            <a:r>
              <a:rPr lang="zh-CN" altLang="en-US" dirty="0">
                <a:latin typeface="+mn-lt"/>
                <a:ea typeface="+mn-ea"/>
              </a:rPr>
              <a:t>如：</a:t>
            </a:r>
            <a:r>
              <a:rPr lang="en-US" dirty="0">
                <a:latin typeface="+mn-lt"/>
                <a:ea typeface="+mn-ea"/>
              </a:rPr>
              <a:t>4AB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dirty="0">
                <a:latin typeface="+mn-lt"/>
                <a:ea typeface="+mn-ea"/>
              </a:rPr>
              <a:t>MOV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dirty="0">
                <a:latin typeface="+mn-lt"/>
                <a:ea typeface="+mn-ea"/>
              </a:rPr>
              <a:t>DW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dirty="0">
                <a:latin typeface="+mn-lt"/>
                <a:ea typeface="+mn-ea"/>
              </a:rPr>
              <a:t>LOOP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dirty="0">
                <a:latin typeface="+mn-lt"/>
                <a:ea typeface="+mn-ea"/>
              </a:rPr>
              <a:t>M-D</a:t>
            </a:r>
            <a:r>
              <a:rPr lang="zh-CN" altLang="en-US" dirty="0">
                <a:latin typeface="+mn-lt"/>
                <a:ea typeface="+mn-ea"/>
              </a:rPr>
              <a:t>等都不是合法的标号。</a:t>
            </a:r>
          </a:p>
          <a:p>
            <a:pPr marL="363855" indent="-363855">
              <a:spcBef>
                <a:spcPts val="0"/>
              </a:spcBef>
              <a:buClr>
                <a:srgbClr val="00B0F0"/>
              </a:buClr>
              <a:buSzPct val="85000"/>
            </a:pPr>
            <a:r>
              <a:rPr lang="zh-CN" altLang="en-US" dirty="0">
                <a:latin typeface="+mn-lt"/>
                <a:ea typeface="+mn-ea"/>
              </a:rPr>
              <a:t>标号具有段基址、偏移量及类型三种属性。</a:t>
            </a:r>
          </a:p>
        </p:txBody>
      </p:sp>
    </p:spTree>
  </p:cSld>
  <p:clrMapOvr>
    <a:masterClrMapping/>
  </p:clrMapOvr>
  <p:transition spd="slow">
    <p:pull dir="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3. DOS</a:t>
            </a:r>
            <a:r>
              <a:rPr lang="zh-CN" altLang="en-US" dirty="0">
                <a:solidFill>
                  <a:schemeClr val="tx1"/>
                </a:solidFill>
              </a:rPr>
              <a:t>系统功能调用举例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231187" cy="5175250"/>
          </a:xfrm>
        </p:spPr>
        <p:txBody>
          <a:bodyPr/>
          <a:lstStyle/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4.20   </a:t>
            </a:r>
            <a:r>
              <a:rPr lang="en-US" sz="2800" dirty="0">
                <a:latin typeface="+mn-lt"/>
                <a:ea typeface="+mn-ea"/>
              </a:rPr>
              <a:t>DOS</a:t>
            </a:r>
            <a:r>
              <a:rPr lang="zh-CN" altLang="en-US" sz="2800" dirty="0">
                <a:latin typeface="+mn-lt"/>
                <a:ea typeface="+mn-ea"/>
              </a:rPr>
              <a:t>功能调用</a:t>
            </a:r>
            <a:r>
              <a:rPr lang="en-US" sz="2800" dirty="0">
                <a:latin typeface="+mn-lt"/>
                <a:ea typeface="+mn-ea"/>
              </a:rPr>
              <a:t>6</a:t>
            </a:r>
            <a:r>
              <a:rPr lang="zh-CN" altLang="en-US" sz="2800" dirty="0">
                <a:latin typeface="+mn-lt"/>
                <a:ea typeface="+mn-ea"/>
              </a:rPr>
              <a:t>，控制台</a:t>
            </a:r>
            <a:r>
              <a:rPr lang="en-US" sz="2800" dirty="0">
                <a:latin typeface="+mn-lt"/>
                <a:ea typeface="+mn-ea"/>
              </a:rPr>
              <a:t>I/O</a:t>
            </a:r>
            <a:r>
              <a:rPr lang="zh-CN" altLang="en-US" sz="2800" dirty="0">
                <a:latin typeface="+mn-lt"/>
                <a:ea typeface="+mn-ea"/>
              </a:rPr>
              <a:t>（控制台指键盘和</a:t>
            </a:r>
            <a:r>
              <a:rPr lang="en-US" altLang="zh-CN" sz="2800" dirty="0">
                <a:latin typeface="+mn-lt"/>
                <a:ea typeface="+mn-ea"/>
              </a:rPr>
              <a:t>CRT</a:t>
            </a:r>
            <a:r>
              <a:rPr lang="zh-CN" altLang="en-US" sz="2800" dirty="0">
                <a:latin typeface="+mn-lt"/>
                <a:ea typeface="+mn-ea"/>
              </a:rPr>
              <a:t>），不检查是否按了</a:t>
            </a:r>
            <a:r>
              <a:rPr lang="en-US" sz="2800" dirty="0">
                <a:latin typeface="+mn-lt"/>
                <a:ea typeface="+mn-ea"/>
              </a:rPr>
              <a:t>Ctrl-Break</a:t>
            </a:r>
            <a:r>
              <a:rPr lang="zh-CN" altLang="en-US" sz="2800" dirty="0">
                <a:latin typeface="+mn-lt"/>
                <a:ea typeface="+mn-ea"/>
              </a:rPr>
              <a:t>键。</a:t>
            </a:r>
          </a:p>
          <a:p>
            <a:pPr>
              <a:spcBef>
                <a:spcPts val="1800"/>
              </a:spcBef>
              <a:buNone/>
            </a:pPr>
            <a:r>
              <a:rPr lang="en-US" b="0" dirty="0">
                <a:latin typeface="+mn-lt"/>
              </a:rPr>
              <a:t>		</a:t>
            </a:r>
            <a:r>
              <a:rPr lang="en-US" dirty="0">
                <a:latin typeface="+mn-lt"/>
                <a:ea typeface="+mn-ea"/>
              </a:rPr>
              <a:t>   MOV    AH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6		</a:t>
            </a:r>
            <a:r>
              <a:rPr lang="zh-CN" altLang="en-US" dirty="0">
                <a:solidFill>
                  <a:srgbClr val="FF66FF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6</a:t>
            </a:r>
            <a:r>
              <a:rPr lang="zh-CN" altLang="en-US" dirty="0">
                <a:solidFill>
                  <a:srgbClr val="FF66FF"/>
                </a:solidFill>
                <a:latin typeface="+mn-lt"/>
                <a:ea typeface="+mn-ea"/>
              </a:rPr>
              <a:t>号功能调用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   MOV    DL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 FFH	</a:t>
            </a:r>
            <a:r>
              <a:rPr lang="zh-CN" altLang="en-US" dirty="0">
                <a:solidFill>
                  <a:srgbClr val="FF66FF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66FF"/>
                </a:solidFill>
                <a:latin typeface="+mn-lt"/>
                <a:ea typeface="+mn-ea"/>
              </a:rPr>
              <a:t>DL=FFH</a:t>
            </a:r>
            <a:r>
              <a:rPr lang="zh-CN" altLang="en-US" dirty="0">
                <a:solidFill>
                  <a:srgbClr val="FF66FF"/>
                </a:solidFill>
                <a:latin typeface="+mn-lt"/>
                <a:ea typeface="+mn-ea"/>
              </a:rPr>
              <a:t>，键盘输入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   INT	      21H</a:t>
            </a:r>
            <a:endParaRPr lang="zh-CN" altLang="en-US" dirty="0">
              <a:latin typeface="+mn-lt"/>
              <a:ea typeface="+mn-ea"/>
            </a:endParaRPr>
          </a:p>
          <a:p>
            <a:pPr marL="363855" indent="-363855" algn="just">
              <a:spcBef>
                <a:spcPts val="12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当调用时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DL=FFH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，表示从键盘输入字符。执行后，若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ZF=0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，则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AL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中为输入字符的键值；若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ZF=1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，表示无键压下，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AL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中不是键值。</a:t>
            </a:r>
            <a:endParaRPr lang="en-US" altLang="zh-CN" dirty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>
              <a:spcBef>
                <a:spcPts val="12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如果调用时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DL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≠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FFH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，表示从屏幕输出字符。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09091"/>
      </p:ext>
    </p:extLst>
  </p:cSld>
  <p:clrMapOvr>
    <a:masterClrMapping/>
  </p:clrMapOvr>
  <p:transition spd="slow">
    <p:pull dir="l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3. DOS</a:t>
            </a:r>
            <a:r>
              <a:rPr lang="zh-CN" altLang="en-US" dirty="0">
                <a:solidFill>
                  <a:schemeClr val="tx1"/>
                </a:solidFill>
              </a:rPr>
              <a:t>系统功能调用举例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4.21  </a:t>
            </a:r>
            <a:r>
              <a:rPr lang="zh-CN" altLang="en-US" sz="2800" dirty="0">
                <a:latin typeface="+mn-lt"/>
                <a:ea typeface="+mn-ea"/>
              </a:rPr>
              <a:t>利用</a:t>
            </a:r>
            <a:r>
              <a:rPr lang="en-US" sz="2800" dirty="0">
                <a:latin typeface="+mn-lt"/>
                <a:ea typeface="+mn-ea"/>
              </a:rPr>
              <a:t>0AH</a:t>
            </a:r>
            <a:r>
              <a:rPr lang="zh-CN" altLang="en-US" sz="2800" dirty="0">
                <a:latin typeface="+mn-lt"/>
                <a:ea typeface="+mn-ea"/>
              </a:rPr>
              <a:t>号</a:t>
            </a:r>
            <a:r>
              <a:rPr lang="en-US" sz="2800" dirty="0">
                <a:latin typeface="+mn-lt"/>
                <a:ea typeface="+mn-ea"/>
              </a:rPr>
              <a:t>DOS</a:t>
            </a:r>
            <a:r>
              <a:rPr lang="zh-CN" altLang="en-US" sz="2800" dirty="0">
                <a:latin typeface="+mn-lt"/>
                <a:ea typeface="+mn-ea"/>
              </a:rPr>
              <a:t>功能调用，将键入字符送输入缓冲区。</a:t>
            </a:r>
          </a:p>
          <a:p>
            <a:pPr marL="363855" indent="-363855"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调用前预先定义一个缓冲区，首地址为：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DS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：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DX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en-US" altLang="zh-CN" dirty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缓冲区的第一个字节由用户指定，存放缓冲区最大容量（字节数）；第二个字节保留，功能调用后存放实际键入的字符个数；从第三个字节开始存入键盘输入的实际字符的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ASCII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码，直到击了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ENTER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键为止。</a:t>
            </a:r>
            <a:endParaRPr lang="en-US" altLang="zh-CN" dirty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若键入的字符数小于最大字节数，缓冲区其余部分都填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；若大于最大字节数，则后键入的字符丢失，并发出嘟嘟声。</a:t>
            </a:r>
          </a:p>
        </p:txBody>
      </p:sp>
    </p:spTree>
    <p:extLst>
      <p:ext uri="{BB962C8B-B14F-4D97-AF65-F5344CB8AC3E}">
        <p14:creationId xmlns:p14="http://schemas.microsoft.com/office/powerpoint/2010/main" val="2403896235"/>
      </p:ext>
    </p:extLst>
  </p:cSld>
  <p:clrMapOvr>
    <a:masterClrMapping/>
  </p:clrMapOvr>
  <p:transition spd="slow">
    <p:pull dir="r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317500"/>
            <a:ext cx="8372475" cy="6172200"/>
          </a:xfrm>
        </p:spPr>
        <p:txBody>
          <a:bodyPr/>
          <a:lstStyle/>
          <a:p>
            <a:r>
              <a:rPr lang="zh-CN" altLang="en-US" dirty="0"/>
              <a:t>程序如下：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BUFF	  DB	50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；定义缓冲区最大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50(32H)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字节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DB	</a:t>
            </a:r>
            <a:r>
              <a:rPr lang="zh-CN" altLang="en-US" sz="2400" dirty="0">
                <a:latin typeface="+mn-lt"/>
                <a:ea typeface="+mn-ea"/>
              </a:rPr>
              <a:t>？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；存实际键入字节数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DB	50 DUP(?)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；定义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50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个字节空间</a:t>
            </a:r>
            <a:endParaRPr lang="en-US" altLang="zh-CN" sz="2400" dirty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；存放键入字符的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码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    </a:t>
            </a:r>
            <a:r>
              <a:rPr lang="zh-CN" altLang="en-US" sz="2400" dirty="0">
                <a:latin typeface="+mn-lt"/>
                <a:ea typeface="+mn-ea"/>
              </a:rPr>
              <a:t>┇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MOV  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DATA   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；定义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DS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：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DX</a:t>
            </a:r>
            <a:endParaRPr lang="zh-CN" altLang="en-US" sz="2400" dirty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MOV  DS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DS=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缓冲区首址基地址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      MOV  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OFFSET BUFF  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DX=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缓冲区首址偏址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MOV  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0AH	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AH=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功能号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10</a:t>
            </a:r>
            <a:endParaRPr lang="zh-CN" altLang="en-US" sz="2400" dirty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INT     21H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 	┇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CODE  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605900"/>
      </p:ext>
    </p:extLst>
  </p:cSld>
  <p:clrMapOvr>
    <a:masterClrMapping/>
  </p:clrMapOvr>
  <p:transition spd="slow">
    <p:pull dir="r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3. DOS</a:t>
            </a:r>
            <a:r>
              <a:rPr lang="zh-CN" altLang="en-US" dirty="0">
                <a:solidFill>
                  <a:schemeClr val="tx1"/>
                </a:solidFill>
              </a:rPr>
              <a:t>系统功能调用举例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1758950"/>
          </a:xfrm>
        </p:spPr>
        <p:txBody>
          <a:bodyPr/>
          <a:lstStyle/>
          <a:p>
            <a:pPr marL="363855" indent="-363855"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若键入的字符串为“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good morning.”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，包括空格共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13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0DH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）个字符，则缓冲区各单元存储的信息如图</a:t>
            </a:r>
            <a:r>
              <a:rPr 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4.5</a:t>
            </a:r>
            <a:r>
              <a:rPr lang="zh-CN" altLang="en-US" dirty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所示。要检查是否已在缓冲器中存入字符串，可用显示字符的功能调用，将字符串显示在屏幕上。</a:t>
            </a:r>
          </a:p>
        </p:txBody>
      </p:sp>
      <p:pic>
        <p:nvPicPr>
          <p:cNvPr id="4" name="图片 3" descr="t-4.5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3340100"/>
            <a:ext cx="6182211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4173"/>
      </p:ext>
    </p:extLst>
  </p:cSld>
  <p:clrMapOvr>
    <a:masterClrMapping/>
  </p:clrMapOvr>
  <p:transition spd="slow">
    <p:zoom dir="in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3. DOS</a:t>
            </a:r>
            <a:r>
              <a:rPr lang="zh-CN" altLang="en-US" dirty="0">
                <a:solidFill>
                  <a:schemeClr val="tx1"/>
                </a:solidFill>
              </a:rPr>
              <a:t>系统功能调用举例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sz="2800" dirty="0">
                <a:latin typeface="+mn-lt"/>
              </a:rPr>
              <a:t>2</a:t>
            </a:r>
            <a:r>
              <a:rPr lang="zh-CN" altLang="en-US" sz="2800" dirty="0">
                <a:latin typeface="+mn-lt"/>
              </a:rPr>
              <a:t>）</a:t>
            </a:r>
            <a:r>
              <a:rPr lang="zh-CN" altLang="en-US" sz="2800" dirty="0"/>
              <a:t>显示功能调用</a:t>
            </a: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800" dirty="0">
                <a:latin typeface="+mn-lt"/>
              </a:rPr>
              <a:t>2</a:t>
            </a:r>
            <a:r>
              <a:rPr lang="zh-CN" altLang="en-US" sz="2800" dirty="0">
                <a:latin typeface="+mn-lt"/>
              </a:rPr>
              <a:t>号功能调用用来显示单个字符，</a:t>
            </a:r>
            <a:r>
              <a:rPr lang="en-US" sz="2800" dirty="0">
                <a:latin typeface="+mn-lt"/>
              </a:rPr>
              <a:t>9</a:t>
            </a:r>
            <a:r>
              <a:rPr lang="zh-CN" altLang="en-US" sz="2800" dirty="0">
                <a:latin typeface="+mn-lt"/>
              </a:rPr>
              <a:t>号功能调用则显示以</a:t>
            </a:r>
            <a:r>
              <a:rPr lang="en-US" sz="2800" dirty="0">
                <a:latin typeface="+mn-lt"/>
              </a:rPr>
              <a:t>$</a:t>
            </a:r>
            <a:r>
              <a:rPr lang="zh-CN" altLang="en-US" sz="2800" dirty="0">
                <a:latin typeface="+mn-lt"/>
              </a:rPr>
              <a:t>结尾的字符串。</a:t>
            </a:r>
          </a:p>
          <a:p>
            <a:pPr>
              <a:spcBef>
                <a:spcPts val="1800"/>
              </a:spcBef>
              <a:buNone/>
            </a:pPr>
            <a:r>
              <a:rPr lang="en-US" dirty="0">
                <a:latin typeface="+mn-lt"/>
              </a:rPr>
              <a:t> </a:t>
            </a: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4.22   </a:t>
            </a:r>
            <a:r>
              <a:rPr lang="zh-CN" altLang="en-US" sz="2800" dirty="0">
                <a:latin typeface="+mn-lt"/>
                <a:ea typeface="+mn-ea"/>
              </a:rPr>
              <a:t>编写显示星号“</a:t>
            </a:r>
            <a:r>
              <a:rPr lang="en-US" sz="2800" dirty="0">
                <a:latin typeface="+mn-lt"/>
                <a:ea typeface="+mn-ea"/>
              </a:rPr>
              <a:t>*</a:t>
            </a:r>
            <a:r>
              <a:rPr lang="zh-CN" altLang="en-US" sz="2800" dirty="0">
                <a:latin typeface="+mn-lt"/>
                <a:ea typeface="+mn-ea"/>
              </a:rPr>
              <a:t>”的程序。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MOV	DL</a:t>
            </a:r>
            <a:r>
              <a:rPr lang="zh-CN" altLang="en-US" dirty="0">
                <a:latin typeface="+mn-lt"/>
                <a:ea typeface="+mn-ea"/>
              </a:rPr>
              <a:t>，‘</a:t>
            </a:r>
            <a:r>
              <a:rPr lang="en-US" dirty="0">
                <a:latin typeface="+mn-lt"/>
                <a:ea typeface="+mn-ea"/>
              </a:rPr>
              <a:t>*</a:t>
            </a:r>
            <a:r>
              <a:rPr lang="zh-CN" altLang="en-US" dirty="0">
                <a:latin typeface="+mn-lt"/>
                <a:ea typeface="+mn-ea"/>
              </a:rPr>
              <a:t>’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	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DL 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要显示字符的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ASCII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码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MOV	AH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02H	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AH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功能号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02H</a:t>
            </a:r>
            <a:endParaRPr lang="zh-CN" altLang="en-US" dirty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INT	21H		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；显示星号“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*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”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 </a:t>
            </a:r>
            <a:endParaRPr lang="zh-CN" altLang="en-US" dirty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050413"/>
      </p:ext>
    </p:extLst>
  </p:cSld>
  <p:clrMapOvr>
    <a:masterClrMapping/>
  </p:clrMapOvr>
  <p:transition spd="slow"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dirty="0">
                <a:latin typeface="+mn-lt"/>
              </a:rPr>
              <a:t>9</a:t>
            </a:r>
            <a:r>
              <a:rPr lang="zh-CN" altLang="en-US" dirty="0">
                <a:latin typeface="+mn-lt"/>
              </a:rPr>
              <a:t>号功能调用前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要将字符串的首地址送到</a:t>
            </a:r>
            <a:r>
              <a:rPr lang="en-US" dirty="0">
                <a:latin typeface="+mn-lt"/>
              </a:rPr>
              <a:t>DS</a:t>
            </a:r>
            <a:r>
              <a:rPr lang="zh-CN" altLang="en-US" dirty="0">
                <a:latin typeface="+mn-lt"/>
              </a:rPr>
              <a:t>：</a:t>
            </a:r>
            <a:r>
              <a:rPr lang="en-US" dirty="0">
                <a:latin typeface="+mn-lt"/>
              </a:rPr>
              <a:t>DX</a:t>
            </a:r>
            <a:r>
              <a:rPr lang="zh-CN" altLang="en-US" dirty="0">
                <a:latin typeface="+mn-lt"/>
              </a:rPr>
              <a:t>中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+mn-lt"/>
              </a:rPr>
              <a:t>调用后显示以</a:t>
            </a:r>
            <a:r>
              <a:rPr lang="en-US" dirty="0">
                <a:latin typeface="+mn-lt"/>
              </a:rPr>
              <a:t>DS</a:t>
            </a:r>
            <a:r>
              <a:rPr lang="zh-CN" altLang="en-US" dirty="0">
                <a:latin typeface="+mn-lt"/>
              </a:rPr>
              <a:t>：</a:t>
            </a:r>
            <a:r>
              <a:rPr lang="en-US" dirty="0">
                <a:latin typeface="+mn-lt"/>
              </a:rPr>
              <a:t>DX</a:t>
            </a:r>
            <a:r>
              <a:rPr lang="zh-CN" altLang="en-US" dirty="0">
                <a:latin typeface="+mn-lt"/>
              </a:rPr>
              <a:t>为首地址的字符串，直到遇到</a:t>
            </a:r>
            <a:r>
              <a:rPr lang="en-US" dirty="0">
                <a:latin typeface="+mn-lt"/>
              </a:rPr>
              <a:t>$</a:t>
            </a:r>
            <a:r>
              <a:rPr lang="zh-CN" altLang="en-US" dirty="0">
                <a:latin typeface="+mn-lt"/>
              </a:rPr>
              <a:t>符为止，</a:t>
            </a:r>
            <a:r>
              <a:rPr lang="en-US" dirty="0">
                <a:latin typeface="+mn-lt"/>
              </a:rPr>
              <a:t>$</a:t>
            </a:r>
            <a:r>
              <a:rPr lang="zh-CN" altLang="en-US" dirty="0">
                <a:latin typeface="+mn-lt"/>
              </a:rPr>
              <a:t>符不显示出来。</a:t>
            </a:r>
          </a:p>
          <a:p>
            <a:pPr>
              <a:buNone/>
            </a:pPr>
            <a:r>
              <a:rPr lang="zh-CN" altLang="en-US" sz="3200" b="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b="0" dirty="0">
                <a:solidFill>
                  <a:srgbClr val="00FF00"/>
                </a:solidFill>
                <a:latin typeface="+mj-ea"/>
                <a:ea typeface="+mj-ea"/>
              </a:rPr>
              <a:t>4.23  </a:t>
            </a:r>
            <a:r>
              <a:rPr lang="zh-CN" altLang="en-US" sz="2800" dirty="0">
                <a:latin typeface="+mn-lt"/>
                <a:ea typeface="+mn-ea"/>
              </a:rPr>
              <a:t>显示信息“</a:t>
            </a:r>
            <a:r>
              <a:rPr lang="en-US" sz="2800" dirty="0">
                <a:latin typeface="+mn-lt"/>
                <a:ea typeface="+mn-ea"/>
              </a:rPr>
              <a:t>Try again.</a:t>
            </a:r>
            <a:r>
              <a:rPr lang="zh-CN" altLang="en-US" sz="2800" dirty="0">
                <a:latin typeface="+mn-lt"/>
                <a:ea typeface="+mn-ea"/>
              </a:rPr>
              <a:t>”</a:t>
            </a:r>
            <a:r>
              <a:rPr lang="en-US" altLang="zh-CN" sz="2800" dirty="0">
                <a:latin typeface="+mn-lt"/>
                <a:ea typeface="+mn-ea"/>
              </a:rPr>
              <a:t>, </a:t>
            </a:r>
            <a:r>
              <a:rPr lang="zh-CN" altLang="en-US" sz="2800" dirty="0">
                <a:latin typeface="+mn-lt"/>
                <a:ea typeface="+mn-ea"/>
              </a:rPr>
              <a:t>并回车、换行。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</a:t>
            </a:r>
            <a:r>
              <a:rPr lang="zh-CN" altLang="en-US" sz="2400" dirty="0">
                <a:latin typeface="+mn-lt"/>
                <a:ea typeface="+mn-ea"/>
              </a:rPr>
              <a:t>  </a:t>
            </a:r>
            <a:r>
              <a:rPr lang="en-US" sz="2400" dirty="0">
                <a:latin typeface="+mn-lt"/>
                <a:ea typeface="+mn-ea"/>
              </a:rPr>
              <a:t>SEGMENT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MESS	</a:t>
            </a:r>
            <a:r>
              <a:rPr lang="zh-CN" altLang="en-US" sz="2400" dirty="0">
                <a:latin typeface="+mn-lt"/>
                <a:ea typeface="+mn-ea"/>
              </a:rPr>
              <a:t> </a:t>
            </a:r>
            <a:r>
              <a:rPr lang="en-US" sz="2400" dirty="0">
                <a:latin typeface="+mn-lt"/>
                <a:ea typeface="+mn-ea"/>
              </a:rPr>
              <a:t>DB   ‘Try again.’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0DH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0AH,</a:t>
            </a:r>
            <a:r>
              <a:rPr lang="zh-CN" altLang="en-US" sz="2400" dirty="0">
                <a:latin typeface="+mn-lt"/>
                <a:ea typeface="+mn-ea"/>
              </a:rPr>
              <a:t>‘</a:t>
            </a:r>
            <a:r>
              <a:rPr lang="en-US" sz="2400" dirty="0">
                <a:latin typeface="+mn-lt"/>
                <a:ea typeface="+mn-ea"/>
              </a:rPr>
              <a:t>$</a:t>
            </a:r>
            <a:r>
              <a:rPr lang="zh-CN" altLang="en-US" sz="2400" dirty="0">
                <a:latin typeface="+mn-lt"/>
                <a:ea typeface="+mn-ea"/>
              </a:rPr>
              <a:t>’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;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待显示字符串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DATA	</a:t>
            </a:r>
            <a:r>
              <a:rPr lang="zh-CN" altLang="en-US" sz="2400" dirty="0">
                <a:latin typeface="+mn-lt"/>
                <a:ea typeface="+mn-ea"/>
              </a:rPr>
              <a:t> </a:t>
            </a:r>
            <a:r>
              <a:rPr lang="en-US" sz="2400" dirty="0">
                <a:latin typeface="+mn-lt"/>
                <a:ea typeface="+mn-ea"/>
              </a:rPr>
              <a:t>ENDS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 			</a:t>
            </a:r>
            <a:r>
              <a:rPr lang="zh-CN" altLang="en-US" sz="2400" dirty="0">
                <a:latin typeface="+mn-lt"/>
                <a:ea typeface="+mn-ea"/>
              </a:rPr>
              <a:t>┇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 	AX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SEG  MESS	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  	DS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AX	</a:t>
            </a:r>
            <a:r>
              <a:rPr lang="zh-CN" altLang="en-US" sz="2400" dirty="0">
                <a:latin typeface="+mn-lt"/>
                <a:ea typeface="+mn-ea"/>
              </a:rPr>
              <a:t>        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DS 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字符串起始段地址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  	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OFFSET  MESS 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DX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偏移地址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  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9	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AH 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功能号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9</a:t>
            </a:r>
            <a:endParaRPr lang="zh-CN" altLang="en-US" sz="2400" dirty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INT  	21H		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；显示该字符串</a:t>
            </a:r>
          </a:p>
          <a:p>
            <a:pPr>
              <a:spcBef>
                <a:spcPts val="0"/>
              </a:spcBef>
              <a:buNone/>
            </a:pP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程序中，</a:t>
            </a:r>
            <a:r>
              <a:rPr lang="en-US" dirty="0">
                <a:latin typeface="+mn-lt"/>
                <a:ea typeface="+mn-ea"/>
              </a:rPr>
              <a:t>0DH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dirty="0">
                <a:latin typeface="+mn-lt"/>
                <a:ea typeface="+mn-ea"/>
              </a:rPr>
              <a:t>0AH</a:t>
            </a:r>
            <a:r>
              <a:rPr lang="zh-CN" altLang="en-US" dirty="0">
                <a:latin typeface="+mn-lt"/>
                <a:ea typeface="+mn-ea"/>
              </a:rPr>
              <a:t>是回车、换行键的</a:t>
            </a:r>
            <a:r>
              <a:rPr lang="en-US" dirty="0">
                <a:latin typeface="+mn-lt"/>
                <a:ea typeface="+mn-ea"/>
              </a:rPr>
              <a:t>ASCII</a:t>
            </a:r>
            <a:r>
              <a:rPr lang="zh-CN" altLang="en-US" dirty="0">
                <a:latin typeface="+mn-lt"/>
                <a:ea typeface="+mn-ea"/>
              </a:rPr>
              <a:t>码。</a:t>
            </a:r>
          </a:p>
        </p:txBody>
      </p:sp>
    </p:spTree>
    <p:extLst>
      <p:ext uri="{BB962C8B-B14F-4D97-AF65-F5344CB8AC3E}">
        <p14:creationId xmlns:p14="http://schemas.microsoft.com/office/powerpoint/2010/main" val="4284613461"/>
      </p:ext>
    </p:extLst>
  </p:cSld>
  <p:clrMapOvr>
    <a:masterClrMapping/>
  </p:clrMapOvr>
  <p:transition spd="slow">
    <p:wheel spokes="1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3. DOS</a:t>
            </a:r>
            <a:r>
              <a:rPr lang="zh-CN" altLang="en-US" dirty="0">
                <a:solidFill>
                  <a:schemeClr val="tx1"/>
                </a:solidFill>
              </a:rPr>
              <a:t>系统功能调用举例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latin typeface="+mn-lt"/>
              </a:rPr>
              <a:t>3</a:t>
            </a:r>
            <a:r>
              <a:rPr lang="zh-CN" altLang="en-US" sz="2800" dirty="0">
                <a:latin typeface="+mn-lt"/>
              </a:rPr>
              <a:t>）打印功能调用</a:t>
            </a: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lt"/>
              </a:rPr>
              <a:t>将要在打印机上打印的字符的</a:t>
            </a:r>
            <a:r>
              <a:rPr lang="en-US" dirty="0">
                <a:latin typeface="+mn-lt"/>
              </a:rPr>
              <a:t>ASCII</a:t>
            </a:r>
            <a:r>
              <a:rPr lang="zh-CN" altLang="en-US" dirty="0">
                <a:latin typeface="+mn-lt"/>
              </a:rPr>
              <a:t>码送到</a:t>
            </a:r>
            <a:r>
              <a:rPr lang="en-US" dirty="0">
                <a:latin typeface="+mn-lt"/>
              </a:rPr>
              <a:t>DL</a:t>
            </a:r>
            <a:r>
              <a:rPr lang="zh-CN" altLang="en-US" dirty="0">
                <a:latin typeface="+mn-lt"/>
              </a:rPr>
              <a:t>中，作为入口参数，然后执行</a:t>
            </a:r>
            <a:r>
              <a:rPr lang="en-US" dirty="0">
                <a:latin typeface="+mn-lt"/>
              </a:rPr>
              <a:t>5</a:t>
            </a:r>
            <a:r>
              <a:rPr lang="zh-CN" altLang="en-US" dirty="0">
                <a:latin typeface="+mn-lt"/>
              </a:rPr>
              <a:t>号功能调用，</a:t>
            </a:r>
            <a:r>
              <a:rPr lang="en-US" dirty="0">
                <a:latin typeface="+mn-lt"/>
              </a:rPr>
              <a:t>DL</a:t>
            </a:r>
            <a:r>
              <a:rPr lang="zh-CN" altLang="en-US" dirty="0">
                <a:latin typeface="+mn-lt"/>
              </a:rPr>
              <a:t>中的字符便会送到打印机去打印。</a:t>
            </a:r>
          </a:p>
          <a:p>
            <a:pPr algn="just"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4.24  </a:t>
            </a:r>
            <a:r>
              <a:rPr lang="zh-CN" altLang="en-US" dirty="0">
                <a:latin typeface="+mn-lt"/>
                <a:ea typeface="+mn-ea"/>
              </a:rPr>
              <a:t>在打印机上打印一串字符“</a:t>
            </a:r>
            <a:r>
              <a:rPr lang="en-US" dirty="0">
                <a:latin typeface="+mn-lt"/>
                <a:ea typeface="+mn-ea"/>
              </a:rPr>
              <a:t>Right.</a:t>
            </a:r>
            <a:r>
              <a:rPr lang="zh-CN" altLang="en-US" dirty="0">
                <a:latin typeface="+mn-lt"/>
                <a:ea typeface="+mn-ea"/>
              </a:rPr>
              <a:t>”，打印前换页，打印完后回车、换行。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362648"/>
      </p:ext>
    </p:extLst>
  </p:cSld>
  <p:clrMapOvr>
    <a:masterClrMapping/>
  </p:clrMapOvr>
  <p:transition spd="slow">
    <p:wheel spokes="2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r>
              <a:rPr lang="zh-CN" altLang="en-US" dirty="0"/>
              <a:t>程序如下：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CHAR	  DB	0CH,  ‘Right.’, 0DH, 0AH, ‘$’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ea typeface="+mn-ea"/>
              </a:rPr>
              <a:t>			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；待打印字符串，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0CH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为换行码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BX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	  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BX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指向字符串开头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5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AH=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功能号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5</a:t>
            </a:r>
            <a:endParaRPr lang="zh-CN" altLang="en-US" sz="2400" dirty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NEXT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endParaRPr lang="en-US" altLang="zh-CN" sz="2400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MOV   DL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CHAR [BX]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；取一个字符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CMP	 DL</a:t>
            </a:r>
            <a:r>
              <a:rPr lang="zh-CN" altLang="en-US" sz="2400" dirty="0">
                <a:latin typeface="+mn-lt"/>
                <a:ea typeface="+mn-ea"/>
              </a:rPr>
              <a:t>，‘</a:t>
            </a:r>
            <a:r>
              <a:rPr lang="en-US" sz="2400" dirty="0">
                <a:latin typeface="+mn-lt"/>
                <a:ea typeface="+mn-ea"/>
              </a:rPr>
              <a:t>$</a:t>
            </a:r>
            <a:r>
              <a:rPr lang="zh-CN" altLang="en-US" sz="2400" dirty="0">
                <a:latin typeface="+mn-lt"/>
                <a:ea typeface="+mn-ea"/>
              </a:rPr>
              <a:t>’</a:t>
            </a:r>
            <a:r>
              <a:rPr lang="en-US" sz="2400" dirty="0"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；是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$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符吗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JE	 TO_STOP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；是，转停止打印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INT	 21H	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；否，打印该字符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INC	 BX	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；指向下一个字符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	JMP 	 NEXT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；继续打印下一个字符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TO_STOP</a:t>
            </a:r>
            <a:r>
              <a:rPr lang="zh-CN" altLang="en-US" sz="2400" dirty="0">
                <a:latin typeface="+mn-lt"/>
                <a:ea typeface="+mn-ea"/>
              </a:rPr>
              <a:t>：</a:t>
            </a:r>
            <a:r>
              <a:rPr lang="en-US" sz="2400" dirty="0">
                <a:latin typeface="+mn-lt"/>
                <a:ea typeface="+mn-ea"/>
              </a:rPr>
              <a:t>    ┇										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；停止打印处理</a:t>
            </a:r>
          </a:p>
        </p:txBody>
      </p:sp>
    </p:spTree>
    <p:extLst>
      <p:ext uri="{BB962C8B-B14F-4D97-AF65-F5344CB8AC3E}">
        <p14:creationId xmlns:p14="http://schemas.microsoft.com/office/powerpoint/2010/main" val="2233623146"/>
      </p:ext>
    </p:extLst>
  </p:cSld>
  <p:clrMapOvr>
    <a:masterClrMapping/>
  </p:clrMapOvr>
  <p:transition spd="slow">
    <p:wheel spokes="3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60550" y="2451100"/>
            <a:ext cx="537845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4.2.1 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概述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4.2.2  DOS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系统功能调用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4.2.3  BIOS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/>
                <a:ea typeface="楷体_GB2312"/>
                <a:cs typeface="+mn-cs"/>
              </a:rPr>
              <a:t>中断调用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/>
              <a:ea typeface="楷体_GB231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69949"/>
      </p:ext>
    </p:extLst>
  </p:cSld>
  <p:clrMapOvr>
    <a:masterClrMapping/>
  </p:clrMapOvr>
  <p:transition spd="slow">
    <p:wedg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FF00"/>
                </a:solidFill>
                <a:ea typeface="+mn-ea"/>
              </a:rPr>
              <a:t>4.2.3  BIOS</a:t>
            </a:r>
            <a:r>
              <a:rPr lang="zh-CN" altLang="en-US" sz="4000" dirty="0">
                <a:solidFill>
                  <a:srgbClr val="00FF00"/>
                </a:solidFill>
                <a:ea typeface="+mn-ea"/>
              </a:rPr>
              <a:t>中断调用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 algn="just"/>
            <a:r>
              <a:rPr lang="zh-CN" altLang="en-US" sz="2800" dirty="0">
                <a:latin typeface="+mn-lt"/>
              </a:rPr>
              <a:t>在</a:t>
            </a:r>
            <a:r>
              <a:rPr lang="en-US" sz="2800" dirty="0">
                <a:latin typeface="+mn-lt"/>
              </a:rPr>
              <a:t>80X86</a:t>
            </a:r>
            <a:r>
              <a:rPr lang="zh-CN" altLang="en-US" sz="2800" dirty="0">
                <a:latin typeface="+mn-lt"/>
              </a:rPr>
              <a:t>微型计算机中，从内存地址</a:t>
            </a:r>
            <a:r>
              <a:rPr lang="en-US" sz="2800" dirty="0">
                <a:latin typeface="+mn-lt"/>
              </a:rPr>
              <a:t>0FE000H</a:t>
            </a:r>
            <a:r>
              <a:rPr lang="zh-CN" altLang="en-US" sz="2800" dirty="0">
                <a:latin typeface="+mn-lt"/>
              </a:rPr>
              <a:t>      开始的</a:t>
            </a:r>
            <a:r>
              <a:rPr lang="en-US" sz="2800" dirty="0">
                <a:latin typeface="+mn-lt"/>
              </a:rPr>
              <a:t>8KB</a:t>
            </a:r>
            <a:r>
              <a:rPr lang="zh-CN" altLang="en-US" sz="2800" dirty="0">
                <a:latin typeface="+mn-lt"/>
              </a:rPr>
              <a:t>存储空间中，用</a:t>
            </a:r>
            <a:r>
              <a:rPr lang="en-US" altLang="zh-CN" sz="2800" dirty="0">
                <a:latin typeface="+mn-lt"/>
              </a:rPr>
              <a:t>EPROM</a:t>
            </a:r>
            <a:r>
              <a:rPr lang="zh-CN" altLang="en-US" sz="2800" dirty="0">
                <a:latin typeface="+mn-lt"/>
              </a:rPr>
              <a:t>固化了</a:t>
            </a:r>
            <a:r>
              <a:rPr lang="en-US" sz="2800" dirty="0">
                <a:latin typeface="+mn-lt"/>
              </a:rPr>
              <a:t>ROM  BIOS</a:t>
            </a:r>
            <a:r>
              <a:rPr lang="zh-CN" altLang="en-US" sz="2800" dirty="0">
                <a:latin typeface="+mn-lt"/>
              </a:rPr>
              <a:t>程序。（现代的</a:t>
            </a:r>
            <a:r>
              <a:rPr lang="en-US" altLang="zh-CN" sz="2800" dirty="0">
                <a:latin typeface="+mn-lt"/>
              </a:rPr>
              <a:t>PC</a:t>
            </a:r>
            <a:r>
              <a:rPr lang="zh-CN" altLang="en-US" sz="2800" dirty="0">
                <a:latin typeface="+mn-lt"/>
              </a:rPr>
              <a:t>机用的是</a:t>
            </a:r>
            <a:r>
              <a:rPr lang="en-US" altLang="zh-CN" sz="2800" dirty="0">
                <a:latin typeface="+mn-lt"/>
              </a:rPr>
              <a:t>EEPROM</a:t>
            </a:r>
            <a:r>
              <a:rPr lang="zh-CN" altLang="en-US" sz="2800" dirty="0">
                <a:latin typeface="+mn-lt"/>
              </a:rPr>
              <a:t>）</a:t>
            </a:r>
            <a:endParaRPr lang="en-US" altLang="zh-CN" sz="2800" dirty="0">
              <a:latin typeface="+mn-lt"/>
            </a:endParaRPr>
          </a:p>
          <a:p>
            <a:pPr marL="363855" indent="-363855" algn="just">
              <a:buNone/>
            </a:pPr>
            <a:endParaRPr lang="en-US" altLang="zh-CN" sz="2800" dirty="0">
              <a:latin typeface="+mn-lt"/>
            </a:endParaRPr>
          </a:p>
          <a:p>
            <a:pPr marL="363855" indent="-363855" algn="just"/>
            <a:r>
              <a:rPr lang="en-US" altLang="zh-CN" sz="2800" dirty="0">
                <a:latin typeface="+mn-lt"/>
              </a:rPr>
              <a:t>ROM BIOS</a:t>
            </a:r>
            <a:r>
              <a:rPr lang="zh-CN" altLang="en-US" sz="2800" dirty="0">
                <a:latin typeface="+mn-lt"/>
              </a:rPr>
              <a:t>模块包含了系统加电自检程序、引导装入程序、基本</a:t>
            </a:r>
            <a:r>
              <a:rPr lang="en-US" sz="2800" dirty="0">
                <a:latin typeface="+mn-lt"/>
              </a:rPr>
              <a:t>I/O</a:t>
            </a:r>
            <a:r>
              <a:rPr lang="zh-CN" altLang="en-US" sz="2800" dirty="0">
                <a:latin typeface="+mn-lt"/>
              </a:rPr>
              <a:t>设备驱动程序以及接口控制等功能模块，它们以中断服务程序的形式向程序员开放。</a:t>
            </a:r>
          </a:p>
        </p:txBody>
      </p:sp>
    </p:spTree>
    <p:extLst>
      <p:ext uri="{BB962C8B-B14F-4D97-AF65-F5344CB8AC3E}">
        <p14:creationId xmlns:p14="http://schemas.microsoft.com/office/powerpoint/2010/main" val="3970545224"/>
      </p:ext>
    </p:extLst>
  </p:cSld>
  <p:clrMapOvr>
    <a:masterClrMapping/>
  </p:clrMapOvr>
  <p:transition spd="slow"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指令语句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372475" cy="5645150"/>
          </a:xfrm>
        </p:spPr>
        <p:txBody>
          <a:bodyPr/>
          <a:lstStyle/>
          <a:p>
            <a:pPr>
              <a:buNone/>
            </a:pPr>
            <a:r>
              <a:rPr lang="en-US" dirty="0"/>
              <a:t>2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FF9933"/>
                </a:solidFill>
              </a:rPr>
              <a:t>指令助记符</a:t>
            </a:r>
          </a:p>
          <a:p>
            <a:pPr marL="363855" indent="-363855" algn="just">
              <a:spcBef>
                <a:spcPts val="0"/>
              </a:spcBef>
              <a:buClr>
                <a:srgbClr val="00B0F0"/>
              </a:buClr>
              <a:buSzPct val="85000"/>
            </a:pPr>
            <a:r>
              <a:rPr lang="zh-CN" altLang="en-US" sz="2400" dirty="0"/>
              <a:t>它是指令语句中不可缺少的部分，表示指令的操作码。</a:t>
            </a:r>
          </a:p>
          <a:p>
            <a:pPr>
              <a:buNone/>
            </a:pP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）</a:t>
            </a:r>
            <a:r>
              <a:rPr lang="zh-CN" altLang="en-US" dirty="0">
                <a:solidFill>
                  <a:srgbClr val="FF9933"/>
                </a:solidFill>
                <a:latin typeface="+mn-lt"/>
              </a:rPr>
              <a:t>操作数</a:t>
            </a:r>
          </a:p>
          <a:p>
            <a:pPr marL="363855" indent="-363855"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条指令可包含</a:t>
            </a:r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个或</a:t>
            </a:r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个操作数，也可没有操作数。</a:t>
            </a:r>
            <a:endParaRPr lang="en-US" altLang="zh-CN" sz="2400" dirty="0">
              <a:latin typeface="+mn-lt"/>
            </a:endParaRPr>
          </a:p>
          <a:p>
            <a:pPr marL="363855" indent="-363855">
              <a:spcBef>
                <a:spcPts val="0"/>
              </a:spcBef>
              <a:buClr>
                <a:schemeClr val="accent1"/>
              </a:buClr>
              <a:buSzPct val="85000"/>
            </a:pPr>
            <a:r>
              <a:rPr lang="zh-CN" altLang="en-US" sz="2400" dirty="0">
                <a:latin typeface="+mn-lt"/>
              </a:rPr>
              <a:t>操作数的组成：</a:t>
            </a:r>
          </a:p>
          <a:p>
            <a:pPr marL="363855" indent="-363855">
              <a:spcBef>
                <a:spcPts val="0"/>
              </a:spcBef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常数</a:t>
            </a:r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二进制数，加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+mn-lt"/>
              <a:ea typeface="仿宋_GB2312" pitchFamily="49" charset="-122"/>
            </a:endParaRPr>
          </a:p>
          <a:p>
            <a:pPr marL="363855" indent="-363855">
              <a:spcBef>
                <a:spcPts val="0"/>
              </a:spcBef>
              <a:buClr>
                <a:srgbClr val="00CC00"/>
              </a:buCl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          	     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进制数，可加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或省略；</a:t>
            </a:r>
            <a:endParaRPr lang="zh-CN" altLang="en-US" sz="2400" b="0" dirty="0">
              <a:solidFill>
                <a:schemeClr val="tx1"/>
              </a:solidFill>
              <a:latin typeface="+mn-lt"/>
              <a:ea typeface="仿宋_GB2312" pitchFamily="49" charset="-122"/>
            </a:endParaRPr>
          </a:p>
          <a:p>
            <a:pPr marL="363855" indent="-363855">
              <a:spcBef>
                <a:spcPts val="0"/>
              </a:spcBef>
              <a:buClr>
                <a:srgbClr val="00CC00"/>
              </a:buCl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                 16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进制数，加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，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  <a:sym typeface="Symbol" panose="05050102010706020507"/>
              </a:rPr>
              <a:t>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F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前要加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；</a:t>
            </a:r>
          </a:p>
          <a:p>
            <a:pPr marL="363855" indent="-363855">
              <a:spcBef>
                <a:spcPts val="0"/>
              </a:spcBef>
              <a:buClr>
                <a:srgbClr val="00CC00"/>
              </a:buClr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                 2-10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进制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BCD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数，加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，要用调整指令</a:t>
            </a:r>
          </a:p>
          <a:p>
            <a:pPr marL="363855" indent="-363855">
              <a:spcBef>
                <a:spcPts val="0"/>
              </a:spcBef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字符或字符串</a:t>
            </a:r>
            <a:r>
              <a:rPr lang="zh-CN" altLang="en-US" sz="2400" dirty="0"/>
              <a:t>  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用单引号‘  ’</a:t>
            </a:r>
            <a:r>
              <a:rPr lang="zh-CN" altLang="en-US" sz="2400" b="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括起来</a:t>
            </a:r>
          </a:p>
          <a:p>
            <a:pPr marL="363855" indent="-363855">
              <a:spcBef>
                <a:spcPts val="0"/>
              </a:spcBef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变量</a:t>
            </a:r>
            <a:r>
              <a:rPr lang="en-US" sz="2400" dirty="0"/>
              <a:t>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程序运行期间可修改，数值可由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DB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、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DW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、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DD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等来定义</a:t>
            </a:r>
          </a:p>
          <a:p>
            <a:pPr marL="363855" indent="-363855">
              <a:spcBef>
                <a:spcPts val="0"/>
              </a:spcBef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标号</a:t>
            </a:r>
            <a:r>
              <a:rPr lang="en-US" sz="2400" dirty="0"/>
              <a:t>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如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JMP  NEXT</a:t>
            </a:r>
            <a:endParaRPr lang="zh-CN" altLang="en-US" sz="2400" dirty="0">
              <a:solidFill>
                <a:schemeClr val="tx1"/>
              </a:solidFill>
              <a:latin typeface="+mn-lt"/>
              <a:ea typeface="仿宋_GB2312" pitchFamily="49" charset="-122"/>
            </a:endParaRPr>
          </a:p>
          <a:p>
            <a:pPr marL="363855" indent="-363855">
              <a:spcBef>
                <a:spcPts val="0"/>
              </a:spcBef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存储器</a:t>
            </a:r>
            <a:r>
              <a:rPr lang="en-US" sz="2400" dirty="0"/>
              <a:t>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指令系统中已介绍</a:t>
            </a:r>
          </a:p>
          <a:p>
            <a:pPr marL="363855" indent="-363855">
              <a:spcBef>
                <a:spcPts val="0"/>
              </a:spcBef>
              <a:buClr>
                <a:srgbClr val="00CC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表达式</a:t>
            </a:r>
            <a:r>
              <a:rPr lang="en-US" sz="2400" dirty="0"/>
              <a:t>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仿宋_GB2312" pitchFamily="49" charset="-122"/>
              </a:rPr>
              <a:t>将专门介绍</a:t>
            </a:r>
          </a:p>
          <a:p>
            <a:pPr>
              <a:spcBef>
                <a:spcPts val="0"/>
              </a:spcBef>
            </a:pPr>
            <a:endParaRPr lang="zh-CN" altLang="en-US" sz="2400" dirty="0"/>
          </a:p>
        </p:txBody>
      </p:sp>
    </p:spTree>
  </p:cSld>
  <p:clrMapOvr>
    <a:masterClrMapping/>
  </p:clrMapOvr>
  <p:transition spd="slow">
    <p:pull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984250"/>
            <a:ext cx="8372475" cy="4845050"/>
          </a:xfrm>
        </p:spPr>
        <p:txBody>
          <a:bodyPr/>
          <a:lstStyle/>
          <a:p>
            <a:pPr algn="just"/>
            <a:r>
              <a:rPr lang="zh-CN" altLang="en-US" sz="2800" dirty="0">
                <a:latin typeface="+mn-lt"/>
              </a:rPr>
              <a:t>有些</a:t>
            </a:r>
            <a:r>
              <a:rPr lang="en-US" sz="2800" dirty="0">
                <a:latin typeface="+mn-lt"/>
              </a:rPr>
              <a:t>DOS</a:t>
            </a:r>
            <a:r>
              <a:rPr lang="zh-CN" altLang="en-US" sz="2800" dirty="0">
                <a:latin typeface="+mn-lt"/>
              </a:rPr>
              <a:t>系统功能调用和</a:t>
            </a:r>
            <a:r>
              <a:rPr lang="en-US" sz="2800" dirty="0">
                <a:latin typeface="+mn-lt"/>
              </a:rPr>
              <a:t>BIOS</a:t>
            </a:r>
            <a:r>
              <a:rPr lang="zh-CN" altLang="en-US" sz="2800" dirty="0">
                <a:latin typeface="+mn-lt"/>
              </a:rPr>
              <a:t>中断调用能完成同样的功能。例如，要打印一个字符，可以用</a:t>
            </a:r>
            <a:r>
              <a:rPr lang="en-US" sz="2800" dirty="0">
                <a:latin typeface="+mn-lt"/>
              </a:rPr>
              <a:t>INT 21H</a:t>
            </a:r>
            <a:r>
              <a:rPr lang="zh-CN" altLang="en-US" sz="2800" dirty="0">
                <a:latin typeface="+mn-lt"/>
              </a:rPr>
              <a:t>的</a:t>
            </a:r>
            <a:r>
              <a:rPr lang="en-US" sz="2800" dirty="0">
                <a:latin typeface="+mn-lt"/>
              </a:rPr>
              <a:t>5</a:t>
            </a:r>
            <a:r>
              <a:rPr lang="zh-CN" altLang="en-US" sz="2800" dirty="0">
                <a:latin typeface="+mn-lt"/>
              </a:rPr>
              <a:t>号</a:t>
            </a:r>
            <a:r>
              <a:rPr lang="en-US" altLang="zh-CN" sz="2800" dirty="0">
                <a:latin typeface="+mn-lt"/>
              </a:rPr>
              <a:t>DOS</a:t>
            </a:r>
            <a:r>
              <a:rPr lang="zh-CN" altLang="en-US" sz="2800" dirty="0">
                <a:latin typeface="+mn-lt"/>
              </a:rPr>
              <a:t>功能调用，也可用</a:t>
            </a:r>
            <a:r>
              <a:rPr lang="en-US" sz="2800" dirty="0">
                <a:latin typeface="+mn-lt"/>
              </a:rPr>
              <a:t>BIOS</a:t>
            </a:r>
            <a:r>
              <a:rPr lang="zh-CN" altLang="en-US" sz="2800" dirty="0">
                <a:latin typeface="+mn-lt"/>
              </a:rPr>
              <a:t>的</a:t>
            </a:r>
            <a:r>
              <a:rPr lang="en-US" sz="2800" dirty="0">
                <a:latin typeface="+mn-lt"/>
              </a:rPr>
              <a:t>INT 17H</a:t>
            </a:r>
            <a:r>
              <a:rPr lang="zh-CN" altLang="en-US" sz="2800" dirty="0">
                <a:latin typeface="+mn-lt"/>
              </a:rPr>
              <a:t>的</a:t>
            </a:r>
            <a:r>
              <a:rPr lang="en-US" sz="2800" dirty="0">
                <a:latin typeface="+mn-lt"/>
              </a:rPr>
              <a:t>0</a:t>
            </a:r>
            <a:r>
              <a:rPr lang="zh-CN" altLang="en-US" sz="2800" dirty="0">
                <a:latin typeface="+mn-lt"/>
              </a:rPr>
              <a:t>号中断调用。</a:t>
            </a:r>
            <a:endParaRPr lang="en-US" altLang="zh-CN" sz="2800" dirty="0">
              <a:latin typeface="+mn-lt"/>
            </a:endParaRPr>
          </a:p>
          <a:p>
            <a:pPr algn="just">
              <a:spcBef>
                <a:spcPts val="1800"/>
              </a:spcBef>
              <a:spcAft>
                <a:spcPts val="600"/>
              </a:spcAft>
            </a:pPr>
            <a:r>
              <a:rPr lang="zh-CN" altLang="en-US" sz="2800" dirty="0">
                <a:latin typeface="+mn-lt"/>
              </a:rPr>
              <a:t>由于</a:t>
            </a:r>
            <a:r>
              <a:rPr lang="en-US" sz="2800" dirty="0">
                <a:latin typeface="+mn-lt"/>
              </a:rPr>
              <a:t>BIOS</a:t>
            </a:r>
            <a:r>
              <a:rPr lang="zh-CN" altLang="en-US" sz="2800" dirty="0">
                <a:latin typeface="+mn-lt"/>
              </a:rPr>
              <a:t>更接近硬件，使用起来要复杂一些，尽量使用</a:t>
            </a:r>
            <a:r>
              <a:rPr lang="en-US" sz="2800" dirty="0">
                <a:latin typeface="+mn-lt"/>
              </a:rPr>
              <a:t>DOS</a:t>
            </a:r>
            <a:r>
              <a:rPr lang="zh-CN" altLang="en-US" sz="2800" dirty="0">
                <a:latin typeface="+mn-lt"/>
              </a:rPr>
              <a:t>系统功能调用。</a:t>
            </a:r>
            <a:endParaRPr lang="en-US" altLang="zh-CN" sz="2800" dirty="0">
              <a:latin typeface="+mn-lt"/>
            </a:endParaRPr>
          </a:p>
          <a:p>
            <a:pPr algn="just"/>
            <a:r>
              <a:rPr lang="zh-CN" altLang="en-US" sz="2800" dirty="0">
                <a:latin typeface="+mn-lt"/>
              </a:rPr>
              <a:t>有些情况下，必须使用</a:t>
            </a:r>
            <a:r>
              <a:rPr lang="en-US" sz="2800" dirty="0">
                <a:latin typeface="+mn-lt"/>
              </a:rPr>
              <a:t>BIOS</a:t>
            </a:r>
            <a:r>
              <a:rPr lang="zh-CN" altLang="en-US" sz="2800" dirty="0">
                <a:latin typeface="+mn-lt"/>
              </a:rPr>
              <a:t>中断调用。例如，</a:t>
            </a:r>
            <a:r>
              <a:rPr lang="en-US" sz="2800" dirty="0">
                <a:latin typeface="+mn-lt"/>
              </a:rPr>
              <a:t>INT 17</a:t>
            </a:r>
            <a:r>
              <a:rPr lang="zh-CN" altLang="en-US" sz="2800" dirty="0">
                <a:latin typeface="+mn-lt"/>
              </a:rPr>
              <a:t>中断的</a:t>
            </a:r>
            <a:r>
              <a:rPr lang="en-US" sz="2800" dirty="0">
                <a:latin typeface="+mn-lt"/>
              </a:rPr>
              <a:t>2</a:t>
            </a:r>
            <a:r>
              <a:rPr lang="zh-CN" altLang="en-US" sz="2800" dirty="0">
                <a:latin typeface="+mn-lt"/>
              </a:rPr>
              <a:t>号调用为读打印机状态，</a:t>
            </a:r>
            <a:r>
              <a:rPr lang="en-US" sz="2800" dirty="0">
                <a:latin typeface="+mn-lt"/>
              </a:rPr>
              <a:t>DOS</a:t>
            </a:r>
            <a:r>
              <a:rPr lang="zh-CN" altLang="en-US" sz="2800" dirty="0">
                <a:latin typeface="+mn-lt"/>
              </a:rPr>
              <a:t>功能调用无这种功能，只能使用</a:t>
            </a:r>
            <a:r>
              <a:rPr lang="en-US" sz="2800" dirty="0">
                <a:latin typeface="+mn-lt"/>
              </a:rPr>
              <a:t>BIOS</a:t>
            </a:r>
            <a:r>
              <a:rPr lang="zh-CN" altLang="en-US" sz="2800" dirty="0">
                <a:latin typeface="+mn-lt"/>
              </a:rPr>
              <a:t>中断调用。</a:t>
            </a:r>
          </a:p>
        </p:txBody>
      </p:sp>
    </p:spTree>
    <p:extLst>
      <p:ext uri="{BB962C8B-B14F-4D97-AF65-F5344CB8AC3E}">
        <p14:creationId xmlns:p14="http://schemas.microsoft.com/office/powerpoint/2010/main" val="1283456912"/>
      </p:ext>
    </p:extLst>
  </p:cSld>
  <p:clrMapOvr>
    <a:masterClrMapping/>
  </p:clrMapOvr>
  <p:transition spd="slow">
    <p:split dir="in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39850"/>
            <a:ext cx="8097837" cy="5175250"/>
          </a:xfrm>
        </p:spPr>
        <p:txBody>
          <a:bodyPr/>
          <a:lstStyle/>
          <a:p>
            <a:pPr algn="just"/>
            <a:r>
              <a:rPr lang="en-US" sz="2800" dirty="0">
                <a:latin typeface="+mn-lt"/>
              </a:rPr>
              <a:t>ROM BIOS</a:t>
            </a:r>
            <a:r>
              <a:rPr lang="zh-CN" altLang="en-US" sz="2800" dirty="0">
                <a:latin typeface="+mn-lt"/>
              </a:rPr>
              <a:t>中断调用的方法与</a:t>
            </a:r>
            <a:r>
              <a:rPr lang="en-US" sz="2800" dirty="0">
                <a:latin typeface="+mn-lt"/>
              </a:rPr>
              <a:t>DOS</a:t>
            </a:r>
            <a:r>
              <a:rPr lang="zh-CN" altLang="en-US" sz="2800" dirty="0">
                <a:latin typeface="+mn-lt"/>
              </a:rPr>
              <a:t>系统功能调用法类似，不过每个中断调用可能会包含多个子功能，用功能号来区分它们。</a:t>
            </a:r>
            <a:r>
              <a:rPr lang="en-US" sz="2800" dirty="0">
                <a:latin typeface="+mn-lt"/>
              </a:rPr>
              <a:t>BIOS</a:t>
            </a:r>
            <a:r>
              <a:rPr lang="zh-CN" altLang="en-US" sz="2800" dirty="0">
                <a:latin typeface="+mn-lt"/>
              </a:rPr>
              <a:t>中断调用的基本步骤为：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latin typeface="+mn-lt"/>
              </a:rPr>
              <a:t>	</a:t>
            </a:r>
            <a:r>
              <a:rPr lang="en-US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）功能号送</a:t>
            </a:r>
            <a:r>
              <a:rPr lang="en-US" dirty="0">
                <a:latin typeface="+mn-lt"/>
                <a:ea typeface="+mn-ea"/>
              </a:rPr>
              <a:t>AH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2</a:t>
            </a:r>
            <a:r>
              <a:rPr lang="zh-CN" altLang="en-US" dirty="0">
                <a:latin typeface="+mn-lt"/>
                <a:ea typeface="+mn-ea"/>
              </a:rPr>
              <a:t>）设置入口参数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3</a:t>
            </a:r>
            <a:r>
              <a:rPr lang="zh-CN" altLang="en-US" dirty="0">
                <a:latin typeface="+mn-lt"/>
                <a:ea typeface="+mn-ea"/>
              </a:rPr>
              <a:t>）执行</a:t>
            </a:r>
            <a:r>
              <a:rPr lang="en-US" dirty="0">
                <a:latin typeface="+mn-lt"/>
                <a:ea typeface="+mn-ea"/>
              </a:rPr>
              <a:t>INT </a:t>
            </a:r>
            <a:r>
              <a:rPr lang="en-US" i="1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指令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4</a:t>
            </a:r>
            <a:r>
              <a:rPr lang="zh-CN" altLang="en-US" dirty="0">
                <a:latin typeface="+mn-lt"/>
                <a:ea typeface="+mn-ea"/>
              </a:rPr>
              <a:t>）分析出口参数及状态</a:t>
            </a:r>
            <a:endParaRPr lang="en-US" altLang="zh-CN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dirty="0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</a:rPr>
              <a:t>下面介绍几种</a:t>
            </a:r>
            <a:r>
              <a:rPr lang="en-US" dirty="0">
                <a:latin typeface="+mn-lt"/>
              </a:rPr>
              <a:t>BIOS</a:t>
            </a:r>
            <a:r>
              <a:rPr lang="zh-CN" altLang="en-US" dirty="0">
                <a:latin typeface="+mn-lt"/>
              </a:rPr>
              <a:t>中断调用。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91993"/>
      </p:ext>
    </p:extLst>
  </p:cSld>
  <p:clrMapOvr>
    <a:masterClrMapping/>
  </p:clrMapOvr>
  <p:transition spd="slow">
    <p:spli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键盘中断调用</a:t>
            </a:r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16H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 algn="just"/>
            <a:r>
              <a:rPr lang="zh-CN" altLang="en-US" dirty="0">
                <a:latin typeface="+mn-lt"/>
              </a:rPr>
              <a:t>这种类型的中断调用有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种功能，功能号为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，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，调用前，需将功能号送到</a:t>
            </a:r>
            <a:r>
              <a:rPr lang="en-US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中。</a:t>
            </a:r>
            <a:endParaRPr lang="en-US" altLang="zh-CN" dirty="0">
              <a:latin typeface="+mn-lt"/>
            </a:endParaRPr>
          </a:p>
          <a:p>
            <a:pPr algn="just"/>
            <a:endParaRPr lang="zh-CN" altLang="en-US" dirty="0">
              <a:latin typeface="+mn-lt"/>
            </a:endParaRPr>
          </a:p>
          <a:p>
            <a:pPr>
              <a:buNone/>
            </a:pP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）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号功能调用</a:t>
            </a:r>
          </a:p>
          <a:p>
            <a:pPr>
              <a:buNone/>
            </a:pPr>
            <a:r>
              <a:rPr lang="zh-CN" altLang="en-US" dirty="0">
                <a:latin typeface="+mn-ea"/>
                <a:ea typeface="+mn-ea"/>
              </a:rPr>
              <a:t>   </a:t>
            </a:r>
            <a:r>
              <a:rPr lang="zh-CN" altLang="en-US" dirty="0">
                <a:latin typeface="+mn-lt"/>
              </a:rPr>
              <a:t>功能：从键盘读入一个字符。</a:t>
            </a: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4.27  </a:t>
            </a:r>
            <a:r>
              <a:rPr lang="zh-CN" altLang="en-US" dirty="0">
                <a:latin typeface="+mn-lt"/>
                <a:ea typeface="+mn-ea"/>
              </a:rPr>
              <a:t>编写从键盘读入一个字符的程序段。</a:t>
            </a:r>
          </a:p>
          <a:p>
            <a:pPr>
              <a:buNone/>
            </a:pPr>
            <a:r>
              <a:rPr lang="en-US" dirty="0"/>
              <a:t> 		</a:t>
            </a:r>
            <a:r>
              <a:rPr lang="en-US" dirty="0">
                <a:latin typeface="+mn-lt"/>
                <a:ea typeface="+mn-ea"/>
              </a:rPr>
              <a:t>MOV	 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en-US" dirty="0">
                <a:latin typeface="+mn-lt"/>
                <a:ea typeface="+mn-ea"/>
              </a:rPr>
              <a:t>AH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	</a:t>
            </a:r>
            <a:r>
              <a:rPr lang="zh-CN" altLang="en-US" dirty="0"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；功能号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0</a:t>
            </a:r>
            <a:endParaRPr lang="zh-CN" altLang="en-US" dirty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INT	 </a:t>
            </a:r>
            <a:r>
              <a:rPr lang="zh-CN" altLang="en-US" dirty="0">
                <a:latin typeface="+mn-lt"/>
                <a:ea typeface="+mn-ea"/>
              </a:rPr>
              <a:t> </a:t>
            </a:r>
            <a:r>
              <a:rPr lang="en-US" dirty="0">
                <a:latin typeface="+mn-lt"/>
                <a:ea typeface="+mn-ea"/>
              </a:rPr>
              <a:t>16H		</a:t>
            </a:r>
            <a:r>
              <a:rPr lang="zh-CN" altLang="en-US" dirty="0"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；等待键盘输入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522381"/>
      </p:ext>
    </p:extLst>
  </p:cSld>
  <p:clrMapOvr>
    <a:masterClrMapping/>
  </p:clrMapOvr>
  <p:transition spd="slow">
    <p:wipe dir="d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键盘中断调用</a:t>
            </a:r>
            <a:r>
              <a:rPr lang="en-US" dirty="0">
                <a:solidFill>
                  <a:schemeClr val="tx1"/>
                </a:solidFill>
              </a:rPr>
              <a:t>INT 16H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097837" cy="5327650"/>
          </a:xfrm>
        </p:spPr>
        <p:txBody>
          <a:bodyPr/>
          <a:lstStyle/>
          <a:p>
            <a:pPr algn="just"/>
            <a:r>
              <a:rPr lang="zh-CN" altLang="en-US" dirty="0">
                <a:latin typeface="+mn-lt"/>
              </a:rPr>
              <a:t>键盘上的键用</a:t>
            </a:r>
            <a:r>
              <a:rPr lang="en-US" altLang="zh-CN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个</a:t>
            </a:r>
            <a:r>
              <a:rPr lang="en-US" dirty="0">
                <a:latin typeface="+mn-lt"/>
              </a:rPr>
              <a:t>8</a:t>
            </a:r>
            <a:r>
              <a:rPr lang="zh-CN" altLang="en-US" dirty="0">
                <a:latin typeface="+mn-lt"/>
              </a:rPr>
              <a:t>位数值进行标记</a:t>
            </a:r>
            <a:r>
              <a:rPr lang="en-US" altLang="zh-CN" dirty="0">
                <a:latin typeface="+mn-lt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最高位</a:t>
            </a:r>
            <a:r>
              <a:rPr lang="en-US" dirty="0">
                <a:latin typeface="+mn-lt"/>
                <a:ea typeface="+mn-ea"/>
              </a:rPr>
              <a:t>b7</a:t>
            </a:r>
            <a:r>
              <a:rPr lang="zh-CN" altLang="en-US" dirty="0">
                <a:latin typeface="+mn-lt"/>
                <a:ea typeface="+mn-ea"/>
              </a:rPr>
              <a:t>决定该键是压下还是松开，</a:t>
            </a:r>
            <a:r>
              <a:rPr lang="en-US" dirty="0">
                <a:latin typeface="+mn-lt"/>
                <a:ea typeface="+mn-ea"/>
              </a:rPr>
              <a:t>b7=0</a:t>
            </a:r>
            <a:r>
              <a:rPr lang="zh-CN" altLang="en-US" dirty="0">
                <a:latin typeface="+mn-lt"/>
                <a:ea typeface="+mn-ea"/>
              </a:rPr>
              <a:t>，表示该键压下，</a:t>
            </a:r>
            <a:r>
              <a:rPr lang="en-US" dirty="0">
                <a:latin typeface="+mn-lt"/>
                <a:ea typeface="+mn-ea"/>
              </a:rPr>
              <a:t>b7=1</a:t>
            </a:r>
            <a:r>
              <a:rPr lang="zh-CN" altLang="en-US" dirty="0">
                <a:latin typeface="+mn-lt"/>
                <a:ea typeface="+mn-ea"/>
              </a:rPr>
              <a:t>，表示键已松开。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后</a:t>
            </a:r>
            <a:r>
              <a:rPr lang="en-US" dirty="0">
                <a:latin typeface="+mn-lt"/>
                <a:ea typeface="+mn-ea"/>
              </a:rPr>
              <a:t>7</a:t>
            </a:r>
            <a:r>
              <a:rPr lang="zh-CN" altLang="en-US" dirty="0">
                <a:latin typeface="+mn-lt"/>
                <a:ea typeface="+mn-ea"/>
              </a:rPr>
              <a:t>位是这样定义的：对于有</a:t>
            </a:r>
            <a:r>
              <a:rPr lang="en-US" dirty="0">
                <a:latin typeface="+mn-lt"/>
                <a:ea typeface="+mn-ea"/>
              </a:rPr>
              <a:t>ASCII</a:t>
            </a:r>
            <a:r>
              <a:rPr lang="zh-CN" altLang="en-US" dirty="0">
                <a:latin typeface="+mn-lt"/>
                <a:ea typeface="+mn-ea"/>
              </a:rPr>
              <a:t>码的键来说，第一字节为</a:t>
            </a:r>
            <a:r>
              <a:rPr lang="en-US" dirty="0">
                <a:latin typeface="+mn-lt"/>
                <a:ea typeface="+mn-ea"/>
              </a:rPr>
              <a:t>ASCII</a:t>
            </a:r>
            <a:r>
              <a:rPr lang="zh-CN" altLang="en-US" dirty="0">
                <a:latin typeface="+mn-lt"/>
                <a:ea typeface="+mn-ea"/>
              </a:rPr>
              <a:t>码，第二字节为键盘扫描码，后者由系统根据键的位置确定；</a:t>
            </a:r>
            <a:endParaRPr lang="en-US" altLang="zh-CN" dirty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lt"/>
                <a:ea typeface="+mn-ea"/>
              </a:rPr>
              <a:t>对于无</a:t>
            </a:r>
            <a:r>
              <a:rPr lang="en-US" dirty="0">
                <a:latin typeface="+mn-lt"/>
                <a:ea typeface="+mn-ea"/>
              </a:rPr>
              <a:t>ASCII</a:t>
            </a:r>
            <a:r>
              <a:rPr lang="zh-CN" altLang="en-US" dirty="0">
                <a:latin typeface="+mn-lt"/>
                <a:ea typeface="+mn-ea"/>
              </a:rPr>
              <a:t>码的键来说，第一字节为</a:t>
            </a:r>
            <a:r>
              <a:rPr lang="en-US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，第二字节为扩展码。</a:t>
            </a:r>
            <a:endParaRPr lang="en-US" altLang="zh-CN" dirty="0">
              <a:latin typeface="+mn-lt"/>
              <a:ea typeface="+mn-ea"/>
            </a:endParaRPr>
          </a:p>
          <a:p>
            <a:pPr algn="just"/>
            <a:r>
              <a:rPr lang="zh-CN" altLang="en-US" dirty="0">
                <a:latin typeface="+mn-lt"/>
              </a:rPr>
              <a:t>这样，利用</a:t>
            </a:r>
            <a:r>
              <a:rPr lang="en-US" dirty="0">
                <a:latin typeface="+mn-lt"/>
              </a:rPr>
              <a:t>INT 16H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号功能调用，就可知道是哪个键压下了或松开了。</a:t>
            </a:r>
          </a:p>
        </p:txBody>
      </p:sp>
    </p:spTree>
    <p:extLst>
      <p:ext uri="{BB962C8B-B14F-4D97-AF65-F5344CB8AC3E}">
        <p14:creationId xmlns:p14="http://schemas.microsoft.com/office/powerpoint/2010/main" val="90807342"/>
      </p:ext>
    </p:extLst>
  </p:cSld>
  <p:clrMapOvr>
    <a:masterClrMapping/>
  </p:clrMapOvr>
  <p:transition spd="slow">
    <p:split orient="vert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键盘中断调用</a:t>
            </a:r>
            <a:r>
              <a:rPr lang="en-US" dirty="0">
                <a:solidFill>
                  <a:schemeClr val="tx1"/>
                </a:solidFill>
              </a:rPr>
              <a:t>INT 16H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29540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）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号功能调用</a:t>
            </a:r>
          </a:p>
          <a:p>
            <a:pPr>
              <a:buNone/>
            </a:pPr>
            <a:r>
              <a:rPr lang="zh-CN" altLang="en-US" dirty="0"/>
              <a:t>   查询键盘缓冲区，对键盘扫描，但不等待。</a:t>
            </a: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4.28   </a:t>
            </a:r>
            <a:r>
              <a:rPr lang="zh-CN" altLang="en-US" dirty="0">
                <a:latin typeface="+mn-lt"/>
                <a:ea typeface="+mn-ea"/>
              </a:rPr>
              <a:t>编程查看键盘缓冲区。</a:t>
            </a:r>
          </a:p>
          <a:p>
            <a:pPr>
              <a:buNone/>
            </a:pPr>
            <a:r>
              <a:rPr lang="en-US" dirty="0">
                <a:latin typeface="+mn-lt"/>
              </a:rPr>
              <a:t>  		</a:t>
            </a:r>
            <a:r>
              <a:rPr lang="en-US" dirty="0">
                <a:latin typeface="+mn-lt"/>
                <a:ea typeface="+mn-ea"/>
              </a:rPr>
              <a:t>MOV	  </a:t>
            </a:r>
            <a:r>
              <a:rPr lang="zh-CN" altLang="en-US" dirty="0">
                <a:latin typeface="+mn-lt"/>
                <a:ea typeface="+mn-ea"/>
              </a:rPr>
              <a:t>  </a:t>
            </a:r>
            <a:r>
              <a:rPr lang="en-US" dirty="0">
                <a:latin typeface="+mn-lt"/>
                <a:ea typeface="+mn-ea"/>
              </a:rPr>
              <a:t>AH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1	</a:t>
            </a:r>
            <a:r>
              <a:rPr lang="zh-CN" altLang="en-US" dirty="0">
                <a:latin typeface="+mn-lt"/>
                <a:ea typeface="+mn-ea"/>
              </a:rPr>
              <a:t>    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；功能号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1</a:t>
            </a:r>
            <a:endParaRPr lang="zh-CN" altLang="en-US" dirty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INT	  </a:t>
            </a:r>
            <a:r>
              <a:rPr lang="zh-CN" altLang="en-US" dirty="0">
                <a:latin typeface="+mn-lt"/>
                <a:ea typeface="+mn-ea"/>
              </a:rPr>
              <a:t>  </a:t>
            </a:r>
            <a:r>
              <a:rPr lang="en-US" dirty="0">
                <a:latin typeface="+mn-lt"/>
                <a:ea typeface="+mn-ea"/>
              </a:rPr>
              <a:t>16H	</a:t>
            </a:r>
            <a:endParaRPr lang="zh-CN" altLang="en-US" dirty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>
                <a:latin typeface="+mn-lt"/>
              </a:rPr>
              <a:t>   调用结果：</a:t>
            </a:r>
            <a:endParaRPr lang="en-US" altLang="zh-CN" dirty="0">
              <a:latin typeface="+mn-lt"/>
            </a:endParaRP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	</a:t>
            </a:r>
            <a:r>
              <a:rPr lang="en-US" dirty="0">
                <a:latin typeface="+mn-lt"/>
                <a:ea typeface="+mn-ea"/>
              </a:rPr>
              <a:t>ZF=0</a:t>
            </a:r>
            <a:r>
              <a:rPr lang="zh-CN" altLang="en-US" dirty="0">
                <a:latin typeface="+mn-lt"/>
                <a:ea typeface="+mn-ea"/>
              </a:rPr>
              <a:t>，键盘缓冲区不空，有键按了，</a:t>
            </a:r>
            <a:r>
              <a:rPr lang="en-US" dirty="0">
                <a:latin typeface="+mn-lt"/>
                <a:ea typeface="+mn-ea"/>
              </a:rPr>
              <a:t>AL=</a:t>
            </a:r>
            <a:r>
              <a:rPr lang="zh-CN" altLang="en-US" dirty="0">
                <a:latin typeface="+mn-lt"/>
                <a:ea typeface="+mn-ea"/>
              </a:rPr>
              <a:t>键入字符</a:t>
            </a:r>
            <a:r>
              <a:rPr lang="en-US" dirty="0">
                <a:latin typeface="+mn-lt"/>
                <a:ea typeface="+mn-ea"/>
              </a:rPr>
              <a:t>ASCII</a:t>
            </a:r>
            <a:r>
              <a:rPr lang="zh-CN" altLang="en-US" dirty="0">
                <a:latin typeface="+mn-lt"/>
                <a:ea typeface="+mn-ea"/>
              </a:rPr>
              <a:t>码，</a:t>
            </a:r>
            <a:r>
              <a:rPr lang="en-US" dirty="0">
                <a:latin typeface="+mn-lt"/>
                <a:ea typeface="+mn-ea"/>
              </a:rPr>
              <a:t>AH=</a:t>
            </a:r>
            <a:r>
              <a:rPr lang="zh-CN" altLang="en-US" dirty="0">
                <a:latin typeface="+mn-lt"/>
                <a:ea typeface="+mn-ea"/>
              </a:rPr>
              <a:t>扫描码；</a:t>
            </a:r>
            <a:endParaRPr lang="en-US" altLang="zh-CN" dirty="0">
              <a:latin typeface="+mn-lt"/>
              <a:ea typeface="+mn-ea"/>
            </a:endParaRPr>
          </a:p>
          <a:p>
            <a:pPr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lt"/>
                <a:ea typeface="+mn-ea"/>
              </a:rPr>
              <a:t>	</a:t>
            </a:r>
            <a:r>
              <a:rPr lang="en-US" dirty="0">
                <a:latin typeface="+mn-lt"/>
                <a:ea typeface="+mn-ea"/>
              </a:rPr>
              <a:t>ZF=1</a:t>
            </a:r>
            <a:r>
              <a:rPr lang="zh-CN" altLang="en-US" dirty="0">
                <a:latin typeface="+mn-lt"/>
                <a:ea typeface="+mn-ea"/>
              </a:rPr>
              <a:t>，缓冲区空。</a:t>
            </a:r>
          </a:p>
        </p:txBody>
      </p:sp>
    </p:spTree>
    <p:extLst>
      <p:ext uri="{BB962C8B-B14F-4D97-AF65-F5344CB8AC3E}">
        <p14:creationId xmlns:p14="http://schemas.microsoft.com/office/powerpoint/2010/main" val="2598908597"/>
      </p:ext>
    </p:extLst>
  </p:cSld>
  <p:clrMapOvr>
    <a:masterClrMapping/>
  </p:clrMapOvr>
  <p:transition spd="slow">
    <p:strips dir="l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键盘中断调用</a:t>
            </a:r>
            <a:r>
              <a:rPr lang="en-US" dirty="0">
                <a:solidFill>
                  <a:schemeClr val="tx1"/>
                </a:solidFill>
              </a:rPr>
              <a:t>INT 16H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939800"/>
            <a:ext cx="8372475" cy="34671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）</a:t>
            </a:r>
            <a:r>
              <a:rPr lang="en-US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号功能调用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/>
              <a:t>   检查键盘上各特殊功能键的状态。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4.29  </a:t>
            </a:r>
            <a:r>
              <a:rPr lang="zh-CN" altLang="en-US" dirty="0">
                <a:latin typeface="+mn-lt"/>
                <a:ea typeface="+mn-ea"/>
              </a:rPr>
              <a:t>检查特殊功能键的状态。</a:t>
            </a: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    MOV	</a:t>
            </a:r>
            <a:r>
              <a:rPr lang="zh-CN" altLang="en-US" dirty="0">
                <a:latin typeface="+mn-lt"/>
                <a:ea typeface="+mn-ea"/>
              </a:rPr>
              <a:t>  </a:t>
            </a:r>
            <a:r>
              <a:rPr lang="en-US" dirty="0">
                <a:latin typeface="+mn-lt"/>
                <a:ea typeface="+mn-ea"/>
              </a:rPr>
              <a:t>AH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2	</a:t>
            </a:r>
            <a:r>
              <a:rPr lang="zh-CN" altLang="en-US" dirty="0">
                <a:latin typeface="+mn-lt"/>
                <a:ea typeface="+mn-ea"/>
              </a:rPr>
              <a:t>       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；功能号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2</a:t>
            </a:r>
            <a:endParaRPr lang="zh-CN" altLang="en-US" dirty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>
                <a:latin typeface="+mn-lt"/>
                <a:ea typeface="+mn-ea"/>
              </a:rPr>
              <a:t>		INT	</a:t>
            </a:r>
            <a:r>
              <a:rPr lang="zh-CN" altLang="en-US" dirty="0">
                <a:latin typeface="+mn-lt"/>
                <a:ea typeface="+mn-ea"/>
              </a:rPr>
              <a:t>  </a:t>
            </a:r>
            <a:r>
              <a:rPr lang="en-US" dirty="0">
                <a:latin typeface="+mn-lt"/>
                <a:ea typeface="+mn-ea"/>
              </a:rPr>
              <a:t>16H</a:t>
            </a:r>
            <a:endParaRPr lang="zh-CN" altLang="en-US" dirty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/>
              <a:t>   调用结果</a:t>
            </a:r>
            <a:r>
              <a:rPr lang="en-US" altLang="zh-CN" dirty="0"/>
              <a:t>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lt"/>
                <a:ea typeface="+mn-ea"/>
              </a:rPr>
              <a:t>AL=</a:t>
            </a:r>
            <a:r>
              <a:rPr lang="zh-CN" altLang="en-US" dirty="0">
                <a:latin typeface="+mn-lt"/>
                <a:ea typeface="+mn-ea"/>
              </a:rPr>
              <a:t>键盘状态字节</a:t>
            </a:r>
            <a:r>
              <a:rPr lang="en-US" altLang="zh-CN" dirty="0">
                <a:latin typeface="+mn-lt"/>
                <a:ea typeface="+mn-ea"/>
              </a:rPr>
              <a:t>KB_Flag</a:t>
            </a:r>
            <a:r>
              <a:rPr lang="zh-CN" altLang="en-US" dirty="0">
                <a:latin typeface="+mn-lt"/>
                <a:ea typeface="+mn-ea"/>
              </a:rPr>
              <a:t>，每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位对应一个特殊功能键，如图：</a:t>
            </a:r>
          </a:p>
        </p:txBody>
      </p:sp>
      <p:pic>
        <p:nvPicPr>
          <p:cNvPr id="4" name="图片 3" descr="t-4.6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4362450"/>
            <a:ext cx="6906028" cy="22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8941"/>
      </p:ext>
    </p:extLst>
  </p:cSld>
  <p:clrMapOvr>
    <a:masterClrMapping/>
  </p:clrMapOvr>
  <p:transition spd="slow">
    <p:strips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打印机中断调用</a:t>
            </a:r>
            <a:r>
              <a:rPr lang="en-US" dirty="0">
                <a:solidFill>
                  <a:schemeClr val="tx1"/>
                </a:solidFill>
              </a:rPr>
              <a:t>INT 17H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5175250"/>
          </a:xfrm>
        </p:spPr>
        <p:txBody>
          <a:bodyPr/>
          <a:lstStyle/>
          <a:p>
            <a:pPr marL="363855" indent="-363855"/>
            <a:r>
              <a:rPr lang="zh-CN" altLang="en-US" dirty="0">
                <a:latin typeface="+mn-lt"/>
              </a:rPr>
              <a:t>这类中断调用也有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、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等</a:t>
            </a: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种。调用前，</a:t>
            </a:r>
            <a:r>
              <a:rPr lang="en-US" dirty="0">
                <a:latin typeface="+mn-lt"/>
              </a:rPr>
              <a:t>AH</a:t>
            </a:r>
            <a:r>
              <a:rPr lang="en-US" dirty="0">
                <a:latin typeface="+mn-lt"/>
                <a:sym typeface="Symbol" panose="05050102010706020507"/>
              </a:rPr>
              <a:t></a:t>
            </a:r>
            <a:r>
              <a:rPr lang="zh-CN" altLang="en-US" dirty="0">
                <a:latin typeface="+mn-lt"/>
              </a:rPr>
              <a:t>功能号，</a:t>
            </a:r>
            <a:r>
              <a:rPr lang="en-US" dirty="0">
                <a:latin typeface="+mn-lt"/>
              </a:rPr>
              <a:t>DX</a:t>
            </a:r>
            <a:r>
              <a:rPr lang="en-US" dirty="0">
                <a:latin typeface="+mn-lt"/>
                <a:sym typeface="Symbol" panose="05050102010706020507"/>
              </a:rPr>
              <a:t></a:t>
            </a:r>
            <a:r>
              <a:rPr lang="zh-CN" altLang="en-US" dirty="0">
                <a:latin typeface="+mn-lt"/>
              </a:rPr>
              <a:t>打印机号（</a:t>
            </a:r>
            <a:r>
              <a:rPr lang="en-US" dirty="0">
                <a:latin typeface="+mn-lt"/>
              </a:rPr>
              <a:t>0~2</a:t>
            </a:r>
            <a:r>
              <a:rPr lang="zh-CN" altLang="en-US" dirty="0">
                <a:latin typeface="+mn-lt"/>
              </a:rPr>
              <a:t>）。</a:t>
            </a:r>
          </a:p>
          <a:p>
            <a:pPr>
              <a:buNone/>
            </a:pP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）</a:t>
            </a:r>
            <a:r>
              <a:rPr lang="en-US" dirty="0">
                <a:latin typeface="+mn-lt"/>
              </a:rPr>
              <a:t>0</a:t>
            </a:r>
            <a:r>
              <a:rPr lang="zh-CN" altLang="en-US" dirty="0">
                <a:latin typeface="+mn-lt"/>
              </a:rPr>
              <a:t>号功能</a:t>
            </a:r>
          </a:p>
          <a:p>
            <a:pPr marL="363855" indent="-363855">
              <a:buNone/>
            </a:pPr>
            <a:r>
              <a:rPr lang="zh-CN" altLang="en-US" dirty="0">
                <a:latin typeface="+mn-lt"/>
              </a:rPr>
              <a:t>    在打印机上打印</a:t>
            </a:r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个字符，</a:t>
            </a:r>
            <a:r>
              <a:rPr lang="en-US" altLang="zh-CN" dirty="0">
                <a:latin typeface="+mn-lt"/>
              </a:rPr>
              <a:t>AH</a:t>
            </a:r>
            <a:r>
              <a:rPr lang="en-US" altLang="zh-CN" dirty="0">
                <a:latin typeface="+mn-lt"/>
                <a:sym typeface="Symbol" panose="05050102010706020507"/>
              </a:rPr>
              <a:t></a:t>
            </a:r>
            <a:r>
              <a:rPr lang="zh-CN" altLang="en-US" dirty="0">
                <a:latin typeface="+mn-lt"/>
              </a:rPr>
              <a:t>打印机状态。调用前</a:t>
            </a:r>
            <a:r>
              <a:rPr lang="en-US" dirty="0">
                <a:latin typeface="+mn-lt"/>
              </a:rPr>
              <a:t>AL=</a:t>
            </a:r>
            <a:r>
              <a:rPr lang="zh-CN" altLang="en-US" dirty="0">
                <a:latin typeface="+mn-lt"/>
              </a:rPr>
              <a:t>待打印字符的</a:t>
            </a:r>
            <a:r>
              <a:rPr lang="en-US" dirty="0">
                <a:latin typeface="+mn-lt"/>
              </a:rPr>
              <a:t>ASCII</a:t>
            </a:r>
            <a:r>
              <a:rPr lang="zh-CN" altLang="en-US" dirty="0">
                <a:latin typeface="+mn-lt"/>
              </a:rPr>
              <a:t>码。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4.30  </a:t>
            </a:r>
            <a:r>
              <a:rPr lang="zh-CN" altLang="en-US" dirty="0">
                <a:latin typeface="+mn-lt"/>
                <a:ea typeface="+mn-ea"/>
              </a:rPr>
              <a:t>在打印机上打印一个字符“</a:t>
            </a:r>
            <a:r>
              <a:rPr lang="en-US" dirty="0">
                <a:latin typeface="+mn-lt"/>
                <a:ea typeface="+mn-ea"/>
              </a:rPr>
              <a:t>$</a:t>
            </a:r>
            <a:r>
              <a:rPr lang="zh-CN" altLang="en-US" dirty="0">
                <a:latin typeface="+mn-lt"/>
                <a:ea typeface="+mn-ea"/>
              </a:rPr>
              <a:t>”。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   MOV	AL</a:t>
            </a:r>
            <a:r>
              <a:rPr lang="zh-CN" altLang="en-US" sz="2400" dirty="0">
                <a:latin typeface="+mn-lt"/>
                <a:ea typeface="+mn-ea"/>
              </a:rPr>
              <a:t>，‘</a:t>
            </a:r>
            <a:r>
              <a:rPr lang="en-US" sz="2400" dirty="0">
                <a:latin typeface="+mn-lt"/>
                <a:ea typeface="+mn-ea"/>
              </a:rPr>
              <a:t>$</a:t>
            </a:r>
            <a:r>
              <a:rPr lang="zh-CN" altLang="en-US" sz="2400" dirty="0">
                <a:latin typeface="+mn-lt"/>
                <a:ea typeface="+mn-ea"/>
              </a:rPr>
              <a:t>’</a:t>
            </a:r>
            <a:r>
              <a:rPr lang="en-US" sz="2400" dirty="0">
                <a:latin typeface="+mn-lt"/>
                <a:ea typeface="+mn-ea"/>
              </a:rPr>
              <a:t>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AL 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待打印字符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$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的</a:t>
            </a:r>
            <a:r>
              <a:rPr lang="en-US" sz="2400" dirty="0">
                <a:solidFill>
                  <a:srgbClr val="FFCC99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码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   MOV	DX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02H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；打印机号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   MOV	AH</a:t>
            </a:r>
            <a:r>
              <a:rPr lang="zh-CN" altLang="en-US" sz="2400" dirty="0">
                <a:latin typeface="+mn-lt"/>
                <a:ea typeface="+mn-ea"/>
              </a:rPr>
              <a:t>，</a:t>
            </a:r>
            <a:r>
              <a:rPr lang="en-US" sz="2400" dirty="0">
                <a:latin typeface="+mn-lt"/>
                <a:ea typeface="+mn-ea"/>
              </a:rPr>
              <a:t>0	</a:t>
            </a:r>
            <a:r>
              <a:rPr lang="zh-CN" altLang="en-US" sz="2400" dirty="0">
                <a:solidFill>
                  <a:srgbClr val="FFCC99"/>
                </a:solidFill>
                <a:latin typeface="+mn-lt"/>
                <a:ea typeface="+mn-ea"/>
              </a:rPr>
              <a:t>；功能号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   INT	17H		</a:t>
            </a:r>
            <a:r>
              <a:rPr lang="zh-CN" altLang="en-US" sz="2400" dirty="0">
                <a:latin typeface="+mn-lt"/>
                <a:ea typeface="+mn-ea"/>
              </a:rPr>
              <a:t>；打印</a:t>
            </a:r>
            <a:r>
              <a:rPr lang="en-US" sz="2400" dirty="0">
                <a:latin typeface="+mn-lt"/>
                <a:ea typeface="+mn-ea"/>
              </a:rPr>
              <a:t>$</a:t>
            </a:r>
            <a:r>
              <a:rPr lang="zh-CN" altLang="en-US" sz="2400" dirty="0">
                <a:latin typeface="+mn-lt"/>
                <a:ea typeface="+mn-ea"/>
              </a:rPr>
              <a:t>符，</a:t>
            </a:r>
            <a:r>
              <a:rPr lang="en-US" sz="2400" dirty="0">
                <a:latin typeface="+mn-lt"/>
                <a:ea typeface="+mn-ea"/>
              </a:rPr>
              <a:t>AH</a:t>
            </a:r>
            <a:r>
              <a:rPr lang="en-US" sz="2400" dirty="0"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>
                <a:latin typeface="+mn-lt"/>
                <a:ea typeface="+mn-ea"/>
              </a:rPr>
              <a:t> </a:t>
            </a:r>
            <a:r>
              <a:rPr lang="zh-CN" altLang="en-US" sz="2400" dirty="0">
                <a:latin typeface="+mn-lt"/>
                <a:ea typeface="+mn-ea"/>
              </a:rPr>
              <a:t>打印机状态</a:t>
            </a:r>
          </a:p>
        </p:txBody>
      </p:sp>
    </p:spTree>
    <p:extLst>
      <p:ext uri="{BB962C8B-B14F-4D97-AF65-F5344CB8AC3E}">
        <p14:creationId xmlns:p14="http://schemas.microsoft.com/office/powerpoint/2010/main" val="4128563494"/>
      </p:ext>
    </p:extLst>
  </p:cSld>
  <p:clrMapOvr>
    <a:masterClrMapping/>
  </p:clrMapOvr>
  <p:transition spd="slow">
    <p:strips dir="rd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打印机中断调用</a:t>
            </a:r>
            <a:r>
              <a:rPr lang="en-US" dirty="0">
                <a:solidFill>
                  <a:schemeClr val="tx1"/>
                </a:solidFill>
              </a:rPr>
              <a:t>INT 17H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7600"/>
            <a:ext cx="8194675" cy="517525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）</a:t>
            </a:r>
            <a:r>
              <a:rPr lang="en-US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号功能</a:t>
            </a:r>
          </a:p>
          <a:p>
            <a:pPr>
              <a:buNone/>
            </a:pPr>
            <a:r>
              <a:rPr lang="zh-CN" altLang="en-US" dirty="0">
                <a:latin typeface="+mn-lt"/>
              </a:rPr>
              <a:t>   初始化打印机，</a:t>
            </a:r>
            <a:r>
              <a:rPr lang="en-US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中返回打印机状态。</a:t>
            </a: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4.31  </a:t>
            </a:r>
            <a:r>
              <a:rPr lang="zh-CN" altLang="en-US" dirty="0">
                <a:latin typeface="+mn-ea"/>
                <a:ea typeface="+mn-ea"/>
              </a:rPr>
              <a:t>初始化指定的打印机。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   MOV	DX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00H	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; 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打印机号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   MOV	AH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01H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	; 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功能号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   INT	17H		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; 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结果：初始化打印机</a:t>
            </a:r>
            <a:endParaRPr lang="en-US" altLang="zh-CN" dirty="0">
              <a:solidFill>
                <a:srgbClr val="FFCC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				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; AH 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打印机状态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452570"/>
      </p:ext>
    </p:extLst>
  </p:cSld>
  <p:clrMapOvr>
    <a:masterClrMapping/>
  </p:clrMapOvr>
  <p:transition spd="slow">
    <p:strips dir="r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打印机中断调用</a:t>
            </a:r>
            <a:r>
              <a:rPr lang="en-US" dirty="0">
                <a:solidFill>
                  <a:schemeClr val="tx1"/>
                </a:solidFill>
              </a:rPr>
              <a:t>INT 17H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06500"/>
            <a:ext cx="8194675" cy="48006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）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号功能</a:t>
            </a:r>
          </a:p>
          <a:p>
            <a:pPr>
              <a:buNone/>
            </a:pPr>
            <a:r>
              <a:rPr lang="zh-CN" altLang="en-US" dirty="0">
                <a:latin typeface="+mn-lt"/>
              </a:rPr>
              <a:t>      返回打印机状态到</a:t>
            </a:r>
            <a:r>
              <a:rPr lang="en-US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中。</a:t>
            </a:r>
          </a:p>
          <a:p>
            <a:pPr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4.32  </a:t>
            </a:r>
            <a:r>
              <a:rPr lang="zh-CN" altLang="en-US" dirty="0">
                <a:latin typeface="+mn-ea"/>
                <a:ea typeface="+mn-ea"/>
              </a:rPr>
              <a:t>返回指定打印机的状态字。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   MOV	DX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01H	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；打印机号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   MOV	AH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dirty="0">
                <a:latin typeface="+mn-lt"/>
                <a:ea typeface="+mn-ea"/>
              </a:rPr>
              <a:t>02H	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；功能号</a:t>
            </a:r>
          </a:p>
          <a:p>
            <a:pPr>
              <a:buNone/>
            </a:pPr>
            <a:r>
              <a:rPr lang="en-US" dirty="0">
                <a:latin typeface="+mn-lt"/>
                <a:ea typeface="+mn-ea"/>
              </a:rPr>
              <a:t>	   INT	17H		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；结果： 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</a:rPr>
              <a:t>AH </a:t>
            </a:r>
            <a:r>
              <a:rPr lang="en-US" dirty="0">
                <a:solidFill>
                  <a:srgbClr val="FFCC99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dirty="0">
                <a:solidFill>
                  <a:srgbClr val="FFCC99"/>
                </a:solidFill>
                <a:latin typeface="+mn-lt"/>
                <a:ea typeface="+mn-ea"/>
              </a:rPr>
              <a:t>打印机状态</a:t>
            </a:r>
          </a:p>
          <a:p>
            <a:pPr>
              <a:buNone/>
            </a:pPr>
            <a:endParaRPr lang="en-US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</a:rPr>
              <a:t>0~2</a:t>
            </a:r>
            <a:r>
              <a:rPr lang="zh-CN" altLang="en-US" dirty="0">
                <a:latin typeface="+mn-lt"/>
              </a:rPr>
              <a:t>号调用返回的打印机状态字见下页。</a:t>
            </a:r>
          </a:p>
        </p:txBody>
      </p:sp>
    </p:spTree>
    <p:extLst>
      <p:ext uri="{BB962C8B-B14F-4D97-AF65-F5344CB8AC3E}">
        <p14:creationId xmlns:p14="http://schemas.microsoft.com/office/powerpoint/2010/main" val="2616084610"/>
      </p:ext>
    </p:extLst>
  </p:cSld>
  <p:clrMapOvr>
    <a:masterClrMapping/>
  </p:clrMapOvr>
  <p:transition spd="slow">
    <p:circl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打印机中断调用</a:t>
            </a:r>
            <a:r>
              <a:rPr lang="en-US" dirty="0">
                <a:solidFill>
                  <a:schemeClr val="tx1"/>
                </a:solidFill>
              </a:rPr>
              <a:t>INT 17H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339850"/>
            <a:ext cx="8372475" cy="514350"/>
          </a:xfrm>
        </p:spPr>
        <p:txBody>
          <a:bodyPr/>
          <a:lstStyle/>
          <a:p>
            <a:pPr algn="ctr">
              <a:buNone/>
            </a:pPr>
            <a:r>
              <a:rPr lang="zh-CN" altLang="en-US" dirty="0">
                <a:latin typeface="+mn-lt"/>
              </a:rPr>
              <a:t>图</a:t>
            </a:r>
            <a:r>
              <a:rPr lang="en-US" dirty="0">
                <a:latin typeface="+mn-lt"/>
              </a:rPr>
              <a:t>4.7  </a:t>
            </a:r>
            <a:r>
              <a:rPr lang="zh-CN" altLang="en-US" dirty="0">
                <a:latin typeface="+mn-lt"/>
              </a:rPr>
              <a:t>打印机状态字各位意义</a:t>
            </a:r>
          </a:p>
          <a:p>
            <a:endParaRPr lang="zh-CN" altLang="en-US" dirty="0"/>
          </a:p>
        </p:txBody>
      </p:sp>
      <p:pic>
        <p:nvPicPr>
          <p:cNvPr id="4" name="图片 3" descr="t-4.7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962150"/>
            <a:ext cx="7371788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99325"/>
      </p:ext>
    </p:extLst>
  </p:cSld>
  <p:clrMapOvr>
    <a:masterClrMapping/>
  </p:clrMapOvr>
  <p:transition spd="slow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9933"/>
                </a:solidFill>
              </a:rPr>
              <a:t>4</a:t>
            </a:r>
            <a:r>
              <a:rPr lang="zh-CN" altLang="en-US" dirty="0">
                <a:solidFill>
                  <a:srgbClr val="FF9933"/>
                </a:solidFill>
              </a:rPr>
              <a:t>）注释</a:t>
            </a:r>
          </a:p>
          <a:p>
            <a:pPr marL="363855" indent="-363855">
              <a:buClr>
                <a:srgbClr val="00B0F0"/>
              </a:buClr>
              <a:buSzPct val="85000"/>
            </a:pPr>
            <a:r>
              <a:rPr lang="zh-CN" altLang="en-US" dirty="0">
                <a:latin typeface="+mn-lt"/>
              </a:rPr>
              <a:t>说明指令或程序的功能，增强程序可读性，可省略。</a:t>
            </a:r>
            <a:endParaRPr lang="en-US" altLang="zh-CN" dirty="0">
              <a:latin typeface="+mn-lt"/>
            </a:endParaRPr>
          </a:p>
          <a:p>
            <a:pPr marL="363855" indent="-363855">
              <a:buClr>
                <a:srgbClr val="00B0F0"/>
              </a:buClr>
              <a:buSzPct val="85000"/>
            </a:pPr>
            <a:r>
              <a:rPr lang="zh-CN" altLang="en-US" dirty="0">
                <a:latin typeface="+mn-lt"/>
              </a:rPr>
              <a:t>注释前必须加分号“；”。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wedg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显示中断调用</a:t>
            </a:r>
            <a:r>
              <a:rPr lang="en-US" dirty="0">
                <a:solidFill>
                  <a:schemeClr val="tx1"/>
                </a:solidFill>
              </a:rPr>
              <a:t>INT 10H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7920037" cy="5175250"/>
          </a:xfrm>
        </p:spPr>
        <p:txBody>
          <a:bodyPr/>
          <a:lstStyle/>
          <a:p>
            <a:pPr algn="just"/>
            <a:r>
              <a:rPr lang="zh-CN" altLang="en-US" dirty="0">
                <a:latin typeface="+mn-lt"/>
              </a:rPr>
              <a:t>控制系统中的视频显示，也称视频服务中断。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视频</a:t>
            </a:r>
            <a:r>
              <a:rPr lang="en-US" dirty="0">
                <a:latin typeface="+mn-lt"/>
              </a:rPr>
              <a:t>ROM BIOS</a:t>
            </a:r>
            <a:r>
              <a:rPr lang="zh-CN" altLang="en-US" dirty="0">
                <a:latin typeface="+mn-lt"/>
              </a:rPr>
              <a:t>位于显卡上，不同显卡能提供的视频服务功能也不一样，</a:t>
            </a:r>
            <a:r>
              <a:rPr lang="en-US" dirty="0">
                <a:latin typeface="+mn-lt"/>
              </a:rPr>
              <a:t>INT 10H</a:t>
            </a:r>
            <a:r>
              <a:rPr lang="zh-CN" altLang="en-US" dirty="0">
                <a:latin typeface="+mn-lt"/>
              </a:rPr>
              <a:t>能支持多种服务功能，由</a:t>
            </a:r>
            <a:r>
              <a:rPr lang="en-US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指定，</a:t>
            </a:r>
            <a:r>
              <a:rPr lang="en-US" dirty="0">
                <a:latin typeface="+mn-lt"/>
              </a:rPr>
              <a:t>AH=00H~1CH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/>
            <a:r>
              <a:rPr lang="en-US" dirty="0">
                <a:latin typeface="+mn-lt"/>
              </a:rPr>
              <a:t>INT 10H</a:t>
            </a:r>
            <a:r>
              <a:rPr lang="zh-CN" altLang="en-US" dirty="0">
                <a:latin typeface="+mn-lt"/>
              </a:rPr>
              <a:t>中断控制显示器的功能十分强大，还在不断发展。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采用汇编语言控制很复杂，程序也较长，一般采用高级语言编程。</a:t>
            </a:r>
          </a:p>
          <a:p>
            <a:pPr algn="just"/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506605"/>
      </p:ext>
    </p:extLst>
  </p:cSld>
  <p:clrMapOvr>
    <a:masterClrMapping/>
  </p:clrMapOvr>
  <p:transition spd="slow">
    <p:wheel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鼠标中断功能调用</a:t>
            </a:r>
            <a:r>
              <a:rPr lang="en-US" dirty="0">
                <a:solidFill>
                  <a:schemeClr val="tx1"/>
                </a:solidFill>
              </a:rPr>
              <a:t>INT 33H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3892550"/>
          </a:xfrm>
        </p:spPr>
        <p:txBody>
          <a:bodyPr/>
          <a:lstStyle/>
          <a:p>
            <a:pPr algn="just"/>
            <a:r>
              <a:rPr lang="zh-CN" altLang="en-US" dirty="0">
                <a:latin typeface="+mn-lt"/>
              </a:rPr>
              <a:t>提供对鼠标（</a:t>
            </a:r>
            <a:r>
              <a:rPr lang="en-US" dirty="0">
                <a:latin typeface="+mn-lt"/>
              </a:rPr>
              <a:t>mouse</a:t>
            </a:r>
            <a:r>
              <a:rPr lang="zh-CN" altLang="en-US" dirty="0">
                <a:latin typeface="+mn-lt"/>
              </a:rPr>
              <a:t>）的控制和调整，处理鼠标驱动程序提供的信息。</a:t>
            </a:r>
            <a:endParaRPr lang="en-US" altLang="zh-CN" dirty="0">
              <a:latin typeface="+mn-lt"/>
            </a:endParaRPr>
          </a:p>
          <a:p>
            <a:pPr algn="just"/>
            <a:r>
              <a:rPr lang="zh-CN" altLang="en-US" dirty="0">
                <a:latin typeface="+mn-lt"/>
              </a:rPr>
              <a:t>功能号为</a:t>
            </a:r>
            <a:r>
              <a:rPr lang="en-US" dirty="0">
                <a:latin typeface="+mn-lt"/>
              </a:rPr>
              <a:t>00H~34H</a:t>
            </a:r>
            <a:r>
              <a:rPr lang="zh-CN" altLang="en-US" dirty="0">
                <a:latin typeface="+mn-lt"/>
              </a:rPr>
              <a:t>。与</a:t>
            </a: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系统功能调和大部分</a:t>
            </a:r>
            <a:r>
              <a:rPr lang="en-US" dirty="0">
                <a:latin typeface="+mn-lt"/>
              </a:rPr>
              <a:t>BIOS</a:t>
            </a:r>
            <a:r>
              <a:rPr lang="zh-CN" altLang="en-US" dirty="0">
                <a:latin typeface="+mn-lt"/>
              </a:rPr>
              <a:t>功能调用不同，功能号不放入</a:t>
            </a:r>
            <a:r>
              <a:rPr lang="en-US" dirty="0">
                <a:latin typeface="+mn-lt"/>
              </a:rPr>
              <a:t>AH</a:t>
            </a:r>
            <a:r>
              <a:rPr lang="zh-CN" altLang="en-US" dirty="0">
                <a:latin typeface="+mn-lt"/>
              </a:rPr>
              <a:t>，而放在</a:t>
            </a:r>
            <a:r>
              <a:rPr lang="en-US" dirty="0">
                <a:latin typeface="+mn-lt"/>
              </a:rPr>
              <a:t>AL</a:t>
            </a:r>
            <a:r>
              <a:rPr lang="zh-CN" altLang="en-US" dirty="0">
                <a:latin typeface="+mn-lt"/>
              </a:rPr>
              <a:t>中，事先令</a:t>
            </a:r>
            <a:r>
              <a:rPr lang="en-US" dirty="0">
                <a:latin typeface="+mn-lt"/>
              </a:rPr>
              <a:t>AH=0</a:t>
            </a:r>
            <a:r>
              <a:rPr lang="zh-CN" altLang="en-US" dirty="0">
                <a:latin typeface="+mn-lt"/>
              </a:rPr>
              <a:t>。</a:t>
            </a:r>
          </a:p>
          <a:p>
            <a:pPr algn="just"/>
            <a:r>
              <a:rPr lang="zh-CN" altLang="en-US" dirty="0">
                <a:latin typeface="+mn-lt"/>
              </a:rPr>
              <a:t>目前可用的鼠标功能调用有</a:t>
            </a:r>
            <a:r>
              <a:rPr lang="en-US" dirty="0">
                <a:latin typeface="+mn-lt"/>
              </a:rPr>
              <a:t>50</a:t>
            </a:r>
            <a:r>
              <a:rPr lang="zh-CN" altLang="en-US" dirty="0">
                <a:latin typeface="+mn-lt"/>
              </a:rPr>
              <a:t>余个。如：鼠标复位，显示或隐藏鼠标光标，设置鼠标光标位置，设置图形或文本光标，设置或获取加速曲线等等。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967631"/>
      </p:ext>
    </p:extLst>
  </p:cSld>
  <p:clrMapOvr>
    <a:masterClrMapping/>
  </p:clrMapOvr>
  <p:transition spd="slow">
    <p:newsflash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3295650"/>
            <a:ext cx="7772400" cy="217805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sz="6000" b="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</a:br>
            <a:endParaRPr lang="zh-CN" altLang="en-US" sz="6000" b="0" dirty="0"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15900" y="1073150"/>
            <a:ext cx="8534400" cy="48450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第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4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章</a:t>
            </a:r>
            <a:br>
              <a:rPr kumimoji="1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汇编语言程序设计</a:t>
            </a:r>
            <a:endParaRPr kumimoji="1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3323"/>
      </p:ext>
    </p:extLst>
  </p:cSld>
  <p:clrMapOvr>
    <a:masterClrMapping/>
  </p:clrMapOvr>
  <p:transition spd="slow">
    <p:diamond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1500" y="3295650"/>
            <a:ext cx="7772400" cy="217805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br>
              <a:rPr lang="zh-CN" altLang="en-US" sz="6000" b="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</a:br>
            <a:endParaRPr lang="zh-CN" altLang="en-US" sz="6000" b="0" dirty="0">
              <a:solidFill>
                <a:srgbClr val="FF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15900" y="1073150"/>
            <a:ext cx="8534400" cy="48450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第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4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章</a:t>
            </a:r>
            <a:br>
              <a:rPr kumimoji="1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1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汇编语言程序设计</a:t>
            </a:r>
            <a:endParaRPr kumimoji="1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06217"/>
      </p:ext>
    </p:extLst>
  </p:cSld>
  <p:clrMapOvr>
    <a:masterClrMapping/>
  </p:clrMapOvr>
  <p:transition spd="slow">
    <p:diamond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04850" y="1873250"/>
            <a:ext cx="7772400" cy="1955800"/>
          </a:xfrm>
        </p:spPr>
        <p:txBody>
          <a:bodyPr/>
          <a:lstStyle/>
          <a:p>
            <a:r>
              <a:rPr lang="en-US" sz="4800" dirty="0">
                <a:latin typeface="+mn-lt"/>
                <a:ea typeface="宋体" panose="02010600030101010101" pitchFamily="2" charset="-122"/>
                <a:cs typeface="Times New Roman" panose="02020603050405020304"/>
              </a:rPr>
              <a:t>§</a:t>
            </a:r>
            <a:r>
              <a:rPr lang="en-US" sz="4800" dirty="0">
                <a:latin typeface="+mn-lt"/>
                <a:ea typeface="宋体" panose="02010600030101010101" pitchFamily="2" charset="-122"/>
              </a:rPr>
              <a:t>4.</a:t>
            </a:r>
            <a:r>
              <a:rPr lang="en-US" altLang="zh-CN" sz="4800" dirty="0">
                <a:latin typeface="+mn-lt"/>
                <a:ea typeface="宋体" panose="02010600030101010101" pitchFamily="2" charset="-122"/>
              </a:rPr>
              <a:t>3</a:t>
            </a:r>
            <a:r>
              <a:rPr lang="en-US" sz="4800" dirty="0">
                <a:latin typeface="+mn-lt"/>
                <a:ea typeface="宋体" panose="02010600030101010101" pitchFamily="2" charset="-122"/>
              </a:rPr>
              <a:t>  </a:t>
            </a:r>
            <a:r>
              <a:rPr lang="zh-CN" altLang="en-US" sz="4800" dirty="0">
                <a:latin typeface="+mn-lt"/>
                <a:ea typeface="宋体" panose="02010600030101010101" pitchFamily="2" charset="-122"/>
              </a:rPr>
              <a:t>汇编语言程序设计方法与实例</a:t>
            </a:r>
          </a:p>
        </p:txBody>
      </p:sp>
    </p:spTree>
    <p:extLst>
      <p:ext uri="{BB962C8B-B14F-4D97-AF65-F5344CB8AC3E}">
        <p14:creationId xmlns:p14="http://schemas.microsoft.com/office/powerpoint/2010/main" val="695799108"/>
      </p:ext>
    </p:extLst>
  </p:cSld>
  <p:clrMapOvr>
    <a:masterClrMapping/>
  </p:clrMapOvr>
  <p:transition spd="slow">
    <p:cover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FF00"/>
                </a:solidFill>
                <a:latin typeface="+mn-ea"/>
                <a:ea typeface="+mn-ea"/>
              </a:rPr>
              <a:t>汇编语言程序设计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95400"/>
            <a:ext cx="8097837" cy="5194300"/>
          </a:xfrm>
        </p:spPr>
        <p:txBody>
          <a:bodyPr/>
          <a:lstStyle/>
          <a:p>
            <a:pPr marL="363855" indent="-363855" algn="just"/>
            <a:r>
              <a:rPr lang="zh-CN" altLang="en-US" sz="2800" dirty="0">
                <a:latin typeface="+mn-lt"/>
              </a:rPr>
              <a:t>汇编语言程序设计采用结构化程序设计方法。</a:t>
            </a: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Ï"/>
            </a:pPr>
            <a:r>
              <a:rPr lang="zh-CN" altLang="en-US" dirty="0">
                <a:latin typeface="+mn-lt"/>
                <a:ea typeface="+mn-ea"/>
              </a:rPr>
              <a:t>每个程序只有一个入口，必须要有出口，中间内容不能含有死循环语句。</a:t>
            </a: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Ï"/>
            </a:pPr>
            <a:r>
              <a:rPr lang="zh-CN" altLang="en-US" dirty="0">
                <a:latin typeface="+mn-lt"/>
                <a:ea typeface="+mn-ea"/>
              </a:rPr>
              <a:t>程序都按照顺序结构、条件分支结构和循环结构等</a:t>
            </a:r>
            <a:r>
              <a:rPr lang="en-US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种基本结构进行构建。</a:t>
            </a: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Ï"/>
            </a:pPr>
            <a:r>
              <a:rPr lang="zh-CN" altLang="en-US" dirty="0">
                <a:latin typeface="+mn-lt"/>
                <a:ea typeface="+mn-ea"/>
              </a:rPr>
              <a:t>设计时先考虑总体、全局目标，再考虑细节、局部问题，把复杂问题分解为一个个模块或子目标，一步步进行设计。</a:t>
            </a: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Ï"/>
            </a:pPr>
            <a:r>
              <a:rPr lang="zh-CN" altLang="en-US" dirty="0">
                <a:latin typeface="+mn-lt"/>
                <a:ea typeface="+mn-ea"/>
              </a:rPr>
              <a:t>将这些基本结构、子模块合理组合起来，就可构成一个大的程序。</a:t>
            </a:r>
          </a:p>
          <a:p>
            <a:pPr algn="just"/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3413692"/>
      </p:ext>
    </p:extLst>
  </p:cSld>
  <p:clrMapOvr>
    <a:masterClrMapping/>
  </p:clrMapOvr>
  <p:transition spd="slow">
    <p:wipe dir="r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FF00"/>
                </a:solidFill>
                <a:latin typeface="+mn-ea"/>
                <a:ea typeface="+mn-ea"/>
              </a:rPr>
              <a:t>汇编语言程序设计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384300"/>
            <a:ext cx="8142287" cy="4889500"/>
          </a:xfrm>
        </p:spPr>
        <p:txBody>
          <a:bodyPr/>
          <a:lstStyle/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Ï"/>
            </a:pPr>
            <a:r>
              <a:rPr lang="zh-CN" altLang="en-US" dirty="0">
                <a:latin typeface="+mn-lt"/>
                <a:ea typeface="+mn-ea"/>
              </a:rPr>
              <a:t>编程时要在程序行上适当加注释。这样设计出来的程序层次分明，结构清楚，可读性强，便于调试。</a:t>
            </a:r>
            <a:endParaRPr lang="en-US" altLang="zh-CN" dirty="0">
              <a:latin typeface="+mn-lt"/>
              <a:ea typeface="+mn-ea"/>
            </a:endParaRPr>
          </a:p>
          <a:p>
            <a:pPr marL="363855" indent="-363855" algn="just">
              <a:spcBef>
                <a:spcPts val="1200"/>
              </a:spcBef>
              <a:buClr>
                <a:srgbClr val="00FF00"/>
              </a:buClr>
              <a:buFont typeface="Wingdings" panose="05000000000000000000" pitchFamily="2" charset="2"/>
              <a:buChar char="Ï"/>
            </a:pPr>
            <a:r>
              <a:rPr lang="zh-CN" altLang="en-US" dirty="0">
                <a:latin typeface="+mn-lt"/>
                <a:ea typeface="+mn-ea"/>
              </a:rPr>
              <a:t>编写较复杂的程序时，一般应先画出程序流程图，将设计步骤细化，再按流程图设计编写程序。</a:t>
            </a:r>
            <a:endParaRPr lang="en-US" altLang="zh-CN" dirty="0">
              <a:latin typeface="+mn-lt"/>
              <a:ea typeface="+mn-ea"/>
            </a:endParaRPr>
          </a:p>
          <a:p>
            <a:pPr marL="363855" indent="-363855" algn="just">
              <a:spcBef>
                <a:spcPts val="1800"/>
              </a:spcBef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j-ea"/>
                <a:ea typeface="+mj-ea"/>
              </a:rPr>
              <a:t>下面先从</a:t>
            </a:r>
            <a:r>
              <a:rPr lang="en-US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种基本结构入手，介绍编程方法和应用实例，再介绍实际应用较多的代码转换、过程调用等编程例子，后者也要用</a:t>
            </a:r>
            <a:r>
              <a:rPr lang="zh-CN" altLang="en-US" dirty="0">
                <a:latin typeface="+mn-lt"/>
                <a:ea typeface="+mj-ea"/>
              </a:rPr>
              <a:t>到 </a:t>
            </a:r>
            <a:r>
              <a:rPr lang="en-US" dirty="0">
                <a:latin typeface="+mn-lt"/>
                <a:ea typeface="+mj-ea"/>
              </a:rPr>
              <a:t>3 </a:t>
            </a:r>
            <a:r>
              <a:rPr lang="zh-CN" altLang="en-US" dirty="0">
                <a:latin typeface="+mn-lt"/>
                <a:ea typeface="+mj-ea"/>
              </a:rPr>
              <a:t>种</a:t>
            </a:r>
            <a:r>
              <a:rPr lang="zh-CN" altLang="en-US" dirty="0">
                <a:latin typeface="+mj-ea"/>
                <a:ea typeface="+mj-ea"/>
              </a:rPr>
              <a:t>基本结构。</a:t>
            </a:r>
          </a:p>
          <a:p>
            <a:pPr marL="363855" indent="-363855" algn="just">
              <a:buClr>
                <a:srgbClr val="00FF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+mj-ea"/>
                <a:ea typeface="+mj-ea"/>
              </a:rPr>
              <a:t>通过学习这些实例，掌握汇编语言程序设计的基本方法，为编写复杂程序奠定基础。</a:t>
            </a:r>
          </a:p>
          <a:p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17843"/>
      </p:ext>
    </p:extLst>
  </p:cSld>
  <p:clrMapOvr>
    <a:masterClrMapping/>
  </p:clrMapOvr>
  <p:transition spd="slow">
    <p:wip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082800" y="2228850"/>
            <a:ext cx="6453188" cy="350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rgbClr val="00FF00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rgbClr val="00FF00"/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>
                <a:solidFill>
                  <a:srgbClr val="00FF00"/>
                </a:solidFill>
                <a:latin typeface="+mn-lt"/>
                <a:ea typeface="+mn-ea"/>
              </a:rPr>
              <a:t>顺序结构程序设计</a:t>
            </a:r>
          </a:p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分支程序设计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4.</a:t>
            </a: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3</a:t>
            </a:r>
            <a:r>
              <a:rPr lang="en-US" sz="3600" b="1" dirty="0">
                <a:solidFill>
                  <a:schemeClr val="tx2"/>
                </a:solidFill>
                <a:latin typeface="+mn-lt"/>
                <a:ea typeface="+mn-ea"/>
              </a:rPr>
              <a:t>.3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循环结构程序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4.3.4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代码转换程序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+mn-lt"/>
                <a:ea typeface="+mn-ea"/>
              </a:rPr>
              <a:t>4.3.5  </a:t>
            </a:r>
            <a:r>
              <a:rPr lang="zh-CN" altLang="en-US" sz="3600" b="1" dirty="0">
                <a:solidFill>
                  <a:schemeClr val="tx2"/>
                </a:solidFill>
                <a:latin typeface="+mn-lt"/>
                <a:ea typeface="+mn-ea"/>
              </a:rPr>
              <a:t>过程调用</a:t>
            </a:r>
            <a:endParaRPr lang="en-US" altLang="zh-CN" sz="3600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5178556"/>
      </p:ext>
    </p:extLst>
  </p:cSld>
  <p:clrMapOvr>
    <a:masterClrMapping/>
  </p:clrMapOvr>
  <p:transition spd="slow">
    <p:wedg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FF00"/>
                </a:solidFill>
                <a:ea typeface="+mn-ea"/>
              </a:rPr>
              <a:t>4.</a:t>
            </a:r>
            <a:r>
              <a:rPr lang="en-US" altLang="zh-CN" sz="3600" dirty="0">
                <a:solidFill>
                  <a:srgbClr val="00FF00"/>
                </a:solidFill>
                <a:ea typeface="+mn-ea"/>
              </a:rPr>
              <a:t>3</a:t>
            </a:r>
            <a:r>
              <a:rPr lang="en-US" sz="3600" dirty="0">
                <a:solidFill>
                  <a:srgbClr val="00FF00"/>
                </a:solidFill>
                <a:ea typeface="+mn-ea"/>
              </a:rPr>
              <a:t>.1  </a:t>
            </a:r>
            <a:r>
              <a:rPr lang="zh-CN" altLang="en-US" sz="3600" dirty="0">
                <a:solidFill>
                  <a:srgbClr val="00FF00"/>
                </a:solidFill>
                <a:ea typeface="+mn-ea"/>
              </a:rPr>
              <a:t>顺序结构程序设计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467350"/>
          </a:xfrm>
        </p:spPr>
        <p:txBody>
          <a:bodyPr/>
          <a:lstStyle/>
          <a:p>
            <a:pPr marL="363855" indent="-363855" algn="just">
              <a:spcBef>
                <a:spcPts val="600"/>
              </a:spcBef>
            </a:pPr>
            <a:r>
              <a:rPr lang="zh-CN" altLang="en-US" dirty="0"/>
              <a:t>顺序结构程序也称为简单程序，这种程序按指令排列的先后顺序逐条执行。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4.33  </a:t>
            </a:r>
            <a:r>
              <a:rPr lang="zh-CN" altLang="en-US" dirty="0">
                <a:latin typeface="+mn-lt"/>
                <a:ea typeface="+mn-ea"/>
              </a:rPr>
              <a:t>编写显示一个笑脸字符在显示器上的程序，程序命名为</a:t>
            </a:r>
            <a:r>
              <a:rPr lang="en-US" dirty="0">
                <a:latin typeface="+mn-lt"/>
                <a:ea typeface="+mn-ea"/>
              </a:rPr>
              <a:t>HAPPY.ASM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  <a:p>
            <a:pPr>
              <a:spcBef>
                <a:spcPts val="600"/>
              </a:spcBef>
              <a:buNone/>
            </a:pPr>
            <a:r>
              <a:rPr lang="en-US" sz="2400" dirty="0"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PROG1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		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ASSUME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  CS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：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PROG1	</a:t>
            </a:r>
            <a:r>
              <a:rPr lang="zh-CN" altLang="en-US" sz="2400" dirty="0">
                <a:solidFill>
                  <a:srgbClr val="FFCCCC"/>
                </a:solidFill>
                <a:latin typeface="+mn-lt"/>
                <a:ea typeface="+mn-ea"/>
              </a:rPr>
              <a:t>；只有</a:t>
            </a:r>
            <a:r>
              <a:rPr lang="en-US" altLang="zh-CN" sz="2400" dirty="0">
                <a:solidFill>
                  <a:srgbClr val="FFCCCC"/>
                </a:solidFill>
                <a:latin typeface="+mn-lt"/>
                <a:ea typeface="+mn-ea"/>
              </a:rPr>
              <a:t>1</a:t>
            </a:r>
            <a:r>
              <a:rPr lang="zh-CN" altLang="en-US" sz="2400" dirty="0">
                <a:solidFill>
                  <a:srgbClr val="FFCCCC"/>
                </a:solidFill>
                <a:latin typeface="+mn-lt"/>
                <a:ea typeface="+mn-ea"/>
              </a:rPr>
              <a:t>个代码段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START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:	MOV	  DL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1		</a:t>
            </a:r>
            <a:r>
              <a:rPr lang="zh-CN" altLang="en-US" sz="2400" dirty="0">
                <a:solidFill>
                  <a:srgbClr val="FFCCCC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CCCC"/>
                </a:solidFill>
                <a:latin typeface="+mn-lt"/>
                <a:ea typeface="+mn-ea"/>
              </a:rPr>
              <a:t>DL</a:t>
            </a:r>
            <a:r>
              <a:rPr lang="zh-CN" altLang="en-US" sz="2400" dirty="0">
                <a:solidFill>
                  <a:srgbClr val="FFCCCC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en-US" sz="2400" dirty="0">
                <a:solidFill>
                  <a:srgbClr val="FFCCCC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FFCCCC"/>
                </a:solidFill>
                <a:latin typeface="+mn-lt"/>
                <a:ea typeface="+mn-ea"/>
              </a:rPr>
              <a:t>要显示字符</a:t>
            </a:r>
            <a:endParaRPr lang="en-US" altLang="zh-CN" sz="2400" dirty="0">
              <a:solidFill>
                <a:srgbClr val="FFCCCC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							</a:t>
            </a:r>
            <a:r>
              <a:rPr lang="zh-CN" altLang="en-US" sz="2400" dirty="0">
                <a:solidFill>
                  <a:srgbClr val="FFCCCC"/>
                </a:solidFill>
                <a:latin typeface="+mn-lt"/>
                <a:ea typeface="+mn-ea"/>
              </a:rPr>
              <a:t>；的</a:t>
            </a:r>
            <a:r>
              <a:rPr lang="en-US" sz="2400" dirty="0">
                <a:solidFill>
                  <a:srgbClr val="FFCCCC"/>
                </a:solidFill>
                <a:latin typeface="+mn-lt"/>
                <a:ea typeface="+mn-ea"/>
              </a:rPr>
              <a:t>ASCII</a:t>
            </a:r>
            <a:r>
              <a:rPr lang="zh-CN" altLang="en-US" sz="2400" dirty="0">
                <a:solidFill>
                  <a:srgbClr val="FFCCCC"/>
                </a:solidFill>
                <a:latin typeface="+mn-lt"/>
                <a:ea typeface="+mn-ea"/>
              </a:rPr>
              <a:t>码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			MOV	  AH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2		</a:t>
            </a:r>
            <a:r>
              <a:rPr lang="zh-CN" altLang="en-US" sz="2400" dirty="0">
                <a:solidFill>
                  <a:srgbClr val="FFCCCC"/>
                </a:solidFill>
                <a:latin typeface="+mn-lt"/>
                <a:ea typeface="+mn-ea"/>
              </a:rPr>
              <a:t>；</a:t>
            </a:r>
            <a:r>
              <a:rPr lang="en-US" sz="2400" dirty="0">
                <a:solidFill>
                  <a:srgbClr val="FFCCCC"/>
                </a:solidFill>
                <a:latin typeface="+mn-lt"/>
                <a:ea typeface="+mn-ea"/>
              </a:rPr>
              <a:t>AH </a:t>
            </a:r>
            <a:r>
              <a:rPr lang="en-US" sz="2400" dirty="0">
                <a:solidFill>
                  <a:srgbClr val="FFCCCC"/>
                </a:solidFill>
                <a:latin typeface="+mn-lt"/>
                <a:ea typeface="+mn-ea"/>
                <a:sym typeface="Symbol" panose="05050102010706020507"/>
              </a:rPr>
              <a:t></a:t>
            </a:r>
            <a:r>
              <a:rPr lang="zh-CN" altLang="en-US" sz="2400" dirty="0">
                <a:solidFill>
                  <a:srgbClr val="FFCCCC"/>
                </a:solidFill>
                <a:latin typeface="+mn-lt"/>
                <a:ea typeface="+mn-ea"/>
              </a:rPr>
              <a:t>功能号</a:t>
            </a:r>
            <a:r>
              <a:rPr lang="en-US" sz="2400" dirty="0">
                <a:solidFill>
                  <a:srgbClr val="FFCCCC"/>
                </a:solidFill>
                <a:latin typeface="+mn-lt"/>
                <a:ea typeface="+mn-ea"/>
              </a:rPr>
              <a:t>2</a:t>
            </a:r>
            <a:endParaRPr lang="zh-CN" altLang="en-US" sz="2400" dirty="0">
              <a:solidFill>
                <a:srgbClr val="FFCCCC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		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INT	  21H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			</a:t>
            </a:r>
            <a:r>
              <a:rPr lang="zh-CN" altLang="en-US" sz="2400" dirty="0">
                <a:solidFill>
                  <a:srgbClr val="FFCCCC"/>
                </a:solidFill>
                <a:latin typeface="+mn-lt"/>
                <a:ea typeface="+mn-ea"/>
              </a:rPr>
              <a:t>；显示笑脸</a:t>
            </a:r>
            <a:r>
              <a:rPr lang="en-US" sz="2400" dirty="0">
                <a:solidFill>
                  <a:srgbClr val="FFCCCC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FFCCCC"/>
                </a:solidFill>
                <a:latin typeface="+mn-lt"/>
                <a:ea typeface="+mn-ea"/>
              </a:rPr>
              <a:t>符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			MOV	  AX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4C00H</a:t>
            </a:r>
            <a:endParaRPr lang="zh-CN" altLang="en-US" sz="2400" dirty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		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INT	  21H	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		</a:t>
            </a:r>
            <a:r>
              <a:rPr lang="zh-CN" altLang="en-US" sz="2400" dirty="0">
                <a:solidFill>
                  <a:srgbClr val="FFCCCC"/>
                </a:solidFill>
                <a:latin typeface="+mn-lt"/>
                <a:ea typeface="+mn-ea"/>
              </a:rPr>
              <a:t>；返回</a:t>
            </a:r>
            <a:r>
              <a:rPr lang="en-US" sz="2400" dirty="0">
                <a:solidFill>
                  <a:srgbClr val="FFCCCC"/>
                </a:solidFill>
                <a:latin typeface="+mn-lt"/>
                <a:ea typeface="+mn-ea"/>
              </a:rPr>
              <a:t>DOS</a:t>
            </a:r>
            <a:endParaRPr lang="zh-CN" altLang="en-US" sz="2400" dirty="0">
              <a:solidFill>
                <a:srgbClr val="FFCCCC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	PROG1	</a:t>
            </a:r>
            <a:r>
              <a:rPr lang="en-US" sz="2400" dirty="0">
                <a:solidFill>
                  <a:srgbClr val="FF66FF"/>
                </a:solidFill>
                <a:latin typeface="+mn-lt"/>
                <a:ea typeface="+mn-ea"/>
              </a:rPr>
              <a:t>ENDS</a:t>
            </a:r>
            <a:endParaRPr lang="zh-CN" altLang="en-US" sz="2400" dirty="0">
              <a:solidFill>
                <a:srgbClr val="FF66FF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</a:rPr>
              <a:t>			</a:t>
            </a:r>
            <a:r>
              <a:rPr lang="en-US" sz="2400" dirty="0">
                <a:solidFill>
                  <a:srgbClr val="00FF00"/>
                </a:solidFill>
                <a:latin typeface="+mn-lt"/>
                <a:ea typeface="+mn-ea"/>
              </a:rPr>
              <a:t>END	 START</a:t>
            </a:r>
            <a:endParaRPr lang="zh-CN" altLang="en-US" sz="2400" dirty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61400" y="3740150"/>
            <a:ext cx="2667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05750" y="4851400"/>
            <a:ext cx="294774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47775897"/>
      </p:ext>
    </p:extLst>
  </p:cSld>
  <p:clrMapOvr>
    <a:masterClrMapping/>
  </p:clrMapOvr>
  <p:transition spd="slow">
    <p:wipe dir="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FF00"/>
                </a:solidFill>
                <a:ea typeface="+mn-ea"/>
              </a:rPr>
              <a:t>4.3.1 </a:t>
            </a:r>
            <a:r>
              <a:rPr lang="zh-CN" altLang="en-US" dirty="0">
                <a:solidFill>
                  <a:srgbClr val="00FF00"/>
                </a:solidFill>
                <a:ea typeface="+mn-ea"/>
              </a:rPr>
              <a:t>顺序结构程序设计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 algn="just"/>
            <a:r>
              <a:rPr lang="zh-CN" altLang="en-US" dirty="0">
                <a:latin typeface="+mn-lt"/>
              </a:rPr>
              <a:t>如果用循环程序将</a:t>
            </a:r>
            <a:r>
              <a:rPr lang="en-US" dirty="0">
                <a:latin typeface="+mn-lt"/>
              </a:rPr>
              <a:t>00</a:t>
            </a:r>
            <a:r>
              <a:rPr lang="en-US" dirty="0">
                <a:latin typeface="+mn-lt"/>
                <a:sym typeface="Symbol" panose="05050102010706020507"/>
              </a:rPr>
              <a:t></a:t>
            </a:r>
            <a:r>
              <a:rPr lang="en-US" dirty="0">
                <a:latin typeface="+mn-lt"/>
              </a:rPr>
              <a:t>FFH</a:t>
            </a:r>
            <a:r>
              <a:rPr lang="zh-CN" altLang="en-US" dirty="0">
                <a:latin typeface="+mn-lt"/>
              </a:rPr>
              <a:t>先后送入</a:t>
            </a:r>
            <a:r>
              <a:rPr lang="en-US" dirty="0">
                <a:latin typeface="+mn-lt"/>
              </a:rPr>
              <a:t>DL</a:t>
            </a:r>
            <a:r>
              <a:rPr lang="zh-CN" altLang="en-US" dirty="0">
                <a:latin typeface="+mn-lt"/>
              </a:rPr>
              <a:t>，再利用</a:t>
            </a:r>
            <a:r>
              <a:rPr lang="en-US" dirty="0">
                <a:latin typeface="+mn-lt"/>
              </a:rPr>
              <a:t>DOS</a:t>
            </a:r>
            <a:r>
              <a:rPr lang="zh-CN" altLang="en-US" dirty="0">
                <a:latin typeface="+mn-lt"/>
              </a:rPr>
              <a:t>的</a:t>
            </a:r>
            <a:r>
              <a:rPr lang="en-US" dirty="0">
                <a:latin typeface="+mn-lt"/>
              </a:rPr>
              <a:t>2</a:t>
            </a:r>
            <a:r>
              <a:rPr lang="zh-CN" altLang="en-US" dirty="0">
                <a:latin typeface="+mn-lt"/>
              </a:rPr>
              <a:t>号功能调用，则可显示全部的标准和扩展</a:t>
            </a:r>
            <a:r>
              <a:rPr lang="en-US" dirty="0">
                <a:latin typeface="+mn-lt"/>
              </a:rPr>
              <a:t>ASCII</a:t>
            </a:r>
            <a:r>
              <a:rPr lang="zh-CN" altLang="en-US" dirty="0">
                <a:latin typeface="+mn-lt"/>
              </a:rPr>
              <a:t>码，包括全部控制符以及积分符、希腊字母等。</a:t>
            </a:r>
          </a:p>
          <a:p>
            <a:pPr algn="just">
              <a:buNone/>
            </a:pPr>
            <a:r>
              <a:rPr lang="zh-CN" altLang="en-US" sz="3200" dirty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200" dirty="0">
                <a:solidFill>
                  <a:srgbClr val="00FF00"/>
                </a:solidFill>
                <a:latin typeface="+mj-ea"/>
                <a:ea typeface="+mj-ea"/>
              </a:rPr>
              <a:t>4.34 </a:t>
            </a:r>
            <a:r>
              <a:rPr lang="zh-CN" altLang="en-US" sz="2400" dirty="0">
                <a:latin typeface="+mn-lt"/>
                <a:ea typeface="+mn-ea"/>
              </a:rPr>
              <a:t>由人</a:t>
            </a:r>
            <a:r>
              <a:rPr lang="zh-CN" altLang="en-US" dirty="0">
                <a:latin typeface="+mn-lt"/>
                <a:ea typeface="+mn-ea"/>
              </a:rPr>
              <a:t>机对话从键盘输入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个</a:t>
            </a:r>
            <a:r>
              <a:rPr lang="en-US" dirty="0">
                <a:latin typeface="+mn-lt"/>
                <a:ea typeface="+mn-ea"/>
              </a:rPr>
              <a:t>10</a:t>
            </a:r>
            <a:r>
              <a:rPr lang="zh-CN" altLang="en-US" dirty="0">
                <a:latin typeface="+mn-lt"/>
                <a:ea typeface="+mn-ea"/>
              </a:rPr>
              <a:t>进制数（</a:t>
            </a:r>
            <a:r>
              <a:rPr lang="en-US" dirty="0">
                <a:latin typeface="+mn-lt"/>
                <a:ea typeface="+mn-ea"/>
              </a:rPr>
              <a:t>0~9</a:t>
            </a:r>
            <a:r>
              <a:rPr lang="zh-CN" altLang="en-US" dirty="0">
                <a:latin typeface="+mn-lt"/>
                <a:ea typeface="+mn-ea"/>
              </a:rPr>
              <a:t>），查表求键入数字的平方值，存入</a:t>
            </a:r>
            <a:r>
              <a:rPr lang="en-US" dirty="0">
                <a:latin typeface="+mn-lt"/>
                <a:ea typeface="+mn-ea"/>
              </a:rPr>
              <a:t>AL</a:t>
            </a:r>
            <a:r>
              <a:rPr lang="zh-CN" altLang="en-US" dirty="0">
                <a:latin typeface="+mn-lt"/>
                <a:ea typeface="+mn-ea"/>
              </a:rPr>
              <a:t>寄存器中，并显示有关的提示信息。试编写汇编语言程序。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/>
              <a:t>解：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数据段中，先给出数字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0~9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的平方值，逐个存入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TABLE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开始的内存中，形成表格，以便查找，再给出等待显示的提示信息。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代码段由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个部分组成：显示提示信息；等待键入数字；查表求键入数字的平方值，并将结果存入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AL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016382160"/>
      </p:ext>
    </p:extLst>
  </p:cSld>
  <p:clrMapOvr>
    <a:masterClrMapping/>
  </p:clrMapOvr>
  <p:transition spd="slow">
    <p:pull dir="ld"/>
  </p:transition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15693</Words>
  <Application>Microsoft Office PowerPoint</Application>
  <PresentationFormat>全屏显示(4:3)</PresentationFormat>
  <Paragraphs>1370</Paragraphs>
  <Slides>156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156</vt:i4>
      </vt:variant>
    </vt:vector>
  </HeadingPairs>
  <TitlesOfParts>
    <vt:vector size="171" baseType="lpstr">
      <vt:lpstr>方正姚体</vt:lpstr>
      <vt:lpstr>仿宋_GB2312</vt:lpstr>
      <vt:lpstr>黑体</vt:lpstr>
      <vt:lpstr>华文琥珀</vt:lpstr>
      <vt:lpstr>华文隶书</vt:lpstr>
      <vt:lpstr>华文中宋</vt:lpstr>
      <vt:lpstr>楷体_GB2312</vt:lpstr>
      <vt:lpstr>宋体</vt:lpstr>
      <vt:lpstr>Arial</vt:lpstr>
      <vt:lpstr>Times New Roman</vt:lpstr>
      <vt:lpstr>Wingdings</vt:lpstr>
      <vt:lpstr>Wingdings 3</vt:lpstr>
      <vt:lpstr>微机模板</vt:lpstr>
      <vt:lpstr>1_微机模板</vt:lpstr>
      <vt:lpstr>2_微机模板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§4.1 汇编语言程序格式和伪指令</vt:lpstr>
      <vt:lpstr>4.1.1 汇编语言程序格式</vt:lpstr>
      <vt:lpstr>指令语句</vt:lpstr>
      <vt:lpstr>指令语句</vt:lpstr>
      <vt:lpstr>2. 伪指令语句</vt:lpstr>
      <vt:lpstr>伪指令语句</vt:lpstr>
      <vt:lpstr>3. 表达式和运算符</vt:lpstr>
      <vt:lpstr>常用表达式的运算符</vt:lpstr>
      <vt:lpstr>常用表达式的运算符(续)</vt:lpstr>
      <vt:lpstr>常用表达式的运算符(续)</vt:lpstr>
      <vt:lpstr> 如果一个表达式中有多个运算符，则要根据优先级别从高到低的顺序进行运算，优先级别相同的运算符，则按从左到右的顺序进行运算。</vt:lpstr>
      <vt:lpstr>运算符</vt:lpstr>
      <vt:lpstr>运算符</vt:lpstr>
      <vt:lpstr>运算符</vt:lpstr>
      <vt:lpstr>运算符</vt:lpstr>
      <vt:lpstr>运算符</vt:lpstr>
      <vt:lpstr>运算符</vt:lpstr>
      <vt:lpstr>运算符</vt:lpstr>
      <vt:lpstr>PowerPoint 演示文稿</vt:lpstr>
      <vt:lpstr>4.1.2  伪指令语句</vt:lpstr>
      <vt:lpstr>1.段定义语句</vt:lpstr>
      <vt:lpstr>1.段定义语句</vt:lpstr>
      <vt:lpstr>1.段定义语句</vt:lpstr>
      <vt:lpstr>2.段分配语句</vt:lpstr>
      <vt:lpstr>3.过程定义语句</vt:lpstr>
      <vt:lpstr>3.过程定义语句</vt:lpstr>
      <vt:lpstr>4.变量定义语句</vt:lpstr>
      <vt:lpstr>4.变量定义语句</vt:lpstr>
      <vt:lpstr>4.变量定义语句</vt:lpstr>
      <vt:lpstr>4.变量定义语句</vt:lpstr>
      <vt:lpstr>4.变量定义语句</vt:lpstr>
      <vt:lpstr>5.程序结束语句</vt:lpstr>
      <vt:lpstr>6.其它伪指令</vt:lpstr>
      <vt:lpstr>6.其它伪指令</vt:lpstr>
      <vt:lpstr>6.其它伪指令</vt:lpstr>
      <vt:lpstr>6.其它伪指令</vt:lpstr>
      <vt:lpstr>6.其它伪指令</vt:lpstr>
      <vt:lpstr>6.其它伪指令</vt:lpstr>
      <vt:lpstr>6.其它伪指令</vt:lpstr>
      <vt:lpstr>PowerPoint 演示文稿</vt:lpstr>
      <vt:lpstr>PowerPoint 演示文稿</vt:lpstr>
      <vt:lpstr>PowerPoint 演示文稿</vt:lpstr>
      <vt:lpstr>4.1.3  完整的汇编语言程序框架</vt:lpstr>
      <vt:lpstr>1.完整的汇编语言程序框架</vt:lpstr>
      <vt:lpstr>1.完整的汇编语言程序框架</vt:lpstr>
      <vt:lpstr>1.完整的汇编语言程序框架</vt:lpstr>
      <vt:lpstr>1.完整的汇编语言程序框架</vt:lpstr>
      <vt:lpstr>1.完整的汇编语言程序框架</vt:lpstr>
      <vt:lpstr>1.完整的汇编语言程序框架</vt:lpstr>
      <vt:lpstr>2. 堆栈的设置</vt:lpstr>
      <vt:lpstr>3.返回DOS操作系统</vt:lpstr>
      <vt:lpstr>3.返回DOS操作系统</vt:lpstr>
      <vt:lpstr>PowerPoint 演示文稿</vt:lpstr>
      <vt:lpstr>PowerPoint 演示文稿</vt:lpstr>
      <vt:lpstr>§4.2  DOS系统功能调用和BIOS中断调用</vt:lpstr>
      <vt:lpstr>4.2.1  概述</vt:lpstr>
      <vt:lpstr>4.2.1  概述</vt:lpstr>
      <vt:lpstr>PowerPoint 演示文稿</vt:lpstr>
      <vt:lpstr>PowerPoint 演示文稿</vt:lpstr>
      <vt:lpstr>4.2.2   DOS系统功能调用</vt:lpstr>
      <vt:lpstr>1.中断处理程序分类</vt:lpstr>
      <vt:lpstr>2. DOS系统功能调用方法</vt:lpstr>
      <vt:lpstr>3. DOS系统功能调用举例</vt:lpstr>
      <vt:lpstr>3. DOS系统功能调用举例</vt:lpstr>
      <vt:lpstr>3. DOS系统功能调用举例</vt:lpstr>
      <vt:lpstr>3. DOS系统功能调用举例</vt:lpstr>
      <vt:lpstr>PowerPoint 演示文稿</vt:lpstr>
      <vt:lpstr>3. DOS系统功能调用举例</vt:lpstr>
      <vt:lpstr>3. DOS系统功能调用举例</vt:lpstr>
      <vt:lpstr>PowerPoint 演示文稿</vt:lpstr>
      <vt:lpstr>3. DOS系统功能调用举例</vt:lpstr>
      <vt:lpstr>PowerPoint 演示文稿</vt:lpstr>
      <vt:lpstr>PowerPoint 演示文稿</vt:lpstr>
      <vt:lpstr>4.2.3  BIOS中断调用</vt:lpstr>
      <vt:lpstr>PowerPoint 演示文稿</vt:lpstr>
      <vt:lpstr>PowerPoint 演示文稿</vt:lpstr>
      <vt:lpstr>1.键盘中断调用INT  16H</vt:lpstr>
      <vt:lpstr>1.键盘中断调用INT 16H</vt:lpstr>
      <vt:lpstr>1.键盘中断调用INT 16H</vt:lpstr>
      <vt:lpstr>1.键盘中断调用INT 16H</vt:lpstr>
      <vt:lpstr>2.打印机中断调用INT 17H</vt:lpstr>
      <vt:lpstr>2.打印机中断调用INT 17H</vt:lpstr>
      <vt:lpstr>2.打印机中断调用INT 17H</vt:lpstr>
      <vt:lpstr>2.打印机中断调用INT 17H</vt:lpstr>
      <vt:lpstr>3.显示中断调用INT 10H</vt:lpstr>
      <vt:lpstr>4. 鼠标中断功能调用INT 33H</vt:lpstr>
      <vt:lpstr> </vt:lpstr>
      <vt:lpstr> </vt:lpstr>
      <vt:lpstr>§4.3  汇编语言程序设计方法与实例</vt:lpstr>
      <vt:lpstr>汇编语言程序设计</vt:lpstr>
      <vt:lpstr>汇编语言程序设计</vt:lpstr>
      <vt:lpstr>PowerPoint 演示文稿</vt:lpstr>
      <vt:lpstr>4.3.1  顺序结构程序设计</vt:lpstr>
      <vt:lpstr>4.3.1 顺序结构程序设计</vt:lpstr>
      <vt:lpstr>PowerPoint 演示文稿</vt:lpstr>
      <vt:lpstr>PowerPoint 演示文稿</vt:lpstr>
      <vt:lpstr>4.3.1 顺序结构程序设计</vt:lpstr>
      <vt:lpstr>PowerPoint 演示文稿</vt:lpstr>
      <vt:lpstr>PowerPoint 演示文稿</vt:lpstr>
      <vt:lpstr>PowerPoint 演示文稿</vt:lpstr>
      <vt:lpstr>4.3.2  分支程序设计</vt:lpstr>
      <vt:lpstr>4.3.2  分支程序设计</vt:lpstr>
      <vt:lpstr>4.3.2  分支程序设计</vt:lpstr>
      <vt:lpstr>PowerPoint 演示文稿</vt:lpstr>
      <vt:lpstr>PowerPoint 演示文稿</vt:lpstr>
      <vt:lpstr>PowerPoint 演示文稿</vt:lpstr>
      <vt:lpstr>PowerPoint 演示文稿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4.3.3  循环结构程序</vt:lpstr>
      <vt:lpstr>PowerPoint 演示文稿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4.3.4  代码转换程序</vt:lpstr>
      <vt:lpstr>PowerPoint 演示文稿</vt:lpstr>
      <vt:lpstr>4.3.5  过程调用</vt:lpstr>
      <vt:lpstr>4.3.5  过程调用</vt:lpstr>
      <vt:lpstr>4.3.5  过程调用</vt:lpstr>
      <vt:lpstr>4.3.5  过程调用</vt:lpstr>
      <vt:lpstr>4.3.5  过程调用</vt:lpstr>
      <vt:lpstr>4.3.5  过程调用</vt:lpstr>
      <vt:lpstr>PowerPoint 演示文稿</vt:lpstr>
      <vt:lpstr>PowerPoint 演示文稿</vt:lpstr>
      <vt:lpstr>PowerPoint 演示文稿</vt:lpstr>
      <vt:lpstr>PowerPoint 演示文稿</vt:lpstr>
      <vt:lpstr>4.3.5  过程调用</vt:lpstr>
      <vt:lpstr>4.3.5  过程调用</vt:lpstr>
      <vt:lpstr>4.3.5  过程调用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陈 顺鹏</cp:lastModifiedBy>
  <cp:revision>424</cp:revision>
  <dcterms:created xsi:type="dcterms:W3CDTF">2003-06-02T09:23:00Z</dcterms:created>
  <dcterms:modified xsi:type="dcterms:W3CDTF">2021-09-20T10:18:04Z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