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74" r:id="rId3"/>
    <p:sldId id="664" r:id="rId4"/>
    <p:sldId id="663" r:id="rId5"/>
    <p:sldId id="665" r:id="rId6"/>
    <p:sldId id="675" r:id="rId7"/>
    <p:sldId id="69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9" r:id="rId17"/>
    <p:sldId id="678" r:id="rId18"/>
    <p:sldId id="677" r:id="rId19"/>
    <p:sldId id="676" r:id="rId20"/>
    <p:sldId id="674" r:id="rId21"/>
    <p:sldId id="696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9" r:id="rId30"/>
    <p:sldId id="690" r:id="rId31"/>
    <p:sldId id="691" r:id="rId32"/>
    <p:sldId id="692" r:id="rId33"/>
    <p:sldId id="693" r:id="rId34"/>
    <p:sldId id="694" r:id="rId35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CC99"/>
    <a:srgbClr val="FF66FF"/>
    <a:srgbClr val="B4B9BE"/>
    <a:srgbClr val="FF0066"/>
    <a:srgbClr val="00CC00"/>
    <a:srgbClr val="FF9933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3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汇编程序设计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4.2  DOS</a:t>
            </a:r>
            <a:r>
              <a:rPr lang="zh-CN" altLang="en-US" sz="1800" b="0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功能调用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3030" y="322894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04800" y="1206500"/>
            <a:ext cx="8534400" cy="48450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5400" dirty="0" smtClean="0">
                <a:effectLst/>
              </a:rPr>
            </a:br>
            <a:r>
              <a:rPr lang="zh-CN" altLang="en-US" sz="5400" b="1" dirty="0" smtClean="0">
                <a:solidFill>
                  <a:srgbClr val="FF66FF"/>
                </a:solidFill>
                <a:ea typeface="华文中宋" panose="02010600040101010101" pitchFamily="2" charset="-122"/>
              </a:rPr>
              <a:t>汇编语言程序设计</a:t>
            </a:r>
            <a:endParaRPr lang="en-US" altLang="zh-CN" sz="54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50850"/>
            <a:ext cx="8229600" cy="67468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3. DOS</a:t>
            </a:r>
            <a:r>
              <a:rPr lang="zh-CN" altLang="en-US" dirty="0" smtClean="0">
                <a:solidFill>
                  <a:schemeClr val="tx1"/>
                </a:solidFill>
              </a:rPr>
              <a:t>系统功能调用举例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）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DOS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键盘功能调用</a:t>
            </a:r>
            <a:endParaRPr lang="zh-CN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利用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功能调用，可将读入的键值送进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，并显示在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上，或检查是否有键压下等，还可将从键盘输入的一串字符输入到内存缓冲区中。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4.18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DOS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功能调用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，等待从键盘输入一个字符。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just">
              <a:buNone/>
            </a:pP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	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MOV	AH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，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01 H	</a:t>
            </a:r>
            <a:r>
              <a:rPr lang="zh-CN" altLang="en-US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AH </a:t>
            </a:r>
            <a:r>
              <a:rPr lang="zh-CN" altLang="en-US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功能调用号</a:t>
            </a:r>
            <a:r>
              <a:rPr lang="en-US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01H</a:t>
            </a:r>
            <a:endParaRPr lang="zh-CN" altLang="en-US" dirty="0" smtClean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		INT	21H		</a:t>
            </a:r>
            <a:r>
              <a:rPr lang="zh-CN" altLang="en-US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AL </a:t>
            </a:r>
            <a:r>
              <a:rPr lang="zh-CN" altLang="en-US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读入键值，并显示该字符</a:t>
            </a:r>
            <a:endParaRPr lang="zh-CN" altLang="en-US" dirty="0" smtClean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若有键压下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读入键值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并检查是否为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Ctrl-Break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键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?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若是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自动调用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INT 23H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中断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执行退出命令；否则将键值送入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AL,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并显示该字符。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67468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3. DOS</a:t>
            </a:r>
            <a:r>
              <a:rPr lang="zh-CN" altLang="en-US" dirty="0" smtClean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62050"/>
            <a:ext cx="8372475" cy="530860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4.19  </a:t>
            </a:r>
            <a:r>
              <a:rPr lang="zh-CN" altLang="en-US" dirty="0" smtClean="0">
                <a:latin typeface="+mn-lt"/>
                <a:ea typeface="+mn-ea"/>
              </a:rPr>
              <a:t>交互式程序中，用户键入字母键</a:t>
            </a:r>
            <a:r>
              <a:rPr lang="en-US" dirty="0" smtClean="0">
                <a:latin typeface="+mn-lt"/>
                <a:ea typeface="+mn-ea"/>
              </a:rPr>
              <a:t>Y</a:t>
            </a:r>
            <a:r>
              <a:rPr lang="zh-CN" altLang="en-US" dirty="0" smtClean="0">
                <a:latin typeface="+mn-lt"/>
                <a:ea typeface="+mn-ea"/>
              </a:rPr>
              <a:t>或</a:t>
            </a:r>
            <a:r>
              <a:rPr lang="en-US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，分别转入不同的程序去处理，并在</a:t>
            </a:r>
            <a:r>
              <a:rPr lang="en-US" dirty="0" smtClean="0">
                <a:latin typeface="+mn-lt"/>
                <a:ea typeface="+mn-ea"/>
              </a:rPr>
              <a:t>CRT</a:t>
            </a:r>
            <a:r>
              <a:rPr lang="zh-CN" altLang="en-US" dirty="0" smtClean="0">
                <a:latin typeface="+mn-lt"/>
                <a:ea typeface="+mn-ea"/>
              </a:rPr>
              <a:t>上显示键入字符</a:t>
            </a:r>
            <a:r>
              <a:rPr lang="en-US" altLang="zh-CN" dirty="0" smtClean="0">
                <a:latin typeface="+mn-lt"/>
                <a:ea typeface="+mn-ea"/>
              </a:rPr>
              <a:t>; </a:t>
            </a:r>
            <a:r>
              <a:rPr lang="zh-CN" altLang="en-US" dirty="0" smtClean="0">
                <a:latin typeface="+mn-lt"/>
                <a:ea typeface="+mn-ea"/>
              </a:rPr>
              <a:t>若按了</a:t>
            </a:r>
            <a:r>
              <a:rPr lang="en-US" dirty="0" smtClean="0">
                <a:latin typeface="+mn-lt"/>
                <a:ea typeface="+mn-ea"/>
              </a:rPr>
              <a:t>Ctrl-Break</a:t>
            </a:r>
            <a:r>
              <a:rPr lang="zh-CN" altLang="en-US" dirty="0" smtClean="0">
                <a:latin typeface="+mn-lt"/>
                <a:ea typeface="+mn-ea"/>
              </a:rPr>
              <a:t>，则结束程序，否则继续等待。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GET_KEY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01H	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AH 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功能调用号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01H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INT	21H		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AL</a:t>
            </a:r>
            <a:r>
              <a:rPr lang="en-US" sz="2400" dirty="0" smtClean="0">
                <a:solidFill>
                  <a:srgbClr val="CCFF99"/>
                </a:solidFill>
                <a:ea typeface="仿宋_GB2312" pitchFamily="49" charset="-122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读入键值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CMP	AL</a:t>
            </a:r>
            <a:r>
              <a:rPr lang="zh-CN" altLang="en-US" sz="2400" dirty="0" smtClean="0">
                <a:latin typeface="+mn-lt"/>
                <a:ea typeface="+mn-ea"/>
              </a:rPr>
              <a:t>，‘</a:t>
            </a:r>
            <a:r>
              <a:rPr lang="en-US" sz="2400" dirty="0" smtClean="0">
                <a:latin typeface="+mn-lt"/>
                <a:ea typeface="+mn-ea"/>
              </a:rPr>
              <a:t>Y</a:t>
            </a:r>
            <a:r>
              <a:rPr lang="zh-CN" altLang="en-US" sz="2400" dirty="0" smtClean="0">
                <a:latin typeface="+mn-lt"/>
                <a:ea typeface="+mn-ea"/>
              </a:rPr>
              <a:t>’</a:t>
            </a:r>
            <a:r>
              <a:rPr lang="en-US" sz="2400" dirty="0" smtClean="0">
                <a:solidFill>
                  <a:srgbClr val="B4B9BE"/>
                </a:solidFill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；键值是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Y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吗？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JE		YES		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；是，转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YES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CMP  	AL</a:t>
            </a:r>
            <a:r>
              <a:rPr lang="zh-CN" altLang="en-US" sz="2400" dirty="0" smtClean="0">
                <a:latin typeface="+mn-lt"/>
                <a:ea typeface="+mn-ea"/>
              </a:rPr>
              <a:t>，‘</a:t>
            </a:r>
            <a:r>
              <a:rPr lang="en-US" sz="2400" dirty="0" smtClean="0">
                <a:latin typeface="+mn-lt"/>
                <a:ea typeface="+mn-ea"/>
              </a:rPr>
              <a:t>N</a:t>
            </a:r>
            <a:r>
              <a:rPr lang="zh-CN" altLang="en-US" sz="2400" dirty="0" smtClean="0">
                <a:latin typeface="+mn-lt"/>
                <a:ea typeface="+mn-ea"/>
              </a:rPr>
              <a:t>’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；不是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Y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，是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N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吗？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JE	  	NO		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；是，转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NO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JNE	 GET_KEY	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；不是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N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，返回继续等待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YES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┇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；按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Y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键的处理程序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NO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latin typeface="+mn-lt"/>
                <a:ea typeface="+mn-ea"/>
              </a:rPr>
              <a:t>┇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；按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N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键的处理程序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 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3. DOS</a:t>
            </a:r>
            <a:r>
              <a:rPr lang="zh-CN" altLang="en-US" dirty="0" smtClean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31187" cy="5175250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4.20   </a:t>
            </a:r>
            <a:r>
              <a:rPr lang="en-US" sz="2800" dirty="0" smtClean="0">
                <a:latin typeface="+mn-lt"/>
                <a:ea typeface="+mn-ea"/>
              </a:rPr>
              <a:t>DOS</a:t>
            </a:r>
            <a:r>
              <a:rPr lang="zh-CN" altLang="en-US" sz="2800" dirty="0" smtClean="0">
                <a:latin typeface="+mn-lt"/>
                <a:ea typeface="+mn-ea"/>
              </a:rPr>
              <a:t>功能调用</a:t>
            </a:r>
            <a:r>
              <a:rPr lang="en-US" sz="2800" dirty="0" smtClean="0">
                <a:latin typeface="+mn-lt"/>
                <a:ea typeface="+mn-ea"/>
              </a:rPr>
              <a:t>6</a:t>
            </a:r>
            <a:r>
              <a:rPr lang="zh-CN" altLang="en-US" sz="2800" dirty="0" smtClean="0">
                <a:latin typeface="+mn-lt"/>
                <a:ea typeface="+mn-ea"/>
              </a:rPr>
              <a:t>，控制台</a:t>
            </a:r>
            <a:r>
              <a:rPr lang="en-US" sz="2800" dirty="0" smtClean="0"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latin typeface="+mn-lt"/>
                <a:ea typeface="+mn-ea"/>
              </a:rPr>
              <a:t>（控制台指键盘和</a:t>
            </a:r>
            <a:r>
              <a:rPr lang="en-US" altLang="zh-CN" sz="2800" dirty="0" smtClean="0">
                <a:latin typeface="+mn-lt"/>
                <a:ea typeface="+mn-ea"/>
              </a:rPr>
              <a:t>CRT</a:t>
            </a:r>
            <a:r>
              <a:rPr lang="zh-CN" altLang="en-US" sz="2800" dirty="0" smtClean="0">
                <a:latin typeface="+mn-lt"/>
                <a:ea typeface="+mn-ea"/>
              </a:rPr>
              <a:t>），不检查是否按了</a:t>
            </a:r>
            <a:r>
              <a:rPr lang="en-US" sz="2800" dirty="0" smtClean="0">
                <a:latin typeface="+mn-lt"/>
                <a:ea typeface="+mn-ea"/>
              </a:rPr>
              <a:t>Ctrl-Break</a:t>
            </a:r>
            <a:r>
              <a:rPr lang="zh-CN" altLang="en-US" sz="2800" dirty="0" smtClean="0">
                <a:latin typeface="+mn-lt"/>
                <a:ea typeface="+mn-ea"/>
              </a:rPr>
              <a:t>键。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b="0" dirty="0" smtClean="0">
                <a:latin typeface="+mn-lt"/>
              </a:rPr>
              <a:t>		</a:t>
            </a:r>
            <a:r>
              <a:rPr lang="en-US" dirty="0" smtClean="0">
                <a:latin typeface="+mn-lt"/>
                <a:ea typeface="+mn-ea"/>
              </a:rPr>
              <a:t>   MOV    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		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6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号功能调用</a:t>
            </a:r>
            <a:endParaRPr lang="zh-CN" altLang="en-US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   MOV    DL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 FFH	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DL=FFH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，键盘输入</a:t>
            </a:r>
            <a:endParaRPr lang="zh-CN" altLang="en-US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   INT	      21H</a:t>
            </a:r>
            <a:endParaRPr lang="zh-CN" altLang="en-US" dirty="0" smtClean="0">
              <a:latin typeface="+mn-lt"/>
              <a:ea typeface="+mn-ea"/>
            </a:endParaRPr>
          </a:p>
          <a:p>
            <a:pPr marL="363855" indent="-363855" algn="just">
              <a:spcBef>
                <a:spcPts val="12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当调用时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DL=FFH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，表示从键盘输入字符。执行后，若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ZF=0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中为输入字符的键值；若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ZF=1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，表示无键压下，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中不是键值。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spcBef>
                <a:spcPts val="12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如果调用时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FFH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，表示从屏幕输出字符。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3. DOS</a:t>
            </a:r>
            <a:r>
              <a:rPr lang="zh-CN" altLang="en-US" dirty="0" smtClean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4.21  </a:t>
            </a:r>
            <a:r>
              <a:rPr lang="zh-CN" altLang="en-US" sz="2800" dirty="0" smtClean="0">
                <a:latin typeface="+mn-lt"/>
                <a:ea typeface="+mn-ea"/>
              </a:rPr>
              <a:t>利用</a:t>
            </a:r>
            <a:r>
              <a:rPr lang="en-US" sz="2800" dirty="0" smtClean="0">
                <a:latin typeface="+mn-lt"/>
                <a:ea typeface="+mn-ea"/>
              </a:rPr>
              <a:t>0AH</a:t>
            </a:r>
            <a:r>
              <a:rPr lang="zh-CN" altLang="en-US" sz="2800" dirty="0" smtClean="0">
                <a:latin typeface="+mn-lt"/>
                <a:ea typeface="+mn-ea"/>
              </a:rPr>
              <a:t>号</a:t>
            </a:r>
            <a:r>
              <a:rPr lang="en-US" sz="2800" dirty="0" smtClean="0">
                <a:latin typeface="+mn-lt"/>
                <a:ea typeface="+mn-ea"/>
              </a:rPr>
              <a:t>DOS</a:t>
            </a:r>
            <a:r>
              <a:rPr lang="zh-CN" altLang="en-US" sz="2800" dirty="0" smtClean="0">
                <a:latin typeface="+mn-lt"/>
                <a:ea typeface="+mn-ea"/>
              </a:rPr>
              <a:t>功能调用，将键入字符送输入缓冲区。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调用前预先定义一个缓冲区，首地址为：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缓冲区的第一个字节由用户指定，存放缓冲区最大容量（字节数）；第二个字节保留，功能调用后存放实际键入的字符个数；从第三个字节开始存入键盘输入的实际字符的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码，直到击了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ENTER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键为止。</a:t>
            </a:r>
            <a:endParaRPr lang="en-US" altLang="zh-CN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若键入的字符数小于最大字节数，缓冲区其余部分都填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；若大于最大字节数，则后键入的字符丢失，并发出嘟嘟声。</a:t>
            </a:r>
            <a:endParaRPr lang="zh-CN" altLang="en-US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317500"/>
            <a:ext cx="8372475" cy="6172200"/>
          </a:xfrm>
        </p:spPr>
        <p:txBody>
          <a:bodyPr/>
          <a:lstStyle/>
          <a:p>
            <a:r>
              <a:rPr lang="zh-CN" altLang="en-US" dirty="0" smtClean="0"/>
              <a:t>程序如下：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BUFF	  DB	50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；定义缓冲区最大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50(32H)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字节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DB	</a:t>
            </a:r>
            <a:r>
              <a:rPr lang="zh-CN" altLang="en-US" sz="2400" dirty="0" smtClean="0">
                <a:latin typeface="+mn-lt"/>
                <a:ea typeface="+mn-ea"/>
              </a:rPr>
              <a:t>？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；存实际键入字节数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DB	50 DUP(?)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；定义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50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个字节空间</a:t>
            </a:r>
            <a:endParaRPr lang="en-US" altLang="zh-CN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；存放键入字符的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码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    </a:t>
            </a:r>
            <a:r>
              <a:rPr lang="zh-CN" altLang="en-US" sz="2400" dirty="0" smtClean="0">
                <a:latin typeface="+mn-lt"/>
                <a:ea typeface="+mn-ea"/>
              </a:rPr>
              <a:t>┇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MOV  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DATA   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；定义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DS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：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DX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MOV  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DS=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缓冲区首址基地址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      MOV  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OFFSET BUFF  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DX=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缓冲区首址偏址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MOV  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0AH	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AH=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10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INT     21H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 	┇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CODE  </a:t>
            </a:r>
            <a:r>
              <a:rPr lang="en-US" sz="2400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3. DOS</a:t>
            </a:r>
            <a:r>
              <a:rPr lang="zh-CN" altLang="en-US" dirty="0" smtClean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758950"/>
          </a:xfrm>
        </p:spPr>
        <p:txBody>
          <a:bodyPr/>
          <a:lstStyle/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若键入的字符串为“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good morning.”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，包括空格共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0DH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）个字符，则缓冲区各单元存储的信息如图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4.5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所示。要检查是否已在缓冲器中存入字符串，可用显示字符的功能调用，将字符串显示在屏幕上。</a:t>
            </a:r>
            <a:endParaRPr lang="zh-CN" altLang="en-US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  <p:pic>
        <p:nvPicPr>
          <p:cNvPr id="4" name="图片 3" descr="t-4.5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3340100"/>
            <a:ext cx="6182211" cy="204470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3. DOS</a:t>
            </a:r>
            <a:r>
              <a:rPr lang="zh-CN" altLang="en-US" dirty="0" smtClean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）</a:t>
            </a:r>
            <a:r>
              <a:rPr lang="zh-CN" altLang="en-US" sz="2800" dirty="0" smtClean="0"/>
              <a:t>显示功能调用</a:t>
            </a:r>
            <a:endParaRPr lang="zh-CN" altLang="en-US" sz="2800" dirty="0" smtClean="0"/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号功能调用用来显示单个字符，</a:t>
            </a:r>
            <a:r>
              <a:rPr lang="en-US" sz="2800" dirty="0" smtClean="0">
                <a:latin typeface="+mn-lt"/>
              </a:rPr>
              <a:t>9</a:t>
            </a:r>
            <a:r>
              <a:rPr lang="zh-CN" altLang="en-US" sz="2800" dirty="0" smtClean="0">
                <a:latin typeface="+mn-lt"/>
              </a:rPr>
              <a:t>号功能调用则显示以</a:t>
            </a:r>
            <a:r>
              <a:rPr lang="en-US" sz="2800" dirty="0" smtClean="0">
                <a:latin typeface="+mn-lt"/>
              </a:rPr>
              <a:t>$</a:t>
            </a:r>
            <a:r>
              <a:rPr lang="zh-CN" altLang="en-US" sz="2800" dirty="0" smtClean="0">
                <a:latin typeface="+mn-lt"/>
              </a:rPr>
              <a:t>结尾的字符串。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+mn-lt"/>
              </a:rPr>
              <a:t> </a:t>
            </a: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4.22   </a:t>
            </a:r>
            <a:r>
              <a:rPr lang="zh-CN" altLang="en-US" sz="2800" dirty="0" smtClean="0">
                <a:latin typeface="+mn-lt"/>
                <a:ea typeface="+mn-ea"/>
              </a:rPr>
              <a:t>编写显示星号“</a:t>
            </a:r>
            <a:r>
              <a:rPr lang="en-US" sz="2800" dirty="0" smtClean="0">
                <a:latin typeface="+mn-lt"/>
                <a:ea typeface="+mn-ea"/>
              </a:rPr>
              <a:t>*</a:t>
            </a:r>
            <a:r>
              <a:rPr lang="zh-CN" altLang="en-US" sz="2800" dirty="0" smtClean="0">
                <a:latin typeface="+mn-lt"/>
                <a:ea typeface="+mn-ea"/>
              </a:rPr>
              <a:t>”的程序。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	DL</a:t>
            </a:r>
            <a:r>
              <a:rPr lang="zh-CN" altLang="en-US" dirty="0" smtClean="0">
                <a:latin typeface="+mn-lt"/>
                <a:ea typeface="+mn-ea"/>
              </a:rPr>
              <a:t>，‘</a:t>
            </a:r>
            <a:r>
              <a:rPr lang="en-US" dirty="0" smtClean="0">
                <a:latin typeface="+mn-lt"/>
                <a:ea typeface="+mn-ea"/>
              </a:rPr>
              <a:t>*</a:t>
            </a:r>
            <a:r>
              <a:rPr lang="zh-CN" altLang="en-US" dirty="0" smtClean="0">
                <a:latin typeface="+mn-lt"/>
                <a:ea typeface="+mn-ea"/>
              </a:rPr>
              <a:t>’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	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DL 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要显示字符的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ASCII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码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	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02H	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AH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 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02H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INT	21H		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；显示星号“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*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”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9</a:t>
            </a:r>
            <a:r>
              <a:rPr lang="zh-CN" altLang="en-US" dirty="0" smtClean="0">
                <a:latin typeface="+mn-lt"/>
              </a:rPr>
              <a:t>号功能调用前</a:t>
            </a:r>
            <a:r>
              <a:rPr lang="en-US" altLang="zh-CN" dirty="0" smtClean="0">
                <a:latin typeface="+mn-lt"/>
              </a:rPr>
              <a:t>, </a:t>
            </a:r>
            <a:r>
              <a:rPr lang="zh-CN" altLang="en-US" dirty="0" smtClean="0">
                <a:latin typeface="+mn-lt"/>
              </a:rPr>
              <a:t>要将字符串的首地址送到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DX</a:t>
            </a:r>
            <a:r>
              <a:rPr lang="zh-CN" altLang="en-US" dirty="0" smtClean="0">
                <a:latin typeface="+mn-lt"/>
              </a:rPr>
              <a:t>中</a:t>
            </a:r>
            <a:r>
              <a:rPr lang="en-US" altLang="zh-CN" dirty="0" smtClean="0">
                <a:latin typeface="+mn-lt"/>
              </a:rPr>
              <a:t>,</a:t>
            </a:r>
            <a:r>
              <a:rPr lang="zh-CN" altLang="en-US" dirty="0" smtClean="0">
                <a:latin typeface="+mn-lt"/>
              </a:rPr>
              <a:t>调用后显示以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DX</a:t>
            </a:r>
            <a:r>
              <a:rPr lang="zh-CN" altLang="en-US" dirty="0" smtClean="0">
                <a:latin typeface="+mn-lt"/>
              </a:rPr>
              <a:t>为首地址的字符串，直到遇到</a:t>
            </a:r>
            <a:r>
              <a:rPr lang="en-US" dirty="0" smtClean="0">
                <a:latin typeface="+mn-lt"/>
              </a:rPr>
              <a:t>$</a:t>
            </a:r>
            <a:r>
              <a:rPr lang="zh-CN" altLang="en-US" dirty="0" smtClean="0">
                <a:latin typeface="+mn-lt"/>
              </a:rPr>
              <a:t>符为止，</a:t>
            </a:r>
            <a:r>
              <a:rPr lang="en-US" dirty="0" smtClean="0">
                <a:latin typeface="+mn-lt"/>
              </a:rPr>
              <a:t>$</a:t>
            </a:r>
            <a:r>
              <a:rPr lang="zh-CN" altLang="en-US" dirty="0" smtClean="0">
                <a:latin typeface="+mn-lt"/>
              </a:rPr>
              <a:t>符不显示出来。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3200" b="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0" dirty="0" smtClean="0">
                <a:solidFill>
                  <a:srgbClr val="00FF00"/>
                </a:solidFill>
                <a:latin typeface="+mj-ea"/>
                <a:ea typeface="+mj-ea"/>
              </a:rPr>
              <a:t>4.23  </a:t>
            </a:r>
            <a:r>
              <a:rPr lang="zh-CN" altLang="en-US" sz="2800" dirty="0" smtClean="0">
                <a:latin typeface="+mn-lt"/>
                <a:ea typeface="+mn-ea"/>
              </a:rPr>
              <a:t>显示信息“</a:t>
            </a:r>
            <a:r>
              <a:rPr lang="en-US" sz="2800" dirty="0" smtClean="0">
                <a:latin typeface="+mn-lt"/>
                <a:ea typeface="+mn-ea"/>
              </a:rPr>
              <a:t>Try again.</a:t>
            </a:r>
            <a:r>
              <a:rPr lang="zh-CN" altLang="en-US" sz="2800" dirty="0" smtClean="0">
                <a:latin typeface="+mn-lt"/>
                <a:ea typeface="+mn-ea"/>
              </a:rPr>
              <a:t>”</a:t>
            </a:r>
            <a:r>
              <a:rPr lang="en-US" altLang="zh-CN" sz="2800" dirty="0" smtClean="0">
                <a:latin typeface="+mn-lt"/>
                <a:ea typeface="+mn-ea"/>
              </a:rPr>
              <a:t>, </a:t>
            </a:r>
            <a:r>
              <a:rPr lang="zh-CN" altLang="en-US" sz="2800" dirty="0" smtClean="0">
                <a:latin typeface="+mn-lt"/>
                <a:ea typeface="+mn-ea"/>
              </a:rPr>
              <a:t>并回车、换行。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</a:t>
            </a:r>
            <a:r>
              <a:rPr lang="zh-CN" altLang="en-US" sz="2400" dirty="0" smtClean="0">
                <a:latin typeface="+mn-lt"/>
                <a:ea typeface="+mn-ea"/>
              </a:rPr>
              <a:t>  </a:t>
            </a:r>
            <a:r>
              <a:rPr lang="en-US" sz="2400" dirty="0" smtClean="0">
                <a:latin typeface="+mn-lt"/>
                <a:ea typeface="+mn-ea"/>
              </a:rPr>
              <a:t>SEGMENT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MESS	</a:t>
            </a:r>
            <a:r>
              <a:rPr lang="zh-CN" altLang="en-US" sz="2400" dirty="0" smtClean="0">
                <a:latin typeface="+mn-lt"/>
                <a:ea typeface="+mn-ea"/>
              </a:rPr>
              <a:t> </a:t>
            </a:r>
            <a:r>
              <a:rPr lang="en-US" sz="2400" dirty="0" smtClean="0">
                <a:latin typeface="+mn-lt"/>
                <a:ea typeface="+mn-ea"/>
              </a:rPr>
              <a:t>DB   ‘Try again.’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0DH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0AH,</a:t>
            </a:r>
            <a:r>
              <a:rPr lang="zh-CN" altLang="en-US" sz="2400" dirty="0" smtClean="0">
                <a:latin typeface="+mn-lt"/>
                <a:ea typeface="+mn-ea"/>
              </a:rPr>
              <a:t>‘</a:t>
            </a:r>
            <a:r>
              <a:rPr lang="en-US" sz="2400" dirty="0" smtClean="0">
                <a:latin typeface="+mn-lt"/>
                <a:ea typeface="+mn-ea"/>
              </a:rPr>
              <a:t>$</a:t>
            </a:r>
            <a:r>
              <a:rPr lang="zh-CN" altLang="en-US" sz="2400" dirty="0" smtClean="0">
                <a:latin typeface="+mn-lt"/>
                <a:ea typeface="+mn-ea"/>
              </a:rPr>
              <a:t>’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;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待显示字符串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DATA	</a:t>
            </a:r>
            <a:r>
              <a:rPr lang="zh-CN" altLang="en-US" sz="2400" dirty="0" smtClean="0">
                <a:latin typeface="+mn-lt"/>
                <a:ea typeface="+mn-ea"/>
              </a:rPr>
              <a:t> </a:t>
            </a:r>
            <a:r>
              <a:rPr lang="en-US" sz="2400" dirty="0" smtClean="0">
                <a:latin typeface="+mn-lt"/>
                <a:ea typeface="+mn-ea"/>
              </a:rPr>
              <a:t>ENDS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 			</a:t>
            </a:r>
            <a:r>
              <a:rPr lang="zh-CN" altLang="en-US" sz="2400" dirty="0" smtClean="0">
                <a:latin typeface="+mn-lt"/>
                <a:ea typeface="+mn-ea"/>
              </a:rPr>
              <a:t>┇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 	AX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SEG  MESS	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  	DS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AX	</a:t>
            </a:r>
            <a:r>
              <a:rPr lang="zh-CN" altLang="en-US" sz="2400" dirty="0" smtClean="0">
                <a:latin typeface="+mn-lt"/>
                <a:ea typeface="+mn-ea"/>
              </a:rPr>
              <a:t>        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DS 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字符串起始段地址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  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OFFSET  MESS 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DX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 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偏移地址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  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9	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AH 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9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INT  	21H		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；显示该字符串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程序中，</a:t>
            </a:r>
            <a:r>
              <a:rPr lang="en-US" dirty="0" smtClean="0">
                <a:latin typeface="+mn-lt"/>
                <a:ea typeface="+mn-ea"/>
              </a:rPr>
              <a:t>0DH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0AH</a:t>
            </a:r>
            <a:r>
              <a:rPr lang="zh-CN" altLang="en-US" dirty="0" smtClean="0">
                <a:latin typeface="+mn-lt"/>
                <a:ea typeface="+mn-ea"/>
              </a:rPr>
              <a:t>是回车、换行键的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码。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3. DOS</a:t>
            </a:r>
            <a:r>
              <a:rPr lang="zh-CN" altLang="en-US" dirty="0" smtClean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3</a:t>
            </a:r>
            <a:r>
              <a:rPr lang="zh-CN" altLang="en-US" sz="2800" dirty="0" smtClean="0">
                <a:latin typeface="+mn-lt"/>
              </a:rPr>
              <a:t>）打印功能调用</a:t>
            </a:r>
            <a:endParaRPr lang="zh-CN" altLang="en-US" sz="2800" dirty="0" smtClean="0"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将要在打印机上打印的字符的</a:t>
            </a:r>
            <a:r>
              <a:rPr lang="en-US" dirty="0" smtClean="0">
                <a:latin typeface="+mn-lt"/>
              </a:rPr>
              <a:t>ASCII</a:t>
            </a:r>
            <a:r>
              <a:rPr lang="zh-CN" altLang="en-US" dirty="0" smtClean="0">
                <a:latin typeface="+mn-lt"/>
              </a:rPr>
              <a:t>码送到</a:t>
            </a:r>
            <a:r>
              <a:rPr lang="en-US" dirty="0" smtClean="0">
                <a:latin typeface="+mn-lt"/>
              </a:rPr>
              <a:t>DL</a:t>
            </a:r>
            <a:r>
              <a:rPr lang="zh-CN" altLang="en-US" dirty="0" smtClean="0">
                <a:latin typeface="+mn-lt"/>
              </a:rPr>
              <a:t>中，作为入口参数，然后执行</a:t>
            </a:r>
            <a:r>
              <a:rPr lang="en-US" dirty="0" smtClean="0">
                <a:latin typeface="+mn-lt"/>
              </a:rPr>
              <a:t>5</a:t>
            </a:r>
            <a:r>
              <a:rPr lang="zh-CN" altLang="en-US" dirty="0" smtClean="0">
                <a:latin typeface="+mn-lt"/>
              </a:rPr>
              <a:t>号功能调用，</a:t>
            </a:r>
            <a:r>
              <a:rPr lang="en-US" dirty="0" smtClean="0">
                <a:latin typeface="+mn-lt"/>
              </a:rPr>
              <a:t>DL</a:t>
            </a:r>
            <a:r>
              <a:rPr lang="zh-CN" altLang="en-US" dirty="0" smtClean="0">
                <a:latin typeface="+mn-lt"/>
              </a:rPr>
              <a:t>中的字符便会送到打印机去打印。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4.24  </a:t>
            </a:r>
            <a:r>
              <a:rPr lang="zh-CN" altLang="en-US" dirty="0" smtClean="0">
                <a:latin typeface="+mn-lt"/>
                <a:ea typeface="+mn-ea"/>
              </a:rPr>
              <a:t>在打印机上打印一串字符“</a:t>
            </a:r>
            <a:r>
              <a:rPr lang="en-US" dirty="0" smtClean="0">
                <a:latin typeface="+mn-lt"/>
                <a:ea typeface="+mn-ea"/>
              </a:rPr>
              <a:t>Right.</a:t>
            </a:r>
            <a:r>
              <a:rPr lang="zh-CN" altLang="en-US" dirty="0" smtClean="0">
                <a:latin typeface="+mn-lt"/>
                <a:ea typeface="+mn-ea"/>
              </a:rPr>
              <a:t>”，打印前换页，打印完后回车、换行。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r>
              <a:rPr lang="zh-CN" altLang="en-US" dirty="0" smtClean="0"/>
              <a:t>程序如下：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CHAR	  DB	0CH,  ‘Right.’, 0DH, 0AH, ‘$’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			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；待打印字符串，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0CH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为换行码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BX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  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指向字符串开头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5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AH=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5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NEXT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MOV   DL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CHAR [BX]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；取一个字符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CMP	 DL</a:t>
            </a:r>
            <a:r>
              <a:rPr lang="zh-CN" altLang="en-US" sz="2400" dirty="0" smtClean="0">
                <a:latin typeface="+mn-lt"/>
                <a:ea typeface="+mn-ea"/>
              </a:rPr>
              <a:t>，‘</a:t>
            </a:r>
            <a:r>
              <a:rPr lang="en-US" sz="2400" dirty="0" smtClean="0">
                <a:latin typeface="+mn-lt"/>
                <a:ea typeface="+mn-ea"/>
              </a:rPr>
              <a:t>$</a:t>
            </a:r>
            <a:r>
              <a:rPr lang="zh-CN" altLang="en-US" sz="2400" dirty="0" smtClean="0">
                <a:latin typeface="+mn-lt"/>
                <a:ea typeface="+mn-ea"/>
              </a:rPr>
              <a:t>’</a:t>
            </a:r>
            <a:r>
              <a:rPr lang="en-US" sz="2400" dirty="0" smtClean="0">
                <a:latin typeface="+mn-lt"/>
                <a:ea typeface="+mn-ea"/>
              </a:rPr>
              <a:t>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；是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$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符吗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JE	 TO_STOP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；是，转停止打印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INT	 21H	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；否，打印该字符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 BX	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；指向下一个字符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JMP 	 NEXT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；继续打印下一个字符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TO_STOP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    ┇										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；停止打印处理</a:t>
            </a:r>
            <a:endParaRPr lang="zh-CN" altLang="en-US" sz="2400" dirty="0">
              <a:solidFill>
                <a:srgbClr val="FFCC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82600" y="628650"/>
            <a:ext cx="7772400" cy="2359025"/>
          </a:xfrm>
        </p:spPr>
        <p:txBody>
          <a:bodyPr/>
          <a:lstStyle/>
          <a:p>
            <a:r>
              <a:rPr lang="en-US" sz="4800" dirty="0" smtClean="0">
                <a:latin typeface="+mn-lt"/>
                <a:ea typeface="宋体" panose="02010600030101010101" pitchFamily="2" charset="-122"/>
                <a:cs typeface="Times New Roman" panose="02020603050405020304"/>
              </a:rPr>
              <a:t>§</a:t>
            </a:r>
            <a:r>
              <a:rPr lang="en-US" sz="4800" dirty="0" smtClean="0">
                <a:latin typeface="+mn-lt"/>
                <a:ea typeface="宋体" panose="02010600030101010101" pitchFamily="2" charset="-122"/>
              </a:rPr>
              <a:t>4.</a:t>
            </a:r>
            <a:r>
              <a:rPr lang="en-US" altLang="zh-CN" sz="4800" dirty="0" smtClean="0">
                <a:latin typeface="+mn-lt"/>
                <a:ea typeface="宋体" panose="02010600030101010101" pitchFamily="2" charset="-122"/>
              </a:rPr>
              <a:t>2</a:t>
            </a:r>
            <a:r>
              <a:rPr lang="en-US" sz="4800" dirty="0" smtClean="0">
                <a:latin typeface="+mn-lt"/>
                <a:ea typeface="宋体" panose="02010600030101010101" pitchFamily="2" charset="-122"/>
              </a:rPr>
              <a:t>  DOS</a:t>
            </a:r>
            <a:r>
              <a:rPr lang="zh-CN" altLang="en-US" sz="4800" dirty="0" smtClean="0">
                <a:latin typeface="+mn-lt"/>
                <a:ea typeface="宋体" panose="02010600030101010101" pitchFamily="2" charset="-122"/>
              </a:rPr>
              <a:t>系统功能调用和</a:t>
            </a:r>
            <a:r>
              <a:rPr lang="en-US" sz="4800" dirty="0" smtClean="0">
                <a:latin typeface="+mn-lt"/>
                <a:ea typeface="宋体" panose="02010600030101010101" pitchFamily="2" charset="-122"/>
              </a:rPr>
              <a:t>BIOS</a:t>
            </a:r>
            <a:r>
              <a:rPr lang="zh-CN" altLang="en-US" sz="4800" dirty="0" smtClean="0">
                <a:latin typeface="+mn-lt"/>
                <a:ea typeface="宋体" panose="02010600030101010101" pitchFamily="2" charset="-122"/>
              </a:rPr>
              <a:t>中断调用</a:t>
            </a:r>
            <a:endParaRPr lang="zh-CN" altLang="en-US" sz="48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6100" y="3206750"/>
            <a:ext cx="53784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4.2.1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概述</a:t>
            </a:r>
            <a:endParaRPr lang="zh-CN" altLang="en-US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4.2.2  DOS</a:t>
            </a:r>
            <a:r>
              <a:rPr lang="zh-CN" alt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系统功能调用</a:t>
            </a:r>
            <a:endParaRPr lang="en-US" altLang="zh-CN" sz="3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4.2.3  BIOS</a:t>
            </a:r>
            <a:r>
              <a:rPr lang="zh-CN" alt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中断调用</a:t>
            </a:r>
            <a:endParaRPr lang="en-US" altLang="zh-CN" sz="3600" b="1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60550" y="2451100"/>
            <a:ext cx="53784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4.2.1  </a:t>
            </a:r>
            <a:r>
              <a:rPr lang="zh-CN" alt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概述</a:t>
            </a:r>
            <a:endParaRPr lang="zh-CN" altLang="en-US" sz="3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4.2.2  DOS</a:t>
            </a:r>
            <a:r>
              <a:rPr lang="zh-CN" alt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系统功能调用</a:t>
            </a:r>
            <a:endParaRPr lang="en-US" altLang="zh-CN" sz="3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4.2.3  BIOS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中断调用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FF00"/>
                </a:solidFill>
                <a:ea typeface="+mn-ea"/>
              </a:rPr>
              <a:t>4.2.3  BIOS</a:t>
            </a:r>
            <a:r>
              <a:rPr lang="zh-CN" altLang="en-US" sz="4000" dirty="0" smtClean="0">
                <a:solidFill>
                  <a:srgbClr val="00FF00"/>
                </a:solidFill>
                <a:ea typeface="+mn-ea"/>
              </a:rPr>
              <a:t>中断调用</a:t>
            </a:r>
            <a:endParaRPr lang="zh-CN" altLang="en-US" sz="40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sz="2800" dirty="0" smtClean="0">
                <a:latin typeface="+mn-lt"/>
              </a:rPr>
              <a:t>在</a:t>
            </a:r>
            <a:r>
              <a:rPr lang="en-US" sz="2800" dirty="0" smtClean="0">
                <a:latin typeface="+mn-lt"/>
              </a:rPr>
              <a:t>80X86</a:t>
            </a:r>
            <a:r>
              <a:rPr lang="zh-CN" altLang="en-US" sz="2800" dirty="0" smtClean="0">
                <a:latin typeface="+mn-lt"/>
              </a:rPr>
              <a:t>微型计算机中，从内存地址</a:t>
            </a:r>
            <a:r>
              <a:rPr lang="en-US" sz="2800" dirty="0" smtClean="0">
                <a:latin typeface="+mn-lt"/>
              </a:rPr>
              <a:t>0FE000H</a:t>
            </a:r>
            <a:r>
              <a:rPr lang="zh-CN" altLang="en-US" sz="2800" dirty="0" smtClean="0">
                <a:latin typeface="+mn-lt"/>
              </a:rPr>
              <a:t>      开始的</a:t>
            </a:r>
            <a:r>
              <a:rPr lang="en-US" sz="2800" dirty="0" smtClean="0">
                <a:latin typeface="+mn-lt"/>
              </a:rPr>
              <a:t>8KB</a:t>
            </a:r>
            <a:r>
              <a:rPr lang="zh-CN" altLang="en-US" sz="2800" dirty="0" smtClean="0">
                <a:latin typeface="+mn-lt"/>
              </a:rPr>
              <a:t>存储空间中，用</a:t>
            </a:r>
            <a:r>
              <a:rPr lang="en-US" altLang="zh-CN" sz="2800" dirty="0" smtClean="0">
                <a:latin typeface="+mn-lt"/>
              </a:rPr>
              <a:t>EPROM</a:t>
            </a:r>
            <a:r>
              <a:rPr lang="zh-CN" altLang="en-US" sz="2800" dirty="0" smtClean="0">
                <a:latin typeface="+mn-lt"/>
              </a:rPr>
              <a:t>固化了</a:t>
            </a:r>
            <a:r>
              <a:rPr lang="en-US" sz="2800" dirty="0" smtClean="0">
                <a:latin typeface="+mn-lt"/>
              </a:rPr>
              <a:t>ROM  BIOS</a:t>
            </a:r>
            <a:r>
              <a:rPr lang="zh-CN" altLang="en-US" sz="2800" dirty="0" smtClean="0">
                <a:latin typeface="+mn-lt"/>
              </a:rPr>
              <a:t>程序。（现代的</a:t>
            </a:r>
            <a:r>
              <a:rPr lang="en-US" altLang="zh-CN" sz="2800" dirty="0" smtClean="0">
                <a:latin typeface="+mn-lt"/>
              </a:rPr>
              <a:t>PC</a:t>
            </a:r>
            <a:r>
              <a:rPr lang="zh-CN" altLang="en-US" sz="2800" dirty="0" smtClean="0">
                <a:latin typeface="+mn-lt"/>
              </a:rPr>
              <a:t>机用的是</a:t>
            </a:r>
            <a:r>
              <a:rPr lang="en-US" altLang="zh-CN" sz="2800" dirty="0" smtClean="0">
                <a:latin typeface="+mn-lt"/>
              </a:rPr>
              <a:t>EEPROM</a:t>
            </a:r>
            <a:r>
              <a:rPr lang="zh-CN" altLang="en-US" sz="2800" dirty="0" smtClean="0">
                <a:latin typeface="+mn-lt"/>
              </a:rPr>
              <a:t>）</a:t>
            </a:r>
            <a:endParaRPr lang="en-US" altLang="zh-CN" sz="2800" dirty="0" smtClean="0">
              <a:latin typeface="+mn-lt"/>
            </a:endParaRPr>
          </a:p>
          <a:p>
            <a:pPr marL="363855" indent="-363855" algn="just">
              <a:buNone/>
            </a:pPr>
            <a:endParaRPr lang="en-US" altLang="zh-CN" sz="2800" dirty="0" smtClean="0">
              <a:latin typeface="+mn-lt"/>
            </a:endParaRPr>
          </a:p>
          <a:p>
            <a:pPr marL="363855" indent="-363855" algn="just"/>
            <a:r>
              <a:rPr lang="en-US" altLang="zh-CN" sz="2800" dirty="0" smtClean="0">
                <a:latin typeface="+mn-lt"/>
              </a:rPr>
              <a:t>ROM BIOS</a:t>
            </a:r>
            <a:r>
              <a:rPr lang="zh-CN" altLang="en-US" sz="2800" dirty="0" smtClean="0">
                <a:latin typeface="+mn-lt"/>
              </a:rPr>
              <a:t>模块包含了系统加电自检程序、引导装入程序、基本</a:t>
            </a:r>
            <a:r>
              <a:rPr lang="en-US" sz="2800" dirty="0" smtClean="0">
                <a:latin typeface="+mn-lt"/>
              </a:rPr>
              <a:t>I/O</a:t>
            </a:r>
            <a:r>
              <a:rPr lang="zh-CN" altLang="en-US" sz="2800" dirty="0" smtClean="0">
                <a:latin typeface="+mn-lt"/>
              </a:rPr>
              <a:t>设备驱动程序以及接口控制等功能模块，它们以中断服务程序的形式向程序员开放。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984250"/>
            <a:ext cx="8372475" cy="484505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有些</a:t>
            </a:r>
            <a:r>
              <a:rPr lang="en-US" sz="2800" dirty="0" smtClean="0">
                <a:latin typeface="+mn-lt"/>
              </a:rPr>
              <a:t>DOS</a:t>
            </a:r>
            <a:r>
              <a:rPr lang="zh-CN" altLang="en-US" sz="2800" dirty="0" smtClean="0">
                <a:latin typeface="+mn-lt"/>
              </a:rPr>
              <a:t>系统功能调用和</a:t>
            </a:r>
            <a:r>
              <a:rPr lang="en-US" sz="2800" dirty="0" smtClean="0">
                <a:latin typeface="+mn-lt"/>
              </a:rPr>
              <a:t>BIOS</a:t>
            </a:r>
            <a:r>
              <a:rPr lang="zh-CN" altLang="en-US" sz="2800" dirty="0" smtClean="0">
                <a:latin typeface="+mn-lt"/>
              </a:rPr>
              <a:t>中断调用能完成同样的功能。例如，要打印一个字符，可以用</a:t>
            </a:r>
            <a:r>
              <a:rPr lang="en-US" sz="2800" dirty="0" smtClean="0">
                <a:latin typeface="+mn-lt"/>
              </a:rPr>
              <a:t>INT 21H</a:t>
            </a:r>
            <a:r>
              <a:rPr lang="zh-CN" altLang="en-US" sz="2800" dirty="0" smtClean="0">
                <a:latin typeface="+mn-lt"/>
              </a:rPr>
              <a:t>的</a:t>
            </a:r>
            <a:r>
              <a:rPr lang="en-US" sz="2800" dirty="0" smtClean="0">
                <a:latin typeface="+mn-lt"/>
              </a:rPr>
              <a:t>5</a:t>
            </a:r>
            <a:r>
              <a:rPr lang="zh-CN" altLang="en-US" sz="2800" dirty="0" smtClean="0">
                <a:latin typeface="+mn-lt"/>
              </a:rPr>
              <a:t>号</a:t>
            </a:r>
            <a:r>
              <a:rPr lang="en-US" altLang="zh-CN" sz="2800" dirty="0" smtClean="0">
                <a:latin typeface="+mn-lt"/>
              </a:rPr>
              <a:t>DOS</a:t>
            </a:r>
            <a:r>
              <a:rPr lang="zh-CN" altLang="en-US" sz="2800" dirty="0" smtClean="0">
                <a:latin typeface="+mn-lt"/>
              </a:rPr>
              <a:t>功能调用，也可用</a:t>
            </a:r>
            <a:r>
              <a:rPr lang="en-US" sz="2800" dirty="0" smtClean="0">
                <a:latin typeface="+mn-lt"/>
              </a:rPr>
              <a:t>BIOS</a:t>
            </a:r>
            <a:r>
              <a:rPr lang="zh-CN" altLang="en-US" sz="2800" dirty="0" smtClean="0">
                <a:latin typeface="+mn-lt"/>
              </a:rPr>
              <a:t>的</a:t>
            </a:r>
            <a:r>
              <a:rPr lang="en-US" sz="2800" dirty="0" smtClean="0">
                <a:latin typeface="+mn-lt"/>
              </a:rPr>
              <a:t>INT 17H</a:t>
            </a:r>
            <a:r>
              <a:rPr lang="zh-CN" altLang="en-US" sz="2800" dirty="0" smtClean="0">
                <a:latin typeface="+mn-lt"/>
              </a:rPr>
              <a:t>的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号中断调用。</a:t>
            </a:r>
            <a:endParaRPr lang="en-US" altLang="zh-CN" sz="2800" dirty="0" smtClean="0">
              <a:latin typeface="+mn-lt"/>
            </a:endParaRP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zh-CN" altLang="en-US" sz="2800" dirty="0" smtClean="0">
                <a:latin typeface="+mn-lt"/>
              </a:rPr>
              <a:t>由于</a:t>
            </a:r>
            <a:r>
              <a:rPr lang="en-US" sz="2800" dirty="0" smtClean="0">
                <a:latin typeface="+mn-lt"/>
              </a:rPr>
              <a:t>BIOS</a:t>
            </a:r>
            <a:r>
              <a:rPr lang="zh-CN" altLang="en-US" sz="2800" dirty="0" smtClean="0">
                <a:latin typeface="+mn-lt"/>
              </a:rPr>
              <a:t>更接近硬件，使用起来要复杂一些，尽量使用</a:t>
            </a:r>
            <a:r>
              <a:rPr lang="en-US" sz="2800" dirty="0" smtClean="0">
                <a:latin typeface="+mn-lt"/>
              </a:rPr>
              <a:t>DOS</a:t>
            </a:r>
            <a:r>
              <a:rPr lang="zh-CN" altLang="en-US" sz="2800" dirty="0" smtClean="0">
                <a:latin typeface="+mn-lt"/>
              </a:rPr>
              <a:t>系统功能调用。</a:t>
            </a:r>
            <a:endParaRPr lang="en-US" altLang="zh-CN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有些情况下，必须使用</a:t>
            </a:r>
            <a:r>
              <a:rPr lang="en-US" sz="2800" dirty="0" smtClean="0">
                <a:latin typeface="+mn-lt"/>
              </a:rPr>
              <a:t>BIOS</a:t>
            </a:r>
            <a:r>
              <a:rPr lang="zh-CN" altLang="en-US" sz="2800" dirty="0" smtClean="0">
                <a:latin typeface="+mn-lt"/>
              </a:rPr>
              <a:t>中断调用。例如，</a:t>
            </a:r>
            <a:r>
              <a:rPr lang="en-US" sz="2800" dirty="0" smtClean="0">
                <a:latin typeface="+mn-lt"/>
              </a:rPr>
              <a:t>INT 17</a:t>
            </a:r>
            <a:r>
              <a:rPr lang="zh-CN" altLang="en-US" sz="2800" dirty="0" smtClean="0">
                <a:latin typeface="+mn-lt"/>
              </a:rPr>
              <a:t>中断的</a:t>
            </a: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号调用为读打印机状态，</a:t>
            </a:r>
            <a:r>
              <a:rPr lang="en-US" sz="2800" dirty="0" smtClean="0">
                <a:latin typeface="+mn-lt"/>
              </a:rPr>
              <a:t>DOS</a:t>
            </a:r>
            <a:r>
              <a:rPr lang="zh-CN" altLang="en-US" sz="2800" dirty="0" smtClean="0">
                <a:latin typeface="+mn-lt"/>
              </a:rPr>
              <a:t>功能调用无这种功能，只能使用</a:t>
            </a:r>
            <a:r>
              <a:rPr lang="en-US" sz="2800" dirty="0" smtClean="0">
                <a:latin typeface="+mn-lt"/>
              </a:rPr>
              <a:t>BIOS</a:t>
            </a:r>
            <a:r>
              <a:rPr lang="zh-CN" altLang="en-US" sz="2800" dirty="0" smtClean="0">
                <a:latin typeface="+mn-lt"/>
              </a:rPr>
              <a:t>中断调用。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097837" cy="5175250"/>
          </a:xfrm>
        </p:spPr>
        <p:txBody>
          <a:bodyPr/>
          <a:lstStyle/>
          <a:p>
            <a:pPr algn="just"/>
            <a:r>
              <a:rPr lang="en-US" sz="2800" dirty="0" smtClean="0">
                <a:latin typeface="+mn-lt"/>
              </a:rPr>
              <a:t>ROM BIOS</a:t>
            </a:r>
            <a:r>
              <a:rPr lang="zh-CN" altLang="en-US" sz="2800" dirty="0" smtClean="0">
                <a:latin typeface="+mn-lt"/>
              </a:rPr>
              <a:t>中断调用的方法与</a:t>
            </a:r>
            <a:r>
              <a:rPr lang="en-US" sz="2800" dirty="0" smtClean="0">
                <a:latin typeface="+mn-lt"/>
              </a:rPr>
              <a:t>DOS</a:t>
            </a:r>
            <a:r>
              <a:rPr lang="zh-CN" altLang="en-US" sz="2800" dirty="0" smtClean="0">
                <a:latin typeface="+mn-lt"/>
              </a:rPr>
              <a:t>系统功能调用法类似，不过每个中断调用可能会包含多个子功能，用功能号来区分它们。</a:t>
            </a:r>
            <a:r>
              <a:rPr lang="en-US" sz="2800" dirty="0" smtClean="0">
                <a:latin typeface="+mn-lt"/>
              </a:rPr>
              <a:t>BIOS</a:t>
            </a:r>
            <a:r>
              <a:rPr lang="zh-CN" altLang="en-US" sz="2800" dirty="0" smtClean="0">
                <a:latin typeface="+mn-lt"/>
              </a:rPr>
              <a:t>中断调用的基本步骤为：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）功能号送</a:t>
            </a:r>
            <a:r>
              <a:rPr lang="en-US" dirty="0" smtClean="0">
                <a:latin typeface="+mn-lt"/>
                <a:ea typeface="+mn-ea"/>
              </a:rPr>
              <a:t>AH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2</a:t>
            </a:r>
            <a:r>
              <a:rPr lang="zh-CN" altLang="en-US" dirty="0" smtClean="0">
                <a:latin typeface="+mn-lt"/>
                <a:ea typeface="+mn-ea"/>
              </a:rPr>
              <a:t>）设置入口参数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3</a:t>
            </a:r>
            <a:r>
              <a:rPr lang="zh-CN" altLang="en-US" dirty="0" smtClean="0">
                <a:latin typeface="+mn-lt"/>
                <a:ea typeface="+mn-ea"/>
              </a:rPr>
              <a:t>）执行</a:t>
            </a:r>
            <a:r>
              <a:rPr lang="en-US" dirty="0" smtClean="0">
                <a:latin typeface="+mn-lt"/>
                <a:ea typeface="+mn-ea"/>
              </a:rPr>
              <a:t>INT </a:t>
            </a:r>
            <a:r>
              <a:rPr lang="en-US" i="1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指令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4</a:t>
            </a:r>
            <a:r>
              <a:rPr lang="zh-CN" altLang="en-US" dirty="0" smtClean="0">
                <a:latin typeface="+mn-lt"/>
                <a:ea typeface="+mn-ea"/>
              </a:rPr>
              <a:t>）分析出口参数及状态</a:t>
            </a:r>
            <a:endParaRPr lang="en-US" altLang="zh-CN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 smtClean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下面介绍几种</a:t>
            </a:r>
            <a:r>
              <a:rPr lang="en-US" dirty="0" smtClean="0">
                <a:latin typeface="+mn-lt"/>
              </a:rPr>
              <a:t>BIOS</a:t>
            </a:r>
            <a:r>
              <a:rPr lang="zh-CN" altLang="en-US" dirty="0" smtClean="0">
                <a:latin typeface="+mn-lt"/>
              </a:rPr>
              <a:t>中断调用。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键盘中断调用</a:t>
            </a:r>
            <a:r>
              <a:rPr lang="en-US" dirty="0" smtClean="0">
                <a:solidFill>
                  <a:schemeClr val="tx1"/>
                </a:solidFill>
              </a:rPr>
              <a:t>INT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16H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dirty="0" smtClean="0">
                <a:latin typeface="+mn-lt"/>
              </a:rPr>
              <a:t>这种类型的中断调用有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种功能，功能号为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，调用前，需将功能号送到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中。</a:t>
            </a:r>
            <a:endParaRPr lang="en-US" altLang="zh-CN" dirty="0" smtClean="0">
              <a:latin typeface="+mn-lt"/>
            </a:endParaRPr>
          </a:p>
          <a:p>
            <a:pPr algn="just"/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号功能调用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ea"/>
                <a:ea typeface="+mn-ea"/>
              </a:rPr>
              <a:t>   </a:t>
            </a:r>
            <a:r>
              <a:rPr lang="zh-CN" altLang="en-US" dirty="0" smtClean="0">
                <a:latin typeface="+mn-lt"/>
              </a:rPr>
              <a:t>功能：从键盘读入一个字符。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4.27  </a:t>
            </a:r>
            <a:r>
              <a:rPr lang="zh-CN" altLang="en-US" dirty="0" smtClean="0">
                <a:latin typeface="+mn-lt"/>
                <a:ea typeface="+mn-ea"/>
              </a:rPr>
              <a:t>编写从键盘读入一个字符的程序段。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/>
              <a:t> 		</a:t>
            </a:r>
            <a:r>
              <a:rPr lang="en-US" dirty="0" smtClean="0">
                <a:latin typeface="+mn-lt"/>
                <a:ea typeface="+mn-ea"/>
              </a:rPr>
              <a:t>MOV	 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dirty="0" smtClean="0">
                <a:latin typeface="+mn-lt"/>
                <a:ea typeface="+mn-ea"/>
              </a:rPr>
              <a:t>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	</a:t>
            </a:r>
            <a:r>
              <a:rPr lang="zh-CN" altLang="en-US" dirty="0" smtClean="0">
                <a:latin typeface="+mn-lt"/>
                <a:ea typeface="+mn-ea"/>
              </a:rPr>
              <a:t>  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0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INT	 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dirty="0" smtClean="0">
                <a:latin typeface="+mn-lt"/>
                <a:ea typeface="+mn-ea"/>
              </a:rPr>
              <a:t>16H		</a:t>
            </a:r>
            <a:r>
              <a:rPr lang="zh-CN" altLang="en-US" dirty="0" smtClean="0">
                <a:latin typeface="+mn-lt"/>
                <a:ea typeface="+mn-ea"/>
              </a:rPr>
              <a:t>  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；等待键盘输入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键盘中断调用</a:t>
            </a:r>
            <a:r>
              <a:rPr lang="en-US" dirty="0" smtClean="0">
                <a:solidFill>
                  <a:schemeClr val="tx1"/>
                </a:solidFill>
              </a:rPr>
              <a:t>INT 16H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097837" cy="532765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+mn-lt"/>
              </a:rPr>
              <a:t>键盘上的键用</a:t>
            </a: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位数值进行标记</a:t>
            </a:r>
            <a:r>
              <a:rPr lang="en-US" altLang="zh-CN" dirty="0" smtClean="0">
                <a:latin typeface="+mn-lt"/>
              </a:rPr>
              <a:t>: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最高位</a:t>
            </a:r>
            <a:r>
              <a:rPr lang="en-US" dirty="0" smtClean="0">
                <a:latin typeface="+mn-lt"/>
                <a:ea typeface="+mn-ea"/>
              </a:rPr>
              <a:t>b7</a:t>
            </a:r>
            <a:r>
              <a:rPr lang="zh-CN" altLang="en-US" dirty="0" smtClean="0">
                <a:latin typeface="+mn-lt"/>
                <a:ea typeface="+mn-ea"/>
              </a:rPr>
              <a:t>决定该键是压下还是松开，</a:t>
            </a:r>
            <a:r>
              <a:rPr lang="en-US" dirty="0" smtClean="0">
                <a:latin typeface="+mn-lt"/>
                <a:ea typeface="+mn-ea"/>
              </a:rPr>
              <a:t>b7=0</a:t>
            </a:r>
            <a:r>
              <a:rPr lang="zh-CN" altLang="en-US" dirty="0" smtClean="0">
                <a:latin typeface="+mn-lt"/>
                <a:ea typeface="+mn-ea"/>
              </a:rPr>
              <a:t>，表示该键压下，</a:t>
            </a:r>
            <a:r>
              <a:rPr lang="en-US" dirty="0" smtClean="0">
                <a:latin typeface="+mn-lt"/>
                <a:ea typeface="+mn-ea"/>
              </a:rPr>
              <a:t>b7=1</a:t>
            </a:r>
            <a:r>
              <a:rPr lang="zh-CN" altLang="en-US" dirty="0" smtClean="0">
                <a:latin typeface="+mn-lt"/>
                <a:ea typeface="+mn-ea"/>
              </a:rPr>
              <a:t>，表示键已松开。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后</a:t>
            </a:r>
            <a:r>
              <a:rPr lang="en-US" dirty="0" smtClean="0">
                <a:latin typeface="+mn-lt"/>
                <a:ea typeface="+mn-ea"/>
              </a:rPr>
              <a:t>7</a:t>
            </a:r>
            <a:r>
              <a:rPr lang="zh-CN" altLang="en-US" dirty="0" smtClean="0">
                <a:latin typeface="+mn-lt"/>
                <a:ea typeface="+mn-ea"/>
              </a:rPr>
              <a:t>位是这样定义的：对于有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码的键来说，第一字节为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码，第二字节为键盘扫描码，后者由系统根据键的位置确定；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对于无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码的键来说，第一字节为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，第二字节为扩展码。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latin typeface="+mn-lt"/>
              </a:rPr>
              <a:t>这样，利用</a:t>
            </a:r>
            <a:r>
              <a:rPr lang="en-US" dirty="0" smtClean="0">
                <a:latin typeface="+mn-lt"/>
              </a:rPr>
              <a:t>INT 16H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号功能调用，就可知道是哪个键压下了或松开了。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键盘中断调用</a:t>
            </a:r>
            <a:r>
              <a:rPr lang="en-US" dirty="0" smtClean="0">
                <a:solidFill>
                  <a:schemeClr val="tx1"/>
                </a:solidFill>
              </a:rPr>
              <a:t>INT 16H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9540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号功能调用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/>
              <a:t>   查询键盘缓冲区，对键盘扫描，但不等待。</a:t>
            </a:r>
            <a:endParaRPr lang="zh-CN" altLang="en-US" dirty="0" smtClean="0"/>
          </a:p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4.28   </a:t>
            </a:r>
            <a:r>
              <a:rPr lang="zh-CN" altLang="en-US" dirty="0" smtClean="0">
                <a:latin typeface="+mn-lt"/>
                <a:ea typeface="+mn-ea"/>
              </a:rPr>
              <a:t>编程查看键盘缓冲区。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  		</a:t>
            </a:r>
            <a:r>
              <a:rPr lang="en-US" dirty="0" smtClean="0">
                <a:latin typeface="+mn-lt"/>
                <a:ea typeface="+mn-ea"/>
              </a:rPr>
              <a:t>MOV	  </a:t>
            </a:r>
            <a:r>
              <a:rPr lang="zh-CN" altLang="en-US" dirty="0" smtClean="0">
                <a:latin typeface="+mn-lt"/>
                <a:ea typeface="+mn-ea"/>
              </a:rPr>
              <a:t>  </a:t>
            </a:r>
            <a:r>
              <a:rPr lang="en-US" dirty="0" smtClean="0">
                <a:latin typeface="+mn-lt"/>
                <a:ea typeface="+mn-ea"/>
              </a:rPr>
              <a:t>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	</a:t>
            </a:r>
            <a:r>
              <a:rPr lang="zh-CN" altLang="en-US" dirty="0" smtClean="0">
                <a:latin typeface="+mn-lt"/>
                <a:ea typeface="+mn-ea"/>
              </a:rPr>
              <a:t>    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INT	  </a:t>
            </a:r>
            <a:r>
              <a:rPr lang="zh-CN" altLang="en-US" dirty="0" smtClean="0">
                <a:latin typeface="+mn-lt"/>
                <a:ea typeface="+mn-ea"/>
              </a:rPr>
              <a:t>  </a:t>
            </a:r>
            <a:r>
              <a:rPr lang="en-US" dirty="0" smtClean="0">
                <a:latin typeface="+mn-lt"/>
                <a:ea typeface="+mn-ea"/>
              </a:rPr>
              <a:t>16H	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   调用结果：</a:t>
            </a:r>
            <a:endParaRPr lang="en-US" altLang="zh-CN" dirty="0" smtClean="0">
              <a:latin typeface="+mn-lt"/>
            </a:endParaRP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latin typeface="+mn-lt"/>
                <a:ea typeface="+mn-ea"/>
              </a:rPr>
              <a:t>ZF=0</a:t>
            </a:r>
            <a:r>
              <a:rPr lang="zh-CN" altLang="en-US" dirty="0" smtClean="0">
                <a:latin typeface="+mn-lt"/>
                <a:ea typeface="+mn-ea"/>
              </a:rPr>
              <a:t>，键盘缓冲区不空，有键按了，</a:t>
            </a:r>
            <a:r>
              <a:rPr lang="en-US" dirty="0" smtClean="0">
                <a:latin typeface="+mn-lt"/>
                <a:ea typeface="+mn-ea"/>
              </a:rPr>
              <a:t>AL=</a:t>
            </a:r>
            <a:r>
              <a:rPr lang="zh-CN" altLang="en-US" dirty="0" smtClean="0">
                <a:latin typeface="+mn-lt"/>
                <a:ea typeface="+mn-ea"/>
              </a:rPr>
              <a:t>键入字符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码，</a:t>
            </a:r>
            <a:r>
              <a:rPr lang="en-US" dirty="0" smtClean="0">
                <a:latin typeface="+mn-lt"/>
                <a:ea typeface="+mn-ea"/>
              </a:rPr>
              <a:t>AH=</a:t>
            </a:r>
            <a:r>
              <a:rPr lang="zh-CN" altLang="en-US" dirty="0" smtClean="0">
                <a:latin typeface="+mn-lt"/>
                <a:ea typeface="+mn-ea"/>
              </a:rPr>
              <a:t>扫描码；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n-lt"/>
                <a:ea typeface="+mn-ea"/>
              </a:rPr>
              <a:t>	</a:t>
            </a:r>
            <a:r>
              <a:rPr lang="en-US" dirty="0" smtClean="0">
                <a:latin typeface="+mn-lt"/>
                <a:ea typeface="+mn-ea"/>
              </a:rPr>
              <a:t>ZF=1</a:t>
            </a:r>
            <a:r>
              <a:rPr lang="zh-CN" altLang="en-US" dirty="0" smtClean="0">
                <a:latin typeface="+mn-lt"/>
                <a:ea typeface="+mn-ea"/>
              </a:rPr>
              <a:t>，缓冲区空。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键盘中断调用</a:t>
            </a:r>
            <a:r>
              <a:rPr lang="en-US" dirty="0" smtClean="0">
                <a:solidFill>
                  <a:schemeClr val="tx1"/>
                </a:solidFill>
              </a:rPr>
              <a:t>INT 16H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939800"/>
            <a:ext cx="8372475" cy="34671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号功能调用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   检查键盘上各特殊功能键的状态。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4.29  </a:t>
            </a:r>
            <a:r>
              <a:rPr lang="zh-CN" altLang="en-US" dirty="0" smtClean="0">
                <a:latin typeface="+mn-lt"/>
                <a:ea typeface="+mn-ea"/>
              </a:rPr>
              <a:t>检查特殊功能键的状态。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    MOV	</a:t>
            </a:r>
            <a:r>
              <a:rPr lang="zh-CN" altLang="en-US" dirty="0" smtClean="0">
                <a:latin typeface="+mn-lt"/>
                <a:ea typeface="+mn-ea"/>
              </a:rPr>
              <a:t>  </a:t>
            </a:r>
            <a:r>
              <a:rPr lang="en-US" dirty="0" smtClean="0">
                <a:latin typeface="+mn-lt"/>
                <a:ea typeface="+mn-ea"/>
              </a:rPr>
              <a:t>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2	</a:t>
            </a:r>
            <a:r>
              <a:rPr lang="zh-CN" altLang="en-US" dirty="0" smtClean="0">
                <a:latin typeface="+mn-lt"/>
                <a:ea typeface="+mn-ea"/>
              </a:rPr>
              <a:t>       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2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INT	</a:t>
            </a:r>
            <a:r>
              <a:rPr lang="zh-CN" altLang="en-US" dirty="0" smtClean="0">
                <a:latin typeface="+mn-lt"/>
                <a:ea typeface="+mn-ea"/>
              </a:rPr>
              <a:t>  </a:t>
            </a:r>
            <a:r>
              <a:rPr lang="en-US" dirty="0" smtClean="0">
                <a:latin typeface="+mn-lt"/>
                <a:ea typeface="+mn-ea"/>
              </a:rPr>
              <a:t>16H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   调用结果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n-lt"/>
                <a:ea typeface="+mn-ea"/>
              </a:rPr>
              <a:t>AL=</a:t>
            </a:r>
            <a:r>
              <a:rPr lang="zh-CN" altLang="en-US" dirty="0" smtClean="0">
                <a:latin typeface="+mn-lt"/>
                <a:ea typeface="+mn-ea"/>
              </a:rPr>
              <a:t>键盘状态字节</a:t>
            </a:r>
            <a:r>
              <a:rPr lang="en-US" altLang="zh-CN" dirty="0" smtClean="0">
                <a:latin typeface="+mn-lt"/>
                <a:ea typeface="+mn-ea"/>
              </a:rPr>
              <a:t>KB_Flag</a:t>
            </a:r>
            <a:r>
              <a:rPr lang="zh-CN" altLang="en-US" dirty="0" smtClean="0">
                <a:latin typeface="+mn-lt"/>
                <a:ea typeface="+mn-ea"/>
              </a:rPr>
              <a:t>，每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位对应一个特殊功能键，如图：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" name="图片 3" descr="t-4.6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4362450"/>
            <a:ext cx="6906028" cy="2233840"/>
          </a:xfrm>
          <a:prstGeom prst="rect">
            <a:avLst/>
          </a:prstGeom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打印机中断调用</a:t>
            </a:r>
            <a:r>
              <a:rPr lang="en-US" dirty="0" smtClean="0">
                <a:solidFill>
                  <a:schemeClr val="tx1"/>
                </a:solidFill>
              </a:rPr>
              <a:t>INT 17H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175250"/>
          </a:xfrm>
        </p:spPr>
        <p:txBody>
          <a:bodyPr/>
          <a:lstStyle/>
          <a:p>
            <a:pPr marL="363855" indent="-363855"/>
            <a:r>
              <a:rPr lang="zh-CN" altLang="en-US" dirty="0" smtClean="0">
                <a:latin typeface="+mn-lt"/>
              </a:rPr>
              <a:t>这类中断调用也有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等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种。调用前，</a:t>
            </a:r>
            <a:r>
              <a:rPr lang="en-US" dirty="0" smtClean="0">
                <a:latin typeface="+mn-lt"/>
              </a:rPr>
              <a:t>AH</a:t>
            </a:r>
            <a:r>
              <a:rPr lang="en-US" dirty="0" smtClean="0">
                <a:latin typeface="+mn-lt"/>
                <a:sym typeface="Symbol" panose="05050102010706020507"/>
              </a:rPr>
              <a:t></a:t>
            </a:r>
            <a:r>
              <a:rPr lang="zh-CN" altLang="en-US" dirty="0" smtClean="0">
                <a:latin typeface="+mn-lt"/>
              </a:rPr>
              <a:t>功能号，</a:t>
            </a:r>
            <a:r>
              <a:rPr lang="en-US" dirty="0" smtClean="0">
                <a:latin typeface="+mn-lt"/>
              </a:rPr>
              <a:t>DX</a:t>
            </a:r>
            <a:r>
              <a:rPr lang="en-US" dirty="0" smtClean="0">
                <a:latin typeface="+mn-lt"/>
                <a:sym typeface="Symbol" panose="05050102010706020507"/>
              </a:rPr>
              <a:t></a:t>
            </a:r>
            <a:r>
              <a:rPr lang="zh-CN" altLang="en-US" dirty="0" smtClean="0">
                <a:latin typeface="+mn-lt"/>
              </a:rPr>
              <a:t>打印机号（</a:t>
            </a:r>
            <a:r>
              <a:rPr lang="en-US" dirty="0" smtClean="0">
                <a:latin typeface="+mn-lt"/>
              </a:rPr>
              <a:t>0~2</a:t>
            </a:r>
            <a:r>
              <a:rPr lang="zh-CN" altLang="en-US" dirty="0" smtClean="0">
                <a:latin typeface="+mn-lt"/>
              </a:rPr>
              <a:t>）。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号功能</a:t>
            </a:r>
            <a:endParaRPr lang="zh-CN" altLang="en-US" dirty="0" smtClean="0">
              <a:latin typeface="+mn-lt"/>
            </a:endParaRPr>
          </a:p>
          <a:p>
            <a:pPr marL="363855" indent="-363855">
              <a:buNone/>
            </a:pPr>
            <a:r>
              <a:rPr lang="zh-CN" altLang="en-US" dirty="0" smtClean="0">
                <a:latin typeface="+mn-lt"/>
              </a:rPr>
              <a:t>    在打印机上打印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个字符，</a:t>
            </a:r>
            <a:r>
              <a:rPr lang="en-US" altLang="zh-CN" dirty="0" smtClean="0">
                <a:latin typeface="+mn-lt"/>
              </a:rPr>
              <a:t>AH</a:t>
            </a:r>
            <a:r>
              <a:rPr lang="en-US" altLang="zh-CN" dirty="0" smtClean="0">
                <a:latin typeface="+mn-lt"/>
                <a:sym typeface="Symbol" panose="05050102010706020507"/>
              </a:rPr>
              <a:t></a:t>
            </a:r>
            <a:r>
              <a:rPr lang="zh-CN" altLang="en-US" dirty="0" smtClean="0">
                <a:latin typeface="+mn-lt"/>
              </a:rPr>
              <a:t>打印机状态。调用前</a:t>
            </a:r>
            <a:r>
              <a:rPr lang="en-US" dirty="0" smtClean="0">
                <a:latin typeface="+mn-lt"/>
              </a:rPr>
              <a:t>AL=</a:t>
            </a:r>
            <a:r>
              <a:rPr lang="zh-CN" altLang="en-US" dirty="0" smtClean="0">
                <a:latin typeface="+mn-lt"/>
              </a:rPr>
              <a:t>待打印字符的</a:t>
            </a:r>
            <a:r>
              <a:rPr lang="en-US" dirty="0" smtClean="0">
                <a:latin typeface="+mn-lt"/>
              </a:rPr>
              <a:t>ASCII</a:t>
            </a:r>
            <a:r>
              <a:rPr lang="zh-CN" altLang="en-US" dirty="0" smtClean="0">
                <a:latin typeface="+mn-lt"/>
              </a:rPr>
              <a:t>码。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4.30  </a:t>
            </a:r>
            <a:r>
              <a:rPr lang="zh-CN" altLang="en-US" dirty="0" smtClean="0">
                <a:latin typeface="+mn-lt"/>
                <a:ea typeface="+mn-ea"/>
              </a:rPr>
              <a:t>在打印机上打印一个字符“</a:t>
            </a:r>
            <a:r>
              <a:rPr lang="en-US" dirty="0" smtClean="0">
                <a:latin typeface="+mn-lt"/>
                <a:ea typeface="+mn-ea"/>
              </a:rPr>
              <a:t>$</a:t>
            </a:r>
            <a:r>
              <a:rPr lang="zh-CN" altLang="en-US" dirty="0" smtClean="0">
                <a:latin typeface="+mn-lt"/>
                <a:ea typeface="+mn-ea"/>
              </a:rPr>
              <a:t>”。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   MOV	AL</a:t>
            </a:r>
            <a:r>
              <a:rPr lang="zh-CN" altLang="en-US" sz="2400" dirty="0" smtClean="0">
                <a:latin typeface="+mn-lt"/>
                <a:ea typeface="+mn-ea"/>
              </a:rPr>
              <a:t>，‘</a:t>
            </a:r>
            <a:r>
              <a:rPr lang="en-US" sz="2400" dirty="0" smtClean="0">
                <a:latin typeface="+mn-lt"/>
                <a:ea typeface="+mn-ea"/>
              </a:rPr>
              <a:t>$</a:t>
            </a:r>
            <a:r>
              <a:rPr lang="zh-CN" altLang="en-US" sz="2400" dirty="0" smtClean="0">
                <a:latin typeface="+mn-lt"/>
                <a:ea typeface="+mn-ea"/>
              </a:rPr>
              <a:t>’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AL 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待打印字符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$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的</a:t>
            </a:r>
            <a:r>
              <a:rPr 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码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   MOV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02H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；打印机号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   MOV	AH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r>
              <a:rPr lang="zh-CN" altLang="en-US" sz="2400" dirty="0" smtClean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  <a:endParaRPr lang="zh-CN" altLang="en-US" sz="2400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   INT	17H		</a:t>
            </a:r>
            <a:r>
              <a:rPr lang="zh-CN" altLang="en-US" sz="2400" dirty="0" smtClean="0">
                <a:latin typeface="+mn-lt"/>
                <a:ea typeface="+mn-ea"/>
              </a:rPr>
              <a:t>；打印</a:t>
            </a:r>
            <a:r>
              <a:rPr lang="en-US" sz="2400" dirty="0" smtClean="0">
                <a:latin typeface="+mn-lt"/>
                <a:ea typeface="+mn-ea"/>
              </a:rPr>
              <a:t>$</a:t>
            </a:r>
            <a:r>
              <a:rPr lang="zh-CN" altLang="en-US" sz="2400" dirty="0" smtClean="0">
                <a:latin typeface="+mn-lt"/>
                <a:ea typeface="+mn-ea"/>
              </a:rPr>
              <a:t>符，</a:t>
            </a:r>
            <a:r>
              <a:rPr lang="en-US" sz="2400" dirty="0" smtClean="0">
                <a:latin typeface="+mn-lt"/>
                <a:ea typeface="+mn-ea"/>
              </a:rPr>
              <a:t>AH</a:t>
            </a:r>
            <a:r>
              <a:rPr lang="en-US" sz="2400" dirty="0" smtClean="0"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 smtClean="0">
                <a:latin typeface="+mn-lt"/>
                <a:ea typeface="+mn-ea"/>
              </a:rPr>
              <a:t> </a:t>
            </a:r>
            <a:r>
              <a:rPr lang="zh-CN" altLang="en-US" sz="2400" dirty="0" smtClean="0">
                <a:latin typeface="+mn-lt"/>
                <a:ea typeface="+mn-ea"/>
              </a:rPr>
              <a:t>打印机状态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打印机中断调用</a:t>
            </a:r>
            <a:r>
              <a:rPr lang="en-US" dirty="0" smtClean="0">
                <a:solidFill>
                  <a:schemeClr val="tx1"/>
                </a:solidFill>
              </a:rPr>
              <a:t>INT 17H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194675" cy="51752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号功能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   初始化打印机，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中返回打印机状态。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4.31  </a:t>
            </a:r>
            <a:r>
              <a:rPr lang="zh-CN" altLang="en-US" dirty="0" smtClean="0">
                <a:latin typeface="+mn-ea"/>
                <a:ea typeface="+mn-ea"/>
              </a:rPr>
              <a:t>初始化指定的打印机。</a:t>
            </a:r>
            <a:endParaRPr lang="zh-CN" altLang="en-US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   MOV	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00H	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; 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打印机号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   MOV	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01H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	; 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   INT	17H		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; 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结果：初始化打印机</a:t>
            </a:r>
            <a:endParaRPr lang="en-US" altLang="zh-CN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			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; AH 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打印机状态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FF00"/>
                </a:solidFill>
                <a:ea typeface="+mn-ea"/>
              </a:rPr>
              <a:t>4.</a:t>
            </a:r>
            <a:r>
              <a:rPr lang="en-US" altLang="zh-CN" sz="4000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en-US" sz="4000" dirty="0" smtClean="0">
                <a:solidFill>
                  <a:srgbClr val="00FF00"/>
                </a:solidFill>
                <a:ea typeface="+mn-ea"/>
              </a:rPr>
              <a:t>.1  </a:t>
            </a:r>
            <a:r>
              <a:rPr lang="zh-CN" altLang="en-US" sz="4000" dirty="0" smtClean="0">
                <a:solidFill>
                  <a:srgbClr val="00FF00"/>
                </a:solidFill>
                <a:ea typeface="+mn-ea"/>
              </a:rPr>
              <a:t>概述</a:t>
            </a:r>
            <a:endParaRPr lang="zh-CN" altLang="en-US" sz="40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958850"/>
          </a:xfrm>
        </p:spPr>
        <p:txBody>
          <a:bodyPr/>
          <a:lstStyle/>
          <a:p>
            <a:pPr marL="449580" indent="-449580"/>
            <a:r>
              <a:rPr lang="zh-CN" altLang="en-US" dirty="0" smtClean="0">
                <a:latin typeface="+mn-lt"/>
              </a:rPr>
              <a:t>磁盘操作系统</a:t>
            </a:r>
            <a:r>
              <a:rPr lang="en-US" dirty="0" smtClean="0">
                <a:latin typeface="+mn-lt"/>
              </a:rPr>
              <a:t>DOS</a:t>
            </a:r>
            <a:r>
              <a:rPr lang="zh-CN" altLang="en-US" dirty="0" smtClean="0">
                <a:latin typeface="+mn-lt"/>
              </a:rPr>
              <a:t>采用模块化、层次化结构，其层次结构如图</a:t>
            </a:r>
            <a:r>
              <a:rPr lang="en-US" dirty="0" smtClean="0">
                <a:latin typeface="+mn-lt"/>
              </a:rPr>
              <a:t>4.4</a:t>
            </a:r>
            <a:r>
              <a:rPr lang="zh-CN" altLang="en-US" dirty="0" smtClean="0">
                <a:latin typeface="+mn-lt"/>
              </a:rPr>
              <a:t>所示。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4" name="图片 3" descr="t-4.4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0" y="2228850"/>
            <a:ext cx="3620578" cy="39161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打印机中断调用</a:t>
            </a:r>
            <a:r>
              <a:rPr lang="en-US" dirty="0" smtClean="0">
                <a:solidFill>
                  <a:schemeClr val="tx1"/>
                </a:solidFill>
              </a:rPr>
              <a:t>INT 17H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06500"/>
            <a:ext cx="8194675" cy="4800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号功能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      返回打印机状态到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中。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j-ea"/>
                <a:ea typeface="+mj-ea"/>
              </a:rPr>
              <a:t>4.32  </a:t>
            </a:r>
            <a:r>
              <a:rPr lang="zh-CN" altLang="en-US" dirty="0" smtClean="0">
                <a:latin typeface="+mn-ea"/>
                <a:ea typeface="+mn-ea"/>
              </a:rPr>
              <a:t>返回指定打印机的状态字。</a:t>
            </a:r>
            <a:endParaRPr lang="zh-CN" altLang="en-US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   MOV	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01H	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；打印机号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   MOV	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02H	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   INT	17H		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；结果： 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</a:rPr>
              <a:t>AH </a:t>
            </a:r>
            <a:r>
              <a:rPr lang="en-US" dirty="0" smtClean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dirty="0" smtClean="0">
                <a:solidFill>
                  <a:srgbClr val="FFCC99"/>
                </a:solidFill>
                <a:latin typeface="+mn-lt"/>
                <a:ea typeface="+mn-ea"/>
              </a:rPr>
              <a:t>打印机状态</a:t>
            </a:r>
            <a:endParaRPr lang="zh-CN" altLang="en-US" dirty="0" smtClean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0~2</a:t>
            </a:r>
            <a:r>
              <a:rPr lang="zh-CN" altLang="en-US" dirty="0" smtClean="0">
                <a:latin typeface="+mn-lt"/>
              </a:rPr>
              <a:t>号调用返回的打印机状态字见下页。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打印机中断调用</a:t>
            </a:r>
            <a:r>
              <a:rPr lang="en-US" dirty="0" smtClean="0">
                <a:solidFill>
                  <a:schemeClr val="tx1"/>
                </a:solidFill>
              </a:rPr>
              <a:t>INT 17H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39850"/>
            <a:ext cx="8372475" cy="514350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>
                <a:latin typeface="+mn-lt"/>
              </a:rPr>
              <a:t>图</a:t>
            </a:r>
            <a:r>
              <a:rPr lang="en-US" dirty="0" smtClean="0">
                <a:latin typeface="+mn-lt"/>
              </a:rPr>
              <a:t>4.7  </a:t>
            </a:r>
            <a:r>
              <a:rPr lang="zh-CN" altLang="en-US" dirty="0" smtClean="0">
                <a:latin typeface="+mn-lt"/>
              </a:rPr>
              <a:t>打印机状态字各位意义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4" name="图片 3" descr="t-4.7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1962150"/>
            <a:ext cx="7371788" cy="3876675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显示中断调用</a:t>
            </a:r>
            <a:r>
              <a:rPr lang="en-US" dirty="0" smtClean="0">
                <a:solidFill>
                  <a:schemeClr val="tx1"/>
                </a:solidFill>
              </a:rPr>
              <a:t>INT 10H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7920037" cy="517525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+mn-lt"/>
              </a:rPr>
              <a:t>控制系统中的视频显示，也称视频服务中断。</a:t>
            </a:r>
            <a:endParaRPr lang="en-US" altLang="zh-CN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视频</a:t>
            </a:r>
            <a:r>
              <a:rPr lang="en-US" dirty="0" smtClean="0">
                <a:latin typeface="+mn-lt"/>
              </a:rPr>
              <a:t>ROM BIOS</a:t>
            </a:r>
            <a:r>
              <a:rPr lang="zh-CN" altLang="en-US" dirty="0" smtClean="0">
                <a:latin typeface="+mn-lt"/>
              </a:rPr>
              <a:t>位于显卡上，不同显卡能提供的视频服务功能也不一样，</a:t>
            </a:r>
            <a:r>
              <a:rPr lang="en-US" dirty="0" smtClean="0">
                <a:latin typeface="+mn-lt"/>
              </a:rPr>
              <a:t>INT 10H</a:t>
            </a:r>
            <a:r>
              <a:rPr lang="zh-CN" altLang="en-US" dirty="0" smtClean="0">
                <a:latin typeface="+mn-lt"/>
              </a:rPr>
              <a:t>能支持多种服务功能，由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指定，</a:t>
            </a:r>
            <a:r>
              <a:rPr lang="en-US" dirty="0" smtClean="0">
                <a:latin typeface="+mn-lt"/>
              </a:rPr>
              <a:t>AH=00H~1CH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INT 10H</a:t>
            </a:r>
            <a:r>
              <a:rPr lang="zh-CN" altLang="en-US" dirty="0" smtClean="0">
                <a:latin typeface="+mn-lt"/>
              </a:rPr>
              <a:t>中断控制显示器的功能十分强大，还在不断发展。</a:t>
            </a:r>
            <a:endParaRPr lang="en-US" altLang="zh-CN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采用汇编语言控制很复杂，程序也较长，一般采用高级语言编程。</a:t>
            </a:r>
            <a:endParaRPr lang="zh-CN" altLang="en-US" dirty="0" smtClean="0">
              <a:latin typeface="+mn-lt"/>
            </a:endParaRPr>
          </a:p>
          <a:p>
            <a:pPr algn="just"/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</a:rPr>
              <a:t>鼠标中断功能调用</a:t>
            </a:r>
            <a:r>
              <a:rPr lang="en-US" dirty="0" smtClean="0">
                <a:solidFill>
                  <a:schemeClr val="tx1"/>
                </a:solidFill>
              </a:rPr>
              <a:t>INT 33H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89255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+mn-lt"/>
              </a:rPr>
              <a:t>提供对鼠标（</a:t>
            </a:r>
            <a:r>
              <a:rPr lang="en-US" dirty="0" smtClean="0">
                <a:latin typeface="+mn-lt"/>
              </a:rPr>
              <a:t>mouse</a:t>
            </a:r>
            <a:r>
              <a:rPr lang="zh-CN" altLang="en-US" dirty="0" smtClean="0">
                <a:latin typeface="+mn-lt"/>
              </a:rPr>
              <a:t>）的控制和调整，处理鼠标驱动程序提供的信息。</a:t>
            </a:r>
            <a:endParaRPr lang="en-US" altLang="zh-CN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功能号为</a:t>
            </a:r>
            <a:r>
              <a:rPr lang="en-US" dirty="0" smtClean="0">
                <a:latin typeface="+mn-lt"/>
              </a:rPr>
              <a:t>00H~34H</a:t>
            </a:r>
            <a:r>
              <a:rPr lang="zh-CN" altLang="en-US" dirty="0" smtClean="0">
                <a:latin typeface="+mn-lt"/>
              </a:rPr>
              <a:t>。与</a:t>
            </a:r>
            <a:r>
              <a:rPr lang="en-US" dirty="0" smtClean="0">
                <a:latin typeface="+mn-lt"/>
              </a:rPr>
              <a:t>DOS</a:t>
            </a:r>
            <a:r>
              <a:rPr lang="zh-CN" altLang="en-US" dirty="0" smtClean="0">
                <a:latin typeface="+mn-lt"/>
              </a:rPr>
              <a:t>系统功能调和大部分</a:t>
            </a:r>
            <a:r>
              <a:rPr lang="en-US" dirty="0" smtClean="0">
                <a:latin typeface="+mn-lt"/>
              </a:rPr>
              <a:t>BIOS</a:t>
            </a:r>
            <a:r>
              <a:rPr lang="zh-CN" altLang="en-US" dirty="0" smtClean="0">
                <a:latin typeface="+mn-lt"/>
              </a:rPr>
              <a:t>功能调用不同，功能号不放入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，而放在</a:t>
            </a:r>
            <a:r>
              <a:rPr lang="en-US" dirty="0" smtClean="0">
                <a:latin typeface="+mn-lt"/>
              </a:rPr>
              <a:t>AL</a:t>
            </a:r>
            <a:r>
              <a:rPr lang="zh-CN" altLang="en-US" dirty="0" smtClean="0">
                <a:latin typeface="+mn-lt"/>
              </a:rPr>
              <a:t>中，事先令</a:t>
            </a:r>
            <a:r>
              <a:rPr lang="en-US" dirty="0" smtClean="0">
                <a:latin typeface="+mn-lt"/>
              </a:rPr>
              <a:t>AH=0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目前可用的鼠标功能调用有</a:t>
            </a:r>
            <a:r>
              <a:rPr lang="en-US" dirty="0" smtClean="0">
                <a:latin typeface="+mn-lt"/>
              </a:rPr>
              <a:t>50</a:t>
            </a:r>
            <a:r>
              <a:rPr lang="zh-CN" altLang="en-US" dirty="0" smtClean="0">
                <a:latin typeface="+mn-lt"/>
              </a:rPr>
              <a:t>余个。如：鼠标复位，显示或隐藏鼠标光标，设置鼠标光标位置，设置图形或文本光标，设置或获取加速曲线等等。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4.</a:t>
            </a:r>
            <a:r>
              <a:rPr lang="en-US" altLang="zh-CN" sz="3600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en-US" sz="3600" dirty="0" smtClean="0">
                <a:solidFill>
                  <a:srgbClr val="00FF00"/>
                </a:solidFill>
                <a:ea typeface="+mn-ea"/>
              </a:rPr>
              <a:t>.1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概述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39850"/>
            <a:ext cx="8372475" cy="53530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+mn-lt"/>
              </a:rPr>
              <a:t>组成</a:t>
            </a:r>
            <a:r>
              <a:rPr lang="en-US" sz="2800" dirty="0" smtClean="0">
                <a:latin typeface="+mn-lt"/>
              </a:rPr>
              <a:t>DOS</a:t>
            </a:r>
            <a:r>
              <a:rPr lang="zh-CN" altLang="en-US" sz="2800" dirty="0" smtClean="0">
                <a:latin typeface="+mn-lt"/>
              </a:rPr>
              <a:t>的各主要模块的功能：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系统硬件</a:t>
            </a:r>
            <a:r>
              <a:rPr lang="en-US" dirty="0" smtClean="0">
                <a:latin typeface="+mn-lt"/>
              </a:rPr>
              <a:t>  </a:t>
            </a:r>
            <a:endParaRPr 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主要指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设备，如</a:t>
            </a:r>
            <a:r>
              <a:rPr lang="en-US" dirty="0" smtClean="0">
                <a:latin typeface="+mn-lt"/>
                <a:ea typeface="+mn-ea"/>
              </a:rPr>
              <a:t>CRT</a:t>
            </a:r>
            <a:r>
              <a:rPr lang="zh-CN" altLang="en-US" dirty="0" smtClean="0">
                <a:latin typeface="+mn-lt"/>
                <a:ea typeface="+mn-ea"/>
              </a:rPr>
              <a:t>显示器、打印机、键盘、硬盘和鼠标等。</a:t>
            </a:r>
            <a:endParaRPr lang="zh-CN" altLang="en-US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基本输入输出系统 </a:t>
            </a:r>
            <a:r>
              <a:rPr lang="en-US" dirty="0" smtClean="0">
                <a:latin typeface="+mn-lt"/>
              </a:rPr>
              <a:t>BIOS(Basic Input Output System)</a:t>
            </a:r>
            <a:endParaRPr lang="en-US" altLang="zh-CN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包含了能直接与底层硬件打交道的设备驱动程序。此外还包含系统设置信息、开机后自检程序和系统自启动程序。利用中断调用指令</a:t>
            </a:r>
            <a:r>
              <a:rPr lang="en-US" dirty="0" smtClean="0">
                <a:latin typeface="+mn-lt"/>
                <a:ea typeface="+mn-ea"/>
              </a:rPr>
              <a:t>INT </a:t>
            </a:r>
            <a:r>
              <a:rPr lang="en-US" i="1" dirty="0" smtClean="0">
                <a:latin typeface="+mn-lt"/>
                <a:ea typeface="+mn-ea"/>
              </a:rPr>
              <a:t>n</a:t>
            </a:r>
            <a:r>
              <a:rPr lang="zh-CN" altLang="en-US" dirty="0" smtClean="0">
                <a:latin typeface="+mn-lt"/>
                <a:ea typeface="+mn-ea"/>
              </a:rPr>
              <a:t>，可以直接调用</a:t>
            </a:r>
            <a:r>
              <a:rPr lang="en-US" dirty="0" smtClean="0">
                <a:latin typeface="+mn-lt"/>
                <a:ea typeface="+mn-ea"/>
              </a:rPr>
              <a:t>BIOS</a:t>
            </a:r>
            <a:r>
              <a:rPr lang="zh-CN" altLang="en-US" dirty="0" smtClean="0">
                <a:latin typeface="+mn-lt"/>
                <a:ea typeface="+mn-ea"/>
              </a:rPr>
              <a:t>中的外设驱动程序，实现对主要</a:t>
            </a:r>
            <a:r>
              <a:rPr lang="en-US" dirty="0" smtClean="0">
                <a:latin typeface="+mn-lt"/>
                <a:ea typeface="+mn-ea"/>
              </a:rPr>
              <a:t>I/O</a:t>
            </a:r>
            <a:r>
              <a:rPr lang="zh-CN" altLang="en-US" dirty="0" smtClean="0">
                <a:latin typeface="+mn-lt"/>
                <a:ea typeface="+mn-ea"/>
              </a:rPr>
              <a:t>设备的控制管理。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06450"/>
            <a:ext cx="8372475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DOS</a:t>
            </a:r>
            <a:r>
              <a:rPr lang="zh-CN" altLang="en-US" dirty="0" smtClean="0">
                <a:latin typeface="+mn-lt"/>
              </a:rPr>
              <a:t>核心 </a:t>
            </a:r>
            <a:r>
              <a:rPr lang="en-US" dirty="0" smtClean="0">
                <a:latin typeface="+mn-lt"/>
              </a:rPr>
              <a:t>MSDOS.SYS    </a:t>
            </a:r>
            <a:endParaRPr 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      该模块以</a:t>
            </a:r>
            <a:r>
              <a:rPr lang="en-US" dirty="0" smtClean="0">
                <a:latin typeface="+mn-lt"/>
                <a:ea typeface="+mn-ea"/>
              </a:rPr>
              <a:t>BIOS</a:t>
            </a:r>
            <a:r>
              <a:rPr lang="zh-CN" altLang="en-US" dirty="0" smtClean="0">
                <a:latin typeface="+mn-lt"/>
                <a:ea typeface="+mn-ea"/>
              </a:rPr>
              <a:t>为基础，为用户提供一大批可以直接使用的服务程序，这组服务程序称为</a:t>
            </a:r>
            <a:r>
              <a:rPr lang="en-US" dirty="0" smtClean="0">
                <a:latin typeface="+mn-lt"/>
                <a:ea typeface="+mn-ea"/>
              </a:rPr>
              <a:t>DOS</a:t>
            </a:r>
            <a:r>
              <a:rPr lang="zh-CN" altLang="en-US" dirty="0" smtClean="0">
                <a:latin typeface="+mn-lt"/>
                <a:ea typeface="+mn-ea"/>
              </a:rPr>
              <a:t>系统功能调用。可用</a:t>
            </a:r>
            <a:r>
              <a:rPr lang="en-US" dirty="0" smtClean="0">
                <a:latin typeface="+mn-lt"/>
                <a:ea typeface="+mn-ea"/>
              </a:rPr>
              <a:t>INT 21H</a:t>
            </a:r>
            <a:r>
              <a:rPr lang="zh-CN" altLang="en-US" dirty="0" smtClean="0">
                <a:latin typeface="+mn-lt"/>
                <a:ea typeface="+mn-ea"/>
              </a:rPr>
              <a:t>指令来调用，并以功能号来区分不同的服务程序。它们主要用来实现文件管理、存储器管理及设备管理等，功能比</a:t>
            </a:r>
            <a:r>
              <a:rPr lang="en-US" dirty="0" smtClean="0">
                <a:latin typeface="+mn-lt"/>
                <a:ea typeface="+mn-ea"/>
              </a:rPr>
              <a:t>BIOS</a:t>
            </a:r>
            <a:r>
              <a:rPr lang="zh-CN" altLang="en-US" dirty="0" smtClean="0">
                <a:latin typeface="+mn-lt"/>
                <a:ea typeface="+mn-ea"/>
              </a:rPr>
              <a:t>更齐全、更完整。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命令处理程序 </a:t>
            </a:r>
            <a:r>
              <a:rPr lang="en-US" dirty="0" smtClean="0">
                <a:latin typeface="+mn-lt"/>
              </a:rPr>
              <a:t>COMMAND.COM    </a:t>
            </a:r>
            <a:endParaRPr 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</a:rPr>
              <a:t>       </a:t>
            </a:r>
            <a:r>
              <a:rPr lang="zh-CN" altLang="en-US" dirty="0" smtClean="0">
                <a:latin typeface="+mn-lt"/>
                <a:ea typeface="+mn-ea"/>
              </a:rPr>
              <a:t>该模块以可执行命令文件的形式存放在系统盘上，它执行后便给出</a:t>
            </a:r>
            <a:r>
              <a:rPr lang="en-US" dirty="0" smtClean="0">
                <a:latin typeface="+mn-lt"/>
                <a:ea typeface="+mn-ea"/>
              </a:rPr>
              <a:t>DOS</a:t>
            </a:r>
            <a:r>
              <a:rPr lang="zh-CN" altLang="en-US" dirty="0" smtClean="0">
                <a:latin typeface="+mn-lt"/>
                <a:ea typeface="+mn-ea"/>
              </a:rPr>
              <a:t>命令提示符“</a:t>
            </a:r>
            <a:r>
              <a:rPr lang="en-US" dirty="0" smtClean="0">
                <a:latin typeface="+mn-lt"/>
                <a:ea typeface="+mn-ea"/>
              </a:rPr>
              <a:t>&gt;</a:t>
            </a:r>
            <a:r>
              <a:rPr lang="zh-CN" altLang="en-US" dirty="0" smtClean="0">
                <a:latin typeface="+mn-lt"/>
                <a:ea typeface="+mn-ea"/>
              </a:rPr>
              <a:t>”，由它接收用户在此提示符下键入的命令，进行分析处理后，让机器执行各种应用程序，并在</a:t>
            </a:r>
            <a:r>
              <a:rPr lang="en-US" dirty="0" smtClean="0">
                <a:latin typeface="+mn-lt"/>
                <a:ea typeface="+mn-ea"/>
              </a:rPr>
              <a:t>CRT</a:t>
            </a:r>
            <a:r>
              <a:rPr lang="zh-CN" altLang="en-US" dirty="0" smtClean="0">
                <a:latin typeface="+mn-lt"/>
                <a:ea typeface="+mn-ea"/>
              </a:rPr>
              <a:t>上显示执行结果。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5000" y="2540000"/>
            <a:ext cx="53784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4.2.1  </a:t>
            </a:r>
            <a:r>
              <a:rPr lang="zh-CN" alt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概述</a:t>
            </a:r>
            <a:endParaRPr lang="zh-CN" altLang="en-US" sz="3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4.2.2  DOS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系统功能调用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4.2.3  BIOS</a:t>
            </a:r>
            <a:r>
              <a:rPr lang="zh-CN" altLang="en-US" sz="3600" b="1" dirty="0" smtClean="0">
                <a:solidFill>
                  <a:srgbClr val="FFFF00"/>
                </a:solidFill>
                <a:latin typeface="+mn-lt"/>
                <a:ea typeface="+mn-ea"/>
              </a:rPr>
              <a:t>中断调用</a:t>
            </a:r>
            <a:endParaRPr lang="en-US" altLang="zh-CN" sz="3600" b="1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4.2.2   DOS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系统功能调用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中断处理程序分类</a:t>
            </a:r>
            <a:endParaRPr lang="en-US" altLang="zh-CN" sz="3200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8086 CPU</a:t>
            </a:r>
            <a:r>
              <a:rPr lang="zh-CN" altLang="en-US" dirty="0" smtClean="0">
                <a:latin typeface="+mn-lt"/>
              </a:rPr>
              <a:t>可处理</a:t>
            </a:r>
            <a:r>
              <a:rPr lang="en-US" dirty="0" smtClean="0">
                <a:latin typeface="+mn-lt"/>
              </a:rPr>
              <a:t>256</a:t>
            </a:r>
            <a:r>
              <a:rPr lang="zh-CN" altLang="en-US" dirty="0" smtClean="0">
                <a:latin typeface="+mn-lt"/>
              </a:rPr>
              <a:t>类中断，利用</a:t>
            </a:r>
            <a:r>
              <a:rPr lang="en-US" dirty="0" smtClean="0">
                <a:latin typeface="+mn-lt"/>
              </a:rPr>
              <a:t>INT </a:t>
            </a:r>
            <a:r>
              <a:rPr lang="en-US" i="1" dirty="0" smtClean="0">
                <a:latin typeface="+mn-lt"/>
              </a:rPr>
              <a:t>n</a:t>
            </a:r>
            <a:r>
              <a:rPr lang="zh-CN" altLang="en-US" dirty="0" smtClean="0">
                <a:latin typeface="+mn-lt"/>
              </a:rPr>
              <a:t>指令，可直接调用</a:t>
            </a:r>
            <a:r>
              <a:rPr lang="en-US" dirty="0" smtClean="0">
                <a:latin typeface="+mn-lt"/>
              </a:rPr>
              <a:t>256</a:t>
            </a:r>
            <a:r>
              <a:rPr lang="zh-CN" altLang="en-US" dirty="0" smtClean="0">
                <a:latin typeface="+mn-lt"/>
              </a:rPr>
              <a:t>个系统已编写好的中断处理程序。</a:t>
            </a:r>
            <a:r>
              <a:rPr lang="en-US" dirty="0" smtClean="0">
                <a:latin typeface="+mn-lt"/>
              </a:rPr>
              <a:t>INT </a:t>
            </a:r>
            <a:r>
              <a:rPr lang="en-US" i="1" dirty="0" smtClean="0">
                <a:latin typeface="+mn-lt"/>
              </a:rPr>
              <a:t>n</a:t>
            </a:r>
            <a:r>
              <a:rPr lang="zh-CN" altLang="en-US" dirty="0" smtClean="0">
                <a:latin typeface="+mn-lt"/>
              </a:rPr>
              <a:t>指令中的类型号</a:t>
            </a:r>
            <a:r>
              <a:rPr lang="en-US" i="1"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=00~FFH</a:t>
            </a:r>
            <a:r>
              <a:rPr lang="zh-CN" altLang="en-US" dirty="0" smtClean="0">
                <a:latin typeface="+mn-lt"/>
              </a:rPr>
              <a:t>；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1800"/>
              </a:spcBef>
            </a:pPr>
            <a:r>
              <a:rPr lang="en-US" i="1"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=00~04H</a:t>
            </a:r>
            <a:r>
              <a:rPr lang="zh-CN" altLang="en-US" dirty="0" smtClean="0">
                <a:latin typeface="+mn-lt"/>
              </a:rPr>
              <a:t>为专用中断，处理除法错、单步、不可屏蔽中断</a:t>
            </a:r>
            <a:r>
              <a:rPr lang="en-US" dirty="0" smtClean="0">
                <a:latin typeface="+mn-lt"/>
              </a:rPr>
              <a:t>NMI</a:t>
            </a:r>
            <a:r>
              <a:rPr lang="zh-CN" altLang="en-US" dirty="0" smtClean="0">
                <a:latin typeface="+mn-lt"/>
              </a:rPr>
              <a:t>、断点、溢出中断；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en-US" i="1"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=10H~1AH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2FH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31H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33H</a:t>
            </a:r>
            <a:r>
              <a:rPr lang="zh-CN" altLang="en-US" dirty="0" smtClean="0">
                <a:latin typeface="+mn-lt"/>
              </a:rPr>
              <a:t>为</a:t>
            </a:r>
            <a:r>
              <a:rPr lang="en-US" dirty="0" smtClean="0">
                <a:latin typeface="+mn-lt"/>
              </a:rPr>
              <a:t>BIOS</a:t>
            </a:r>
            <a:r>
              <a:rPr lang="zh-CN" altLang="en-US" dirty="0" smtClean="0">
                <a:latin typeface="+mn-lt"/>
              </a:rPr>
              <a:t>中断，即保存在系统</a:t>
            </a:r>
            <a:r>
              <a:rPr lang="en-US" dirty="0" smtClean="0">
                <a:latin typeface="+mn-lt"/>
              </a:rPr>
              <a:t>ROM BIOS</a:t>
            </a:r>
            <a:r>
              <a:rPr lang="zh-CN" altLang="en-US" dirty="0" smtClean="0">
                <a:latin typeface="+mn-lt"/>
              </a:rPr>
              <a:t>中的</a:t>
            </a:r>
            <a:r>
              <a:rPr lang="en-US" dirty="0" smtClean="0">
                <a:latin typeface="+mn-lt"/>
              </a:rPr>
              <a:t>BIOS</a:t>
            </a:r>
            <a:r>
              <a:rPr lang="zh-CN" altLang="en-US" dirty="0" smtClean="0">
                <a:latin typeface="+mn-lt"/>
              </a:rPr>
              <a:t>功能调用。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39750"/>
            <a:ext cx="8229600" cy="67468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中断处理程序分类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800"/>
              </a:spcBef>
            </a:pPr>
            <a:r>
              <a:rPr lang="en-US" i="1"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=20H~2EH</a:t>
            </a:r>
            <a:r>
              <a:rPr lang="zh-CN" altLang="en-US" dirty="0" smtClean="0">
                <a:latin typeface="+mn-lt"/>
              </a:rPr>
              <a:t>为</a:t>
            </a:r>
            <a:r>
              <a:rPr lang="en-US" dirty="0" smtClean="0">
                <a:latin typeface="+mn-lt"/>
              </a:rPr>
              <a:t>DOS</a:t>
            </a:r>
            <a:r>
              <a:rPr lang="zh-CN" altLang="en-US" dirty="0" smtClean="0">
                <a:latin typeface="+mn-lt"/>
              </a:rPr>
              <a:t>中断，应用</a:t>
            </a:r>
            <a:r>
              <a:rPr lang="en-US" dirty="0" smtClean="0">
                <a:latin typeface="+mn-lt"/>
              </a:rPr>
              <a:t>DOS</a:t>
            </a:r>
            <a:r>
              <a:rPr lang="zh-CN" altLang="en-US" dirty="0" smtClean="0">
                <a:latin typeface="+mn-lt"/>
              </a:rPr>
              <a:t>提供的功能程序来控制硬件，可对显示器、键盘、打印机、串行通信等字符设备提供输入输出服务。</a:t>
            </a:r>
            <a:endParaRPr lang="en-US" altLang="zh-CN" dirty="0" smtClean="0">
              <a:latin typeface="+mn-lt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</a:rPr>
              <a:t>      </a:t>
            </a:r>
            <a:r>
              <a:rPr lang="zh-CN" altLang="en-US" dirty="0" smtClean="0">
                <a:latin typeface="+mn-lt"/>
              </a:rPr>
              <a:t>例如</a:t>
            </a:r>
            <a:r>
              <a:rPr lang="en-US" altLang="zh-CN" dirty="0" smtClean="0">
                <a:latin typeface="+mn-lt"/>
              </a:rPr>
              <a:t>: 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=20H</a:t>
            </a:r>
            <a:r>
              <a:rPr lang="zh-CN" altLang="en-US" dirty="0" smtClean="0">
                <a:latin typeface="+mn-lt"/>
              </a:rPr>
              <a:t>为程序结束中断，利用</a:t>
            </a:r>
            <a:r>
              <a:rPr lang="en-US" dirty="0" smtClean="0">
                <a:latin typeface="+mn-lt"/>
              </a:rPr>
              <a:t>INT 20H</a:t>
            </a:r>
            <a:r>
              <a:rPr lang="zh-CN" altLang="en-US" dirty="0" smtClean="0">
                <a:latin typeface="+mn-lt"/>
              </a:rPr>
              <a:t>中断可返回</a:t>
            </a:r>
            <a:r>
              <a:rPr lang="en-US" dirty="0" smtClean="0">
                <a:latin typeface="+mn-lt"/>
              </a:rPr>
              <a:t>DOS</a:t>
            </a:r>
            <a:r>
              <a:rPr lang="zh-CN" altLang="en-US" dirty="0" smtClean="0">
                <a:latin typeface="+mn-lt"/>
              </a:rPr>
              <a:t>操作系统。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=21H</a:t>
            </a:r>
            <a:r>
              <a:rPr lang="zh-CN" altLang="en-US" dirty="0" smtClean="0">
                <a:latin typeface="+mn-lt"/>
              </a:rPr>
              <a:t>则为功能最强大的</a:t>
            </a:r>
            <a:r>
              <a:rPr lang="en-US" dirty="0" smtClean="0">
                <a:latin typeface="+mn-lt"/>
              </a:rPr>
              <a:t>DOS</a:t>
            </a:r>
            <a:r>
              <a:rPr lang="zh-CN" altLang="en-US" dirty="0" smtClean="0">
                <a:latin typeface="+mn-lt"/>
              </a:rPr>
              <a:t>中断，它包含了很多子功能，给每个子功能程序赋一个编号，称为功能号，调用前要送到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寄存器中。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2. DOS</a:t>
            </a:r>
            <a:r>
              <a:rPr lang="zh-CN" altLang="en-US" dirty="0" smtClean="0">
                <a:solidFill>
                  <a:schemeClr val="tx1"/>
                </a:solidFill>
              </a:rPr>
              <a:t>系统功能调用方法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17525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DOS</a:t>
            </a:r>
            <a:r>
              <a:rPr lang="zh-CN" altLang="en-US" sz="2800" dirty="0" smtClean="0">
                <a:latin typeface="+mn-lt"/>
              </a:rPr>
              <a:t>系统功能调用的步骤：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）功能调用号送到</a:t>
            </a:r>
            <a:r>
              <a:rPr lang="en-US" dirty="0" smtClean="0">
                <a:latin typeface="+mn-lt"/>
                <a:ea typeface="+mn-ea"/>
              </a:rPr>
              <a:t>AH</a:t>
            </a:r>
            <a:r>
              <a:rPr lang="zh-CN" altLang="en-US" dirty="0" smtClean="0">
                <a:latin typeface="+mn-lt"/>
                <a:ea typeface="+mn-ea"/>
              </a:rPr>
              <a:t>寄存器中，</a:t>
            </a:r>
            <a:r>
              <a:rPr lang="en-US" dirty="0" smtClean="0">
                <a:latin typeface="+mn-lt"/>
                <a:ea typeface="+mn-ea"/>
              </a:rPr>
              <a:t>AH=00~6CH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）入口参数送到指定的寄存器中，一种功能调用又包含多个子功能，有些调用不带参数。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）执行</a:t>
            </a:r>
            <a:r>
              <a:rPr lang="en-US" dirty="0" smtClean="0">
                <a:latin typeface="+mn-lt"/>
                <a:ea typeface="+mn-ea"/>
              </a:rPr>
              <a:t>INT 21H</a:t>
            </a:r>
            <a:r>
              <a:rPr lang="zh-CN" altLang="en-US" dirty="0" smtClean="0">
                <a:latin typeface="+mn-lt"/>
                <a:ea typeface="+mn-ea"/>
              </a:rPr>
              <a:t>指令。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）得到出口参数，或将结果显示在</a:t>
            </a:r>
            <a:r>
              <a:rPr lang="en-US" dirty="0" smtClean="0">
                <a:latin typeface="+mn-lt"/>
                <a:ea typeface="+mn-ea"/>
              </a:rPr>
              <a:t>CRT</a:t>
            </a:r>
            <a:r>
              <a:rPr lang="zh-CN" altLang="en-US" dirty="0" smtClean="0">
                <a:latin typeface="+mn-lt"/>
                <a:ea typeface="+mn-ea"/>
              </a:rPr>
              <a:t>上。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None/>
            </a:pPr>
            <a:endParaRPr lang="en-US" altLang="zh-CN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部分</a:t>
            </a:r>
            <a:r>
              <a:rPr lang="en-US" sz="2800" dirty="0" smtClean="0">
                <a:latin typeface="+mn-lt"/>
              </a:rPr>
              <a:t>DOS</a:t>
            </a:r>
            <a:r>
              <a:rPr lang="zh-CN" altLang="en-US" sz="2800" dirty="0" smtClean="0">
                <a:latin typeface="+mn-lt"/>
              </a:rPr>
              <a:t>功能调用见表</a:t>
            </a:r>
            <a:r>
              <a:rPr lang="en-US" sz="2800" dirty="0" smtClean="0">
                <a:latin typeface="+mn-lt"/>
              </a:rPr>
              <a:t>4.4  (</a:t>
            </a:r>
            <a:r>
              <a:rPr lang="zh-CN" altLang="en-US" sz="2800" dirty="0" smtClean="0">
                <a:latin typeface="+mn-lt"/>
              </a:rPr>
              <a:t>看书</a:t>
            </a:r>
            <a:r>
              <a:rPr lang="en-US" altLang="zh-CN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5500</Words>
  <Application>WPS 演示</Application>
  <PresentationFormat>全屏显示(4:3)</PresentationFormat>
  <Paragraphs>290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华文隶书</vt:lpstr>
      <vt:lpstr>黑体</vt:lpstr>
      <vt:lpstr>楷体_GB2312</vt:lpstr>
      <vt:lpstr>华文琥珀</vt:lpstr>
      <vt:lpstr>方正姚体</vt:lpstr>
      <vt:lpstr>华文中宋</vt:lpstr>
      <vt:lpstr>Times New Roman</vt:lpstr>
      <vt:lpstr>Wingdings 3</vt:lpstr>
      <vt:lpstr>微软雅黑</vt:lpstr>
      <vt:lpstr>Arial Unicode MS</vt:lpstr>
      <vt:lpstr>仿宋_GB2312</vt:lpstr>
      <vt:lpstr>Symbol</vt:lpstr>
      <vt:lpstr>新宋体</vt:lpstr>
      <vt:lpstr>仿宋</vt:lpstr>
      <vt:lpstr>微机模板</vt:lpstr>
      <vt:lpstr>PowerPoint 演示文稿</vt:lpstr>
      <vt:lpstr>§4.2  DOS系统功能调用和BIOS中断调用</vt:lpstr>
      <vt:lpstr>4.2.1  概述</vt:lpstr>
      <vt:lpstr>4.2.1  概述</vt:lpstr>
      <vt:lpstr>PowerPoint 演示文稿</vt:lpstr>
      <vt:lpstr>PowerPoint 演示文稿</vt:lpstr>
      <vt:lpstr>4.2.2   DOS系统功能调用</vt:lpstr>
      <vt:lpstr>1.中断处理程序分类</vt:lpstr>
      <vt:lpstr>2. DOS系统功能调用方法</vt:lpstr>
      <vt:lpstr>3. DOS系统功能调用举例</vt:lpstr>
      <vt:lpstr>3. DOS系统功能调用举例</vt:lpstr>
      <vt:lpstr>3. DOS系统功能调用举例</vt:lpstr>
      <vt:lpstr>3. DOS系统功能调用举例</vt:lpstr>
      <vt:lpstr>PowerPoint 演示文稿</vt:lpstr>
      <vt:lpstr>3. DOS系统功能调用举例</vt:lpstr>
      <vt:lpstr>3. DOS系统功能调用举例</vt:lpstr>
      <vt:lpstr>PowerPoint 演示文稿</vt:lpstr>
      <vt:lpstr>3. DOS系统功能调用举例</vt:lpstr>
      <vt:lpstr>PowerPoint 演示文稿</vt:lpstr>
      <vt:lpstr>PowerPoint 演示文稿</vt:lpstr>
      <vt:lpstr>4.2.3  BIOS中断调用</vt:lpstr>
      <vt:lpstr>PowerPoint 演示文稿</vt:lpstr>
      <vt:lpstr>PowerPoint 演示文稿</vt:lpstr>
      <vt:lpstr>1.键盘中断调用INT  16H</vt:lpstr>
      <vt:lpstr>1.键盘中断调用INT 16H</vt:lpstr>
      <vt:lpstr>1.键盘中断调用INT 16H</vt:lpstr>
      <vt:lpstr>1.键盘中断调用INT 16H</vt:lpstr>
      <vt:lpstr>2.打印机中断调用INT 17H</vt:lpstr>
      <vt:lpstr>2.打印机中断调用INT 17H</vt:lpstr>
      <vt:lpstr>2.打印机中断调用INT 17H</vt:lpstr>
      <vt:lpstr>2.打印机中断调用INT 17H</vt:lpstr>
      <vt:lpstr>3.显示中断调用INT 10H</vt:lpstr>
      <vt:lpstr>4. 鼠标中断功能调用INT 33H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380</cp:revision>
  <dcterms:created xsi:type="dcterms:W3CDTF">2003-06-02T09:23:00Z</dcterms:created>
  <dcterms:modified xsi:type="dcterms:W3CDTF">2018-11-05T08:39:36Z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