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68"/>
  </p:handoutMasterIdLst>
  <p:sldIdLst>
    <p:sldId id="574" r:id="rId3"/>
    <p:sldId id="664" r:id="rId4"/>
    <p:sldId id="686" r:id="rId5"/>
    <p:sldId id="688" r:id="rId6"/>
    <p:sldId id="731" r:id="rId7"/>
    <p:sldId id="665" r:id="rId8"/>
    <p:sldId id="666" r:id="rId10"/>
    <p:sldId id="667" r:id="rId11"/>
    <p:sldId id="670" r:id="rId12"/>
    <p:sldId id="684" r:id="rId13"/>
    <p:sldId id="683" r:id="rId14"/>
    <p:sldId id="682" r:id="rId15"/>
    <p:sldId id="732" r:id="rId16"/>
    <p:sldId id="681" r:id="rId17"/>
    <p:sldId id="680" r:id="rId18"/>
    <p:sldId id="679" r:id="rId19"/>
    <p:sldId id="693" r:id="rId20"/>
    <p:sldId id="692" r:id="rId21"/>
    <p:sldId id="691" r:id="rId22"/>
    <p:sldId id="733" r:id="rId23"/>
    <p:sldId id="690" r:id="rId24"/>
    <p:sldId id="678" r:id="rId25"/>
    <p:sldId id="677" r:id="rId26"/>
    <p:sldId id="676" r:id="rId27"/>
    <p:sldId id="674" r:id="rId28"/>
    <p:sldId id="673" r:id="rId29"/>
    <p:sldId id="672" r:id="rId30"/>
    <p:sldId id="671" r:id="rId31"/>
    <p:sldId id="668" r:id="rId32"/>
    <p:sldId id="694" r:id="rId33"/>
    <p:sldId id="695" r:id="rId34"/>
    <p:sldId id="696" r:id="rId35"/>
    <p:sldId id="697" r:id="rId36"/>
    <p:sldId id="734" r:id="rId37"/>
    <p:sldId id="699" r:id="rId38"/>
    <p:sldId id="700" r:id="rId39"/>
    <p:sldId id="701" r:id="rId40"/>
    <p:sldId id="702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3" r:id="rId49"/>
    <p:sldId id="712" r:id="rId50"/>
    <p:sldId id="716" r:id="rId51"/>
    <p:sldId id="714" r:id="rId52"/>
    <p:sldId id="735" r:id="rId53"/>
    <p:sldId id="715" r:id="rId54"/>
    <p:sldId id="711" r:id="rId55"/>
    <p:sldId id="717" r:id="rId56"/>
    <p:sldId id="718" r:id="rId57"/>
    <p:sldId id="719" r:id="rId58"/>
    <p:sldId id="720" r:id="rId59"/>
    <p:sldId id="721" r:id="rId60"/>
    <p:sldId id="722" r:id="rId61"/>
    <p:sldId id="723" r:id="rId62"/>
    <p:sldId id="725" r:id="rId63"/>
    <p:sldId id="726" r:id="rId64"/>
    <p:sldId id="727" r:id="rId65"/>
    <p:sldId id="728" r:id="rId66"/>
    <p:sldId id="729" r:id="rId6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FF66FF"/>
    <a:srgbClr val="DDDDDD"/>
    <a:srgbClr val="FFCCCC"/>
    <a:srgbClr val="FF0066"/>
    <a:srgbClr val="FF9933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汇编程序设计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4.3 </a:t>
            </a:r>
            <a:r>
              <a:rPr lang="en-US" altLang="zh-CN" sz="1800" b="0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 </a:t>
            </a:r>
            <a:r>
              <a:rPr lang="zh-CN" altLang="en-US" sz="1800" b="0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汇编程序设计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3295650"/>
            <a:ext cx="7772400" cy="217805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000" b="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</a:br>
            <a:endParaRPr lang="zh-CN" altLang="en-US" sz="6000" b="0" dirty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15900" y="107315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5400" dirty="0" smtClean="0">
                <a:effectLst/>
              </a:rPr>
            </a:br>
            <a:r>
              <a:rPr lang="zh-CN" altLang="en-US" sz="54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汇编语言程序设计</a:t>
            </a:r>
            <a:endParaRPr lang="en-US" altLang="zh-CN" sz="54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  <a:ea typeface="+mn-ea"/>
              </a:rPr>
              <a:t>4.3.1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顺序结构程序设计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4.35  </a:t>
            </a:r>
            <a:r>
              <a:rPr lang="zh-CN" altLang="en-US" dirty="0" smtClean="0">
                <a:latin typeface="+mn-lt"/>
                <a:ea typeface="+mn-ea"/>
              </a:rPr>
              <a:t>在存储单元</a:t>
            </a:r>
            <a:r>
              <a:rPr lang="en-US" dirty="0" smtClean="0">
                <a:latin typeface="+mn-lt"/>
                <a:ea typeface="+mn-ea"/>
              </a:rPr>
              <a:t>A1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A2</a:t>
            </a:r>
            <a:r>
              <a:rPr lang="zh-CN" altLang="en-US" dirty="0" smtClean="0">
                <a:latin typeface="+mn-lt"/>
                <a:ea typeface="+mn-ea"/>
              </a:rPr>
              <a:t>中，各存有一个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字节的无符号数，低字节在前，高字节在后。编程将两数相加，结果存入</a:t>
            </a:r>
            <a:r>
              <a:rPr lang="en-US" dirty="0" smtClean="0">
                <a:latin typeface="+mn-lt"/>
                <a:ea typeface="+mn-ea"/>
              </a:rPr>
              <a:t>SUM</a:t>
            </a:r>
            <a:r>
              <a:rPr lang="zh-CN" altLang="en-US" dirty="0" smtClean="0">
                <a:latin typeface="+mn-lt"/>
                <a:ea typeface="+mn-ea"/>
              </a:rPr>
              <a:t>单元，也要求低字节在前，高字节在后，进位存入最后一个字节单元。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   A1	DB	56H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78H	     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   A2	DB	4FH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9AH	     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A2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   SUM	DB	3 DUP</a:t>
            </a: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sz="2400" dirty="0" smtClean="0">
                <a:latin typeface="+mn-lt"/>
                <a:ea typeface="+mn-ea"/>
              </a:rPr>
              <a:t>0</a:t>
            </a:r>
            <a:r>
              <a:rPr lang="zh-CN" altLang="en-US" sz="2400" dirty="0" smtClean="0">
                <a:latin typeface="+mn-lt"/>
                <a:ea typeface="+mn-ea"/>
              </a:rPr>
              <a:t>）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；存两数相加之和，考虑进位位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;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ASSUME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  </a:t>
            </a:r>
            <a:r>
              <a:rPr lang="en-US" sz="2400" dirty="0" smtClean="0"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895350"/>
            <a:ext cx="8372475" cy="546735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BEGIN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endParaRPr lang="en-US" altLang="zh-CN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；设置数据段基址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为地址指针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CLC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；进位位清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A1 [BX]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；取低字节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ADC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A2 [BX]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；与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低字节相加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SUM [BX]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 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低字节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BX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；调整指针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A1 [BX]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；取高字节相加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ADC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A2 [BX]	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SUM [BX]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；存高字节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JNC	STOP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；无进位，转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STOP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630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4.35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INC	   BX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；有进位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MOV  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INC	   AL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MOV  SUM [BX]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；进位存入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SUM+2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STOP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MOV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4C00H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INT	   21H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END	  BEGIN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630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4.35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0500" y="1962150"/>
            <a:ext cx="6942138" cy="354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顺序结构程序设计</a:t>
            </a:r>
            <a:endParaRPr lang="zh-CN" altLang="en-US" sz="36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4.3.2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分支程序设计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1250950"/>
            <a:ext cx="8267700" cy="1358900"/>
          </a:xfrm>
        </p:spPr>
        <p:txBody>
          <a:bodyPr/>
          <a:lstStyle/>
          <a:p>
            <a:pPr algn="just"/>
            <a:r>
              <a:rPr lang="zh-CN" altLang="en-US" dirty="0" smtClean="0"/>
              <a:t>要求程序根据不同条件选择不同的处理方法，即程序处理步骤中出现了分支，应根据某一特定条件，选择其中一个分支执行。</a:t>
            </a:r>
            <a:endParaRPr lang="zh-CN" altLang="en-US" dirty="0" smtClean="0"/>
          </a:p>
        </p:txBody>
      </p:sp>
      <p:pic>
        <p:nvPicPr>
          <p:cNvPr id="4" name="图片 3" descr="t-4.8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0" y="2806700"/>
            <a:ext cx="3843073" cy="368935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 bwMode="auto">
          <a:xfrm>
            <a:off x="304800" y="2540000"/>
            <a:ext cx="4133849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例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4.36  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533400" marR="0" lvl="0" indent="-53340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en-US" altLang="zh-CN" sz="3200" b="1" i="0" u="none" strike="noStrike" kern="0" cap="none" spc="0" normalizeH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+mn-cs"/>
              </a:rPr>
              <a:t>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设某学生的英语成绩已存放在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寄存器中，如果分数低于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分，则打印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，如高于等于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分，则打印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，否则打印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。这就是一个分支程序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endParaRPr kumimoji="0" lang="en-US" altLang="zh-CN" sz="26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533400" marR="0" lvl="0" indent="-53340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en-US" altLang="zh-CN" b="1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程序框图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 3" panose="05040102010807070707"/>
              </a:rPr>
              <a:t>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4.3.2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分支程序设计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4445000"/>
          </a:xfrm>
        </p:spPr>
        <p:txBody>
          <a:bodyPr/>
          <a:lstStyle/>
          <a:p>
            <a:pPr algn="just"/>
            <a:r>
              <a:rPr lang="zh-CN" altLang="en-US" dirty="0" smtClean="0"/>
              <a:t>下面介绍一个比较复杂的分支程序，其中也包含了循环程序。</a:t>
            </a:r>
            <a:endParaRPr lang="zh-CN" altLang="en-US" dirty="0" smtClean="0"/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4.37  </a:t>
            </a:r>
            <a:r>
              <a:rPr lang="en-US" altLang="zh-CN" sz="3200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在存储器中以首地址</a:t>
            </a:r>
            <a:r>
              <a:rPr lang="en-US" dirty="0" smtClean="0">
                <a:latin typeface="+mn-lt"/>
                <a:ea typeface="+mn-ea"/>
              </a:rPr>
              <a:t>BUF</a:t>
            </a:r>
            <a:r>
              <a:rPr lang="zh-CN" altLang="en-US" dirty="0" smtClean="0">
                <a:latin typeface="+mn-lt"/>
                <a:ea typeface="+mn-ea"/>
              </a:rPr>
              <a:t>开始存有一串字符，字符串个数用</a:t>
            </a:r>
            <a:r>
              <a:rPr lang="en-US" dirty="0" smtClean="0">
                <a:latin typeface="+mn-lt"/>
                <a:ea typeface="+mn-ea"/>
              </a:rPr>
              <a:t>COUNT</a:t>
            </a:r>
            <a:r>
              <a:rPr lang="zh-CN" altLang="en-US" dirty="0" smtClean="0">
                <a:latin typeface="+mn-lt"/>
                <a:ea typeface="+mn-ea"/>
              </a:rPr>
              <a:t>表示。要求统计数字</a:t>
            </a:r>
            <a:r>
              <a:rPr lang="en-US" dirty="0" smtClean="0">
                <a:latin typeface="+mn-lt"/>
                <a:ea typeface="+mn-ea"/>
              </a:rPr>
              <a:t>0~9</a:t>
            </a:r>
            <a:r>
              <a:rPr lang="zh-CN" altLang="en-US" dirty="0" smtClean="0">
                <a:latin typeface="+mn-lt"/>
                <a:ea typeface="+mn-ea"/>
              </a:rPr>
              <a:t>、字母</a:t>
            </a:r>
            <a:r>
              <a:rPr lang="en-US" dirty="0" smtClean="0">
                <a:latin typeface="+mn-lt"/>
                <a:ea typeface="+mn-ea"/>
              </a:rPr>
              <a:t>A~Z</a:t>
            </a:r>
            <a:r>
              <a:rPr lang="zh-CN" altLang="en-US" dirty="0" smtClean="0">
                <a:latin typeface="+mn-lt"/>
                <a:ea typeface="+mn-ea"/>
              </a:rPr>
              <a:t>和其它字符的个数，并分别将它们的个数存储到</a:t>
            </a:r>
            <a:r>
              <a:rPr lang="en-US" dirty="0" smtClean="0">
                <a:latin typeface="+mn-lt"/>
                <a:ea typeface="+mn-ea"/>
              </a:rPr>
              <a:t>NUM</a:t>
            </a:r>
            <a:r>
              <a:rPr lang="zh-CN" altLang="en-US" dirty="0" smtClean="0">
                <a:latin typeface="+mn-lt"/>
                <a:ea typeface="+mn-ea"/>
              </a:rPr>
              <a:t>开始的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个内存单元中去。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码表中，数字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30H~39H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，大写字母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A~Z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41H~5AH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，其余值为其它字符或控制符的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码值。可以将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码分成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个部分或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个分支来处理，其示意图如下</a:t>
            </a:r>
            <a:endParaRPr lang="zh-CN" altLang="en-US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 3" descr="t-4.9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5651500"/>
            <a:ext cx="5734050" cy="760829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4.3.2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分支程序设计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pic>
        <p:nvPicPr>
          <p:cNvPr id="4" name="内容占位符 3" descr="t-4.10.TIF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1160204"/>
            <a:ext cx="3600450" cy="5697796"/>
          </a:xfrm>
        </p:spPr>
      </p:pic>
      <p:sp>
        <p:nvSpPr>
          <p:cNvPr id="5" name="矩形 4"/>
          <p:cNvSpPr/>
          <p:nvPr/>
        </p:nvSpPr>
        <p:spPr>
          <a:xfrm>
            <a:off x="4349750" y="5784850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宋体" panose="02010600030101010101" pitchFamily="2" charset="-122"/>
                <a:sym typeface="Wingdings 3" panose="05040102010807070707"/>
              </a:rPr>
              <a:t>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程序框图</a:t>
            </a:r>
            <a:endParaRPr lang="zh-CN" altLang="en-US" sz="2800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438650" y="1117600"/>
            <a:ext cx="4283075" cy="4622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lt"/>
                <a:ea typeface="宋体" panose="02010600030101010101" pitchFamily="2" charset="-122"/>
              </a:rPr>
              <a:t>  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先从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BUF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单元取出</a:t>
            </a:r>
            <a:r>
              <a:rPr lang="en-US" altLang="zh-CN" sz="2600" b="1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个字符的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ASCII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码，经分支程序判断它属于数字、字母还是其它字符，然后使相应计数器的值</a:t>
            </a:r>
            <a:r>
              <a:rPr lang="en-US" altLang="zh-CN" sz="2600" b="1" dirty="0" smtClean="0">
                <a:solidFill>
                  <a:srgbClr val="FFFF00"/>
                </a:solidFill>
                <a:latin typeface="+mn-lt"/>
                <a:ea typeface="+mn-ea"/>
              </a:rPr>
              <a:t>+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。</a:t>
            </a:r>
            <a:endParaRPr lang="en-US" altLang="zh-CN" sz="2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数字个数存放在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DL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中，字母个数存放在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DH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中。</a:t>
            </a:r>
            <a:endParaRPr lang="en-US" altLang="zh-CN" sz="2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接下来分析第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个数，直至所有字符处理完后，将统计出的个数送入相应存储单元。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900" y="4953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4.37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61785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BUF	      DB  ‘+36’, ‘PRINT’</a:t>
            </a:r>
            <a:r>
              <a:rPr lang="en-US" altLang="zh-CN" sz="2400" dirty="0" smtClean="0">
                <a:latin typeface="+mn-lt"/>
                <a:ea typeface="+mn-ea"/>
              </a:rPr>
              <a:t>,</a:t>
            </a:r>
            <a:r>
              <a:rPr lang="zh-CN" altLang="en-US" sz="2400" dirty="0" smtClean="0">
                <a:latin typeface="+mn-lt"/>
                <a:ea typeface="+mn-ea"/>
              </a:rPr>
              <a:t> </a:t>
            </a:r>
            <a:r>
              <a:rPr lang="en-US" altLang="zh-CN" sz="2400" dirty="0" smtClean="0">
                <a:latin typeface="+mn-lt"/>
                <a:ea typeface="+mn-ea"/>
              </a:rPr>
              <a:t>‘</a:t>
            </a:r>
            <a:r>
              <a:rPr lang="en-US" sz="2400" dirty="0" smtClean="0">
                <a:latin typeface="+mn-lt"/>
                <a:ea typeface="+mn-ea"/>
              </a:rPr>
              <a:t>abc’</a:t>
            </a:r>
            <a:r>
              <a:rPr lang="en-US" altLang="zh-CN" sz="2400" dirty="0" smtClean="0">
                <a:latin typeface="+mn-lt"/>
                <a:ea typeface="+mn-ea"/>
              </a:rPr>
              <a:t>,  ‘</a:t>
            </a:r>
            <a:r>
              <a:rPr lang="en-US" sz="2400" dirty="0" smtClean="0">
                <a:latin typeface="+mn-lt"/>
                <a:ea typeface="+mn-ea"/>
              </a:rPr>
              <a:t>2A0CH’</a:t>
            </a:r>
            <a:r>
              <a:rPr lang="en-US" altLang="zh-CN" sz="2400" dirty="0" smtClean="0">
                <a:latin typeface="+mn-lt"/>
                <a:ea typeface="+mn-ea"/>
              </a:rPr>
              <a:t>, ‘</a:t>
            </a:r>
            <a:r>
              <a:rPr lang="en-US" sz="2400" dirty="0" smtClean="0">
                <a:latin typeface="+mn-lt"/>
                <a:ea typeface="+mn-ea"/>
              </a:rPr>
              <a:t>#’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；一串字符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COUNT   EQU  $-BUF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COUNT=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字符总个数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NUM	      DB	    3 DUP</a:t>
            </a: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sz="2400" dirty="0" smtClean="0">
                <a:latin typeface="+mn-lt"/>
                <a:ea typeface="+mn-ea"/>
              </a:rPr>
              <a:t>?</a:t>
            </a:r>
            <a:r>
              <a:rPr lang="zh-CN" altLang="en-US" sz="2400" dirty="0" smtClean="0">
                <a:latin typeface="+mn-lt"/>
                <a:ea typeface="+mn-ea"/>
              </a:rPr>
              <a:t>）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；先后存放存数字、字母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；和其它字符个数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;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      ASSUME</a:t>
            </a:r>
            <a:r>
              <a:rPr lang="en-US" sz="2400" dirty="0" smtClean="0">
                <a:latin typeface="+mn-lt"/>
                <a:ea typeface="+mn-ea"/>
              </a:rPr>
              <a:t>	 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MOV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MOV  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；设置数据段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MOV  CH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COUNT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CH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数组长度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MOV  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   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为基址指针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MOV  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  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DH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数字个数，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DL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字母个数，初值清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430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4.37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50850"/>
            <a:ext cx="8372475" cy="6178550"/>
          </a:xfrm>
        </p:spPr>
        <p:txBody>
          <a:bodyPr/>
          <a:lstStyle/>
          <a:p>
            <a:pPr>
              <a:spcBef>
                <a:spcPts val="300"/>
              </a:spcBef>
              <a:buNone/>
              <a:tabLst>
                <a:tab pos="1331595" algn="l"/>
                <a:tab pos="2416175" algn="ctr"/>
              </a:tabLst>
            </a:pPr>
            <a:r>
              <a:rPr lang="en-US" sz="2400" dirty="0" smtClean="0">
                <a:latin typeface="+mn-lt"/>
                <a:ea typeface="+mn-ea"/>
              </a:rPr>
              <a:t>LOOP1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MOV   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BUF [BX]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取一个数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  <a:tab pos="2334895" algn="ctr"/>
              </a:tabLst>
            </a:pPr>
            <a:r>
              <a:rPr lang="en-US" sz="2400" dirty="0" smtClean="0">
                <a:latin typeface="+mn-lt"/>
                <a:ea typeface="+mn-ea"/>
              </a:rPr>
              <a:t>		CMP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30H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&lt;30H?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  <a:tab pos="2236470" algn="ctr"/>
              </a:tabLst>
            </a:pPr>
            <a:r>
              <a:rPr lang="en-US" sz="2400" dirty="0" smtClean="0">
                <a:latin typeface="+mn-lt"/>
                <a:ea typeface="+mn-ea"/>
              </a:rPr>
              <a:t>		JL	        NEXT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 smtClean="0">
                <a:solidFill>
                  <a:srgbClr val="DDDDDD"/>
                </a:solidFill>
                <a:latin typeface="+mn-lt"/>
                <a:ea typeface="+mn-ea"/>
              </a:rPr>
              <a:t>①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是，转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CMP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39H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&gt;39H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JG	       ABC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；是，转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INC      DH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 smtClean="0">
                <a:solidFill>
                  <a:srgbClr val="DDDDDD"/>
                </a:solidFill>
                <a:latin typeface="+mn-lt"/>
                <a:ea typeface="+mn-ea"/>
              </a:rPr>
              <a:t>②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否，数字个数增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JMP     NEXT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ABC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CMP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41H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&lt;41H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JL	       NEXT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 smtClean="0">
                <a:solidFill>
                  <a:srgbClr val="DDDDDD"/>
                </a:solidFill>
                <a:latin typeface="+mn-lt"/>
                <a:ea typeface="+mn-ea"/>
              </a:rPr>
              <a:t>③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是，非字母，转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CMP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5AH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&gt;5AH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JG	       NEXT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 smtClean="0">
                <a:solidFill>
                  <a:srgbClr val="DDDDDD"/>
                </a:solidFill>
                <a:latin typeface="+mn-lt"/>
                <a:ea typeface="+mn-ea"/>
              </a:rPr>
              <a:t>⑤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是，非字母，转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INC      DL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 smtClean="0">
                <a:solidFill>
                  <a:srgbClr val="DDDDDD"/>
                </a:solidFill>
                <a:latin typeface="+mn-lt"/>
                <a:ea typeface="+mn-ea"/>
              </a:rPr>
              <a:t>④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否，字母个数增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NEXT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INC      BX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；基地址指针加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DEC     CH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；字符串长度减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JNZ      LOOP1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；未完，取下一个数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205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4.37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4445000"/>
          </a:xfrm>
        </p:spPr>
        <p:txBody>
          <a:bodyPr/>
          <a:lstStyle/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dirty="0" smtClean="0"/>
              <a:t>		</a:t>
            </a:r>
            <a:r>
              <a:rPr lang="en-US" sz="2400" dirty="0" smtClean="0">
                <a:latin typeface="+mn-lt"/>
                <a:ea typeface="+mn-ea"/>
              </a:rPr>
              <a:t>MOV     NUM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；已完，存数字个数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NUM+1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；存字母个数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COUNT 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SUB   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SUB   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DL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；计算出其它字符个数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NUM+2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；存其它字符个数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4C00H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		INT        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END	START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350" y="5842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4.37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04850" y="1873250"/>
            <a:ext cx="7772400" cy="1955800"/>
          </a:xfrm>
        </p:spPr>
        <p:txBody>
          <a:bodyPr/>
          <a:lstStyle/>
          <a:p>
            <a:r>
              <a:rPr lang="en-US" sz="4800" dirty="0" smtClean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sz="4800" dirty="0" smtClean="0">
                <a:latin typeface="+mn-lt"/>
                <a:ea typeface="宋体" panose="02010600030101010101" pitchFamily="2" charset="-122"/>
              </a:rPr>
              <a:t>4.</a:t>
            </a:r>
            <a:r>
              <a:rPr lang="en-US" altLang="zh-CN" sz="4800" dirty="0" smtClean="0">
                <a:latin typeface="+mn-lt"/>
                <a:ea typeface="宋体" panose="02010600030101010101" pitchFamily="2" charset="-122"/>
              </a:rPr>
              <a:t>3</a:t>
            </a:r>
            <a:r>
              <a:rPr lang="en-US" sz="4800" dirty="0" smtClean="0">
                <a:latin typeface="+mn-lt"/>
                <a:ea typeface="宋体" panose="02010600030101010101" pitchFamily="2" charset="-122"/>
              </a:rPr>
              <a:t>  </a:t>
            </a:r>
            <a:r>
              <a:rPr lang="zh-CN" altLang="en-US" sz="4800" dirty="0" smtClean="0">
                <a:latin typeface="+mn-lt"/>
                <a:ea typeface="宋体" panose="02010600030101010101" pitchFamily="2" charset="-122"/>
              </a:rPr>
              <a:t>汇编语言程序设计方法与实例</a:t>
            </a:r>
            <a:endParaRPr lang="zh-CN" altLang="en-US" sz="4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9400" y="2051050"/>
            <a:ext cx="6000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顺序结构程序设计</a:t>
            </a:r>
            <a:endParaRPr lang="zh-CN" altLang="en-US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964487" cy="51752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要求某段程序反复执行多次，直到满足某些条件时为止，这种程序称为循环结构程序。</a:t>
            </a:r>
            <a:endParaRPr lang="en-US" altLang="zh-CN" sz="2800" dirty="0" smtClean="0">
              <a:latin typeface="+mn-lt"/>
            </a:endParaRPr>
          </a:p>
          <a:p>
            <a:pPr algn="just"/>
            <a:endParaRPr lang="en-US" altLang="zh-CN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在循环程序中，常用计数器（如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寄存器）来控制循环次数。先将计数器置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个初值，用来表示循环操作的次数，每执行一次循环操作后，计数器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，减到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时，表示循环结束。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62050"/>
            <a:ext cx="7831137" cy="532765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4.38   </a:t>
            </a:r>
            <a:r>
              <a:rPr lang="zh-CN" altLang="en-US" dirty="0" smtClean="0">
                <a:latin typeface="+mn-lt"/>
                <a:ea typeface="+mn-ea"/>
              </a:rPr>
              <a:t>在一串给定个数的数据中寻找最大值，存放到</a:t>
            </a:r>
            <a:r>
              <a:rPr lang="en-US" dirty="0" smtClean="0">
                <a:latin typeface="+mn-lt"/>
                <a:ea typeface="+mn-ea"/>
              </a:rPr>
              <a:t>MAX</a:t>
            </a:r>
            <a:r>
              <a:rPr lang="zh-CN" altLang="en-US" dirty="0" smtClean="0">
                <a:latin typeface="+mn-lt"/>
                <a:ea typeface="+mn-ea"/>
              </a:rPr>
              <a:t>存储单元中。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BUF	DW    1234H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3200H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4832H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5600H				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；一串字数据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COUNT	EQU </a:t>
            </a: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sz="2400" dirty="0" smtClean="0">
                <a:latin typeface="+mn-lt"/>
                <a:ea typeface="+mn-ea"/>
              </a:rPr>
              <a:t>$-BUF</a:t>
            </a:r>
            <a:r>
              <a:rPr lang="zh-CN" altLang="en-US" sz="2400" dirty="0" smtClean="0">
                <a:latin typeface="+mn-lt"/>
                <a:ea typeface="+mn-ea"/>
              </a:rPr>
              <a:t>）</a:t>
            </a:r>
            <a:r>
              <a:rPr lang="en-US" sz="2400" dirty="0" smtClean="0">
                <a:latin typeface="+mn-lt"/>
                <a:ea typeface="+mn-ea"/>
              </a:rPr>
              <a:t>/2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；数据个数（循环次数）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MAX	DW    </a:t>
            </a:r>
            <a:r>
              <a:rPr lang="zh-CN" altLang="en-US" sz="2400" dirty="0" smtClean="0">
                <a:latin typeface="+mn-lt"/>
                <a:ea typeface="+mn-ea"/>
              </a:rPr>
              <a:t>？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；存最大值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zh-CN" altLang="en-US" sz="2400" dirty="0" smtClean="0">
                <a:latin typeface="+mn-lt"/>
                <a:ea typeface="+mn-ea"/>
              </a:rPr>
              <a:t>；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STACK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 </a:t>
            </a:r>
            <a:r>
              <a:rPr lang="zh-CN" altLang="en-US" sz="2400" dirty="0" smtClean="0">
                <a:latin typeface="+mn-lt"/>
                <a:ea typeface="+mn-ea"/>
              </a:rPr>
              <a:t>‘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r>
              <a:rPr lang="zh-CN" altLang="en-US" sz="2400" dirty="0" smtClean="0">
                <a:latin typeface="+mn-lt"/>
                <a:ea typeface="+mn-ea"/>
              </a:rPr>
              <a:t>’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STAPN	DB	      100 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TOP	EQU    LENGTH   STAPN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STACK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72475" cy="53340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  <a:tab pos="2423795" algn="l"/>
                <a:tab pos="2511425" algn="l"/>
              </a:tabLst>
            </a:pPr>
            <a:r>
              <a:rPr lang="en-US" sz="2400" dirty="0" smtClean="0">
                <a:latin typeface="+mn-lt"/>
                <a:ea typeface="+mn-ea"/>
              </a:rPr>
              <a:t>MAIN	PROC    FAR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ASSUME</a:t>
            </a:r>
            <a:r>
              <a:rPr lang="en-US" sz="2400" dirty="0" smtClean="0">
                <a:latin typeface="+mn-lt"/>
                <a:ea typeface="+mn-ea"/>
              </a:rPr>
              <a:t>  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START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MOV 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 SS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 SP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TOP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PUSH     DS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SUB   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PUSH     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 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 smtClean="0">
                <a:latin typeface="+mn-lt"/>
                <a:ea typeface="+mn-ea"/>
              </a:rPr>
              <a:t>			      MOV      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COUNT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CX</a:t>
            </a:r>
            <a:r>
              <a:rPr lang="en-US" sz="2400" dirty="0" smtClean="0">
                <a:solidFill>
                  <a:srgbClr val="DDDDDD"/>
                </a:solidFill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字符个数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LEA        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BUF     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BUF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的偏移地址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MOV 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[BX]     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缓冲器中取一个数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953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4.38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398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INC	     BX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；修改地址指针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INC	     BX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DEC    CX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；循环次数减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AGAIN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CMP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[BX]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与后取的数比较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JGE     NEXT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；如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中数大于等于后者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则转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[BX]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；如后取的数大，则将其送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NEXT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latin typeface="+mn-lt"/>
                <a:ea typeface="+mn-ea"/>
              </a:rPr>
              <a:t>LOOP  AGAIN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；没处理完，转（循环操作）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/>
              <a:t> 	  	</a:t>
            </a:r>
            <a:r>
              <a:rPr lang="en-US" sz="2400" dirty="0" smtClean="0">
                <a:latin typeface="+mn-lt"/>
                <a:ea typeface="+mn-ea"/>
              </a:rPr>
              <a:t>RET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；返回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MAIN	ENDP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；处理完，结束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CODE	ENDS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END     MAIN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endParaRPr lang="en-US" altLang="zh-CN" sz="2400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tabLst>
                <a:tab pos="1259840" algn="l"/>
              </a:tabLst>
            </a:pPr>
            <a:r>
              <a:rPr lang="zh-CN" altLang="en-US" sz="2400" dirty="0" smtClean="0">
                <a:latin typeface="+mn-lt"/>
              </a:rPr>
              <a:t>本例通过</a:t>
            </a:r>
            <a:r>
              <a:rPr lang="en-US" sz="2400" dirty="0" smtClean="0">
                <a:latin typeface="+mn-lt"/>
              </a:rPr>
              <a:t>LOOP</a:t>
            </a:r>
            <a:r>
              <a:rPr lang="zh-CN" altLang="en-US" sz="2400" dirty="0" smtClean="0">
                <a:latin typeface="+mn-lt"/>
              </a:rPr>
              <a:t>指令执行循环操作，取字符串的地址指针</a:t>
            </a:r>
            <a:r>
              <a:rPr lang="en-US" sz="2400" dirty="0" smtClean="0">
                <a:latin typeface="+mn-lt"/>
              </a:rPr>
              <a:t>BX</a:t>
            </a:r>
            <a:r>
              <a:rPr lang="zh-CN" altLang="en-US" sz="2400" dirty="0" smtClean="0">
                <a:latin typeface="+mn-lt"/>
              </a:rPr>
              <a:t>要用指令修正，以指向下个字单元取数进行比较。</a:t>
            </a:r>
            <a:endParaRPr lang="zh-CN" altLang="en-US" sz="2400" dirty="0" smtClean="0">
              <a:latin typeface="+mn-lt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953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4.38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4.39  </a:t>
            </a:r>
            <a:r>
              <a:rPr lang="zh-CN" altLang="en-US" dirty="0" smtClean="0">
                <a:latin typeface="+mn-lt"/>
                <a:ea typeface="+mn-ea"/>
              </a:rPr>
              <a:t>用循环程序设计方法，求</a:t>
            </a:r>
            <a:r>
              <a:rPr lang="en-US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B</a:t>
            </a:r>
            <a:r>
              <a:rPr lang="zh-CN" altLang="en-US" dirty="0" smtClean="0">
                <a:latin typeface="+mn-lt"/>
                <a:ea typeface="+mn-ea"/>
              </a:rPr>
              <a:t>两个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字节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数之和，它们在内存中以压缩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码的形式存放，低字节在前，高字节在后。要求结果以同样形式存放在以</a:t>
            </a:r>
            <a:r>
              <a:rPr lang="en-US" dirty="0" smtClean="0">
                <a:latin typeface="+mn-lt"/>
                <a:ea typeface="+mn-ea"/>
              </a:rPr>
              <a:t>SUM</a:t>
            </a:r>
            <a:r>
              <a:rPr lang="zh-CN" altLang="en-US" dirty="0" smtClean="0">
                <a:latin typeface="+mn-lt"/>
                <a:ea typeface="+mn-ea"/>
              </a:rPr>
              <a:t>开始的单元中。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在例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4.35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中，进行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字节无符号运算时，采用顺序结构程序，用了两段加法程序。本例做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字节的加法运算，用循环结构编程，只要写一段加法程序，反复执行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次即可。</a:t>
            </a:r>
            <a:endParaRPr lang="zh-CN" altLang="en-US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758237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A		DB  44H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33H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22H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11H 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A, BCD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数加后缀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B		DB  88H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77H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66H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55H 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，同上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SUM	DB    5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r>
              <a:rPr lang="en-US" sz="2400" dirty="0" smtClean="0">
                <a:latin typeface="+mn-lt"/>
                <a:ea typeface="+mn-ea"/>
              </a:rPr>
              <a:t>	        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存和（含进位）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STACK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‘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r>
              <a:rPr lang="zh-CN" altLang="en-US" sz="2400" dirty="0" smtClean="0">
                <a:latin typeface="+mn-lt"/>
                <a:ea typeface="+mn-ea"/>
              </a:rPr>
              <a:t>’ 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STAPN	DB   100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TOP	EQU    LENGTH  STAPN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STACK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      PROC   </a:t>
            </a:r>
            <a:r>
              <a:rPr lang="en-US" sz="2400" dirty="0" smtClean="0">
                <a:latin typeface="+mn-lt"/>
                <a:ea typeface="+mn-ea"/>
              </a:rPr>
              <a:t>FAR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       ASSUME  </a:t>
            </a:r>
            <a:r>
              <a:rPr lang="en-US" sz="2400" dirty="0" smtClean="0">
                <a:latin typeface="+mn-lt"/>
                <a:ea typeface="+mn-ea"/>
              </a:rPr>
              <a:t>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      	  ES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   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；使用串操作指令要设附加段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4.39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62050"/>
            <a:ext cx="8372475" cy="53086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349375" algn="l"/>
              </a:tabLst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MOV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STACK	;</a:t>
            </a:r>
            <a:r>
              <a:rPr lang="zh-CN" altLang="en-US" sz="2400" dirty="0" smtClean="0">
                <a:latin typeface="+mn-lt"/>
                <a:ea typeface="+mn-ea"/>
              </a:rPr>
              <a:t>设置堆栈段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SS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SP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TOP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PUSH   DS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SUB 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PUSH   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	;</a:t>
            </a:r>
            <a:r>
              <a:rPr lang="zh-CN" altLang="en-US" sz="2400" dirty="0" smtClean="0">
                <a:latin typeface="+mn-lt"/>
                <a:ea typeface="+mn-ea"/>
              </a:rPr>
              <a:t>设置数据段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ES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	;</a:t>
            </a:r>
            <a:r>
              <a:rPr lang="zh-CN" altLang="en-US" sz="2400" dirty="0" smtClean="0">
                <a:latin typeface="+mn-lt"/>
                <a:ea typeface="+mn-ea"/>
              </a:rPr>
              <a:t>设附加段</a:t>
            </a:r>
            <a:r>
              <a:rPr lang="en-US" altLang="zh-CN" sz="2400" dirty="0" smtClean="0"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latin typeface="+mn-lt"/>
                <a:ea typeface="+mn-ea"/>
              </a:rPr>
              <a:t>与数据段相同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SI</a:t>
            </a:r>
            <a:r>
              <a:rPr lang="zh-CN" altLang="en-US" sz="2400" dirty="0" smtClean="0">
                <a:latin typeface="+mn-lt"/>
                <a:ea typeface="+mn-ea"/>
              </a:rPr>
              <a:t>， </a:t>
            </a:r>
            <a:r>
              <a:rPr lang="en-US" sz="2400" dirty="0" smtClean="0">
                <a:latin typeface="+mn-lt"/>
                <a:ea typeface="+mn-ea"/>
              </a:rPr>
              <a:t>OFFSET  A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en-US" sz="2400" dirty="0" smtClean="0">
                <a:latin typeface="+mn-lt"/>
                <a:ea typeface="+mn-ea"/>
              </a:rPr>
              <a:t>;SI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数</a:t>
            </a:r>
            <a:r>
              <a:rPr lang="en-US" sz="2400" dirty="0" smtClean="0">
                <a:latin typeface="+mn-lt"/>
                <a:ea typeface="+mn-ea"/>
              </a:rPr>
              <a:t>A</a:t>
            </a:r>
            <a:r>
              <a:rPr lang="zh-CN" altLang="en-US" sz="2400" dirty="0" smtClean="0">
                <a:latin typeface="+mn-lt"/>
                <a:ea typeface="+mn-ea"/>
              </a:rPr>
              <a:t>偏移地址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 B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en-US" sz="2400" dirty="0" smtClean="0">
                <a:latin typeface="+mn-lt"/>
                <a:ea typeface="+mn-ea"/>
              </a:rPr>
              <a:t>;BX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数</a:t>
            </a:r>
            <a:r>
              <a:rPr lang="en-US" sz="2400" dirty="0" smtClean="0">
                <a:latin typeface="+mn-lt"/>
                <a:ea typeface="+mn-ea"/>
              </a:rPr>
              <a:t>B</a:t>
            </a:r>
            <a:r>
              <a:rPr lang="zh-CN" altLang="en-US" sz="2400" dirty="0" smtClean="0">
                <a:latin typeface="+mn-lt"/>
                <a:ea typeface="+mn-ea"/>
              </a:rPr>
              <a:t>偏移地址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DI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 OFFSET  SUM</a:t>
            </a:r>
            <a:r>
              <a:rPr lang="zh-CN" altLang="en-US" sz="2400" dirty="0" smtClean="0">
                <a:latin typeface="+mn-lt"/>
                <a:ea typeface="+mn-ea"/>
              </a:rPr>
              <a:t>  </a:t>
            </a:r>
            <a:r>
              <a:rPr lang="en-US" sz="2400" dirty="0" smtClean="0">
                <a:latin typeface="+mn-lt"/>
                <a:ea typeface="+mn-ea"/>
              </a:rPr>
              <a:t>;DI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latin typeface="+mn-lt"/>
                <a:ea typeface="+mn-ea"/>
              </a:rPr>
              <a:t>和单元地址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LENGTH  SUM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altLang="zh-CN" sz="2400" dirty="0" smtClean="0">
                <a:latin typeface="+mn-lt"/>
                <a:ea typeface="+mn-ea"/>
              </a:rPr>
              <a:t>					;</a:t>
            </a:r>
            <a:r>
              <a:rPr lang="en-US" sz="2400" dirty="0" smtClean="0">
                <a:latin typeface="+mn-lt"/>
                <a:ea typeface="+mn-ea"/>
              </a:rPr>
              <a:t>CX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latin typeface="+mn-lt"/>
                <a:ea typeface="+mn-ea"/>
              </a:rPr>
              <a:t>和的长度</a:t>
            </a:r>
            <a:r>
              <a:rPr lang="en-US" altLang="zh-CN" sz="2400" dirty="0" smtClean="0">
                <a:latin typeface="+mn-lt"/>
                <a:ea typeface="+mn-ea"/>
              </a:rPr>
              <a:t>(</a:t>
            </a:r>
            <a:r>
              <a:rPr lang="zh-CN" altLang="en-US" sz="2400" dirty="0" smtClean="0">
                <a:latin typeface="+mn-lt"/>
                <a:ea typeface="+mn-ea"/>
              </a:rPr>
              <a:t>含进位位</a:t>
            </a:r>
            <a:r>
              <a:rPr lang="en-US" altLang="zh-CN" sz="2400" dirty="0" smtClean="0">
                <a:latin typeface="+mn-lt"/>
                <a:ea typeface="+mn-ea"/>
              </a:rPr>
              <a:t>)</a:t>
            </a:r>
            <a:r>
              <a:rPr lang="zh-CN" altLang="en-US" sz="2400" dirty="0" smtClean="0">
                <a:latin typeface="+mn-lt"/>
                <a:ea typeface="+mn-ea"/>
              </a:rPr>
              <a:t>为</a:t>
            </a:r>
            <a:r>
              <a:rPr lang="en-US" sz="2400" dirty="0" smtClean="0">
                <a:latin typeface="+mn-lt"/>
                <a:ea typeface="+mn-ea"/>
              </a:rPr>
              <a:t>5</a:t>
            </a:r>
            <a:endParaRPr lang="zh-CN" altLang="en-US" sz="2400" dirty="0" smtClean="0">
              <a:latin typeface="+mn-lt"/>
              <a:ea typeface="+mn-ea"/>
            </a:endParaRPr>
          </a:p>
          <a:p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4.39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 smtClean="0">
                <a:latin typeface="+mn-lt"/>
                <a:ea typeface="+mn-ea"/>
              </a:rPr>
              <a:t>		DEC	CX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；循环次数为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，只要做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次加法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CLD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；串操作清方向标志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地址增量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CLC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；进位位清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存最后一次进位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初值置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GET_SUM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LODS	A	</a:t>
            </a:r>
            <a:r>
              <a:rPr lang="zh-CN" altLang="en-US" sz="2400" dirty="0" smtClean="0">
                <a:latin typeface="+mn-lt"/>
                <a:ea typeface="+mn-ea"/>
              </a:rPr>
              <a:t>　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从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中取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自动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ADC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[BX]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；与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数相加，结果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送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DAA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数调整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 smtClean="0">
                <a:latin typeface="+mn-lt"/>
                <a:ea typeface="+mn-ea"/>
              </a:rPr>
              <a:t>		INC	BX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数指针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 smtClean="0">
                <a:latin typeface="+mn-lt"/>
                <a:ea typeface="+mn-ea"/>
              </a:rPr>
              <a:t>		STOS	SUM	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结果，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自动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 smtClean="0"/>
              <a:t> 	 	</a:t>
            </a:r>
            <a:r>
              <a:rPr lang="en-US" sz="2400" dirty="0" smtClean="0">
                <a:latin typeface="+mn-lt"/>
                <a:ea typeface="+mn-ea"/>
              </a:rPr>
              <a:t>LOOP  GET_SUM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	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CX-1, CX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≠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转循环做加法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 smtClean="0">
                <a:latin typeface="+mn-lt"/>
                <a:ea typeface="+mn-ea"/>
              </a:rPr>
              <a:t>		ADC	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次后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CX=0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，将进位加到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 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STOSB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进位存入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SUM+4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endParaRPr lang="zh-CN" altLang="en-US" sz="2400" dirty="0" smtClean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4.39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339850"/>
            <a:ext cx="8312150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返回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END	 MAIN</a:t>
            </a:r>
            <a:endParaRPr 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本例也是利用</a:t>
            </a:r>
            <a:r>
              <a:rPr lang="en-US" dirty="0" smtClean="0">
                <a:latin typeface="+mn-lt"/>
                <a:ea typeface="+mn-ea"/>
              </a:rPr>
              <a:t>LOOP</a:t>
            </a:r>
            <a:r>
              <a:rPr lang="zh-CN" altLang="en-US" dirty="0" smtClean="0">
                <a:latin typeface="+mn-lt"/>
                <a:ea typeface="+mn-ea"/>
              </a:rPr>
              <a:t>指令执行循环加法操作；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利用</a:t>
            </a:r>
            <a:r>
              <a:rPr lang="en-US" dirty="0" smtClean="0">
                <a:latin typeface="+mn-lt"/>
                <a:ea typeface="+mn-ea"/>
              </a:rPr>
              <a:t>LODS A</a:t>
            </a:r>
            <a:r>
              <a:rPr lang="zh-CN" altLang="en-US" dirty="0" smtClean="0">
                <a:latin typeface="+mn-lt"/>
                <a:ea typeface="+mn-ea"/>
              </a:rPr>
              <a:t>指令取</a:t>
            </a:r>
            <a:r>
              <a:rPr lang="en-US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数时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源地址指针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自动修改；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利用</a:t>
            </a:r>
            <a:r>
              <a:rPr lang="en-US" dirty="0" smtClean="0">
                <a:latin typeface="+mn-lt"/>
                <a:ea typeface="+mn-ea"/>
              </a:rPr>
              <a:t>STOS</a:t>
            </a:r>
            <a:r>
              <a:rPr lang="zh-CN" altLang="en-US" dirty="0" smtClean="0">
                <a:latin typeface="+mn-lt"/>
                <a:ea typeface="+mn-ea"/>
              </a:rPr>
              <a:t>指令存数时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目的地址指针</a:t>
            </a:r>
            <a:r>
              <a:rPr lang="en-US" dirty="0" smtClean="0">
                <a:latin typeface="+mn-lt"/>
                <a:ea typeface="+mn-ea"/>
              </a:rPr>
              <a:t>DI</a:t>
            </a:r>
            <a:r>
              <a:rPr lang="zh-CN" altLang="en-US" dirty="0" smtClean="0">
                <a:latin typeface="+mn-lt"/>
                <a:ea typeface="+mn-ea"/>
              </a:rPr>
              <a:t>自动修改；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但取</a:t>
            </a:r>
            <a:r>
              <a:rPr lang="en-US" dirty="0" smtClean="0">
                <a:latin typeface="+mn-lt"/>
                <a:ea typeface="+mn-ea"/>
              </a:rPr>
              <a:t>B</a:t>
            </a:r>
            <a:r>
              <a:rPr lang="zh-CN" altLang="en-US" dirty="0" smtClean="0">
                <a:latin typeface="+mn-lt"/>
                <a:ea typeface="+mn-ea"/>
              </a:rPr>
              <a:t>数时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地址指针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必须用指令修改。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4.39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汇编语言程序设计</a:t>
            </a:r>
            <a:endParaRPr lang="zh-CN" altLang="en-US" sz="3600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97837" cy="5194300"/>
          </a:xfrm>
        </p:spPr>
        <p:txBody>
          <a:bodyPr/>
          <a:lstStyle/>
          <a:p>
            <a:pPr marL="363855" indent="-363855" algn="just"/>
            <a:r>
              <a:rPr lang="zh-CN" altLang="en-US" sz="2800" dirty="0" smtClean="0">
                <a:latin typeface="+mn-lt"/>
              </a:rPr>
              <a:t>汇编语言程序设计采用结构化程序设计方法。</a:t>
            </a:r>
            <a:endParaRPr lang="zh-CN" altLang="en-US" sz="2800" dirty="0" smtClean="0">
              <a:latin typeface="+mn-lt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 smtClean="0">
                <a:latin typeface="+mn-lt"/>
                <a:ea typeface="+mn-ea"/>
              </a:rPr>
              <a:t>每个程序只有一个入口，必须要有出口，中间内容不能含有死循环语句。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 smtClean="0">
                <a:latin typeface="+mn-lt"/>
                <a:ea typeface="+mn-ea"/>
              </a:rPr>
              <a:t>程序都按照顺序结构、条件分支结构和循环结构等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种基本结构进行构建。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 smtClean="0">
                <a:latin typeface="+mn-lt"/>
                <a:ea typeface="+mn-ea"/>
              </a:rPr>
              <a:t>设计时先考虑总体、全局目标，再考虑细节、局部问题，把复杂问题分解为一个个模块或子目标，一步步进行设计。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 smtClean="0">
                <a:latin typeface="+mn-lt"/>
                <a:ea typeface="+mn-ea"/>
              </a:rPr>
              <a:t>将这些基本结构、子模块合理组合起来，就可构成一个大的程序。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562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4.40  </a:t>
            </a:r>
            <a:r>
              <a:rPr lang="zh-CN" altLang="en-US" dirty="0" smtClean="0">
                <a:latin typeface="+mn-lt"/>
                <a:ea typeface="+mn-ea"/>
              </a:rPr>
              <a:t>有一个无符号数组共含</a:t>
            </a:r>
            <a:r>
              <a:rPr lang="en-US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个元素</a:t>
            </a:r>
            <a:r>
              <a:rPr lang="en-US" altLang="zh-CN" dirty="0" smtClean="0">
                <a:latin typeface="+mn-lt"/>
                <a:ea typeface="+mn-ea"/>
              </a:rPr>
              <a:t>: </a:t>
            </a:r>
            <a:r>
              <a:rPr lang="en-US" dirty="0" smtClean="0">
                <a:latin typeface="+mn-lt"/>
                <a:ea typeface="+mn-ea"/>
              </a:rPr>
              <a:t>12, 7, 19, 8, 24, </a:t>
            </a:r>
            <a:r>
              <a:rPr lang="zh-CN" altLang="en-US" dirty="0" smtClean="0">
                <a:latin typeface="+mn-lt"/>
                <a:ea typeface="+mn-ea"/>
              </a:rPr>
              <a:t>它们存放在</a:t>
            </a:r>
            <a:r>
              <a:rPr lang="en-US" dirty="0" smtClean="0">
                <a:latin typeface="+mn-lt"/>
                <a:ea typeface="+mn-ea"/>
              </a:rPr>
              <a:t>LIST</a:t>
            </a:r>
            <a:r>
              <a:rPr lang="zh-CN" altLang="en-US" dirty="0" smtClean="0">
                <a:latin typeface="+mn-lt"/>
                <a:ea typeface="+mn-ea"/>
              </a:rPr>
              <a:t>开始的字单元中，编程将数组中的数按从大到小的次序排列（元素个数</a:t>
            </a:r>
            <a:r>
              <a:rPr lang="en-US" i="1" dirty="0" smtClean="0">
                <a:latin typeface="+mn-lt"/>
                <a:ea typeface="+mn-ea"/>
              </a:rPr>
              <a:t>n</a:t>
            </a:r>
            <a:r>
              <a:rPr lang="en-US" dirty="0" smtClean="0">
                <a:latin typeface="+mn-lt"/>
                <a:ea typeface="+mn-ea"/>
              </a:rPr>
              <a:t>=5</a:t>
            </a:r>
            <a:r>
              <a:rPr lang="zh-CN" altLang="en-US" dirty="0" smtClean="0">
                <a:latin typeface="+mn-lt"/>
                <a:ea typeface="+mn-ea"/>
              </a:rPr>
              <a:t>）。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latin typeface="+mn-ea"/>
                <a:ea typeface="+mn-ea"/>
              </a:rPr>
              <a:t>编程思路：</a:t>
            </a:r>
            <a:endParaRPr lang="en-US" altLang="zh-CN" dirty="0" smtClean="0">
              <a:latin typeface="+mn-ea"/>
              <a:ea typeface="+mn-ea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编程时采用冒泡法排序。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比较从第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个元素开始，与相邻数比较，若大的在前小的在后，次序就排好了，不要交换，否则交换。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然后将小的数与第</a:t>
            </a:r>
            <a:r>
              <a:rPr 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个元素比较，经</a:t>
            </a:r>
            <a:r>
              <a:rPr lang="en-US" sz="2400" i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-1(=4)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次比较后，一行中最小的元素</a:t>
            </a:r>
            <a:r>
              <a:rPr 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排到了最后面。共循环比较了</a:t>
            </a:r>
            <a:r>
              <a:rPr lang="en-US" sz="2400" i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-1(=4) 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次。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再作第二轮比较，这轮只要比较</a:t>
            </a:r>
            <a:r>
              <a:rPr 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n-2(=3)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次，即可将数组中的数按从大到小的次序排列好。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这是一个多重循环程序。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程序稍加修改后，即可实现从小到大的排序。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625850"/>
          </a:xfrm>
        </p:spPr>
        <p:txBody>
          <a:bodyPr/>
          <a:lstStyle/>
          <a:p>
            <a:r>
              <a:rPr lang="zh-CN" altLang="en-US" dirty="0" smtClean="0"/>
              <a:t>比较过程中数组中数的排列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 smtClean="0">
                <a:latin typeface="+mn-lt"/>
                <a:ea typeface="+mn-ea"/>
              </a:rPr>
              <a:t>原始数据 </a:t>
            </a:r>
            <a:r>
              <a:rPr lang="en-US" sz="2400" dirty="0" smtClean="0">
                <a:latin typeface="+mn-lt"/>
                <a:ea typeface="+mn-ea"/>
              </a:rPr>
              <a:t>     	12   7  19   8  24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 smtClean="0">
                <a:latin typeface="+mn-lt"/>
                <a:ea typeface="+mn-ea"/>
              </a:rPr>
              <a:t>第一轮比较后</a:t>
            </a:r>
            <a:r>
              <a:rPr lang="en-US" sz="2400" dirty="0" smtClean="0">
                <a:latin typeface="+mn-lt"/>
                <a:ea typeface="+mn-ea"/>
              </a:rPr>
              <a:t>  	12  19   8  24   7	</a:t>
            </a:r>
            <a:r>
              <a:rPr lang="zh-CN" altLang="en-US" sz="2400" dirty="0" smtClean="0">
                <a:latin typeface="+mn-lt"/>
                <a:ea typeface="+mn-ea"/>
              </a:rPr>
              <a:t>找出最小值</a:t>
            </a:r>
            <a:r>
              <a:rPr lang="en-US" sz="2400" dirty="0" smtClean="0">
                <a:latin typeface="+mn-lt"/>
                <a:ea typeface="+mn-ea"/>
              </a:rPr>
              <a:t>7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 smtClean="0">
                <a:latin typeface="+mn-lt"/>
                <a:ea typeface="+mn-ea"/>
              </a:rPr>
              <a:t>第二轮比较后</a:t>
            </a:r>
            <a:r>
              <a:rPr lang="en-US" sz="2400" dirty="0" smtClean="0">
                <a:latin typeface="+mn-lt"/>
                <a:ea typeface="+mn-ea"/>
              </a:rPr>
              <a:t>  	19  12  24   8   7	</a:t>
            </a:r>
            <a:r>
              <a:rPr lang="zh-CN" altLang="en-US" sz="2400" dirty="0" smtClean="0">
                <a:latin typeface="+mn-lt"/>
                <a:ea typeface="+mn-ea"/>
              </a:rPr>
              <a:t>找出第二小的值</a:t>
            </a:r>
            <a:r>
              <a:rPr lang="en-US" sz="2400" dirty="0" smtClean="0">
                <a:latin typeface="+mn-lt"/>
                <a:ea typeface="+mn-ea"/>
              </a:rPr>
              <a:t>8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 smtClean="0">
                <a:latin typeface="+mn-lt"/>
                <a:ea typeface="+mn-ea"/>
              </a:rPr>
              <a:t>第三轮比较后</a:t>
            </a:r>
            <a:r>
              <a:rPr lang="en-US" sz="2400" dirty="0" smtClean="0">
                <a:latin typeface="+mn-lt"/>
                <a:ea typeface="+mn-ea"/>
              </a:rPr>
              <a:t>  	19  24  12   8   7	</a:t>
            </a:r>
            <a:r>
              <a:rPr lang="zh-CN" altLang="en-US" sz="2400" dirty="0" smtClean="0">
                <a:latin typeface="+mn-lt"/>
                <a:ea typeface="+mn-ea"/>
              </a:rPr>
              <a:t>找出第三小的值</a:t>
            </a:r>
            <a:r>
              <a:rPr lang="en-US" sz="2400" dirty="0" smtClean="0">
                <a:latin typeface="+mn-lt"/>
                <a:ea typeface="+mn-ea"/>
              </a:rPr>
              <a:t>12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 smtClean="0">
                <a:latin typeface="+mn-lt"/>
                <a:ea typeface="+mn-ea"/>
              </a:rPr>
              <a:t>第四轮比较后</a:t>
            </a:r>
            <a:r>
              <a:rPr lang="en-US" sz="2400" dirty="0" smtClean="0">
                <a:latin typeface="+mn-lt"/>
                <a:ea typeface="+mn-ea"/>
              </a:rPr>
              <a:t>  	24  19  12   8   7	</a:t>
            </a:r>
            <a:r>
              <a:rPr lang="zh-CN" altLang="en-US" sz="2400" dirty="0" smtClean="0">
                <a:latin typeface="+mn-lt"/>
                <a:ea typeface="+mn-ea"/>
              </a:rPr>
              <a:t>已排好次序，大循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		</a:t>
            </a:r>
            <a:r>
              <a:rPr lang="zh-CN" altLang="en-US" sz="2400" dirty="0" smtClean="0">
                <a:latin typeface="+mn-lt"/>
                <a:ea typeface="+mn-ea"/>
              </a:rPr>
              <a:t>环次数为</a:t>
            </a:r>
            <a:r>
              <a:rPr lang="en-US" sz="2400" i="1" dirty="0" smtClean="0">
                <a:latin typeface="+mn-lt"/>
                <a:ea typeface="+mn-ea"/>
              </a:rPr>
              <a:t>n</a:t>
            </a:r>
            <a:r>
              <a:rPr lang="en-US" sz="2400" dirty="0" smtClean="0">
                <a:latin typeface="+mn-lt"/>
                <a:ea typeface="+mn-ea"/>
              </a:rPr>
              <a:t>-1(=4)</a:t>
            </a:r>
            <a:endParaRPr lang="zh-CN" altLang="en-US" sz="24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4.40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6959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LIST	DW      12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7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19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8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24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；数组字单元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COUNT	EQU  </a:t>
            </a: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sz="2400" dirty="0" smtClean="0">
                <a:latin typeface="+mn-lt"/>
                <a:ea typeface="+mn-ea"/>
              </a:rPr>
              <a:t>$-LIST</a:t>
            </a:r>
            <a:r>
              <a:rPr lang="zh-CN" altLang="en-US" sz="2400" dirty="0" smtClean="0">
                <a:latin typeface="+mn-lt"/>
                <a:ea typeface="+mn-ea"/>
              </a:rPr>
              <a:t>）</a:t>
            </a:r>
            <a:r>
              <a:rPr lang="en-US" sz="2400" dirty="0" smtClean="0">
                <a:latin typeface="+mn-lt"/>
                <a:ea typeface="+mn-ea"/>
              </a:rPr>
              <a:t>/2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；数组长度</a:t>
            </a:r>
            <a:r>
              <a:rPr lang="en-US" sz="2400" i="1" dirty="0" smtClean="0">
                <a:solidFill>
                  <a:srgbClr val="DDDDDD"/>
                </a:solidFill>
                <a:latin typeface="+mn-lt"/>
                <a:ea typeface="+mn-ea"/>
              </a:rPr>
              <a:t>n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=10/2=5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SORT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		ASSUME   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SORT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BEGIN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latin typeface="+mn-lt"/>
                <a:ea typeface="+mn-ea"/>
              </a:rPr>
              <a:t>MOV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COUNT-1 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比较轮数（大循环次数）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LOOP1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MOV    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CX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大循环次数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；地址指针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4.40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循环结构程序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84250"/>
            <a:ext cx="83724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LOOP2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 		MOV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LIST [BX]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AX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LIST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（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CMP	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LIST [BX+2]	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LIST(i)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LIST(i+2)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JAE	  NO_CHANGE 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是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XCHG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LIST [BX+2]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否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交换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使大数在前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  LIST [BX]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NO_CHANGE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ADD	  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，取下个数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LOOP   LOOP2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一轮没比完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转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继续比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  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DX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一轮比完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比较轮数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LOOP   LOOP1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CX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CX-1,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则转下轮比较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  	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4C00H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比完，返回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INT	  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SORT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END	BEGIN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4.40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60550" y="1828800"/>
            <a:ext cx="5556250" cy="353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顺序结构程序设计</a:t>
            </a:r>
            <a:endParaRPr lang="zh-CN" altLang="en-US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42287" cy="5175250"/>
          </a:xfrm>
        </p:spPr>
        <p:txBody>
          <a:bodyPr/>
          <a:lstStyle/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+mn-lt"/>
              </a:rPr>
              <a:t>在计算机中，经常需要将数据从一种形式转换成另一种形式。例如，把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进制数转换成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进制数，再转换成</a:t>
            </a:r>
            <a:r>
              <a:rPr lang="en-US" dirty="0" smtClean="0">
                <a:latin typeface="+mn-lt"/>
              </a:rPr>
              <a:t>ASCII</a:t>
            </a:r>
            <a:r>
              <a:rPr lang="zh-CN" altLang="en-US" dirty="0" smtClean="0">
                <a:latin typeface="+mn-lt"/>
              </a:rPr>
              <a:t>码显示出来；把键盘输入的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进制数转换成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进制数，再转换成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进制数等。这就要编写各种代码转换程序。</a:t>
            </a:r>
            <a:endParaRPr lang="en-US" altLang="zh-CN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下面介绍几个代码转换程序，为方便起见，程序都以子程序的形式给出。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95400"/>
            <a:ext cx="7875587" cy="5175250"/>
          </a:xfrm>
        </p:spPr>
        <p:txBody>
          <a:bodyPr/>
          <a:lstStyle/>
          <a:p>
            <a:pPr algn="just"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4.41  </a:t>
            </a:r>
            <a:r>
              <a:rPr lang="zh-CN" altLang="en-US" dirty="0" smtClean="0">
                <a:latin typeface="+mn-lt"/>
                <a:ea typeface="+mn-ea"/>
              </a:rPr>
              <a:t>将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寄存器中的二进制数转换成非压缩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存入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中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再转换成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码后在</a:t>
            </a:r>
            <a:r>
              <a:rPr lang="en-US" dirty="0" smtClean="0">
                <a:latin typeface="+mn-lt"/>
                <a:ea typeface="+mn-ea"/>
              </a:rPr>
              <a:t>CRT</a:t>
            </a:r>
            <a:r>
              <a:rPr lang="zh-CN" altLang="en-US" dirty="0" smtClean="0">
                <a:latin typeface="+mn-lt"/>
                <a:ea typeface="+mn-ea"/>
              </a:rPr>
              <a:t>上显示。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  <a:ea typeface="+mn-ea"/>
              </a:rPr>
              <a:t>　  设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中的初值为</a:t>
            </a:r>
            <a:r>
              <a:rPr lang="en-US" dirty="0" smtClean="0">
                <a:latin typeface="+mn-lt"/>
                <a:ea typeface="+mn-ea"/>
              </a:rPr>
              <a:t>01100010B=62H, </a:t>
            </a:r>
            <a:r>
              <a:rPr lang="zh-CN" altLang="en-US" dirty="0" smtClean="0">
                <a:latin typeface="+mn-lt"/>
                <a:ea typeface="+mn-ea"/>
              </a:rPr>
              <a:t>它等于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进制数的</a:t>
            </a:r>
            <a:r>
              <a:rPr lang="en-US" smtClean="0">
                <a:latin typeface="+mn-lt"/>
                <a:ea typeface="+mn-ea"/>
              </a:rPr>
              <a:t>98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  <a:ea typeface="+mn-ea"/>
              </a:rPr>
              <a:t>       将它除以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后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可得商为</a:t>
            </a:r>
            <a:r>
              <a:rPr lang="en-US" dirty="0" smtClean="0">
                <a:latin typeface="+mn-lt"/>
                <a:ea typeface="+mn-ea"/>
              </a:rPr>
              <a:t>9, </a:t>
            </a:r>
            <a:r>
              <a:rPr lang="zh-CN" altLang="en-US" dirty="0" smtClean="0">
                <a:latin typeface="+mn-lt"/>
                <a:ea typeface="+mn-ea"/>
              </a:rPr>
              <a:t>余数为</a:t>
            </a:r>
            <a:r>
              <a:rPr lang="en-US" dirty="0" smtClean="0">
                <a:latin typeface="+mn-lt"/>
                <a:ea typeface="+mn-ea"/>
              </a:rPr>
              <a:t>8, </a:t>
            </a:r>
            <a:r>
              <a:rPr lang="zh-CN" altLang="en-US" dirty="0" smtClean="0">
                <a:latin typeface="+mn-lt"/>
                <a:ea typeface="+mn-ea"/>
              </a:rPr>
              <a:t>将其存放入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中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使</a:t>
            </a:r>
            <a:r>
              <a:rPr lang="en-US" dirty="0" smtClean="0">
                <a:latin typeface="+mn-lt"/>
                <a:ea typeface="+mn-ea"/>
              </a:rPr>
              <a:t>AX=0908H, </a:t>
            </a:r>
            <a:r>
              <a:rPr lang="zh-CN" altLang="en-US" dirty="0" smtClean="0">
                <a:latin typeface="+mn-lt"/>
                <a:ea typeface="+mn-ea"/>
              </a:rPr>
              <a:t>与</a:t>
            </a:r>
            <a:r>
              <a:rPr lang="en-US" dirty="0" smtClean="0">
                <a:latin typeface="+mn-lt"/>
                <a:ea typeface="+mn-ea"/>
              </a:rPr>
              <a:t>3030H</a:t>
            </a:r>
            <a:r>
              <a:rPr lang="zh-CN" altLang="en-US" dirty="0" smtClean="0">
                <a:latin typeface="+mn-lt"/>
                <a:ea typeface="+mn-ea"/>
              </a:rPr>
              <a:t>相加（也可相或）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即转换成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</a:t>
            </a:r>
            <a:r>
              <a:rPr lang="en-US" dirty="0" smtClean="0">
                <a:latin typeface="+mn-lt"/>
                <a:ea typeface="+mn-ea"/>
              </a:rPr>
              <a:t>3938H, </a:t>
            </a:r>
            <a:r>
              <a:rPr lang="zh-CN" altLang="en-US" dirty="0" smtClean="0">
                <a:latin typeface="+mn-lt"/>
                <a:ea typeface="+mn-ea"/>
              </a:rPr>
              <a:t>用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号</a:t>
            </a:r>
            <a:r>
              <a:rPr lang="en-US" dirty="0" smtClean="0">
                <a:latin typeface="+mn-lt"/>
                <a:ea typeface="+mn-ea"/>
              </a:rPr>
              <a:t>DOS</a:t>
            </a:r>
            <a:r>
              <a:rPr lang="zh-CN" altLang="en-US" dirty="0" smtClean="0">
                <a:latin typeface="+mn-lt"/>
                <a:ea typeface="+mn-ea"/>
              </a:rPr>
              <a:t>功能调用即可显示出来。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228600"/>
            <a:ext cx="573405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5943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BIN_ASC</a:t>
            </a:r>
            <a:r>
              <a:rPr lang="en-US" sz="2400" dirty="0" smtClean="0">
                <a:latin typeface="+mn-lt"/>
                <a:ea typeface="+mn-ea"/>
              </a:rPr>
              <a:t>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 smtClean="0">
                <a:latin typeface="+mn-lt"/>
                <a:ea typeface="+mn-ea"/>
              </a:rPr>
              <a:t>	NEAR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BL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；除数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DIV	BL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商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9)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余数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8)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XCHG 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  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AX=0908H(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非压缩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ADD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3030H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AX=3938H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（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码）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3938H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INT	21H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；显示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CL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INT	21H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；显示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8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BIN_ASC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4.41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4.42  </a:t>
            </a:r>
            <a:r>
              <a:rPr lang="zh-CN" altLang="en-US" dirty="0" smtClean="0">
                <a:latin typeface="+mn-lt"/>
                <a:ea typeface="+mn-ea"/>
              </a:rPr>
              <a:t>将键盘输入的一个以回车符为结尾的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进制数（</a:t>
            </a:r>
            <a:r>
              <a:rPr lang="en-US" dirty="0" smtClean="0">
                <a:latin typeface="+mn-lt"/>
                <a:ea typeface="+mn-ea"/>
              </a:rPr>
              <a:t>0~65535</a:t>
            </a:r>
            <a:r>
              <a:rPr lang="zh-CN" altLang="en-US" dirty="0" smtClean="0">
                <a:latin typeface="+mn-lt"/>
                <a:ea typeface="+mn-ea"/>
              </a:rPr>
              <a:t>）转换成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进制数，并存入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中，如输入一个非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进制数或回车符，则退出程序。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/>
              <a:t>编程思想：</a:t>
            </a:r>
            <a:endParaRPr lang="zh-CN" altLang="en-US" dirty="0" smtClean="0"/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）利用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DOS 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号功能调用，等待从键盘输入一个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进制数字，比如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中得到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33H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码转换成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码。截下低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位，判断其是否为数字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0~9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，若是，则将该数存入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中，若不是则退出程序。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）再键入下一个数字，如数字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，也要判断其是否为数字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0~9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进制数转换成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进制数。将先键入的数字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乘以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后，与后键入的数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相加（累加），得（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+5= 35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）再键入第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个数字，如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，将前面累加的数乘以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后与后键入的数累加，可得到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10+5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10]+8=358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，还可继续进行下去，直至键入一个非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进制数或回车符为止。遇回车符表示键入的一个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进制数结束。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2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汇编语言程序设计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384300"/>
            <a:ext cx="8142287" cy="4889500"/>
          </a:xfrm>
        </p:spPr>
        <p:txBody>
          <a:bodyPr/>
          <a:lstStyle/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 smtClean="0">
                <a:latin typeface="+mn-lt"/>
                <a:ea typeface="+mn-ea"/>
              </a:rPr>
              <a:t>编程时要在程序行上适当加注释。这样设计出来的程序层次分明，结构清楚，可读性强，便于调试。</a:t>
            </a:r>
            <a:endParaRPr lang="en-US" altLang="zh-CN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 smtClean="0">
                <a:latin typeface="+mn-lt"/>
                <a:ea typeface="+mn-ea"/>
              </a:rPr>
              <a:t>编写较复杂的程序时，一般应先画出程序流程图，将设计步骤细化，再按流程图设计编写程序。</a:t>
            </a:r>
            <a:endParaRPr lang="en-US" altLang="zh-CN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1800"/>
              </a:spcBef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下面先从</a:t>
            </a:r>
            <a:r>
              <a:rPr lang="en-US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种基本结构入手，介绍编程方法和应用实例，再介绍实际应用较多的代码转换、过程调用等编程例子，后者也要用</a:t>
            </a:r>
            <a:r>
              <a:rPr lang="zh-CN" altLang="en-US" dirty="0" smtClean="0">
                <a:latin typeface="+mn-lt"/>
                <a:ea typeface="+mj-ea"/>
              </a:rPr>
              <a:t>到 </a:t>
            </a:r>
            <a:r>
              <a:rPr lang="en-US" dirty="0" smtClean="0">
                <a:latin typeface="+mn-lt"/>
                <a:ea typeface="+mj-ea"/>
              </a:rPr>
              <a:t>3 </a:t>
            </a:r>
            <a:r>
              <a:rPr lang="zh-CN" altLang="en-US" dirty="0" smtClean="0">
                <a:latin typeface="+mn-lt"/>
                <a:ea typeface="+mj-ea"/>
              </a:rPr>
              <a:t>种</a:t>
            </a:r>
            <a:r>
              <a:rPr lang="zh-CN" altLang="en-US" dirty="0" smtClean="0">
                <a:latin typeface="+mj-ea"/>
                <a:ea typeface="+mj-ea"/>
              </a:rPr>
              <a:t>基本结构。</a:t>
            </a:r>
            <a:endParaRPr lang="zh-CN" altLang="en-US" dirty="0" smtClean="0">
              <a:latin typeface="+mj-ea"/>
              <a:ea typeface="+mj-ea"/>
            </a:endParaRP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通过学习这些实例，掌握汇编语言程序设计的基本方法，为编写复杂程序奠定基础。</a:t>
            </a:r>
            <a:endParaRPr lang="zh-CN" altLang="en-US" dirty="0" smtClean="0">
              <a:latin typeface="+mj-ea"/>
              <a:ea typeface="+mj-ea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程序（子程序形式）如下：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DEC_BIN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	</a:t>
            </a:r>
            <a:r>
              <a:rPr lang="en-US" sz="2400" dirty="0" smtClean="0">
                <a:latin typeface="+mn-lt"/>
                <a:ea typeface="+mn-ea"/>
              </a:rPr>
              <a:t> NEAR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存结果或中间结果，初值清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GET_CHAR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 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号功能调用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INT	21H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键入数字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码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CMP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0DH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；是回车符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JE	EXIT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；是，转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SUB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30H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码转换成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进制数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JL	EXIT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&lt;0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（非数字），则退出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CMP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9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&gt;0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，则与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比较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JG	EXIT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&gt;9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，退出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2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+mn-lt"/>
                <a:ea typeface="+mn-ea"/>
              </a:rPr>
              <a:t>	CBW			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；是数字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0~9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，将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中的字节转换成字，送到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XCHG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BX	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；将先键入的数（在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中）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	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	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MUL	CX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；先键入数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en-US" sz="2400" dirty="0" smtClean="0">
                <a:solidFill>
                  <a:srgbClr val="DDDDDD"/>
                </a:solidFill>
                <a:sym typeface="Symbol" panose="05050102010706020507"/>
              </a:rPr>
              <a:t> 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AX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XCHG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BX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；交换后，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，新键入数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AX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ADD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；累加，结果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JMP	GET_CHAR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；循环，键入新数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EXIT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DEC_BIN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latin typeface="+mn-lt"/>
                <a:ea typeface="+mn-ea"/>
              </a:rPr>
              <a:t>程序中也用到了分支结构和循环程序的设计方法。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2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4.43  </a:t>
            </a:r>
            <a:r>
              <a:rPr lang="zh-CN" altLang="en-US" dirty="0" smtClean="0">
                <a:latin typeface="+mn-lt"/>
                <a:ea typeface="+mn-ea"/>
              </a:rPr>
              <a:t>编写将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中的二进制数转换成</a:t>
            </a:r>
            <a:r>
              <a:rPr lang="en-US" dirty="0" smtClean="0">
                <a:latin typeface="+mn-lt"/>
                <a:ea typeface="+mn-ea"/>
              </a:rPr>
              <a:t>16</a:t>
            </a:r>
            <a:r>
              <a:rPr lang="zh-CN" altLang="en-US" dirty="0" smtClean="0">
                <a:latin typeface="+mn-lt"/>
                <a:ea typeface="+mn-ea"/>
              </a:rPr>
              <a:t>进制数，并在显示器上显示的子程序。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由于每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位二进制数可用一个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进制数表示，所以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中的二进制数可以转换成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进制数字。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每次将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中的数左移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次，可得到一个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进制数，将其转换成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码后，即可在显示器上显示出一个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重复执行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次，就可将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进制数在显示器上显示出来上。</a:t>
            </a:r>
            <a:endParaRPr lang="zh-CN" altLang="en-US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06500"/>
            <a:ext cx="8372475" cy="558800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操作过程如图</a:t>
            </a:r>
            <a:r>
              <a:rPr lang="en-US" dirty="0" smtClean="0">
                <a:latin typeface="+mn-lt"/>
              </a:rPr>
              <a:t>4.11</a:t>
            </a:r>
            <a:r>
              <a:rPr lang="zh-CN" altLang="en-US" dirty="0" smtClean="0">
                <a:latin typeface="+mn-lt"/>
              </a:rPr>
              <a:t>所示</a:t>
            </a:r>
            <a:endParaRPr lang="en-US" altLang="zh-CN" dirty="0" smtClean="0">
              <a:latin typeface="+mn-lt"/>
            </a:endParaRPr>
          </a:p>
          <a:p>
            <a:pPr algn="ctr">
              <a:buNone/>
            </a:pPr>
            <a:r>
              <a:rPr lang="zh-CN" altLang="en-US" sz="2400" dirty="0" smtClean="0">
                <a:latin typeface="+mn-lt"/>
              </a:rPr>
              <a:t>图</a:t>
            </a:r>
            <a:r>
              <a:rPr lang="en-US" sz="2400" dirty="0" smtClean="0">
                <a:latin typeface="+mn-lt"/>
              </a:rPr>
              <a:t>4.11  2</a:t>
            </a:r>
            <a:r>
              <a:rPr lang="zh-CN" altLang="en-US" sz="2400" dirty="0" smtClean="0">
                <a:latin typeface="+mn-lt"/>
              </a:rPr>
              <a:t>进制数转换成</a:t>
            </a:r>
            <a:r>
              <a:rPr lang="en-US" sz="2400" dirty="0" smtClean="0">
                <a:latin typeface="+mn-lt"/>
              </a:rPr>
              <a:t>16</a:t>
            </a:r>
            <a:r>
              <a:rPr lang="zh-CN" altLang="en-US" sz="2400" dirty="0" smtClean="0">
                <a:latin typeface="+mn-lt"/>
              </a:rPr>
              <a:t>进制数的</a:t>
            </a:r>
            <a:r>
              <a:rPr lang="en-US" sz="2400" dirty="0" smtClean="0">
                <a:latin typeface="+mn-lt"/>
              </a:rPr>
              <a:t>ASCII</a:t>
            </a:r>
            <a:r>
              <a:rPr lang="zh-CN" altLang="en-US" sz="2400" dirty="0" smtClean="0">
                <a:latin typeface="+mn-lt"/>
              </a:rPr>
              <a:t>码</a:t>
            </a:r>
            <a:endParaRPr lang="zh-CN" altLang="en-US" sz="2400" dirty="0" smtClean="0">
              <a:latin typeface="+mn-lt"/>
            </a:endParaRPr>
          </a:p>
          <a:p>
            <a:endParaRPr lang="zh-CN" altLang="en-US" sz="2400" dirty="0">
              <a:latin typeface="+mn-lt"/>
            </a:endParaRPr>
          </a:p>
        </p:txBody>
      </p:sp>
      <p:pic>
        <p:nvPicPr>
          <p:cNvPr id="4" name="图片 3" descr="t-4.1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2273300"/>
            <a:ext cx="8307191" cy="4044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064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3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959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程序入口已为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存入了一个二进制数。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BIN_HEX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	 </a:t>
            </a:r>
            <a:r>
              <a:rPr lang="en-US" sz="2400" dirty="0" smtClean="0">
                <a:latin typeface="+mn-lt"/>
                <a:ea typeface="+mn-ea"/>
              </a:rPr>
              <a:t>NEAR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	CH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转换后产生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个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进制数字（大循环次数）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ROTATE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MOV	CL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；小循环次数（左移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ROL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；对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BL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BL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AND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0FH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；截得一个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进制数字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ADD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30H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；加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30H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，转换成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码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CMP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3AH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；与‘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9+1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’比，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&gt;9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JL	DISPLAY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；≤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，转显示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ADD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7H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&gt;9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，将数字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0AH~0FH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			;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转换成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3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DISPLAY</a:t>
            </a:r>
            <a:r>
              <a:rPr lang="zh-CN" altLang="en-US" sz="24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MOV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; </a:t>
            </a:r>
            <a:r>
              <a:rPr lang="en-US" altLang="zh-CN" sz="2400" dirty="0" smtClean="0">
                <a:latin typeface="+mn-lt"/>
                <a:ea typeface="+mn-ea"/>
              </a:rPr>
              <a:t>DL</a:t>
            </a:r>
            <a:r>
              <a:rPr lang="en-US" altLang="zh-CN" sz="2400" dirty="0" smtClean="0"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latin typeface="+mn-lt"/>
                <a:ea typeface="+mn-ea"/>
                <a:sym typeface="Symbol" panose="05050102010706020507"/>
              </a:rPr>
              <a:t>待显数字</a:t>
            </a:r>
            <a:r>
              <a:rPr lang="en-US" altLang="zh-CN" sz="2400" dirty="0" smtClean="0">
                <a:latin typeface="+mn-lt"/>
                <a:ea typeface="+mn-ea"/>
                <a:sym typeface="Symbol" panose="05050102010706020507"/>
              </a:rPr>
              <a:t>ASCII</a:t>
            </a:r>
            <a:r>
              <a:rPr lang="zh-CN" altLang="en-US" sz="2400" dirty="0" smtClean="0">
                <a:latin typeface="+mn-lt"/>
                <a:ea typeface="+mn-ea"/>
                <a:sym typeface="Symbol" panose="05050102010706020507"/>
              </a:rPr>
              <a:t>码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INT	21H		</a:t>
            </a:r>
            <a:r>
              <a:rPr lang="zh-CN" altLang="en-US" sz="2400" dirty="0" smtClean="0">
                <a:latin typeface="+mn-lt"/>
                <a:ea typeface="+mn-ea"/>
              </a:rPr>
              <a:t>；显示</a:t>
            </a:r>
            <a:r>
              <a:rPr lang="en-US" sz="2400" dirty="0" smtClean="0">
                <a:latin typeface="+mn-lt"/>
                <a:ea typeface="+mn-ea"/>
              </a:rPr>
              <a:t>DL</a:t>
            </a:r>
            <a:r>
              <a:rPr lang="zh-CN" altLang="en-US" sz="2400" dirty="0" smtClean="0">
                <a:latin typeface="+mn-lt"/>
                <a:ea typeface="+mn-ea"/>
              </a:rPr>
              <a:t>中数字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DEC	CH		</a:t>
            </a:r>
            <a:r>
              <a:rPr lang="zh-CN" altLang="en-US" sz="2400" dirty="0" smtClean="0">
                <a:latin typeface="+mn-lt"/>
                <a:ea typeface="+mn-ea"/>
              </a:rPr>
              <a:t>；</a:t>
            </a:r>
            <a:r>
              <a:rPr lang="en-US" sz="2400" dirty="0" smtClean="0">
                <a:latin typeface="+mn-lt"/>
                <a:ea typeface="+mn-ea"/>
              </a:rPr>
              <a:t>4</a:t>
            </a:r>
            <a:r>
              <a:rPr lang="zh-CN" altLang="en-US" sz="2400" dirty="0" smtClean="0">
                <a:latin typeface="+mn-lt"/>
                <a:ea typeface="+mn-ea"/>
              </a:rPr>
              <a:t>个数字都显示完？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JNZ	ROTATE	</a:t>
            </a:r>
            <a:r>
              <a:rPr lang="zh-CN" altLang="en-US" sz="2400" dirty="0" smtClean="0">
                <a:latin typeface="+mn-lt"/>
                <a:ea typeface="+mn-ea"/>
              </a:rPr>
              <a:t>；没有，转大循环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；显示完，退出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BIN_HEX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3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142287" cy="49339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4.44  </a:t>
            </a:r>
            <a:r>
              <a:rPr lang="zh-CN" altLang="en-US" dirty="0" smtClean="0">
                <a:latin typeface="+mn-lt"/>
                <a:ea typeface="+mn-ea"/>
              </a:rPr>
              <a:t>将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中的</a:t>
            </a:r>
            <a:r>
              <a:rPr lang="en-US" dirty="0" smtClean="0">
                <a:latin typeface="+mn-lt"/>
                <a:ea typeface="+mn-ea"/>
              </a:rPr>
              <a:t>16</a:t>
            </a:r>
            <a:r>
              <a:rPr lang="zh-CN" altLang="en-US" dirty="0" smtClean="0">
                <a:latin typeface="+mn-lt"/>
                <a:ea typeface="+mn-ea"/>
              </a:rPr>
              <a:t>位二进数转换成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位压缩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方法很简单，只要将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中的内容先后除以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1000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，每次得到的商即为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数的千位、百位和十位数，余数为个位数。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麻烦的是除法运算既要分字除和字节除，又要搞清楚每次运算时被除数、除数、商和余数分别放在什么寄存器中。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除法指令要求：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+mn-ea"/>
              </a:rPr>
              <a:t>源操作数为字时</a:t>
            </a:r>
            <a:r>
              <a:rPr lang="en-US" altLang="zh-CN" sz="2400" dirty="0" smtClean="0">
                <a:latin typeface="+mn-lt"/>
                <a:ea typeface="+mn-ea"/>
              </a:rPr>
              <a:t>,</a:t>
            </a: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sz="2400" dirty="0" smtClean="0"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r>
              <a:rPr lang="zh-CN" altLang="en-US" sz="2400" dirty="0" smtClean="0">
                <a:latin typeface="+mn-lt"/>
                <a:ea typeface="+mn-ea"/>
              </a:rPr>
              <a:t>）</a:t>
            </a:r>
            <a:r>
              <a:rPr lang="en-US" sz="2400" dirty="0" smtClean="0">
                <a:latin typeface="+mn-lt"/>
                <a:ea typeface="+mn-ea"/>
              </a:rPr>
              <a:t>/</a:t>
            </a:r>
            <a:r>
              <a:rPr lang="zh-CN" altLang="en-US" sz="2400" dirty="0" smtClean="0">
                <a:latin typeface="+mn-lt"/>
                <a:ea typeface="+mn-ea"/>
              </a:rPr>
              <a:t>源字</a:t>
            </a:r>
            <a:r>
              <a:rPr lang="en-US" altLang="zh-CN" sz="2400" dirty="0" smtClean="0">
                <a:latin typeface="+mn-lt"/>
                <a:ea typeface="+mn-ea"/>
              </a:rPr>
              <a:t>,</a:t>
            </a:r>
            <a:r>
              <a:rPr lang="zh-CN" altLang="en-US" sz="2400" dirty="0" smtClean="0">
                <a:latin typeface="+mn-lt"/>
                <a:ea typeface="+mn-ea"/>
              </a:rPr>
              <a:t>结果：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r>
              <a:rPr lang="en-US" altLang="zh-CN" sz="2400" dirty="0" smtClean="0">
                <a:sym typeface="Symbol" panose="05050102010706020507"/>
              </a:rPr>
              <a:t> 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商，</a:t>
            </a:r>
            <a:r>
              <a:rPr lang="en-US" sz="2400" dirty="0" smtClean="0">
                <a:latin typeface="+mn-lt"/>
                <a:ea typeface="+mn-ea"/>
              </a:rPr>
              <a:t>DX </a:t>
            </a:r>
            <a:r>
              <a:rPr lang="en-US" altLang="zh-CN" sz="2400" dirty="0" smtClean="0">
                <a:sym typeface="Symbol" panose="05050102010706020507"/>
              </a:rPr>
              <a:t></a:t>
            </a:r>
            <a:r>
              <a:rPr lang="zh-CN" altLang="en-US" sz="2400" dirty="0" smtClean="0">
                <a:latin typeface="+mn-lt"/>
                <a:ea typeface="+mn-ea"/>
              </a:rPr>
              <a:t>余数</a:t>
            </a:r>
            <a:endParaRPr lang="zh-CN" altLang="en-US" sz="2400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+mn-ea"/>
              </a:rPr>
              <a:t>字节除时</a:t>
            </a:r>
            <a:r>
              <a:rPr lang="en-US" altLang="zh-CN" sz="2400" dirty="0" smtClean="0">
                <a:latin typeface="+mn-lt"/>
                <a:ea typeface="+mn-ea"/>
              </a:rPr>
              <a:t>,  </a:t>
            </a:r>
            <a:r>
              <a:rPr lang="en-US" sz="2400" dirty="0" smtClean="0">
                <a:latin typeface="+mn-lt"/>
                <a:ea typeface="+mn-ea"/>
              </a:rPr>
              <a:t>AX/</a:t>
            </a:r>
            <a:r>
              <a:rPr lang="zh-CN" altLang="en-US" sz="2400" dirty="0" smtClean="0">
                <a:latin typeface="+mn-lt"/>
                <a:ea typeface="+mn-ea"/>
              </a:rPr>
              <a:t>源字节</a:t>
            </a:r>
            <a:r>
              <a:rPr lang="en-US" altLang="zh-CN" sz="2400" dirty="0" smtClean="0">
                <a:latin typeface="+mn-lt"/>
                <a:ea typeface="+mn-ea"/>
              </a:rPr>
              <a:t>,  </a:t>
            </a:r>
            <a:r>
              <a:rPr lang="zh-CN" altLang="en-US" sz="2400" dirty="0" smtClean="0">
                <a:latin typeface="+mn-lt"/>
                <a:ea typeface="+mn-ea"/>
              </a:rPr>
              <a:t>结果</a:t>
            </a:r>
            <a:r>
              <a:rPr lang="en-US" altLang="zh-CN" sz="2400" dirty="0" smtClean="0">
                <a:latin typeface="+mn-lt"/>
                <a:ea typeface="+mn-ea"/>
              </a:rPr>
              <a:t>: </a:t>
            </a:r>
            <a:r>
              <a:rPr lang="en-US" sz="2400" dirty="0" smtClean="0">
                <a:latin typeface="+mn-lt"/>
                <a:ea typeface="+mn-ea"/>
              </a:rPr>
              <a:t>AL </a:t>
            </a:r>
            <a:r>
              <a:rPr lang="en-US" altLang="zh-CN" sz="2400" dirty="0" smtClean="0">
                <a:sym typeface="Symbol" panose="05050102010706020507"/>
              </a:rPr>
              <a:t></a:t>
            </a:r>
            <a:r>
              <a:rPr lang="zh-CN" altLang="en-US" sz="2400" dirty="0" smtClean="0">
                <a:latin typeface="+mn-lt"/>
                <a:ea typeface="+mn-ea"/>
              </a:rPr>
              <a:t>商</a:t>
            </a:r>
            <a:r>
              <a:rPr lang="en-US" altLang="zh-CN" sz="2400" dirty="0" smtClean="0">
                <a:latin typeface="+mn-lt"/>
                <a:ea typeface="+mn-ea"/>
              </a:rPr>
              <a:t>, 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r>
              <a:rPr lang="en-US" altLang="zh-CN" sz="2400" dirty="0" smtClean="0">
                <a:sym typeface="Symbol" panose="05050102010706020507"/>
              </a:rPr>
              <a:t> 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余数</a:t>
            </a:r>
            <a:endParaRPr lang="zh-CN" altLang="en-US" sz="2400" dirty="0" smtClean="0">
              <a:latin typeface="+mn-lt"/>
              <a:ea typeface="+mn-ea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363855" indent="-363855" algn="just"/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下面给出转换程序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为便于理解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假设存放在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位二进制数的实际值为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9346,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转换后应使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AX=9346H (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压缩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),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注释中给出具体的转换步骤。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BIN_BCD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NEAR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CMP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9999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AX&gt;9999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JBE	TRAN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；小于，转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JMP	EXIT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；大于，转退出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TRAN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SUB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DX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MOV	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1000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  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1000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	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</a:t>
            </a:r>
            <a:r>
              <a:rPr lang="en-US" sz="2400" dirty="0" smtClean="0">
                <a:latin typeface="+mn-lt"/>
                <a:ea typeface="+mn-ea"/>
              </a:rPr>
              <a:t>DIV	CX</a:t>
            </a:r>
            <a:r>
              <a:rPr lang="en-US" altLang="zh-CN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DX,AX)/1000=9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…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346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9,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DX=346)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XCHG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DX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交换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使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9,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AX=346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			;   (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下次除法被除数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508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4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CL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；第一个商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SHL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DX=0090H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CL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CL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100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DIV	CL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346/100=3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…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46, AL=3,  AH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=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46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ADD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  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；将第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次的商加到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DL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 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使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DX=0093H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CL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SHL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；左移后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DX=0930H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XCHG   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；交换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AX=0346H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SUB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   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AX=0046H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		; 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次余数做被除数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CL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CL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10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DIV	CL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AX/10=4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…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6,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结果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AL=4,AH=6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4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4.3.4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代码转换程序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   ADD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加到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DL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上，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；使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DX=0934H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   MOV	CL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   SHL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CL 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DX=9340H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   ADD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；最后一次余数加到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上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DX=9346H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   MOV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DX    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；最后结果：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AX=9346H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EXIT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altLang="zh-CN" sz="2400" dirty="0" smtClean="0">
                <a:latin typeface="+mn-lt"/>
                <a:ea typeface="+mn-ea"/>
              </a:rPr>
              <a:t>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BIN_BCD </a:t>
            </a:r>
            <a:r>
              <a:rPr lang="en-US" sz="2400" dirty="0" smtClean="0">
                <a:latin typeface="+mn-lt"/>
                <a:ea typeface="+mn-ea"/>
              </a:rPr>
              <a:t>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4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082800" y="2228850"/>
            <a:ext cx="6453188" cy="350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顺序结构程序设计</a:t>
            </a:r>
            <a:endParaRPr lang="zh-CN" alt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16100" y="2095500"/>
            <a:ext cx="56975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顺序结构程序设计</a:t>
            </a:r>
            <a:endParaRPr lang="zh-CN" altLang="en-US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 smtClean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4.3.5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过程调用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053387" cy="4025900"/>
          </a:xfrm>
        </p:spPr>
        <p:txBody>
          <a:bodyPr/>
          <a:lstStyle/>
          <a:p>
            <a:r>
              <a:rPr lang="zh-CN" altLang="en-US" dirty="0" smtClean="0"/>
              <a:t>汇编语言程序中把某些能完成特定功能而又经常要用到的程序段，编写成独立的模块，将它称为</a:t>
            </a:r>
            <a:r>
              <a:rPr lang="zh-CN" altLang="en-US" dirty="0" smtClean="0">
                <a:solidFill>
                  <a:srgbClr val="00FF00"/>
                </a:solidFill>
              </a:rPr>
              <a:t>过程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00FF00"/>
                </a:solidFill>
              </a:rPr>
              <a:t>子程序。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zh-CN" altLang="en-US" dirty="0" smtClean="0"/>
              <a:t>需要执行这段程序时就进行</a:t>
            </a:r>
            <a:r>
              <a:rPr lang="zh-CN" altLang="en-US" dirty="0" smtClean="0">
                <a:solidFill>
                  <a:srgbClr val="00FF00"/>
                </a:solidFill>
              </a:rPr>
              <a:t>过程调用</a:t>
            </a:r>
            <a:r>
              <a:rPr lang="zh-CN" altLang="en-US" dirty="0" smtClean="0"/>
              <a:t>，执行完毕，再返回到原来调用它的主程序去。</a:t>
            </a:r>
            <a:endParaRPr lang="zh-CN" altLang="en-US" dirty="0" smtClean="0"/>
          </a:p>
          <a:p>
            <a:r>
              <a:rPr lang="zh-CN" altLang="en-US" dirty="0" smtClean="0"/>
              <a:t>采用过程调用结构编程，使程序结构清晰，语句简练不用重复编写某个程序段，也便于修改。子程序本身又可调用其它子程序，称为</a:t>
            </a:r>
            <a:r>
              <a:rPr lang="zh-CN" altLang="en-US" dirty="0" smtClean="0">
                <a:solidFill>
                  <a:srgbClr val="00FF00"/>
                </a:solidFill>
              </a:rPr>
              <a:t>子程序嵌套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75637" cy="28257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4.45  </a:t>
            </a:r>
            <a:r>
              <a:rPr lang="zh-CN" altLang="en-US" dirty="0" smtClean="0">
                <a:latin typeface="+mn-lt"/>
                <a:ea typeface="+mn-ea"/>
              </a:rPr>
              <a:t>用过程调用方法，编程实现将内存中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数相加，结果存入</a:t>
            </a:r>
            <a:r>
              <a:rPr lang="en-US" dirty="0" smtClean="0">
                <a:latin typeface="+mn-lt"/>
                <a:ea typeface="+mn-ea"/>
              </a:rPr>
              <a:t>SUM</a:t>
            </a:r>
            <a:r>
              <a:rPr lang="zh-CN" altLang="en-US" dirty="0" smtClean="0">
                <a:latin typeface="+mn-lt"/>
                <a:ea typeface="+mn-ea"/>
              </a:rPr>
              <a:t>开始的单元中去的运算。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数在内存中存放时，低字节在前，高字节在后。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由于每个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数各有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个字节，每两个字节相加的运算要重复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次。所以，这种运算可编写成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子程序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，供主程序调用。</a:t>
            </a:r>
            <a:endParaRPr lang="zh-CN" altLang="en-US" sz="2400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176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     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NUM_1    DB	44H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33H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22H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11H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；第一个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NUM_2    DB	88H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77H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66H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55H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；第二个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SUM	      DB	5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r>
              <a:rPr lang="en-US" sz="2400" dirty="0" smtClean="0">
                <a:latin typeface="+mn-lt"/>
                <a:ea typeface="+mn-ea"/>
              </a:rPr>
              <a:t>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；存相加结果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     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;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STACK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 smtClean="0">
                <a:latin typeface="+mn-lt"/>
                <a:ea typeface="+mn-ea"/>
              </a:rPr>
              <a:t>  STACK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；堆栈段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 DW  50 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TOP	      LABEL  WORD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STACK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;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    SEGMENT</a:t>
            </a:r>
            <a:r>
              <a:rPr lang="en-US" sz="2400" dirty="0" smtClean="0">
                <a:latin typeface="+mn-lt"/>
                <a:ea typeface="+mn-ea"/>
              </a:rPr>
              <a:t>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；代码段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    PROC    </a:t>
            </a:r>
            <a:r>
              <a:rPr lang="en-US" sz="2400" dirty="0" smtClean="0">
                <a:latin typeface="+mn-lt"/>
                <a:ea typeface="+mn-ea"/>
              </a:rPr>
              <a:t>FAR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；主过程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                 ASSUME  CS:  CODE, 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DATA,  SS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5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START:  MOV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STACK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；设置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SS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：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SP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SS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     	MOV     SP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TOP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PUSH    DS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SUB  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PUSH    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MOV     ES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LEA       SI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NUM_1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SI </a:t>
            </a:r>
            <a:r>
              <a:rPr lang="en-US" altLang="zh-CN" sz="2400" dirty="0" smtClean="0"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偏移地址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LEA       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NUM_2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en-US" altLang="zh-CN" sz="2400" dirty="0" smtClean="0"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偏移地址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LEA       DI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SUM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DI</a:t>
            </a:r>
            <a:r>
              <a:rPr lang="en-US" altLang="zh-CN" sz="2400" dirty="0" smtClean="0"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和数偏移地址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CLD		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；清方向标志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 smtClean="0">
                <a:latin typeface="+mn-lt"/>
                <a:ea typeface="+mn-ea"/>
              </a:rPr>
              <a:t>		CLC		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；清进位标志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5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	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存最后一次进位，初值清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	   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；做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次加法运算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LOOP1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</a:t>
            </a: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CALL   ADD_B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；调用过程（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次）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LOOP   LOOP1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；没完，继续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ADC	 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；已完，进位加到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	   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STOSB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；进位存入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SUM+4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RET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；返回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	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；主过程结束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子程序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ADD_B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（见下页）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5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95400"/>
            <a:ext cx="8372475" cy="4311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；子程序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ADD_B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ADD_B 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    </a:t>
            </a:r>
            <a:r>
              <a:rPr lang="en-US" sz="2400" dirty="0" smtClean="0">
                <a:latin typeface="+mn-lt"/>
                <a:ea typeface="+mn-ea"/>
              </a:rPr>
              <a:t>NEAR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；单字节加法子程序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LODSB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en-US" altLang="zh-CN" sz="2400" dirty="0" smtClean="0">
                <a:sym typeface="Symbol" panose="05050102010706020507"/>
              </a:rPr>
              <a:t> 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中取一字节，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自动增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ADC  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[BX]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；与数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带进位加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DAA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数调整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STOSB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开始的单元中，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自动增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INC   BX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；调整数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的地址指针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RET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；返回主程序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ADD _B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    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 </a:t>
            </a:r>
            <a:r>
              <a:rPr lang="en-US" sz="2400" dirty="0" smtClean="0">
                <a:latin typeface="+mn-lt"/>
                <a:ea typeface="+mn-ea"/>
              </a:rPr>
              <a:t>    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5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7920037" cy="60388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4.46  </a:t>
            </a:r>
            <a:r>
              <a:rPr lang="zh-CN" altLang="en-US" dirty="0" smtClean="0">
                <a:latin typeface="+mn-lt"/>
                <a:ea typeface="+mn-ea"/>
              </a:rPr>
              <a:t>内存中有两个数组</a:t>
            </a:r>
            <a:r>
              <a:rPr lang="en-US" dirty="0" smtClean="0">
                <a:latin typeface="+mn-lt"/>
                <a:ea typeface="+mn-ea"/>
              </a:rPr>
              <a:t>ARY1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ARY2</a:t>
            </a:r>
            <a:r>
              <a:rPr lang="zh-CN" altLang="en-US" dirty="0" smtClean="0">
                <a:latin typeface="+mn-lt"/>
                <a:ea typeface="+mn-ea"/>
              </a:rPr>
              <a:t>，数组长度为</a:t>
            </a:r>
            <a:r>
              <a:rPr lang="en-US" dirty="0" smtClean="0">
                <a:latin typeface="+mn-lt"/>
                <a:ea typeface="+mn-ea"/>
              </a:rPr>
              <a:t>20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，要求编写一个程序，分别累加两个数组的值，存入</a:t>
            </a:r>
            <a:r>
              <a:rPr lang="en-US" dirty="0" smtClean="0">
                <a:latin typeface="+mn-lt"/>
                <a:ea typeface="+mn-ea"/>
              </a:rPr>
              <a:t>SUM1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SUM2</a:t>
            </a:r>
            <a:r>
              <a:rPr lang="zh-CN" altLang="en-US" dirty="0" smtClean="0">
                <a:latin typeface="+mn-lt"/>
                <a:ea typeface="+mn-ea"/>
              </a:rPr>
              <a:t>开始的单元中，低字节在前，高字节在后。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累加第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个数组值时，要做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次加法，加法可用子过程实现；累加第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个数组时，要做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次加法，加法也可调相同的子过程来完成，但两次调用前的入口参数和存放结果的单元不同。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n-lt"/>
                <a:ea typeface="+mn-ea"/>
              </a:rPr>
              <a:t>；数据段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；数据段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ARY1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DB  20 DUP</a:t>
            </a:r>
            <a:r>
              <a:rPr lang="zh-CN" altLang="en-US" sz="2400" dirty="0" smtClean="0">
                <a:latin typeface="+mn-lt"/>
                <a:ea typeface="+mn-ea"/>
              </a:rPr>
              <a:t>（？）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个随机数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SUM1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DB  2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；存数组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各数相加之和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ARY2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DB  10 DUP</a:t>
            </a:r>
            <a:r>
              <a:rPr lang="zh-CN" altLang="en-US" sz="2400" dirty="0" smtClean="0">
                <a:latin typeface="+mn-lt"/>
                <a:ea typeface="+mn-ea"/>
              </a:rPr>
              <a:t>（？）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个随机数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SUM2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DB  2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；存数组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相加之和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endParaRPr lang="zh-CN" altLang="en-US" sz="2400" b="0" dirty="0">
              <a:latin typeface="+mn-lt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n-lt"/>
                <a:ea typeface="+mn-ea"/>
              </a:rPr>
              <a:t>；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堆栈段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STACK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   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DW	   50 DUP</a:t>
            </a:r>
            <a:r>
              <a:rPr lang="zh-CN" altLang="en-US" sz="2400" dirty="0" smtClean="0">
                <a:latin typeface="+mn-lt"/>
                <a:ea typeface="+mn-ea"/>
              </a:rPr>
              <a:t>（？）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TOP  LABEL WORD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STACK 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;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	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；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代码段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	</a:t>
            </a:r>
            <a:r>
              <a:rPr lang="en-US" sz="2400" dirty="0" smtClean="0">
                <a:latin typeface="+mn-lt"/>
                <a:ea typeface="+mn-ea"/>
              </a:rPr>
              <a:t> FAR		</a:t>
            </a:r>
            <a:r>
              <a:rPr lang="zh-CN" altLang="en-US" sz="2400" dirty="0" smtClean="0">
                <a:latin typeface="+mn-lt"/>
                <a:ea typeface="+mn-ea"/>
              </a:rPr>
              <a:t>；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主程序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ASSUME  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BEGIN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STACK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SS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SP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 TOP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PUSH	DS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SUB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PUSH	AX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1900" y="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6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495300"/>
            <a:ext cx="8372475" cy="59944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LEA	SI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ARY1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；转子前入口参数，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	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SI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ARY1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首地址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LENGTH ARY1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ARY1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长度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SUM1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和单元首址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CALL	SUM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；转子过程，求数组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之和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LEA	SI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ARY2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；转子前设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ARY2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之入口参数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CX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LENGTH ARY2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SUM2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B0F0"/>
                </a:solidFill>
                <a:latin typeface="+mn-lt"/>
                <a:ea typeface="+mn-ea"/>
              </a:rPr>
              <a:t>CALL	SUM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；转子过程，求数组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之和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；返回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；主程序结束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n-lt"/>
                <a:ea typeface="+mn-ea"/>
              </a:rPr>
              <a:t>；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子程序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SUM  (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见下页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;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3000" y="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6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3600" dirty="0" smtClean="0">
                <a:solidFill>
                  <a:srgbClr val="00FF00"/>
                </a:solidFill>
                <a:ea typeface="+mn-ea"/>
              </a:rPr>
              <a:t>3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.1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顺序结构程序设计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467350"/>
          </a:xfrm>
        </p:spPr>
        <p:txBody>
          <a:bodyPr/>
          <a:lstStyle/>
          <a:p>
            <a:pPr marL="363855" indent="-363855" algn="just">
              <a:spcBef>
                <a:spcPts val="600"/>
              </a:spcBef>
            </a:pPr>
            <a:r>
              <a:rPr lang="zh-CN" altLang="en-US" dirty="0" smtClean="0"/>
              <a:t>顺序结构程序也称为简单程序，这种程序按指令排列的先后顺序逐条执行。</a:t>
            </a:r>
            <a:endParaRPr lang="zh-CN" altLang="en-US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4.33  </a:t>
            </a:r>
            <a:r>
              <a:rPr lang="zh-CN" altLang="en-US" dirty="0" smtClean="0">
                <a:latin typeface="+mn-lt"/>
                <a:ea typeface="+mn-ea"/>
              </a:rPr>
              <a:t>编写显示一个笑脸字符在显示器上的程序，程序命名为</a:t>
            </a:r>
            <a:r>
              <a:rPr lang="en-US" dirty="0" smtClean="0">
                <a:latin typeface="+mn-lt"/>
                <a:ea typeface="+mn-ea"/>
              </a:rPr>
              <a:t>HAPPY.ASM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PROG1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ASSUME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  CS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PROG1	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；只有</a:t>
            </a:r>
            <a:r>
              <a:rPr lang="en-US" altLang="zh-CN" sz="2400" dirty="0" smtClean="0">
                <a:solidFill>
                  <a:srgbClr val="FFCCCC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个代码段</a:t>
            </a:r>
            <a:endParaRPr lang="zh-CN" altLang="en-US" sz="2400" dirty="0" smtClean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:	MOV	  DL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1		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DL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要显示字符</a:t>
            </a:r>
            <a:endParaRPr lang="en-US" altLang="zh-CN" sz="2400" dirty="0" smtClean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							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；的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码</a:t>
            </a:r>
            <a:endParaRPr lang="zh-CN" altLang="en-US" sz="2400" dirty="0" smtClean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MOV	  AH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2		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AH 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功能号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2</a:t>
            </a:r>
            <a:endParaRPr lang="zh-CN" altLang="en-US" sz="2400" dirty="0" smtClean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INT	  21H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；显示笑脸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符</a:t>
            </a:r>
            <a:endParaRPr lang="zh-CN" altLang="en-US" sz="2400" dirty="0" smtClean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MOV	  AX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4C00H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INT	  21H	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；返回</a:t>
            </a:r>
            <a:r>
              <a:rPr lang="en-US" sz="2400" dirty="0" smtClean="0">
                <a:solidFill>
                  <a:srgbClr val="FFCCCC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PROG1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END	 START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61400" y="37401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05750" y="4851400"/>
            <a:ext cx="294774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450" y="584200"/>
            <a:ext cx="7297737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SUM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NEAR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；求和子过程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XOR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CF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标志清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存进位，初值清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LOOP1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ADC 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[SI]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；数组中取一元素，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带进位累加到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ADC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；进位累加到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中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SI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；修改地址指针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LOOP	  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LOOP1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；未完，继续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[BX]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；已处理完，存和数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[BX+1]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；存进位累加值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SUM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子过程结束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n-lt"/>
                <a:ea typeface="+mn-ea"/>
              </a:rPr>
              <a:t>；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MAIN	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；整个程序结束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7450" y="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6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0" y="1314450"/>
            <a:ext cx="7608888" cy="517525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4.47  </a:t>
            </a:r>
            <a:r>
              <a:rPr lang="zh-CN" altLang="en-US" dirty="0" smtClean="0">
                <a:latin typeface="+mn-lt"/>
                <a:ea typeface="+mn-ea"/>
              </a:rPr>
              <a:t>编写显示回车换行子程序。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CRLF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 smtClean="0">
                <a:latin typeface="+mn-lt"/>
                <a:ea typeface="+mn-ea"/>
              </a:rPr>
              <a:t>	NEAR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MOV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0DH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；回车符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INT	</a:t>
            </a:r>
            <a:r>
              <a:rPr lang="zh-CN" altLang="en-US" sz="2400" dirty="0" smtClean="0">
                <a:latin typeface="+mn-lt"/>
                <a:ea typeface="+mn-ea"/>
              </a:rPr>
              <a:t>　　　</a:t>
            </a:r>
            <a:r>
              <a:rPr lang="en-US" sz="2400" dirty="0" smtClean="0">
                <a:latin typeface="+mn-lt"/>
                <a:ea typeface="+mn-ea"/>
              </a:rPr>
              <a:t>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MOV	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0AH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；换行符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2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latin typeface="+mn-lt"/>
                <a:ea typeface="+mn-ea"/>
              </a:rPr>
              <a:t>INT	</a:t>
            </a:r>
            <a:r>
              <a:rPr lang="zh-CN" altLang="en-US" sz="2400" dirty="0" smtClean="0">
                <a:latin typeface="+mn-lt"/>
                <a:ea typeface="+mn-ea"/>
              </a:rPr>
              <a:t>　　　</a:t>
            </a:r>
            <a:r>
              <a:rPr lang="en-US" sz="2400" dirty="0" smtClean="0">
                <a:latin typeface="+mn-lt"/>
                <a:ea typeface="+mn-ea"/>
              </a:rPr>
              <a:t>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CRLF	</a:t>
            </a:r>
            <a:r>
              <a:rPr lang="zh-CN" altLang="en-US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　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4.48  </a:t>
            </a:r>
            <a:r>
              <a:rPr lang="zh-CN" altLang="en-US" dirty="0" smtClean="0">
                <a:latin typeface="+mn-lt"/>
                <a:ea typeface="+mn-ea"/>
              </a:rPr>
              <a:t>编写从键盘输入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进制数，将它转换成</a:t>
            </a:r>
            <a:r>
              <a:rPr lang="en-US" dirty="0" smtClean="0">
                <a:latin typeface="+mn-lt"/>
                <a:ea typeface="+mn-ea"/>
              </a:rPr>
              <a:t>16</a:t>
            </a:r>
            <a:r>
              <a:rPr lang="zh-CN" altLang="en-US" dirty="0" smtClean="0">
                <a:latin typeface="+mn-lt"/>
                <a:ea typeface="+mn-ea"/>
              </a:rPr>
              <a:t>进制数后在屏幕上显示的程序。首先从键盘输入一个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进制数（</a:t>
            </a:r>
            <a:r>
              <a:rPr lang="en-US" dirty="0" smtClean="0">
                <a:latin typeface="+mn-lt"/>
                <a:ea typeface="+mn-ea"/>
              </a:rPr>
              <a:t>0~65536</a:t>
            </a:r>
            <a:r>
              <a:rPr lang="zh-CN" altLang="en-US" dirty="0" smtClean="0">
                <a:latin typeface="+mn-lt"/>
                <a:ea typeface="+mn-ea"/>
              </a:rPr>
              <a:t>），该数以回车符结束，然后将它转换成</a:t>
            </a:r>
            <a:r>
              <a:rPr lang="en-US" dirty="0" smtClean="0">
                <a:latin typeface="+mn-lt"/>
                <a:ea typeface="+mn-ea"/>
              </a:rPr>
              <a:t>16</a:t>
            </a:r>
            <a:r>
              <a:rPr lang="zh-CN" altLang="en-US" dirty="0" smtClean="0">
                <a:latin typeface="+mn-lt"/>
                <a:ea typeface="+mn-ea"/>
              </a:rPr>
              <a:t>进制数的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码，在显示器上显示出来。重复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次，即可在屏幕上显示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16</a:t>
            </a:r>
            <a:r>
              <a:rPr lang="zh-CN" altLang="en-US" dirty="0" smtClean="0">
                <a:latin typeface="+mn-lt"/>
                <a:ea typeface="+mn-ea"/>
              </a:rPr>
              <a:t>进制数。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编程时，只要编写一个主程序，再调前面介绍的相关程序，包括</a:t>
            </a:r>
            <a:r>
              <a:rPr lang="en-US" altLang="zh-CN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US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4.42  </a:t>
            </a:r>
            <a:r>
              <a:rPr lang="en-US" dirty="0" smtClean="0">
                <a:solidFill>
                  <a:srgbClr val="00B0F0"/>
                </a:solidFill>
                <a:latin typeface="+mn-lt"/>
                <a:ea typeface="+mn-ea"/>
              </a:rPr>
              <a:t>DEC_BIN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程序：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将键入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进制数转换成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码，再转换成二进制数，结果存入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中。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4.43  </a:t>
            </a:r>
            <a:r>
              <a:rPr lang="en-US" dirty="0" smtClean="0">
                <a:solidFill>
                  <a:srgbClr val="00B0F0"/>
                </a:solidFill>
                <a:latin typeface="+mn-lt"/>
                <a:ea typeface="+mn-ea"/>
              </a:rPr>
              <a:t>BIN_HEX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程序：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中的二进制数转换成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进制数，再转换成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码，显示出来。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4.47   </a:t>
            </a:r>
            <a:r>
              <a:rPr lang="en-US" altLang="zh-CN" dirty="0" smtClean="0">
                <a:solidFill>
                  <a:srgbClr val="00B0F0"/>
                </a:solidFill>
                <a:latin typeface="+mn-lt"/>
                <a:ea typeface="+mn-ea"/>
              </a:rPr>
              <a:t>CRLF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显示回车换行子程序。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4.3.5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FF00"/>
                </a:solidFill>
                <a:latin typeface="+mn-lt"/>
                <a:ea typeface="+mn-ea"/>
              </a:rPr>
              <a:t>DEC_HEX  </a:t>
            </a:r>
            <a:r>
              <a:rPr lang="en-US" sz="2200" dirty="0" smtClean="0">
                <a:latin typeface="+mn-lt"/>
                <a:ea typeface="+mn-ea"/>
              </a:rPr>
              <a:t>SEGMENT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进制转换成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进制数程序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ASSUME  CS</a:t>
            </a:r>
            <a:r>
              <a:rPr lang="zh-CN" altLang="en-US" sz="2200" dirty="0" smtClean="0">
                <a:latin typeface="+mn-lt"/>
                <a:ea typeface="+mn-ea"/>
              </a:rPr>
              <a:t>：</a:t>
            </a:r>
            <a:r>
              <a:rPr lang="en-US" sz="2200" dirty="0" smtClean="0">
                <a:latin typeface="+mn-lt"/>
                <a:ea typeface="+mn-ea"/>
              </a:rPr>
              <a:t>DEC_HEX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MAIN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 smtClean="0">
                <a:latin typeface="+mn-lt"/>
                <a:ea typeface="+mn-ea"/>
              </a:rPr>
              <a:t>	FAR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；主程序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 smtClean="0">
                <a:latin typeface="+mn-lt"/>
                <a:ea typeface="+mn-ea"/>
              </a:rPr>
              <a:t>		</a:t>
            </a:r>
            <a:r>
              <a:rPr lang="zh-CN" altLang="en-US" sz="2200" dirty="0" smtClean="0">
                <a:latin typeface="+mn-lt"/>
                <a:ea typeface="+mn-ea"/>
              </a:rPr>
              <a:t>┆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 smtClean="0">
                <a:latin typeface="+mn-lt"/>
                <a:ea typeface="+mn-ea"/>
              </a:rPr>
              <a:t>　　　</a:t>
            </a:r>
            <a:r>
              <a:rPr lang="en-US" sz="2200" dirty="0" smtClean="0">
                <a:latin typeface="+mn-lt"/>
                <a:ea typeface="+mn-ea"/>
              </a:rPr>
              <a:t>MOV	CX</a:t>
            </a:r>
            <a:r>
              <a:rPr lang="zh-CN" altLang="en-US" sz="2200" dirty="0" smtClean="0">
                <a:latin typeface="+mn-lt"/>
                <a:ea typeface="+mn-ea"/>
              </a:rPr>
              <a:t>，</a:t>
            </a:r>
            <a:r>
              <a:rPr lang="en-US" sz="2200" dirty="0" smtClean="0">
                <a:latin typeface="+mn-lt"/>
                <a:ea typeface="+mn-ea"/>
              </a:rPr>
              <a:t>8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；调用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8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次子程序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 smtClean="0">
                <a:latin typeface="+mn-lt"/>
                <a:ea typeface="+mn-ea"/>
              </a:rPr>
              <a:t>　　　</a:t>
            </a:r>
            <a:r>
              <a:rPr lang="en-US" sz="2200" dirty="0" smtClean="0">
                <a:latin typeface="+mn-lt"/>
                <a:ea typeface="+mn-ea"/>
              </a:rPr>
              <a:t>PUSH	CX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入栈保护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REPT: </a:t>
            </a:r>
            <a:r>
              <a:rPr lang="en-US" sz="2200" dirty="0" smtClean="0">
                <a:solidFill>
                  <a:srgbClr val="00B0F0"/>
                </a:solidFill>
                <a:latin typeface="+mn-lt"/>
                <a:ea typeface="+mn-ea"/>
              </a:rPr>
              <a:t>CALL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+mn-lt"/>
                <a:ea typeface="+mn-ea"/>
              </a:rPr>
              <a:t>DEC_BIN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二进制，结果在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中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</a:t>
            </a:r>
            <a:r>
              <a:rPr lang="en-US" sz="2200" dirty="0" smtClean="0">
                <a:solidFill>
                  <a:srgbClr val="00B0F0"/>
                </a:solidFill>
                <a:latin typeface="+mn-lt"/>
                <a:ea typeface="+mn-ea"/>
              </a:rPr>
              <a:t>CALL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+mn-lt"/>
                <a:ea typeface="+mn-ea"/>
              </a:rPr>
              <a:t>BIN_HEX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；二进制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 16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进制及其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码并显示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</a:t>
            </a:r>
            <a:r>
              <a:rPr lang="en-US" altLang="zh-CN" sz="2200" dirty="0" smtClean="0">
                <a:solidFill>
                  <a:srgbClr val="00B0F0"/>
                </a:solidFill>
                <a:latin typeface="+mn-lt"/>
                <a:ea typeface="+mn-ea"/>
              </a:rPr>
              <a:t>CALL  </a:t>
            </a:r>
            <a:r>
              <a:rPr lang="en-US" sz="2200" dirty="0" smtClean="0">
                <a:solidFill>
                  <a:srgbClr val="00B0F0"/>
                </a:solidFill>
                <a:latin typeface="+mn-lt"/>
                <a:ea typeface="+mn-ea"/>
              </a:rPr>
              <a:t>CRLF	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；显示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进制数后回车、换行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POP	CX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；堆栈中弹出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，初值为，逐次减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DEC	CX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CX CX-1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PUSH	CX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；减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后的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入栈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CMP	CX</a:t>
            </a:r>
            <a:r>
              <a:rPr lang="zh-CN" altLang="en-US" sz="2200" dirty="0" smtClean="0">
                <a:latin typeface="+mn-lt"/>
                <a:ea typeface="+mn-ea"/>
              </a:rPr>
              <a:t>，</a:t>
            </a:r>
            <a:r>
              <a:rPr lang="en-US" sz="2200" dirty="0" smtClean="0">
                <a:latin typeface="+mn-lt"/>
                <a:ea typeface="+mn-ea"/>
              </a:rPr>
              <a:t>0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CX=0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？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JNE	REPT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；非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则转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200" dirty="0" smtClean="0">
                <a:latin typeface="+mn-lt"/>
                <a:ea typeface="+mn-ea"/>
              </a:rPr>
              <a:t>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；是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则退出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MAIN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200" dirty="0" smtClean="0">
                <a:latin typeface="+mn-lt"/>
                <a:ea typeface="+mn-ea"/>
              </a:rPr>
              <a:t>		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；主程序结束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8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150" y="495300"/>
            <a:ext cx="6319837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; 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进制数转换成二进制数，结果存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DEC_BIN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 smtClean="0">
                <a:latin typeface="+mn-lt"/>
                <a:ea typeface="+mn-ea"/>
              </a:rPr>
              <a:t>	NEAR	</a:t>
            </a:r>
            <a:r>
              <a:rPr lang="zh-CN" altLang="en-US" sz="2200" dirty="0" smtClean="0">
                <a:latin typeface="+mn-lt"/>
                <a:ea typeface="+mn-ea"/>
              </a:rPr>
              <a:t>；</a:t>
            </a:r>
            <a:r>
              <a:rPr lang="en-US" sz="2200" dirty="0" smtClean="0">
                <a:latin typeface="+mn-lt"/>
                <a:ea typeface="+mn-ea"/>
              </a:rPr>
              <a:t>			</a:t>
            </a:r>
            <a:endParaRPr 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 smtClean="0">
                <a:latin typeface="+mn-lt"/>
                <a:ea typeface="+mn-ea"/>
              </a:rPr>
              <a:t>			</a:t>
            </a:r>
            <a:r>
              <a:rPr lang="zh-CN" altLang="en-US" sz="2200" dirty="0" smtClean="0">
                <a:latin typeface="+mn-lt"/>
                <a:ea typeface="+mn-ea"/>
              </a:rPr>
              <a:t>┆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2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DEC_BIN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2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 smtClean="0">
                <a:latin typeface="+mn-lt"/>
                <a:ea typeface="+mn-ea"/>
              </a:rPr>
              <a:t>；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将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中的二进制数转换成</a:t>
            </a:r>
            <a:r>
              <a:rPr 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进制数并显示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BIN_HEX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 smtClean="0">
                <a:latin typeface="+mn-lt"/>
                <a:ea typeface="+mn-ea"/>
              </a:rPr>
              <a:t>	NEAR</a:t>
            </a:r>
            <a:endParaRPr lang="en-US" altLang="zh-CN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 smtClean="0">
                <a:latin typeface="+mn-lt"/>
                <a:ea typeface="+mn-ea"/>
              </a:rPr>
              <a:t>			</a:t>
            </a:r>
            <a:r>
              <a:rPr lang="zh-CN" altLang="en-US" sz="2200" dirty="0" smtClean="0">
                <a:latin typeface="+mn-lt"/>
                <a:ea typeface="+mn-ea"/>
              </a:rPr>
              <a:t>┆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2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BIN_HEX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2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 smtClean="0">
                <a:latin typeface="+mn-lt"/>
                <a:ea typeface="+mn-ea"/>
              </a:rPr>
              <a:t>；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回车换行子程序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CRLF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 smtClean="0">
                <a:latin typeface="+mn-lt"/>
                <a:ea typeface="+mn-ea"/>
              </a:rPr>
              <a:t>	NEAR	 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	┆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2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CRLF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2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 smtClean="0">
                <a:latin typeface="+mn-lt"/>
                <a:ea typeface="+mn-ea"/>
              </a:rPr>
              <a:t>；</a:t>
            </a:r>
            <a:r>
              <a:rPr lang="zh-CN" altLang="en-US" sz="2200" dirty="0" smtClean="0">
                <a:solidFill>
                  <a:srgbClr val="DDDDDD"/>
                </a:solidFill>
                <a:latin typeface="+mn-lt"/>
                <a:ea typeface="+mn-ea"/>
              </a:rPr>
              <a:t>代码段结束</a:t>
            </a:r>
            <a:endParaRPr lang="zh-CN" altLang="en-US" sz="22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FF00"/>
                </a:solidFill>
                <a:latin typeface="+mn-lt"/>
                <a:ea typeface="+mn-ea"/>
              </a:rPr>
              <a:t>DEC_HEX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200" dirty="0" smtClean="0">
                <a:latin typeface="+mn-lt"/>
                <a:ea typeface="+mn-ea"/>
              </a:rPr>
              <a:t>	</a:t>
            </a:r>
            <a:endParaRPr lang="zh-CN" altLang="en-US" sz="22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			</a:t>
            </a:r>
            <a:r>
              <a:rPr lang="en-US" sz="2200" dirty="0" smtClean="0">
                <a:solidFill>
                  <a:srgbClr val="FF66FF"/>
                </a:solidFill>
                <a:latin typeface="+mn-lt"/>
                <a:ea typeface="+mn-ea"/>
              </a:rPr>
              <a:t>END	</a:t>
            </a:r>
            <a:r>
              <a:rPr lang="en-US" sz="2200" dirty="0" smtClean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endParaRPr lang="zh-CN" altLang="en-US" sz="22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latin typeface="+mn-lt"/>
                <a:ea typeface="+mn-ea"/>
              </a:rPr>
              <a:t> 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4150" y="3619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4.4</a:t>
            </a:r>
            <a:r>
              <a:rPr lang="en-US" altLang="zh-CN" sz="3200" b="1" dirty="0" smtClean="0">
                <a:solidFill>
                  <a:srgbClr val="00FF00"/>
                </a:solidFill>
                <a:latin typeface="+mj-ea"/>
                <a:ea typeface="+mj-ea"/>
              </a:rPr>
              <a:t>8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  <a:ea typeface="+mn-ea"/>
              </a:rPr>
              <a:t>4.3.1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顺序结构程序设计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dirty="0" smtClean="0">
                <a:latin typeface="+mn-lt"/>
              </a:rPr>
              <a:t>如果用循环程序将</a:t>
            </a:r>
            <a:r>
              <a:rPr lang="en-US" dirty="0" smtClean="0">
                <a:latin typeface="+mn-lt"/>
              </a:rPr>
              <a:t>00</a:t>
            </a:r>
            <a:r>
              <a:rPr lang="en-US" dirty="0" smtClean="0">
                <a:latin typeface="+mn-lt"/>
                <a:sym typeface="Symbol" panose="05050102010706020507"/>
              </a:rPr>
              <a:t></a:t>
            </a:r>
            <a:r>
              <a:rPr lang="en-US" dirty="0" smtClean="0">
                <a:latin typeface="+mn-lt"/>
              </a:rPr>
              <a:t>FFH</a:t>
            </a:r>
            <a:r>
              <a:rPr lang="zh-CN" altLang="en-US" dirty="0" smtClean="0">
                <a:latin typeface="+mn-lt"/>
              </a:rPr>
              <a:t>先后送入</a:t>
            </a:r>
            <a:r>
              <a:rPr lang="en-US" dirty="0" smtClean="0">
                <a:latin typeface="+mn-lt"/>
              </a:rPr>
              <a:t>DL</a:t>
            </a:r>
            <a:r>
              <a:rPr lang="zh-CN" altLang="en-US" dirty="0" smtClean="0">
                <a:latin typeface="+mn-lt"/>
              </a:rPr>
              <a:t>，再利用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号功能调用，则可显示全部的标准和扩展</a:t>
            </a:r>
            <a:r>
              <a:rPr lang="en-US" dirty="0" smtClean="0">
                <a:latin typeface="+mn-lt"/>
              </a:rPr>
              <a:t>ASCII</a:t>
            </a:r>
            <a:r>
              <a:rPr lang="zh-CN" altLang="en-US" dirty="0" smtClean="0">
                <a:latin typeface="+mn-lt"/>
              </a:rPr>
              <a:t>码，包括全部控制符以及积分符、希腊字母等。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4.34 </a:t>
            </a:r>
            <a:r>
              <a:rPr lang="zh-CN" altLang="en-US" sz="2400" dirty="0" smtClean="0">
                <a:latin typeface="+mn-lt"/>
                <a:ea typeface="+mn-ea"/>
              </a:rPr>
              <a:t>由人</a:t>
            </a:r>
            <a:r>
              <a:rPr lang="zh-CN" altLang="en-US" dirty="0" smtClean="0">
                <a:latin typeface="+mn-lt"/>
                <a:ea typeface="+mn-ea"/>
              </a:rPr>
              <a:t>机对话从键盘输入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进制数（</a:t>
            </a:r>
            <a:r>
              <a:rPr lang="en-US" dirty="0" smtClean="0">
                <a:latin typeface="+mn-lt"/>
                <a:ea typeface="+mn-ea"/>
              </a:rPr>
              <a:t>0~9</a:t>
            </a:r>
            <a:r>
              <a:rPr lang="zh-CN" altLang="en-US" dirty="0" smtClean="0">
                <a:latin typeface="+mn-lt"/>
                <a:ea typeface="+mn-ea"/>
              </a:rPr>
              <a:t>），查表求键入数字的平方值，存入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寄存器中，并显示有关的提示信息。试编写汇编语言程序。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解：</a:t>
            </a:r>
            <a:endParaRPr lang="zh-CN" altLang="en-US" dirty="0" smtClean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数据段中，先给出数字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0~9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的平方值，逐个存入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TABLE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开始的内存中，形成表格，以便查找，再给出等待显示的提示信息。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代码段由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个部分组成：显示提示信息；等待键入数字；查表求键入数字的平方值，并将结果存入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中。</a:t>
            </a:r>
            <a:endParaRPr lang="zh-CN" altLang="en-US" sz="240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ea"/>
                <a:ea typeface="+mn-ea"/>
              </a:rPr>
              <a:t>程序如下：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TABLE  DB  0, 1, 4, 9, 16, 25, 36, 49, 64, 81		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；数字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0~9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的平方值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BUF   DB ‘Please input a number(0~9):’,0DH,0AH,</a:t>
            </a:r>
            <a:r>
              <a:rPr lang="zh-CN" altLang="en-US" sz="2400" dirty="0" smtClean="0">
                <a:latin typeface="+mn-lt"/>
                <a:ea typeface="+mn-ea"/>
              </a:rPr>
              <a:t> </a:t>
            </a:r>
            <a:r>
              <a:rPr lang="en-US" altLang="zh-CN" sz="2400" dirty="0" smtClean="0">
                <a:latin typeface="+mn-lt"/>
                <a:ea typeface="+mn-ea"/>
              </a:rPr>
              <a:t>‘</a:t>
            </a:r>
            <a:r>
              <a:rPr lang="en-US" sz="2400" dirty="0" smtClean="0">
                <a:latin typeface="+mn-lt"/>
                <a:ea typeface="+mn-ea"/>
              </a:rPr>
              <a:t>$’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	           </a:t>
            </a:r>
            <a:r>
              <a:rPr lang="en-US" altLang="zh-CN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；提示信息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	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	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ASSUME</a:t>
            </a:r>
            <a:r>
              <a:rPr lang="en-US" sz="2400" dirty="0" smtClean="0">
                <a:latin typeface="+mn-lt"/>
                <a:ea typeface="+mn-ea"/>
              </a:rPr>
              <a:t>   CS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CODE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DATA	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endParaRPr lang="en-US" altLang="zh-CN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；设置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OFFSET</a:t>
            </a:r>
            <a:r>
              <a:rPr lang="en-US" sz="2400" dirty="0" smtClean="0">
                <a:latin typeface="+mn-lt"/>
                <a:ea typeface="+mn-ea"/>
              </a:rPr>
              <a:t>  BUF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；设置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，使字符串首地址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=DS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：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9H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号</a:t>
            </a:r>
            <a:r>
              <a:rPr lang="en-US" altLang="zh-CN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功能调用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INT	21H</a:t>
            </a:r>
            <a:r>
              <a:rPr lang="en-US" sz="2400" dirty="0" smtClean="0">
                <a:latin typeface="+mn-lt"/>
                <a:ea typeface="+mn-ea"/>
              </a:rPr>
              <a:t>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；显示提示信息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855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4.34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06450"/>
            <a:ext cx="8372475" cy="5683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01 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号功能调用，等待键入字符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INT	21H	      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键入数字的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码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AND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0FH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截下数字值</a:t>
            </a:r>
            <a:endParaRPr lang="en-US" altLang="zh-CN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latin typeface="+mn-lt"/>
                <a:ea typeface="+mn-ea"/>
              </a:rPr>
              <a:t>；（表内元素序号）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  		MOV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OFFSET  </a:t>
            </a:r>
            <a:r>
              <a:rPr lang="en-US" sz="2400" dirty="0" smtClean="0">
                <a:latin typeface="+mn-lt"/>
                <a:ea typeface="+mn-ea"/>
              </a:rPr>
              <a:t>TABLE 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指向表头地址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TABLE</a:t>
            </a:r>
            <a:endParaRPr 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寄存器高字节清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ADD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 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；表头地址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键入数字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(AL)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，结果存入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[BX]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；查表求得平方值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4C00H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INT	21H	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返回</a:t>
            </a:r>
            <a:r>
              <a:rPr lang="en-US" sz="2400" dirty="0" smtClean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 smtClean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	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END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en-US" sz="2400" dirty="0" smtClean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endParaRPr lang="zh-CN" altLang="en-US" sz="24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100" y="0"/>
            <a:ext cx="133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 smtClean="0">
                <a:solidFill>
                  <a:srgbClr val="00FF00"/>
                </a:solidFill>
                <a:latin typeface="+mj-ea"/>
                <a:ea typeface="+mj-ea"/>
              </a:rPr>
              <a:t>4.34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14732</Words>
  <Application>WPS 演示</Application>
  <PresentationFormat>全屏显示(4:3)</PresentationFormat>
  <Paragraphs>869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华文中宋</vt:lpstr>
      <vt:lpstr>方正姚体</vt:lpstr>
      <vt:lpstr>Times New Roman</vt:lpstr>
      <vt:lpstr>Symbol</vt:lpstr>
      <vt:lpstr>微软雅黑</vt:lpstr>
      <vt:lpstr>Arial Unicode MS</vt:lpstr>
      <vt:lpstr>Wingdings 3</vt:lpstr>
      <vt:lpstr>Wingdings 3</vt:lpstr>
      <vt:lpstr>新宋体</vt:lpstr>
      <vt:lpstr>微机模板</vt:lpstr>
      <vt:lpstr> </vt:lpstr>
      <vt:lpstr>§4.3  汇编语言程序设计方法与实例</vt:lpstr>
      <vt:lpstr>汇编语言程序设计</vt:lpstr>
      <vt:lpstr>汇编语言程序设计</vt:lpstr>
      <vt:lpstr>PowerPoint 演示文稿</vt:lpstr>
      <vt:lpstr>4.3.1  顺序结构程序设计</vt:lpstr>
      <vt:lpstr>4.3.1 顺序结构程序设计</vt:lpstr>
      <vt:lpstr>PowerPoint 演示文稿</vt:lpstr>
      <vt:lpstr>PowerPoint 演示文稿</vt:lpstr>
      <vt:lpstr>4.3.1 顺序结构程序设计</vt:lpstr>
      <vt:lpstr>PowerPoint 演示文稿</vt:lpstr>
      <vt:lpstr>PowerPoint 演示文稿</vt:lpstr>
      <vt:lpstr>PowerPoint 演示文稿</vt:lpstr>
      <vt:lpstr>4.3.2  分支程序设计</vt:lpstr>
      <vt:lpstr>4.3.2  分支程序设计</vt:lpstr>
      <vt:lpstr>4.3.2  分支程序设计</vt:lpstr>
      <vt:lpstr>PowerPoint 演示文稿</vt:lpstr>
      <vt:lpstr>PowerPoint 演示文稿</vt:lpstr>
      <vt:lpstr>PowerPoint 演示文稿</vt:lpstr>
      <vt:lpstr>PowerPoint 演示文稿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PowerPoint 演示文稿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PowerPoint 演示文稿</vt:lpstr>
      <vt:lpstr>4.3.5  过程调用</vt:lpstr>
      <vt:lpstr>4.3.5  过程调用</vt:lpstr>
      <vt:lpstr>4.3.5  过程调用</vt:lpstr>
      <vt:lpstr>4.3.5  过程调用</vt:lpstr>
      <vt:lpstr>4.3.5  过程调用</vt:lpstr>
      <vt:lpstr>4.3.5  过程调用</vt:lpstr>
      <vt:lpstr>PowerPoint 演示文稿</vt:lpstr>
      <vt:lpstr>PowerPoint 演示文稿</vt:lpstr>
      <vt:lpstr>PowerPoint 演示文稿</vt:lpstr>
      <vt:lpstr>PowerPoint 演示文稿</vt:lpstr>
      <vt:lpstr>4.3.5  过程调用</vt:lpstr>
      <vt:lpstr>4.3.5  过程调用</vt:lpstr>
      <vt:lpstr>4.3.5  过程调用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455</cp:revision>
  <dcterms:created xsi:type="dcterms:W3CDTF">2003-06-02T09:23:00Z</dcterms:created>
  <dcterms:modified xsi:type="dcterms:W3CDTF">2018-11-05T08:40:09Z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