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8"/>
  </p:notesMasterIdLst>
  <p:sldIdLst>
    <p:sldId id="688" r:id="rId3"/>
    <p:sldId id="599" r:id="rId4"/>
    <p:sldId id="740" r:id="rId5"/>
    <p:sldId id="730" r:id="rId6"/>
    <p:sldId id="600" r:id="rId7"/>
    <p:sldId id="692" r:id="rId8"/>
    <p:sldId id="731" r:id="rId9"/>
    <p:sldId id="693" r:id="rId10"/>
    <p:sldId id="696" r:id="rId11"/>
    <p:sldId id="706" r:id="rId12"/>
    <p:sldId id="694" r:id="rId13"/>
    <p:sldId id="697" r:id="rId14"/>
    <p:sldId id="698" r:id="rId15"/>
    <p:sldId id="699" r:id="rId16"/>
    <p:sldId id="700" r:id="rId17"/>
    <p:sldId id="701" r:id="rId18"/>
    <p:sldId id="702" r:id="rId19"/>
    <p:sldId id="704" r:id="rId20"/>
    <p:sldId id="739" r:id="rId21"/>
    <p:sldId id="703" r:id="rId22"/>
    <p:sldId id="733" r:id="rId23"/>
    <p:sldId id="727" r:id="rId24"/>
    <p:sldId id="729" r:id="rId25"/>
    <p:sldId id="709" r:id="rId26"/>
    <p:sldId id="708" r:id="rId27"/>
    <p:sldId id="736" r:id="rId28"/>
    <p:sldId id="707" r:id="rId29"/>
    <p:sldId id="737" r:id="rId30"/>
    <p:sldId id="712" r:id="rId31"/>
    <p:sldId id="713" r:id="rId32"/>
    <p:sldId id="714" r:id="rId33"/>
    <p:sldId id="715" r:id="rId34"/>
    <p:sldId id="717" r:id="rId35"/>
    <p:sldId id="716" r:id="rId36"/>
    <p:sldId id="734" r:id="rId37"/>
    <p:sldId id="719" r:id="rId38"/>
    <p:sldId id="738" r:id="rId39"/>
    <p:sldId id="720" r:id="rId40"/>
    <p:sldId id="718" r:id="rId41"/>
    <p:sldId id="735" r:id="rId42"/>
    <p:sldId id="724" r:id="rId43"/>
    <p:sldId id="725" r:id="rId44"/>
    <p:sldId id="723" r:id="rId45"/>
    <p:sldId id="722" r:id="rId46"/>
    <p:sldId id="726" r:id="rId4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CCFFFF"/>
    <a:srgbClr val="FFFF00"/>
    <a:srgbClr val="CCECFF"/>
    <a:srgbClr val="FF0000"/>
    <a:srgbClr val="FFFF66"/>
    <a:srgbClr val="00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21" autoAdjust="0"/>
    <p:restoredTop sz="94581" autoAdjust="0"/>
  </p:normalViewPr>
  <p:slideViewPr>
    <p:cSldViewPr>
      <p:cViewPr>
        <p:scale>
          <a:sx n="58" d="100"/>
          <a:sy n="58" d="100"/>
        </p:scale>
        <p:origin x="-75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3.xml"/><Relationship Id="rId49" Type="http://schemas.openxmlformats.org/officeDocument/2006/relationships/presProps" Target="presProps.xml"/><Relationship Id="rId48" Type="http://schemas.openxmlformats.org/officeDocument/2006/relationships/notesMaster" Target="notesMasters/notesMaster1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52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4485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 smtClean="0"/>
              <a:t>单击此处编辑母版文本样式</a:t>
            </a:r>
            <a:endParaRPr lang="zh-CN" altLang="en-US" noProof="0" smtClean="0"/>
          </a:p>
          <a:p>
            <a:pPr lvl="1"/>
            <a:r>
              <a:rPr lang="zh-CN" altLang="en-US" noProof="0" smtClean="0"/>
              <a:t>第二级</a:t>
            </a:r>
            <a:endParaRPr lang="zh-CN" altLang="en-US" noProof="0" smtClean="0"/>
          </a:p>
          <a:p>
            <a:pPr lvl="2"/>
            <a:r>
              <a:rPr lang="zh-CN" altLang="en-US" noProof="0" smtClean="0"/>
              <a:t>第三级</a:t>
            </a:r>
            <a:endParaRPr lang="zh-CN" altLang="en-US" noProof="0" smtClean="0"/>
          </a:p>
          <a:p>
            <a:pPr lvl="3"/>
            <a:r>
              <a:rPr lang="zh-CN" altLang="en-US" noProof="0" smtClean="0"/>
              <a:t>第四级</a:t>
            </a:r>
            <a:endParaRPr lang="zh-CN" altLang="en-US" noProof="0" smtClean="0"/>
          </a:p>
          <a:p>
            <a:pPr lvl="4"/>
            <a:r>
              <a:rPr lang="zh-CN" altLang="en-US" noProof="0" smtClean="0"/>
              <a:t>第五级</a:t>
            </a:r>
            <a:endParaRPr lang="zh-CN" altLang="en-US" noProof="0" smtClean="0"/>
          </a:p>
        </p:txBody>
      </p:sp>
      <p:sp>
        <p:nvSpPr>
          <p:cNvPr id="4485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85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>
              <a:defRPr/>
            </a:pPr>
            <a:fld id="{ACCD7E2E-8DD8-4896-AB59-2B1B650F40A7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矩形 38"/>
          <p:cNvSpPr/>
          <p:nvPr/>
        </p:nvSpPr>
        <p:spPr>
          <a:xfrm>
            <a:off x="309558" y="680477"/>
            <a:ext cx="45720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矩形 40"/>
          <p:cNvSpPr/>
          <p:nvPr/>
        </p:nvSpPr>
        <p:spPr>
          <a:xfrm>
            <a:off x="250020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矩形 41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914400" y="4343400"/>
            <a:ext cx="7772400" cy="1975104"/>
          </a:xfrm>
        </p:spPr>
        <p:txBody>
          <a:bodyPr/>
          <a:lstStyle>
            <a:lvl1pPr marR="8890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914400" y="2834640"/>
            <a:ext cx="7772400" cy="150876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981200" cy="5851525"/>
          </a:xfrm>
        </p:spPr>
        <p:txBody>
          <a:bodyPr vert="eaVert" anchor="ctr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58674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A951F3C-5A43-4208-A378-90966FB7FB9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9325B597-4521-4736-9DAF-7E1CF25F05B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3AADAEA9-27E6-46A3-8896-809DD6302B8A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F99534E7-8133-4C2B-AA2E-D64346CF4CF1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 bwMode="auto">
          <a:xfrm>
            <a:off x="4828952" y="1073888"/>
            <a:ext cx="4322136" cy="5791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任意多边形 14"/>
          <p:cNvSpPr/>
          <p:nvPr/>
        </p:nvSpPr>
        <p:spPr bwMode="auto">
          <a:xfrm>
            <a:off x="373966" y="0"/>
            <a:ext cx="5514536" cy="661533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任意多边形 12"/>
          <p:cNvSpPr/>
          <p:nvPr/>
        </p:nvSpPr>
        <p:spPr bwMode="auto">
          <a:xfrm rot="5236414">
            <a:off x="4462128" y="1483600"/>
            <a:ext cx="41148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任意多边形 15"/>
          <p:cNvSpPr/>
          <p:nvPr/>
        </p:nvSpPr>
        <p:spPr bwMode="auto">
          <a:xfrm>
            <a:off x="5943600" y="0"/>
            <a:ext cx="27432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任意多边形 16"/>
          <p:cNvSpPr/>
          <p:nvPr/>
        </p:nvSpPr>
        <p:spPr bwMode="auto">
          <a:xfrm>
            <a:off x="5943600" y="4267200"/>
            <a:ext cx="3200400" cy="11430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任意多边形 17"/>
          <p:cNvSpPr/>
          <p:nvPr/>
        </p:nvSpPr>
        <p:spPr bwMode="auto">
          <a:xfrm>
            <a:off x="5943600" y="0"/>
            <a:ext cx="1371600" cy="4267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任意多边形 18"/>
          <p:cNvSpPr/>
          <p:nvPr/>
        </p:nvSpPr>
        <p:spPr bwMode="auto">
          <a:xfrm>
            <a:off x="5948363" y="4246563"/>
            <a:ext cx="2090737" cy="2611437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任意多边形 19"/>
          <p:cNvSpPr/>
          <p:nvPr/>
        </p:nvSpPr>
        <p:spPr bwMode="auto">
          <a:xfrm>
            <a:off x="5943600" y="4267200"/>
            <a:ext cx="16002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任意多边形 20"/>
          <p:cNvSpPr/>
          <p:nvPr/>
        </p:nvSpPr>
        <p:spPr bwMode="auto">
          <a:xfrm>
            <a:off x="5943600" y="1371600"/>
            <a:ext cx="3200400" cy="2895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任意多边形 21"/>
          <p:cNvSpPr/>
          <p:nvPr/>
        </p:nvSpPr>
        <p:spPr bwMode="auto">
          <a:xfrm>
            <a:off x="5943600" y="1752600"/>
            <a:ext cx="3200400" cy="2514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任意多边形 22"/>
          <p:cNvSpPr/>
          <p:nvPr/>
        </p:nvSpPr>
        <p:spPr bwMode="auto">
          <a:xfrm>
            <a:off x="990600" y="4267200"/>
            <a:ext cx="4953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任意多边形 23"/>
          <p:cNvSpPr/>
          <p:nvPr/>
        </p:nvSpPr>
        <p:spPr bwMode="auto">
          <a:xfrm>
            <a:off x="533400" y="4267200"/>
            <a:ext cx="53340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任意多边形 24"/>
          <p:cNvSpPr/>
          <p:nvPr/>
        </p:nvSpPr>
        <p:spPr bwMode="auto">
          <a:xfrm>
            <a:off x="366824" y="2438400"/>
            <a:ext cx="5638800" cy="1828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任意多边形 25"/>
          <p:cNvSpPr/>
          <p:nvPr/>
        </p:nvSpPr>
        <p:spPr bwMode="auto">
          <a:xfrm>
            <a:off x="366824" y="2133600"/>
            <a:ext cx="5638800" cy="2133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任意多边形 26"/>
          <p:cNvSpPr/>
          <p:nvPr/>
        </p:nvSpPr>
        <p:spPr bwMode="auto">
          <a:xfrm>
            <a:off x="4572000" y="4267200"/>
            <a:ext cx="1371600" cy="25908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06902" y="1351672"/>
            <a:ext cx="5718048" cy="977486"/>
          </a:xfrm>
        </p:spPr>
        <p:txBody>
          <a:bodyPr lIns="82296" tIns="45720" bIns="0" anchor="t"/>
          <a:lstStyle>
            <a:lvl1pPr marL="5461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4C08D50D-A56D-4E09-AAD7-44BE85976E3B}" type="datetimeFigureOut">
              <a:rPr lang="zh-CN" altLang="en-US" smtClean="0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63F88B8A-39A7-4434-9CCB-161F149D7147}" type="slidenum">
              <a:rPr lang="zh-CN" altLang="en-US" smtClean="0"/>
            </a:fld>
            <a:endParaRPr lang="en-US" altLang="zh-CN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06902" y="512064"/>
            <a:ext cx="8156448" cy="77724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 flipH="1">
            <a:off x="371538" y="680477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 flipH="1">
            <a:off x="381000" y="609600"/>
            <a:ext cx="27432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 flipH="1">
            <a:off x="476702" y="680477"/>
            <a:ext cx="9144" cy="36576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12064"/>
            <a:ext cx="8229600" cy="914400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4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344" y="17705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E16309-FAA9-45B8-AFF1-AAACD1F249F0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AF8F308-FB7E-4FC8-9A1F-859381379187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矩形 24"/>
          <p:cNvSpPr/>
          <p:nvPr/>
        </p:nvSpPr>
        <p:spPr>
          <a:xfrm>
            <a:off x="0" y="402265"/>
            <a:ext cx="8867080" cy="886265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4824" y="512064"/>
            <a:ext cx="7772400" cy="914400"/>
          </a:xfrm>
        </p:spPr>
        <p:txBody>
          <a:bodyPr anchor="t"/>
          <a:lstStyle>
            <a:lvl1pPr>
              <a:defRPr sz="400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809750"/>
            <a:ext cx="4040188" cy="639762"/>
          </a:xfrm>
        </p:spPr>
        <p:txBody>
          <a:bodyPr anchor="ctr"/>
          <a:lstStyle>
            <a:lvl1pPr marL="73025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5" y="1809750"/>
            <a:ext cx="4041775" cy="639762"/>
          </a:xfrm>
        </p:spPr>
        <p:txBody>
          <a:bodyPr anchor="ctr"/>
          <a:lstStyle>
            <a:lvl1pPr marL="73025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2459037"/>
            <a:ext cx="4040188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459037"/>
            <a:ext cx="4041775" cy="39593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A5A469B9-5BD1-4ED7-B760-0743767190EA}" type="datetimeFigureOut">
              <a:rPr lang="zh-CN" altLang="en-US" smtClean="0"/>
            </a:fld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E2B063-255E-4960-A560-8333EB68040F}" type="slidenum">
              <a:rPr lang="zh-CN" altLang="en-US" smtClean="0"/>
            </a:fld>
            <a:endParaRPr lang="en-US" altLang="zh-CN"/>
          </a:p>
        </p:txBody>
      </p:sp>
      <p:sp>
        <p:nvSpPr>
          <p:cNvPr id="16" name="矩形 15"/>
          <p:cNvSpPr/>
          <p:nvPr/>
        </p:nvSpPr>
        <p:spPr>
          <a:xfrm>
            <a:off x="87790" y="680477"/>
            <a:ext cx="45720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矩形 16"/>
          <p:cNvSpPr/>
          <p:nvPr/>
        </p:nvSpPr>
        <p:spPr>
          <a:xfrm>
            <a:off x="47305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矩形 17"/>
          <p:cNvSpPr/>
          <p:nvPr/>
        </p:nvSpPr>
        <p:spPr>
          <a:xfrm>
            <a:off x="2825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矩形 18"/>
          <p:cNvSpPr/>
          <p:nvPr/>
        </p:nvSpPr>
        <p:spPr>
          <a:xfrm>
            <a:off x="0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矩形 19"/>
          <p:cNvSpPr/>
          <p:nvPr/>
        </p:nvSpPr>
        <p:spPr>
          <a:xfrm flipH="1">
            <a:off x="149770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矩形 20"/>
          <p:cNvSpPr/>
          <p:nvPr/>
        </p:nvSpPr>
        <p:spPr>
          <a:xfrm flipH="1">
            <a:off x="189341" y="680477"/>
            <a:ext cx="27432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矩形 21"/>
          <p:cNvSpPr/>
          <p:nvPr/>
        </p:nvSpPr>
        <p:spPr>
          <a:xfrm flipH="1">
            <a:off x="226682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矩形 28"/>
          <p:cNvSpPr/>
          <p:nvPr/>
        </p:nvSpPr>
        <p:spPr>
          <a:xfrm flipH="1">
            <a:off x="254934" y="680477"/>
            <a:ext cx="9144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矩形 29"/>
          <p:cNvSpPr/>
          <p:nvPr/>
        </p:nvSpPr>
        <p:spPr>
          <a:xfrm>
            <a:off x="278710" y="680477"/>
            <a:ext cx="36576" cy="36576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</p:spPr>
        <p:txBody>
          <a:bodyPr/>
          <a:lstStyle>
            <a:lvl1pPr>
              <a:defRPr sz="4000" cap="none" baseline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477000" y="6416675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4D3973B-B155-44FE-AB97-9F2A6F426A43}" type="datetimeFigureOut">
              <a:rPr lang="zh-CN" altLang="en-US" smtClean="0"/>
            </a:fld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914400" y="6416675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416675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02329A3-0F47-455E-B531-5F2CC3449B53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7010400" y="6477000"/>
            <a:ext cx="2133600" cy="381001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FF33"/>
                </a:solidFill>
                <a:latin typeface="华文隶书" panose="02010800040101010101" pitchFamily="2" charset="-122"/>
                <a:ea typeface="华文隶书" panose="02010800040101010101" pitchFamily="2" charset="-122"/>
              </a:defRPr>
            </a:lvl1pPr>
          </a:lstStyle>
          <a:p>
            <a:pPr>
              <a:defRPr/>
            </a:pPr>
            <a:r>
              <a:rPr lang="zh-CN" altLang="en-US" dirty="0" smtClean="0"/>
              <a:t>中国科学技术大学</a:t>
            </a:r>
            <a:endParaRPr lang="en-US" altLang="zh-CN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0" y="0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0" dirty="0" smtClean="0">
                <a:solidFill>
                  <a:srgbClr val="CCE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5.1 </a:t>
            </a:r>
            <a:r>
              <a:rPr lang="zh-CN" altLang="en-US" b="0" dirty="0" smtClean="0">
                <a:solidFill>
                  <a:srgbClr val="CCE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存储器分类</a:t>
            </a:r>
            <a:r>
              <a:rPr lang="en-US" altLang="zh-CN" b="0" dirty="0" smtClean="0">
                <a:solidFill>
                  <a:srgbClr val="CCEC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 </a:t>
            </a:r>
            <a:endParaRPr lang="zh-CN" altLang="en-US" b="0" dirty="0">
              <a:solidFill>
                <a:srgbClr val="CCECFF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7315200" y="0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r>
              <a:rPr lang="en-US" altLang="zh-CN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5</a:t>
            </a:r>
            <a:r>
              <a:rPr lang="zh-CN" altLang="en-US" dirty="0" smtClean="0">
                <a:solidFill>
                  <a:srgbClr val="FFC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章  存储器</a:t>
            </a:r>
            <a:endParaRPr lang="zh-CN" altLang="en-US" dirty="0">
              <a:solidFill>
                <a:srgbClr val="FFC000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273050"/>
            <a:ext cx="8229600" cy="1162050"/>
          </a:xfrm>
        </p:spPr>
        <p:txBody>
          <a:bodyPr anchor="ctr"/>
          <a:lstStyle>
            <a:lvl1pPr algn="l">
              <a:buNone/>
              <a:defRPr sz="36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685800" y="1435100"/>
            <a:ext cx="2514600" cy="4572000"/>
          </a:xfrm>
        </p:spPr>
        <p:txBody>
          <a:bodyPr/>
          <a:lstStyle>
            <a:lvl1pPr marL="5461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429000" y="1435100"/>
            <a:ext cx="54864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 eaLnBrk="1" latinLnBrk="0" hangingPunct="1"/>
            <a:r>
              <a:rPr lang="zh-CN" altLang="en-US" smtClean="0"/>
              <a:t>第二级</a:t>
            </a:r>
            <a:endParaRPr lang="zh-CN" altLang="en-US" smtClean="0"/>
          </a:p>
          <a:p>
            <a:pPr lvl="2" eaLnBrk="1" latinLnBrk="0" hangingPunct="1"/>
            <a:r>
              <a:rPr lang="zh-CN" altLang="en-US" smtClean="0"/>
              <a:t>第三级</a:t>
            </a:r>
            <a:endParaRPr lang="zh-CN" altLang="en-US" smtClean="0"/>
          </a:p>
          <a:p>
            <a:pPr lvl="3" eaLnBrk="1" latinLnBrk="0" hangingPunct="1"/>
            <a:r>
              <a:rPr lang="zh-CN" altLang="en-US" smtClean="0"/>
              <a:t>第四级</a:t>
            </a:r>
            <a:endParaRPr lang="zh-CN" altLang="en-US" smtClean="0"/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368032" y="0"/>
            <a:ext cx="8778240" cy="1878037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363195" y="1885028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/>
          <p:cNvGrpSpPr/>
          <p:nvPr/>
        </p:nvGrpSpPr>
        <p:grpSpPr>
          <a:xfrm rot="5400000">
            <a:off x="8514581" y="1219200"/>
            <a:ext cx="132763" cy="128466"/>
            <a:chOff x="6668087" y="1297746"/>
            <a:chExt cx="161840" cy="156602"/>
          </a:xfrm>
        </p:grpSpPr>
        <p:cxnSp>
          <p:nvCxnSpPr>
            <p:cNvPr id="15" name="直接连接符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 bwMode="grayWhite">
          <a:xfrm>
            <a:off x="914400" y="441251"/>
            <a:ext cx="6858000" cy="701749"/>
          </a:xfrm>
        </p:spPr>
        <p:txBody>
          <a:bodyPr anchor="b"/>
          <a:lstStyle>
            <a:lvl1pPr algn="l">
              <a:buNone/>
              <a:defRPr sz="2100" b="0"/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68032" y="1893781"/>
            <a:ext cx="8778240" cy="4960144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1150144"/>
            <a:ext cx="6858000" cy="685800"/>
          </a:xfrm>
        </p:spPr>
        <p:txBody>
          <a:bodyPr/>
          <a:lstStyle>
            <a:lvl1pPr marL="27305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  <a:endParaRPr kumimoji="0" lang="zh-CN" altLang="en-US" smtClean="0"/>
          </a:p>
        </p:txBody>
      </p:sp>
      <p:grpSp>
        <p:nvGrpSpPr>
          <p:cNvPr id="14" name="组合 13"/>
          <p:cNvGrpSpPr/>
          <p:nvPr/>
        </p:nvGrpSpPr>
        <p:grpSpPr>
          <a:xfrm rot="5400000">
            <a:off x="8666981" y="1371600"/>
            <a:ext cx="132763" cy="128466"/>
            <a:chOff x="6668087" y="1297746"/>
            <a:chExt cx="161840" cy="156602"/>
          </a:xfrm>
        </p:grpSpPr>
        <p:cxnSp>
          <p:nvCxnSpPr>
            <p:cNvPr id="11" name="直接连接符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/>
          <p:cNvGrpSpPr/>
          <p:nvPr/>
        </p:nvGrpSpPr>
        <p:grpSpPr>
          <a:xfrm rot="5400000">
            <a:off x="8320088" y="1474763"/>
            <a:ext cx="132763" cy="128466"/>
            <a:chOff x="6668087" y="1297746"/>
            <a:chExt cx="161840" cy="156602"/>
          </a:xfrm>
        </p:grpSpPr>
        <p:cxnSp>
          <p:nvCxnSpPr>
            <p:cNvPr id="19" name="直接连接符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477000" y="55499"/>
            <a:ext cx="2133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19FC570-F112-42C0-AAB4-8AA9E74BF228}" type="datetimeFigureOut">
              <a:rPr lang="zh-CN" altLang="en-US" smtClean="0"/>
            </a:fld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55499"/>
            <a:ext cx="55626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55499"/>
            <a:ext cx="457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EF27BBD2-F27B-4A0B-A1E8-2DC572C36AD4}" type="slidenum">
              <a:rPr lang="zh-CN" altLang="en-US" smtClean="0"/>
            </a:fld>
            <a:endParaRPr lang="en-US" altLang="zh-CN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221768" y="680477"/>
            <a:ext cx="9144" cy="36576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512064"/>
            <a:ext cx="7772400" cy="9144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783560"/>
            <a:ext cx="7772400" cy="4572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dirty="0" smtClean="0"/>
              <a:t>单击此处编辑母版文本样式</a:t>
            </a:r>
            <a:endParaRPr kumimoji="0" lang="zh-CN" altLang="en-US" dirty="0" smtClean="0"/>
          </a:p>
          <a:p>
            <a:pPr lvl="1" eaLnBrk="1" latinLnBrk="0" hangingPunct="1"/>
            <a:r>
              <a:rPr kumimoji="0" lang="zh-CN" altLang="en-US" dirty="0" smtClean="0"/>
              <a:t>第二级</a:t>
            </a:r>
            <a:endParaRPr kumimoji="0" lang="zh-CN" altLang="en-US" dirty="0" smtClean="0"/>
          </a:p>
          <a:p>
            <a:pPr lvl="2" eaLnBrk="1" latinLnBrk="0" hangingPunct="1"/>
            <a:r>
              <a:rPr kumimoji="0" lang="zh-CN" altLang="en-US" dirty="0" smtClean="0"/>
              <a:t>第三级</a:t>
            </a:r>
            <a:endParaRPr kumimoji="0" lang="zh-CN" altLang="en-US" dirty="0" smtClean="0"/>
          </a:p>
          <a:p>
            <a:pPr lvl="3" eaLnBrk="1" latinLnBrk="0" hangingPunct="1"/>
            <a:r>
              <a:rPr kumimoji="0" lang="zh-CN" altLang="en-US" dirty="0" smtClean="0"/>
              <a:t>第四级</a:t>
            </a:r>
            <a:endParaRPr kumimoji="0" lang="zh-CN" altLang="en-US" dirty="0" smtClean="0"/>
          </a:p>
          <a:p>
            <a:pPr lvl="4" eaLnBrk="1" latinLnBrk="0" hangingPunct="1"/>
            <a:r>
              <a:rPr kumimoji="0" lang="zh-CN" altLang="en-US" dirty="0" smtClean="0"/>
              <a:t>第五级</a:t>
            </a:r>
            <a:endParaRPr kumimoji="0" lang="en-US" dirty="0"/>
          </a:p>
        </p:txBody>
      </p:sp>
      <p:sp>
        <p:nvSpPr>
          <p:cNvPr id="11" name="日期占位符 27"/>
          <p:cNvSpPr txBox="1"/>
          <p:nvPr userDrawn="1"/>
        </p:nvSpPr>
        <p:spPr>
          <a:xfrm>
            <a:off x="0" y="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z="1800">
                <a:solidFill>
                  <a:srgbClr val="CCECFF"/>
                </a:solidFill>
                <a:latin typeface="黑体" panose="02010609060101010101" pitchFamily="2" charset="-122"/>
                <a:ea typeface="黑体" panose="0201060906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5.1 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CECFF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存储器分类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CCECFF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16" name="页脚占位符 16"/>
          <p:cNvSpPr txBox="1"/>
          <p:nvPr userDrawn="1"/>
        </p:nvSpPr>
        <p:spPr>
          <a:xfrm>
            <a:off x="7239000" y="0"/>
            <a:ext cx="1905000" cy="381000"/>
          </a:xfrm>
          <a:prstGeom prst="rect">
            <a:avLst/>
          </a:prstGeom>
        </p:spPr>
        <p:txBody>
          <a:bodyPr/>
          <a:lstStyle>
            <a:lvl1pPr>
              <a:defRPr sz="1800" b="1"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5</a:t>
            </a:r>
            <a:r>
              <a:rPr kumimoji="0" lang="zh-CN" altLang="en-US" sz="1800" b="1" i="0" u="none" strike="noStrike" kern="1200" cap="none" spc="0" normalizeH="0" baseline="0" noProof="0" smtClean="0">
                <a:ln>
                  <a:noFill/>
                </a:ln>
                <a:solidFill>
                  <a:srgbClr val="FF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章  存储器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 panose="05000000000000000000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410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 panose="05000000000000000000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950" indent="-228600" algn="l" rtl="0" eaLnBrk="1" latinLnBrk="0" hangingPunct="1">
        <a:spcBef>
          <a:spcPct val="20000"/>
        </a:spcBef>
        <a:buClr>
          <a:schemeClr val="accent2"/>
        </a:buClr>
        <a:buFont typeface="Wingdings 2" panose="05020102010507070707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745" indent="-228600" algn="l" rtl="0" eaLnBrk="1" latinLnBrk="0" hangingPunct="1">
        <a:spcBef>
          <a:spcPct val="20000"/>
        </a:spcBef>
        <a:buClr>
          <a:schemeClr val="accent3"/>
        </a:buClr>
        <a:buFont typeface="Wingdings 3" panose="05040102010807070707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4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10055" indent="-210185" algn="l" rtl="0" eaLnBrk="1" latinLnBrk="0" hangingPunct="1"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825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423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4.jpeg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slide" Target="slide4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jpeg"/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jpe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2.jpeg"/><Relationship Id="rId1" Type="http://schemas.openxmlformats.org/officeDocument/2006/relationships/image" Target="../media/image21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jpeg"/><Relationship Id="rId1" Type="http://schemas.openxmlformats.org/officeDocument/2006/relationships/image" Target="../media/image30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jpeg"/><Relationship Id="rId1" Type="http://schemas.openxmlformats.org/officeDocument/2006/relationships/image" Target="../media/image34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7.jpeg"/><Relationship Id="rId1" Type="http://schemas.openxmlformats.org/officeDocument/2006/relationships/image" Target="../media/image3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40.jpeg"/><Relationship Id="rId2" Type="http://schemas.openxmlformats.org/officeDocument/2006/relationships/image" Target="../media/image39.jpeg"/><Relationship Id="rId1" Type="http://schemas.openxmlformats.org/officeDocument/2006/relationships/image" Target="../media/image38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/>
        </p:nvSpPr>
        <p:spPr>
          <a:xfrm>
            <a:off x="304800" y="1066800"/>
            <a:ext cx="8534400" cy="44958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/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《</a:t>
            </a:r>
            <a:r>
              <a:rPr lang="zh-CN" altLang="en-US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微型计算机原理与接口技术</a:t>
            </a:r>
            <a:r>
              <a:rPr lang="en-US" altLang="zh-CN" sz="44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Times New Roman" panose="02020603050405020304" pitchFamily="18" charset="0"/>
              </a:rPr>
              <a:t>》</a:t>
            </a:r>
            <a:endParaRPr lang="en-US" altLang="zh-CN" sz="4400" b="1" dirty="0" smtClean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华文隶书" panose="02010800040101010101" pitchFamily="2" charset="-122"/>
                <a:cs typeface="Times New Roman" panose="02020603050405020304" pitchFamily="18" charset="0"/>
              </a:rPr>
              <a:t>版</a:t>
            </a:r>
            <a:endParaRPr lang="en-US" altLang="zh-CN" sz="3600" b="1" dirty="0" smtClean="0">
              <a:solidFill>
                <a:srgbClr val="FFC000"/>
              </a:solidFill>
              <a:latin typeface="Times New Roman" panose="02020603050405020304" pitchFamily="18" charset="0"/>
              <a:ea typeface="华文隶书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altLang="zh-CN" sz="3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CN" alt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60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 存储器</a:t>
            </a:r>
            <a:endParaRPr lang="zh-CN" altLang="en-US" sz="6000" b="1" dirty="0">
              <a:solidFill>
                <a:srgbClr val="FFFF0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lus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Pseudo SRAM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，伪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543800" cy="4755360"/>
          </a:xfrm>
        </p:spPr>
        <p:txBody>
          <a:bodyPr>
            <a:normAutofit fontScale="92500"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手持式电子设备的电路板面积很小，并用电池供电，希望存储器芯片兼有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的特点，电路简洁又省电。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采用简化接口电路的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，改用自刷新（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Self-refresh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）方案，电路与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兼容，形成了一种伪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，也称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PSDRAM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。例如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Micron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公司的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MT45W8MW16BGX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芯片。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随着手机、掌上电脑、数码相机、数字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等的广泛使用，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PSRAM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正在成为一个新兴产业。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wipe dir="u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  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只读存储器</a:t>
            </a:r>
            <a:b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	</a:t>
            </a:r>
            <a:r>
              <a:rPr 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Read-Only Memory</a:t>
            </a:r>
            <a:endParaRPr lang="zh-CN" alt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90600" y="1752600"/>
            <a:ext cx="7620000" cy="4572000"/>
          </a:xfrm>
        </p:spPr>
        <p:txBody>
          <a:bodyPr/>
          <a:lstStyle/>
          <a:p>
            <a:pPr algn="just">
              <a:spcBef>
                <a:spcPts val="24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存放在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中的内容不会因断电而丢失，它属于非易失性存储器（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Nonvolatile Memory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计算机只能对</a:t>
            </a:r>
            <a:r>
              <a:rPr lang="en-US" altLang="zh-CN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读出不能进行写入，改写要用专门的编程器（</a:t>
            </a: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Programmer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）。</a:t>
            </a:r>
            <a:endParaRPr lang="en-US" altLang="zh-CN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24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被广泛用于微机化仪器设计，存放断电后不应丢失的监控程序和仪器配置参数。</a:t>
            </a:r>
            <a:endParaRPr lang="zh-CN" altLang="en-US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d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10668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）掩膜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ROM</a:t>
            </a:r>
            <a:b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Masked ROM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2057400"/>
            <a:ext cx="7315200" cy="4221960"/>
          </a:xfrm>
        </p:spPr>
        <p:txBody>
          <a:bodyPr/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为降低成本，在制造时就采用在半导体芯片上掩膜的技术，把程序和数据直接制作进去，形成掩膜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产品，适合大批量生产。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缺点是制作过程应十分可靠，若发现错误必须重新制作，会造成很大浪费。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PROM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，可编程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ROM</a:t>
            </a:r>
            <a:b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</a:t>
            </a:r>
            <a:r>
              <a:rPr lang="en-US" altLang="zh-CN" sz="3600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Programmable ROM</a:t>
            </a:r>
            <a:endParaRPr lang="zh-CN" altLang="en-US" sz="3600" b="1" dirty="0">
              <a:solidFill>
                <a:srgbClr val="FFC000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05000"/>
            <a:ext cx="7772400" cy="4450560"/>
          </a:xfrm>
        </p:spPr>
        <p:txBody>
          <a:bodyPr/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由一个存放二进制数的阵列构成，节点为含熔断丝的三极管或开关二极管，用熔断丝或开关的通断表示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0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。使用时根据存储内容将熔断丝烧断或把二极管击穿，制成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不能二次编程，成本高。也称为一次性编程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One Time Programmable ROM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OTPROM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），用于大批量生产。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fr-FR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EPROM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，可擦除可编程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ROM</a:t>
            </a:r>
            <a:b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</a:t>
            </a:r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Erasable Programmable ROM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19400" y="1981200"/>
            <a:ext cx="5334000" cy="3657600"/>
          </a:xfrm>
        </p:spPr>
        <p:txBody>
          <a:bodyPr/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它广泛用于微机化仪器设计，可用编程器写入调试好的程序和数据，并能长期保存。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采用紫外光照射便能擦除芯片的内容，然后重新编程，一个芯片能反复编程很多次。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27c32 EPROM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2057400"/>
            <a:ext cx="2089992" cy="33147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ll dir="u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EEPROM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，电可擦除可编程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ROM</a:t>
            </a:r>
            <a:b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     </a:t>
            </a:r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Electricity Erasable PROM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8800"/>
            <a:ext cx="7391400" cy="4602960"/>
          </a:xfrm>
        </p:spPr>
        <p:txBody>
          <a:bodyPr/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也写成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</a:t>
            </a:r>
            <a:r>
              <a:rPr lang="en-US" b="1" baseline="30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PROM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。可直接用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TTL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电平信号控制其写入和擦除，不需编程器和擦除器，数据能长期保存。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用来存放仪器或接口卡的硬件设置数据或构成防止软件非法拷贝的“硬件锁”。</a:t>
            </a:r>
            <a:endParaRPr lang="zh-CN" altLang="en-US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5" name="图片 4" descr="27LC128-1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0" y="4419600"/>
            <a:ext cx="2514600" cy="208352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图片 6" descr="2817A EEPRO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8200" y="4419600"/>
            <a:ext cx="3004820" cy="2096386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</p:spTree>
  </p:cSld>
  <p:clrMapOvr>
    <a:masterClrMapping/>
  </p:clrMapOvr>
  <p:transition spd="slow">
    <p:pull dir="l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3400" y="609600"/>
            <a:ext cx="7772400" cy="1088136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Flash Memory</a:t>
            </a:r>
            <a:br>
              <a:rPr lang="en-US" dirty="0" smtClean="0"/>
            </a:br>
            <a:r>
              <a:rPr lang="en-US" dirty="0" smtClean="0"/>
              <a:t>       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闪速存储器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828800"/>
            <a:ext cx="5638800" cy="4572000"/>
          </a:xfrm>
        </p:spPr>
        <p:txBody>
          <a:bodyPr>
            <a:normAutofit lnSpcReduction="10000"/>
          </a:bodyPr>
          <a:lstStyle/>
          <a:p>
            <a:pPr algn="just"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闪存的特点：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ts val="18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具有非易失性，能不加电而长期保存信息，抗干扰能力强；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能在线进行快速电擦除，类似于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EEPROM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；编程速度可达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10ns/byte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，比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EPROM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EEP ROM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快；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价格已低于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，容量则接近于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5" name="图片 4" descr="29C1024 Flash Mem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48200" y="228600"/>
            <a:ext cx="2038350" cy="19907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图片 5" descr="AT29C04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400" y="1752600"/>
            <a:ext cx="1832178" cy="45085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pull dir="lu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8077200" cy="8382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两类闪存</a:t>
            </a:r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2578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NOR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闪存，独立地址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数据线，可访问到每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位，价格较高，容量较小，适用于手机等需频繁随机读写的产品。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NAND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闪存，共用地址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数据线，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根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I/O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线，传送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en-US" altLang="zh-CN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/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位数据，接口技术复杂。密度和速度更高，成本更低。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dirty="0" smtClean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以页为基本存储单元，像硬盘。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种页容量：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512+16)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&lt;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2Gb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字节校验；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   (2048+64)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字节（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&gt;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2Gb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</a:t>
            </a:r>
            <a:r>
              <a:rPr lang="en-US" altLang="zh-CN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字节校验。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Intel</a:t>
            </a:r>
            <a:r>
              <a:rPr lang="zh-CN" alt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 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27F256(32K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8)       </a:t>
            </a:r>
            <a:r>
              <a:rPr lang="zh-CN" alt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28F032(4M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8)</a:t>
            </a:r>
            <a:endParaRPr lang="en-US" altLang="zh-CN" sz="3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Atmel: AT29C020(256K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8)    AT29C1024(64K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16)</a:t>
            </a:r>
            <a:endParaRPr lang="en-US" altLang="zh-CN" sz="3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zh-CN" alt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三星：</a:t>
            </a:r>
            <a:r>
              <a:rPr lang="en-US" sz="30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K9K1G08U0M(1Gb)  K9K4G08U0M(4Gb)</a:t>
            </a:r>
            <a:endParaRPr lang="zh-CN" altLang="en-US" sz="30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/>
          <a:lstStyle/>
          <a:p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闪存用途</a:t>
            </a:r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: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257800"/>
          </a:xfrm>
        </p:spPr>
        <p:txBody>
          <a:bodyPr>
            <a:normAutofit/>
          </a:bodyPr>
          <a:lstStyle/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取代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EPROM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EEPROM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，固化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BIOS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，并用在打印机、条码阅读器、各种仪器和外设中。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制作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闪存盘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盘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，也称固态硬盘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(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Solid State Disk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SSD)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，不用盘片和读写头，容量高达几百</a:t>
            </a:r>
            <a:r>
              <a:rPr lang="en-US" altLang="zh-CN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GB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，是大量应用的新型外存。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各类小型存储介质，如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FFFF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</a:t>
            </a: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CF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紧凑式闪存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	</a:t>
            </a: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SM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固态软盘卡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en-US" altLang="zh-CN" sz="28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SD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安全数码卡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	</a:t>
            </a: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MMC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多媒体卡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</a:t>
            </a:r>
            <a:endParaRPr lang="en-US" altLang="zh-CN" sz="28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MS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记忆棒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 		</a:t>
            </a:r>
            <a:r>
              <a:rPr 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XD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尖端数字图像卡</a:t>
            </a:r>
            <a:r>
              <a:rPr lang="en-US" altLang="zh-CN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	</a:t>
            </a:r>
            <a:r>
              <a:rPr lang="zh-CN" altLang="en-US" sz="2800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等</a:t>
            </a:r>
            <a:endParaRPr lang="en-US" altLang="zh-CN" sz="2800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   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性能好、功耗低、体积小、重量轻。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Documents and Settings\Administrator\桌面\5版新书\PPT参考\照片与图片\U盘.jpg"/>
          <p:cNvPicPr>
            <a:picLocks noChangeAspect="1" noChangeArrowheads="1"/>
          </p:cNvPicPr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381000" y="533400"/>
            <a:ext cx="3048001" cy="1416871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256GB固态盘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3962400"/>
            <a:ext cx="2514600" cy="18859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6" name="图片 5" descr="8GB SD卡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2209800"/>
            <a:ext cx="2362200" cy="177165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8" name="TextBox 7"/>
          <p:cNvSpPr txBox="1"/>
          <p:nvPr/>
        </p:nvSpPr>
        <p:spPr>
          <a:xfrm>
            <a:off x="457200" y="228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accent1">
                    <a:lumMod val="75000"/>
                  </a:schemeClr>
                </a:solidFill>
              </a:rPr>
              <a:t>SD</a:t>
            </a:r>
            <a:r>
              <a:rPr lang="zh-CN" altLang="en-US" b="1" dirty="0" smtClean="0">
                <a:solidFill>
                  <a:schemeClr val="accent1">
                    <a:lumMod val="75000"/>
                  </a:schemeClr>
                </a:solidFill>
              </a:rPr>
              <a:t>卡</a:t>
            </a:r>
            <a:endParaRPr lang="zh-CN" altLang="en-US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810000" y="58674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256GB</a:t>
            </a:r>
            <a:r>
              <a:rPr lang="zh-CN" altLang="en-US" b="1" dirty="0" smtClean="0">
                <a:solidFill>
                  <a:srgbClr val="FFFF00"/>
                </a:solidFill>
              </a:rPr>
              <a:t>固态盘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0" name="图片 9" descr="16GB CF卡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4343400"/>
            <a:ext cx="1828800" cy="1828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1" name="TextBox 10"/>
          <p:cNvSpPr txBox="1"/>
          <p:nvPr/>
        </p:nvSpPr>
        <p:spPr>
          <a:xfrm>
            <a:off x="1295400" y="61722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CF</a:t>
            </a:r>
            <a:r>
              <a:rPr lang="zh-CN" altLang="en-US" b="1" dirty="0" smtClean="0">
                <a:solidFill>
                  <a:srgbClr val="FFFF00"/>
                </a:solidFill>
              </a:rPr>
              <a:t>卡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2" name="图片 11" descr="MMC卡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0800" y="3200400"/>
            <a:ext cx="2468319" cy="1828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TextBox 12"/>
          <p:cNvSpPr txBox="1"/>
          <p:nvPr/>
        </p:nvSpPr>
        <p:spPr>
          <a:xfrm>
            <a:off x="7239000" y="4724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MMC</a:t>
            </a:r>
            <a:r>
              <a:rPr lang="zh-CN" altLang="en-US" b="1" dirty="0" smtClean="0">
                <a:solidFill>
                  <a:srgbClr val="FFFF00"/>
                </a:solidFill>
              </a:rPr>
              <a:t>卡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5" name="图片 14" descr="XD卡.jp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1295400"/>
            <a:ext cx="2235200" cy="16764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6" name="TextBox 15"/>
          <p:cNvSpPr txBox="1"/>
          <p:nvPr/>
        </p:nvSpPr>
        <p:spPr>
          <a:xfrm>
            <a:off x="4724400" y="3048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rgbClr val="FFFF00"/>
                </a:solidFill>
              </a:rPr>
              <a:t>XD</a:t>
            </a:r>
            <a:r>
              <a:rPr lang="zh-CN" altLang="en-US" b="1" dirty="0" smtClean="0">
                <a:solidFill>
                  <a:srgbClr val="FFFF00"/>
                </a:solidFill>
              </a:rPr>
              <a:t>卡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pic>
        <p:nvPicPr>
          <p:cNvPr id="17" name="图片 16" descr="记忆棒-短.jp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53200" y="762000"/>
            <a:ext cx="1930400" cy="144780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8" name="TextBox 17"/>
          <p:cNvSpPr txBox="1"/>
          <p:nvPr/>
        </p:nvSpPr>
        <p:spPr>
          <a:xfrm>
            <a:off x="7239000" y="22860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rgbClr val="FFFF00"/>
                </a:solidFill>
              </a:rPr>
              <a:t>记忆棒</a:t>
            </a:r>
            <a:endParaRPr lang="zh-CN" altLang="en-US" b="1" dirty="0">
              <a:solidFill>
                <a:srgbClr val="FFFF00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38200" y="533400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>
                <a:solidFill>
                  <a:schemeClr val="bg2">
                    <a:lumMod val="50000"/>
                  </a:schemeClr>
                </a:solidFill>
              </a:rPr>
              <a:t>U</a:t>
            </a:r>
            <a:r>
              <a:rPr lang="zh-CN" altLang="en-US" b="1" dirty="0" smtClean="0">
                <a:solidFill>
                  <a:schemeClr val="bg2">
                    <a:lumMod val="50000"/>
                  </a:schemeClr>
                </a:solidFill>
              </a:rPr>
              <a:t>盘</a:t>
            </a:r>
            <a:endParaRPr lang="zh-CN" altLang="en-US" b="1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hlinkClick r:id="rId1" action="ppaction://hlinksldjump"/>
          </p:cNvPr>
          <p:cNvSpPr txBox="1">
            <a:spLocks noChangeArrowheads="1"/>
          </p:cNvSpPr>
          <p:nvPr/>
        </p:nvSpPr>
        <p:spPr bwMode="auto">
          <a:xfrm>
            <a:off x="1524000" y="1600200"/>
            <a:ext cx="6553200" cy="452431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 5.1  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储器分类</a:t>
            </a:r>
            <a:endParaRPr kumimoji="1" lang="en-US" altLang="zh-CN" sz="36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 5.2  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随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机存取存储器</a:t>
            </a:r>
            <a:r>
              <a:rPr kumimoji="1" lang="en-US" altLang="zh-CN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endParaRPr kumimoji="1" lang="zh-CN" altLang="en-US" sz="36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 5.3  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只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读存储器</a:t>
            </a:r>
            <a:r>
              <a:rPr kumimoji="1" lang="en-US" altLang="zh-CN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endParaRPr kumimoji="1" lang="en-US" altLang="zh-CN" sz="36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 5.4  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储器与</a:t>
            </a:r>
            <a:r>
              <a:rPr kumimoji="1" lang="en-US" altLang="zh-CN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的连接</a:t>
            </a:r>
            <a:endParaRPr kumimoji="1" lang="en-US" altLang="zh-CN" sz="3600" b="1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1800"/>
              </a:spcBef>
              <a:buClr>
                <a:srgbClr val="FF0000"/>
              </a:buClr>
            </a:pPr>
            <a:r>
              <a:rPr kumimoji="1" lang="en-US" altLang="zh-CN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§ 5.5  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</a:t>
            </a:r>
            <a:r>
              <a:rPr kumimoji="1" lang="zh-CN" altLang="en-US" sz="36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速缓冲存储</a:t>
            </a:r>
            <a:r>
              <a:rPr kumimoji="1" lang="zh-CN" altLang="en-US" sz="36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器</a:t>
            </a:r>
            <a:r>
              <a:rPr kumimoji="1" lang="en-US" altLang="zh-CN" sz="36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*</a:t>
            </a:r>
            <a:endParaRPr kumimoji="1" lang="en-US" altLang="zh-CN" sz="36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FF0000"/>
              </a:buClr>
            </a:pPr>
            <a:r>
              <a:rPr kumimoji="1" lang="en-US" altLang="zh-CN" sz="3200" b="1" dirty="0" smtClean="0">
                <a:solidFill>
                  <a:srgbClr val="FFFF00"/>
                </a:solidFill>
                <a:latin typeface="+mj-ea"/>
                <a:ea typeface="+mj-ea"/>
              </a:rPr>
              <a:t>    *</a:t>
            </a:r>
            <a:r>
              <a:rPr kumimoji="1" lang="zh-CN" altLang="en-US" sz="3200" b="1" dirty="0" smtClean="0">
                <a:solidFill>
                  <a:srgbClr val="FFFF00"/>
                </a:solidFill>
                <a:latin typeface="+mj-ea"/>
                <a:ea typeface="+mj-ea"/>
              </a:rPr>
              <a:t>供选用</a:t>
            </a:r>
            <a:endParaRPr kumimoji="1" lang="zh-CN" altLang="en-US" sz="3200" b="1" dirty="0">
              <a:solidFill>
                <a:srgbClr val="FFFF00"/>
              </a:solidFill>
              <a:latin typeface="+mj-ea"/>
              <a:ea typeface="+mj-ea"/>
            </a:endParaRPr>
          </a:p>
        </p:txBody>
      </p:sp>
      <p:sp>
        <p:nvSpPr>
          <p:cNvPr id="6" name="副标题 3"/>
          <p:cNvSpPr txBox="1"/>
          <p:nvPr/>
        </p:nvSpPr>
        <p:spPr>
          <a:xfrm>
            <a:off x="1143000" y="685800"/>
            <a:ext cx="6324600" cy="8572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indent="-342900">
              <a:spcBef>
                <a:spcPct val="20000"/>
              </a:spcBef>
              <a:buClr>
                <a:schemeClr val="hlink"/>
              </a:buClr>
              <a:defRPr/>
            </a:pPr>
            <a:r>
              <a:rPr lang="zh-CN" altLang="en-US" sz="4000" b="1" kern="0" dirty="0">
                <a:latin typeface="+mn-lt"/>
                <a:ea typeface="+mn-ea"/>
              </a:rPr>
              <a:t>本章主要内容：</a:t>
            </a:r>
            <a:endParaRPr lang="zh-CN" altLang="en-US" sz="4000" b="1" kern="0" dirty="0">
              <a:latin typeface="+mn-lt"/>
              <a:ea typeface="+mn-ea"/>
            </a:endParaRPr>
          </a:p>
        </p:txBody>
      </p:sp>
    </p:spTree>
  </p:cSld>
  <p:clrMapOvr>
    <a:masterClrMapping/>
  </p:clrMapOvr>
  <p:transition spd="slow">
    <p:wheel spokes="2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16864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6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）新的非易失性存储器技术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772400" cy="498396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正在涌现的非易失性存储器技术，包括：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铁电介质存储器（</a:t>
            </a:r>
            <a:r>
              <a:rPr lang="en-US" b="1" dirty="0" err="1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FeRAM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磁介质存储器（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奥弗辛斯基效应一致性存储器（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OUM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聚合物存储器（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PFRAM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导电桥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CBRAM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</a:pP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纳米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</a:t>
            </a:r>
            <a:r>
              <a:rPr 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NRAM</a:t>
            </a:r>
            <a:r>
              <a:rPr lang="zh-CN" altLang="en-US" b="1" dirty="0" smtClean="0">
                <a:solidFill>
                  <a:srgbClr val="CC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）等</a:t>
            </a:r>
            <a:endParaRPr lang="en-US" altLang="zh-CN" b="1" dirty="0" smtClean="0">
              <a:solidFill>
                <a:srgbClr val="CC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它们在速度、功耗、尺寸、读写次数等方面各有亮点，性能比现有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及闪存更优越。但大多面临着批量生产要解决的成本、稳定性等问题。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/>
          </a:p>
        </p:txBody>
      </p:sp>
    </p:spTree>
  </p:cSld>
  <p:clrMapOvr>
    <a:masterClrMapping/>
  </p:clrMapOvr>
  <p:transition spd="slow">
    <p:zoom dir="in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5.1  </a:t>
            </a:r>
            <a:r>
              <a:rPr kumimoji="1"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存储器分类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2057400"/>
            <a:ext cx="5943600" cy="3245640"/>
          </a:xfrm>
        </p:spPr>
        <p:txBody>
          <a:bodyPr/>
          <a:lstStyle/>
          <a:p>
            <a:pPr algn="just">
              <a:spcBef>
                <a:spcPts val="1800"/>
              </a:spcBef>
              <a:buNone/>
            </a:pPr>
            <a:r>
              <a:rPr 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5.1.1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内部存储器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5.1.2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外部存储器</a:t>
            </a:r>
            <a:endParaRPr lang="en-US" altLang="zh-CN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5.1.3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存储器的性能指标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buNone/>
            </a:pPr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5.1.2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外部存储器</a:t>
            </a:r>
            <a:endParaRPr lang="zh-CN" altLang="en-US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831560"/>
          </a:xfrm>
        </p:spPr>
        <p:txBody>
          <a:bodyPr/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简称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外存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辅存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，是计算机的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数据仓库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，用来存放暂不执行的程序或不用的数据。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外存不能直接与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交换信息，要通过专门的接口电路把信息读进内存。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外存容量无限，可存放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海量数据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数据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不易丢失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，能保存几十年甚至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年。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访问速度比内存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慢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．磁记录存储器</a:t>
            </a:r>
            <a:endParaRPr lang="zh-CN" altLang="en-US" sz="3600" b="1" dirty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4495800" cy="1600200"/>
          </a:xfrm>
        </p:spPr>
        <p:txBody>
          <a:bodyPr>
            <a:normAutofit fontScale="70000" lnSpcReduction="20000"/>
          </a:bodyPr>
          <a:lstStyle/>
          <a:p>
            <a:pPr algn="just">
              <a:spcBef>
                <a:spcPts val="30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磁芯是早期计算机的内存。</a:t>
            </a:r>
            <a:endParaRPr lang="en-US" altLang="zh-CN" sz="3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spcBef>
                <a:spcPts val="600"/>
              </a:spcBef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3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磁鼓、磁带是早期计算机的主要外存。磁鼓已被淘汰，磁带仍被使用。</a:t>
            </a:r>
            <a:endParaRPr lang="en-US" altLang="zh-CN" sz="3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/>
          </a:p>
        </p:txBody>
      </p:sp>
      <p:pic>
        <p:nvPicPr>
          <p:cNvPr id="7" name="图片 6" descr="磁带机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10200" y="4267200"/>
            <a:ext cx="2560320" cy="1920240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9" name="图片 8" descr="磁芯存储器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381000"/>
            <a:ext cx="2514600" cy="1678496"/>
          </a:xfrm>
          <a:prstGeom prst="rect">
            <a:avLst/>
          </a:prstGeom>
        </p:spPr>
      </p:pic>
      <p:pic>
        <p:nvPicPr>
          <p:cNvPr id="11" name="图片 10" descr="磁鼓-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2590800"/>
            <a:ext cx="2514600" cy="1440798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12" name="图片 11" descr="早期的磁鼓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000" y="2895600"/>
            <a:ext cx="4612574" cy="30530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sp>
        <p:nvSpPr>
          <p:cNvPr id="13" name="TextBox 12"/>
          <p:cNvSpPr txBox="1"/>
          <p:nvPr/>
        </p:nvSpPr>
        <p:spPr>
          <a:xfrm>
            <a:off x="762000" y="60198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早期计算机使用的磁鼓存储器</a:t>
            </a:r>
            <a:endParaRPr lang="zh-CN" altLang="en-US" sz="2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257800" y="2057400"/>
            <a:ext cx="3505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早期的内存</a:t>
            </a:r>
            <a:r>
              <a:rPr lang="en-US" altLang="zh-CN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磁芯存储器</a:t>
            </a:r>
            <a:endParaRPr lang="zh-CN" altLang="en-US" sz="2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3200400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磁鼓</a:t>
            </a:r>
            <a:endParaRPr lang="zh-CN" altLang="en-US" sz="2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486400" y="6172200"/>
            <a:ext cx="2514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尚在使用的磁带机</a:t>
            </a:r>
            <a:endParaRPr lang="zh-CN" altLang="en-US" sz="2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split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838200"/>
            <a:ext cx="56388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）磁带（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Magnetic Tape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3400" y="1752600"/>
            <a:ext cx="7772400" cy="4526760"/>
          </a:xfrm>
        </p:spPr>
        <p:txBody>
          <a:bodyPr>
            <a:normAutofit fontScale="92500" lnSpcReduction="10000"/>
          </a:bodyPr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要和磁带机（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Tape Drive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）一起使用，采用源于模拟音频记录的数据流技术，可读可写，存储容量大，数据能长期保存。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它属于顺序存取存储器（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Sequency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Access Memory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），信息只能按存放的先后顺序（串行）存取，不便于频繁读写，主要用于数据备份（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Data Backup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），常设计成磁带库。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采用高纠错能力编码技术和写后即读通道技术，以显著提高数据备份的可靠性。今天磁带仍是一种经济、可靠的备份设备，应用在许多需要存储大容量数据的场合。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磁带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0" y="381000"/>
            <a:ext cx="1752600" cy="13144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858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）软盘（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Floppy Disk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447800"/>
            <a:ext cx="7772400" cy="2895600"/>
          </a:xfrm>
        </p:spPr>
        <p:txBody>
          <a:bodyPr>
            <a:normAutofit/>
          </a:bodyPr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在塑料盘片上涂上电磁材料，分成磁道和扇区，放入驱动器，由磁头在旋转的盘片上读写数据。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软盘可取出来单独保存，属于可移动的磁盘。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软盘在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机发展中起过重要作用，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吋和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5.25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吋的软盘已难觅踪影，而仍在用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3.5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吋软盘作外存的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机用户也已寥寥无几。</a:t>
            </a:r>
            <a:endPara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 descr="磁道与扇区.jpg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>
            <a:off x="2667000" y="4343400"/>
            <a:ext cx="3764413" cy="2209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629400" y="914400"/>
            <a:ext cx="22098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吋软盘</a:t>
            </a:r>
            <a:endParaRPr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1971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年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.25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吋软盘</a:t>
            </a:r>
            <a:endParaRPr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1976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年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160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360KB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1.2MB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3.5</a:t>
            </a:r>
            <a:r>
              <a:rPr lang="zh-CN" altLang="en-US" sz="2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吋软盘</a:t>
            </a:r>
            <a:endParaRPr lang="en-US" altLang="zh-CN" sz="2400" b="1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1984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年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360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720KB</a:t>
            </a:r>
            <a:endParaRPr lang="en-US" altLang="zh-CN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1.44</a:t>
            </a:r>
            <a:r>
              <a:rPr lang="zh-CN" altLang="en-US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 smtClean="0">
                <a:solidFill>
                  <a:srgbClr val="CCECFF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2.88MB</a:t>
            </a:r>
            <a:endParaRPr lang="zh-CN" altLang="en-US" sz="2400" b="1" dirty="0" smtClean="0">
              <a:solidFill>
                <a:srgbClr val="CCECFF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en-US" altLang="zh-CN" sz="24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sz="24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3" name="图片 12" descr="3种驱动器358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3657600"/>
            <a:ext cx="5867400" cy="288357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14" name="图片 13" descr="3种软盘-69-76-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609600"/>
            <a:ext cx="5867400" cy="285069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）硬盘（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Hard  Disk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24000"/>
            <a:ext cx="7772400" cy="4572000"/>
          </a:xfrm>
        </p:spPr>
        <p:txBody>
          <a:bodyPr>
            <a:normAutofit/>
          </a:bodyPr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盘片固定在驱动器中，也称固定盘（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Fixed Disk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）。由磁盘驱动器控制，用几个磁头同步访问若干同心磁盘。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按存储区域（如磁道和扇区）存取信息，属直接存取存储器（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Direct </a:t>
            </a:r>
            <a:r>
              <a:rPr lang="en-US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Acsses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Memory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），在小区域内是顺序存储。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最早的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PC/AT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机配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10MB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硬盘，而现代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机大多拥有一个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500~1000GB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硬盘，盘片直径只有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3.5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吋、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2.5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吋乃至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24600" y="5029200"/>
            <a:ext cx="2362200" cy="533400"/>
          </a:xfrm>
        </p:spPr>
        <p:txBody>
          <a:bodyPr/>
          <a:lstStyle/>
          <a:p>
            <a:r>
              <a:rPr lang="zh-CN" altLang="en-US" sz="26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硬盘驱动器</a:t>
            </a:r>
            <a:endParaRPr lang="zh-CN" altLang="en-US" sz="2600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4" name="内容占位符 3" descr="硬盘的内部结构副本.jpg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8600" y="3962400"/>
            <a:ext cx="5105400" cy="2628900"/>
          </a:xfr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希捷硬盘副本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581400" cy="2667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9" name="图片 8" descr="硬盘结构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4029" y="533400"/>
            <a:ext cx="4669971" cy="38100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）磁盘阵列（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Redundant Arrays of Inexpensive Disks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RAID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83560"/>
            <a:ext cx="7772400" cy="2331240"/>
          </a:xfrm>
        </p:spPr>
        <p:txBody>
          <a:bodyPr>
            <a:normAutofit/>
          </a:bodyPr>
          <a:lstStyle/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将多个价格便宜、容量较小、速度较慢但稳定性较高的磁盘，按一定方式组合构成一个大型磁盘组，形成海量存储器。</a:t>
            </a:r>
            <a:endParaRPr lang="en-US" altLang="zh-CN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现代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机的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BIOS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中，附有</a:t>
            </a:r>
            <a:r>
              <a:rPr 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RAID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设置程序，用户可用几个硬盘来组构磁盘阵列。</a:t>
            </a:r>
            <a:endParaRPr lang="zh-CN" altLang="en-US" sz="28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7" name="图片 6" descr="磁盘阵列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267200"/>
            <a:ext cx="3683842" cy="1676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9" name="TextBox 8"/>
          <p:cNvSpPr txBox="1"/>
          <p:nvPr/>
        </p:nvSpPr>
        <p:spPr>
          <a:xfrm>
            <a:off x="1143000" y="5943600"/>
            <a:ext cx="22653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个磁盘构成的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160TB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磁盘阵列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562600" y="5791200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12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个磁盘构成的</a:t>
            </a:r>
            <a:endParaRPr lang="en-US" altLang="zh-CN" sz="2000" dirty="0" smtClean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36TB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磁盘阵列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 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1" name="图片 10" descr="磁盘阵列-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495800"/>
            <a:ext cx="4191000" cy="1252189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1371600"/>
            <a:ext cx="7772400" cy="4191000"/>
          </a:xfrm>
        </p:spPr>
        <p:txBody>
          <a:bodyPr/>
          <a:lstStyle/>
          <a:p>
            <a:pPr algn="ctr"/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第</a:t>
            </a:r>
            <a: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</a:t>
            </a:r>
            <a:r>
              <a:rPr lang="zh-CN" altLang="en-US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   存储器</a:t>
            </a:r>
            <a:b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en-US" altLang="zh-CN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r>
              <a:rPr kumimoji="1" lang="en-US" altLang="zh-CN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5.1  </a:t>
            </a:r>
            <a:r>
              <a:rPr kumimoji="1" lang="zh-CN" altLang="en-US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存储器分类</a:t>
            </a:r>
            <a:br>
              <a:rPr lang="en-US" altLang="zh-CN" sz="5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en-US" altLang="zh-CN" sz="5400" b="1" dirty="0" smtClean="0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br>
              <a:rPr lang="zh-CN" altLang="en-US" sz="5400" b="1" dirty="0" smtClean="0">
                <a:solidFill>
                  <a:srgbClr val="FFFF0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</a:br>
            <a:endParaRPr lang="zh-CN" altLang="en-US" sz="5400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7772400" cy="70713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磁盘接口标准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066800"/>
            <a:ext cx="7924800" cy="3352800"/>
          </a:xfrm>
        </p:spPr>
        <p:txBody>
          <a:bodyPr>
            <a:normAutofit fontScale="47500" lnSpcReduction="20000"/>
          </a:bodyPr>
          <a:lstStyle/>
          <a:p>
            <a:pPr>
              <a:buNone/>
            </a:pPr>
            <a:r>
              <a:rPr lang="en-US" sz="5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5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5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zh-CN" altLang="en-US" sz="55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（电子集成驱动器）接口 </a:t>
            </a:r>
            <a:endParaRPr lang="en-US" altLang="zh-CN" sz="55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altLang="zh-CN" sz="5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US" sz="51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Integrated Drive Electronics</a:t>
            </a:r>
            <a:endParaRPr lang="en-US" altLang="zh-CN" sz="51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早期广泛使用的硬盘接口，盘体与控制器集成一起减少接口电缆长度，提高传输可靠性。</a:t>
            </a:r>
            <a:endParaRPr lang="en-US" altLang="zh-CN" sz="5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spcBef>
                <a:spcPts val="0"/>
              </a:spcBef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接口问世于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年代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被称为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ATA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硬盘接口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Advan- ced Technology Attachment,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高级技术附件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针排线连接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机和硬盘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位双向总线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也称并行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ATA (Parallel ATA)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接口。能同时传送几个数据包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达较高传输速率</a:t>
            </a:r>
            <a:r>
              <a:rPr lang="en-US" altLang="zh-CN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, 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如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Ultra-ATA/133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传输速率</a:t>
            </a:r>
            <a:r>
              <a:rPr 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133MB/s</a:t>
            </a:r>
            <a:r>
              <a:rPr lang="zh-CN" altLang="en-US" sz="5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5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IDE接口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572000"/>
            <a:ext cx="4384853" cy="2010171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  <p:pic>
        <p:nvPicPr>
          <p:cNvPr id="5" name="图片 4" descr="IDE电缆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0" y="4572000"/>
            <a:ext cx="3873435" cy="199234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914400"/>
          </a:xfrm>
        </p:spPr>
        <p:txBody>
          <a:bodyPr>
            <a:normAutofit/>
          </a:bodyPr>
          <a:lstStyle/>
          <a:p>
            <a:r>
              <a:rPr lang="pt-B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pt-B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SATA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接口，串行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ATA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接口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219200"/>
            <a:ext cx="7924800" cy="3352800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SATA1.0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规范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年提出，用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针串行点对点传送数据，一次传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位，但总线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位，每时钟周期能传送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字节，并用数据包传送，速率达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150MB/s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接口结构简单，能减小功耗，支持热插拔，还能对传输指令进行检查，并自动纠错，传输可靠性高。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0"/>
              </a:spcBef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II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III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是最新硬盘接口，目前广泛应用。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II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外部传输率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300MB/s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III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目标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600MB/s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。不过，硬盘本身速度远跟不上接口标准所指定的外部传输速率目标。</a:t>
            </a:r>
            <a:endParaRPr lang="zh-CN" alt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SATA接口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600" y="4648200"/>
            <a:ext cx="4343400" cy="1874352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5" name="图片 4" descr="SATA电缆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4648200"/>
            <a:ext cx="3490502" cy="1828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762000"/>
            <a:ext cx="7772400" cy="1164336"/>
          </a:xfrm>
        </p:spPr>
        <p:txBody>
          <a:bodyPr>
            <a:no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3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SCSI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接口，小型计算机系统接口</a:t>
            </a:r>
            <a:br>
              <a:rPr lang="en-US" altLang="zh-C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altLang="zh-CN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  </a:t>
            </a:r>
            <a:r>
              <a:rPr lang="en-US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Small Computer System Interface</a:t>
            </a:r>
            <a:endParaRPr lang="zh-CN" altLang="en-US" sz="28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828800"/>
            <a:ext cx="7924800" cy="2286000"/>
          </a:xfrm>
        </p:spPr>
        <p:txBody>
          <a:bodyPr>
            <a:normAutofit lnSpcReduction="10000"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1979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年就提出的一种并行接口，要配专门的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控制卡，最多可连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15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个硬盘，也可驱动其它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接口外设。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在同期产品中，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硬盘的转速、缓存容量、数据传输速率都比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IDE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硬盘高。</a:t>
            </a:r>
            <a:endParaRPr lang="en-US" altLang="zh-CN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主流的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Ultra 320 SCSI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的速度为</a:t>
            </a:r>
            <a:r>
              <a:rPr 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320MB/s</a:t>
            </a:r>
            <a:r>
              <a:rPr lang="zh-CN" altLang="en-US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，主要用在服务器和工作站上。</a:t>
            </a:r>
            <a:endParaRPr lang="zh-CN" altLang="en-US" sz="2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4" name="图片 3" descr="SCSI接口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66800" y="4191000"/>
            <a:ext cx="3567984" cy="2209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图片 5" descr="SCSI电缆-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6800" y="4190999"/>
            <a:ext cx="3581400" cy="2215003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split orient="vert" dir="in"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685800"/>
            <a:ext cx="7772400" cy="9144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SAS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接口，串行连接</a:t>
            </a: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SCSI</a:t>
            </a:r>
            <a:r>
              <a:rPr lang="zh-CN" alt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接口</a:t>
            </a:r>
            <a:b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</a:br>
            <a:r>
              <a:rPr lang="en-US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            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Serial Attached SCSI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981200"/>
            <a:ext cx="7543800" cy="4419600"/>
          </a:xfrm>
        </p:spPr>
        <p:txBody>
          <a:bodyPr/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新一代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SCSI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技术，它和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接口那样采用串行技术来获得更高的传输速度，并通过缩短连线来改善内部空间等。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6" name="图片 5" descr="SAS和SATA接口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86200" y="3657600"/>
            <a:ext cx="5029200" cy="2409825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7" name="图片 6" descr="SAS接口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657600"/>
            <a:ext cx="3251200" cy="24384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8" name="TextBox 7"/>
          <p:cNvSpPr txBox="1"/>
          <p:nvPr/>
        </p:nvSpPr>
        <p:spPr>
          <a:xfrm>
            <a:off x="381000" y="6172200"/>
            <a:ext cx="3220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SAS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接口的硬盘驱动器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24400" y="6172200"/>
            <a:ext cx="33305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SAS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接口与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SATA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接口的比较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plit orient="vert"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914400"/>
          </a:xfrm>
        </p:spPr>
        <p:txBody>
          <a:bodyPr/>
          <a:lstStyle/>
          <a:p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）其它硬盘接口</a:t>
            </a:r>
            <a:endParaRPr lang="zh-CN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8077200" cy="32004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100" dirty="0" smtClean="0"/>
              <a:t> 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PCMCIA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1989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年个人机存储卡国际联合会提出的接口标准，定义了三类电子卡及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16/32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位的总线。</a:t>
            </a:r>
            <a:endParaRPr lang="en-US" altLang="zh-CN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位的</a:t>
            </a:r>
            <a:r>
              <a:rPr lang="en-US" altLang="zh-C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PCMCIA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总线也称为</a:t>
            </a:r>
            <a:r>
              <a:rPr lang="en-US" sz="3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CardBus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总线，是用于笔记本电脑的高性能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卡总线。</a:t>
            </a:r>
            <a:r>
              <a:rPr lang="en-US" sz="31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CardBus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用于固态盘能提供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132Mb/s@33MHz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传输速率，用于快速以太网的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卡，最大吞吐量近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90Mb/s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卡可独立于主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与内存直接交换数据，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3.3V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供电，低功耗，被广泛应用于手提电脑的存储卡、硬盘接口、</a:t>
            </a:r>
            <a:r>
              <a:rPr 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LAN</a:t>
            </a:r>
            <a:r>
              <a:rPr lang="zh-CN" altLang="en-US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适配器等。</a:t>
            </a:r>
            <a:endParaRPr lang="zh-CN" altLang="en-US" sz="31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4" name="图片 3" descr="PCMCIA接口-笔记本用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71600" y="4267200"/>
            <a:ext cx="2750563" cy="180385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pic>
        <p:nvPicPr>
          <p:cNvPr id="6" name="图片 5" descr="CardBus无线网卡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4267200"/>
            <a:ext cx="3612556" cy="182880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  <p:sp>
        <p:nvSpPr>
          <p:cNvPr id="7" name="TextBox 6"/>
          <p:cNvSpPr txBox="1"/>
          <p:nvPr/>
        </p:nvSpPr>
        <p:spPr>
          <a:xfrm>
            <a:off x="1524000" y="6172200"/>
            <a:ext cx="3048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笔记本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PCMCIA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648200" y="6172200"/>
            <a:ext cx="4038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笔记本</a:t>
            </a:r>
            <a:r>
              <a:rPr lang="en-US" altLang="zh-CN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CardBus</a:t>
            </a:r>
            <a:r>
              <a:rPr lang="zh-CN" altLang="en-US" sz="2000" dirty="0" smtClean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接口的无线网卡</a:t>
            </a:r>
            <a:endParaRPr lang="zh-CN" altLang="en-US" sz="2000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5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）其它硬盘接口</a:t>
            </a:r>
            <a:endParaRPr lang="zh-CN" altLang="en-US" sz="3600" dirty="0"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334000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FC-AL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（光纤通道仲裁环路），基于光纤传输技术的快速串行总线标准，整合交换机与集线器，与多台存储设备构成集群，支持铜质或光纤并含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126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个磁盘的环路，传送距离达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公里。支持热插拔，允许不中断传输一次从环路中拔出多个装置，有高度的容错能力。</a:t>
            </a:r>
            <a:endParaRPr lang="zh-CN" altLang="en-US" sz="3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移动硬盘技术使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USB2.0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、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和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RJ-45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网线接口也在成为硬盘接口标准。如新的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1.8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吋超薄移动硬盘，容量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3TB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，仅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8.8mm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厚，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USB3.0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高速接口，内嵌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SATA II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垂直记录技术，有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8MB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缓存，传输速率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500MB/s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sz="3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1394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接口，见第</a:t>
            </a:r>
            <a:r>
              <a:rPr 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12</a:t>
            </a:r>
            <a:r>
              <a:rPr lang="zh-CN" altLang="en-US" sz="33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章。</a:t>
            </a:r>
            <a:endParaRPr lang="zh-CN" altLang="en-US" sz="33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7772400" cy="783336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光学存储器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486400"/>
          </a:xfrm>
        </p:spPr>
        <p:txBody>
          <a:bodyPr>
            <a:normAutofit fontScale="925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高密度磁盘（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Compact Disk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），即激光盘或光盘。用激光来改变相变合金属表面的发射特性，实现数据的刻录。信息密度高，保存时间长。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光盘要与光盘驱动器配合使用，可通过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IDE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SCSI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IEEE 1394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USB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等接口连到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PC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机。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光盘包括：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CD-ROM    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只读光盘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Compact Disk-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ROM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)</a:t>
            </a:r>
            <a:endParaRPr lang="zh-CN" altLang="en-US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CD-R	     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一次性写入光盘（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-Recordable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CD-RW	          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可擦写光盘（</a:t>
            </a:r>
            <a:r>
              <a:rPr 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CD Rewritable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lang="zh-CN" altLang="en-US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DVD-ROM	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只读数字激光视盘，即</a:t>
            </a: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光盘</a:t>
            </a:r>
            <a:endParaRPr lang="zh-CN" altLang="en-US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rgbClr val="00B0F0"/>
              </a:buClr>
              <a:buFont typeface="Wingdings" panose="05000000000000000000" pitchFamily="2" charset="2"/>
              <a:buChar char="Ø"/>
            </a:pP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DVD-RAM	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可反复擦写</a:t>
            </a:r>
            <a:r>
              <a:rPr lang="en-GB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</a:t>
            </a:r>
            <a:r>
              <a:rPr lang="zh-CN" altLang="en-US" b="1" dirty="0" smtClean="0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光盘</a:t>
            </a:r>
            <a:endParaRPr lang="zh-CN" altLang="en-US" b="1" dirty="0" smtClean="0"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光驱.jp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7800" y="3581400"/>
            <a:ext cx="6400800" cy="2819619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7" name="内容占位符 6" descr="光驱的内部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43400" y="685800"/>
            <a:ext cx="3505200" cy="2628900"/>
          </a:xfrm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</p:pic>
      <p:pic>
        <p:nvPicPr>
          <p:cNvPr id="8" name="图片 7" descr="CD-ROM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14400"/>
            <a:ext cx="2228850" cy="2076450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</p:pic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7772400" cy="914400"/>
          </a:xfrm>
        </p:spPr>
        <p:txBody>
          <a:bodyPr/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DVD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盘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1524000"/>
            <a:ext cx="8077200" cy="4831560"/>
          </a:xfrm>
        </p:spPr>
        <p:txBody>
          <a:bodyPr>
            <a:normAutofit/>
          </a:bodyPr>
          <a:lstStyle/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MPEG2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数据存储标准结合，存放大容量影音数据（如音乐、电影、游戏和电视节目等），也可存储程序。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用光驱（光盘刻录机）刻录光盘。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DVD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盘的存储容量有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种规格，即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1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DVD-5 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简称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D5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，单面单层，容量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4.7GB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2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D9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，单面双层，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8.5GB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3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D10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，单层双面，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9.7GB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；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4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）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D18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，双层双面，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17GB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914400"/>
          </a:xfrm>
        </p:spPr>
        <p:txBody>
          <a:bodyPr/>
          <a:lstStyle/>
          <a:p>
            <a:r>
              <a:rPr lang="en-US" altLang="zh-CN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DVD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刻录</a:t>
            </a:r>
            <a:endParaRPr lang="zh-CN" altLang="en-US" sz="3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143000"/>
            <a:ext cx="7924800" cy="5334000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双层刻录是一种新技术，能在一面刻上两层数据，中间夹入一个半透明反射层，读取第二层时不需将盘片翻面，只要切换激光读取头的聚焦位置。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刻录机技术指标：刻录、复写和读取速度，以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DVD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倍速（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1350KB/s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）为单位。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D5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盘用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  <a:sym typeface="Symbol" panose="05050102010706020507"/>
              </a:rPr>
              <a:t>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倍速刻录，需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27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15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分钟。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目前刻录机的最大读速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16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倍速，最快刻速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22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倍速。不宜用过高速度刻录双层盘（如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D9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盘），易导致质量不稳。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擦除数据并刻录新数据的最大速度称复写速度，目前能达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倍速，约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5.4MB/s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cover dir="d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1"/>
          <a:srcRect/>
          <a:stretch>
            <a:fillRect/>
          </a:stretch>
        </p:blipFill>
        <p:spPr bwMode="auto">
          <a:xfrm>
            <a:off x="304800" y="685800"/>
            <a:ext cx="8560108" cy="5343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676400" y="2667000"/>
            <a:ext cx="990600" cy="1015663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按地位  </a:t>
            </a:r>
            <a:endParaRPr lang="en-US" altLang="zh-CN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en-US" altLang="zh-CN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和</a:t>
            </a:r>
            <a:endParaRPr lang="en-US" altLang="zh-CN" sz="2000" dirty="0" smtClean="0">
              <a:solidFill>
                <a:schemeClr val="bg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r>
              <a:rPr lang="zh-CN" altLang="en-US" sz="2000" dirty="0" smtClean="0">
                <a:solidFill>
                  <a:schemeClr val="bg1">
                    <a:lumMod val="95000"/>
                    <a:lumOff val="5000"/>
                  </a:schemeClr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作用分</a:t>
            </a:r>
            <a:endParaRPr lang="zh-CN" altLang="en-US" sz="2000" dirty="0">
              <a:solidFill>
                <a:schemeClr val="bg1">
                  <a:lumMod val="95000"/>
                  <a:lumOff val="5000"/>
                </a:schemeClr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810000" y="6172200"/>
            <a:ext cx="2209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</a:rPr>
              <a:t>存储器的分类</a:t>
            </a:r>
            <a:endParaRPr lang="zh-CN" altLang="en-US" sz="24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push dir="r"/>
  </p:transition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5.1  </a:t>
            </a:r>
            <a:r>
              <a:rPr kumimoji="1"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存储器分类</a:t>
            </a:r>
            <a:endParaRPr lang="zh-CN" altLang="en-US" dirty="0"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2057400"/>
            <a:ext cx="5943600" cy="3245640"/>
          </a:xfrm>
        </p:spPr>
        <p:txBody>
          <a:bodyPr/>
          <a:lstStyle/>
          <a:p>
            <a:pPr algn="just">
              <a:spcBef>
                <a:spcPts val="1800"/>
              </a:spcBef>
              <a:buNone/>
            </a:pPr>
            <a:r>
              <a:rPr 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5.1.1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内部存储器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5.1.2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外部存储器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5.1.3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存储器的性能指标</a:t>
            </a:r>
            <a:endParaRPr lang="en-US" altLang="zh-CN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buNone/>
            </a:pPr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914400"/>
          </a:xfrm>
        </p:spPr>
        <p:txBody>
          <a:bodyPr/>
          <a:lstStyle/>
          <a:p>
            <a:pPr algn="ctr"/>
            <a:r>
              <a:rPr kumimoji="1" lang="en-US" altLang="zh-CN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5.1.3  </a:t>
            </a:r>
            <a:r>
              <a:rPr kumimoji="1"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存储器的性能指标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924800" cy="5029200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1. </a:t>
            </a:r>
            <a:r>
              <a:rPr lang="zh-CN" altLang="en-US" sz="36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存储容量</a:t>
            </a:r>
            <a:endParaRPr lang="zh-CN" altLang="en-US" sz="36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存储器可容纳的二进制信息总量，以</a:t>
            </a:r>
            <a:r>
              <a:rPr lang="zh-CN" altLang="en-US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字节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为计量单位，如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KB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GB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TB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系统内存最大容量受</a:t>
            </a:r>
            <a:r>
              <a:rPr lang="en-US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寻址能力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限制，如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8086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根地址线，寻址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b="1" baseline="30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</a:t>
            </a:r>
            <a:r>
              <a:rPr lang="en-US" altLang="zh-CN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1MB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80386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根地址线，寻址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b="1" baseline="30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32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=4GB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Pentium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以上，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根地址线，寻址范围高达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lang="en-US" b="1" baseline="30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36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=64GB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；</a:t>
            </a:r>
            <a:endParaRPr lang="en-US" altLang="zh-CN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64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位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，有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根甚至</a:t>
            </a:r>
            <a:r>
              <a:rPr 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56</a:t>
            </a:r>
            <a:r>
              <a:rPr lang="zh-CN" altLang="en-US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根地址线，可寻址更大的存储空间。</a:t>
            </a:r>
            <a:endParaRPr lang="zh-CN" altLang="en-US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ld"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772400" cy="7620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存取速度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600200"/>
            <a:ext cx="7772400" cy="4755360"/>
          </a:xfrm>
        </p:spPr>
        <p:txBody>
          <a:bodyPr>
            <a:normAutofit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存储器的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存取速率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远低于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工作速率，会对计算机性能产生很大影响。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常用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存取时间</a:t>
            </a:r>
            <a:r>
              <a:rPr 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b="1" baseline="-25000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Access Time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）衡量存储器的存取速率，指接收到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发来的稳定地址信息，到完成一次读或写操作所需的最大时间，一般为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10ns~100ns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T</a:t>
            </a:r>
            <a:r>
              <a:rPr lang="en-US" sz="2800" b="1" baseline="-2500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越小，存取速度越快。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kumimoji="1"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例如</a:t>
            </a: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:</a:t>
            </a:r>
            <a:endParaRPr kumimoji="1" lang="en-US" altLang="zh-CN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DRAM</a:t>
            </a:r>
            <a:r>
              <a:rPr kumimoji="1"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T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大约</a:t>
            </a: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100ns</a:t>
            </a:r>
            <a:r>
              <a:rPr kumimoji="1"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200ns</a:t>
            </a:r>
            <a:endParaRPr kumimoji="1" lang="en-US" altLang="zh-CN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	SRAM</a:t>
            </a:r>
            <a:r>
              <a:rPr kumimoji="1"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T</a:t>
            </a:r>
            <a:r>
              <a:rPr lang="en-US" sz="2800" b="1" baseline="-25000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AC</a:t>
            </a:r>
            <a:r>
              <a:rPr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大约</a:t>
            </a: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20ns</a:t>
            </a:r>
            <a:r>
              <a:rPr kumimoji="1" lang="zh-CN" altLang="en-US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～</a:t>
            </a:r>
            <a:r>
              <a:rPr kumimoji="1" lang="en-US" altLang="zh-CN" sz="2800" b="1" dirty="0" smtClean="0">
                <a:solidFill>
                  <a:srgbClr val="CCEC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40ns </a:t>
            </a:r>
            <a:endParaRPr lang="zh-CN" altLang="en-US" sz="2800" b="1" dirty="0" smtClean="0">
              <a:solidFill>
                <a:srgbClr val="CCEC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/>
  </p:transition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1686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3.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功耗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371600"/>
            <a:ext cx="7467600" cy="498396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计算机的性能越好，存储器用量也越大，计算机设计中就必须考虑消耗的电能及产生的热量。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存储器功耗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包括有效（</a:t>
            </a:r>
            <a:r>
              <a:rPr 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Active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）功耗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待机（</a:t>
            </a:r>
            <a:r>
              <a:rPr 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Standby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）功耗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，前者是使用时的功耗，需重点考虑。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工作电压也能反映功耗。例如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DRAM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的工作电压越来越低，分别为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2.5V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DDR2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1.8/1.55V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DDR3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：</a:t>
            </a:r>
            <a:r>
              <a:rPr 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1.5/1.35/1.25V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应选择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低功耗芯片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，也可使用专门的</a:t>
            </a:r>
            <a:r>
              <a:rPr lang="zh-CN" altLang="en-US" sz="28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散热装置</a:t>
            </a: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来保证存储器的性能。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strips dir="rd"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57200"/>
            <a:ext cx="7772400" cy="81686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4.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可靠性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219200"/>
            <a:ext cx="7772400" cy="5257800"/>
          </a:xfrm>
        </p:spPr>
        <p:txBody>
          <a:bodyPr>
            <a:noAutofit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对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温度变化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、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电磁干扰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等的抗干扰能力。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使用寿命用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平均故障间隔时间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（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Mean Time Between Failures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</a:t>
            </a:r>
            <a:r>
              <a:rPr 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MTBF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）（小时）衡量，硬盘的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MTBF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可达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万小时。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除严格筛选芯片，还应针对通讯、航天、军事、生命安全等特殊应用环境，对存储器系统进行改进设计。例如，采用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冗余结构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提高纠错能力，新一代嵌入</a:t>
            </a:r>
            <a:r>
              <a:rPr 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SRAM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的内置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自修复功能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，能自动复制出失效结构并用冗余结构替代。</a:t>
            </a:r>
            <a:endParaRPr lang="en-US" altLang="zh-CN" sz="26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掉电保护、恒温措施、抗射线辐射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等也属可靠性设计。</a:t>
            </a:r>
            <a:r>
              <a:rPr lang="zh-CN" altLang="en-US" sz="2600" b="1" dirty="0" smtClean="0">
                <a:solidFill>
                  <a:srgbClr val="66FF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水冷措施</a:t>
            </a:r>
            <a:r>
              <a:rPr lang="zh-CN" altLang="en-US" sz="26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也被用到了内存条设计上。</a:t>
            </a:r>
            <a:endParaRPr lang="zh-CN" altLang="en-US" sz="2600" b="1" dirty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strips dir="ru"/>
  </p:transition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7772400" cy="816864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 </a:t>
            </a:r>
            <a:r>
              <a:rPr lang="zh-CN" altLang="en-US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性价比</a:t>
            </a:r>
            <a:endParaRPr lang="zh-CN" alt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524000"/>
            <a:ext cx="7391400" cy="3505200"/>
          </a:xfrm>
        </p:spPr>
        <p:txBody>
          <a:bodyPr/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sz="2800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外存要求容量极大，内存的容量和速度都很重要，而高速缓存则要求速度非常快，容量不一定大。因此要在满足上述要求的前提下，选择性价比较高的芯片。</a:t>
            </a:r>
            <a:endParaRPr lang="zh-CN" altLang="en-US" sz="2800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newsflash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457200" y="533400"/>
            <a:ext cx="8077200" cy="5921621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3200" b="1" dirty="0" smtClean="0">
                <a:solidFill>
                  <a:srgbClr val="66FF33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其它分类方法：</a:t>
            </a:r>
            <a:endParaRPr kumimoji="1" lang="zh-CN" altLang="en-US" sz="3200" b="1" dirty="0">
              <a:solidFill>
                <a:srgbClr val="66FF33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80000"/>
              </a:spcBef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</a:t>
            </a:r>
            <a:r>
              <a:rPr kumimoji="1"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存储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介质分类</a:t>
            </a:r>
            <a:endParaRPr kumimoji="1"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  <a:spcAft>
                <a:spcPct val="50000"/>
              </a:spcAft>
              <a:buClr>
                <a:srgbClr val="FFFF00"/>
              </a:buClr>
            </a:pPr>
            <a:r>
              <a:rPr kumimoji="1" lang="zh-CN" altLang="en-US" sz="2400" b="1" dirty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400" b="1" dirty="0" smtClean="0">
                <a:latin typeface="楷体_GB2312" pitchFamily="49" charset="-122"/>
                <a:ea typeface="楷体_GB2312" pitchFamily="49" charset="-122"/>
              </a:rPr>
              <a:t> 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半导体存储器</a:t>
            </a:r>
            <a:r>
              <a:rPr kumimoji="1" lang="zh-CN" altLang="en-US" sz="2800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、磁表面存储器、光表面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存储器等</a:t>
            </a:r>
            <a:endParaRPr kumimoji="1" lang="zh-CN" altLang="en-US" sz="2800" b="1" dirty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50000"/>
              </a:spcBef>
              <a:spcAft>
                <a:spcPct val="50000"/>
              </a:spcAft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按存储信息</a:t>
            </a:r>
            <a:r>
              <a:rPr kumimoji="1"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的可保存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性分类</a:t>
            </a:r>
            <a:endParaRPr kumimoji="1"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  <a:buClr>
                <a:srgbClr val="FFFF00"/>
              </a:buClr>
            </a:pPr>
            <a:r>
              <a:rPr kumimoji="1" lang="zh-CN" altLang="en-US" sz="2400" b="1" dirty="0" smtClean="0">
                <a:latin typeface="Times New Roman" panose="02020603050405020304" pitchFamily="18" charset="0"/>
              </a:rPr>
              <a:t>     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易失性存储器（</a:t>
            </a:r>
            <a:r>
              <a:rPr kumimoji="1"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Volatile Memory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</a:t>
            </a:r>
            <a:endParaRPr kumimoji="1" lang="en-US" altLang="zh-CN" sz="2800" b="1" dirty="0" smtClean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50000"/>
              </a:spcBef>
              <a:buClr>
                <a:srgbClr val="FFFF00"/>
              </a:buClr>
            </a:pPr>
            <a:r>
              <a:rPr kumimoji="1" lang="zh-CN" altLang="en-US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    非易失性存储器 </a:t>
            </a:r>
            <a:r>
              <a:rPr kumimoji="1" lang="en-US" altLang="zh-CN" sz="2800" b="1" dirty="0" smtClean="0">
                <a:solidFill>
                  <a:srgbClr val="00B0F0"/>
                </a:solidFill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(Non Volatile Memory)</a:t>
            </a:r>
            <a:endParaRPr kumimoji="1" lang="zh-CN" altLang="en-US" sz="2800" b="1" dirty="0">
              <a:solidFill>
                <a:srgbClr val="00B0F0"/>
              </a:solidFill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>
              <a:spcBef>
                <a:spcPct val="80000"/>
              </a:spcBef>
              <a:buClr>
                <a:srgbClr val="FFFF00"/>
              </a:buClr>
              <a:buFont typeface="Wingdings" panose="05000000000000000000" pitchFamily="2" charset="2"/>
              <a:buChar char="u"/>
            </a:pPr>
            <a:r>
              <a:rPr kumimoji="1" lang="zh-CN" altLang="en-US" sz="2800" b="1" dirty="0" smtClean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按在计算机中</a:t>
            </a:r>
            <a:r>
              <a:rPr kumimoji="1"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</a:t>
            </a:r>
            <a:r>
              <a:rPr kumimoji="1" lang="zh-CN" altLang="en-US" sz="2800" b="1" dirty="0" smtClean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作用分类</a:t>
            </a:r>
            <a:endParaRPr kumimoji="1"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  <a:buClr>
                <a:srgbClr val="FFFF00"/>
              </a:buClr>
            </a:pPr>
            <a:r>
              <a:rPr kumimoji="1" lang="zh-CN" altLang="en-US" sz="2800" b="1" dirty="0" smtClean="0">
                <a:latin typeface="楷体_GB2312" pitchFamily="49" charset="-122"/>
                <a:ea typeface="楷体_GB2312" pitchFamily="49" charset="-122"/>
              </a:rPr>
              <a:t>  </a:t>
            </a:r>
            <a:r>
              <a:rPr kumimoji="1" lang="zh-CN" altLang="en-US" sz="2800" b="1" dirty="0" smtClean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主存储器</a:t>
            </a:r>
            <a:r>
              <a:rPr kumimoji="1" lang="zh-CN" altLang="en-US" sz="2800" b="1" dirty="0">
                <a:solidFill>
                  <a:srgbClr val="00B0F0"/>
                </a:solidFill>
                <a:latin typeface="楷体_GB2312" pitchFamily="49" charset="-122"/>
                <a:ea typeface="楷体_GB2312" pitchFamily="49" charset="-122"/>
              </a:rPr>
              <a:t>、辅助存储器、高速缓冲存储器</a:t>
            </a:r>
            <a:endParaRPr kumimoji="1" lang="zh-CN" altLang="en-US" sz="2800" b="1" dirty="0">
              <a:solidFill>
                <a:srgbClr val="00B0F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1600" y="762000"/>
            <a:ext cx="7772400" cy="914400"/>
          </a:xfrm>
        </p:spPr>
        <p:txBody>
          <a:bodyPr>
            <a:normAutofit/>
          </a:bodyPr>
          <a:lstStyle/>
          <a:p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/>
                <a:ea typeface="黑体" panose="02010609060101010101" pitchFamily="2" charset="-122"/>
                <a:cs typeface="Times New Roman" panose="02020603050405020304"/>
              </a:rPr>
              <a:t>§</a:t>
            </a:r>
            <a:r>
              <a:rPr kumimoji="1" lang="en-US" altLang="zh-CN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5.1  </a:t>
            </a:r>
            <a:r>
              <a:rPr kumimoji="1" lang="zh-CN" altLang="en-US" b="1" dirty="0" smtClean="0">
                <a:solidFill>
                  <a:srgbClr val="FFC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存储器分类</a:t>
            </a:r>
            <a:endParaRPr lang="zh-CN" altLang="en-US" dirty="0">
              <a:solidFill>
                <a:srgbClr val="FFC000"/>
              </a:solidFill>
              <a:latin typeface="华文仿宋" panose="02010600040101010101" pitchFamily="2" charset="-122"/>
              <a:ea typeface="华文仿宋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24000" y="2057400"/>
            <a:ext cx="5943600" cy="3245640"/>
          </a:xfrm>
        </p:spPr>
        <p:txBody>
          <a:bodyPr/>
          <a:lstStyle/>
          <a:p>
            <a:pPr algn="just">
              <a:spcBef>
                <a:spcPts val="1800"/>
              </a:spcBef>
              <a:buNone/>
            </a:pPr>
            <a:r>
              <a:rPr 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5.1.1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内部存储器</a:t>
            </a:r>
            <a:endParaRPr lang="en-US" altLang="zh-CN" sz="40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5.1.2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外部存储器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None/>
            </a:pPr>
            <a:r>
              <a:rPr lang="en-US" altLang="zh-CN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5.1.3  </a:t>
            </a:r>
            <a:r>
              <a:rPr lang="zh-CN" altLang="en-US" sz="4000" b="1" dirty="0" smtClean="0">
                <a:solidFill>
                  <a:schemeClr val="bg2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存储器的性能指标</a:t>
            </a:r>
            <a:endParaRPr lang="en-US" altLang="zh-CN" sz="4000" b="1" dirty="0" smtClean="0">
              <a:solidFill>
                <a:schemeClr val="bg2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b="1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>
              <a:buNone/>
            </a:pPr>
            <a:endParaRPr lang="zh-CN" altLang="en-US" dirty="0" smtClean="0">
              <a:latin typeface="华文仿宋" panose="02010600040101010101" pitchFamily="2" charset="-122"/>
              <a:ea typeface="华文仿宋" panose="02010600040101010101" pitchFamily="2" charset="-122"/>
            </a:endParaRPr>
          </a:p>
          <a:p>
            <a:pPr algn="just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edg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5.1.1  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内部存储器</a:t>
            </a:r>
            <a:endParaRPr lang="zh-CN" altLang="en-US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0" y="1524000"/>
            <a:ext cx="7772400" cy="4831560"/>
          </a:xfrm>
        </p:spPr>
        <p:txBody>
          <a:bodyPr/>
          <a:lstStyle/>
          <a:p>
            <a:pPr algn="just">
              <a:spcBef>
                <a:spcPts val="18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位于主机内部，简称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内存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或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主存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，存放系统软件和正执行的程序和使用的数据，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可直接访问内存。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为与</a:t>
            </a:r>
            <a:r>
              <a:rPr 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CPU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速度匹配，内存采用速度较快的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半导体存储器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spcBef>
                <a:spcPts val="1800"/>
              </a:spcBef>
              <a:buClr>
                <a:srgbClr val="0070C0"/>
              </a:buClr>
              <a:buFont typeface="Wingdings" panose="05000000000000000000" pitchFamily="2" charset="2"/>
              <a:buChar char="u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按照数据保存方法和读写过程，半导体存储器可分成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RAM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和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ROM</a:t>
            </a: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两大类。</a:t>
            </a:r>
            <a:endParaRPr lang="zh-CN" altLang="en-US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/>
            <a:endParaRPr lang="zh-CN" altLang="en-US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RAM  </a:t>
            </a:r>
            <a:r>
              <a:rPr lang="zh-CN" altLang="en-US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随机存取存储器</a:t>
            </a:r>
            <a:b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   </a:t>
            </a:r>
            <a:r>
              <a:rPr lang="en-US" altLang="zh-CN" sz="3600" b="1" dirty="0" smtClean="0"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Random Access Memory</a:t>
            </a:r>
            <a:endParaRPr lang="zh-CN" altLang="en-US" sz="3600" b="1" dirty="0"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828800"/>
            <a:ext cx="7924800" cy="4755360"/>
          </a:xfrm>
        </p:spPr>
        <p:txBody>
          <a:bodyPr>
            <a:normAutofit lnSpcReduction="10000"/>
          </a:bodyPr>
          <a:lstStyle/>
          <a:p>
            <a:pPr algn="just">
              <a:buClr>
                <a:srgbClr val="FFFF00"/>
              </a:buClr>
              <a:buFont typeface="Wingdings" panose="05000000000000000000" pitchFamily="2" charset="2"/>
              <a:buChar char="l"/>
            </a:pPr>
            <a:r>
              <a:rPr lang="zh-CN" altLang="en-US" b="1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可随机写入和读出，访问速度快，但断电后内容会全部丢失，即具有易失性。</a:t>
            </a:r>
            <a:endParaRPr lang="en-US" altLang="zh-CN" b="1" dirty="0" smtClean="0"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Static 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，静态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en-US" sz="32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用两个双极型晶体管或基于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6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个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场效应管的双稳态电路构成基本存储单元，电路结构复杂，集成度较低，功耗也大，但存取速度很快，访问时间可小于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10ns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chemeClr val="tx2">
                  <a:lumMod val="50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不适合做容量很大的内存，主要用作高速缓存（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Cache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），并用于网络服务器、路由器和交换机等高速网络设施上。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altLang="zh-CN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endParaRPr lang="zh-CN" altLang="en-US" dirty="0" smtClean="0"/>
          </a:p>
          <a:p>
            <a:endParaRPr lang="zh-CN" alt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838200"/>
            <a:ext cx="7772400" cy="9144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2</a:t>
            </a:r>
            <a:r>
              <a:rPr lang="zh-CN" alt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r>
              <a:rPr lang="en-US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（</a:t>
            </a:r>
            <a:r>
              <a:rPr lang="en-US" altLang="zh-CN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Dynamic 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，动态</a:t>
            </a:r>
            <a:r>
              <a:rPr 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RAM</a:t>
            </a:r>
            <a:r>
              <a:rPr lang="zh-CN" altLang="en-US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）</a:t>
            </a:r>
            <a:endParaRPr lang="zh-CN" altLang="en-US" sz="32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4400" y="1752600"/>
            <a:ext cx="7772400" cy="4602960"/>
          </a:xfrm>
        </p:spPr>
        <p:txBody>
          <a:bodyPr/>
          <a:lstStyle/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用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MOS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开关管控制电容的充放电来存储信息，电路简单，但存取速度慢，电容上存储的信息会丢失，需要刷新。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容量大，价格便宜，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PC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机上的内存都采用</a:t>
            </a:r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DRAM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，而且做成内存条，便于扩充内存容量。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pPr algn="just"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此外，还被用在其它需要大量存储的场合，如激光打印机、高清晰数字电视等。</a:t>
            </a:r>
            <a:endParaRPr lang="zh-CN" altLang="en-US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楷体_GB2312" pitchFamily="49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穿越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穿越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穿越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0</TotalTime>
  <Words>6759</Words>
  <Application>WPS 演示</Application>
  <PresentationFormat>全屏显示(4:3)</PresentationFormat>
  <Paragraphs>359</Paragraphs>
  <Slides>45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66" baseType="lpstr">
      <vt:lpstr>Arial</vt:lpstr>
      <vt:lpstr>宋体</vt:lpstr>
      <vt:lpstr>Wingdings</vt:lpstr>
      <vt:lpstr>黑体</vt:lpstr>
      <vt:lpstr>华文隶书</vt:lpstr>
      <vt:lpstr>Wingdings</vt:lpstr>
      <vt:lpstr>Wingdings 2</vt:lpstr>
      <vt:lpstr>Wingdings 3</vt:lpstr>
      <vt:lpstr>华文中宋</vt:lpstr>
      <vt:lpstr>Times New Roman</vt:lpstr>
      <vt:lpstr>楷体_GB2312</vt:lpstr>
      <vt:lpstr>Times New Roman</vt:lpstr>
      <vt:lpstr>华文仿宋</vt:lpstr>
      <vt:lpstr>Corbel</vt:lpstr>
      <vt:lpstr>新宋体</vt:lpstr>
      <vt:lpstr>微软雅黑</vt:lpstr>
      <vt:lpstr>Arial Unicode MS</vt:lpstr>
      <vt:lpstr>华文楷体</vt:lpstr>
      <vt:lpstr>Consolas</vt:lpstr>
      <vt:lpstr>Symbol</vt:lpstr>
      <vt:lpstr>穿越</vt:lpstr>
      <vt:lpstr>PowerPoint 演示文稿</vt:lpstr>
      <vt:lpstr>PowerPoint 演示文稿</vt:lpstr>
      <vt:lpstr>第5章   存储器   §5.1  存储器分类   </vt:lpstr>
      <vt:lpstr>PowerPoint 演示文稿</vt:lpstr>
      <vt:lpstr>PowerPoint 演示文稿</vt:lpstr>
      <vt:lpstr>§5.1  存储器分类</vt:lpstr>
      <vt:lpstr>5.1.1  内部存储器</vt:lpstr>
      <vt:lpstr>1. RAM  随机存取存储器        Random Access Memory</vt:lpstr>
      <vt:lpstr>2）DRAM（Dynamic RAM，动态RAM）</vt:lpstr>
      <vt:lpstr>3）PSRAM（Pseudo SRAM，伪SRAM）</vt:lpstr>
      <vt:lpstr>2. ROM  只读存储器 		Read-Only Memory</vt:lpstr>
      <vt:lpstr>1）掩膜ROM               Masked ROM</vt:lpstr>
      <vt:lpstr>2）PROM，可编程ROM                     Programmable ROM</vt:lpstr>
      <vt:lpstr>3）EPROM，可擦除可编程ROM                    Erasable Programmable ROM</vt:lpstr>
      <vt:lpstr>4）EEPROM，电可擦除可编程ROM                      Electricity Erasable PROM</vt:lpstr>
      <vt:lpstr>5）Flash Memory        闪速存储器</vt:lpstr>
      <vt:lpstr>两类闪存:</vt:lpstr>
      <vt:lpstr>闪存用途:</vt:lpstr>
      <vt:lpstr>PowerPoint 演示文稿</vt:lpstr>
      <vt:lpstr>6）新的非易失性存储器技术</vt:lpstr>
      <vt:lpstr>§5.1  存储器分类</vt:lpstr>
      <vt:lpstr>5.1.2  外部存储器</vt:lpstr>
      <vt:lpstr>1．磁记录存储器</vt:lpstr>
      <vt:lpstr>1）磁带（Magnetic Tape）</vt:lpstr>
      <vt:lpstr>2）软盘（Floppy Disk）</vt:lpstr>
      <vt:lpstr>PowerPoint 演示文稿</vt:lpstr>
      <vt:lpstr>3）硬盘（Hard  Disk）</vt:lpstr>
      <vt:lpstr>硬盘驱动器</vt:lpstr>
      <vt:lpstr>4）磁盘阵列（Redundant Arrays of Inexpensive Disks，RAID）</vt:lpstr>
      <vt:lpstr>2. 磁盘接口标准</vt:lpstr>
      <vt:lpstr>2）SATA接口，串行ATA接口</vt:lpstr>
      <vt:lpstr>3）SCSI接口，小型计算机系统接口                 Small Computer System Interface</vt:lpstr>
      <vt:lpstr>4）SAS接口，串行连接SCSI接口               Serial Attached SCSI</vt:lpstr>
      <vt:lpstr>5）其它硬盘接口</vt:lpstr>
      <vt:lpstr>5）其它硬盘接口</vt:lpstr>
      <vt:lpstr>3. 光学存储器</vt:lpstr>
      <vt:lpstr>PowerPoint 演示文稿</vt:lpstr>
      <vt:lpstr>DVD盘</vt:lpstr>
      <vt:lpstr>DVD刻录</vt:lpstr>
      <vt:lpstr>§5.1  存储器分类</vt:lpstr>
      <vt:lpstr>5.1.3  存储器的性能指标</vt:lpstr>
      <vt:lpstr>2. 存取速度</vt:lpstr>
      <vt:lpstr>3. 功耗</vt:lpstr>
      <vt:lpstr>4. 可靠性</vt:lpstr>
      <vt:lpstr>5. 性价比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5.1 存储器分类</dc:title>
  <dc:creator>冯周</dc:creator>
  <cp:lastModifiedBy>zhaowb1394026140</cp:lastModifiedBy>
  <cp:revision>84</cp:revision>
  <cp:lastPrinted>2113-01-01T00:00:00Z</cp:lastPrinted>
  <dcterms:created xsi:type="dcterms:W3CDTF">2113-01-01T00:00:00Z</dcterms:created>
  <dcterms:modified xsi:type="dcterms:W3CDTF">2018-11-05T08:40:45Z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KSOProductBuildVer">
    <vt:lpwstr>2052-11.1.0.7932</vt:lpwstr>
  </property>
</Properties>
</file>