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713" r:id="rId3"/>
    <p:sldId id="710" r:id="rId4"/>
    <p:sldId id="599" r:id="rId5"/>
    <p:sldId id="690" r:id="rId6"/>
    <p:sldId id="692" r:id="rId7"/>
    <p:sldId id="693" r:id="rId8"/>
    <p:sldId id="694" r:id="rId9"/>
    <p:sldId id="695" r:id="rId10"/>
    <p:sldId id="696" r:id="rId11"/>
    <p:sldId id="697" r:id="rId12"/>
    <p:sldId id="698" r:id="rId13"/>
    <p:sldId id="699" r:id="rId15"/>
    <p:sldId id="711" r:id="rId16"/>
    <p:sldId id="700" r:id="rId17"/>
    <p:sldId id="701" r:id="rId18"/>
    <p:sldId id="702" r:id="rId19"/>
    <p:sldId id="712" r:id="rId20"/>
    <p:sldId id="703" r:id="rId21"/>
    <p:sldId id="704" r:id="rId22"/>
    <p:sldId id="705" r:id="rId23"/>
    <p:sldId id="706" r:id="rId24"/>
    <p:sldId id="707" r:id="rId25"/>
    <p:sldId id="708" r:id="rId26"/>
    <p:sldId id="709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FFFF"/>
    <a:srgbClr val="FF3300"/>
    <a:srgbClr val="CCE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94581" autoAdjust="0"/>
  </p:normalViewPr>
  <p:slideViewPr>
    <p:cSldViewPr>
      <p:cViewPr>
        <p:scale>
          <a:sx n="74" d="100"/>
          <a:sy n="74" d="100"/>
        </p:scale>
        <p:origin x="-300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7E2E-8DD8-4896-AB59-2B1B650F40A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DA2882-B76F-4CC9-A215-0728939BFF10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14151E-7815-42AF-B434-4AE4C6E7DB3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49F8BF3-BB7E-46D2-A25A-A18645D75AC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6E529-1EB3-4FF1-9C93-4C3CA36D94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D62AAA-D9D6-446A-83CD-6014F9C71C37}" type="datetimeFigureOut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E0A9AC-2CC0-4564-8B5C-CC685C10299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FBD52F-7A05-45A4-BDD7-7F5A7E3CB22A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78CBDD-616A-4779-8304-716EA601FA0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3600" y="2590800"/>
            <a:ext cx="2133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0" y="1143000"/>
            <a:ext cx="2133600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0198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6.3 8255A</a:t>
            </a:r>
            <a:r>
              <a:rPr lang="zh-CN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的应用</a:t>
            </a:r>
            <a:endParaRPr lang="en-US" altLang="zh-CN" b="1" dirty="0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934200" y="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第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章 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8255A</a:t>
            </a:r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l"/>
        <a:defRPr sz="32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FFFF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FFFF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FFFF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838200"/>
            <a:ext cx="8534400" cy="51816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kumimoji="0" lang="en-US" altLang="zh-CN" sz="3200" dirty="0" smtClean="0">
              <a:solidFill>
                <a:srgbClr val="66CCFF"/>
              </a:solidFill>
              <a:cs typeface="Times New Roman" panose="02020603050405020304" pitchFamily="18" charset="0"/>
            </a:endParaRPr>
          </a:p>
          <a:p>
            <a:pPr lvl="0" algn="ctr"/>
            <a:endParaRPr kumimoji="0" lang="en-US" altLang="zh-CN" sz="3200" dirty="0" smtClean="0">
              <a:solidFill>
                <a:srgbClr val="66CCFF"/>
              </a:solidFill>
              <a:cs typeface="Times New Roman" panose="02020603050405020304" pitchFamily="18" charset="0"/>
            </a:endParaRPr>
          </a:p>
          <a:p>
            <a:pPr lvl="0" algn="ctr"/>
            <a:r>
              <a:rPr kumimoji="0" lang="zh-CN" altLang="en-US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第</a:t>
            </a:r>
            <a:r>
              <a:rPr kumimoji="0" lang="en-US" altLang="zh-CN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6</a:t>
            </a:r>
            <a:r>
              <a:rPr kumimoji="0" lang="zh-CN" altLang="en-US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章</a:t>
            </a:r>
            <a:r>
              <a:rPr kumimoji="0" lang="zh-CN" altLang="en-US" sz="36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    </a:t>
            </a:r>
            <a:br>
              <a:rPr kumimoji="0" lang="en-US" altLang="zh-CN" sz="4000" dirty="0" smtClean="0">
                <a:solidFill>
                  <a:srgbClr val="FFC000"/>
                </a:solidFill>
                <a:cs typeface="Times New Roman" panose="02020603050405020304" pitchFamily="18" charset="0"/>
              </a:rPr>
            </a:br>
            <a: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I/O</a:t>
            </a:r>
            <a:r>
              <a:rPr kumimoji="0" lang="zh-CN" altLang="en-US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接口和并行接口</a:t>
            </a:r>
            <a:b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</a:br>
            <a:r>
              <a:rPr kumimoji="0" lang="zh-CN" altLang="en-US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芯片</a:t>
            </a:r>
            <a: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8255A</a:t>
            </a:r>
            <a:endParaRPr kumimoji="0" lang="zh-CN" altLang="en-US" sz="5400" b="1" dirty="0" smtClean="0">
              <a:solidFill>
                <a:srgbClr val="FFC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15240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口工作于方式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，输入；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口方式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，输出。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七段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共阴极接法。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PB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~PB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a~g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段，当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PB</a:t>
            </a:r>
            <a:r>
              <a:rPr lang="en-US" sz="24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时，经反相后使显示器正极为高电平，相应段点亮；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PB</a:t>
            </a:r>
            <a:r>
              <a:rPr lang="en-US" sz="24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时，相应段熄灭。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1000" y="1905000"/>
            <a:ext cx="8153400" cy="476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0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</a:t>
            </a:r>
            <a:r>
              <a:rPr lang="en-US" altLang="zh-CN" b="1" dirty="0" smtClean="0"/>
              <a:t>6.22</a:t>
            </a:r>
            <a:endParaRPr lang="zh-CN" altLang="en-US" b="1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七段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显示原理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7400" y="1371600"/>
            <a:ext cx="6858000" cy="49530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如要显示数字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段应熄灭，其余段点亮，即向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口输出代码 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0100 0000B=40H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，最高位不用，清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（也可用作小数点）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如要显示数字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，则点亮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段，其余段熄灭，代码为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0111 1001B=79H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由此可求得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0~F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的七段代码为：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79H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02H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78H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18H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03H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43H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21H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06H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0EH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，其中字母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只能用小写字母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来表示。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程序如下页。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" y="2056574"/>
            <a:ext cx="1752600" cy="256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6172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	  SEGMENT</a:t>
            </a:r>
            <a:endParaRPr lang="zh-CN" alt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TABLE	  DB    40H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79H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02H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78H	</a:t>
            </a:r>
            <a:endParaRPr lang="zh-CN" alt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DB    00H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18H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03H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43H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21H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06H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0EH</a:t>
            </a:r>
            <a:endParaRPr 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			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0~F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的七段代码编码</a:t>
            </a:r>
            <a:endParaRPr lang="zh-CN" altLang="en-US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	  ENDS</a:t>
            </a:r>
            <a:endParaRPr lang="zh-CN" alt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CODE	  SEGMENT</a:t>
            </a:r>
            <a:endParaRPr lang="zh-CN" altLang="en-US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ASSUME    CS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CODE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DS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</a:t>
            </a:r>
            <a:endParaRPr lang="zh-CN" altLang="en-US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MOV  	  AL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90H		</a:t>
            </a:r>
            <a:r>
              <a:rPr lang="en-US" sz="3600" dirty="0" smtClean="0">
                <a:solidFill>
                  <a:schemeClr val="bg2"/>
                </a:solidFill>
                <a:ea typeface="楷体_GB2312" pitchFamily="49" charset="-122"/>
              </a:rPr>
              <a:t>;   </a:t>
            </a:r>
            <a:r>
              <a:rPr lang="en-US" altLang="zh-CN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口方式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口方式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OUT	  63H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；输出控制字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IN_PA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	  AL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60H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；读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AND	  AL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0FH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；取低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MOV  	  BX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 TABLE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BX←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七段代码表首地址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XLAT		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；查表，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AL←(BX+AL)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OUT	  61H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；输出到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CALL  </a:t>
            </a:r>
            <a:r>
              <a:rPr lang="en-US" sz="3600" dirty="0" smtClean="0">
                <a:ea typeface="楷体_GB2312" pitchFamily="49" charset="-122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DELAY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；调用延时程序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JMP	  IN_PA	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；继续读开关，显示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DELAY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  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；延时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MOV  	  AH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4CH</a:t>
            </a:r>
            <a:endParaRPr lang="zh-CN" altLang="en-US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INT   	  21H			</a:t>
            </a:r>
            <a:r>
              <a:rPr lang="zh-CN" alt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；返回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DOS</a:t>
            </a:r>
            <a:endParaRPr lang="zh-CN" altLang="en-US" sz="3600" b="1" dirty="0" smtClean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CODE	  ENDS</a:t>
            </a:r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297363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</a:t>
            </a:r>
            <a:r>
              <a:rPr lang="en-US" altLang="zh-CN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基本输入输出应用举例</a:t>
            </a:r>
            <a:endParaRPr lang="en-US" altLang="zh-CN" sz="3600" b="1" dirty="0" smtClean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6.3.2  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键盘接口</a:t>
            </a:r>
            <a:endParaRPr lang="en-US" altLang="zh-CN" sz="36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6.3.3  8255A</a:t>
            </a:r>
            <a:r>
              <a:rPr lang="zh-CN" alt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PC/XT</a:t>
            </a:r>
            <a:r>
              <a:rPr lang="zh-CN" alt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机中的应用</a:t>
            </a:r>
            <a:endParaRPr lang="zh-CN" altLang="en-US" sz="3600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6.3.2  </a:t>
            </a:r>
            <a:r>
              <a:rPr lang="zh-CN" altLang="en-US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键盘接口</a:t>
            </a:r>
            <a:endParaRPr lang="zh-CN" altLang="en-US" b="1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构成键盘的开关有机械式、薄膜式、电容式和霍尔效应式等，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上的键盘多用机械式开关。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为减少输入线，开关被排列成行、列矩阵。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检测是否有键压下前，先要确定键是否都松开。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检测到有压键后，应</a:t>
            </a:r>
            <a:r>
              <a:rPr lang="zh-CN" altLang="en-US" sz="28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消抖动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(Debance)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，即延长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20ms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，再查看该键是否仍被压下。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389437"/>
            <a:ext cx="8763000" cy="216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键盘扫描：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）是否所有键均松开？向每行输出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再读列，应都为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）是，查有键压下？向每行输出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后读得有列为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）有键压下，延时消抖动；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endParaRPr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）根据输出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和读得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的位置，获得该键的代码。</a:t>
            </a:r>
            <a:endParaRPr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5715000" y="457200"/>
            <a:ext cx="34290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行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×4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列键盘矩阵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0975" lvl="0" indent="-180975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</a:t>
            </a:r>
            <a:r>
              <a:rPr lang="en-US" altLang="zh-CN" sz="2600" b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600" b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2600" b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输出到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行线</a:t>
            </a:r>
            <a:endParaRPr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0975" lvl="0" indent="-180975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行线输入到</a:t>
            </a:r>
            <a:r>
              <a:rPr 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600" b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7~4</a:t>
            </a:r>
            <a:endParaRPr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0975" lvl="0" indent="-180975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列线输入到</a:t>
            </a: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sz="2600" b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600" b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2600" b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600" b="1" i="0" u="none" strike="noStrike" kern="1200" cap="none" spc="0" normalizeH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0975" lvl="0" indent="-180975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键未压下的列</a:t>
            </a: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=1</a:t>
            </a:r>
            <a:endParaRPr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0975" lvl="0" indent="-180975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压键的行列会接通</a:t>
            </a:r>
            <a:endParaRPr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0975" lvl="0" indent="-180975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若置压键行为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0975" lvl="0" indent="-180975" fontAlgn="auto">
              <a:spcBef>
                <a:spcPct val="20000"/>
              </a:spcBef>
              <a:spcAft>
                <a:spcPts val="0"/>
              </a:spcAft>
            </a:pP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则对应列也为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图6.2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57200"/>
            <a:ext cx="5016500" cy="3852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657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</a:t>
            </a:r>
            <a:r>
              <a:rPr lang="en-US" altLang="zh-CN" b="1" dirty="0" smtClean="0"/>
              <a:t>6.23</a:t>
            </a:r>
            <a:endParaRPr lang="zh-CN" altLang="en-US" b="1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键的代码形成：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键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列，压下后从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口可读得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，其余位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，故其编码为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01110111B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77H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键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列，压下时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，其余位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，故其编码为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10111101B=BDH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然后查表确定压下的键。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Clr>
                <a:srgbClr val="FF66CC"/>
              </a:buClr>
              <a:buFont typeface="Wingdings 3" panose="05040102010807070707" pitchFamily="18" charset="2"/>
              <a:buChar char="u"/>
            </a:pPr>
            <a:r>
              <a:rPr lang="zh-CN" altLang="en-US" sz="28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键扫描的程序见课</a:t>
            </a:r>
            <a:r>
              <a:rPr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本。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66800" y="1828800"/>
            <a:ext cx="7620000" cy="4297363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</a:t>
            </a:r>
            <a:r>
              <a:rPr lang="en-US" altLang="zh-CN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基本输入输出应用举例</a:t>
            </a:r>
            <a:endParaRPr lang="en-US" altLang="zh-CN" sz="3600" b="1" dirty="0" smtClean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6.3.2  </a:t>
            </a:r>
            <a:r>
              <a:rPr lang="zh-CN" alt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键盘接口</a:t>
            </a:r>
            <a:endParaRPr lang="en-US" altLang="zh-CN" sz="3600" b="1" dirty="0" smtClean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6.3.3  8255A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PC/XT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机中的应用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endParaRPr lang="en-US" altLang="zh-CN" sz="3600" dirty="0" smtClean="0"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          *</a:t>
            </a:r>
            <a:r>
              <a:rPr lang="zh-CN" altLang="en-US" dirty="0" smtClean="0">
                <a:ea typeface="楷体_GB2312" pitchFamily="49" charset="-122"/>
              </a:rPr>
              <a:t>供选用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6.3.3  8255A</a:t>
            </a:r>
            <a:r>
              <a:rPr lang="zh-CN" altLang="en-US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PC/XT</a:t>
            </a:r>
            <a:r>
              <a:rPr lang="zh-CN" altLang="en-US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机中的应用</a:t>
            </a:r>
            <a:endParaRPr lang="zh-CN" altLang="en-US" b="1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PC/XT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机中用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8255A-5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（功能与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同）为接口芯片，来读取键盘输入的扫描码和系统配置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DIP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开关的设置状态，同时还可以控制扬声器发声及奇偶校验电路的工作。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</a:t>
            </a:r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8255A-5</a:t>
            </a:r>
            <a:r>
              <a:rPr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</a:t>
            </a:r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PC/XT</a:t>
            </a:r>
            <a:r>
              <a:rPr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机中的连接</a:t>
            </a:r>
            <a:endParaRPr lang="zh-CN" altLang="en-US" sz="32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1219200"/>
            <a:ext cx="3276600" cy="5334000"/>
          </a:xfrm>
        </p:spPr>
        <p:txBody>
          <a:bodyPr>
            <a:normAutofit fontScale="92500"/>
          </a:bodyPr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A,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口均为方式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左侧为控制信号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口地址：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口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-60H  B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口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-61H  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口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-62H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控制口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-63H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上电时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口输出，检测部件标志，正常为输入，读取键盘扫描码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口输出控制信号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口读取系统状态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6.2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43000"/>
            <a:ext cx="5152831" cy="53155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1219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</a:t>
            </a:r>
            <a:r>
              <a:rPr lang="en-US" altLang="zh-CN" b="1" dirty="0" smtClean="0"/>
              <a:t>6.24</a:t>
            </a:r>
            <a:endParaRPr lang="zh-CN" altLang="en-US" b="1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kumimoji="1" lang="en-US" altLang="zh-CN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/>
              </a:rPr>
              <a:t>6</a:t>
            </a:r>
            <a:r>
              <a:rPr kumimoji="1" lang="en-US" altLang="zh-CN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.3  8255A</a:t>
            </a:r>
            <a:r>
              <a:rPr kumimoji="1" lang="zh-CN" altLang="en-US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的应用举例</a:t>
            </a:r>
            <a:endParaRPr lang="zh-CN" altLang="en-US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举例说明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在开关电路、键盘及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PC/XT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机中的应用。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此外，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还可用于扬声器和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CRT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控制接口电路、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A/D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D/A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接口电路等许多场合。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由于选通方式比较复杂，这里仅介绍方式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的几个应用实例。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输出控制信号：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输出扬声器发声控制信号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到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8253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</a:t>
            </a:r>
            <a:r>
              <a:rPr lang="en-US" sz="28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端，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8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，允许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8253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计数器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产生音调信号。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输出控制扬声器发声信号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8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允许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8253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输出的音调信号加到扬声器驱动电路。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保留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，可输出键盘检测数据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KBD DATA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读入配置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DIP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开关状态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8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封锁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U41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，开关高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8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8~5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读入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</a:t>
            </a:r>
            <a:r>
              <a:rPr lang="en-US" sz="28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3~0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8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U41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选通，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8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4~1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读入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</a:t>
            </a:r>
            <a:r>
              <a:rPr lang="en-US" sz="28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3~0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。开关合上时状态为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，断开为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允许系统板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奇偶校验电路工作。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允许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扩展板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奇偶校验电路工作。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输出到键盘接口电路。</a:t>
            </a:r>
            <a:endParaRPr lang="zh-CN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5821363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读取系统状态：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~ PC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配置开关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DIP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的设置状态。</a:t>
            </a:r>
            <a:endParaRPr lang="zh-CN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加到扬声器上的驱动信号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SPK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扬声器的音调信号状态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T/C 2OUT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，即从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8253-5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OUT2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输出的信号。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通道奇偶校验结果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 CHCK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。若为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则产生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NMI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中断请求。只有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8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才允许送出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 CHCK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信号。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</a:t>
            </a:r>
            <a:r>
              <a:rPr lang="en-US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系统板奇偶校验结果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PCK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。若为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便产生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NMI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中断请求。只有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PB</a:t>
            </a:r>
            <a:r>
              <a:rPr lang="en-US" sz="28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才允许发出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PCK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信号。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端口编程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加电时系统处于自检方式，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8255A-5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个端口均置为方式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口和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口输出，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口输入，方式选择字应置成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10001001B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，即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1200"/>
              </a:spcBef>
              <a:buClr>
                <a:srgbClr val="FF0000"/>
              </a:buCl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MOV	  AL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10001001B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0000"/>
              </a:buClr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OUT	  63H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正常工作时，再置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口为输入，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口和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口同上，方式选择字应为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10011001B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，即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1200"/>
              </a:spcBef>
              <a:buClr>
                <a:srgbClr val="FF0000"/>
              </a:buCl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MOV	  AL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110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OUT	  63H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对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口编程可实现不同的控制功能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禁止系统板和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扩展板的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奇偶校验的程序段：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	    AL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61H	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;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读入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口状态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OR	    AL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00110000B	 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;PB</a:t>
            </a:r>
            <a:r>
              <a:rPr lang="en-US" sz="28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PB</a:t>
            </a:r>
            <a:r>
              <a:rPr lang="en-US" sz="28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置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1,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禁止奇偶校验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  61H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	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;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将新状态字送回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30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3000" dirty="0" smtClean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问题：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口已被设为输出方式，为何能用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指令读取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口的状态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? </a:t>
            </a:r>
            <a:endParaRPr lang="en-US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30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3000" dirty="0" smtClean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000" dirty="0" smtClean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答案：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因为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口的结构特殊。</a:t>
            </a:r>
            <a:r>
              <a:rPr lang="en-US" altLang="zh-CN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口既有</a:t>
            </a:r>
            <a:r>
              <a:rPr lang="en-US" altLang="zh-CN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位输入缓冲器，还有</a:t>
            </a:r>
            <a:r>
              <a:rPr lang="en-US" altLang="zh-CN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锁存器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缓冲器。从</a:t>
            </a:r>
            <a:r>
              <a:rPr lang="en-US" altLang="zh-CN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输出时数据会被锁存在那里，能随时用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指令读回锁存的输出状态。因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口被编程为输出，因而读到的是锁存数据而不是从外设输入到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口的数据。</a:t>
            </a:r>
            <a:endParaRPr lang="zh-CN" altLang="en-US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altLang="zh-CN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为输入方式，读入各位数值来了解系统状态。</a:t>
            </a:r>
            <a:endParaRPr lang="en-US" altLang="zh-CN" sz="3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3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检查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DIP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开关状态的程序段：</a:t>
            </a:r>
            <a:endParaRPr lang="zh-CN" altLang="en-US" sz="3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IN	      AL</a:t>
            </a:r>
            <a:r>
              <a:rPr lang="zh-CN" alt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61H		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；读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口状态</a:t>
            </a:r>
            <a:endParaRPr lang="zh-CN" altLang="en-US" sz="3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AND    AL</a:t>
            </a:r>
            <a:r>
              <a:rPr lang="zh-CN" alt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11110111B	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PB</a:t>
            </a:r>
            <a:r>
              <a:rPr lang="en-US" sz="3400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置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，其余位不变</a:t>
            </a:r>
            <a:endParaRPr lang="zh-CN" altLang="en-US" sz="3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	OUT    61H</a:t>
            </a:r>
            <a:r>
              <a:rPr lang="zh-CN" alt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		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；送回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</a:t>
            </a:r>
            <a:endParaRPr lang="zh-CN" altLang="en-US" sz="3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IN	     AL</a:t>
            </a:r>
            <a:r>
              <a:rPr lang="zh-CN" alt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62H		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；读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口状态</a:t>
            </a:r>
            <a:endParaRPr lang="zh-CN" altLang="en-US" sz="3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AND    AL</a:t>
            </a:r>
            <a:r>
              <a:rPr lang="zh-CN" alt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0FH		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；取低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位开关状态</a:t>
            </a:r>
            <a:endParaRPr lang="zh-CN" altLang="en-US" sz="3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MOV  AH</a:t>
            </a:r>
            <a:r>
              <a:rPr lang="zh-CN" alt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		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；存入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AH</a:t>
            </a:r>
            <a:endParaRPr lang="zh-CN" altLang="en-US" sz="3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IN	     AL</a:t>
            </a:r>
            <a:r>
              <a:rPr lang="zh-CN" alt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61H		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；读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口状态</a:t>
            </a:r>
            <a:endParaRPr lang="zh-CN" altLang="en-US" sz="3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OR	     AL</a:t>
            </a:r>
            <a:r>
              <a:rPr lang="zh-CN" alt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00001000B	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PB</a:t>
            </a:r>
            <a:r>
              <a:rPr lang="en-US" sz="3400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置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，其余位不变</a:t>
            </a:r>
            <a:endParaRPr lang="zh-CN" altLang="en-US" sz="3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OUT   61H</a:t>
            </a:r>
            <a:r>
              <a:rPr lang="zh-CN" alt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		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；送回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</a:t>
            </a:r>
            <a:endParaRPr lang="zh-CN" altLang="en-US" sz="3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IN	     AL</a:t>
            </a:r>
            <a:r>
              <a:rPr lang="zh-CN" alt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62H		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；读高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位开关状态进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低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endParaRPr lang="zh-CN" altLang="en-US" sz="3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MOV  CL</a:t>
            </a:r>
            <a:r>
              <a:rPr lang="zh-CN" alt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zh-CN" altLang="en-US" sz="3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ROL    AL</a:t>
            </a:r>
            <a:r>
              <a:rPr lang="zh-CN" alt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CL		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；左移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次后送到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3400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~D</a:t>
            </a:r>
            <a:r>
              <a:rPr lang="en-US" sz="3400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endParaRPr lang="zh-CN" altLang="en-US" sz="3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AN</a:t>
            </a:r>
            <a:r>
              <a:rPr lang="en-US" altLang="zh-CN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  </a:t>
            </a: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0F0H		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；截取高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位开关量</a:t>
            </a:r>
            <a:endParaRPr lang="zh-CN" altLang="en-US" sz="3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OR	     AL</a:t>
            </a:r>
            <a:r>
              <a:rPr lang="zh-CN" alt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AH		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位开关状态组合在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endParaRPr lang="zh-CN" altLang="en-US" sz="3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43000" y="2514600"/>
            <a:ext cx="7620000" cy="35052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</a:t>
            </a:r>
            <a:r>
              <a:rPr lang="en-US" altLang="zh-CN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基本输入输出应用举例</a:t>
            </a:r>
            <a:endParaRPr lang="en-US" altLang="zh-CN" sz="36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6.3.2  </a:t>
            </a:r>
            <a:r>
              <a:rPr lang="zh-CN" alt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键盘接口</a:t>
            </a:r>
            <a:endParaRPr lang="en-US" altLang="zh-CN" sz="3600" b="1" dirty="0" smtClean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6.3.3  8255A</a:t>
            </a:r>
            <a:r>
              <a:rPr lang="zh-CN" alt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PC/XT</a:t>
            </a:r>
            <a:r>
              <a:rPr lang="zh-CN" altLang="en-US" sz="36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机中的应用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600" dirty="0" smtClean="0">
                <a:ea typeface="楷体_GB2312" pitchFamily="49" charset="-122"/>
              </a:rPr>
              <a:t>         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供选用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kumimoji="1" lang="en-US" altLang="zh-CN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/>
              </a:rPr>
              <a:t>6</a:t>
            </a:r>
            <a:r>
              <a:rPr kumimoji="1" lang="en-US" altLang="zh-CN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.3  8255A</a:t>
            </a:r>
            <a:r>
              <a:rPr kumimoji="1" lang="zh-CN" altLang="en-US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的应用举例</a:t>
            </a:r>
            <a:endParaRPr lang="zh-CN" altLang="en-US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</a:t>
            </a:r>
            <a:r>
              <a:rPr lang="en-US" altLang="zh-CN" sz="40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40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40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基本输入输出应用举例</a:t>
            </a:r>
            <a:endParaRPr lang="zh-CN" altLang="en-US" sz="4000" b="1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5029200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在工业控制等实际应用场合，经常需要检测开关状态，并用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等显示出来。在交通灯控制方面，也有类似的应用。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None/>
            </a:pPr>
            <a:r>
              <a:rPr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某检测系统中有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个开关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，要求不断检测它们的通断状态，并显示在发光二极管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上。开关</a:t>
            </a:r>
            <a:r>
              <a:rPr lang="zh-CN" altLang="en-US" sz="2800" dirty="0" smtClean="0">
                <a:ea typeface="楷体_GB2312" pitchFamily="49" charset="-122"/>
              </a:rPr>
              <a:t>断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开，相应的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点亮；开关合上，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熄灭。试设计硬件电路，并编写有关的控制程序。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137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）硬件电路设计</a:t>
            </a:r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34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lang="en-US" sz="34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8086 CPU</a:t>
            </a:r>
            <a:r>
              <a:rPr lang="zh-CN" altLang="en-US" sz="34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34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4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34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74LS138</a:t>
            </a:r>
            <a:r>
              <a:rPr lang="zh-CN" altLang="en-US" sz="34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译码器等芯片及开关、显示器等构成如下硬件电路，来实现上述功能。</a:t>
            </a:r>
            <a:endParaRPr lang="zh-CN" altLang="en-US" sz="34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图6.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752600"/>
            <a:ext cx="8610600" cy="4591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6019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</a:t>
            </a:r>
            <a:r>
              <a:rPr lang="en-US" altLang="zh-CN" b="1" dirty="0" smtClean="0"/>
              <a:t>6.21</a:t>
            </a:r>
            <a:endParaRPr lang="zh-CN" altLang="en-US" b="1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口输入，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~PA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个开关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~K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口输出，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PB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~PB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接显示器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~LED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RESET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脚接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相应输出，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~D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与低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位数据线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~D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相连，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个口地址都应为偶地址，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总为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来选择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个端口。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=111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=100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时，译码器输出</a:t>
            </a:r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        </a:t>
            </a:r>
            <a:endParaRPr lang="en-US" altLang="zh-CN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选中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个端口地址为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F0H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F2H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F4H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F6H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，对应于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口、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口、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口、控制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口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87905" y="2654300"/>
          <a:ext cx="53213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6400800" imgH="4876800" progId="Equation.DSMT4">
                  <p:embed/>
                </p:oleObj>
              </mc:Choice>
              <mc:Fallback>
                <p:oleObj name="Equation" r:id="rId1" imgW="6400800" imgH="48768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7905" y="2654300"/>
                        <a:ext cx="532130" cy="4057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985135" y="2654300"/>
          <a:ext cx="59753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7620000" imgH="5181600" progId="Equation.DSMT4">
                  <p:embed/>
                </p:oleObj>
              </mc:Choice>
              <mc:Fallback>
                <p:oleObj name="Equation" r:id="rId3" imgW="7620000" imgH="51816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5135" y="2654300"/>
                        <a:ext cx="597535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620000" y="3962400"/>
          <a:ext cx="828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8839200" imgH="6096000" progId="Equation.DSMT4">
                  <p:embed/>
                </p:oleObj>
              </mc:Choice>
              <mc:Fallback>
                <p:oleObj name="Equation" r:id="rId5" imgW="8839200" imgH="6096000" progId="Equation.DSMT4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0" y="3962400"/>
                        <a:ext cx="828675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pPr algn="just">
              <a:spcAft>
                <a:spcPts val="600"/>
              </a:spcAft>
              <a:buNone/>
            </a:pP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控制程序段设计</a:t>
            </a:r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确定方式选择控制字</a:t>
            </a:r>
            <a:endParaRPr lang="en-US" altLang="zh-C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38480" indent="0" algn="just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口方式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输入，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口方式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输出，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口未用，相应位清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，控制字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10010000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控字写入控制口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F6H</a:t>
            </a:r>
            <a:endParaRPr lang="en-US" altLang="zh-C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将开关状态从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引脚读入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。若开关合上，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中的相应位为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，断开则为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把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中的内容从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引脚输出</a:t>
            </a:r>
            <a:endParaRPr lang="en-US" altLang="zh-C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38480" indent="0" algn="just">
              <a:buClr>
                <a:srgbClr val="FF0000"/>
              </a:buClr>
              <a:buNone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0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熄灭，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表示相应的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开关合上；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38480" indent="0" algn="just">
              <a:buClr>
                <a:srgbClr val="FF0000"/>
              </a:buClr>
              <a:buNone/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1-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点亮，表示相应的开关断开。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不断循环，反复检测开关状态并显示</a:t>
            </a:r>
            <a:endParaRPr lang="en-US" altLang="zh-C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278130" algn="just">
              <a:buNone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计算机速度很快，每次操作后要延迟一定时间。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58213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程序：</a:t>
            </a:r>
            <a:endParaRPr lang="en-US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    DX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0F6H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；控制字寄存器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MOV    AL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10010000B  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；控制字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OUT     DX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	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；写入控制字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TEST_IT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MOV    DX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0F0H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；指向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IN	   AL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DX	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；读入开关状态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MOV	   DX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0F2H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；指向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</a:t>
            </a:r>
            <a:endParaRPr 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OUT	   DX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	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口控制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CALL  DELAY_20S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；调延时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子程序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JMP	</a:t>
            </a:r>
            <a:r>
              <a:rPr 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TEST_IT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；延时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再检测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DELAY_20S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				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；延时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子程序</a:t>
            </a:r>
            <a:endParaRPr lang="zh-CN" altLang="en-US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1752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3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读开关并用七段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显示器显示开关状态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口接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个开关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en-US" sz="26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~K</a:t>
            </a:r>
            <a:r>
              <a:rPr lang="en-US" sz="26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PB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位输出经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74LS04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反相驱动后，接到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个七段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显示器上。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个开关，共有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种状态，对应于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进制数字</a:t>
            </a:r>
            <a:r>
              <a:rPr lang="en-US" sz="2600" dirty="0" smtClean="0">
                <a:ea typeface="楷体_GB2312" pitchFamily="49" charset="-122"/>
              </a:rPr>
              <a:t>0~F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6.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133600"/>
            <a:ext cx="7315200" cy="4279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0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</a:t>
            </a:r>
            <a:r>
              <a:rPr lang="en-US" altLang="zh-CN" b="1" dirty="0" smtClean="0"/>
              <a:t>6.22</a:t>
            </a:r>
            <a:endParaRPr lang="zh-CN" altLang="en-US" b="1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4266</Words>
  <Application>WPS 演示</Application>
  <PresentationFormat>全屏显示(4:3)</PresentationFormat>
  <Paragraphs>211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黑体</vt:lpstr>
      <vt:lpstr>Times New Roman</vt:lpstr>
      <vt:lpstr>楷体_GB2312</vt:lpstr>
      <vt:lpstr>新宋体</vt:lpstr>
      <vt:lpstr>微软雅黑</vt:lpstr>
      <vt:lpstr>Arial Unicode MS</vt:lpstr>
      <vt:lpstr>Calibri</vt:lpstr>
      <vt:lpstr>Wingdings 3</vt:lpstr>
      <vt:lpstr>Symbol</vt:lpstr>
      <vt:lpstr>Office 主题</vt:lpstr>
      <vt:lpstr>Equation.DSMT4</vt:lpstr>
      <vt:lpstr>Equation.DSMT4</vt:lpstr>
      <vt:lpstr>Equation.DSMT4</vt:lpstr>
      <vt:lpstr>PowerPoint 演示文稿</vt:lpstr>
      <vt:lpstr>§6.3  8255A的应用举例</vt:lpstr>
      <vt:lpstr>§6.3  8255A的应用举例</vt:lpstr>
      <vt:lpstr>6.3.1  基本输入输出应用举例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七段LED显示原理</vt:lpstr>
      <vt:lpstr>PowerPoint 演示文稿</vt:lpstr>
      <vt:lpstr>PowerPoint 演示文稿</vt:lpstr>
      <vt:lpstr>6.3.2  键盘接口</vt:lpstr>
      <vt:lpstr>PowerPoint 演示文稿</vt:lpstr>
      <vt:lpstr>PowerPoint 演示文稿</vt:lpstr>
      <vt:lpstr>PowerPoint 演示文稿</vt:lpstr>
      <vt:lpstr>6.3.3  8255A在PC/XT机中的应用</vt:lpstr>
      <vt:lpstr>1. 8255A-5在PC/XT机中的连接</vt:lpstr>
      <vt:lpstr>PowerPoint 演示文稿</vt:lpstr>
      <vt:lpstr>PowerPoint 演示文稿</vt:lpstr>
      <vt:lpstr>2. 端口编程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6.3 8255应用</dc:title>
  <dc:creator>冯周</dc:creator>
  <cp:lastModifiedBy>赵文彬</cp:lastModifiedBy>
  <cp:revision>183</cp:revision>
  <cp:lastPrinted>2113-01-01T00:00:00Z</cp:lastPrinted>
  <dcterms:created xsi:type="dcterms:W3CDTF">2113-01-01T00:00:00Z</dcterms:created>
  <dcterms:modified xsi:type="dcterms:W3CDTF">2020-10-20T01:09:27Z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2052-11.1.0.10000</vt:lpwstr>
  </property>
</Properties>
</file>