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40"/>
  </p:handoutMasterIdLst>
  <p:sldIdLst>
    <p:sldId id="637" r:id="rId3"/>
    <p:sldId id="633" r:id="rId4"/>
    <p:sldId id="634" r:id="rId5"/>
    <p:sldId id="588" r:id="rId6"/>
    <p:sldId id="589" r:id="rId7"/>
    <p:sldId id="590" r:id="rId8"/>
    <p:sldId id="591" r:id="rId9"/>
    <p:sldId id="592" r:id="rId10"/>
    <p:sldId id="593" r:id="rId11"/>
    <p:sldId id="600" r:id="rId12"/>
    <p:sldId id="601" r:id="rId13"/>
    <p:sldId id="602" r:id="rId15"/>
    <p:sldId id="635" r:id="rId16"/>
    <p:sldId id="603" r:id="rId17"/>
    <p:sldId id="604" r:id="rId18"/>
    <p:sldId id="605" r:id="rId19"/>
    <p:sldId id="606" r:id="rId20"/>
    <p:sldId id="609" r:id="rId21"/>
    <p:sldId id="610" r:id="rId22"/>
    <p:sldId id="614" r:id="rId23"/>
    <p:sldId id="616" r:id="rId24"/>
    <p:sldId id="615" r:id="rId25"/>
    <p:sldId id="619" r:id="rId26"/>
    <p:sldId id="636" r:id="rId27"/>
    <p:sldId id="620" r:id="rId28"/>
    <p:sldId id="621" r:id="rId29"/>
    <p:sldId id="622" r:id="rId30"/>
    <p:sldId id="623" r:id="rId31"/>
    <p:sldId id="627" r:id="rId32"/>
    <p:sldId id="626" r:id="rId33"/>
    <p:sldId id="624" r:id="rId34"/>
    <p:sldId id="625" r:id="rId35"/>
    <p:sldId id="628" r:id="rId36"/>
    <p:sldId id="632" r:id="rId37"/>
    <p:sldId id="630" r:id="rId38"/>
    <p:sldId id="631" r:id="rId39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66FF"/>
    <a:srgbClr val="00CC00"/>
    <a:srgbClr val="FF9933"/>
    <a:srgbClr val="B4B9BE"/>
    <a:srgbClr val="235CCD"/>
    <a:srgbClr val="4861A8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649" autoAdjust="0"/>
    <p:restoredTop sz="94687" autoAdjust="0"/>
  </p:normalViewPr>
  <p:slideViewPr>
    <p:cSldViewPr>
      <p:cViewPr varScale="1">
        <p:scale>
          <a:sx n="59" d="100"/>
          <a:sy n="59" d="100"/>
        </p:scale>
        <p:origin x="-5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12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BBD8278-9B0A-47F7-8E21-A5234346997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/>
          <p:cNvGrpSpPr/>
          <p:nvPr/>
        </p:nvGrpSpPr>
        <p:grpSpPr bwMode="auto">
          <a:xfrm>
            <a:off x="0" y="7937"/>
            <a:ext cx="9140825" cy="6850063"/>
            <a:chOff x="0" y="0"/>
            <a:chExt cx="5758" cy="4315"/>
          </a:xfrm>
        </p:grpSpPr>
        <p:grpSp>
          <p:nvGrpSpPr>
            <p:cNvPr id="3081" name="Group 3"/>
            <p:cNvGrpSpPr/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77572" name="Freeform 4"/>
              <p:cNvSpPr/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3" name="Freeform 5"/>
              <p:cNvSpPr/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4" name="Freeform 6"/>
              <p:cNvSpPr/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5" name="Freeform 7"/>
              <p:cNvSpPr/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  <p:sp>
            <p:nvSpPr>
              <p:cNvPr id="877576" name="Freeform 8"/>
              <p:cNvSpPr/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77577" name="Freeform 9"/>
            <p:cNvSpPr/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77578" name="Freeform 10"/>
            <p:cNvSpPr/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877579" name="Rectangle 11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 smtClean="0"/>
          </a:p>
        </p:txBody>
      </p:sp>
      <p:sp>
        <p:nvSpPr>
          <p:cNvPr id="877580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 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 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 第四级</a:t>
            </a:r>
            <a:endParaRPr lang="zh-CN" altLang="en-US" dirty="0" smtClean="0"/>
          </a:p>
        </p:txBody>
      </p:sp>
      <p:sp>
        <p:nvSpPr>
          <p:cNvPr id="877581" name="Text Box 13"/>
          <p:cNvSpPr txBox="1">
            <a:spLocks noChangeArrowheads="1"/>
          </p:cNvSpPr>
          <p:nvPr/>
        </p:nvSpPr>
        <p:spPr bwMode="auto">
          <a:xfrm>
            <a:off x="7505700" y="0"/>
            <a:ext cx="1638300" cy="369332"/>
          </a:xfrm>
          <a:prstGeom prst="rect">
            <a:avLst/>
          </a:prstGeom>
          <a:noFill/>
          <a:ln w="9525">
            <a:noFill/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ClrTx/>
              <a:buFontTx/>
              <a:buNone/>
              <a:defRPr/>
            </a:pP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第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7</a:t>
            </a:r>
            <a:r>
              <a:rPr lang="zh-CN" altLang="en-US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章 </a:t>
            </a:r>
            <a:r>
              <a:rPr lang="en-US" altLang="zh-CN" sz="1800" b="1" dirty="0" smtClean="0">
                <a:solidFill>
                  <a:srgbClr val="FFC000"/>
                </a:solidFill>
                <a:effectLst/>
                <a:latin typeface="+mn-lt"/>
                <a:ea typeface="黑体" panose="02010609060101010101" pitchFamily="2" charset="-122"/>
              </a:rPr>
              <a:t>8253</a:t>
            </a:r>
            <a:endParaRPr lang="zh-CN" altLang="en-US" sz="1800" b="1" dirty="0">
              <a:solidFill>
                <a:srgbClr val="FFC000"/>
              </a:solidFill>
              <a:effectLst/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0"/>
            <a:ext cx="2216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>
                <a:latin typeface="+mj-lt"/>
                <a:ea typeface="黑体" panose="02010609060101010101" pitchFamily="2" charset="-122"/>
              </a:rPr>
              <a:t>7.2  8253</a:t>
            </a:r>
            <a:r>
              <a:rPr lang="zh-CN" altLang="en-US" sz="1600" b="1" dirty="0" smtClean="0">
                <a:latin typeface="+mj-lt"/>
                <a:ea typeface="黑体" panose="02010609060101010101" pitchFamily="2" charset="-122"/>
              </a:rPr>
              <a:t>的应用</a:t>
            </a:r>
            <a:endParaRPr lang="zh-CN" altLang="en-US" sz="1600" b="1" dirty="0">
              <a:latin typeface="+mj-lt"/>
              <a:ea typeface="黑体" panose="02010609060101010101" pitchFamily="2" charset="-122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slow">
    <p:cover dir="u"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baseline="0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+mj-ea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FFFF99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9144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2pPr>
      <a:lvl3pPr marL="1371600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黑体" panose="02010609060101010101" pitchFamily="2" charset="-122"/>
          <a:ea typeface="黑体" panose="02010609060101010101" pitchFamily="2" charset="-122"/>
        </a:defRPr>
      </a:lvl3pPr>
      <a:lvl4pPr marL="1752600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宋体" panose="02010600030101010101" pitchFamily="2" charset="-122"/>
          <a:ea typeface="宋体" panose="02010600030101010101" pitchFamily="2" charset="-122"/>
        </a:defRPr>
      </a:lvl4pPr>
      <a:lvl5pPr marL="2209800" indent="-381000" algn="l" rtl="0" eaLnBrk="0" fontAlgn="base" hangingPunct="0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6670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31242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5814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4038600" indent="-381000" algn="l" rtl="0" fontAlgn="base">
        <a:spcBef>
          <a:spcPct val="30000"/>
        </a:spcBef>
        <a:spcAft>
          <a:spcPct val="0"/>
        </a:spcAft>
        <a:buClr>
          <a:srgbClr val="B4B9BE"/>
        </a:buClr>
        <a:buFont typeface="Wingdings" panose="05000000000000000000" pitchFamily="2" charset="2"/>
        <a:buChar char="l"/>
        <a:defRPr sz="2400" b="1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546100" y="873125"/>
            <a:ext cx="8051800" cy="51117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just" rtl="0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7</a:t>
            </a:r>
            <a:r>
              <a:rPr lang="zh-CN" altLang="en-US" sz="4000" b="1" dirty="0" smtClean="0">
                <a:solidFill>
                  <a:srgbClr val="00CC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</a:t>
            </a:r>
            <a:br>
              <a:rPr lang="en-US" altLang="zh-CN" sz="3600" dirty="0" smtClean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可编程计数器</a:t>
            </a: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/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定时器</a:t>
            </a:r>
            <a:b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</a:br>
            <a:r>
              <a:rPr 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8253/8254</a:t>
            </a:r>
            <a:r>
              <a:rPr lang="zh-CN" altLang="en-US" sz="4800" b="1" dirty="0" smtClean="0">
                <a:solidFill>
                  <a:srgbClr val="FFC000"/>
                </a:solidFill>
                <a:ea typeface="黑体" panose="02010609060101010101" pitchFamily="2" charset="-122"/>
              </a:rPr>
              <a:t>及其应用</a:t>
            </a:r>
            <a:endParaRPr lang="en-US" altLang="zh-CN" sz="3600" b="1" dirty="0" smtClean="0">
              <a:solidFill>
                <a:srgbClr val="FFFF00"/>
              </a:solidFill>
              <a:cs typeface="Times New Roman" panose="02020603050405020304" pitchFamily="18" charset="0"/>
            </a:endParaRPr>
          </a:p>
          <a:p>
            <a:pPr algn="ctr"/>
            <a:endParaRPr lang="zh-CN" altLang="en-US" sz="36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250950"/>
            <a:ext cx="8372475" cy="2178050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7.3  </a:t>
            </a:r>
            <a:r>
              <a:rPr lang="zh-CN" altLang="en-US" sz="2600" dirty="0" smtClean="0"/>
              <a:t>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控制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发光管的点亮和熄灭，要求点亮</a:t>
            </a:r>
            <a:r>
              <a:rPr lang="en-US" sz="2600" dirty="0" smtClean="0"/>
              <a:t>10</a:t>
            </a:r>
            <a:r>
              <a:rPr lang="en-US" altLang="zh-CN" sz="2600" dirty="0" smtClean="0"/>
              <a:t>s</a:t>
            </a:r>
            <a:r>
              <a:rPr lang="zh-CN" altLang="en-US" sz="2600" dirty="0" smtClean="0"/>
              <a:t>，熄灭</a:t>
            </a:r>
            <a:r>
              <a:rPr lang="en-US" sz="2600" dirty="0" smtClean="0"/>
              <a:t>10</a:t>
            </a:r>
            <a:r>
              <a:rPr lang="en-US" altLang="zh-CN" sz="2600" dirty="0" smtClean="0"/>
              <a:t>s</a:t>
            </a:r>
            <a:r>
              <a:rPr lang="zh-CN" altLang="en-US" sz="2600" dirty="0" smtClean="0"/>
              <a:t>，再重复。画出硬件图并编写初始化程序。</a:t>
            </a:r>
            <a:endParaRPr lang="en-US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8253</a:t>
            </a:r>
            <a:r>
              <a:rPr lang="zh-CN" altLang="en-US" sz="2600" dirty="0" smtClean="0"/>
              <a:t>各端口地址为</a:t>
            </a:r>
            <a:r>
              <a:rPr lang="en-US" sz="2600" dirty="0" smtClean="0"/>
              <a:t>81H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83H</a:t>
            </a:r>
            <a:r>
              <a:rPr lang="zh-CN" altLang="en-US" sz="2600" dirty="0" smtClean="0"/>
              <a:t>、</a:t>
            </a:r>
            <a:r>
              <a:rPr lang="en-US" sz="2600" dirty="0" smtClean="0"/>
              <a:t>85H</a:t>
            </a:r>
            <a:r>
              <a:rPr lang="zh-CN" altLang="en-US" sz="2600" dirty="0" smtClean="0"/>
              <a:t>和</a:t>
            </a:r>
            <a:r>
              <a:rPr lang="en-US" sz="2600" dirty="0" smtClean="0"/>
              <a:t>87H</a:t>
            </a:r>
            <a:r>
              <a:rPr lang="zh-CN" altLang="en-US" sz="2600" dirty="0" smtClean="0"/>
              <a:t>；</a:t>
            </a:r>
            <a:endParaRPr lang="en-US" altLang="zh-CN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数据线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~ D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与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15</a:t>
            </a:r>
            <a:r>
              <a:rPr lang="en-US" sz="2600" dirty="0" smtClean="0"/>
              <a:t>~D</a:t>
            </a:r>
            <a:r>
              <a:rPr lang="en-US" sz="2600" baseline="-25000" dirty="0" smtClean="0"/>
              <a:t>8</a:t>
            </a:r>
            <a:r>
              <a:rPr lang="zh-CN" altLang="en-US" sz="2600" dirty="0" smtClean="0"/>
              <a:t>相连，以选中奇地址口</a:t>
            </a:r>
            <a:r>
              <a:rPr lang="en-US" altLang="zh-CN" sz="2600" dirty="0" smtClean="0"/>
              <a:t>;</a:t>
            </a:r>
            <a:endParaRPr lang="en-US" altLang="zh-CN" sz="2600" dirty="0" smtClean="0"/>
          </a:p>
          <a:p>
            <a:pPr marL="262255" indent="-262255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OUT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连到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，高电平点亮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，低电平熄灭</a:t>
            </a:r>
            <a:r>
              <a:rPr lang="en-US" sz="2600" dirty="0" smtClean="0"/>
              <a:t>LED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282700" y="3517900"/>
            <a:ext cx="6134100" cy="30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482600" y="49530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控制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LED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的点亮或熄灭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8250" y="605155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7.10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84250"/>
            <a:ext cx="8372475" cy="5600700"/>
          </a:xfrm>
        </p:spPr>
        <p:txBody>
          <a:bodyPr/>
          <a:lstStyle/>
          <a:p>
            <a:pPr marL="358775" indent="-358775" algn="just"/>
            <a:r>
              <a:rPr lang="zh-CN" altLang="en-US" sz="2800" dirty="0" smtClean="0"/>
              <a:t>编程使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输出周期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秒、占空比</a:t>
            </a:r>
            <a:r>
              <a:rPr lang="en-US" sz="2800" dirty="0" smtClean="0"/>
              <a:t>1∶1</a:t>
            </a:r>
            <a:r>
              <a:rPr lang="zh-CN" altLang="en-US" sz="2800" dirty="0" smtClean="0"/>
              <a:t>的方波，便能使</a:t>
            </a:r>
            <a:r>
              <a:rPr lang="en-US" sz="2800" dirty="0" smtClean="0"/>
              <a:t>LED</a:t>
            </a:r>
            <a:r>
              <a:rPr lang="zh-CN" altLang="en-US" sz="2800" dirty="0" smtClean="0"/>
              <a:t>按</a:t>
            </a:r>
            <a:r>
              <a:rPr lang="en-US" sz="2800" dirty="0" smtClean="0"/>
              <a:t>10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间隔交替点亮和熄灭。</a:t>
            </a:r>
            <a:endParaRPr lang="en-US" altLang="zh-CN" sz="2800" dirty="0" smtClean="0"/>
          </a:p>
          <a:p>
            <a:pPr marL="358775" indent="-358775" algn="just"/>
            <a:r>
              <a:rPr lang="zh-CN" altLang="en-US" sz="2800" dirty="0" smtClean="0"/>
              <a:t>若将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时钟加到</a:t>
            </a:r>
            <a:r>
              <a:rPr lang="en-US" sz="2800" dirty="0" smtClean="0"/>
              <a:t>CLK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端，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输出的脉冲周期最大为</a:t>
            </a:r>
            <a:r>
              <a:rPr lang="en-US" sz="2800" dirty="0" smtClean="0"/>
              <a:t>0.5μs×65536=32768μs=32.768ms</a:t>
            </a:r>
            <a:r>
              <a:rPr lang="zh-CN" altLang="en-US" sz="2800" dirty="0" smtClean="0"/>
              <a:t>，达不到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秒。可用几个通道级连的方案来解决。即</a:t>
            </a:r>
            <a:endParaRPr lang="en-US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800" dirty="0" smtClean="0"/>
              <a:t>CLK</a:t>
            </a:r>
            <a:r>
              <a:rPr lang="en-US" sz="2800" baseline="-25000" dirty="0" smtClean="0"/>
              <a:t>0</a:t>
            </a:r>
            <a:r>
              <a:rPr lang="zh-CN" altLang="en-US" sz="2800" dirty="0" smtClean="0"/>
              <a:t>输入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时钟信号，置通道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为方式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。计数初值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=5000</a:t>
            </a:r>
            <a:r>
              <a:rPr lang="zh-CN" altLang="en-US" sz="2800" dirty="0" smtClean="0"/>
              <a:t>，从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0</a:t>
            </a:r>
            <a:r>
              <a:rPr lang="zh-CN" altLang="en-US" sz="2800" dirty="0" smtClean="0"/>
              <a:t>端得到负脉冲序列，其频率为</a:t>
            </a:r>
            <a:r>
              <a:rPr lang="en-US" sz="2800" dirty="0" smtClean="0"/>
              <a:t>2MHz/5000=400Hz</a:t>
            </a:r>
            <a:r>
              <a:rPr lang="zh-CN" altLang="en-US" sz="2800" dirty="0" smtClean="0"/>
              <a:t>，周期</a:t>
            </a:r>
            <a:r>
              <a:rPr lang="en-US" sz="2800" dirty="0" smtClean="0"/>
              <a:t>2.5ms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再把它输入</a:t>
            </a:r>
            <a:r>
              <a:rPr lang="en-US" sz="2800" dirty="0" smtClean="0"/>
              <a:t>CLK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，并设通道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为方式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。为了使</a:t>
            </a:r>
            <a:r>
              <a:rPr lang="en-US" sz="2800" dirty="0" smtClean="0"/>
              <a:t>OUT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输出周期为</a:t>
            </a:r>
            <a:r>
              <a:rPr lang="en-US" sz="2800" dirty="0" smtClean="0"/>
              <a:t>20</a:t>
            </a:r>
            <a:r>
              <a:rPr lang="zh-CN" altLang="en-US" sz="2800" dirty="0" smtClean="0"/>
              <a:t>秒（频率为</a:t>
            </a:r>
            <a:r>
              <a:rPr lang="en-US" sz="2800" dirty="0" smtClean="0"/>
              <a:t>1/20=0.05Hz</a:t>
            </a:r>
            <a:r>
              <a:rPr lang="zh-CN" altLang="en-US" sz="2800" dirty="0" smtClean="0"/>
              <a:t>）的方波，应取时间常数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=400Hz/0.05Hz=8000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初始化程序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939800"/>
            <a:ext cx="8328025" cy="55562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00110101B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控制字，先读写低字节后高字节，方式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	87H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81H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50H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	81H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；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01110111B		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控制字，先读写低字节，后高，方式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87H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80H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；计数初值高字节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83H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1739900"/>
            <a:ext cx="7653338" cy="47498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673100"/>
            <a:ext cx="8229600" cy="67468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7.2.2  8253/8254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计数功能的应用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828800"/>
            <a:ext cx="8372475" cy="4660900"/>
          </a:xfrm>
        </p:spPr>
        <p:txBody>
          <a:bodyPr/>
          <a:lstStyle/>
          <a:p>
            <a:pPr marL="441325" indent="-441325">
              <a:buFont typeface="Wingdings" panose="05000000000000000000" pitchFamily="2" charset="2"/>
              <a:buChar char="l"/>
            </a:pPr>
            <a:r>
              <a:rPr lang="zh-CN" altLang="en-US" dirty="0" smtClean="0"/>
              <a:t>自动化工厂流水线上产品数量的统计，用到一种自动计数系统，可用</a:t>
            </a:r>
            <a:r>
              <a:rPr lang="en-US" dirty="0" smtClean="0"/>
              <a:t>8086</a:t>
            </a:r>
            <a:r>
              <a:rPr lang="zh-CN" altLang="en-US" dirty="0" smtClean="0"/>
              <a:t>和</a:t>
            </a:r>
            <a:r>
              <a:rPr lang="en-US" dirty="0" smtClean="0"/>
              <a:t>8253</a:t>
            </a:r>
            <a:r>
              <a:rPr lang="zh-CN" altLang="en-US" dirty="0" smtClean="0"/>
              <a:t>或</a:t>
            </a:r>
            <a:r>
              <a:rPr lang="en-US" dirty="0" smtClean="0"/>
              <a:t> 8254</a:t>
            </a:r>
            <a:r>
              <a:rPr lang="zh-CN" altLang="en-US" dirty="0" smtClean="0"/>
              <a:t>芯片来实现。</a:t>
            </a:r>
            <a:endParaRPr lang="en-US" altLang="zh-CN" dirty="0" smtClean="0"/>
          </a:p>
          <a:p>
            <a:r>
              <a:rPr lang="zh-CN" altLang="en-US" dirty="0" smtClean="0"/>
              <a:t>下面是该计数系统的硬件电路设计和控制软件编写的方法。</a:t>
            </a:r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450850"/>
            <a:ext cx="8229600" cy="674688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1.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硬件电路设计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1325" indent="-441325"/>
            <a:r>
              <a:rPr lang="zh-CN" altLang="en-US" sz="2800" dirty="0" smtClean="0"/>
              <a:t>由</a:t>
            </a:r>
            <a:r>
              <a:rPr lang="en-US" sz="2800" dirty="0" smtClean="0"/>
              <a:t>8086 CPU</a:t>
            </a:r>
            <a:r>
              <a:rPr lang="zh-CN" altLang="en-US" sz="2800" dirty="0" smtClean="0"/>
              <a:t>控制，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进行计数。</a:t>
            </a:r>
            <a:endParaRPr lang="en-US" altLang="zh-CN" sz="2800" dirty="0" smtClean="0"/>
          </a:p>
          <a:p>
            <a:pPr marL="441325" indent="-441325"/>
            <a:r>
              <a:rPr lang="en-US" altLang="zh-CN" sz="2800" dirty="0" smtClean="0"/>
              <a:t>1</a:t>
            </a:r>
            <a:r>
              <a:rPr lang="zh-CN" altLang="en-US" sz="2800" dirty="0" smtClean="0"/>
              <a:t>片</a:t>
            </a:r>
            <a:r>
              <a:rPr lang="en-US" sz="2800" dirty="0" smtClean="0"/>
              <a:t>8259A</a:t>
            </a:r>
            <a:r>
              <a:rPr lang="zh-CN" altLang="en-US" sz="2800" dirty="0" smtClean="0"/>
              <a:t>中断控制器管理中断请求</a:t>
            </a:r>
            <a:endParaRPr lang="zh-CN" altLang="en-US" sz="2800" dirty="0" smtClean="0"/>
          </a:p>
          <a:p>
            <a:pPr marL="441325" indent="-441325"/>
            <a:r>
              <a:rPr lang="zh-CN" altLang="en-US" sz="2800" dirty="0" smtClean="0"/>
              <a:t>电路还包含：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个红外</a:t>
            </a:r>
            <a:r>
              <a:rPr lang="en-US" sz="2800" dirty="0" smtClean="0"/>
              <a:t>LED</a:t>
            </a:r>
            <a:r>
              <a:rPr lang="zh-CN" altLang="en-US" sz="2800" dirty="0" smtClean="0"/>
              <a:t>发光二极管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1</a:t>
            </a:r>
            <a:r>
              <a:rPr lang="zh-CN" altLang="en-US" sz="2800" dirty="0" smtClean="0"/>
              <a:t>个复合型光电晶体管</a:t>
            </a:r>
            <a:endParaRPr lang="en-US" altLang="zh-CN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 smtClean="0"/>
              <a:t>2</a:t>
            </a:r>
            <a:r>
              <a:rPr lang="zh-CN" altLang="en-US" sz="2800" dirty="0" smtClean="0"/>
              <a:t>个施密特触发器</a:t>
            </a:r>
            <a:r>
              <a:rPr lang="en-US" sz="2800" dirty="0" smtClean="0"/>
              <a:t>74LS14 </a:t>
            </a:r>
            <a:endParaRPr lang="en-US" altLang="zh-CN" sz="2800" dirty="0" smtClean="0"/>
          </a:p>
          <a:p>
            <a:pPr>
              <a:buFont typeface="Wingdings 3" panose="05040102010807070707" pitchFamily="18" charset="2"/>
              <a:buChar char="u"/>
            </a:pPr>
            <a:r>
              <a:rPr lang="zh-CN" altLang="en-US" sz="2800" dirty="0" smtClean="0"/>
              <a:t>图中画出了计数器部分，</a:t>
            </a:r>
            <a:r>
              <a:rPr lang="en-US" altLang="zh-CN" sz="2800" dirty="0" smtClean="0"/>
              <a:t>8086</a:t>
            </a:r>
            <a:r>
              <a:rPr lang="zh-CN" altLang="en-US" sz="2800" dirty="0" smtClean="0"/>
              <a:t>系统总线信号与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的引脚相连，未画</a:t>
            </a:r>
            <a:r>
              <a:rPr lang="en-US" altLang="zh-CN" sz="2800" dirty="0" smtClean="0"/>
              <a:t>8259A</a:t>
            </a:r>
            <a:r>
              <a:rPr lang="zh-CN" altLang="en-US" sz="2800" dirty="0" smtClean="0"/>
              <a:t>。</a:t>
            </a:r>
            <a:endParaRPr lang="zh-CN" altLang="en-US" sz="2800" dirty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3429000"/>
            <a:ext cx="8461375" cy="3111500"/>
          </a:xfrm>
        </p:spPr>
        <p:txBody>
          <a:bodyPr/>
          <a:lstStyle/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与地址总线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A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相连保证偶地址；</a:t>
            </a:r>
            <a:r>
              <a:rPr lang="en-US" sz="2400" dirty="0" smtClean="0"/>
              <a:t>GATE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接</a:t>
            </a:r>
            <a:r>
              <a:rPr lang="en-US" sz="2400" dirty="0" smtClean="0"/>
              <a:t>+5</a:t>
            </a:r>
            <a:r>
              <a:rPr lang="en-US" altLang="zh-CN" sz="2400" dirty="0" smtClean="0"/>
              <a:t>V</a:t>
            </a:r>
            <a:r>
              <a:rPr lang="zh-CN" altLang="en-US" sz="2400" dirty="0" smtClean="0"/>
              <a:t>始终允许计数器工作；</a:t>
            </a:r>
            <a:r>
              <a:rPr lang="en-US" altLang="zh-CN" sz="2400" dirty="0" smtClean="0"/>
              <a:t>OUT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输出到</a:t>
            </a:r>
            <a:r>
              <a:rPr lang="en-US" altLang="zh-CN" sz="2400" dirty="0" smtClean="0"/>
              <a:t>8259A</a:t>
            </a:r>
            <a:r>
              <a:rPr lang="zh-CN" altLang="en-US" sz="2400" dirty="0" smtClean="0"/>
              <a:t>请求中断。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无工件通过时，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光照到光电管上使其导通，集电极变低电平，经施密特触发器整形后使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en-US" altLang="zh-CN" sz="2400" dirty="0" smtClean="0"/>
              <a:t>=0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有工件通过时，</a:t>
            </a:r>
            <a:r>
              <a:rPr lang="en-US" sz="2400" dirty="0" smtClean="0"/>
              <a:t>LED</a:t>
            </a:r>
            <a:r>
              <a:rPr lang="zh-CN" altLang="en-US" sz="2400" dirty="0" smtClean="0"/>
              <a:t>光被挡住，光电管截止，集电极为高电平，使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en-US" altLang="zh-CN" sz="2400" dirty="0" smtClean="0"/>
              <a:t>=1</a:t>
            </a:r>
            <a:r>
              <a:rPr lang="zh-CN" altLang="en-US" sz="2400" dirty="0" smtClean="0"/>
              <a:t>。工件通过后，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又回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62255" indent="-26225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每通过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个工件，</a:t>
            </a:r>
            <a:r>
              <a:rPr lang="en-US" sz="2400" dirty="0" smtClean="0"/>
              <a:t>CLK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就输入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个正脉冲，用</a:t>
            </a:r>
            <a:r>
              <a:rPr lang="en-US" sz="2400" dirty="0" smtClean="0"/>
              <a:t>8253</a:t>
            </a:r>
            <a:r>
              <a:rPr lang="zh-CN" altLang="en-US" sz="2400" dirty="0" smtClean="0"/>
              <a:t>对此脉冲计数，就可统计出工件个数。</a:t>
            </a:r>
            <a:endParaRPr lang="en-US" altLang="zh-CN" sz="24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60350" y="450850"/>
            <a:ext cx="8645960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7861300" y="495300"/>
            <a:ext cx="1019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7.11</a:t>
            </a:r>
            <a:endParaRPr lang="zh-CN" altLang="en-US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2.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初始化编程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162050"/>
            <a:ext cx="8372475" cy="5327650"/>
          </a:xfrm>
        </p:spPr>
        <p:txBody>
          <a:bodyPr/>
          <a:lstStyle/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计数器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设为方式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BCD</a:t>
            </a:r>
            <a:r>
              <a:rPr lang="zh-CN" altLang="en-US" sz="2400" dirty="0" smtClean="0"/>
              <a:t>计数，先读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写低字节，控制字为</a:t>
            </a:r>
            <a:r>
              <a:rPr lang="en-US" sz="2400" dirty="0" smtClean="0"/>
              <a:t>01110001B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若选计数初值</a:t>
            </a:r>
            <a:r>
              <a:rPr lang="en-US" sz="2400" dirty="0" smtClean="0"/>
              <a:t>n=499</a:t>
            </a:r>
            <a:r>
              <a:rPr lang="zh-CN" altLang="en-US" sz="2400" dirty="0" smtClean="0"/>
              <a:t>，则经</a:t>
            </a:r>
            <a:r>
              <a:rPr lang="en-US" sz="2400" dirty="0" smtClean="0"/>
              <a:t>500</a:t>
            </a:r>
            <a:r>
              <a:rPr lang="zh-CN" altLang="en-US" sz="2400" dirty="0" smtClean="0"/>
              <a:t>个脉冲，</a:t>
            </a:r>
            <a:r>
              <a:rPr lang="en-US" sz="2400" dirty="0" smtClean="0"/>
              <a:t>OUT</a:t>
            </a:r>
            <a:r>
              <a:rPr lang="en-US" sz="2400" baseline="-25000" dirty="0" smtClean="0"/>
              <a:t>1</a:t>
            </a:r>
            <a:r>
              <a:rPr lang="zh-CN" altLang="en-US" sz="2400" dirty="0" smtClean="0"/>
              <a:t>将输出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个正跳变。它作用于</a:t>
            </a:r>
            <a:r>
              <a:rPr lang="en-US" sz="2400" dirty="0" smtClean="0"/>
              <a:t>8259A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IR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端后，将向</a:t>
            </a:r>
            <a:r>
              <a:rPr lang="en-US" sz="2400" dirty="0" smtClean="0"/>
              <a:t>CPU</a:t>
            </a:r>
            <a:r>
              <a:rPr lang="zh-CN" altLang="en-US" sz="2400" dirty="0" smtClean="0"/>
              <a:t>发中断请求，由中断服务程序让工件总数</a:t>
            </a:r>
            <a:r>
              <a:rPr lang="en-US" altLang="zh-CN" sz="2400" dirty="0" smtClean="0"/>
              <a:t>+</a:t>
            </a:r>
            <a:r>
              <a:rPr lang="en-US" sz="2400" dirty="0" smtClean="0"/>
              <a:t>500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中断服务程序执行完后返回主程序，程序应把初值</a:t>
            </a:r>
            <a:r>
              <a:rPr lang="en-US" sz="2400" dirty="0" smtClean="0"/>
              <a:t>499</a:t>
            </a:r>
            <a:r>
              <a:rPr lang="zh-CN" altLang="en-US" sz="2400" dirty="0" smtClean="0"/>
              <a:t>再次装入计数器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，才能继续计数。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设端口地址为</a:t>
            </a:r>
            <a:r>
              <a:rPr lang="en-US" sz="2400" dirty="0" smtClean="0"/>
              <a:t>F0H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F4H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F6H</a:t>
            </a:r>
            <a:r>
              <a:rPr lang="zh-CN" altLang="en-US" sz="2400" dirty="0" smtClean="0"/>
              <a:t>，初始化程序：   </a:t>
            </a:r>
            <a:endParaRPr lang="en-US" altLang="zh-CN" sz="24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sz="2400" dirty="0" smtClean="0"/>
              <a:t>       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01110001B	</a:t>
            </a:r>
            <a:r>
              <a:rPr lang="zh-CN" altLang="en-US" sz="2400" dirty="0" smtClean="0">
                <a:solidFill>
                  <a:schemeClr val="tx1"/>
                </a:solidFill>
              </a:rPr>
              <a:t>；控制字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0F6H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；写入控制字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99H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；先写入计数值低字节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04H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0F2H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；后写入高字节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3.  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计数值的读取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775" indent="-358775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应用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计数功能时，常要读取它的现行计数值。</a:t>
            </a:r>
            <a:endParaRPr lang="en-US" altLang="zh-CN" sz="2600" dirty="0" smtClean="0"/>
          </a:p>
          <a:p>
            <a:pPr marL="358775" indent="-358775" algn="just">
              <a:buNone/>
            </a:pPr>
            <a:r>
              <a:rPr lang="zh-CN" altLang="en-US" sz="2600" dirty="0" smtClean="0"/>
              <a:t>例如，流水线上工件自动装箱时，装满</a:t>
            </a:r>
            <a:r>
              <a:rPr lang="en-US" sz="2600" dirty="0" smtClean="0"/>
              <a:t>1000</a:t>
            </a:r>
            <a:r>
              <a:rPr lang="zh-CN" altLang="en-US" sz="2600" dirty="0" smtClean="0"/>
              <a:t>个后就移走箱子，开始下次装箱。可用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对进箱工件计数。从初值</a:t>
            </a:r>
            <a:r>
              <a:rPr lang="en-US" sz="2600" dirty="0" smtClean="0"/>
              <a:t>n=999</a:t>
            </a:r>
            <a:r>
              <a:rPr lang="zh-CN" altLang="en-US" sz="2600" dirty="0" smtClean="0"/>
              <a:t>开始，每进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个工件</a:t>
            </a:r>
            <a:r>
              <a:rPr lang="en-US" altLang="zh-CN" sz="2600" dirty="0" smtClean="0"/>
              <a:t>-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，减为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时向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发中断请求，通知控制系统移走箱子。</a:t>
            </a:r>
            <a:endParaRPr lang="zh-CN" altLang="en-US" sz="2600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若在未装满箱子时，想了解箱中已装了多少工件，可先读取计数器现行值，再用</a:t>
            </a:r>
            <a:r>
              <a:rPr lang="en-US" sz="2600" dirty="0" smtClean="0"/>
              <a:t>1000</a:t>
            </a:r>
            <a:r>
              <a:rPr lang="zh-CN" altLang="en-US" sz="2600" dirty="0" smtClean="0"/>
              <a:t>减去现行值，就可求得已入箱的工件数。</a:t>
            </a:r>
            <a:endParaRPr lang="en-US" altLang="zh-CN" sz="2600" dirty="0" smtClean="0"/>
          </a:p>
          <a:p>
            <a:pPr marL="358775" indent="-358775" algn="just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读现行值时仍在计数，数值不稳定，会导致错误的读数。为此，必须在读数前终止计数，或锁存计数器输出端现行值。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806450"/>
            <a:ext cx="8372475" cy="5689600"/>
          </a:xfrm>
        </p:spPr>
        <p:txBody>
          <a:bodyPr/>
          <a:lstStyle/>
          <a:p>
            <a:pPr algn="just">
              <a:buNone/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读计数器现行值的两种方法</a:t>
            </a:r>
            <a:r>
              <a:rPr 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zh-CN" altLang="en-US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buNone/>
            </a:pPr>
            <a:r>
              <a:rPr lang="en-US" altLang="zh-CN" sz="2600" dirty="0" smtClean="0"/>
              <a:t>1</a:t>
            </a:r>
            <a:r>
              <a:rPr lang="zh-CN" altLang="en-US" sz="2600" dirty="0" smtClean="0"/>
              <a:t>）在读数前用外部硬件切断计数脉冲信号，或者使门控信号变为低电平，迫使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停止计数。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>
                <a:latin typeface="黑体" panose="02010609060101010101" pitchFamily="2" charset="-122"/>
                <a:ea typeface="黑体" panose="02010609060101010101" pitchFamily="2" charset="-122"/>
              </a:rPr>
              <a:t>缺点：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需硬件电路配合，切断外部事件源或禁止正常计数过程，干扰了计数过程，不宜采用。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altLang="zh-CN" sz="2600" dirty="0" smtClean="0"/>
              <a:t>2</a:t>
            </a:r>
            <a:r>
              <a:rPr lang="zh-CN" altLang="en-US" sz="2600" dirty="0" smtClean="0"/>
              <a:t>）每个计数通道中都有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个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位输出锁存器，可先用锁存命令锁存现行计数值，然后将它读出。</a:t>
            </a:r>
            <a:endParaRPr lang="en-US" altLang="zh-CN" sz="2600" dirty="0" smtClean="0"/>
          </a:p>
          <a:p>
            <a:pPr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锁存：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向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8253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送锁存控制字，其中的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altLang="zh-CN" sz="2600" baseline="-25000" dirty="0" smtClean="0">
                <a:solidFill>
                  <a:schemeClr val="tx1">
                    <a:lumMod val="95000"/>
                  </a:schemeClr>
                </a:solidFill>
              </a:rPr>
              <a:t>7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D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6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位指定要锁存的计数器号，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zh-CN" sz="2600" dirty="0" smtClean="0">
                <a:solidFill>
                  <a:srgbClr val="FF66FF"/>
                </a:solidFill>
              </a:rPr>
              <a:t>D</a:t>
            </a:r>
            <a:r>
              <a:rPr lang="en-US" altLang="zh-CN" sz="2600" baseline="-25000" dirty="0" smtClean="0">
                <a:solidFill>
                  <a:srgbClr val="FF66FF"/>
                </a:solidFill>
              </a:rPr>
              <a:t>5</a:t>
            </a:r>
            <a:r>
              <a:rPr lang="en-US" sz="2600" dirty="0" smtClean="0">
                <a:solidFill>
                  <a:srgbClr val="FF66FF"/>
                </a:solidFill>
              </a:rPr>
              <a:t>D</a:t>
            </a:r>
            <a:r>
              <a:rPr lang="en-US" altLang="zh-CN" sz="2600" baseline="-25000" dirty="0" smtClean="0">
                <a:solidFill>
                  <a:srgbClr val="FF66FF"/>
                </a:solidFill>
              </a:rPr>
              <a:t>4</a:t>
            </a:r>
            <a:r>
              <a:rPr lang="zh-CN" altLang="en-US" sz="2600" dirty="0" smtClean="0">
                <a:solidFill>
                  <a:srgbClr val="FF66FF"/>
                </a:solidFill>
              </a:rPr>
              <a:t>位</a:t>
            </a:r>
            <a:r>
              <a:rPr lang="en-US" altLang="zh-CN" sz="2600" dirty="0" smtClean="0">
                <a:solidFill>
                  <a:srgbClr val="FF66FF"/>
                </a:solidFill>
              </a:rPr>
              <a:t>=00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，低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4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位清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。</a:t>
            </a:r>
            <a:endParaRPr lang="en-US" altLang="zh-CN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buNone/>
            </a:pPr>
            <a:r>
              <a:rPr lang="zh-CN" altLang="en-US" sz="2600" dirty="0" smtClean="0">
                <a:ea typeface="黑体" panose="02010609060101010101" pitchFamily="2" charset="-122"/>
              </a:rPr>
              <a:t>读取：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初始化编程时已置为先读写低字节，后高字节。在写入的锁存命令执行后，只要执行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条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IN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指令就可读取计数值。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algn="just">
              <a:buNone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9250" y="717550"/>
            <a:ext cx="8229600" cy="674688"/>
          </a:xfrm>
        </p:spPr>
        <p:txBody>
          <a:bodyPr/>
          <a:lstStyle/>
          <a:p>
            <a:r>
              <a:rPr lang="en-US" sz="4400" dirty="0" smtClean="0">
                <a:latin typeface="+mn-lt"/>
                <a:ea typeface="宋体" panose="02010600030101010101" pitchFamily="2" charset="-122"/>
                <a:cs typeface="Times New Roman" panose="02020603050405020304"/>
              </a:rPr>
              <a:t>§</a:t>
            </a:r>
            <a:r>
              <a:rPr lang="en-US" sz="4400" dirty="0" smtClean="0">
                <a:latin typeface="+mn-lt"/>
                <a:ea typeface="宋体" panose="02010600030101010101" pitchFamily="2" charset="-122"/>
              </a:rPr>
              <a:t>7.2 </a:t>
            </a:r>
            <a:r>
              <a:rPr lang="zh-CN" altLang="en-US" sz="4400" dirty="0" smtClean="0">
                <a:latin typeface="+mn-lt"/>
                <a:ea typeface="宋体" panose="02010600030101010101" pitchFamily="2" charset="-122"/>
              </a:rPr>
              <a:t> </a:t>
            </a:r>
            <a:r>
              <a:rPr lang="en-US" sz="4400" dirty="0" smtClean="0">
                <a:latin typeface="+mn-lt"/>
                <a:ea typeface="宋体" panose="02010600030101010101" pitchFamily="2" charset="-122"/>
              </a:rPr>
              <a:t>8253/8254</a:t>
            </a:r>
            <a:r>
              <a:rPr lang="zh-CN" altLang="en-US" sz="4400" dirty="0" smtClean="0">
                <a:latin typeface="+mn-lt"/>
                <a:ea typeface="宋体" panose="02010600030101010101" pitchFamily="2" charset="-122"/>
              </a:rPr>
              <a:t>的应用举例</a:t>
            </a:r>
            <a:endParaRPr lang="en-US" sz="440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6" name="矩形 4"/>
          <p:cNvSpPr>
            <a:spLocks noGrp="1"/>
          </p:cNvSpPr>
          <p:nvPr>
            <p:ph idx="1"/>
          </p:nvPr>
        </p:nvSpPr>
        <p:spPr>
          <a:xfrm>
            <a:off x="385763" y="1784350"/>
            <a:ext cx="8186737" cy="4197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ea typeface="黑体" panose="02010609060101010101" pitchFamily="2" charset="-122"/>
              </a:rPr>
              <a:t>8253</a:t>
            </a:r>
            <a:r>
              <a:rPr lang="en-US" altLang="zh-CN" dirty="0" smtClean="0">
                <a:ea typeface="黑体" panose="02010609060101010101" pitchFamily="2" charset="-122"/>
              </a:rPr>
              <a:t>/8254</a:t>
            </a:r>
            <a:r>
              <a:rPr lang="zh-CN" altLang="en-US" dirty="0" smtClean="0">
                <a:ea typeface="黑体" panose="02010609060101010101" pitchFamily="2" charset="-122"/>
              </a:rPr>
              <a:t>的计数和定时功能，可应用到自动控制、智能仪器仪表、科学实验、交通管理等许多场合。</a:t>
            </a:r>
            <a:r>
              <a:rPr lang="zh-CN" altLang="en-US" dirty="0" smtClean="0">
                <a:solidFill>
                  <a:srgbClr val="00FF00"/>
                </a:solidFill>
                <a:latin typeface="+mn-ea"/>
              </a:rPr>
              <a:t>例如：</a:t>
            </a:r>
            <a:endParaRPr lang="en-US" altLang="zh-CN" dirty="0" smtClean="0">
              <a:solidFill>
                <a:srgbClr val="00FF00"/>
              </a:solidFill>
              <a:latin typeface="+mn-ea"/>
            </a:endParaRPr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工业控制现场数据的巡回检测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A/D</a:t>
            </a:r>
            <a:r>
              <a:rPr lang="zh-CN" altLang="en-US" sz="2800" dirty="0" smtClean="0"/>
              <a:t>转换器采样率的控制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步进马达转动的控制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交通灯开启和关闭的定时</a:t>
            </a:r>
            <a:endParaRPr lang="en-US" altLang="zh-CN" sz="2800" dirty="0" smtClean="0"/>
          </a:p>
          <a:p>
            <a:pPr>
              <a:spcBef>
                <a:spcPts val="6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危重病人监护仪中参数越限报警器音调的控制</a:t>
            </a:r>
            <a:endParaRPr lang="zh-CN" altLang="en-US" sz="2800" dirty="0" smtClean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628650"/>
            <a:ext cx="8089900" cy="5422900"/>
          </a:xfrm>
        </p:spPr>
        <p:txBody>
          <a:bodyPr/>
          <a:lstStyle/>
          <a:p>
            <a:pPr marL="358775" indent="-358775"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7.4   </a:t>
            </a:r>
            <a:endParaRPr lang="zh-CN" altLang="en-US" sz="2800" dirty="0" smtClean="0">
              <a:solidFill>
                <a:srgbClr val="00FF00"/>
              </a:solidFill>
            </a:endParaRPr>
          </a:p>
          <a:p>
            <a:pPr marL="358775" indent="-358775">
              <a:buNone/>
            </a:pPr>
            <a:r>
              <a:rPr lang="zh-CN" altLang="en-US" sz="2600" dirty="0" smtClean="0"/>
              <a:t>   对计数器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发锁存命令，然后读出计数值存进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01000000B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；锁存计数器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命令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0F6H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；控制口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；发锁存命令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0F2H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DX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；读取计数器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的低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；保存低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DX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；读取计数器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的高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位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XCHG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；将计数值置于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AX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中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 algn="just">
              <a:buFont typeface="Wingdings 3" panose="05040102010807070707" pitchFamily="18" charset="2"/>
              <a:buChar char="u"/>
            </a:pPr>
            <a:r>
              <a:rPr lang="zh-CN" altLang="en-US" sz="2400" dirty="0" smtClean="0"/>
              <a:t>锁存命令发出后，锁存的计数值将保持到读出为止。读出后，锁存状态即自动解除，输出锁存器的值又将随计数器的值而变。</a:t>
            </a:r>
            <a:endParaRPr lang="zh-CN" altLang="en-US" sz="2400" dirty="0" smtClean="0"/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4. 8254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与</a:t>
            </a:r>
            <a:r>
              <a:rPr lang="en-US" altLang="zh-CN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8253</a:t>
            </a:r>
            <a:r>
              <a:rPr lang="zh-CN" altLang="en-US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的不同点</a:t>
            </a:r>
            <a:endParaRPr lang="zh-CN" altLang="en-US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l"/>
            </a:pPr>
            <a:r>
              <a:rPr lang="en-US" sz="2800" dirty="0" smtClean="0"/>
              <a:t>8254</a:t>
            </a:r>
            <a:r>
              <a:rPr lang="zh-CN" altLang="en-US" sz="2800" dirty="0" smtClean="0"/>
              <a:t>是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的增强型产品，与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引脚兼容，功能几乎一样，不同之处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 algn="just"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的最大时钟频率</a:t>
            </a:r>
            <a:r>
              <a:rPr lang="en-US" sz="2800" dirty="0" smtClean="0"/>
              <a:t>2MHz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8254</a:t>
            </a:r>
            <a:r>
              <a:rPr lang="zh-CN" altLang="en-US" sz="2800" dirty="0" smtClean="0"/>
              <a:t>高达</a:t>
            </a:r>
            <a:r>
              <a:rPr lang="en-US" sz="2800" dirty="0" smtClean="0"/>
              <a:t>5MHz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8254-2</a:t>
            </a:r>
            <a:r>
              <a:rPr lang="zh-CN" altLang="en-US" sz="2800" dirty="0" smtClean="0"/>
              <a:t>则为</a:t>
            </a:r>
            <a:r>
              <a:rPr lang="en-US" sz="2800" dirty="0" smtClean="0"/>
              <a:t>10MHz</a:t>
            </a:r>
            <a:r>
              <a:rPr lang="zh-CN" altLang="en-US" sz="2800" dirty="0" smtClean="0"/>
              <a:t>。</a:t>
            </a:r>
            <a:endParaRPr lang="zh-CN" altLang="en-US" sz="2800" dirty="0" smtClean="0"/>
          </a:p>
          <a:p>
            <a:pPr algn="just"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</a:t>
            </a:r>
            <a:r>
              <a:rPr lang="en-US" sz="2800" dirty="0" smtClean="0"/>
              <a:t>8254</a:t>
            </a:r>
            <a:r>
              <a:rPr lang="zh-CN" altLang="en-US" sz="2800" dirty="0" smtClean="0"/>
              <a:t>有读回功能，可同时锁存和读取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～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个计数器的计数值及状态值，</a:t>
            </a:r>
            <a:r>
              <a:rPr lang="en-US" sz="2800" dirty="0" smtClean="0"/>
              <a:t>8253</a:t>
            </a:r>
            <a:r>
              <a:rPr lang="zh-CN" altLang="en-US" sz="2800" dirty="0" smtClean="0"/>
              <a:t>每次只能锁存和读取一个计数器值，不能读状态值。</a:t>
            </a:r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读取状态字，可核对写入的控制字是否正确，了解输出引脚的当前电平及计数值是否已写入执行单元等。</a:t>
            </a:r>
            <a:endParaRPr lang="zh-CN" altLang="en-US" sz="2800" dirty="0" smtClean="0"/>
          </a:p>
          <a:p>
            <a:pPr algn="just">
              <a:buNone/>
            </a:pPr>
            <a:endParaRPr lang="zh-CN" altLang="en-US" sz="2400" dirty="0" smtClean="0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273050"/>
            <a:ext cx="8229600" cy="674688"/>
          </a:xfrm>
        </p:spPr>
        <p:txBody>
          <a:bodyPr/>
          <a:lstStyle/>
          <a:p>
            <a:r>
              <a:rPr lang="en-US" dirty="0" smtClean="0"/>
              <a:t>8254 </a:t>
            </a:r>
            <a:r>
              <a:rPr lang="zh-CN" altLang="en-US" dirty="0" smtClean="0"/>
              <a:t>读回命令的格式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829050"/>
            <a:ext cx="7867650" cy="266065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zh-CN" altLang="en-US" sz="2600" dirty="0" smtClean="0"/>
              <a:t>     </a:t>
            </a:r>
            <a:r>
              <a:rPr lang="en-US" altLang="zh-CN" sz="2600" dirty="0" smtClean="0"/>
              <a:t>11</a:t>
            </a:r>
            <a:r>
              <a:rPr lang="zh-CN" altLang="en-US" sz="2600" dirty="0" smtClean="0"/>
              <a:t>，标志位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5</a:t>
            </a:r>
            <a:r>
              <a:rPr lang="zh-CN" altLang="en-US" sz="2600" dirty="0" smtClean="0"/>
              <a:t>   </a:t>
            </a:r>
            <a:r>
              <a:rPr lang="en-US" altLang="zh-CN" sz="2600" dirty="0" smtClean="0"/>
              <a:t>	   0</a:t>
            </a:r>
            <a:r>
              <a:rPr lang="zh-CN" altLang="en-US" sz="2600" dirty="0" smtClean="0"/>
              <a:t>，要锁存计数器的值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4</a:t>
            </a:r>
            <a:r>
              <a:rPr lang="zh-CN" altLang="en-US" sz="2600" dirty="0" smtClean="0"/>
              <a:t>  </a:t>
            </a:r>
            <a:r>
              <a:rPr lang="en-US" altLang="zh-CN" sz="2600" dirty="0" smtClean="0"/>
              <a:t>		   0</a:t>
            </a:r>
            <a:r>
              <a:rPr lang="zh-CN" altLang="en-US" sz="2600" dirty="0" smtClean="0"/>
              <a:t>，要锁存状态位的信息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3</a:t>
            </a:r>
            <a:r>
              <a:rPr lang="en-US" sz="2600" dirty="0" smtClean="0"/>
              <a:t>~ D</a:t>
            </a:r>
            <a:r>
              <a:rPr lang="en-US" altLang="zh-CN" sz="2600" baseline="-25000" dirty="0" smtClean="0"/>
              <a:t>1</a:t>
            </a:r>
            <a:r>
              <a:rPr lang="zh-CN" altLang="en-US" sz="2600" baseline="-25000" dirty="0" smtClean="0"/>
              <a:t> </a:t>
            </a:r>
            <a:r>
              <a:rPr lang="en-US" altLang="zh-CN" sz="2600" dirty="0" smtClean="0"/>
              <a:t> </a:t>
            </a:r>
            <a:r>
              <a:rPr lang="zh-CN" altLang="en-US" sz="2600" dirty="0" smtClean="0"/>
              <a:t>选择计数器，决定锁存哪个计数器的计数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600" dirty="0" smtClean="0"/>
              <a:t>              </a:t>
            </a:r>
            <a:r>
              <a:rPr lang="zh-CN" altLang="en-US" sz="2600" dirty="0" smtClean="0"/>
              <a:t>值或状态信息。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   </a:t>
            </a:r>
            <a:r>
              <a:rPr lang="en-US" altLang="zh-CN" sz="2600" dirty="0" smtClean="0"/>
              <a:t>	   </a:t>
            </a:r>
            <a:r>
              <a:rPr lang="en-US" sz="2600" dirty="0" smtClean="0"/>
              <a:t>0</a:t>
            </a:r>
            <a:endParaRPr lang="en-US" altLang="zh-CN" sz="2600" dirty="0" smtClean="0"/>
          </a:p>
          <a:p>
            <a:pPr>
              <a:spcBef>
                <a:spcPts val="0"/>
              </a:spcBef>
              <a:buNone/>
            </a:pPr>
            <a:endParaRPr lang="zh-CN" altLang="en-US" sz="2400" dirty="0" smtClean="0"/>
          </a:p>
          <a:p>
            <a:endParaRPr lang="zh-CN" alt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5950" y="984250"/>
            <a:ext cx="7912100" cy="280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l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1651000"/>
            <a:ext cx="8372475" cy="4737100"/>
          </a:xfrm>
        </p:spPr>
        <p:txBody>
          <a:bodyPr/>
          <a:lstStyle/>
          <a:p>
            <a:pPr algn="ctr">
              <a:buNone/>
            </a:pPr>
            <a:r>
              <a:rPr lang="en-US" altLang="zh-CN" sz="2800" dirty="0" smtClean="0">
                <a:ea typeface="黑体" panose="02010609060101010101" pitchFamily="2" charset="-122"/>
              </a:rPr>
              <a:t>8254</a:t>
            </a:r>
            <a:r>
              <a:rPr lang="zh-CN" altLang="en-US" sz="2800" dirty="0" smtClean="0">
                <a:ea typeface="黑体" panose="02010609060101010101" pitchFamily="2" charset="-122"/>
              </a:rPr>
              <a:t>读回的状态字</a:t>
            </a:r>
            <a:endParaRPr lang="zh-CN" altLang="en-US" sz="2800" dirty="0" smtClean="0">
              <a:ea typeface="黑体" panose="02010609060101010101" pitchFamily="2" charset="-122"/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5</a:t>
            </a:r>
            <a:r>
              <a:rPr lang="en-US" sz="2600" dirty="0" smtClean="0"/>
              <a:t>~ D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   </a:t>
            </a:r>
            <a:r>
              <a:rPr lang="zh-CN" altLang="en-US" sz="2600" dirty="0" smtClean="0"/>
              <a:t>写入该通道的控制字内容，包括</a:t>
            </a:r>
            <a:endParaRPr lang="zh-CN" altLang="en-US" sz="2600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RW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RW</a:t>
            </a:r>
            <a:r>
              <a:rPr lang="en-US" sz="2600" baseline="-25000" dirty="0" smtClean="0"/>
              <a:t>0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读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写操作位，计数通道的读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/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写方式，相当于控制字的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RL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RL</a:t>
            </a:r>
            <a:r>
              <a:rPr lang="en-US" sz="2600" baseline="-250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位。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BCD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通道所设置的计数方式。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600" dirty="0" smtClean="0"/>
              <a:t>M</a:t>
            </a:r>
            <a:r>
              <a:rPr lang="en-US" sz="2600" baseline="-25000" dirty="0" smtClean="0"/>
              <a:t>2</a:t>
            </a:r>
            <a:r>
              <a:rPr lang="en-US" sz="2600" dirty="0" smtClean="0"/>
              <a:t>M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M</a:t>
            </a:r>
            <a:r>
              <a:rPr lang="en-US" sz="2600" baseline="-25000" dirty="0" smtClean="0"/>
              <a:t>0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    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通道所设置的工作方式（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  <a:sym typeface="Symbol" panose="05050102010706020507"/>
              </a:rPr>
              <a:t></a:t>
            </a:r>
            <a:r>
              <a:rPr lang="en-US" altLang="zh-CN" sz="2600" dirty="0" smtClean="0">
                <a:solidFill>
                  <a:schemeClr val="tx1">
                    <a:lumMod val="95000"/>
                  </a:schemeClr>
                </a:solidFill>
              </a:rPr>
              <a:t>5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）。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  </a:t>
            </a:r>
            <a:r>
              <a:rPr lang="zh-CN" altLang="en-US" sz="2600" dirty="0" smtClean="0"/>
              <a:t>通道输出状态位，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输出高电平，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7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输出低电平。</a:t>
            </a:r>
            <a:endParaRPr lang="zh-CN" altLang="en-US" sz="2600" dirty="0" smtClean="0"/>
          </a:p>
          <a:p>
            <a:pPr marL="358775" indent="-358775" algn="just">
              <a:spcBef>
                <a:spcPts val="600"/>
              </a:spcBef>
              <a:buFont typeface="Wingdings" panose="05000000000000000000" pitchFamily="2" charset="2"/>
              <a:buChar char="l"/>
            </a:pPr>
            <a:r>
              <a:rPr lang="en-US" sz="2600" dirty="0" smtClean="0"/>
              <a:t>D6  </a:t>
            </a:r>
            <a:r>
              <a:rPr lang="zh-CN" altLang="en-US" sz="2600" dirty="0" smtClean="0"/>
              <a:t>无效计数位，当向通道写入控制字和计数值后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，当计数值写入计数器执行单元后</a:t>
            </a:r>
            <a:r>
              <a:rPr lang="en-US" sz="2600" dirty="0" smtClean="0"/>
              <a:t>D</a:t>
            </a:r>
            <a:r>
              <a:rPr lang="en-US" sz="2600" baseline="-25000" dirty="0" smtClean="0"/>
              <a:t>6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。</a:t>
            </a:r>
            <a:endParaRPr lang="zh-CN" alt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49250" y="539750"/>
            <a:ext cx="8490493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8800"/>
            <a:ext cx="7653338" cy="44831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dirty="0">
              <a:solidFill>
                <a:srgbClr val="00FF00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7.2.3  8253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在</a:t>
            </a:r>
            <a:r>
              <a:rPr lang="en-US" dirty="0" smtClean="0">
                <a:solidFill>
                  <a:srgbClr val="00FF00"/>
                </a:solidFill>
                <a:latin typeface="+mn-lt"/>
                <a:ea typeface="+mn-ea"/>
              </a:rPr>
              <a:t>PC/XT</a:t>
            </a:r>
            <a:r>
              <a:rPr lang="zh-CN" altLang="en-US" dirty="0" smtClean="0">
                <a:solidFill>
                  <a:srgbClr val="00FF00"/>
                </a:solidFill>
                <a:latin typeface="+mn-lt"/>
                <a:ea typeface="+mn-ea"/>
              </a:rPr>
              <a:t>机中的应用</a:t>
            </a:r>
            <a:endParaRPr lang="zh-CN" altLang="en-US" dirty="0">
              <a:solidFill>
                <a:srgbClr val="00FF00"/>
              </a:solidFill>
              <a:latin typeface="+mn-lt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1162050"/>
            <a:ext cx="8372475" cy="1111250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硬件电路</a:t>
            </a:r>
            <a:endParaRPr lang="zh-CN" altLang="en-US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buNone/>
            </a:pPr>
            <a:r>
              <a:rPr lang="zh-CN" altLang="en-US" sz="2600" dirty="0" smtClean="0"/>
              <a:t>在</a:t>
            </a:r>
            <a:r>
              <a:rPr lang="en-US" sz="2600" dirty="0" smtClean="0"/>
              <a:t>XT</a:t>
            </a:r>
            <a:r>
              <a:rPr lang="zh-CN" altLang="en-US" sz="2600" dirty="0" smtClean="0"/>
              <a:t>机中用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作计数器</a:t>
            </a:r>
            <a:r>
              <a:rPr lang="en-US" sz="2600" dirty="0" smtClean="0"/>
              <a:t>/</a:t>
            </a:r>
            <a:r>
              <a:rPr lang="zh-CN" altLang="en-US" sz="2600" dirty="0" smtClean="0"/>
              <a:t>定时器，图</a:t>
            </a:r>
            <a:r>
              <a:rPr lang="en-US" altLang="zh-CN" sz="2600" dirty="0" smtClean="0"/>
              <a:t>7.14</a:t>
            </a:r>
            <a:r>
              <a:rPr lang="zh-CN" altLang="en-US" sz="2600" dirty="0" smtClean="0"/>
              <a:t>为连线图：</a:t>
            </a:r>
            <a:endParaRPr lang="zh-CN" altLang="en-US" sz="2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2406650"/>
            <a:ext cx="7390626" cy="4208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549900" y="6096000"/>
            <a:ext cx="1032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b="1" dirty="0" smtClean="0">
                <a:solidFill>
                  <a:schemeClr val="bg2"/>
                </a:solidFill>
                <a:latin typeface="+mn-lt"/>
                <a:ea typeface="黑体" panose="02010609060101010101" pitchFamily="2" charset="-122"/>
              </a:rPr>
              <a:t>7.14</a:t>
            </a:r>
            <a:endParaRPr lang="zh-CN" altLang="en-US" b="1" dirty="0">
              <a:solidFill>
                <a:schemeClr val="bg2"/>
              </a:solidFill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539750"/>
            <a:ext cx="8320088" cy="5956300"/>
          </a:xfrm>
        </p:spPr>
        <p:txBody>
          <a:bodyPr/>
          <a:lstStyle/>
          <a:p>
            <a:pPr>
              <a:buNone/>
            </a:pPr>
            <a:r>
              <a:rPr lang="en-US" altLang="zh-CN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2. </a:t>
            </a:r>
            <a:r>
              <a:rPr lang="zh-CN" altLang="en-US" sz="3600" dirty="0" smtClean="0">
                <a:solidFill>
                  <a:schemeClr val="tx1"/>
                </a:solidFill>
                <a:ea typeface="黑体" panose="02010609060101010101" pitchFamily="2" charset="-122"/>
              </a:rPr>
              <a:t>三个计数器的功能</a:t>
            </a:r>
            <a:endParaRPr lang="en-US" altLang="zh-CN" sz="36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>
              <a:spcBef>
                <a:spcPts val="0"/>
              </a:spcBef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0—</a:t>
            </a:r>
            <a:r>
              <a:rPr lang="zh-CN" altLang="en-US" sz="2800" dirty="0" smtClean="0"/>
              <a:t>实时时钟</a:t>
            </a:r>
            <a:endParaRPr lang="zh-CN" altLang="en-US" sz="28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用作定时器，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，使计数器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处于常开状态，开机初始化后就一直计数，提供系统时间基准。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初始化时选方式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，二进制计数。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初值</a:t>
            </a:r>
            <a:r>
              <a:rPr lang="en-US" sz="2600" dirty="0" smtClean="0"/>
              <a:t>n=0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2</a:t>
            </a:r>
            <a:r>
              <a:rPr lang="en-US" sz="2600" baseline="30000" dirty="0" smtClean="0"/>
              <a:t>16</a:t>
            </a:r>
            <a:r>
              <a:rPr lang="en-US" sz="2600" dirty="0" smtClean="0"/>
              <a:t>=65536</a:t>
            </a:r>
            <a:r>
              <a:rPr lang="zh-CN" altLang="en-US" sz="2600" dirty="0" smtClean="0"/>
              <a:t>），在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形成方波，频率为</a:t>
            </a:r>
            <a:r>
              <a:rPr lang="en-US" sz="2600" dirty="0" smtClean="0"/>
              <a:t> </a:t>
            </a:r>
            <a:endParaRPr lang="en-US" sz="26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sz="2600" dirty="0" smtClean="0"/>
              <a:t>                         f/n=1.19318MHz/65536=18.2Hz</a:t>
            </a:r>
            <a:endParaRPr lang="en-US" sz="2600" dirty="0" smtClean="0"/>
          </a:p>
          <a:p>
            <a:pPr marL="358775" indent="-358775">
              <a:spcBef>
                <a:spcPts val="0"/>
              </a:spcBef>
              <a:buNone/>
            </a:pPr>
            <a:r>
              <a:rPr lang="en-US" altLang="zh-CN" sz="2600" dirty="0" smtClean="0"/>
              <a:t>    </a:t>
            </a:r>
            <a:r>
              <a:rPr lang="zh-CN" altLang="en-US" sz="2600" dirty="0" smtClean="0"/>
              <a:t>其中</a:t>
            </a:r>
            <a:r>
              <a:rPr lang="en-US" altLang="zh-CN" sz="2600" dirty="0" smtClean="0"/>
              <a:t>f</a:t>
            </a:r>
            <a:r>
              <a:rPr lang="zh-CN" altLang="en-US" sz="2600" dirty="0" smtClean="0"/>
              <a:t>由</a:t>
            </a:r>
            <a:r>
              <a:rPr lang="en-US" altLang="zh-CN" sz="2600" dirty="0" smtClean="0"/>
              <a:t>8284A</a:t>
            </a:r>
            <a:r>
              <a:rPr lang="zh-CN" altLang="en-US" sz="2600" dirty="0" smtClean="0"/>
              <a:t>时钟产生器输出信号经</a:t>
            </a:r>
            <a:r>
              <a:rPr lang="en-US" altLang="zh-CN" sz="2600" dirty="0" smtClean="0"/>
              <a:t>2</a:t>
            </a:r>
            <a:r>
              <a:rPr lang="zh-CN" altLang="en-US" sz="2600" dirty="0" smtClean="0"/>
              <a:t>分频获得。</a:t>
            </a:r>
            <a:endParaRPr lang="en-US" altLang="zh-CN" sz="2600" dirty="0" smtClean="0"/>
          </a:p>
          <a:p>
            <a:pPr marL="358775" indent="-358775" algn="just">
              <a:spcBef>
                <a:spcPts val="0"/>
              </a:spcBef>
            </a:pPr>
            <a:r>
              <a:rPr lang="zh-CN" altLang="en-US" sz="2600" dirty="0" smtClean="0"/>
              <a:t>此方波经系统总线</a:t>
            </a:r>
            <a:r>
              <a:rPr lang="en-US" sz="2600" dirty="0" smtClean="0"/>
              <a:t>IRQ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送到</a:t>
            </a:r>
            <a:r>
              <a:rPr lang="en-US" sz="2600" dirty="0" smtClean="0"/>
              <a:t>8259A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IR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，使</a:t>
            </a:r>
            <a:r>
              <a:rPr lang="en-US" altLang="zh-CN" sz="2600" dirty="0" smtClean="0"/>
              <a:t>CPU</a:t>
            </a:r>
            <a:r>
              <a:rPr lang="zh-CN" altLang="en-US" sz="2600" dirty="0" smtClean="0"/>
              <a:t>每秒产生</a:t>
            </a:r>
            <a:r>
              <a:rPr lang="en-US" sz="2600" dirty="0" smtClean="0"/>
              <a:t>18.2</a:t>
            </a:r>
            <a:r>
              <a:rPr lang="zh-CN" altLang="en-US" sz="2600" dirty="0" smtClean="0"/>
              <a:t>次中断（</a:t>
            </a:r>
            <a:r>
              <a:rPr lang="en-US" sz="2600" dirty="0" smtClean="0"/>
              <a:t>55ms</a:t>
            </a:r>
            <a:r>
              <a:rPr lang="en-US" altLang="zh-CN" sz="2600" dirty="0" smtClean="0"/>
              <a:t>/</a:t>
            </a:r>
            <a:r>
              <a:rPr lang="zh-CN" altLang="en-US" sz="2600" dirty="0" smtClean="0"/>
              <a:t>次）。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以此为时间基准，在中断服务程序中对中断次数计数，就可形成实时时钟，例如中断</a:t>
            </a:r>
            <a:r>
              <a:rPr lang="en-US" sz="2600" dirty="0" smtClean="0"/>
              <a:t>100</a:t>
            </a:r>
            <a:r>
              <a:rPr lang="zh-CN" altLang="en-US" sz="2600" dirty="0" smtClean="0"/>
              <a:t>次即为</a:t>
            </a:r>
            <a:r>
              <a:rPr lang="en-US" sz="2600" dirty="0" smtClean="0"/>
              <a:t>5.5s</a:t>
            </a:r>
            <a:r>
              <a:rPr lang="zh-CN" altLang="en-US" sz="2600" dirty="0" smtClean="0"/>
              <a:t>。适用于对时间精度要求不是很高的场合。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endParaRPr lang="en-US" altLang="zh-CN" sz="2600" dirty="0" smtClean="0"/>
          </a:p>
          <a:p>
            <a:pPr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1" y="762000"/>
            <a:ext cx="8089900" cy="5556250"/>
          </a:xfrm>
        </p:spPr>
        <p:txBody>
          <a:bodyPr/>
          <a:lstStyle/>
          <a:p>
            <a:pPr marL="441325" indent="-441325" algn="just"/>
            <a:r>
              <a:rPr lang="zh-CN" altLang="en-US" sz="2600" dirty="0" smtClean="0"/>
              <a:t>若用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位计数器对中断次数计数，每次中断后计数器</a:t>
            </a:r>
            <a:r>
              <a:rPr lang="en-US" altLang="zh-CN" sz="2600" dirty="0" smtClean="0"/>
              <a:t>+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，计数器计满后进位时，表示产生了</a:t>
            </a:r>
            <a:r>
              <a:rPr lang="en-US" sz="2600" dirty="0" smtClean="0"/>
              <a:t>65536</a:t>
            </a:r>
            <a:r>
              <a:rPr lang="zh-CN" altLang="en-US" sz="2600" dirty="0" smtClean="0"/>
              <a:t>次中断，所经过的时间为</a:t>
            </a:r>
            <a:endParaRPr lang="en-US" altLang="zh-CN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65536/18.2=3600s=1</a:t>
            </a:r>
            <a:r>
              <a:rPr lang="zh-CN" altLang="en-US" sz="2600" dirty="0" smtClean="0"/>
              <a:t>小时</a:t>
            </a:r>
            <a:endParaRPr lang="zh-CN" altLang="en-US" sz="2600" dirty="0" smtClean="0"/>
          </a:p>
          <a:p>
            <a:pPr marL="441325" indent="-441325">
              <a:spcBef>
                <a:spcPts val="600"/>
              </a:spcBef>
            </a:pPr>
            <a:r>
              <a:rPr lang="zh-CN" altLang="en-US" sz="2600" dirty="0" smtClean="0"/>
              <a:t>对计数器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进行初始化的程序</a:t>
            </a:r>
            <a:r>
              <a:rPr lang="en-US" sz="2600" dirty="0" smtClean="0"/>
              <a:t>: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00110110B</a:t>
            </a:r>
            <a:r>
              <a:rPr lang="zh-CN" altLang="en-US" sz="2600" dirty="0" smtClean="0"/>
              <a:t> </a:t>
            </a:r>
            <a:r>
              <a:rPr lang="en-US" altLang="zh-CN" sz="2600" dirty="0" smtClean="0"/>
              <a:t>	</a:t>
            </a:r>
            <a:endParaRPr lang="en-US" altLang="zh-CN" sz="26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/>
              <a:t>   </a:t>
            </a:r>
            <a:r>
              <a:rPr lang="zh-CN" altLang="en-US" sz="2600" dirty="0" smtClean="0">
                <a:solidFill>
                  <a:schemeClr val="tx1"/>
                </a:solidFill>
              </a:rPr>
              <a:t>；控制字</a:t>
            </a:r>
            <a:r>
              <a:rPr lang="en-US" sz="2600" dirty="0" smtClean="0">
                <a:solidFill>
                  <a:schemeClr val="tx1"/>
                </a:solidFill>
              </a:rPr>
              <a:t>: </a:t>
            </a:r>
            <a:r>
              <a:rPr lang="zh-CN" altLang="en-US" sz="2600" dirty="0" smtClean="0">
                <a:solidFill>
                  <a:schemeClr val="tx1"/>
                </a:solidFill>
              </a:rPr>
              <a:t>通道</a:t>
            </a:r>
            <a:r>
              <a:rPr lang="en-US" sz="2600" dirty="0" smtClean="0">
                <a:solidFill>
                  <a:schemeClr val="tx1"/>
                </a:solidFill>
              </a:rPr>
              <a:t>0, </a:t>
            </a:r>
            <a:r>
              <a:rPr lang="zh-CN" altLang="en-US" sz="2600" dirty="0" smtClean="0">
                <a:solidFill>
                  <a:schemeClr val="tx1"/>
                </a:solidFill>
              </a:rPr>
              <a:t>先读写低字节</a:t>
            </a:r>
            <a:r>
              <a:rPr lang="en-US" altLang="zh-CN" sz="2600" dirty="0" smtClean="0">
                <a:solidFill>
                  <a:schemeClr val="tx1"/>
                </a:solidFill>
              </a:rPr>
              <a:t>, </a:t>
            </a:r>
            <a:r>
              <a:rPr lang="zh-CN" altLang="en-US" sz="2600" dirty="0" smtClean="0">
                <a:solidFill>
                  <a:schemeClr val="tx1"/>
                </a:solidFill>
              </a:rPr>
              <a:t>方式</a:t>
            </a:r>
            <a:r>
              <a:rPr lang="en-US" sz="2600" dirty="0" smtClean="0">
                <a:solidFill>
                  <a:schemeClr val="tx1"/>
                </a:solidFill>
              </a:rPr>
              <a:t>3, </a:t>
            </a:r>
            <a:r>
              <a:rPr lang="zh-CN" altLang="en-US" sz="2600" dirty="0" smtClean="0">
                <a:solidFill>
                  <a:schemeClr val="tx1"/>
                </a:solidFill>
              </a:rPr>
              <a:t>二进制计数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43H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；写入控制字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0000H		</a:t>
            </a:r>
            <a:r>
              <a:rPr lang="zh-CN" altLang="en-US" sz="2600" dirty="0" smtClean="0">
                <a:solidFill>
                  <a:schemeClr val="tx1"/>
                </a:solidFill>
              </a:rPr>
              <a:t>；预置计数值</a:t>
            </a:r>
            <a:r>
              <a:rPr lang="en-US" sz="2600" dirty="0" smtClean="0">
                <a:solidFill>
                  <a:schemeClr val="tx1"/>
                </a:solidFill>
              </a:rPr>
              <a:t>n=65536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；先写低字节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AH</a:t>
            </a:r>
            <a:endParaRPr lang="zh-CN" altLang="en-US" sz="26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600" dirty="0" smtClean="0"/>
              <a:t>       </a:t>
            </a:r>
            <a:r>
              <a:rPr lang="en-US" sz="2600" dirty="0" smtClean="0"/>
              <a:t>OUT	40H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/>
                </a:solidFill>
              </a:rPr>
              <a:t>；后写高字节</a:t>
            </a:r>
            <a:endParaRPr lang="zh-CN" altLang="en-US" sz="2600" dirty="0" smtClean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584200"/>
            <a:ext cx="8372475" cy="586105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1—</a:t>
            </a:r>
            <a:r>
              <a:rPr lang="zh-CN" altLang="en-US" sz="2800" dirty="0" smtClean="0"/>
              <a:t>动态</a:t>
            </a:r>
            <a:r>
              <a:rPr lang="en-US" sz="2800" dirty="0" smtClean="0"/>
              <a:t>RAM</a:t>
            </a:r>
            <a:r>
              <a:rPr lang="zh-CN" altLang="en-US" sz="2800" dirty="0" smtClean="0"/>
              <a:t>刷新定时器</a:t>
            </a:r>
            <a:endParaRPr lang="zh-CN" altLang="en-US" sz="2800" dirty="0" smtClean="0"/>
          </a:p>
          <a:p>
            <a:pPr marL="441325" indent="-441325"/>
            <a:r>
              <a:rPr lang="en-US" sz="2600" dirty="0" smtClean="0"/>
              <a:t>GATE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也接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，计数器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也常开，它定时向</a:t>
            </a:r>
            <a:r>
              <a:rPr lang="en-US" sz="2600" dirty="0" smtClean="0"/>
              <a:t>DMA </a:t>
            </a:r>
            <a:r>
              <a:rPr lang="zh-CN" altLang="en-US" sz="2600" dirty="0" smtClean="0"/>
              <a:t>控制器提供动态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刷新请求信号。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初始化时选方式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18</a:t>
            </a:r>
            <a:r>
              <a:rPr lang="zh-CN" altLang="en-US" sz="2600" dirty="0" smtClean="0"/>
              <a:t>。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输出序列负脉冲，频率为</a:t>
            </a:r>
            <a:endParaRPr lang="en-US" altLang="zh-CN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1.19318MHz/18 = 66.2878kHz</a:t>
            </a:r>
            <a:r>
              <a:rPr lang="zh-CN" altLang="en-US" sz="2600" dirty="0" smtClean="0"/>
              <a:t>（周期</a:t>
            </a:r>
            <a:r>
              <a:rPr lang="en-US" sz="2600" dirty="0" smtClean="0"/>
              <a:t>15.09μs</a:t>
            </a:r>
            <a:r>
              <a:rPr lang="zh-CN" altLang="en-US" sz="2600" dirty="0" smtClean="0"/>
              <a:t>）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该负脉冲上升沿使</a:t>
            </a:r>
            <a:r>
              <a:rPr lang="en-US" sz="2600" dirty="0" smtClean="0"/>
              <a:t>D</a:t>
            </a:r>
            <a:r>
              <a:rPr lang="zh-CN" altLang="en-US" sz="2600" dirty="0" smtClean="0"/>
              <a:t>触发器</a:t>
            </a:r>
            <a:r>
              <a:rPr lang="en-US" sz="2600" dirty="0" smtClean="0"/>
              <a:t>U73</a:t>
            </a:r>
            <a:r>
              <a:rPr lang="zh-CN" altLang="en-US" sz="2600" dirty="0" smtClean="0"/>
              <a:t>置</a:t>
            </a:r>
            <a:r>
              <a:rPr lang="en-US" sz="2600" dirty="0" smtClean="0"/>
              <a:t>1</a:t>
            </a:r>
            <a:r>
              <a:rPr lang="zh-CN" altLang="en-US" sz="2600" dirty="0" smtClean="0"/>
              <a:t>，从</a:t>
            </a:r>
            <a:r>
              <a:rPr lang="en-US" sz="2600" dirty="0" smtClean="0"/>
              <a:t>Q</a:t>
            </a:r>
            <a:r>
              <a:rPr lang="zh-CN" altLang="en-US" sz="2600" dirty="0" smtClean="0"/>
              <a:t>端输出</a:t>
            </a:r>
            <a:r>
              <a:rPr lang="en-US" sz="2600" dirty="0" smtClean="0"/>
              <a:t>DRQ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信号，送到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控制器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DREQ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端，作通道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请求信号。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的回答信号</a:t>
            </a:r>
            <a:endParaRPr lang="en-US" altLang="zh-CN" sz="2600" dirty="0" smtClean="0"/>
          </a:p>
          <a:p>
            <a:pPr marL="441325" indent="-441325">
              <a:spcBef>
                <a:spcPts val="0"/>
              </a:spcBef>
              <a:buNone/>
            </a:pPr>
            <a:r>
              <a:rPr lang="zh-CN" altLang="en-US" sz="2600" dirty="0" smtClean="0"/>
              <a:t>     使</a:t>
            </a:r>
            <a:r>
              <a:rPr lang="en-US" sz="2600" dirty="0" smtClean="0"/>
              <a:t>D</a:t>
            </a:r>
            <a:r>
              <a:rPr lang="zh-CN" altLang="en-US" sz="2600" dirty="0" smtClean="0"/>
              <a:t>触发器清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  <a:p>
            <a:pPr marL="441325" indent="-441325" algn="just"/>
            <a:r>
              <a:rPr lang="zh-CN" altLang="en-US" sz="2600" dirty="0" smtClean="0"/>
              <a:t>通道</a:t>
            </a:r>
            <a:r>
              <a:rPr lang="en-US" sz="2600" dirty="0" smtClean="0"/>
              <a:t>0</a:t>
            </a:r>
            <a:r>
              <a:rPr lang="zh-CN" altLang="en-US" sz="2600" dirty="0" smtClean="0"/>
              <a:t>执行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操作时将对</a:t>
            </a:r>
            <a:r>
              <a:rPr lang="en-US" altLang="zh-CN" sz="2600" dirty="0" smtClean="0"/>
              <a:t>D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刷新。这样，每隔</a:t>
            </a:r>
            <a:r>
              <a:rPr lang="en-US" sz="2600" dirty="0" smtClean="0"/>
              <a:t>15.09μs</a:t>
            </a:r>
            <a:r>
              <a:rPr lang="zh-CN" altLang="en-US" sz="2600" dirty="0" smtClean="0"/>
              <a:t>向</a:t>
            </a:r>
            <a:r>
              <a:rPr lang="en-US" sz="2600" dirty="0" smtClean="0"/>
              <a:t>8237A-5</a:t>
            </a:r>
            <a:r>
              <a:rPr lang="zh-CN" altLang="en-US" sz="2600" dirty="0" smtClean="0"/>
              <a:t>提出</a:t>
            </a:r>
            <a:r>
              <a:rPr lang="en-US" altLang="zh-CN" sz="2600" dirty="0" smtClean="0"/>
              <a:t>1</a:t>
            </a:r>
            <a:r>
              <a:rPr lang="zh-CN" altLang="en-US" sz="2600" dirty="0" smtClean="0"/>
              <a:t>次</a:t>
            </a:r>
            <a:r>
              <a:rPr lang="en-US" sz="2600" dirty="0" smtClean="0"/>
              <a:t>DMA</a:t>
            </a:r>
            <a:r>
              <a:rPr lang="zh-CN" altLang="en-US" sz="2600" dirty="0" smtClean="0"/>
              <a:t>请求，由它实施对</a:t>
            </a:r>
            <a:r>
              <a:rPr lang="en-US" altLang="zh-CN" sz="2600" dirty="0" smtClean="0"/>
              <a:t>D</a:t>
            </a:r>
            <a:r>
              <a:rPr lang="en-US" sz="2600" dirty="0" smtClean="0"/>
              <a:t>RAM</a:t>
            </a:r>
            <a:r>
              <a:rPr lang="zh-CN" altLang="en-US" sz="2600" dirty="0" smtClean="0"/>
              <a:t>的刷新。</a:t>
            </a:r>
            <a:endParaRPr lang="zh-CN" altLang="en-US" sz="2600" dirty="0" smtClean="0"/>
          </a:p>
          <a:p>
            <a:endParaRPr lang="zh-CN" altLang="en-US" sz="26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05600" y="4229100"/>
          <a:ext cx="1949764" cy="5651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1" imgW="21031200" imgH="6096000" progId="Equation.DSMT4">
                  <p:embed/>
                </p:oleObj>
              </mc:Choice>
              <mc:Fallback>
                <p:oleObj name="Equation" r:id="rId1" imgW="21031200" imgH="6096000" progId="Equation.DSMT4">
                  <p:embed/>
                  <p:pic>
                    <p:nvPicPr>
                      <p:cNvPr id="0" name="图片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05600" y="4229100"/>
                        <a:ext cx="1949764" cy="565149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初始化计数器</a:t>
            </a:r>
            <a:r>
              <a:rPr lang="en-US" dirty="0" smtClean="0"/>
              <a:t>1</a:t>
            </a:r>
            <a:r>
              <a:rPr lang="zh-CN" altLang="en-US" dirty="0" smtClean="0"/>
              <a:t>的程序为</a:t>
            </a:r>
            <a:r>
              <a:rPr lang="en-US" dirty="0" smtClean="0"/>
              <a:t>:</a:t>
            </a:r>
            <a:endParaRPr lang="zh-CN" altLang="en-US" dirty="0" smtClean="0"/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MOV	  AL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01010101B	</a:t>
            </a:r>
            <a:endParaRPr lang="en-US" sz="2800" dirty="0" smtClean="0"/>
          </a:p>
          <a:p>
            <a:pPr>
              <a:buNone/>
            </a:pP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；控制字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: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计数器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，只写低字节，方式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OUT	  43H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AL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MOV	  AL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18H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；预置初值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数</a:t>
            </a:r>
            <a:r>
              <a:rPr lang="en-US" sz="2800" dirty="0" smtClean="0">
                <a:solidFill>
                  <a:schemeClr val="tx1">
                    <a:lumMod val="95000"/>
                  </a:schemeClr>
                </a:solidFill>
              </a:rPr>
              <a:t>18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800" dirty="0" smtClean="0"/>
              <a:t>       </a:t>
            </a:r>
            <a:r>
              <a:rPr lang="en-US" sz="2800" dirty="0" smtClean="0"/>
              <a:t>OUT	  41H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AL		</a:t>
            </a:r>
            <a:r>
              <a:rPr lang="zh-CN" altLang="en-US" sz="2800" dirty="0" smtClean="0">
                <a:solidFill>
                  <a:schemeClr val="tx1">
                    <a:lumMod val="95000"/>
                  </a:schemeClr>
                </a:solidFill>
              </a:rPr>
              <a:t>；送入低字节</a:t>
            </a:r>
            <a:endParaRPr lang="zh-CN" altLang="en-US" sz="2800" dirty="0" smtClean="0">
              <a:solidFill>
                <a:schemeClr val="tx1">
                  <a:lumMod val="95000"/>
                </a:schemeClr>
              </a:solidFill>
            </a:endParaRPr>
          </a:p>
          <a:p>
            <a:endParaRPr lang="zh-CN" altLang="en-US" sz="28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784350"/>
            <a:ext cx="7875588" cy="4749800"/>
          </a:xfrm>
        </p:spPr>
        <p:txBody>
          <a:bodyPr/>
          <a:lstStyle/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7.2.1  8253</a:t>
            </a:r>
            <a:r>
              <a:rPr lang="zh-CN" altLang="en-US" sz="4000" dirty="0" smtClean="0">
                <a:solidFill>
                  <a:srgbClr val="00FF00"/>
                </a:solidFill>
                <a:cs typeface="Times New Roman" panose="02020603050405020304" pitchFamily="18" charset="0"/>
              </a:rPr>
              <a:t>定时功能的应用</a:t>
            </a:r>
            <a:endParaRPr lang="en-US" altLang="zh-CN" sz="4000" dirty="0" smtClean="0">
              <a:solidFill>
                <a:srgbClr val="00FF00"/>
              </a:solidFill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7.2.2  8253/8254 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计数功能的应用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r>
              <a:rPr lang="en-US" sz="4000" dirty="0" smtClean="0">
                <a:cs typeface="Times New Roman" panose="02020603050405020304" pitchFamily="18" charset="0"/>
              </a:rPr>
              <a:t>7.2.3  8253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在</a:t>
            </a:r>
            <a:r>
              <a:rPr lang="en-US" sz="4000" dirty="0" smtClean="0">
                <a:cs typeface="Times New Roman" panose="02020603050405020304" pitchFamily="18" charset="0"/>
              </a:rPr>
              <a:t>PC/XT</a:t>
            </a:r>
            <a:r>
              <a:rPr lang="zh-CN" altLang="en-US" sz="4000" dirty="0" smtClean="0">
                <a:cs typeface="Times New Roman" panose="02020603050405020304" pitchFamily="18" charset="0"/>
              </a:rPr>
              <a:t>机中的应用</a:t>
            </a:r>
            <a:endParaRPr lang="en-US" altLang="zh-CN" sz="4000" dirty="0" smtClean="0">
              <a:cs typeface="Times New Roman" panose="02020603050405020304" pitchFamily="18" charset="0"/>
            </a:endParaRPr>
          </a:p>
          <a:p>
            <a:pPr>
              <a:spcBef>
                <a:spcPts val="2400"/>
              </a:spcBef>
              <a:buNone/>
            </a:pPr>
            <a:endParaRPr lang="en-US" sz="4000" dirty="0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584200"/>
            <a:ext cx="8372475" cy="5867400"/>
          </a:xfrm>
        </p:spPr>
        <p:txBody>
          <a:bodyPr/>
          <a:lstStyle/>
          <a:p>
            <a:pPr>
              <a:buNone/>
            </a:pPr>
            <a:r>
              <a:rPr lang="en-US" sz="2800" dirty="0" smtClean="0"/>
              <a:t>3</a:t>
            </a:r>
            <a:r>
              <a:rPr lang="zh-CN" altLang="en-US" sz="2800" dirty="0" smtClean="0"/>
              <a:t>）计数器</a:t>
            </a:r>
            <a:r>
              <a:rPr lang="en-US" sz="2800" dirty="0" smtClean="0"/>
              <a:t>2—</a:t>
            </a:r>
            <a:r>
              <a:rPr lang="zh-CN" altLang="en-US" sz="2800" dirty="0" smtClean="0"/>
              <a:t>扬声器音调控制</a:t>
            </a:r>
            <a:endParaRPr lang="zh-CN" altLang="en-US" sz="2800" dirty="0" smtClean="0"/>
          </a:p>
          <a:p>
            <a:pPr algn="just"/>
            <a:r>
              <a:rPr lang="zh-CN" altLang="en-US" sz="2600" dirty="0" smtClean="0"/>
              <a:t>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工作于方式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，计数初值</a:t>
            </a:r>
            <a:r>
              <a:rPr lang="en-US" sz="2600" dirty="0" smtClean="0"/>
              <a:t>n=533H=1331</a:t>
            </a:r>
            <a:r>
              <a:rPr lang="zh-CN" altLang="en-US" sz="2600" dirty="0" smtClean="0"/>
              <a:t>，从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输出的方波频率为</a:t>
            </a:r>
            <a:endParaRPr lang="en-US" altLang="zh-CN" sz="2600" dirty="0" smtClean="0"/>
          </a:p>
          <a:p>
            <a:pPr algn="ctr">
              <a:buNone/>
            </a:pPr>
            <a:r>
              <a:rPr lang="en-US" sz="2600" dirty="0" smtClean="0"/>
              <a:t>1.19318MHz/1331=896Hz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但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不接</a:t>
            </a:r>
            <a:r>
              <a:rPr lang="en-US" sz="2600" dirty="0" smtClean="0"/>
              <a:t>+5V</a:t>
            </a:r>
            <a:r>
              <a:rPr lang="zh-CN" altLang="en-US" sz="2600" dirty="0" smtClean="0"/>
              <a:t>，而是受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控制。当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en-US" altLang="zh-CN" sz="2600" dirty="0" smtClean="0"/>
              <a:t>=1</a:t>
            </a:r>
            <a:r>
              <a:rPr lang="zh-CN" altLang="en-US" sz="2600" dirty="0" smtClean="0"/>
              <a:t>时允许计数，使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端输出方波。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该方波与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信号相与后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使扬声器发声。发声频率由预置初值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决定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发声时长受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控制，只有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才允许发声。控制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与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的电平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就可形成各种音调的声音。</a:t>
            </a:r>
            <a:endParaRPr lang="en-US" altLang="zh-CN" sz="2600" dirty="0" smtClean="0"/>
          </a:p>
          <a:p>
            <a:pPr algn="just"/>
            <a:r>
              <a:rPr lang="zh-CN" altLang="en-US" sz="2600" dirty="0" smtClean="0"/>
              <a:t>因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还控制其它设备，在控制扬声器发声程序中，还要保护</a:t>
            </a:r>
            <a:r>
              <a:rPr lang="en-US" sz="2600" dirty="0" smtClean="0"/>
              <a:t>B</a:t>
            </a:r>
            <a:r>
              <a:rPr lang="zh-CN" altLang="en-US" sz="2600" dirty="0" smtClean="0"/>
              <a:t>端口的原状态。</a:t>
            </a:r>
            <a:endParaRPr lang="zh-CN" altLang="en-US" sz="22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762000"/>
            <a:ext cx="8372475" cy="5727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800" dirty="0" smtClean="0"/>
              <a:t>对计数器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初始化，使扬声器发</a:t>
            </a:r>
            <a:r>
              <a:rPr lang="en-US" sz="2800" dirty="0" smtClean="0"/>
              <a:t>896Hz</a:t>
            </a:r>
            <a:r>
              <a:rPr lang="zh-CN" altLang="en-US" sz="2800" dirty="0" smtClean="0"/>
              <a:t>的单一频率声音</a:t>
            </a:r>
            <a:r>
              <a:rPr lang="en-US" sz="2800" dirty="0" smtClean="0"/>
              <a:t>:</a:t>
            </a:r>
            <a:endParaRPr lang="zh-CN" altLang="en-US" sz="28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10110110B	</a:t>
            </a:r>
            <a:endParaRPr lang="en-US" sz="2400" dirty="0" smtClean="0"/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  ；控制字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: 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计数器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先写低字节，方式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3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  <a:latin typeface="+mn-ea"/>
                <a:ea typeface="+mn-ea"/>
              </a:rPr>
              <a:t>，二进制计数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；写入控制字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AX</a:t>
            </a:r>
            <a:r>
              <a:rPr lang="zh-CN" altLang="en-US" sz="2400" dirty="0" smtClean="0"/>
              <a:t>， </a:t>
            </a:r>
            <a:r>
              <a:rPr lang="en-US" sz="2400" dirty="0" smtClean="0"/>
              <a:t>533H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；预置初值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n=533H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；先送出低字节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AL</a:t>
            </a:r>
            <a:r>
              <a:rPr lang="zh-CN" altLang="en-US" sz="2400" dirty="0" smtClean="0"/>
              <a:t>， </a:t>
            </a:r>
            <a:r>
              <a:rPr lang="en-US" sz="2400" dirty="0" smtClean="0"/>
              <a:t>AH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；后高字节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IN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PORT_B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；取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8255A 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端口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当前值</a:t>
            </a:r>
            <a:endParaRPr lang="en-US" altLang="zh-CN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 smtClean="0"/>
              <a:t>				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</a:t>
            </a:r>
            <a:r>
              <a:rPr lang="en-US" altLang="zh-CN" sz="2400" dirty="0" smtClean="0">
                <a:solidFill>
                  <a:schemeClr val="tx1">
                    <a:lumMod val="95000"/>
                  </a:schemeClr>
                </a:solidFill>
              </a:rPr>
              <a:t>B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口地址为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61H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MOV	  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；保存该端口的值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OR	  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03H	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；使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PB1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和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PB0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均置</a:t>
            </a:r>
            <a:r>
              <a:rPr lang="en-US" sz="24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</a:t>
            </a:r>
            <a:r>
              <a:rPr lang="en-US" sz="2400" dirty="0" smtClean="0"/>
              <a:t>OUT	  PORT_B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</a:t>
            </a:r>
            <a:r>
              <a:rPr lang="zh-CN" altLang="en-US" sz="2400" dirty="0" smtClean="0">
                <a:solidFill>
                  <a:schemeClr val="tx1">
                    <a:lumMod val="95000"/>
                  </a:schemeClr>
                </a:solidFill>
              </a:rPr>
              <a:t>；接通扬声器</a:t>
            </a:r>
            <a:endParaRPr lang="zh-CN" altLang="en-US" sz="24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3</a:t>
            </a:r>
            <a:r>
              <a:rPr 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. PC/XT</a:t>
            </a:r>
            <a:r>
              <a:rPr lang="zh-CN" altLang="en-US" sz="3600" dirty="0" smtClean="0">
                <a:solidFill>
                  <a:schemeClr val="tx1"/>
                </a:solidFill>
                <a:latin typeface="+mn-lt"/>
                <a:ea typeface="黑体" panose="02010609060101010101" pitchFamily="2" charset="-122"/>
              </a:rPr>
              <a:t>机中的扬声器接口电路</a:t>
            </a:r>
            <a:endParaRPr lang="zh-CN" altLang="en-US" sz="3600" dirty="0">
              <a:solidFill>
                <a:schemeClr val="tx1"/>
              </a:solidFill>
              <a:latin typeface="+mn-lt"/>
              <a:ea typeface="黑体" panose="0201060906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1073150"/>
            <a:ext cx="8372475" cy="23114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0"/>
              </a:spcBef>
            </a:pPr>
            <a:r>
              <a:rPr lang="zh-CN" altLang="en-US" sz="2600" dirty="0" smtClean="0"/>
              <a:t>扬声器能产生一定音调的声响，进行报警和提示，也可编程来控制加到扬声器上的信号频率，奏出乐曲。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PC/XT</a:t>
            </a:r>
            <a:r>
              <a:rPr lang="zh-CN" altLang="en-US" sz="2600" dirty="0" smtClean="0"/>
              <a:t>的扬声器接口电路中，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是音频信号源，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作控制器，驱动器</a:t>
            </a:r>
            <a:r>
              <a:rPr lang="en-US" altLang="zh-CN" sz="2600" dirty="0" smtClean="0"/>
              <a:t>75477</a:t>
            </a:r>
            <a:r>
              <a:rPr lang="zh-CN" altLang="en-US" sz="2600" dirty="0" smtClean="0"/>
              <a:t>增大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输出信号的驱动能力，低通滤波器将脉冲信号转换成近正弦波的音频信号，去驱动扬声器发声。</a:t>
            </a:r>
            <a:endParaRPr lang="zh-CN" altLang="en-US" sz="26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838200" y="3340100"/>
            <a:ext cx="7998376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93750" y="6396335"/>
            <a:ext cx="3822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latin typeface="+mn-lt"/>
                <a:ea typeface="黑体" panose="02010609060101010101" pitchFamily="2" charset="-122"/>
              </a:rPr>
              <a:t>图</a:t>
            </a:r>
            <a:r>
              <a:rPr lang="en-US" altLang="zh-CN" b="1" dirty="0" smtClean="0">
                <a:latin typeface="+mn-lt"/>
                <a:ea typeface="黑体" panose="02010609060101010101" pitchFamily="2" charset="-122"/>
              </a:rPr>
              <a:t>7.15 </a:t>
            </a:r>
            <a:r>
              <a:rPr lang="zh-CN" altLang="en-US" b="1" dirty="0" smtClean="0">
                <a:latin typeface="+mn-lt"/>
                <a:ea typeface="黑体" panose="02010609060101010101" pitchFamily="2" charset="-122"/>
              </a:rPr>
              <a:t>扬声器接口电路</a:t>
            </a:r>
            <a:endParaRPr lang="zh-CN" altLang="en-US" b="1" dirty="0">
              <a:latin typeface="+mn-lt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84200"/>
            <a:ext cx="8372475" cy="5905500"/>
          </a:xfrm>
        </p:spPr>
        <p:txBody>
          <a:bodyPr/>
          <a:lstStyle/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600" dirty="0" smtClean="0"/>
              <a:t>8253-5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CLK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加</a:t>
            </a:r>
            <a:r>
              <a:rPr lang="en-US" sz="2600" dirty="0" smtClean="0"/>
              <a:t>1.19318MHz</a:t>
            </a:r>
            <a:r>
              <a:rPr lang="zh-CN" altLang="en-US" sz="2600" dirty="0" smtClean="0"/>
              <a:t>时钟，可根据要求的声音频率算出定时常数，编程让计数器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输出指定频率波形。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zh-CN" altLang="en-US" sz="2600" dirty="0" smtClean="0"/>
              <a:t>接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GATE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，作计数器门控信号，允许或禁止</a:t>
            </a:r>
            <a:r>
              <a:rPr lang="en-US" sz="2600" dirty="0" smtClean="0"/>
              <a:t>8253</a:t>
            </a:r>
            <a:r>
              <a:rPr lang="zh-CN" altLang="en-US" sz="2600" dirty="0" smtClean="0"/>
              <a:t>计数。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接与门</a:t>
            </a:r>
            <a:r>
              <a:rPr lang="en-US" sz="2600" dirty="0" smtClean="0"/>
              <a:t>U87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=1</a:t>
            </a:r>
            <a:r>
              <a:rPr lang="zh-CN" altLang="en-US" sz="2600" dirty="0" smtClean="0"/>
              <a:t>时，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输出才能通过与门加到驱动器</a:t>
            </a:r>
            <a:r>
              <a:rPr lang="en-US" sz="2600" dirty="0" smtClean="0"/>
              <a:t>75477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A</a:t>
            </a:r>
            <a:r>
              <a:rPr lang="zh-CN" altLang="en-US" sz="2600" dirty="0" smtClean="0"/>
              <a:t>端，产生</a:t>
            </a:r>
            <a:r>
              <a:rPr lang="en-US" sz="2600" dirty="0" smtClean="0"/>
              <a:t>1/2W</a:t>
            </a:r>
            <a:r>
              <a:rPr lang="zh-CN" altLang="en-US" sz="2600" dirty="0" smtClean="0"/>
              <a:t>驱动功率，再经</a:t>
            </a:r>
            <a:r>
              <a:rPr lang="en-US" altLang="zh-CN" sz="2600" dirty="0" smtClean="0"/>
              <a:t>RC</a:t>
            </a:r>
            <a:r>
              <a:rPr lang="zh-CN" altLang="en-US" sz="2600" dirty="0" smtClean="0"/>
              <a:t>低通滤波器滤除高次谐波后，送扬声器发声。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=0</a:t>
            </a:r>
            <a:r>
              <a:rPr lang="zh-CN" altLang="en-US" sz="2600" dirty="0" smtClean="0"/>
              <a:t>时波形不能通过与门，扬声器不发声。</a:t>
            </a:r>
            <a:endParaRPr lang="en-US" altLang="zh-CN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zh-CN" altLang="en-US" sz="2600" dirty="0" smtClean="0"/>
              <a:t>对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zh-CN" altLang="en-US" sz="2600" dirty="0" smtClean="0"/>
              <a:t>电平的设置，可控制扬声器发声时间的长短。当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1</a:t>
            </a:r>
            <a:r>
              <a:rPr lang="en-US" sz="2600" dirty="0" smtClean="0"/>
              <a:t>PB</a:t>
            </a:r>
            <a:r>
              <a:rPr lang="en-US" sz="2600" baseline="-25000" dirty="0" smtClean="0"/>
              <a:t>0</a:t>
            </a:r>
            <a:r>
              <a:rPr lang="en-US" sz="2600" dirty="0" smtClean="0"/>
              <a:t>=11</a:t>
            </a:r>
            <a:r>
              <a:rPr lang="zh-CN" altLang="en-US" sz="2600" dirty="0" smtClean="0"/>
              <a:t>时扬声器能连续发声。</a:t>
            </a:r>
            <a:endParaRPr lang="zh-CN" altLang="en-US" sz="2600" dirty="0" smtClean="0"/>
          </a:p>
          <a:p>
            <a:pPr algn="just">
              <a:lnSpc>
                <a:spcPct val="90000"/>
              </a:lnSpc>
              <a:spcBef>
                <a:spcPts val="600"/>
              </a:spcBef>
            </a:pPr>
            <a:r>
              <a:rPr lang="en-US" altLang="zh-CN" sz="2600" dirty="0" smtClean="0"/>
              <a:t>OUT</a:t>
            </a:r>
            <a:r>
              <a:rPr lang="en-US" altLang="zh-CN" sz="2600" baseline="-25000" dirty="0" smtClean="0"/>
              <a:t>2</a:t>
            </a:r>
            <a:r>
              <a:rPr lang="zh-CN" altLang="en-US" sz="2600" dirty="0" smtClean="0"/>
              <a:t>（</a:t>
            </a:r>
            <a:r>
              <a:rPr lang="en-US" sz="2600" dirty="0" smtClean="0"/>
              <a:t>T/C 2OUT</a:t>
            </a:r>
            <a:r>
              <a:rPr lang="zh-CN" altLang="en-US" sz="2600" dirty="0" smtClean="0"/>
              <a:t>）同时送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PC</a:t>
            </a:r>
            <a:r>
              <a:rPr lang="en-US" sz="2600" baseline="-25000" dirty="0" smtClean="0"/>
              <a:t>5</a:t>
            </a:r>
            <a:r>
              <a:rPr lang="zh-CN" altLang="en-US" sz="2600" dirty="0" smtClean="0"/>
              <a:t>，供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读取来了解计数器输出状态。驱动器</a:t>
            </a:r>
            <a:r>
              <a:rPr lang="en-US" sz="2600" dirty="0" smtClean="0"/>
              <a:t>U85</a:t>
            </a:r>
            <a:r>
              <a:rPr lang="zh-CN" altLang="en-US" sz="2600" dirty="0" smtClean="0"/>
              <a:t>的输出端</a:t>
            </a:r>
            <a:r>
              <a:rPr lang="en-US" sz="2600" dirty="0" smtClean="0"/>
              <a:t>Y</a:t>
            </a:r>
            <a:r>
              <a:rPr lang="zh-CN" altLang="en-US" sz="2600" dirty="0" smtClean="0"/>
              <a:t>接到</a:t>
            </a:r>
            <a:r>
              <a:rPr lang="en-US" sz="2600" dirty="0" smtClean="0"/>
              <a:t>8255A-5</a:t>
            </a:r>
            <a:r>
              <a:rPr lang="zh-CN" altLang="en-US" sz="2600" dirty="0" smtClean="0"/>
              <a:t>的</a:t>
            </a:r>
            <a:r>
              <a:rPr lang="en-US" sz="2600" dirty="0" smtClean="0"/>
              <a:t>PC</a:t>
            </a:r>
            <a:r>
              <a:rPr lang="en-US" sz="2600" baseline="-25000" dirty="0" smtClean="0"/>
              <a:t>4</a:t>
            </a:r>
            <a:r>
              <a:rPr lang="zh-CN" altLang="en-US" sz="2600" dirty="0" smtClean="0"/>
              <a:t>，供</a:t>
            </a:r>
            <a:r>
              <a:rPr lang="en-US" sz="2600" dirty="0" smtClean="0"/>
              <a:t>CPU</a:t>
            </a:r>
            <a:r>
              <a:rPr lang="zh-CN" altLang="en-US" sz="2600" dirty="0" smtClean="0"/>
              <a:t>了解加到扬声器的信号状态。</a:t>
            </a:r>
            <a:endParaRPr lang="zh-CN" altLang="en-US" sz="26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673100"/>
            <a:ext cx="8372475" cy="5816600"/>
          </a:xfrm>
        </p:spPr>
        <p:txBody>
          <a:bodyPr/>
          <a:lstStyle/>
          <a:p>
            <a:pPr marL="441325" indent="-441325" algn="just">
              <a:buNone/>
            </a:pPr>
            <a:r>
              <a:rPr lang="zh-CN" altLang="en-US" dirty="0" smtClean="0">
                <a:solidFill>
                  <a:srgbClr val="00FF00"/>
                </a:solidFill>
              </a:rPr>
              <a:t>例</a:t>
            </a:r>
            <a:r>
              <a:rPr lang="en-US" dirty="0" smtClean="0">
                <a:solidFill>
                  <a:srgbClr val="00FF00"/>
                </a:solidFill>
              </a:rPr>
              <a:t>7.5</a:t>
            </a:r>
            <a:endParaRPr lang="zh-CN" altLang="en-US" dirty="0" smtClean="0">
              <a:solidFill>
                <a:srgbClr val="00FF00"/>
              </a:solidFill>
            </a:endParaRPr>
          </a:p>
          <a:p>
            <a:pPr marL="441325" indent="-441325" algn="just">
              <a:buNone/>
            </a:pPr>
            <a:r>
              <a:rPr lang="zh-CN" altLang="en-US" sz="2600" dirty="0" smtClean="0"/>
              <a:t>     根据图</a:t>
            </a:r>
            <a:r>
              <a:rPr lang="en-US" sz="2600" dirty="0" smtClean="0"/>
              <a:t>7.15</a:t>
            </a:r>
            <a:r>
              <a:rPr lang="zh-CN" altLang="en-US" sz="2600" dirty="0" smtClean="0"/>
              <a:t>介绍的扬声器接口电路，编写一个产生指定频率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的音频信号的通用发声程序。</a:t>
            </a:r>
            <a:endParaRPr lang="en-US" altLang="zh-CN" sz="2600" dirty="0" smtClean="0"/>
          </a:p>
          <a:p>
            <a:pPr marL="441325" indent="-441325"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首先把</a:t>
            </a:r>
            <a:r>
              <a:rPr lang="en-US" sz="2600" dirty="0" smtClean="0"/>
              <a:t>8253-5</a:t>
            </a:r>
            <a:r>
              <a:rPr lang="zh-CN" altLang="en-US" sz="2600" dirty="0" smtClean="0"/>
              <a:t>的计数器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编程为工作方式</a:t>
            </a:r>
            <a:r>
              <a:rPr lang="en-US" sz="2600" dirty="0" smtClean="0"/>
              <a:t>3</a:t>
            </a:r>
            <a:r>
              <a:rPr lang="zh-CN" altLang="en-US" sz="2600" dirty="0" smtClean="0"/>
              <a:t>。由于</a:t>
            </a:r>
            <a:r>
              <a:rPr lang="en-US" sz="2600" dirty="0" smtClean="0"/>
              <a:t>f</a:t>
            </a:r>
            <a:r>
              <a:rPr lang="en-US" sz="2600" baseline="-25000" dirty="0" smtClean="0"/>
              <a:t>CLK2 </a:t>
            </a:r>
            <a:r>
              <a:rPr lang="en-US" sz="2600" dirty="0" smtClean="0"/>
              <a:t>=1.19318MHz =1193180Hz</a:t>
            </a:r>
            <a:r>
              <a:rPr lang="zh-CN" altLang="en-US" sz="2600" dirty="0" smtClean="0"/>
              <a:t>，为使</a:t>
            </a:r>
            <a:r>
              <a:rPr lang="en-US" sz="2600" dirty="0" smtClean="0"/>
              <a:t>OUT</a:t>
            </a:r>
            <a:r>
              <a:rPr lang="en-US" sz="2600" baseline="-25000" dirty="0" smtClean="0"/>
              <a:t>2</a:t>
            </a:r>
            <a:r>
              <a:rPr lang="zh-CN" altLang="en-US" sz="2600" dirty="0" smtClean="0"/>
              <a:t>输出频率为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的方波，必须向计数器</a:t>
            </a:r>
            <a:r>
              <a:rPr lang="en-US" sz="2600" dirty="0" smtClean="0"/>
              <a:t>2</a:t>
            </a:r>
            <a:r>
              <a:rPr lang="zh-CN" altLang="en-US" sz="2600" dirty="0" smtClean="0"/>
              <a:t>写入初值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，其值为</a:t>
            </a:r>
            <a:r>
              <a:rPr lang="en-US" sz="2600" dirty="0" smtClean="0"/>
              <a:t>:</a:t>
            </a:r>
            <a:endParaRPr lang="zh-CN" altLang="en-US" sz="2600" dirty="0" smtClean="0"/>
          </a:p>
          <a:p>
            <a:pPr marL="441325" indent="-441325" algn="ctr">
              <a:buNone/>
            </a:pPr>
            <a:r>
              <a:rPr lang="en-US" sz="2600" dirty="0" smtClean="0"/>
              <a:t>n=f</a:t>
            </a:r>
            <a:r>
              <a:rPr lang="en-US" sz="2600" baseline="-25000" dirty="0" smtClean="0"/>
              <a:t>CLK2</a:t>
            </a:r>
            <a:r>
              <a:rPr lang="en-US" sz="2600" dirty="0" smtClean="0"/>
              <a:t>/f=1193180/f=1234DEH/f</a:t>
            </a:r>
            <a:endParaRPr lang="zh-CN" altLang="en-US" sz="2600" dirty="0" smtClean="0"/>
          </a:p>
          <a:p>
            <a:pPr marL="441325" indent="-441325" algn="just">
              <a:buFont typeface="Wingdings" panose="05000000000000000000" pitchFamily="2" charset="2"/>
              <a:buChar char="Ø"/>
            </a:pPr>
            <a:r>
              <a:rPr lang="zh-CN" altLang="en-US" sz="2600" dirty="0" smtClean="0"/>
              <a:t>这里，</a:t>
            </a:r>
            <a:r>
              <a:rPr lang="en-US" sz="2600" dirty="0" smtClean="0"/>
              <a:t>f</a:t>
            </a:r>
            <a:r>
              <a:rPr lang="zh-CN" altLang="en-US" sz="2600" dirty="0" smtClean="0"/>
              <a:t>应为人耳能听到的音频，范围约为</a:t>
            </a:r>
            <a:r>
              <a:rPr lang="en-US" sz="2600" dirty="0" smtClean="0"/>
              <a:t>20Hz~ 20000Hz</a:t>
            </a:r>
            <a:r>
              <a:rPr lang="zh-CN" altLang="en-US" sz="2600" dirty="0" smtClean="0"/>
              <a:t>，可以</a:t>
            </a:r>
            <a:r>
              <a:rPr lang="en-US" sz="2600" dirty="0" smtClean="0"/>
              <a:t>16</a:t>
            </a:r>
            <a:r>
              <a:rPr lang="zh-CN" altLang="en-US" sz="2600" dirty="0" smtClean="0"/>
              <a:t>进制数先存入</a:t>
            </a:r>
            <a:r>
              <a:rPr lang="en-US" sz="2600" dirty="0" smtClean="0"/>
              <a:t>DI</a:t>
            </a:r>
            <a:r>
              <a:rPr lang="zh-CN" altLang="en-US" sz="2600" dirty="0" smtClean="0"/>
              <a:t>寄存器。程序中求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时要用字除法，即先将被除数的高字节（</a:t>
            </a:r>
            <a:r>
              <a:rPr lang="en-US" sz="2600" dirty="0" smtClean="0"/>
              <a:t>12H</a:t>
            </a:r>
            <a:r>
              <a:rPr lang="zh-CN" altLang="en-US" sz="2600" dirty="0" smtClean="0"/>
              <a:t>）送到</a:t>
            </a:r>
            <a:r>
              <a:rPr lang="en-US" sz="2600" dirty="0" smtClean="0"/>
              <a:t>DX</a:t>
            </a:r>
            <a:r>
              <a:rPr lang="zh-CN" altLang="en-US" sz="2600" dirty="0" smtClean="0"/>
              <a:t>，低字节（</a:t>
            </a:r>
            <a:r>
              <a:rPr lang="en-US" sz="2600" dirty="0" smtClean="0"/>
              <a:t>34DEH</a:t>
            </a:r>
            <a:r>
              <a:rPr lang="zh-CN" altLang="en-US" sz="2600" dirty="0" smtClean="0"/>
              <a:t>）送到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，再除以</a:t>
            </a:r>
            <a:r>
              <a:rPr lang="en-US" sz="2600" dirty="0" smtClean="0"/>
              <a:t>DI</a:t>
            </a:r>
            <a:r>
              <a:rPr lang="zh-CN" altLang="en-US" sz="2600" dirty="0" smtClean="0"/>
              <a:t>中的数，</a:t>
            </a:r>
            <a:r>
              <a:rPr lang="en-US" sz="2600" dirty="0" smtClean="0"/>
              <a:t>AX</a:t>
            </a:r>
            <a:r>
              <a:rPr lang="zh-CN" altLang="en-US" sz="2600" dirty="0" smtClean="0"/>
              <a:t>中的商就是初值</a:t>
            </a:r>
            <a:r>
              <a:rPr lang="en-US" sz="2600" dirty="0" smtClean="0"/>
              <a:t>n</a:t>
            </a:r>
            <a:r>
              <a:rPr lang="zh-CN" altLang="en-US" sz="2600" dirty="0" smtClean="0"/>
              <a:t>。</a:t>
            </a:r>
            <a:endParaRPr lang="zh-CN" altLang="en-US" sz="2600" dirty="0" smtClean="0"/>
          </a:p>
          <a:p>
            <a:endParaRPr lang="zh-CN" altLang="en-US" sz="2600" dirty="0"/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762000"/>
            <a:ext cx="8586787" cy="54673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 smtClean="0"/>
              <a:t>能产生频率为</a:t>
            </a:r>
            <a:r>
              <a:rPr lang="en-US" sz="2800" dirty="0" smtClean="0"/>
              <a:t>f</a:t>
            </a:r>
            <a:r>
              <a:rPr lang="zh-CN" altLang="en-US" sz="2800" dirty="0" smtClean="0"/>
              <a:t>的通用发声程序</a:t>
            </a:r>
            <a:endParaRPr lang="zh-CN" altLang="en-US" sz="2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10110110B	</a:t>
            </a:r>
            <a:endParaRPr 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>
                <a:solidFill>
                  <a:schemeClr val="tx1"/>
                </a:solidFill>
              </a:rPr>
              <a:t>     ；</a:t>
            </a:r>
            <a:r>
              <a:rPr lang="en-US" sz="2400" dirty="0" smtClean="0">
                <a:solidFill>
                  <a:schemeClr val="tx1"/>
                </a:solidFill>
              </a:rPr>
              <a:t>8253</a:t>
            </a:r>
            <a:r>
              <a:rPr lang="zh-CN" altLang="en-US" sz="2400" dirty="0" smtClean="0">
                <a:solidFill>
                  <a:schemeClr val="tx1"/>
                </a:solidFill>
              </a:rPr>
              <a:t>控制字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  <a:r>
              <a:rPr lang="zh-CN" altLang="en-US" sz="2400" dirty="0" smtClean="0">
                <a:solidFill>
                  <a:schemeClr val="tx1"/>
                </a:solidFill>
              </a:rPr>
              <a:t>通道</a:t>
            </a:r>
            <a:r>
              <a:rPr lang="en-US" sz="2400" dirty="0" smtClean="0">
                <a:solidFill>
                  <a:schemeClr val="tx1"/>
                </a:solidFill>
              </a:rPr>
              <a:t>2</a:t>
            </a:r>
            <a:r>
              <a:rPr lang="zh-CN" altLang="en-US" sz="2400" dirty="0" smtClean="0">
                <a:solidFill>
                  <a:schemeClr val="tx1"/>
                </a:solidFill>
              </a:rPr>
              <a:t>，先写低字节，方式</a:t>
            </a:r>
            <a:r>
              <a:rPr lang="en-US" sz="2400" dirty="0" smtClean="0">
                <a:solidFill>
                  <a:schemeClr val="tx1"/>
                </a:solidFill>
              </a:rPr>
              <a:t>3</a:t>
            </a:r>
            <a:r>
              <a:rPr lang="zh-CN" altLang="en-US" sz="2400" dirty="0" smtClean="0">
                <a:solidFill>
                  <a:schemeClr val="tx1"/>
                </a:solidFill>
              </a:rPr>
              <a:t>，二进制计数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43H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；写入控制字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DX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0012H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；被除数高位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34DEH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；被除数低位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DIV	DI			</a:t>
            </a:r>
            <a:r>
              <a:rPr lang="zh-CN" altLang="en-US" sz="2400" dirty="0" smtClean="0">
                <a:solidFill>
                  <a:schemeClr val="tx1"/>
                </a:solidFill>
              </a:rPr>
              <a:t>；求计数初值</a:t>
            </a:r>
            <a:r>
              <a:rPr lang="en-US" sz="2400" dirty="0" smtClean="0">
                <a:solidFill>
                  <a:schemeClr val="tx1"/>
                </a:solidFill>
              </a:rPr>
              <a:t>n</a:t>
            </a:r>
            <a:r>
              <a:rPr lang="zh-CN" altLang="en-US" sz="2400" dirty="0" smtClean="0">
                <a:solidFill>
                  <a:schemeClr val="tx1"/>
                </a:solidFill>
              </a:rPr>
              <a:t>，</a:t>
            </a:r>
            <a:r>
              <a:rPr lang="en-US" altLang="zh-CN" sz="2400" dirty="0" smtClean="0">
                <a:solidFill>
                  <a:schemeClr val="tx1"/>
                </a:solidFill>
              </a:rPr>
              <a:t>AX=</a:t>
            </a:r>
            <a:r>
              <a:rPr lang="zh-CN" altLang="en-US" sz="2400" dirty="0" smtClean="0">
                <a:solidFill>
                  <a:schemeClr val="tx1"/>
                </a:solidFill>
              </a:rPr>
              <a:t>结果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；送出低</a:t>
            </a:r>
            <a:r>
              <a:rPr lang="en-US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AH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42H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；送出高</a:t>
            </a:r>
            <a:r>
              <a:rPr lang="en-US" sz="2400" dirty="0" smtClean="0">
                <a:solidFill>
                  <a:schemeClr val="tx1"/>
                </a:solidFill>
              </a:rPr>
              <a:t>8</a:t>
            </a:r>
            <a:r>
              <a:rPr lang="zh-CN" altLang="en-US" sz="2400" dirty="0" smtClean="0">
                <a:solidFill>
                  <a:schemeClr val="tx1"/>
                </a:solidFill>
              </a:rPr>
              <a:t>位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IN	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61H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；读入</a:t>
            </a:r>
            <a:r>
              <a:rPr lang="en-US" sz="2400" dirty="0" smtClean="0">
                <a:solidFill>
                  <a:schemeClr val="tx1"/>
                </a:solidFill>
              </a:rPr>
              <a:t>8255A</a:t>
            </a:r>
            <a:r>
              <a:rPr lang="zh-CN" altLang="en-US" sz="2400" dirty="0" smtClean="0">
                <a:solidFill>
                  <a:schemeClr val="tx1"/>
                </a:solidFill>
              </a:rPr>
              <a:t>端口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的内容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MOV	AH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；保护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口的原状态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OR	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03H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；使</a:t>
            </a:r>
            <a:r>
              <a:rPr lang="en-US" altLang="zh-CN" sz="2400" dirty="0" smtClean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1</a:t>
            </a:r>
            <a:r>
              <a:rPr lang="en-US" altLang="zh-CN" sz="2400" dirty="0" smtClean="0">
                <a:solidFill>
                  <a:schemeClr val="tx1"/>
                </a:solidFill>
              </a:rPr>
              <a:t>PB</a:t>
            </a:r>
            <a:r>
              <a:rPr lang="en-US" altLang="zh-CN" sz="2400" baseline="-250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置</a:t>
            </a:r>
            <a:r>
              <a:rPr lang="en-US" sz="24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，其余不变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</a:t>
            </a:r>
            <a:r>
              <a:rPr lang="en-US" sz="2400" dirty="0" smtClean="0"/>
              <a:t>OUT	61H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		</a:t>
            </a:r>
            <a:r>
              <a:rPr lang="zh-CN" altLang="en-US" sz="2400" dirty="0" smtClean="0">
                <a:solidFill>
                  <a:schemeClr val="tx1"/>
                </a:solidFill>
              </a:rPr>
              <a:t>；接通扬声器，使它发声</a:t>
            </a:r>
            <a:endParaRPr lang="zh-CN" altLang="en-US" sz="2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539750"/>
            <a:ext cx="8372475" cy="5949950"/>
          </a:xfrm>
        </p:spPr>
        <p:txBody>
          <a:bodyPr/>
          <a:lstStyle/>
          <a:p>
            <a:r>
              <a:rPr lang="zh-CN" altLang="en-US" sz="2800" dirty="0" smtClean="0"/>
              <a:t>扬声器发声的另一种方法</a:t>
            </a:r>
            <a:endParaRPr lang="en-US" altLang="zh-CN" sz="2800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先置</a:t>
            </a:r>
            <a:r>
              <a:rPr lang="en-US" sz="2400" dirty="0" smtClean="0"/>
              <a:t>OUT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，然后连续改变</a:t>
            </a:r>
            <a:r>
              <a:rPr lang="en-US" altLang="zh-CN" sz="2400" dirty="0" smtClean="0"/>
              <a:t>8255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输出，也能使</a:t>
            </a:r>
            <a:r>
              <a:rPr lang="en-US" sz="2400" dirty="0" smtClean="0"/>
              <a:t>U87</a:t>
            </a:r>
            <a:r>
              <a:rPr lang="zh-CN" altLang="en-US" sz="2400" dirty="0" smtClean="0"/>
              <a:t>送出一定频率的方波。</a:t>
            </a:r>
            <a:endParaRPr lang="en-US" altLang="zh-CN" sz="2400" dirty="0" smtClean="0"/>
          </a:p>
          <a:p>
            <a:pPr marL="352425" indent="-352425" algn="just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先使</a:t>
            </a:r>
            <a:r>
              <a:rPr lang="en-US" sz="2400" dirty="0" smtClean="0"/>
              <a:t>PB</a:t>
            </a:r>
            <a:r>
              <a:rPr lang="en-US" sz="2400" baseline="-25000" dirty="0" smtClean="0"/>
              <a:t>0</a:t>
            </a:r>
            <a:r>
              <a:rPr lang="zh-CN" altLang="en-US" sz="2400" dirty="0" smtClean="0"/>
              <a:t>置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，再编程使</a:t>
            </a:r>
            <a:r>
              <a:rPr lang="en-US" altLang="zh-CN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输出的电平在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之间来回变化。因为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接</a:t>
            </a:r>
            <a:r>
              <a:rPr lang="en-US" sz="2400" dirty="0" smtClean="0"/>
              <a:t>GATE</a:t>
            </a:r>
            <a:r>
              <a:rPr lang="en-US" altLang="zh-CN" sz="2400" baseline="-25000" dirty="0" smtClean="0"/>
              <a:t>2 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在</a:t>
            </a:r>
            <a:r>
              <a:rPr lang="en-US" sz="2400" dirty="0" smtClean="0"/>
              <a:t>8253</a:t>
            </a:r>
            <a:r>
              <a:rPr lang="zh-CN" altLang="en-US" sz="2400" dirty="0" smtClean="0"/>
              <a:t>工作于方式</a:t>
            </a:r>
            <a:r>
              <a:rPr lang="en-US" sz="2400" dirty="0" smtClean="0"/>
              <a:t>3, </a:t>
            </a:r>
            <a:r>
              <a:rPr lang="en-US" altLang="zh-CN" sz="2400" dirty="0" smtClean="0"/>
              <a:t>GATE=0</a:t>
            </a:r>
            <a:r>
              <a:rPr lang="zh-CN" altLang="en-US" sz="2400" dirty="0" smtClean="0"/>
              <a:t>时，输出</a:t>
            </a:r>
            <a:r>
              <a:rPr lang="en-US" sz="2400" dirty="0" smtClean="0"/>
              <a:t>OUT</a:t>
            </a:r>
            <a:r>
              <a:rPr lang="zh-CN" altLang="en-US" sz="2400" dirty="0" smtClean="0"/>
              <a:t>恒为</a:t>
            </a:r>
            <a:r>
              <a:rPr lang="en-US" altLang="zh-CN" sz="2400" dirty="0" smtClean="0"/>
              <a:t>1, </a:t>
            </a:r>
            <a:r>
              <a:rPr lang="zh-CN" altLang="en-US" sz="2400" dirty="0" smtClean="0"/>
              <a:t>这样就允许</a:t>
            </a:r>
            <a:r>
              <a:rPr lang="en-US" sz="2400" dirty="0" smtClean="0"/>
              <a:t>PB</a:t>
            </a:r>
            <a:r>
              <a:rPr lang="en-US" altLang="zh-CN" sz="2400" baseline="-25000" dirty="0" smtClean="0"/>
              <a:t>1</a:t>
            </a:r>
            <a:r>
              <a:rPr lang="zh-CN" altLang="en-US" sz="2400" dirty="0" smtClean="0"/>
              <a:t>产生的方波通过</a:t>
            </a:r>
            <a:r>
              <a:rPr lang="en-US" sz="2400" dirty="0" smtClean="0"/>
              <a:t>U87</a:t>
            </a:r>
            <a:r>
              <a:rPr lang="zh-CN" altLang="en-US" sz="2400" dirty="0" smtClean="0"/>
              <a:t>输出。</a:t>
            </a:r>
            <a:endParaRPr lang="en-US" altLang="zh-CN" sz="2400" dirty="0" smtClean="0"/>
          </a:p>
          <a:p>
            <a:pPr marL="352425" indent="-352425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实现这种发声方案的程序如下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（见例</a:t>
            </a:r>
            <a:r>
              <a:rPr lang="en-US" altLang="zh-CN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3.94</a:t>
            </a:r>
            <a:r>
              <a:rPr lang="zh-CN" altLang="en-US" sz="24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）</a:t>
            </a:r>
            <a:endParaRPr lang="zh-CN" altLang="en-US" sz="24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IN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61H		</a:t>
            </a:r>
            <a:r>
              <a:rPr lang="zh-CN" altLang="en-US" sz="2400" dirty="0" smtClean="0">
                <a:solidFill>
                  <a:schemeClr val="tx1"/>
                </a:solidFill>
              </a:rPr>
              <a:t>；读入</a:t>
            </a:r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zh-CN" altLang="en-US" sz="2400" dirty="0" smtClean="0">
                <a:solidFill>
                  <a:schemeClr val="tx1"/>
                </a:solidFill>
              </a:rPr>
              <a:t>口状态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AND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11111100B	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sz="2400" dirty="0" smtClean="0">
                <a:solidFill>
                  <a:schemeClr val="tx1"/>
                </a:solidFill>
              </a:rPr>
              <a:t>PB</a:t>
            </a:r>
            <a:r>
              <a:rPr lang="en-US" sz="2400" baseline="-25000" dirty="0" smtClean="0">
                <a:solidFill>
                  <a:schemeClr val="tx1"/>
                </a:solidFill>
              </a:rPr>
              <a:t>0</a:t>
            </a:r>
            <a:r>
              <a:rPr lang="en-US" altLang="zh-CN" sz="2400" dirty="0" smtClean="0">
                <a:solidFill>
                  <a:schemeClr val="tx1"/>
                </a:solidFill>
              </a:rPr>
              <a:t>=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r>
              <a:rPr lang="zh-CN" altLang="en-US" sz="2400" dirty="0" smtClean="0">
                <a:solidFill>
                  <a:schemeClr val="tx1"/>
                </a:solidFill>
              </a:rPr>
              <a:t>，使</a:t>
            </a:r>
            <a:r>
              <a:rPr lang="en-US" sz="2400" dirty="0" smtClean="0">
                <a:solidFill>
                  <a:schemeClr val="tx1"/>
                </a:solidFill>
              </a:rPr>
              <a:t>OUT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altLang="zh-CN" sz="2400" dirty="0" smtClean="0">
                <a:solidFill>
                  <a:schemeClr val="tx1"/>
                </a:solidFill>
              </a:rPr>
              <a:t>=1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BEEP:	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XOR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AL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02H	</a:t>
            </a:r>
            <a:r>
              <a:rPr lang="zh-CN" altLang="en-US" sz="2400" dirty="0" smtClean="0"/>
              <a:t>            </a:t>
            </a:r>
            <a:r>
              <a:rPr lang="zh-CN" altLang="en-US" sz="2400" dirty="0" smtClean="0">
                <a:solidFill>
                  <a:schemeClr val="tx1"/>
                </a:solidFill>
              </a:rPr>
              <a:t>；</a:t>
            </a:r>
            <a:r>
              <a:rPr lang="en-US" sz="2400" dirty="0" smtClean="0">
                <a:solidFill>
                  <a:schemeClr val="tx1"/>
                </a:solidFill>
              </a:rPr>
              <a:t>PB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zh-CN" altLang="en-US" sz="2400" dirty="0" smtClean="0">
                <a:solidFill>
                  <a:schemeClr val="tx1"/>
                </a:solidFill>
              </a:rPr>
              <a:t>由</a:t>
            </a:r>
            <a:r>
              <a:rPr lang="en-US" sz="2400" dirty="0" smtClean="0">
                <a:solidFill>
                  <a:schemeClr val="tx1"/>
                </a:solidFill>
              </a:rPr>
              <a:t>1→0</a:t>
            </a:r>
            <a:r>
              <a:rPr lang="zh-CN" altLang="en-US" sz="2400" dirty="0" smtClean="0">
                <a:solidFill>
                  <a:schemeClr val="tx1"/>
                </a:solidFill>
              </a:rPr>
              <a:t>，由</a:t>
            </a:r>
            <a:r>
              <a:rPr lang="en-US" sz="2400" dirty="0" smtClean="0">
                <a:solidFill>
                  <a:schemeClr val="tx1"/>
                </a:solidFill>
              </a:rPr>
              <a:t>0→1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OUT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61H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AL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MOV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CX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320</a:t>
            </a:r>
            <a:endParaRPr lang="zh-CN" altLang="en-US" sz="2400" dirty="0" smtClean="0"/>
          </a:p>
          <a:p>
            <a:pPr>
              <a:spcBef>
                <a:spcPts val="0"/>
              </a:spcBef>
              <a:buNone/>
            </a:pPr>
            <a:r>
              <a:rPr lang="en-US" sz="2400" dirty="0" smtClean="0"/>
              <a:t>HERE: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LOOP</a:t>
            </a:r>
            <a:r>
              <a:rPr lang="zh-CN" altLang="en-US" sz="2400" dirty="0" smtClean="0"/>
              <a:t>  </a:t>
            </a:r>
            <a:r>
              <a:rPr lang="en-US" sz="2400" dirty="0" smtClean="0"/>
              <a:t>HERE		</a:t>
            </a:r>
            <a:r>
              <a:rPr lang="zh-CN" altLang="en-US" sz="2400" dirty="0" smtClean="0">
                <a:solidFill>
                  <a:schemeClr val="tx1"/>
                </a:solidFill>
              </a:rPr>
              <a:t>；延时</a:t>
            </a:r>
            <a:endParaRPr lang="zh-CN" altLang="en-US" sz="2400" dirty="0" smtClean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400" dirty="0" smtClean="0"/>
              <a:t>              </a:t>
            </a:r>
            <a:r>
              <a:rPr lang="en-US" sz="2400" dirty="0" smtClean="0"/>
              <a:t>JMP	</a:t>
            </a:r>
            <a:r>
              <a:rPr lang="zh-CN" altLang="en-US" sz="2400" dirty="0" smtClean="0"/>
              <a:t>    </a:t>
            </a:r>
            <a:r>
              <a:rPr lang="en-US" sz="2400" dirty="0" smtClean="0"/>
              <a:t>BEEP</a:t>
            </a:r>
            <a:endParaRPr lang="zh-CN" alt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584200"/>
            <a:ext cx="8229600" cy="719138"/>
          </a:xfrm>
        </p:spPr>
        <p:txBody>
          <a:bodyPr/>
          <a:lstStyle/>
          <a:p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7.2.1  8253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定时功能的应用</a:t>
            </a:r>
            <a:endParaRPr lang="zh-CN" altLang="en-US" dirty="0">
              <a:solidFill>
                <a:srgbClr val="00FF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8150" y="1428750"/>
            <a:ext cx="8372475" cy="5067300"/>
          </a:xfrm>
        </p:spPr>
        <p:txBody>
          <a:bodyPr/>
          <a:lstStyle/>
          <a:p>
            <a:pPr marL="0" indent="0" algn="just">
              <a:buNone/>
            </a:pPr>
            <a:r>
              <a:rPr lang="zh-CN" altLang="en-US" sz="2800" dirty="0" smtClean="0">
                <a:ea typeface="黑体" panose="02010609060101010101" pitchFamily="2" charset="-122"/>
              </a:rPr>
              <a:t>定时器实际上也是进行减</a:t>
            </a:r>
            <a:r>
              <a:rPr lang="en-US" altLang="zh-CN" sz="2800" dirty="0" smtClean="0">
                <a:ea typeface="黑体" panose="02010609060101010101" pitchFamily="2" charset="-122"/>
              </a:rPr>
              <a:t>1</a:t>
            </a:r>
            <a:r>
              <a:rPr lang="zh-CN" altLang="en-US" sz="2800" dirty="0" smtClean="0">
                <a:ea typeface="黑体" panose="02010609060101010101" pitchFamily="2" charset="-122"/>
              </a:rPr>
              <a:t>计数，用统计计数脉冲个数的方法定时，要求计数脉冲具有固定间隔。计数时允许输入间隔不等的脉冲信号。</a:t>
            </a:r>
            <a:endParaRPr lang="en-US" altLang="zh-CN" sz="2800" dirty="0" smtClean="0">
              <a:ea typeface="黑体" panose="02010609060101010101" pitchFamily="2" charset="-122"/>
            </a:endParaRPr>
          </a:p>
          <a:p>
            <a:pPr marL="742950" indent="-742950">
              <a:spcBef>
                <a:spcPts val="1800"/>
              </a:spcBef>
              <a:buNone/>
            </a:pPr>
            <a:r>
              <a:rPr lang="en-US" altLang="zh-CN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1. </a:t>
            </a:r>
            <a:r>
              <a:rPr lang="zh-CN" alt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用</a:t>
            </a:r>
            <a:r>
              <a:rPr 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8253</a:t>
            </a:r>
            <a:r>
              <a:rPr lang="zh-CN" altLang="en-US" sz="4000" dirty="0" smtClean="0">
                <a:solidFill>
                  <a:schemeClr val="tx1"/>
                </a:solidFill>
                <a:ea typeface="黑体" panose="02010609060101010101" pitchFamily="2" charset="-122"/>
              </a:rPr>
              <a:t>产生各种定时波形</a:t>
            </a:r>
            <a:endParaRPr lang="en-US" altLang="zh-CN" sz="4000" dirty="0" smtClean="0">
              <a:solidFill>
                <a:schemeClr val="tx1"/>
              </a:solidFill>
              <a:ea typeface="黑体" panose="02010609060101010101" pitchFamily="2" charset="-12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 smtClean="0">
                <a:solidFill>
                  <a:srgbClr val="00FF00"/>
                </a:solidFill>
              </a:rPr>
              <a:t>例</a:t>
            </a:r>
            <a:r>
              <a:rPr lang="en-US" sz="2800" dirty="0" smtClean="0">
                <a:solidFill>
                  <a:srgbClr val="00FF00"/>
                </a:solidFill>
              </a:rPr>
              <a:t>7.2   </a:t>
            </a:r>
            <a:r>
              <a:rPr lang="zh-CN" altLang="en-US" sz="2800" dirty="0" smtClean="0"/>
              <a:t>某</a:t>
            </a:r>
            <a:r>
              <a:rPr lang="en-US" sz="2800" dirty="0" smtClean="0"/>
              <a:t>8086</a:t>
            </a:r>
            <a:r>
              <a:rPr lang="zh-CN" altLang="en-US" sz="2800" dirty="0" smtClean="0"/>
              <a:t>系统中，</a:t>
            </a:r>
            <a:r>
              <a:rPr lang="en-US" altLang="zh-CN" sz="2800" dirty="0" smtClean="0"/>
              <a:t>8253</a:t>
            </a:r>
            <a:r>
              <a:rPr lang="zh-CN" altLang="en-US" sz="2800" dirty="0" smtClean="0"/>
              <a:t>基地址为</a:t>
            </a:r>
            <a:r>
              <a:rPr lang="en-US" sz="2800" dirty="0" smtClean="0"/>
              <a:t>310H</a:t>
            </a:r>
            <a:r>
              <a:rPr lang="zh-CN" altLang="en-US" sz="2800" dirty="0" smtClean="0"/>
              <a:t>，时钟频率</a:t>
            </a:r>
            <a:r>
              <a:rPr lang="en-US" sz="2800" dirty="0" smtClean="0"/>
              <a:t>1MHz</a:t>
            </a:r>
            <a:r>
              <a:rPr lang="zh-CN" altLang="en-US" sz="2800" dirty="0" smtClean="0"/>
              <a:t>， 要让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个计数通道实现如下功能：</a:t>
            </a:r>
            <a:endParaRPr lang="en-US" altLang="zh-CN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1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，输出</a:t>
            </a:r>
            <a:r>
              <a:rPr lang="en-US" sz="2800" dirty="0" smtClean="0"/>
              <a:t>2kHz</a:t>
            </a:r>
            <a:r>
              <a:rPr lang="zh-CN" altLang="en-US" sz="2800" dirty="0" smtClean="0"/>
              <a:t>方波；</a:t>
            </a:r>
            <a:endParaRPr lang="zh-CN" altLang="en-US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2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，产生宽度为</a:t>
            </a:r>
            <a:r>
              <a:rPr lang="en-US" sz="2800" dirty="0" smtClean="0"/>
              <a:t>480μs</a:t>
            </a:r>
            <a:r>
              <a:rPr lang="zh-CN" altLang="en-US" sz="2800" dirty="0" smtClean="0"/>
              <a:t>的单脉冲；</a:t>
            </a:r>
            <a:endParaRPr lang="zh-CN" altLang="en-US" sz="2800" dirty="0" smtClean="0"/>
          </a:p>
          <a:p>
            <a:pPr marL="228600" indent="0">
              <a:spcBef>
                <a:spcPts val="0"/>
              </a:spcBef>
              <a:buNone/>
            </a:pPr>
            <a:r>
              <a:rPr lang="en-US" sz="2800" dirty="0" smtClean="0"/>
              <a:t>3</a:t>
            </a:r>
            <a:r>
              <a:rPr lang="zh-CN" altLang="en-US" sz="2800" dirty="0" smtClean="0"/>
              <a:t>）通道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，硬件触发，输出单脉冲，时间常数</a:t>
            </a:r>
            <a:r>
              <a:rPr lang="en-US" sz="2800" dirty="0" smtClean="0"/>
              <a:t>26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>
              <a:spcBef>
                <a:spcPts val="0"/>
              </a:spcBef>
              <a:buNone/>
            </a:pPr>
            <a:r>
              <a:rPr lang="zh-CN" altLang="en-US" sz="2800" dirty="0" smtClean="0"/>
              <a:t>   试设计电路，并编写各通道初始化程序。</a:t>
            </a:r>
            <a:endParaRPr lang="zh-CN" altLang="en-US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7050" y="2228850"/>
            <a:ext cx="8134350" cy="423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393700" y="584200"/>
            <a:ext cx="8505825" cy="1511300"/>
          </a:xfrm>
        </p:spPr>
        <p:txBody>
          <a:bodyPr/>
          <a:lstStyle/>
          <a:p>
            <a:pPr>
              <a:buNone/>
            </a:pPr>
            <a:r>
              <a:rPr lang="en-US" dirty="0" smtClean="0">
                <a:ea typeface="黑体" panose="02010609060101010101" pitchFamily="2" charset="-122"/>
              </a:rPr>
              <a:t>1) </a:t>
            </a:r>
            <a:r>
              <a:rPr lang="zh-CN" altLang="en-US" dirty="0" smtClean="0">
                <a:ea typeface="黑体" panose="02010609060101010101" pitchFamily="2" charset="-122"/>
              </a:rPr>
              <a:t>硬件电路设计</a:t>
            </a:r>
            <a:endParaRPr lang="en-US" dirty="0" smtClean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4</a:t>
            </a:r>
            <a:r>
              <a:rPr lang="zh-CN" altLang="en-US" sz="2800" dirty="0" smtClean="0"/>
              <a:t>个端口地址分别为</a:t>
            </a:r>
            <a:r>
              <a:rPr lang="en-US" sz="2800" dirty="0" smtClean="0"/>
              <a:t>310H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312H</a:t>
            </a:r>
            <a:r>
              <a:rPr lang="zh-CN" altLang="en-US" sz="2800" dirty="0" smtClean="0"/>
              <a:t>、</a:t>
            </a:r>
            <a:r>
              <a:rPr lang="en-US" sz="2800" dirty="0" smtClean="0"/>
              <a:t>314H</a:t>
            </a:r>
            <a:r>
              <a:rPr lang="zh-CN" altLang="en-US" sz="2800" dirty="0" smtClean="0"/>
              <a:t>和</a:t>
            </a:r>
            <a:r>
              <a:rPr lang="en-US" sz="2800" dirty="0" smtClean="0"/>
              <a:t>316H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179705" indent="-179705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800" dirty="0" smtClean="0"/>
              <a:t>3</a:t>
            </a:r>
            <a:r>
              <a:rPr lang="zh-CN" altLang="en-US" sz="2800" dirty="0" smtClean="0"/>
              <a:t>个通道的</a:t>
            </a:r>
            <a:r>
              <a:rPr lang="en-US" sz="2800" dirty="0" smtClean="0"/>
              <a:t>CLK</a:t>
            </a:r>
            <a:r>
              <a:rPr lang="zh-CN" altLang="en-US" sz="2800" dirty="0" smtClean="0"/>
              <a:t>连一起，均由频率</a:t>
            </a:r>
            <a:r>
              <a:rPr lang="en-US" sz="2800" dirty="0" smtClean="0"/>
              <a:t>1MHz</a:t>
            </a:r>
            <a:r>
              <a:rPr lang="zh-CN" altLang="en-US" sz="2800" dirty="0" smtClean="0"/>
              <a:t>时钟驱动。</a:t>
            </a:r>
            <a:endParaRPr lang="en-US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9250" y="673100"/>
            <a:ext cx="8372475" cy="5626100"/>
          </a:xfrm>
        </p:spPr>
        <p:txBody>
          <a:bodyPr/>
          <a:lstStyle/>
          <a:p>
            <a:pPr algn="just">
              <a:buNone/>
            </a:pPr>
            <a:r>
              <a:rPr lang="en-US" altLang="zh-CN" dirty="0" smtClean="0">
                <a:ea typeface="黑体" panose="02010609060101010101" pitchFamily="2" charset="-122"/>
              </a:rPr>
              <a:t>2) </a:t>
            </a:r>
            <a:r>
              <a:rPr lang="zh-CN" altLang="en-US" dirty="0" smtClean="0">
                <a:ea typeface="黑体" panose="02010609060101010101" pitchFamily="2" charset="-122"/>
              </a:rPr>
              <a:t>软件设计</a:t>
            </a:r>
            <a:endParaRPr lang="en-US" altLang="zh-CN" dirty="0" smtClean="0">
              <a:ea typeface="黑体" panose="02010609060101010101" pitchFamily="2" charset="-122"/>
            </a:endParaRPr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3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GATE0</a:t>
            </a:r>
            <a:r>
              <a:rPr lang="zh-CN" altLang="en-US" sz="2800" dirty="0" smtClean="0"/>
              <a:t>应接</a:t>
            </a:r>
            <a:r>
              <a:rPr lang="en-US" sz="2800" dirty="0" smtClean="0"/>
              <a:t>+5V</a:t>
            </a:r>
            <a:r>
              <a:rPr lang="zh-CN" altLang="en-US" sz="2800" dirty="0" smtClean="0"/>
              <a:t>，若输出</a:t>
            </a:r>
            <a:r>
              <a:rPr lang="en-US" sz="2800" dirty="0" smtClean="0"/>
              <a:t>2kHz</a:t>
            </a:r>
            <a:r>
              <a:rPr lang="zh-CN" altLang="en-US" sz="2800" dirty="0" smtClean="0"/>
              <a:t>连续方波，时间常数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0</a:t>
            </a:r>
            <a:r>
              <a:rPr lang="en-US" sz="2800" dirty="0" smtClean="0"/>
              <a:t>=1MHz/2kHz=500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控制字为：</a:t>
            </a:r>
            <a:r>
              <a:rPr lang="en-US" altLang="zh-CN" sz="2800" dirty="0" smtClean="0"/>
              <a:t>00110111B</a:t>
            </a:r>
            <a:endParaRPr lang="zh-CN" altLang="en-US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设为方式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，构成单稳态电路，由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1</a:t>
            </a:r>
            <a:r>
              <a:rPr lang="zh-CN" altLang="en-US" sz="2800" dirty="0" smtClean="0"/>
              <a:t>的正跳变触发。若单脉冲宽度</a:t>
            </a:r>
            <a:r>
              <a:rPr lang="en-US" altLang="zh-CN" sz="2800" dirty="0" smtClean="0"/>
              <a:t>=</a:t>
            </a:r>
            <a:r>
              <a:rPr lang="en-US" sz="2800" dirty="0" smtClean="0"/>
              <a:t>480μs</a:t>
            </a:r>
            <a:r>
              <a:rPr lang="zh-CN" altLang="en-US" sz="2800" dirty="0" smtClean="0"/>
              <a:t>，应取时间常数： </a:t>
            </a:r>
            <a:r>
              <a:rPr lang="en-US" sz="2800" dirty="0" smtClean="0"/>
              <a:t>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=480μs/1μs=480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zh-CN" altLang="en-US" sz="2800" dirty="0" smtClean="0"/>
              <a:t>         控制字为</a:t>
            </a:r>
            <a:r>
              <a:rPr lang="en-US" altLang="zh-CN" sz="2800" dirty="0" smtClean="0"/>
              <a:t>:   01110011B</a:t>
            </a:r>
            <a:endParaRPr lang="en-US" altLang="zh-CN" sz="2800" dirty="0" smtClean="0"/>
          </a:p>
          <a:p>
            <a:pPr marL="358775" indent="-358775" algn="just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通道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工作于方式</a:t>
            </a:r>
            <a:r>
              <a:rPr lang="en-US" sz="2800" dirty="0" smtClean="0"/>
              <a:t>5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r>
              <a:rPr lang="en-US" sz="2800" dirty="0" smtClean="0"/>
              <a:t>GATE</a:t>
            </a:r>
            <a:r>
              <a:rPr lang="en-US" sz="2800" baseline="-25000" dirty="0" smtClean="0"/>
              <a:t>2</a:t>
            </a:r>
            <a:r>
              <a:rPr lang="zh-CN" altLang="en-US" sz="2800" dirty="0" smtClean="0"/>
              <a:t>的正跳变触发计数，计到</a:t>
            </a:r>
            <a:r>
              <a:rPr lang="en-US" sz="2800" dirty="0" smtClean="0"/>
              <a:t>0</a:t>
            </a:r>
            <a:r>
              <a:rPr lang="zh-CN" altLang="en-US" sz="2800" dirty="0" smtClean="0"/>
              <a:t>时输出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个负脉冲。已知</a:t>
            </a:r>
            <a:r>
              <a:rPr lang="en-US" sz="2800" dirty="0" smtClean="0"/>
              <a:t>N</a:t>
            </a:r>
            <a:r>
              <a:rPr lang="en-US" altLang="zh-CN" sz="2800" baseline="-25000" dirty="0" smtClean="0"/>
              <a:t>2</a:t>
            </a:r>
            <a:r>
              <a:rPr lang="en-US" sz="2800" dirty="0" smtClean="0"/>
              <a:t>=</a:t>
            </a:r>
            <a:r>
              <a:rPr lang="en-US" altLang="zh-CN" sz="2800" dirty="0" smtClean="0"/>
              <a:t>26</a:t>
            </a:r>
            <a:r>
              <a:rPr lang="zh-CN" altLang="en-US" sz="2800" dirty="0" smtClean="0"/>
              <a:t>，</a:t>
            </a:r>
            <a:endParaRPr lang="en-US" altLang="zh-CN" sz="2800" dirty="0" smtClean="0"/>
          </a:p>
          <a:p>
            <a:pPr marL="358775" indent="-358775" algn="just">
              <a:spcBef>
                <a:spcPts val="0"/>
              </a:spcBef>
              <a:buNone/>
            </a:pPr>
            <a:r>
              <a:rPr lang="en-US" altLang="zh-CN" sz="2800" dirty="0" smtClean="0"/>
              <a:t>         </a:t>
            </a:r>
            <a:r>
              <a:rPr lang="zh-CN" altLang="en-US" sz="2800" dirty="0" smtClean="0"/>
              <a:t>控制字为：</a:t>
            </a:r>
            <a:r>
              <a:rPr lang="en-US" altLang="zh-CN" sz="2800" dirty="0" smtClean="0"/>
              <a:t>10011011B</a:t>
            </a:r>
            <a:endParaRPr lang="en-US" altLang="zh-CN" sz="2800" dirty="0" smtClean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84250"/>
            <a:ext cx="8372475" cy="5505450"/>
          </a:xfrm>
        </p:spPr>
        <p:txBody>
          <a:bodyPr/>
          <a:lstStyle/>
          <a:p>
            <a:pPr marL="441325" indent="-441325"/>
            <a:r>
              <a:rPr lang="zh-CN" altLang="en-US" dirty="0" smtClean="0"/>
              <a:t>通道</a:t>
            </a:r>
            <a:r>
              <a:rPr lang="en-US" dirty="0" smtClean="0"/>
              <a:t>0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00110111B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3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；写入方式字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0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；先写入低字节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05H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；后写入高字节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Calibri" panose="020F0502020204030204" pitchFamily="34" charset="0"/>
              <a:buChar char="⁻"/>
            </a:pPr>
            <a:endParaRPr lang="zh-CN" altLang="en-US" sz="2600" dirty="0"/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5763" y="939800"/>
            <a:ext cx="8372475" cy="554990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1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；控制口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01110011B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方式字，先读写低字节，方式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312H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1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80H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04H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；高字节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0" y="762000"/>
            <a:ext cx="8372475" cy="5594350"/>
          </a:xfrm>
        </p:spPr>
        <p:txBody>
          <a:bodyPr/>
          <a:lstStyle/>
          <a:p>
            <a:r>
              <a:rPr lang="zh-CN" altLang="en-US" dirty="0" smtClean="0"/>
              <a:t>通道</a:t>
            </a:r>
            <a:r>
              <a:rPr lang="en-US" dirty="0" smtClean="0"/>
              <a:t>2</a:t>
            </a:r>
            <a:r>
              <a:rPr lang="zh-CN" altLang="en-US" dirty="0" smtClean="0"/>
              <a:t>初始化程序</a:t>
            </a:r>
            <a:endParaRPr lang="zh-CN" altLang="en-US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316H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10011011B	</a:t>
            </a:r>
            <a:endParaRPr lang="en-US" sz="2600" dirty="0" smtClean="0"/>
          </a:p>
          <a:p>
            <a:pPr>
              <a:buNone/>
            </a:pP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控制字，只读写低字节，方式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5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，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BCD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计数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</a:t>
            </a:r>
            <a:endParaRPr lang="zh-CN" altLang="en-US" sz="2600" dirty="0" smtClean="0"/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314H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；通道</a:t>
            </a:r>
            <a:r>
              <a:rPr lang="en-US" sz="2600" dirty="0" smtClean="0">
                <a:solidFill>
                  <a:schemeClr val="tx1">
                    <a:lumMod val="95000"/>
                  </a:schemeClr>
                </a:solidFill>
              </a:rPr>
              <a:t>2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口地址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MOV	AL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26H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r>
              <a:rPr lang="zh-CN" altLang="en-US" sz="2600" dirty="0" smtClean="0"/>
              <a:t>   </a:t>
            </a:r>
            <a:r>
              <a:rPr lang="en-US" sz="2600" dirty="0" smtClean="0"/>
              <a:t>OUT	DX</a:t>
            </a:r>
            <a:r>
              <a:rPr lang="zh-CN" altLang="en-US" sz="2600" dirty="0" smtClean="0"/>
              <a:t>，</a:t>
            </a:r>
            <a:r>
              <a:rPr lang="en-US" sz="2600" dirty="0" smtClean="0"/>
              <a:t>AL		</a:t>
            </a:r>
            <a:r>
              <a:rPr lang="zh-CN" altLang="en-US" sz="2600" dirty="0" smtClean="0">
                <a:solidFill>
                  <a:schemeClr val="tx1">
                    <a:lumMod val="95000"/>
                  </a:schemeClr>
                </a:solidFill>
              </a:rPr>
              <a:t>；只写入低字节</a:t>
            </a:r>
            <a:endParaRPr lang="zh-CN" altLang="en-US" sz="2600" dirty="0" smtClean="0">
              <a:solidFill>
                <a:schemeClr val="tx1">
                  <a:lumMod val="95000"/>
                </a:schemeClr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机模板">
  <a:themeElements>
    <a:clrScheme name="微机模板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自定义 1">
      <a:majorFont>
        <a:latin typeface="Times New Roman"/>
        <a:ea typeface="华文隶书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t" anchorCtr="0" compatLnSpc="1">
        <a:spAutoFit/>
      </a:bodyPr>
      <a:lstStyle>
        <a:defPPr marL="533400" marR="0" indent="-533400" algn="just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B4B9BE"/>
          </a:buClr>
          <a:buSzTx/>
          <a:buFont typeface="Wingdings" panose="05000000000000000000" pitchFamily="2" charset="2"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0</TotalTime>
  <Words>7591</Words>
  <Application>WPS 演示</Application>
  <PresentationFormat>全屏显示(4:3)</PresentationFormat>
  <Paragraphs>332</Paragraphs>
  <Slides>36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4" baseType="lpstr">
      <vt:lpstr>Arial</vt:lpstr>
      <vt:lpstr>宋体</vt:lpstr>
      <vt:lpstr>Wingdings</vt:lpstr>
      <vt:lpstr>Times New Roman</vt:lpstr>
      <vt:lpstr>黑体</vt:lpstr>
      <vt:lpstr>华文隶书</vt:lpstr>
      <vt:lpstr>楷体_GB2312</vt:lpstr>
      <vt:lpstr>华文琥珀</vt:lpstr>
      <vt:lpstr>华文中宋</vt:lpstr>
      <vt:lpstr>Times New Roman</vt:lpstr>
      <vt:lpstr>Calibri</vt:lpstr>
      <vt:lpstr>微软雅黑</vt:lpstr>
      <vt:lpstr>Arial Unicode MS</vt:lpstr>
      <vt:lpstr>新宋体</vt:lpstr>
      <vt:lpstr>Wingdings 3</vt:lpstr>
      <vt:lpstr>Symbol</vt:lpstr>
      <vt:lpstr>微机模板</vt:lpstr>
      <vt:lpstr>Equation.DSMT4</vt:lpstr>
      <vt:lpstr>PowerPoint 演示文稿</vt:lpstr>
      <vt:lpstr>§7.2  8253/8254的应用举例</vt:lpstr>
      <vt:lpstr>PowerPoint 演示文稿</vt:lpstr>
      <vt:lpstr>7.2.1  8253定时功能的应用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 控制LED的点亮或熄灭</vt:lpstr>
      <vt:lpstr>PowerPoint 演示文稿</vt:lpstr>
      <vt:lpstr>初始化程序</vt:lpstr>
      <vt:lpstr>PowerPoint 演示文稿</vt:lpstr>
      <vt:lpstr>7.2.2  8253/8254 计数功能的应用</vt:lpstr>
      <vt:lpstr>1.  硬件电路设计</vt:lpstr>
      <vt:lpstr>PowerPoint 演示文稿</vt:lpstr>
      <vt:lpstr>2.  初始化编程</vt:lpstr>
      <vt:lpstr>3.  计数值的读取</vt:lpstr>
      <vt:lpstr>PowerPoint 演示文稿</vt:lpstr>
      <vt:lpstr>PowerPoint 演示文稿</vt:lpstr>
      <vt:lpstr>4. 8254与8253的不同点</vt:lpstr>
      <vt:lpstr>8254 读回命令的格式</vt:lpstr>
      <vt:lpstr>PowerPoint 演示文稿</vt:lpstr>
      <vt:lpstr>PowerPoint 演示文稿</vt:lpstr>
      <vt:lpstr>7.2.3  8253在PC/XT机中的应用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PC/XT机中的扬声器接口电路</vt:lpstr>
      <vt:lpstr>PowerPoint 演示文稿</vt:lpstr>
      <vt:lpstr>PowerPoint 演示文稿</vt:lpstr>
      <vt:lpstr>PowerPoint 演示文稿</vt:lpstr>
      <vt:lpstr>PowerPoint 演示文稿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368</cp:revision>
  <dcterms:created xsi:type="dcterms:W3CDTF">2003-06-02T09:23:00Z</dcterms:created>
  <dcterms:modified xsi:type="dcterms:W3CDTF">2018-11-05T08:45:44Z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