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42"/>
  </p:handoutMasterIdLst>
  <p:sldIdLst>
    <p:sldId id="643" r:id="rId3"/>
    <p:sldId id="598" r:id="rId4"/>
    <p:sldId id="600" r:id="rId5"/>
    <p:sldId id="638" r:id="rId6"/>
    <p:sldId id="599" r:id="rId7"/>
    <p:sldId id="607" r:id="rId8"/>
    <p:sldId id="606" r:id="rId9"/>
    <p:sldId id="605" r:id="rId10"/>
    <p:sldId id="604" r:id="rId11"/>
    <p:sldId id="603" r:id="rId12"/>
    <p:sldId id="602" r:id="rId13"/>
    <p:sldId id="601" r:id="rId14"/>
    <p:sldId id="609" r:id="rId15"/>
    <p:sldId id="610" r:id="rId16"/>
    <p:sldId id="611" r:id="rId17"/>
    <p:sldId id="612" r:id="rId18"/>
    <p:sldId id="640" r:id="rId19"/>
    <p:sldId id="615" r:id="rId20"/>
    <p:sldId id="614" r:id="rId22"/>
    <p:sldId id="619" r:id="rId23"/>
    <p:sldId id="620" r:id="rId24"/>
    <p:sldId id="621" r:id="rId25"/>
    <p:sldId id="626" r:id="rId26"/>
    <p:sldId id="625" r:id="rId27"/>
    <p:sldId id="630" r:id="rId28"/>
    <p:sldId id="623" r:id="rId29"/>
    <p:sldId id="641" r:id="rId30"/>
    <p:sldId id="629" r:id="rId31"/>
    <p:sldId id="631" r:id="rId32"/>
    <p:sldId id="642" r:id="rId33"/>
    <p:sldId id="633" r:id="rId34"/>
    <p:sldId id="632" r:id="rId35"/>
    <p:sldId id="628" r:id="rId36"/>
    <p:sldId id="627" r:id="rId37"/>
    <p:sldId id="634" r:id="rId38"/>
    <p:sldId id="636" r:id="rId39"/>
    <p:sldId id="635" r:id="rId40"/>
    <p:sldId id="637" r:id="rId41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  <a:srgbClr val="00FF00"/>
    <a:srgbClr val="00CC00"/>
    <a:srgbClr val="FF66FF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8" d="100"/>
          <a:sy n="58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305551" y="0"/>
            <a:ext cx="28384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串行通信和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8251A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9.2  8251A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539750"/>
            <a:ext cx="8534400" cy="5778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</a:t>
            </a:r>
            <a:r>
              <a:rPr lang="zh-CN" altLang="en-US" sz="3600" b="1" dirty="0" smtClean="0">
                <a:solidFill>
                  <a:srgbClr val="FF99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串行通信和可编程</a:t>
            </a:r>
            <a:b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接口芯片</a:t>
            </a:r>
            <a: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8251A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17600"/>
            <a:ext cx="8372475" cy="5194300"/>
          </a:xfrm>
        </p:spPr>
        <p:txBody>
          <a:bodyPr/>
          <a:lstStyle/>
          <a:p>
            <a:pPr marL="262255" indent="-262255"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RxD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Data</a:t>
            </a:r>
            <a:r>
              <a:rPr lang="zh-CN" altLang="en-US" sz="2800" b="1" dirty="0" smtClean="0"/>
              <a:t>） 接收数据</a:t>
            </a:r>
            <a:endParaRPr lang="zh-CN" altLang="en-US" sz="2800" b="1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外部串行数据从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脚逐位移入接收移位寄存器中，经串并变换变成并行数据后，进入接收数据缓冲器，等待输入到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去。</a:t>
            </a:r>
            <a:endParaRPr lang="zh-CN" altLang="en-US" sz="2600" b="1" dirty="0" smtClean="0">
              <a:ea typeface="+mn-ea"/>
            </a:endParaRPr>
          </a:p>
          <a:p>
            <a:pPr marL="262255" indent="-262255"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RxRDY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Ready</a:t>
            </a:r>
            <a:r>
              <a:rPr lang="zh-CN" altLang="en-US" sz="2800" b="1" dirty="0" smtClean="0"/>
              <a:t>） 接收数据准备好</a:t>
            </a:r>
            <a:endParaRPr lang="zh-CN" altLang="en-US" sz="2800" b="1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高电平时，表示接收数据缓冲器中已收到一个字符数据，可将其输入到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去。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若用中断方式传送数据，此信号可作中断请求信号，由中断服务程序用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指令读入数据；查询方式时为状态信号，查到高电平时，由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指令读取数据。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每当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读走一个字符后，</a:t>
            </a:r>
            <a:r>
              <a:rPr lang="en-US" sz="2600" b="1" dirty="0" smtClean="0">
                <a:ea typeface="+mn-ea"/>
              </a:rPr>
              <a:t>RxRDY</a:t>
            </a:r>
            <a:r>
              <a:rPr lang="zh-CN" altLang="en-US" sz="2600" b="1" dirty="0" smtClean="0">
                <a:ea typeface="+mn-ea"/>
              </a:rPr>
              <a:t>就复位为低电平，接收到一个新字符后，又变为高电平。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64537" cy="53721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SYNDET/BRKDET</a:t>
            </a:r>
            <a:r>
              <a:rPr lang="zh-CN" altLang="en-US" sz="2800" b="1" dirty="0" smtClean="0"/>
              <a:t> 同步检测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断点检测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同步方式下为同步检测</a:t>
            </a:r>
            <a:r>
              <a:rPr lang="en-US" altLang="zh-CN" sz="2600" b="1" dirty="0" smtClean="0"/>
              <a:t>SYNDET</a:t>
            </a:r>
            <a:r>
              <a:rPr lang="zh-CN" altLang="en-US" sz="2600" b="1" dirty="0" smtClean="0"/>
              <a:t>，系统复位时为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内同步方式，</a:t>
            </a:r>
            <a:r>
              <a:rPr lang="en-US" sz="2600" b="1" dirty="0" smtClean="0">
                <a:ea typeface="+mn-ea"/>
              </a:rPr>
              <a:t>SYNDET</a:t>
            </a:r>
            <a:r>
              <a:rPr lang="zh-CN" altLang="en-US" sz="2600" b="1" dirty="0" smtClean="0">
                <a:ea typeface="+mn-ea"/>
              </a:rPr>
              <a:t>为输出。检测到同步字符后，输出变高，执行一次读状态操作后，自动复位。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外同步方式，它为输入，由低变高时</a:t>
            </a:r>
            <a:r>
              <a:rPr lang="en-US" altLang="zh-CN" sz="2600" b="1" dirty="0" smtClean="0">
                <a:ea typeface="+mn-ea"/>
              </a:rPr>
              <a:t>, </a:t>
            </a:r>
            <a:r>
              <a:rPr lang="zh-CN" altLang="en-US" sz="2600" b="1" dirty="0" smtClean="0">
                <a:ea typeface="+mn-ea"/>
              </a:rPr>
              <a:t>在下个       的上升沿开始接收字符，达到同步后回复到低电平。</a:t>
            </a:r>
            <a:endParaRPr lang="zh-CN" altLang="en-US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异步方式下为断点检测</a:t>
            </a:r>
            <a:r>
              <a:rPr lang="en-US" altLang="zh-CN" sz="2600" b="1" dirty="0" smtClean="0"/>
              <a:t>BRKDET</a:t>
            </a:r>
            <a:r>
              <a:rPr lang="zh-CN" altLang="en-US" sz="2600" b="1" dirty="0" smtClean="0"/>
              <a:t>，输出。</a:t>
            </a:r>
            <a:endParaRPr lang="en-US" altLang="zh-CN" sz="2600" b="1" dirty="0" smtClean="0"/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端连续收到两个全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字符后，输出高电平，表示当前线路上无数据可读。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只有当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端收到一个</a:t>
            </a:r>
            <a:r>
              <a:rPr lang="en-US" sz="2600" b="1" dirty="0" smtClean="0">
                <a:ea typeface="+mn-ea"/>
              </a:rPr>
              <a:t>“1”</a:t>
            </a:r>
            <a:r>
              <a:rPr lang="zh-CN" altLang="en-US" sz="2600" b="1" dirty="0" smtClean="0">
                <a:ea typeface="+mn-ea"/>
              </a:rPr>
              <a:t>信号或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复位时，此信号才复位成低电平。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BRKDET</a:t>
            </a:r>
            <a:r>
              <a:rPr lang="zh-CN" altLang="en-US" sz="2600" b="1" dirty="0" smtClean="0">
                <a:ea typeface="+mn-ea"/>
              </a:rPr>
              <a:t>可作为状态位，由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读出。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7283450" y="2895600"/>
          <a:ext cx="749300" cy="47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229600" imgH="5181600" progId="Equation.DSMT4">
                  <p:embed/>
                </p:oleObj>
              </mc:Choice>
              <mc:Fallback>
                <p:oleObj name="Equation" r:id="rId1" imgW="82296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2895600"/>
                        <a:ext cx="749300" cy="471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097837" cy="5175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       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Clock</a:t>
            </a:r>
            <a:r>
              <a:rPr lang="zh-CN" altLang="en-US" sz="2800" b="1" dirty="0" smtClean="0"/>
              <a:t>） 接收时钟，外部输入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决定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接收数据的速率。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同步方式下，</a:t>
            </a:r>
            <a:r>
              <a:rPr lang="en-US" sz="2800" b="1" dirty="0" smtClean="0">
                <a:ea typeface="+mn-ea"/>
              </a:rPr>
              <a:t>       </a:t>
            </a:r>
            <a:r>
              <a:rPr lang="zh-CN" altLang="en-US" sz="2800" b="1" dirty="0" smtClean="0">
                <a:ea typeface="+mn-ea"/>
              </a:rPr>
              <a:t>端输入的时钟频率应等于接收数据的波特率。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异步方式下，它的频率可以是波特率的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倍、</a:t>
            </a:r>
            <a:r>
              <a:rPr lang="en-US" sz="2800" b="1" dirty="0" smtClean="0">
                <a:ea typeface="+mn-ea"/>
              </a:rPr>
              <a:t>16</a:t>
            </a:r>
            <a:r>
              <a:rPr lang="zh-CN" altLang="en-US" sz="2800" b="1" dirty="0" smtClean="0">
                <a:ea typeface="+mn-ea"/>
              </a:rPr>
              <a:t>倍或</a:t>
            </a:r>
            <a:r>
              <a:rPr lang="en-US" sz="2800" b="1" dirty="0" smtClean="0">
                <a:ea typeface="+mn-ea"/>
              </a:rPr>
              <a:t>64</a:t>
            </a:r>
            <a:r>
              <a:rPr lang="zh-CN" altLang="en-US" sz="2800" b="1" dirty="0" smtClean="0">
                <a:ea typeface="+mn-ea"/>
              </a:rPr>
              <a:t>倍。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接收时钟应与对方的发送时钟相同。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04900" y="1250950"/>
          <a:ext cx="917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8229600" imgH="5181600" progId="Equation.DSMT4">
                  <p:embed/>
                </p:oleObj>
              </mc:Choice>
              <mc:Fallback>
                <p:oleObj name="Equation" r:id="rId1" imgW="82296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1250950"/>
                        <a:ext cx="917762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60700" y="2406650"/>
          <a:ext cx="84699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229600" imgH="5181600" progId="Equation.DSMT4">
                  <p:embed/>
                </p:oleObj>
              </mc:Choice>
              <mc:Fallback>
                <p:oleObj name="Equation" r:id="rId3" imgW="82296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2406650"/>
                        <a:ext cx="846992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发送缓冲器和控制电路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/>
            <a:r>
              <a:rPr lang="zh-CN" altLang="en-US" sz="2800" b="1" dirty="0" smtClean="0"/>
              <a:t>发送数据时，用</a:t>
            </a:r>
            <a:r>
              <a:rPr lang="en-US" sz="2800" b="1" dirty="0" smtClean="0"/>
              <a:t>OUT</a:t>
            </a:r>
            <a:r>
              <a:rPr lang="zh-CN" altLang="en-US" sz="2800" b="1" dirty="0" smtClean="0"/>
              <a:t>指令把数据送到发数据缓冲器，经移位寄存器进行并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串变换后，从</a:t>
            </a:r>
            <a:r>
              <a:rPr lang="en-US" sz="2800" b="1" dirty="0" err="1" smtClean="0"/>
              <a:t>TxD</a:t>
            </a:r>
            <a:r>
              <a:rPr lang="zh-CN" altLang="en-US" sz="2800" b="1" dirty="0" smtClean="0"/>
              <a:t>引脚串行发送出去。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异步方式，发送控制器为发送数据加上起始位、奇偶校验位和停止位，从</a:t>
            </a:r>
            <a:r>
              <a:rPr lang="en-US" sz="2800" b="1" dirty="0" err="1" smtClean="0">
                <a:ea typeface="+mn-ea"/>
              </a:rPr>
              <a:t>TxD</a:t>
            </a:r>
            <a:r>
              <a:rPr lang="zh-CN" altLang="en-US" sz="2800" b="1" dirty="0" smtClean="0">
                <a:ea typeface="+mn-ea"/>
              </a:rPr>
              <a:t>上发送出去。发送速率可以是发送波特率的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倍、</a:t>
            </a:r>
            <a:r>
              <a:rPr lang="en-US" sz="2800" b="1" dirty="0" smtClean="0">
                <a:ea typeface="+mn-ea"/>
              </a:rPr>
              <a:t>16</a:t>
            </a:r>
            <a:r>
              <a:rPr lang="zh-CN" altLang="en-US" sz="2800" b="1" dirty="0" smtClean="0">
                <a:ea typeface="+mn-ea"/>
              </a:rPr>
              <a:t>倍或</a:t>
            </a:r>
            <a:r>
              <a:rPr lang="en-US" sz="2800" b="1" dirty="0" smtClean="0">
                <a:ea typeface="+mn-ea"/>
              </a:rPr>
              <a:t>64</a:t>
            </a:r>
            <a:r>
              <a:rPr lang="zh-CN" altLang="en-US" sz="2800" b="1" dirty="0" smtClean="0">
                <a:ea typeface="+mn-ea"/>
              </a:rPr>
              <a:t>倍。</a:t>
            </a:r>
            <a:endParaRPr lang="zh-CN" altLang="en-US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同步方式，发送前先送出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个或</a:t>
            </a:r>
            <a:r>
              <a:rPr lang="en-US" sz="2800" b="1" dirty="0" smtClean="0">
                <a:ea typeface="+mn-ea"/>
              </a:rPr>
              <a:t>2</a:t>
            </a:r>
            <a:r>
              <a:rPr lang="zh-CN" altLang="en-US" sz="2800" b="1" dirty="0" smtClean="0">
                <a:ea typeface="+mn-ea"/>
              </a:rPr>
              <a:t>个同步字符，再逐位输出串行数据。同步发送时，字符间不允许留空隙，若发送过程中停止发送，将不断自动插入同步字符。数据传输率等于</a:t>
            </a:r>
            <a:r>
              <a:rPr lang="en-US" sz="2800" b="1" dirty="0" smtClean="0">
                <a:ea typeface="+mn-ea"/>
              </a:rPr>
              <a:t>TxC</a:t>
            </a:r>
            <a:r>
              <a:rPr lang="zh-CN" altLang="en-US" sz="2800" b="1" dirty="0" smtClean="0">
                <a:ea typeface="+mn-ea"/>
              </a:rPr>
              <a:t>的时钟频率。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与发送端有关的信号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8186737" cy="528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TxD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Data</a:t>
            </a:r>
            <a:r>
              <a:rPr lang="zh-CN" altLang="en-US" sz="2800" b="1" dirty="0" smtClean="0"/>
              <a:t>） 发送数据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把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送来的并行数据转换成串行格式后，逐位从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脚发送出去。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TxRDY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Ready</a:t>
            </a:r>
            <a:r>
              <a:rPr lang="zh-CN" altLang="en-US" sz="2800" b="1" dirty="0" smtClean="0"/>
              <a:t>）发送器准备好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当允许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发送数据，而且发送数据</a:t>
            </a:r>
            <a:r>
              <a:rPr lang="en-US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命令缓冲器空时，</a:t>
            </a:r>
            <a:r>
              <a:rPr lang="en-US" sz="2600" b="1" dirty="0" smtClean="0">
                <a:ea typeface="+mn-ea"/>
              </a:rPr>
              <a:t>TxRDY=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，表示已准备好从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接收数据。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中断传送方式，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有效时请求中断，由中断服务程序用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输出一个数据到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查询方式，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为状态信号，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检测到该信号为高时，向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输出一个数据，随后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变回低电平。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与发送端有关的信号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186738" cy="528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TxE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Empty</a:t>
            </a:r>
            <a:r>
              <a:rPr lang="zh-CN" altLang="en-US" sz="2800" b="1" dirty="0" smtClean="0"/>
              <a:t>） 发送器空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altLang="zh-CN" sz="2600" b="1" dirty="0" smtClean="0"/>
              <a:t>TxE=1</a:t>
            </a:r>
            <a:r>
              <a:rPr lang="zh-CN" altLang="en-US" sz="2600" b="1" dirty="0" smtClean="0"/>
              <a:t>时，指示发送器中的并</a:t>
            </a:r>
            <a:r>
              <a:rPr lang="en-US" altLang="zh-CN" sz="2600" b="1" dirty="0" smtClean="0"/>
              <a:t>-</a:t>
            </a:r>
            <a:r>
              <a:rPr lang="zh-CN" altLang="en-US" sz="2600" b="1" dirty="0" smtClean="0"/>
              <a:t>串转换器空，已无数据可向外部发送。</a:t>
            </a:r>
            <a:endParaRPr lang="en-US" altLang="zh-CN" sz="26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异步方式下，由</a:t>
            </a:r>
            <a:r>
              <a:rPr lang="en-US" sz="2600" b="1" dirty="0" smtClean="0">
                <a:ea typeface="+mn-ea"/>
              </a:rPr>
              <a:t>TxD </a:t>
            </a:r>
            <a:r>
              <a:rPr lang="zh-CN" altLang="en-US" sz="2600" b="1" dirty="0" smtClean="0">
                <a:ea typeface="+mn-ea"/>
              </a:rPr>
              <a:t>引脚向外部输出空闲位。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同步方式下，由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引脚向外部输出同步字符。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接收到一个数据后，</a:t>
            </a:r>
            <a:r>
              <a:rPr lang="en-US" sz="2600" b="1" dirty="0" smtClean="0">
                <a:ea typeface="+mn-ea"/>
              </a:rPr>
              <a:t>TxE</a:t>
            </a:r>
            <a:r>
              <a:rPr lang="zh-CN" altLang="en-US" sz="2600" b="1" dirty="0" smtClean="0">
                <a:ea typeface="+mn-ea"/>
              </a:rPr>
              <a:t>变成低电平。</a:t>
            </a:r>
            <a:endParaRPr lang="zh-CN" altLang="en-US" sz="2600" b="1" dirty="0" smtClean="0">
              <a:ea typeface="+mn-ea"/>
            </a:endParaRPr>
          </a:p>
          <a:p>
            <a:pPr marL="358775" indent="-358775">
              <a:buNone/>
            </a:pPr>
            <a:r>
              <a:rPr lang="en-US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Clock</a:t>
            </a:r>
            <a:r>
              <a:rPr lang="zh-CN" altLang="en-US" sz="2800" b="1" dirty="0" smtClean="0"/>
              <a:t>） 发送器时钟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确定</a:t>
            </a:r>
            <a:r>
              <a:rPr lang="en-US" sz="2600" b="1" dirty="0" smtClean="0"/>
              <a:t>8251A</a:t>
            </a:r>
            <a:r>
              <a:rPr lang="zh-CN" altLang="en-US" sz="2600" b="1" dirty="0" smtClean="0"/>
              <a:t>的发送速率。</a:t>
            </a:r>
            <a:endParaRPr lang="en-US" altLang="zh-CN" sz="26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同步方式，</a:t>
            </a:r>
            <a:r>
              <a:rPr lang="en-US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输入时钟频率等于发送数据的波特率。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异步方式，发送时钟是波特率的</a:t>
            </a:r>
            <a:r>
              <a:rPr lang="en-US" sz="2600" b="1" dirty="0" smtClean="0">
                <a:ea typeface="+mn-ea"/>
              </a:rPr>
              <a:t>1 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16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64</a:t>
            </a:r>
            <a:r>
              <a:rPr lang="zh-CN" altLang="en-US" sz="2600" b="1" dirty="0" smtClean="0">
                <a:ea typeface="+mn-ea"/>
              </a:rPr>
              <a:t>倍。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0450" y="4229100"/>
          <a:ext cx="73809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924800" imgH="5181600" progId="Equation.DSMT4">
                  <p:embed/>
                </p:oleObj>
              </mc:Choice>
              <mc:Fallback>
                <p:oleObj name="Equation" r:id="rId1" imgW="79248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4229100"/>
                        <a:ext cx="73809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600" dirty="0" smtClean="0">
                <a:latin typeface="+mn-lt"/>
                <a:ea typeface="黑体" panose="02010609060101010101" pitchFamily="2" charset="-122"/>
              </a:rPr>
              <a:t>读</a:t>
            </a:r>
            <a:r>
              <a:rPr lang="en-US" sz="3600" dirty="0" smtClean="0"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3600" dirty="0" smtClean="0">
                <a:latin typeface="+mn-lt"/>
                <a:ea typeface="黑体" panose="02010609060101010101" pitchFamily="2" charset="-122"/>
              </a:rPr>
              <a:t>写控制电路</a:t>
            </a:r>
            <a:endParaRPr lang="zh-CN" altLang="en-US" sz="36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223250" cy="240030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送到控制电路的信号：</a:t>
            </a:r>
            <a:endParaRPr lang="en-US" altLang="zh-CN" sz="2800" b="1" dirty="0" smtClean="0"/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ea typeface="+mn-ea"/>
              </a:rPr>
              <a:t>RESET</a:t>
            </a:r>
            <a:r>
              <a:rPr lang="zh-CN" altLang="en-US" sz="2600" b="1" dirty="0" smtClean="0">
                <a:ea typeface="+mn-ea"/>
              </a:rPr>
              <a:t>：高电平时复位，等待初始化编程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ea typeface="+mn-ea"/>
              </a:rPr>
              <a:t>      、     、     ：读、写和片选信号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：时钟信号，产生</a:t>
            </a:r>
            <a:r>
              <a:rPr lang="en-US" altLang="zh-CN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内部定时信号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ea typeface="+mn-ea"/>
              </a:rPr>
              <a:t>         ：控制口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数据口选择信号：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en-US" altLang="zh-CN" sz="2600" b="1" dirty="0" smtClean="0">
                <a:ea typeface="+mn-ea"/>
                <a:sym typeface="Symbol" panose="05050102010706020507"/>
              </a:rPr>
              <a:t></a:t>
            </a:r>
            <a:r>
              <a:rPr lang="zh-CN" altLang="en-US" sz="2600" b="1" dirty="0" smtClean="0">
                <a:ea typeface="+mn-ea"/>
              </a:rPr>
              <a:t>选择控制口，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en-US" altLang="zh-CN" sz="2600" b="1" dirty="0" smtClean="0">
                <a:ea typeface="+mn-ea"/>
                <a:sym typeface="Symbol" panose="05050102010706020507"/>
              </a:rPr>
              <a:t></a:t>
            </a:r>
            <a:r>
              <a:rPr lang="zh-CN" altLang="en-US" sz="2600" b="1" dirty="0" smtClean="0">
                <a:ea typeface="+mn-ea"/>
              </a:rPr>
              <a:t>选择数据口</a:t>
            </a:r>
            <a:endParaRPr lang="zh-CN" altLang="en-US" sz="2600" b="1" dirty="0"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7150" y="3384550"/>
            <a:ext cx="6578600" cy="31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3750" y="1739900"/>
          <a:ext cx="563959" cy="42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6400800" imgH="4876800" progId="Equation.DSMT4">
                  <p:embed/>
                </p:oleObj>
              </mc:Choice>
              <mc:Fallback>
                <p:oleObj name="Equation" r:id="rId2" imgW="6400800" imgH="48768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750" y="1739900"/>
                        <a:ext cx="563959" cy="4296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60500" y="1739900"/>
          <a:ext cx="676084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7620000" imgH="5181600" progId="Equation.DSMT4">
                  <p:embed/>
                </p:oleObj>
              </mc:Choice>
              <mc:Fallback>
                <p:oleObj name="Equation" r:id="rId4" imgW="7620000" imgH="5181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0500" y="1739900"/>
                        <a:ext cx="676084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60600" y="1695450"/>
          <a:ext cx="56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5791200" imgH="5181600" progId="Equation.DSMT4">
                  <p:embed/>
                </p:oleObj>
              </mc:Choice>
              <mc:Fallback>
                <p:oleObj name="Equation" r:id="rId6" imgW="57912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0600" y="1695450"/>
                        <a:ext cx="56197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38200" y="2495550"/>
          <a:ext cx="760878" cy="51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620000" imgH="5181600" progId="Equation.DSMT4">
                  <p:embed/>
                </p:oleObj>
              </mc:Choice>
              <mc:Fallback>
                <p:oleObj name="Equation" r:id="rId8" imgW="76200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2495550"/>
                        <a:ext cx="760878" cy="5173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550" y="2273300"/>
            <a:ext cx="71786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.1  8251A</a:t>
            </a:r>
            <a:r>
              <a:rPr lang="zh-CN" altLang="en-US" sz="3600" b="1" dirty="0" smtClean="0">
                <a:ea typeface="+mn-ea"/>
              </a:rPr>
              <a:t>的内部结构和外部引脚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.2  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的编程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9.2.3  </a:t>
            </a:r>
            <a:r>
              <a:rPr lang="en-US" sz="3600" b="1" dirty="0" smtClean="0">
                <a:ea typeface="+mn-ea"/>
              </a:rPr>
              <a:t>8251A</a:t>
            </a:r>
            <a:r>
              <a:rPr lang="zh-CN" altLang="en-US" sz="3600" b="1" dirty="0" smtClean="0">
                <a:ea typeface="+mn-ea"/>
              </a:rPr>
              <a:t>应用举例</a:t>
            </a:r>
            <a:endParaRPr lang="en-US" altLang="zh-CN" sz="3600" b="1" dirty="0" smtClean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FF00"/>
                </a:solidFill>
                <a:latin typeface="+mn-lt"/>
                <a:ea typeface="+mn-ea"/>
              </a:rPr>
              <a:t>9.2.2  8251A</a:t>
            </a:r>
            <a:r>
              <a:rPr lang="zh-CN" altLang="en-US" sz="4000" dirty="0" smtClean="0">
                <a:solidFill>
                  <a:srgbClr val="00FF00"/>
                </a:solidFill>
                <a:latin typeface="+mn-lt"/>
                <a:ea typeface="+mn-ea"/>
              </a:rPr>
              <a:t>的编程</a:t>
            </a:r>
            <a:endParaRPr lang="zh-CN" altLang="en-US" sz="40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5175250"/>
          </a:xfrm>
        </p:spPr>
        <p:txBody>
          <a:bodyPr/>
          <a:lstStyle/>
          <a:p>
            <a:pPr marL="358775" indent="-358775" algn="just"/>
            <a:r>
              <a:rPr lang="zh-CN" altLang="en-US" sz="2800" b="1" dirty="0" smtClean="0"/>
              <a:t>使用时应对</a:t>
            </a:r>
            <a:r>
              <a:rPr lang="en-US" altLang="zh-CN" sz="2800" b="1" dirty="0" smtClean="0"/>
              <a:t>8251A</a:t>
            </a:r>
            <a:r>
              <a:rPr lang="zh-CN" altLang="en-US" sz="2800" b="1" dirty="0" smtClean="0"/>
              <a:t>进行初始化编程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为可靠复位，应先向控制口连续写入</a:t>
            </a:r>
            <a:r>
              <a:rPr lang="en-US" altLang="zh-CN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，再写入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复位字</a:t>
            </a:r>
            <a:r>
              <a:rPr lang="zh-CN" altLang="en-US" sz="2600" b="1" dirty="0" smtClean="0">
                <a:ea typeface="+mn-ea"/>
              </a:rPr>
              <a:t>，然后写入方式字及命令字。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方式字</a:t>
            </a:r>
            <a:r>
              <a:rPr lang="zh-CN" altLang="en-US" sz="2600" b="1" dirty="0" smtClean="0">
                <a:ea typeface="+mn-ea"/>
              </a:rPr>
              <a:t>用来确定工作方式，如规定同步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异步方式、传送的波特率、字符长度、奇偶校验等。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命令字</a:t>
            </a:r>
            <a:r>
              <a:rPr lang="zh-CN" altLang="en-US" sz="2600" b="1" dirty="0" smtClean="0">
                <a:ea typeface="+mn-ea"/>
              </a:rPr>
              <a:t>控制它按规定的方式工作。如允许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禁止收发数据，启动搜索同步字符，迫使内部复位等。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对控制口进行一次写入操作后，要有写恢复时间，即延迟一点时间后才能再写入下个控制字。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用</a:t>
            </a:r>
            <a:r>
              <a:rPr lang="en-US" altLang="zh-CN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指令可随时读出</a:t>
            </a: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状态字</a:t>
            </a:r>
            <a:r>
              <a:rPr lang="zh-CN" altLang="en-US" sz="2600" b="1" dirty="0" smtClean="0">
                <a:ea typeface="+mn-ea"/>
              </a:rPr>
              <a:t>，了解工作状态。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                                                                                                                               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750" y="368300"/>
            <a:ext cx="5251450" cy="6746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1. 8251A</a:t>
            </a:r>
            <a:r>
              <a:rPr lang="zh-CN" altLang="en-US" dirty="0" smtClean="0">
                <a:latin typeface="+mn-lt"/>
              </a:rPr>
              <a:t>的编程流程图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1028700"/>
            <a:ext cx="4489450" cy="55562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向控制口写入复位命令字。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写入方式字确定工作方式。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同步方式，方式字后需写入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或</a:t>
            </a:r>
            <a:r>
              <a:rPr lang="en-US" b="1" dirty="0" smtClean="0">
                <a:ea typeface="+mn-ea"/>
              </a:rPr>
              <a:t>2</a:t>
            </a:r>
            <a:r>
              <a:rPr lang="zh-CN" altLang="en-US" b="1" dirty="0" smtClean="0">
                <a:ea typeface="+mn-ea"/>
              </a:rPr>
              <a:t>个同步字符，随后写入命令字。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异步方式，写入方式字后，接着写入命令字。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若要改变数据传送方式，须写入复位命令字，再重新写入新的方式字和命令字。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工作中，可用</a:t>
            </a:r>
            <a:r>
              <a:rPr lang="en-US" b="1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指令读状态字，检查是否有错等。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没出错，可不断传送数据，直至数据全部传送完为止。</a:t>
            </a: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73050"/>
            <a:ext cx="3556000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1873250"/>
            <a:ext cx="8578850" cy="1652588"/>
          </a:xfrm>
        </p:spPr>
        <p:txBody>
          <a:bodyPr/>
          <a:lstStyle/>
          <a:p>
            <a:r>
              <a:rPr lang="en-US" sz="5400" dirty="0" smtClean="0">
                <a:solidFill>
                  <a:srgbClr val="FFFF99"/>
                </a:solidFill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5400" smtClean="0">
                <a:solidFill>
                  <a:srgbClr val="FFFF99"/>
                </a:solidFill>
                <a:latin typeface="+mn-lt"/>
                <a:ea typeface="+mn-ea"/>
                <a:cs typeface="Times New Roman" panose="02020603050405020304"/>
              </a:rPr>
              <a:t>9</a:t>
            </a:r>
            <a:r>
              <a:rPr lang="en-US" sz="5400" smtClean="0">
                <a:solidFill>
                  <a:srgbClr val="FFFF99"/>
                </a:solidFill>
                <a:latin typeface="+mn-lt"/>
                <a:ea typeface="+mn-ea"/>
              </a:rPr>
              <a:t>.</a:t>
            </a:r>
            <a:r>
              <a:rPr lang="en-US" altLang="zh-CN" sz="5400" smtClean="0">
                <a:solidFill>
                  <a:srgbClr val="FFFF99"/>
                </a:solidFill>
                <a:latin typeface="+mn-lt"/>
                <a:ea typeface="+mn-ea"/>
              </a:rPr>
              <a:t>2  </a:t>
            </a:r>
            <a:r>
              <a:rPr lang="zh-CN" altLang="en-US" sz="5400" smtClean="0">
                <a:solidFill>
                  <a:srgbClr val="FFFF99"/>
                </a:solidFill>
                <a:latin typeface="+mn-lt"/>
                <a:ea typeface="+mn-ea"/>
              </a:rPr>
              <a:t>可</a:t>
            </a:r>
            <a:r>
              <a:rPr lang="zh-CN" alt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编程串行通信</a:t>
            </a:r>
            <a:br>
              <a:rPr lang="en-US" altLang="zh-CN" sz="5400" dirty="0" smtClean="0">
                <a:solidFill>
                  <a:srgbClr val="FFFF99"/>
                </a:solidFill>
                <a:latin typeface="+mn-lt"/>
                <a:ea typeface="+mn-ea"/>
              </a:rPr>
            </a:br>
            <a:r>
              <a:rPr lang="zh-CN" alt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接口芯片</a:t>
            </a:r>
            <a:r>
              <a:rPr 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8251A</a:t>
            </a:r>
            <a:endParaRPr lang="zh-CN" altLang="en-US" sz="54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方式字、命令字和状态字的格式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117600"/>
            <a:ext cx="3416301" cy="53784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）方式字</a:t>
            </a:r>
            <a:endParaRPr lang="en-US" altLang="zh-CN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latin typeface="黑体" panose="02010609060101010101" pitchFamily="2" charset="-122"/>
              </a:rPr>
              <a:t>异步方式下：</a:t>
            </a:r>
            <a:endParaRPr lang="en-US" altLang="zh-CN" sz="2600" b="1" dirty="0" smtClean="0">
              <a:latin typeface="黑体" panose="02010609060101010101" pitchFamily="2" charset="-122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b="1" dirty="0" smtClean="0"/>
              <a:t>B</a:t>
            </a:r>
            <a:r>
              <a:rPr lang="en-US" b="1" baseline="-25000" dirty="0" smtClean="0"/>
              <a:t>2</a:t>
            </a:r>
            <a:r>
              <a:rPr lang="en-US" b="1" dirty="0" smtClean="0"/>
              <a:t>B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确定波特率系数</a:t>
            </a:r>
            <a:endParaRPr lang="en-US" altLang="zh-CN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ea typeface="+mn-ea"/>
              </a:rPr>
              <a:t>收发时钟频率</a:t>
            </a:r>
            <a:r>
              <a:rPr lang="en-US" b="1" dirty="0" smtClean="0">
                <a:ea typeface="+mn-ea"/>
              </a:rPr>
              <a:t> =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    </a:t>
            </a:r>
            <a:r>
              <a:rPr lang="zh-CN" altLang="en-US" b="1" dirty="0" smtClean="0">
                <a:ea typeface="+mn-ea"/>
              </a:rPr>
              <a:t>收发波特率</a:t>
            </a:r>
            <a:r>
              <a:rPr lang="en-US" b="1" dirty="0" smtClean="0">
                <a:ea typeface="+mn-ea"/>
              </a:rPr>
              <a:t> 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× </a:t>
            </a:r>
            <a:r>
              <a:rPr lang="zh-CN" altLang="en-US" b="1" dirty="0" smtClean="0">
                <a:ea typeface="+mn-ea"/>
              </a:rPr>
              <a:t>波特率系数</a:t>
            </a:r>
            <a:endParaRPr lang="en-US" altLang="zh-CN" b="1" dirty="0" smtClean="0"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收发时钟频率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9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</a:t>
            </a:r>
            <a:endParaRPr lang="en-US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波特率系数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×16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，则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收发波特率为：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9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00/16=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>
                <a:sym typeface="Wingdings 3" panose="05040102010807070707"/>
              </a:rPr>
              <a:t></a:t>
            </a:r>
            <a:r>
              <a:rPr lang="zh-CN" altLang="en-US" sz="2600" dirty="0" smtClean="0"/>
              <a:t>其它见图</a:t>
            </a:r>
            <a:endParaRPr lang="zh-CN" alt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073150"/>
            <a:ext cx="5651569" cy="557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139700"/>
            <a:ext cx="8223250" cy="66675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）命令字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4629150"/>
            <a:ext cx="8534400" cy="20447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dirty="0" smtClean="0"/>
              <a:t>各位的意义见图</a:t>
            </a:r>
            <a:r>
              <a:rPr lang="zh-CN" altLang="en-US" dirty="0" smtClean="0">
                <a:sym typeface="Wingdings 3" panose="05040102010807070707"/>
              </a:rPr>
              <a:t></a:t>
            </a:r>
            <a:endParaRPr lang="en-US" altLang="zh-CN" dirty="0" smtClean="0"/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b="1" dirty="0" smtClean="0">
                <a:ea typeface="+mn-ea"/>
              </a:rPr>
              <a:t>IR</a:t>
            </a:r>
            <a:r>
              <a:rPr lang="en-US" altLang="zh-CN" b="1" dirty="0" smtClean="0">
                <a:ea typeface="+mn-ea"/>
              </a:rPr>
              <a:t>=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使</a:t>
            </a:r>
            <a:r>
              <a:rPr lang="en-US" b="1" dirty="0" smtClean="0">
                <a:ea typeface="+mn-ea"/>
              </a:rPr>
              <a:t>8251A</a:t>
            </a:r>
            <a:r>
              <a:rPr lang="zh-CN" altLang="en-US" b="1" dirty="0" smtClean="0">
                <a:ea typeface="+mn-ea"/>
              </a:rPr>
              <a:t>内部复位。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复位字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=0100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0000B=40H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b="1" dirty="0" err="1" smtClean="0">
                <a:ea typeface="+mn-ea"/>
              </a:rPr>
              <a:t>RxE</a:t>
            </a:r>
            <a:r>
              <a:rPr lang="en-US" b="1" dirty="0" smtClean="0">
                <a:ea typeface="+mn-ea"/>
              </a:rPr>
              <a:t> 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，允许接收数据；</a:t>
            </a:r>
            <a:r>
              <a:rPr lang="en-US" b="1" dirty="0" err="1" smtClean="0">
                <a:ea typeface="+mn-ea"/>
              </a:rPr>
              <a:t>TxEN</a:t>
            </a:r>
            <a:r>
              <a:rPr lang="en-US" b="1" dirty="0" smtClean="0">
                <a:ea typeface="+mn-ea"/>
              </a:rPr>
              <a:t> 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，允许发送数据；</a:t>
            </a:r>
            <a:endParaRPr lang="en-US" altLang="zh-CN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b="1" dirty="0" smtClean="0">
                <a:ea typeface="+mn-ea"/>
              </a:rPr>
              <a:t>ER=1</a:t>
            </a:r>
            <a:r>
              <a:rPr lang="zh-CN" altLang="en-US" b="1" dirty="0" smtClean="0">
                <a:ea typeface="+mn-ea"/>
              </a:rPr>
              <a:t>，使各错误标志位清</a:t>
            </a:r>
            <a:r>
              <a:rPr lang="en-US" altLang="zh-CN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；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允许接收发送数据、清错误标志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命令字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=0001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0101B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7100" y="806450"/>
            <a:ext cx="7274983" cy="38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）状态字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3695700"/>
            <a:ext cx="8223250" cy="2794000"/>
          </a:xfrm>
        </p:spPr>
        <p:txBody>
          <a:bodyPr/>
          <a:lstStyle/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sz="2600" b="1" dirty="0" smtClean="0">
                <a:ea typeface="+mn-ea"/>
              </a:rPr>
              <a:t>TxRDY=1</a:t>
            </a:r>
            <a:r>
              <a:rPr lang="zh-CN" altLang="en-US" sz="2600" b="1" dirty="0" smtClean="0">
                <a:ea typeface="+mn-ea"/>
              </a:rPr>
              <a:t> 发送数据缓冲器空，准备好接收数据。</a:t>
            </a:r>
            <a:endParaRPr lang="en-US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sz="2600" b="1" dirty="0" smtClean="0">
                <a:ea typeface="+mn-ea"/>
              </a:rPr>
              <a:t>PE=1 </a:t>
            </a:r>
            <a:r>
              <a:rPr lang="zh-CN" altLang="en-US" sz="2600" b="1" dirty="0" smtClean="0">
                <a:ea typeface="+mn-ea"/>
              </a:rPr>
              <a:t>奇偶校验错。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OE=1 </a:t>
            </a:r>
            <a:r>
              <a:rPr lang="zh-CN" altLang="en-US" sz="2600" b="1" dirty="0" smtClean="0">
                <a:ea typeface="+mn-ea"/>
              </a:rPr>
              <a:t>溢出错。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FE=1 </a:t>
            </a:r>
            <a:r>
              <a:rPr lang="zh-CN" altLang="en-US" sz="2600" b="1" dirty="0" smtClean="0">
                <a:ea typeface="+mn-ea"/>
              </a:rPr>
              <a:t>帧错误，仅用于异步方式。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DSR=1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altLang="zh-CN" sz="2600" b="1" dirty="0" smtClean="0">
                <a:ea typeface="+mn-ea"/>
              </a:rPr>
              <a:t>MODEM</a:t>
            </a:r>
            <a:r>
              <a:rPr lang="zh-CN" altLang="en-US" sz="2600" b="1" dirty="0" smtClean="0">
                <a:ea typeface="+mn-ea"/>
              </a:rPr>
              <a:t>已准备好数据。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Wingdings" panose="05000000000000000000" pitchFamily="2" charset="2"/>
              <a:buChar char="l"/>
              <a:tabLst>
                <a:tab pos="358775" algn="l"/>
              </a:tabLst>
            </a:pPr>
            <a:r>
              <a:rPr lang="zh-CN" altLang="en-US" sz="2600" b="1" dirty="0" smtClean="0">
                <a:ea typeface="+mn-ea"/>
              </a:rPr>
              <a:t>其余位的意义与引脚功能相同。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4850" y="984250"/>
            <a:ext cx="7778750" cy="25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3. 8251A</a:t>
            </a:r>
            <a:r>
              <a:rPr lang="zh-CN" altLang="en-US" dirty="0" smtClean="0">
                <a:latin typeface="+mn-lt"/>
              </a:rPr>
              <a:t>初始化编程举例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364537" cy="50228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）异步方式初始化程序</a:t>
            </a:r>
            <a:endParaRPr lang="zh-CN" altLang="en-US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9.1 </a:t>
            </a:r>
            <a:endParaRPr lang="zh-CN" alt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    若要求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工作于异步方式，波特率系数为</a:t>
            </a:r>
            <a:r>
              <a:rPr lang="en-US" sz="2600" b="1" dirty="0" smtClean="0">
                <a:ea typeface="+mn-ea"/>
              </a:rPr>
              <a:t>16</a:t>
            </a:r>
            <a:r>
              <a:rPr lang="zh-CN" altLang="en-US" sz="2600" b="1" dirty="0" smtClean="0">
                <a:ea typeface="+mn-ea"/>
              </a:rPr>
              <a:t>，具有</a:t>
            </a:r>
            <a:r>
              <a:rPr lang="en-US" sz="2600" b="1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个数据位，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个停止位，有偶校验，控制口地址为</a:t>
            </a:r>
            <a:r>
              <a:rPr lang="en-US" sz="2600" b="1" dirty="0" smtClean="0">
                <a:ea typeface="+mn-ea"/>
              </a:rPr>
              <a:t>3F2H</a:t>
            </a:r>
            <a:r>
              <a:rPr lang="zh-CN" altLang="en-US" sz="2600" b="1" dirty="0" smtClean="0">
                <a:ea typeface="+mn-ea"/>
              </a:rPr>
              <a:t>。假设</a:t>
            </a:r>
            <a:r>
              <a:rPr lang="en-US" sz="2600" b="1" dirty="0" smtClean="0">
                <a:ea typeface="+mn-ea"/>
              </a:rPr>
              <a:t>REVTIME</a:t>
            </a:r>
            <a:r>
              <a:rPr lang="zh-CN" altLang="en-US" sz="2600" b="1" dirty="0" smtClean="0">
                <a:ea typeface="+mn-ea"/>
              </a:rPr>
              <a:t>是写恢复时间的延时宏指令，类似于一个子程序。试编写对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进行初始化的程序。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latin typeface="+mn-ea"/>
                <a:ea typeface="+mn-ea"/>
              </a:rPr>
              <a:t>程序如下：</a:t>
            </a:r>
            <a:r>
              <a:rPr lang="en-US" dirty="0" smtClean="0"/>
              <a:t>		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3F2H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；延时，等待写操作完成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endParaRPr lang="zh-CN" altLang="en-US" b="1" dirty="0" smtClean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64537" cy="5816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；向控制口写入第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；向控制口写入第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   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；复位字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；写入复位字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01111010B	</a:t>
            </a:r>
            <a:endParaRPr lang="en-US" b="1" dirty="0" smtClean="0"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；方式字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波特率系数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16, 7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个停止位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偶校验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；写入方式字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00010101B	</a:t>
            </a:r>
            <a:endParaRPr lang="en-US" b="1" dirty="0" smtClean="0"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；命令字：允许接收发送数据，清错误标志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；写入命令字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）同步方式初始化程序</a:t>
            </a:r>
            <a:endParaRPr lang="en-US" altLang="zh-CN" sz="3200" b="1" dirty="0" smtClean="0">
              <a:solidFill>
                <a:srgbClr val="00FF00"/>
              </a:solidFill>
              <a:ea typeface="+mn-ea"/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9.2 </a:t>
            </a:r>
            <a:endParaRPr lang="zh-CN" alt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  <a:p>
            <a:pPr marL="0" indent="0" algn="just">
              <a:buNone/>
            </a:pPr>
            <a:r>
              <a:rPr lang="zh-CN" altLang="en-US" dirty="0" smtClean="0"/>
              <a:t>     </a:t>
            </a:r>
            <a:r>
              <a:rPr lang="zh-CN" altLang="en-US" sz="2600" b="1" dirty="0" smtClean="0">
                <a:ea typeface="+mn-ea"/>
              </a:rPr>
              <a:t>设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的控制口地址为</a:t>
            </a:r>
            <a:r>
              <a:rPr lang="en-US" sz="2600" b="1" dirty="0" smtClean="0">
                <a:ea typeface="+mn-ea"/>
              </a:rPr>
              <a:t>3F2H</a:t>
            </a:r>
            <a:r>
              <a:rPr lang="zh-CN" altLang="en-US" sz="2600" b="1" dirty="0" smtClean="0">
                <a:ea typeface="+mn-ea"/>
              </a:rPr>
              <a:t>，写恢复延时程序仍用宏指令</a:t>
            </a:r>
            <a:r>
              <a:rPr lang="en-US" sz="2600" b="1" dirty="0" smtClean="0">
                <a:ea typeface="+mn-ea"/>
              </a:rPr>
              <a:t>REVTIME</a:t>
            </a:r>
            <a:r>
              <a:rPr lang="zh-CN" altLang="en-US" sz="2600" b="1" dirty="0" smtClean="0">
                <a:ea typeface="+mn-ea"/>
              </a:rPr>
              <a:t>，要求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工作于同步方式，采用双同步字符、奇校验、数据位为</a:t>
            </a:r>
            <a:r>
              <a:rPr lang="en-US" sz="2600" b="1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位，试编写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写入复位字以后的初始化程序。</a:t>
            </a:r>
            <a:endParaRPr lang="zh-CN" altLang="en-US" sz="2600" b="1" dirty="0"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1785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</a:t>
            </a:r>
            <a:r>
              <a:rPr lang="en-US" altLang="zh-CN" sz="2600" b="1" dirty="0" smtClean="0">
                <a:ea typeface="+mn-ea"/>
              </a:rPr>
              <a:t>	       … 				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；先向控制口写入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，再送复位字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40H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</a:t>
            </a:r>
            <a:r>
              <a:rPr lang="en-US" sz="2600" b="1" dirty="0" smtClean="0">
                <a:ea typeface="+mn-ea"/>
              </a:rPr>
              <a:t>	</a:t>
            </a:r>
            <a:r>
              <a:rPr lang="en-US" altLang="zh-CN" sz="2600" b="1" dirty="0" smtClean="0">
                <a:ea typeface="+mn-ea"/>
              </a:rPr>
              <a:t>MOV    	</a:t>
            </a:r>
            <a:r>
              <a:rPr lang="en-US" sz="2600" b="1" dirty="0" smtClean="0">
                <a:ea typeface="+mn-ea"/>
              </a:rPr>
              <a:t>DX</a:t>
            </a:r>
            <a:r>
              <a:rPr lang="zh-CN" altLang="en-US" sz="2600" b="1" dirty="0" smtClean="0">
                <a:ea typeface="+mn-ea"/>
              </a:rPr>
              <a:t>，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3F2H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     </a:t>
            </a:r>
            <a:r>
              <a:rPr lang="en-US" sz="2600" b="1" dirty="0" smtClean="0">
                <a:ea typeface="+mn-ea"/>
              </a:rPr>
              <a:t>MOV</a:t>
            </a:r>
            <a:r>
              <a:rPr lang="zh-CN" altLang="en-US" sz="2600" b="1" dirty="0" smtClean="0">
                <a:ea typeface="+mn-ea"/>
              </a:rPr>
              <a:t>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00011000B</a:t>
            </a:r>
            <a:endParaRPr 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双同步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内同步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奇校验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；送方式字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	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MOV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16H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16H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为同步字符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；送入第一个同步字符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；送入第二个同步字符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MOV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10010101B</a:t>
            </a:r>
            <a:endParaRPr 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启动搜索同步字符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错误标志复位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允许收发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sz="2600" b="1" dirty="0">
              <a:ea typeface="+mn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27100" y="2273300"/>
            <a:ext cx="72231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.1  8251A</a:t>
            </a:r>
            <a:r>
              <a:rPr lang="zh-CN" altLang="en-US" sz="3600" b="1" dirty="0" smtClean="0">
                <a:ea typeface="+mn-ea"/>
              </a:rPr>
              <a:t>的内部结构和外部引脚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.2  8251A</a:t>
            </a:r>
            <a:r>
              <a:rPr lang="zh-CN" altLang="en-US" sz="3600" b="1" dirty="0" smtClean="0">
                <a:ea typeface="+mn-ea"/>
              </a:rPr>
              <a:t>的编程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9.2.3  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应用举例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2286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9.2.3  8251A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应用举例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850900"/>
            <a:ext cx="8445500" cy="18224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1. 8251A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与</a:t>
            </a:r>
            <a:r>
              <a:rPr lang="en-US" sz="3200" b="1" dirty="0" smtClean="0">
                <a:solidFill>
                  <a:schemeClr val="tx1"/>
                </a:solidFill>
              </a:rPr>
              <a:t>CPU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及外设的连接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+mn-ea"/>
              </a:rPr>
              <a:t>用</a:t>
            </a:r>
            <a:r>
              <a:rPr lang="en-US" altLang="zh-CN" b="1" dirty="0" smtClean="0">
                <a:ea typeface="+mn-ea"/>
              </a:rPr>
              <a:t>8251A</a:t>
            </a:r>
            <a:r>
              <a:rPr lang="zh-CN" altLang="en-US" b="1" dirty="0" smtClean="0">
                <a:ea typeface="+mn-ea"/>
              </a:rPr>
              <a:t>构成的串行口，可与</a:t>
            </a:r>
            <a:r>
              <a:rPr lang="en-US" altLang="zh-CN" b="1" dirty="0" smtClean="0">
                <a:ea typeface="+mn-ea"/>
              </a:rPr>
              <a:t>CRT</a:t>
            </a:r>
            <a:r>
              <a:rPr lang="zh-CN" altLang="en-US" b="1" dirty="0" smtClean="0">
                <a:ea typeface="+mn-ea"/>
              </a:rPr>
              <a:t>显示器、鼠标等串口外设相连，工作于异步方式，采用</a:t>
            </a:r>
            <a:r>
              <a:rPr lang="en-US" b="1" dirty="0" smtClean="0">
                <a:ea typeface="+mn-ea"/>
              </a:rPr>
              <a:t>RS-232C</a:t>
            </a:r>
            <a:r>
              <a:rPr lang="zh-CN" altLang="en-US" b="1" dirty="0" smtClean="0">
                <a:ea typeface="+mn-ea"/>
              </a:rPr>
              <a:t>串行接口标准通信，不用</a:t>
            </a:r>
            <a:r>
              <a:rPr lang="en-US" altLang="zh-CN" b="1" dirty="0" smtClean="0">
                <a:ea typeface="+mn-ea"/>
              </a:rPr>
              <a:t>MODEM</a:t>
            </a:r>
            <a:r>
              <a:rPr lang="zh-CN" altLang="en-US" b="1" dirty="0" smtClean="0">
                <a:ea typeface="+mn-ea"/>
              </a:rPr>
              <a:t>信号。连线示意如图</a:t>
            </a:r>
            <a:r>
              <a:rPr lang="en-US" altLang="zh-CN" b="1" dirty="0" smtClean="0">
                <a:ea typeface="+mn-ea"/>
              </a:rPr>
              <a:t>9.15</a:t>
            </a:r>
            <a:r>
              <a:rPr lang="zh-CN" altLang="en-US" b="1" dirty="0" smtClean="0">
                <a:ea typeface="+mn-ea"/>
              </a:rPr>
              <a:t>：</a:t>
            </a:r>
            <a:endParaRPr lang="zh-CN" altLang="en-US" b="1" dirty="0">
              <a:ea typeface="+mn-ea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2650" y="2540000"/>
            <a:ext cx="7867650" cy="40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972300" y="5740400"/>
            <a:ext cx="1182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图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9.15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8251A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与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CPU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之间的连线</a:t>
            </a:r>
            <a:endParaRPr lang="en-US" altLang="zh-CN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       、</a:t>
            </a:r>
            <a:r>
              <a:rPr lang="en-US" altLang="zh-CN" sz="2600" b="1" dirty="0" smtClean="0">
                <a:ea typeface="+mn-ea"/>
              </a:rPr>
              <a:t>    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RESET</a:t>
            </a:r>
            <a:r>
              <a:rPr lang="zh-CN" altLang="en-US" sz="2600" b="1" dirty="0" smtClean="0">
                <a:ea typeface="+mn-ea"/>
              </a:rPr>
              <a:t>信号</a:t>
            </a:r>
            <a:r>
              <a:rPr lang="en-US" altLang="zh-CN" sz="2600" b="1" dirty="0" smtClean="0">
                <a:ea typeface="+mn-ea"/>
              </a:rPr>
              <a:t>, </a:t>
            </a:r>
            <a:r>
              <a:rPr lang="zh-CN" altLang="en-US" sz="2600" b="1" dirty="0" smtClean="0">
                <a:ea typeface="+mn-ea"/>
              </a:rPr>
              <a:t>可直接与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的相应引脚相连。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数据线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的低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        与系统地址总线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地址总线的</a:t>
            </a:r>
            <a:r>
              <a:rPr lang="zh-CN" altLang="en-US" sz="2600" b="1" smtClean="0">
                <a:ea typeface="+mn-ea"/>
              </a:rPr>
              <a:t>其余位参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译码，形成片选信号，与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      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zh-CN" altLang="en-US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TxE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RxRDY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BRKDET</a:t>
            </a:r>
            <a:r>
              <a:rPr lang="zh-CN" altLang="en-US" sz="2600" b="1" dirty="0" smtClean="0">
                <a:ea typeface="+mn-ea"/>
              </a:rPr>
              <a:t>都是输出信号，是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间的收发联络信号。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查询方式下，它们被用作状态信号；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中断方式下，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和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可作为向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CPU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请求发送或接收数据的中断请求信号。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117600"/>
          <a:ext cx="577851" cy="44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577851" cy="4402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38300" y="1117600"/>
          <a:ext cx="687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1117600"/>
                        <a:ext cx="687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8350" y="3162300"/>
          <a:ext cx="522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5791200" imgH="5181600" progId="Equation.DSMT4">
                  <p:embed/>
                </p:oleObj>
              </mc:Choice>
              <mc:Fallback>
                <p:oleObj name="Equation" r:id="rId5" imgW="5791200" imgH="5181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3162300"/>
                        <a:ext cx="522287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93750" y="2362200"/>
          <a:ext cx="687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7620000" imgH="5181600" progId="Equation.DSMT4">
                  <p:embed/>
                </p:oleObj>
              </mc:Choice>
              <mc:Fallback>
                <p:oleObj name="Equation" r:id="rId7" imgW="7620000" imgH="5181600" progId="Equation.DSMT4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750" y="2362200"/>
                        <a:ext cx="687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56600" cy="5422900"/>
          </a:xfrm>
        </p:spPr>
        <p:txBody>
          <a:bodyPr/>
          <a:lstStyle/>
          <a:p>
            <a:pPr marL="358775" indent="-358775" algn="just">
              <a:spcBef>
                <a:spcPts val="600"/>
              </a:spcBef>
            </a:pPr>
            <a:r>
              <a:rPr lang="en-US" sz="2800" b="1" dirty="0" smtClean="0"/>
              <a:t>8251A</a:t>
            </a:r>
            <a:r>
              <a:rPr lang="zh-CN" altLang="en-US" sz="2800" b="1" dirty="0" smtClean="0"/>
              <a:t>是通用同步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异步数据收发器（</a:t>
            </a:r>
            <a:r>
              <a:rPr lang="en-US" sz="2800" b="1" dirty="0" smtClean="0"/>
              <a:t>USART</a:t>
            </a:r>
            <a:r>
              <a:rPr lang="zh-CN" altLang="en-US" sz="2800" b="1" dirty="0" smtClean="0"/>
              <a:t>），是常用的可编程通信接口器件，用于全双工通信并具有同步或异步工作方式。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同步方式：数据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8</a:t>
            </a:r>
            <a:r>
              <a:rPr lang="zh-CN" altLang="en-US" sz="2800" b="1" dirty="0" smtClean="0"/>
              <a:t>位，波特率</a:t>
            </a:r>
            <a:r>
              <a:rPr lang="en-US" sz="2800" b="1" dirty="0" smtClean="0"/>
              <a:t>DC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64K</a:t>
            </a:r>
            <a:r>
              <a:rPr lang="zh-CN" altLang="en-US" sz="2800" b="1" dirty="0" smtClean="0"/>
              <a:t>位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秒，可选择内同步或外同步。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异步方式：数据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8</a:t>
            </a:r>
            <a:r>
              <a:rPr lang="zh-CN" altLang="en-US" sz="2800" b="1" dirty="0" smtClean="0"/>
              <a:t>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波特率</a:t>
            </a:r>
            <a:r>
              <a:rPr lang="en-US" sz="2800" b="1" dirty="0" smtClean="0"/>
              <a:t>DC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19.2K</a:t>
            </a:r>
            <a:r>
              <a:rPr lang="zh-CN" altLang="en-US" sz="2800" b="1" dirty="0" smtClean="0"/>
              <a:t>位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秒，波特率系数（时钟速率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传输速率）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停止位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1.5</a:t>
            </a:r>
            <a:r>
              <a:rPr lang="zh-CN" altLang="en-US" sz="2800" b="1" dirty="0" smtClean="0"/>
              <a:t>或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位，能检查假启动位，可自动产生、检测和处理中止符等。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两种方式，均有检测奇偶校验错、溢出错和帧错误的功能。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717550"/>
            <a:ext cx="7689850" cy="56896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 8251A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与外设之间的连线                           </a:t>
            </a:r>
            <a:endParaRPr lang="zh-CN" altLang="en-US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接收外设送来的串行数据，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向外设发送串行数据，都是</a:t>
            </a:r>
            <a:r>
              <a:rPr lang="en-US" altLang="zh-CN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采用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串行接口通信时，需用专门的电平变换电路如</a:t>
            </a:r>
            <a:r>
              <a:rPr lang="en-US" altLang="zh-CN" sz="2600" b="1" dirty="0" smtClean="0">
                <a:ea typeface="+mn-ea"/>
              </a:rPr>
              <a:t>MAX 233</a:t>
            </a:r>
            <a:r>
              <a:rPr lang="zh-CN" altLang="en-US" sz="2600" b="1" dirty="0" smtClean="0">
                <a:ea typeface="+mn-ea"/>
              </a:rPr>
              <a:t>实现电平转换</a:t>
            </a:r>
            <a:r>
              <a:rPr lang="en-US" altLang="zh-CN" sz="2600" b="1" dirty="0" smtClean="0">
                <a:ea typeface="+mn-ea"/>
              </a:rPr>
              <a:t>:  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发送数据时，将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TTL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TxD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信号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转换为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RS-232C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电平后发送出去；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接收数据时，把接收来的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RS-232C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RxD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信号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转换为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8251A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能接受的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TTL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电平。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发送时钟输入端   </a:t>
            </a:r>
            <a:r>
              <a:rPr lang="en-US" sz="2600" b="1" dirty="0" smtClean="0">
                <a:ea typeface="+mn-ea"/>
              </a:rPr>
              <a:t>       </a:t>
            </a:r>
            <a:r>
              <a:rPr lang="zh-CN" altLang="en-US" sz="2600" b="1" dirty="0" smtClean="0">
                <a:ea typeface="+mn-ea"/>
              </a:rPr>
              <a:t>和接收时钟输入端</a:t>
            </a:r>
            <a:r>
              <a:rPr lang="en-US" altLang="zh-CN" sz="2600" b="1" dirty="0" smtClean="0">
                <a:ea typeface="+mn-ea"/>
              </a:rPr>
              <a:t>          </a:t>
            </a:r>
            <a:r>
              <a:rPr lang="zh-CN" altLang="en-US" sz="2600" b="1" dirty="0" smtClean="0">
                <a:ea typeface="+mn-ea"/>
              </a:rPr>
              <a:t>可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    以连在一起，由波特率产生器提供相同的时钟脉冲信号。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9650" y="4940300"/>
          <a:ext cx="73809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7924800" imgH="5181600" progId="Equation.DSMT4">
                  <p:embed/>
                </p:oleObj>
              </mc:Choice>
              <mc:Fallback>
                <p:oleObj name="Equation" r:id="rId1" imgW="79248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49650" y="4940300"/>
                        <a:ext cx="73809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016750" y="4940300"/>
          <a:ext cx="766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229600" imgH="5181600" progId="Equation.DSMT4">
                  <p:embed/>
                </p:oleObj>
              </mc:Choice>
              <mc:Fallback>
                <p:oleObj name="Equation" r:id="rId3" imgW="8229600" imgH="518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50" y="4940300"/>
                        <a:ext cx="766763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61785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3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）端口地址译码电路</a:t>
            </a:r>
            <a:endParaRPr lang="zh-CN" altLang="en-US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连接，不用考虑奇偶地址问题</a:t>
            </a:r>
            <a:endParaRPr lang="en-US" altLang="zh-CN" sz="2600" b="1" dirty="0" smtClean="0"/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       </a:t>
            </a:r>
            <a:r>
              <a:rPr lang="zh-CN" altLang="en-US" sz="2600" b="1" dirty="0" smtClean="0">
                <a:ea typeface="+mn-ea"/>
              </a:rPr>
              <a:t>接地址线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=0</a:t>
            </a:r>
            <a:r>
              <a:rPr lang="zh-CN" altLang="en-US" sz="2600" b="1" dirty="0" smtClean="0">
                <a:ea typeface="+mn-ea"/>
              </a:rPr>
              <a:t>选中数据口，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=1</a:t>
            </a:r>
            <a:r>
              <a:rPr lang="zh-CN" altLang="en-US" sz="2600" b="1" dirty="0" smtClean="0">
                <a:ea typeface="+mn-ea"/>
              </a:rPr>
              <a:t>选控制口。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比如：数据口为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F0H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，控制口为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F1H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16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连接，要考虑奇偶地址问题</a:t>
            </a:r>
            <a:endParaRPr lang="en-US" altLang="zh-CN" sz="2600" b="1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若使用低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位数据总线，端口地址总是偶地址，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参与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地址译码，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0</a:t>
            </a:r>
            <a:r>
              <a:rPr lang="en-US" altLang="zh-CN" sz="2600" b="1" dirty="0" smtClean="0">
                <a:ea typeface="+mn-ea"/>
              </a:rPr>
              <a:t>=0</a:t>
            </a:r>
            <a:r>
              <a:rPr lang="zh-CN" altLang="en-US" sz="2600" b="1" dirty="0" smtClean="0">
                <a:ea typeface="+mn-ea"/>
              </a:rPr>
              <a:t>才选中</a:t>
            </a:r>
            <a:r>
              <a:rPr lang="en-US" altLang="zh-CN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。应将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与      端相连，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1</a:t>
            </a:r>
            <a:r>
              <a:rPr lang="en-US" altLang="zh-CN" sz="2600" b="1" dirty="0" smtClean="0">
                <a:ea typeface="+mn-ea"/>
              </a:rPr>
              <a:t>=1</a:t>
            </a:r>
            <a:r>
              <a:rPr lang="zh-CN" altLang="en-US" sz="2600" b="1" dirty="0" smtClean="0">
                <a:ea typeface="+mn-ea"/>
              </a:rPr>
              <a:t>选中控制口，</a:t>
            </a:r>
            <a:r>
              <a:rPr lang="en-US" altLang="zh-CN" sz="2600" b="1" dirty="0" smtClean="0"/>
              <a:t>A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=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选中数据口。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若使用高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位数据总线，则端口地址要求总是奇地址。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对于图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9.15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电路，使用的是低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位数据总线：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6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5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=1111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，即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G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      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操作时           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，即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  <a:sym typeface="Wingdings 3" panose="05040102010807070707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选控制口，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=0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选数据口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  <a:sym typeface="Wingdings 3" panose="05040102010807070707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译码形成端口地址：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F0H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数据口，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F2H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控制口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27900" y="2984500"/>
          <a:ext cx="70970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7620000" imgH="5181600" progId="Equation.DSMT4">
                  <p:embed/>
                </p:oleObj>
              </mc:Choice>
              <mc:Fallback>
                <p:oleObj name="Equation" r:id="rId1" imgW="76200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7900" y="2984500"/>
                        <a:ext cx="70970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9500" y="51181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544800" imgH="5181600" progId="Equation.DSMT4">
                  <p:embed/>
                </p:oleObj>
              </mc:Choice>
              <mc:Fallback>
                <p:oleObj name="Equation" r:id="rId3" imgW="15544800" imgH="51816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5118100"/>
                        <a:ext cx="13335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05350" y="4629150"/>
          <a:ext cx="118223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2496800" imgH="6096000" progId="Equation.DSMT4">
                  <p:embed/>
                </p:oleObj>
              </mc:Choice>
              <mc:Fallback>
                <p:oleObj name="Equation" r:id="rId5" imgW="12496800" imgH="60960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5350" y="4629150"/>
                        <a:ext cx="1182235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94200" y="5073650"/>
          <a:ext cx="1182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496800" imgH="6096000" progId="Equation.DSMT4">
                  <p:embed/>
                </p:oleObj>
              </mc:Choice>
              <mc:Fallback>
                <p:oleObj name="Equation" r:id="rId7" imgW="12496800" imgH="6096000" progId="Equation.DSMT4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5073650"/>
                        <a:ext cx="1182687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93750" y="1250950"/>
          <a:ext cx="709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7620000" imgH="5181600" progId="Equation.DSMT4">
                  <p:embed/>
                </p:oleObj>
              </mc:Choice>
              <mc:Fallback>
                <p:oleObj name="Equation" r:id="rId9" imgW="7620000" imgH="5181600" progId="Equation.DSMT4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250950"/>
                        <a:ext cx="70961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双机通信接口电路设计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*</a:t>
            </a:r>
            <a:endParaRPr lang="zh-CN" alt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1" y="939800"/>
            <a:ext cx="8356599" cy="12890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用</a:t>
            </a:r>
            <a:r>
              <a:rPr lang="en-US" sz="2600" b="1" dirty="0" smtClean="0"/>
              <a:t>RS-232C</a:t>
            </a:r>
            <a:r>
              <a:rPr lang="zh-CN" altLang="en-US" sz="2600" b="1" dirty="0" smtClean="0"/>
              <a:t>串口进行较近距离通信时，只用</a:t>
            </a:r>
            <a:r>
              <a:rPr lang="en-US" altLang="zh-CN" sz="2600" b="1" dirty="0" smtClean="0"/>
              <a:t>3</a:t>
            </a:r>
            <a:r>
              <a:rPr lang="zh-CN" altLang="en-US" sz="2600" b="1" dirty="0" smtClean="0"/>
              <a:t>根连线。</a:t>
            </a:r>
            <a:endParaRPr lang="en-US" altLang="zh-CN" sz="2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例如，</a:t>
            </a:r>
            <a:r>
              <a:rPr lang="zh-CN" altLang="en-US" b="1" dirty="0" smtClean="0">
                <a:ea typeface="+mn-ea"/>
              </a:rPr>
              <a:t>两台</a:t>
            </a:r>
            <a:r>
              <a:rPr lang="en-US" b="1" dirty="0" smtClean="0">
                <a:ea typeface="+mn-ea"/>
              </a:rPr>
              <a:t>8086</a:t>
            </a:r>
            <a:r>
              <a:rPr lang="zh-CN" altLang="en-US" b="1" dirty="0" smtClean="0">
                <a:ea typeface="+mn-ea"/>
              </a:rPr>
              <a:t>微机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altLang="zh-CN" b="1" dirty="0" smtClean="0">
                <a:ea typeface="+mn-ea"/>
              </a:rPr>
              <a:t>B</a:t>
            </a:r>
            <a:r>
              <a:rPr lang="zh-CN" altLang="en-US" b="1" dirty="0" smtClean="0">
                <a:ea typeface="+mn-ea"/>
              </a:rPr>
              <a:t>，采用</a:t>
            </a:r>
            <a:r>
              <a:rPr lang="en-US" b="1" dirty="0" smtClean="0">
                <a:ea typeface="+mn-ea"/>
              </a:rPr>
              <a:t>8251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等构成</a:t>
            </a:r>
            <a:r>
              <a:rPr lang="en-US" b="1" dirty="0" smtClean="0">
                <a:ea typeface="+mn-ea"/>
              </a:rPr>
              <a:t>RS-232C</a:t>
            </a:r>
            <a:r>
              <a:rPr lang="zh-CN" altLang="en-US" b="1" dirty="0" smtClean="0">
                <a:ea typeface="+mn-ea"/>
              </a:rPr>
              <a:t>串行接口实现通信，硬件电路如图</a:t>
            </a:r>
            <a:r>
              <a:rPr lang="en-US" altLang="zh-CN" b="1" dirty="0" smtClean="0">
                <a:ea typeface="+mn-ea"/>
              </a:rPr>
              <a:t>9.16(</a:t>
            </a:r>
            <a:r>
              <a:rPr lang="zh-CN" altLang="en-US" b="1" dirty="0" smtClean="0">
                <a:ea typeface="+mn-ea"/>
              </a:rPr>
              <a:t>图中仅画出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机</a:t>
            </a:r>
            <a:r>
              <a:rPr lang="en-US" altLang="zh-CN" b="1" dirty="0" smtClean="0">
                <a:ea typeface="+mn-ea"/>
              </a:rPr>
              <a:t>)</a:t>
            </a:r>
            <a:r>
              <a:rPr lang="zh-CN" altLang="en-US" b="1" dirty="0" smtClean="0">
                <a:ea typeface="+mn-ea"/>
              </a:rPr>
              <a:t>：</a:t>
            </a: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2600" y="2139950"/>
            <a:ext cx="8445500" cy="423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72150" y="5518150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图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9.16</a:t>
            </a:r>
            <a:endParaRPr lang="zh-CN" altLang="en-US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1950" y="6365557"/>
            <a:ext cx="13516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600" b="1" dirty="0" smtClean="0">
                <a:solidFill>
                  <a:srgbClr val="FFFF00"/>
                </a:solidFill>
                <a:latin typeface="+mn-ea"/>
                <a:ea typeface="+mn-ea"/>
              </a:rPr>
              <a:t>供选用</a:t>
            </a:r>
            <a:endParaRPr lang="zh-CN" altLang="en-US" sz="2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1" y="495300"/>
            <a:ext cx="8667750" cy="59944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1)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硬件电路设计分析</a:t>
            </a:r>
            <a:endParaRPr lang="en-US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的信号均为</a:t>
            </a:r>
            <a:r>
              <a:rPr lang="en-US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电平，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上的数据要用</a:t>
            </a:r>
            <a:r>
              <a:rPr lang="en-US" sz="2600" b="1" dirty="0" smtClean="0">
                <a:ea typeface="+mn-ea"/>
              </a:rPr>
              <a:t>MAX233</a:t>
            </a:r>
            <a:r>
              <a:rPr lang="zh-CN" altLang="en-US" sz="2600" b="1" dirty="0" smtClean="0">
                <a:ea typeface="+mn-ea"/>
              </a:rPr>
              <a:t>转换成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电平后，才能发送。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收到的信号是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电平，要经</a:t>
            </a:r>
            <a:r>
              <a:rPr lang="en-US" sz="2600" b="1" dirty="0" smtClean="0">
                <a:ea typeface="+mn-ea"/>
              </a:rPr>
              <a:t>MAX233</a:t>
            </a:r>
            <a:r>
              <a:rPr lang="zh-CN" altLang="en-US" sz="2600" b="1" dirty="0" smtClean="0">
                <a:ea typeface="+mn-ea"/>
              </a:rPr>
              <a:t>转换成</a:t>
            </a:r>
            <a:r>
              <a:rPr lang="en-US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电平后，才能输入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25</a:t>
            </a:r>
            <a:r>
              <a:rPr lang="zh-CN" altLang="en-US" sz="2600" b="1" dirty="0" smtClean="0">
                <a:ea typeface="+mn-ea"/>
              </a:rPr>
              <a:t>芯接插件的</a:t>
            </a:r>
            <a:r>
              <a:rPr lang="en-US" altLang="zh-CN" sz="2600" b="1" dirty="0" smtClean="0">
                <a:ea typeface="+mn-ea"/>
              </a:rPr>
              <a:t>2-3</a:t>
            </a:r>
            <a:r>
              <a:rPr lang="zh-CN" altLang="en-US" sz="2600" b="1" dirty="0" smtClean="0">
                <a:ea typeface="+mn-ea"/>
              </a:rPr>
              <a:t>脚</a:t>
            </a:r>
            <a:r>
              <a:rPr lang="en-US" altLang="zh-CN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altLang="zh-CN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要交叉相连。计算机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的发送端（</a:t>
            </a:r>
            <a:r>
              <a:rPr lang="en-US" altLang="zh-CN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脚）要与计算机 </a:t>
            </a:r>
            <a:r>
              <a:rPr lang="en-US" altLang="zh-CN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的接收端（</a:t>
            </a:r>
            <a:r>
              <a:rPr lang="en-US" altLang="zh-CN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脚）相连。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设两台机器间采用查询方法、异步传送、半双工通信，在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机上编写通信程序，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机数据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控制口地址</a:t>
            </a:r>
            <a:r>
              <a:rPr lang="en-US" altLang="zh-CN" sz="2600" b="1" dirty="0" smtClean="0">
                <a:ea typeface="+mn-ea"/>
              </a:rPr>
              <a:t>=1F0H/ 1F2H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/>
              <a:t>发送数据：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计算机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查询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？是，发送缓冲器已空，可送出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个字节。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/>
              <a:t>接收数据：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计算机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查看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=1?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是，接收数据准备好，可输入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个字节。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67468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FF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）通信程序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84250"/>
            <a:ext cx="8534400" cy="5645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设： 发送数据缓冲区始址 </a:t>
            </a:r>
            <a:r>
              <a:rPr lang="en-US" sz="2600" b="1" dirty="0" smtClean="0">
                <a:ea typeface="+mn-ea"/>
              </a:rPr>
              <a:t>BUFF_T</a:t>
            </a:r>
            <a:r>
              <a:rPr lang="zh-CN" altLang="en-US" sz="2600" b="1" dirty="0" smtClean="0">
                <a:ea typeface="+mn-ea"/>
              </a:rPr>
              <a:t>，个数 </a:t>
            </a:r>
            <a:r>
              <a:rPr lang="en-US" sz="2600" b="1" dirty="0" smtClean="0">
                <a:ea typeface="+mn-ea"/>
              </a:rPr>
              <a:t>COUNT_T</a:t>
            </a:r>
            <a:r>
              <a:rPr lang="zh-CN" altLang="en-US" sz="2600" b="1" dirty="0" smtClean="0">
                <a:ea typeface="+mn-ea"/>
              </a:rPr>
              <a:t>；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         接收数据缓冲区始址 </a:t>
            </a:r>
            <a:r>
              <a:rPr lang="en-US" sz="2600" b="1" dirty="0" smtClean="0">
                <a:ea typeface="+mn-ea"/>
              </a:rPr>
              <a:t>BUFF_R</a:t>
            </a:r>
            <a:r>
              <a:rPr lang="zh-CN" altLang="en-US" sz="2600" b="1" dirty="0" smtClean="0">
                <a:ea typeface="+mn-ea"/>
              </a:rPr>
              <a:t>，个数 </a:t>
            </a:r>
            <a:r>
              <a:rPr lang="en-US" sz="2600" b="1" dirty="0" smtClean="0">
                <a:ea typeface="+mn-ea"/>
              </a:rPr>
              <a:t>COUNT_R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黑体" panose="02010609060101010101" pitchFamily="2" charset="-122"/>
              </a:rPr>
              <a:t>发送一批数据的初始化和控制数据传送程序</a:t>
            </a:r>
            <a:endParaRPr lang="en-US" altLang="zh-CN" sz="2600" b="1" dirty="0" smtClean="0">
              <a:latin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</a:t>
            </a:r>
            <a:r>
              <a:rPr lang="en-US" b="1" dirty="0" smtClean="0">
                <a:ea typeface="+mn-ea"/>
              </a:rPr>
              <a:t>…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；向控制口先写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，再写入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40H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使系统复位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BEG_T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7AH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；方式字：异步方式，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lvl="2"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个停止位，偶校验、波特率系数为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532765" lvl="2" indent="-532765">
              <a:spcBef>
                <a:spcPts val="0"/>
              </a:spcBef>
            </a:pPr>
            <a:r>
              <a:rPr lang="en-US" dirty="0" smtClean="0">
                <a:latin typeface="+mn-lt"/>
                <a:ea typeface="+mn-ea"/>
              </a:rPr>
              <a:t>	OUT	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532765"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MOV	CX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02H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；延时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D1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    D1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；命令字：清错误标志，允许发送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；写入命令字 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D2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    D2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603885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ea typeface="+mn-ea"/>
              </a:rPr>
              <a:t>LEA	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BUFF_T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；发送缓冲区始址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COUNT_T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；发送数据个数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NEXT_T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IN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；读入状态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有效吗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JZ		NEXT_T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；否，等待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；是，数据口地址送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DX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，［</a:t>
            </a:r>
            <a:r>
              <a:rPr lang="en-US" b="1" dirty="0" smtClean="0">
                <a:ea typeface="+mn-ea"/>
              </a:rPr>
              <a:t>DI</a:t>
            </a:r>
            <a:r>
              <a:rPr lang="zh-CN" altLang="en-US" b="1" dirty="0" smtClean="0">
                <a:ea typeface="+mn-ea"/>
              </a:rPr>
              <a:t>］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；从缓冲区取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8251A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输出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INC	DI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；修改缓冲区指针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LOOP	NEXT_T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；没送完，继续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          …	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；发送完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758237" cy="58166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接收数据初始化和数据传送程序</a:t>
            </a:r>
            <a:endParaRPr lang="en-US" altLang="zh-CN" sz="2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；系统复位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BEG_R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    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 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7AH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；方式字，同发送部分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；送出方式字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D3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	D3</a:t>
            </a:r>
            <a:endParaRPr lang="zh-CN" altLang="en-US" b="1" dirty="0" smtClean="0"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14H   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；命令字：清错误标志，允许接收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；写命令字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D4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	D4</a:t>
            </a:r>
            <a:endParaRPr lang="zh-CN" altLang="en-US" b="1" dirty="0" smtClean="0"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ea typeface="+mn-ea"/>
              </a:rPr>
              <a:t>LEA	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BUFF_R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；接收数据缓冲区始址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COUNT_R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；接收数据个数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NEXT_R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	IN	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；读入状态字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有效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JZ		NEXT-R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；否，循环等待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38H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；是，查是否有错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JNZ	ERROR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；有错，转出错处理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；无错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</a:t>
            </a:r>
            <a:r>
              <a:rPr lang="zh-CN" altLang="en-US" b="1" dirty="0" smtClean="0">
                <a:ea typeface="+mn-ea"/>
              </a:rPr>
              <a:t>［</a:t>
            </a:r>
            <a:r>
              <a:rPr lang="en-US" b="1" dirty="0" smtClean="0">
                <a:ea typeface="+mn-ea"/>
              </a:rPr>
              <a:t>DI</a:t>
            </a:r>
            <a:r>
              <a:rPr lang="zh-CN" altLang="en-US" b="1" dirty="0" smtClean="0">
                <a:ea typeface="+mn-ea"/>
              </a:rPr>
              <a:t>］，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；输入数据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→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缓冲区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INC	DI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；修改缓冲区指针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DX,  1F2H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LOOP	NEXT_R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；未传送完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继续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	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；完成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ERROR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       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 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；出错处理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920037" cy="51752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计算机</a:t>
            </a:r>
            <a:r>
              <a:rPr lang="en-US" altLang="zh-CN" sz="2800" b="1" dirty="0" smtClean="0">
                <a:ea typeface="+mn-ea"/>
              </a:rPr>
              <a:t>B</a:t>
            </a:r>
            <a:r>
              <a:rPr lang="zh-CN" altLang="en-US" sz="2800" b="1" dirty="0" smtClean="0">
                <a:ea typeface="+mn-ea"/>
              </a:rPr>
              <a:t>上也需编写类似的初始化程序和数据收发程序。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两台计算机通信时，波特率必须一致。</a:t>
            </a:r>
            <a:endParaRPr lang="zh-CN" altLang="en-US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计算机还可与</a:t>
            </a:r>
            <a:r>
              <a:rPr lang="en-US" sz="2800" b="1" dirty="0" smtClean="0">
                <a:ea typeface="+mn-ea"/>
              </a:rPr>
              <a:t>CRT</a:t>
            </a:r>
            <a:r>
              <a:rPr lang="zh-CN" altLang="en-US" sz="2800" b="1" dirty="0" smtClean="0">
                <a:ea typeface="+mn-ea"/>
              </a:rPr>
              <a:t>终端、单片机开发系统、其它有串行口的外设通信。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发送时钟：可用</a:t>
            </a:r>
            <a:r>
              <a:rPr lang="en-US" sz="2800" b="1" dirty="0" smtClean="0">
                <a:ea typeface="+mn-ea"/>
              </a:rPr>
              <a:t>8253</a:t>
            </a:r>
            <a:r>
              <a:rPr lang="zh-CN" altLang="en-US" sz="2800" b="1" dirty="0" smtClean="0">
                <a:ea typeface="+mn-ea"/>
              </a:rPr>
              <a:t>定时器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计数器对主时钟分频后获得，也可由波特率产生器提供。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数据传送可采用全双工方式，双方能同时收发数据。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73300"/>
            <a:ext cx="73120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.1  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的内部结构和外部引脚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.2  8251A</a:t>
            </a:r>
            <a:r>
              <a:rPr lang="zh-CN" altLang="en-US" sz="3600" b="1" dirty="0" smtClean="0">
                <a:ea typeface="+mn-ea"/>
              </a:rPr>
              <a:t>的编程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9.2.3  </a:t>
            </a:r>
            <a:r>
              <a:rPr lang="en-US" sz="3600" b="1" dirty="0" smtClean="0">
                <a:ea typeface="+mn-ea"/>
              </a:rPr>
              <a:t>8251A</a:t>
            </a:r>
            <a:r>
              <a:rPr lang="zh-CN" altLang="en-US" sz="3600" b="1" dirty="0" smtClean="0">
                <a:ea typeface="+mn-ea"/>
              </a:rPr>
              <a:t>应用举例</a:t>
            </a:r>
            <a:endParaRPr lang="en-US" altLang="zh-CN" sz="3600" b="1" dirty="0" smtClean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064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9.2.1  8251A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的内部结构和外部引脚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600" y="1117600"/>
            <a:ext cx="3327400" cy="5067300"/>
          </a:xfrm>
        </p:spPr>
        <p:txBody>
          <a:bodyPr/>
          <a:lstStyle/>
          <a:p>
            <a:pPr marL="81280" indent="-81280">
              <a:buNone/>
            </a:pPr>
            <a:r>
              <a:rPr lang="zh-CN" altLang="en-US" sz="2600" b="1" dirty="0" smtClean="0"/>
              <a:t>内部主要部件：</a:t>
            </a:r>
            <a:endParaRPr lang="en-US" altLang="zh-CN" sz="2600" b="1" dirty="0" smtClean="0"/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数据总线缓冲器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接收缓冲器和接收控制电路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发送缓冲器和发送控制电路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读写控制电路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调制解调控制电路</a:t>
            </a:r>
            <a:endParaRPr lang="en-US" altLang="zh-CN" sz="2600" b="1" dirty="0" smtClean="0">
              <a:ea typeface="+mn-ea"/>
            </a:endParaRPr>
          </a:p>
          <a:p>
            <a:pPr marL="0" lvl="0" indent="0">
              <a:buNone/>
            </a:pPr>
            <a:r>
              <a:rPr lang="zh-CN" altLang="en-US" b="1" dirty="0" smtClean="0">
                <a:ea typeface="仿宋_GB2312" pitchFamily="49" charset="-122"/>
              </a:rPr>
              <a:t>    </a:t>
            </a:r>
            <a:r>
              <a:rPr lang="zh-CN" altLang="en-US" sz="2600" b="1" dirty="0" smtClean="0">
                <a:latin typeface="+mn-ea"/>
                <a:ea typeface="+mn-ea"/>
              </a:rPr>
              <a:t>从图中也可看到各部件相应的引脚信号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lvl="0">
              <a:buNone/>
            </a:pPr>
            <a:endParaRPr lang="en-US" altLang="zh-CN" b="1" dirty="0" smtClean="0">
              <a:ea typeface="仿宋_GB2312" pitchFamily="49" charset="-122"/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28750"/>
            <a:ext cx="57459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1.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/>
            <a:r>
              <a:rPr lang="zh-CN" altLang="en-US" sz="2800" b="1" dirty="0" smtClean="0"/>
              <a:t>它是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与系统数据总线间的接口，内部包含：</a:t>
            </a:r>
            <a:endParaRPr lang="en-US" altLang="zh-CN" sz="28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状态缓冲器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的状态信息；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接收数据缓冲器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接收的数据；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发送数据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命令缓冲器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存放写入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的数据或命令 （控制）字。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spcBef>
                <a:spcPts val="1800"/>
              </a:spcBef>
            </a:pPr>
            <a:r>
              <a:rPr lang="en-US" altLang="zh-CN" sz="2800" dirty="0" smtClean="0"/>
              <a:t>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~D</a:t>
            </a:r>
            <a:r>
              <a:rPr lang="en-US" sz="2800" b="1" baseline="-25000" dirty="0" smtClean="0"/>
              <a:t>0</a:t>
            </a:r>
            <a:r>
              <a:rPr lang="zh-CN" altLang="en-US" sz="2800" b="1" dirty="0" smtClean="0"/>
              <a:t>数据线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+mn-ea"/>
              </a:rPr>
              <a:t> </a:t>
            </a:r>
            <a:r>
              <a:rPr lang="zh-CN" altLang="en-US" sz="2800" b="1" dirty="0" smtClean="0">
                <a:ea typeface="+mn-ea"/>
              </a:rPr>
              <a:t>与系统数据总线相连，用来传送在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和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间传送的数据信息、编程命令和状态信息。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接收缓冲器和接收控制电路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223249" cy="5175250"/>
          </a:xfrm>
        </p:spPr>
        <p:txBody>
          <a:bodyPr/>
          <a:lstStyle/>
          <a:p>
            <a:pPr marL="358775" indent="-358775" algn="just"/>
            <a:r>
              <a:rPr lang="zh-CN" altLang="en-US" sz="2800" b="1" dirty="0" smtClean="0"/>
              <a:t>接收缓冲器由接收移位寄存器、串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并变换电路和同步字符寄存器等构成。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在时钟脉冲控制下，逐个接收从</a:t>
            </a:r>
            <a:r>
              <a:rPr lang="en-US" sz="2800" b="1" dirty="0" smtClean="0">
                <a:ea typeface="+mn-ea"/>
              </a:rPr>
              <a:t>RxD</a:t>
            </a:r>
            <a:r>
              <a:rPr lang="zh-CN" altLang="en-US" sz="2800" b="1" dirty="0" smtClean="0">
                <a:ea typeface="+mn-ea"/>
              </a:rPr>
              <a:t>引脚上输入的串行数据，并送入移位寄存器，待接收到</a:t>
            </a:r>
            <a:r>
              <a:rPr lang="en-US" altLang="zh-CN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个字符数据后，通过串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并变换电路，将数据变成并行数据，通过内部总线送到接收数据缓冲器中。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接收数据的速率取决于送到接收时钟端的时钟频率。</a:t>
            </a:r>
            <a:endParaRPr lang="zh-CN" altLang="en-US" sz="2800" b="1" dirty="0" smtClean="0">
              <a:ea typeface="+mn-ea"/>
            </a:endParaRPr>
          </a:p>
          <a:p>
            <a:pPr marL="358775" indent="-358775"/>
            <a:r>
              <a:rPr lang="zh-CN" altLang="en-US" sz="2800" b="1" dirty="0" smtClean="0"/>
              <a:t>在异步方式下，接收时钟的频率可以是波特率的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倍、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倍或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倍，或波特率系数为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或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41325" indent="-441325" algn="just"/>
            <a:endParaRPr lang="en-US" altLang="zh-CN" sz="2800" b="1" dirty="0" smtClean="0"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接收数据过程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发出允许接收数据命令后，接收缓冲器就一直监视着</a:t>
            </a:r>
            <a:r>
              <a:rPr lang="en-US" sz="2800" b="1" dirty="0" smtClean="0">
                <a:ea typeface="+mn-ea"/>
              </a:rPr>
              <a:t>RxD</a:t>
            </a:r>
            <a:r>
              <a:rPr lang="zh-CN" altLang="en-US" sz="2800" b="1" dirty="0" smtClean="0">
                <a:ea typeface="+mn-ea"/>
              </a:rPr>
              <a:t>脚上的信号电平，一旦检测到启动信号，就启动接收控制器中的内部计数器，对时钟频率进行计数。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采集来的数据送到输入移位寄存器中，进行移位和奇偶校验，删除起始位、停止位，得到并行数据后，送入接收数据缓冲器。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使</a:t>
            </a:r>
            <a:r>
              <a:rPr lang="en-US" sz="2800" b="1" dirty="0" smtClean="0">
                <a:ea typeface="+mn-ea"/>
              </a:rPr>
              <a:t>RxRDY</a:t>
            </a:r>
            <a:r>
              <a:rPr lang="zh-CN" altLang="en-US" sz="2800" b="1" dirty="0" smtClean="0">
                <a:ea typeface="+mn-ea"/>
              </a:rPr>
              <a:t>引脚输出高电平，通知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，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已从外部接收一个字符，等待送到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去。芯片内部状态寄存器中的</a:t>
            </a:r>
            <a:r>
              <a:rPr lang="en-US" sz="2800" b="1" dirty="0" smtClean="0">
                <a:ea typeface="+mn-ea"/>
              </a:rPr>
              <a:t>RxRDY</a:t>
            </a:r>
            <a:r>
              <a:rPr lang="zh-CN" altLang="en-US" sz="2800" b="1" dirty="0" smtClean="0">
                <a:ea typeface="+mn-ea"/>
              </a:rPr>
              <a:t>位也被置成高电平。</a:t>
            </a:r>
            <a:endParaRPr lang="zh-CN" altLang="en-US" sz="2800" b="1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同步传送方式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50950"/>
            <a:ext cx="8053387" cy="5175250"/>
          </a:xfrm>
        </p:spPr>
        <p:txBody>
          <a:bodyPr/>
          <a:lstStyle/>
          <a:p>
            <a:pPr marL="441325" indent="-441325" algn="just"/>
            <a:r>
              <a:rPr lang="zh-CN" altLang="en-US" sz="2800" b="1" dirty="0" smtClean="0"/>
              <a:t>内同步方式：把接收到的数据与同步字符寄存器的内容比较。如两者相同，则将</a:t>
            </a:r>
            <a:r>
              <a:rPr lang="en-US" sz="2800" b="1" dirty="0" smtClean="0"/>
              <a:t>SYNDET</a:t>
            </a:r>
            <a:r>
              <a:rPr lang="zh-CN" altLang="en-US" sz="2800" b="1" dirty="0" smtClean="0"/>
              <a:t>引脚置为高电平，表示已实现同步。</a:t>
            </a:r>
            <a:endParaRPr lang="en-US" altLang="zh-CN" sz="2800" b="1" dirty="0" smtClean="0"/>
          </a:p>
          <a:p>
            <a:pPr marL="441325" indent="-441325" algn="just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  <a:ea typeface="+mn-ea"/>
              </a:rPr>
              <a:t>若采用双同步字符方式，则需搜索到两个同步字符后，才认为已实现同步。</a:t>
            </a:r>
            <a:endParaRPr lang="zh-CN" altLang="en-US" sz="2800" b="1" dirty="0" smtClean="0">
              <a:latin typeface="+mn-ea"/>
              <a:ea typeface="+mn-ea"/>
            </a:endParaRPr>
          </a:p>
          <a:p>
            <a:pPr marL="441325" indent="-441325" algn="just"/>
            <a:r>
              <a:rPr lang="zh-CN" altLang="en-US" sz="2800" b="1" dirty="0" smtClean="0"/>
              <a:t>外同步方式：由外部电路来检测同步字符。外部检测到同步字符后，就从</a:t>
            </a:r>
            <a:r>
              <a:rPr lang="en-US" sz="2800" b="1" dirty="0" smtClean="0"/>
              <a:t>SYNDET</a:t>
            </a:r>
            <a:r>
              <a:rPr lang="zh-CN" altLang="en-US" sz="2800" b="1" dirty="0" smtClean="0"/>
              <a:t>输入一个高电平，通知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，已检测到同步字符，可脱离对同步字符的搜索。</a:t>
            </a:r>
            <a:endParaRPr lang="en-US" altLang="zh-CN" sz="2800" b="1" dirty="0" smtClean="0"/>
          </a:p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实现同步之后，接收器才能接收同步数据。</a:t>
            </a:r>
            <a:endParaRPr lang="zh-CN" altLang="en-US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7270</Words>
  <Application>WPS 演示</Application>
  <PresentationFormat>全屏显示(4:3)</PresentationFormat>
  <Paragraphs>379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38</vt:i4>
      </vt:variant>
    </vt:vector>
  </HeadingPairs>
  <TitlesOfParts>
    <vt:vector size="77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华文中宋</vt:lpstr>
      <vt:lpstr>Times New Roman</vt:lpstr>
      <vt:lpstr>仿宋_GB2312</vt:lpstr>
      <vt:lpstr>微软雅黑</vt:lpstr>
      <vt:lpstr>Arial Unicode MS</vt:lpstr>
      <vt:lpstr>新宋体</vt:lpstr>
      <vt:lpstr>Symbol</vt:lpstr>
      <vt:lpstr>Symbol</vt:lpstr>
      <vt:lpstr>Wingdings 3</vt:lpstr>
      <vt:lpstr>仿宋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§9.2  可编程串行通信 接口芯片8251A</vt:lpstr>
      <vt:lpstr>PowerPoint 演示文稿</vt:lpstr>
      <vt:lpstr>PowerPoint 演示文稿</vt:lpstr>
      <vt:lpstr>9.2.1  8251A的内部结构和外部引脚</vt:lpstr>
      <vt:lpstr>1. 数据总线缓冲器</vt:lpstr>
      <vt:lpstr>2. 接收缓冲器和接收控制电路</vt:lpstr>
      <vt:lpstr>接收数据过程</vt:lpstr>
      <vt:lpstr>同步传送方式</vt:lpstr>
      <vt:lpstr>接收端有关的信号</vt:lpstr>
      <vt:lpstr>接收端有关的信号</vt:lpstr>
      <vt:lpstr>接收端有关的信号</vt:lpstr>
      <vt:lpstr>3. 发送缓冲器和控制电路</vt:lpstr>
      <vt:lpstr>与发送端有关的信号</vt:lpstr>
      <vt:lpstr>与发送端有关的信号</vt:lpstr>
      <vt:lpstr>4. 读/写控制电路</vt:lpstr>
      <vt:lpstr>PowerPoint 演示文稿</vt:lpstr>
      <vt:lpstr>9.2.2  8251A的编程</vt:lpstr>
      <vt:lpstr>1. 8251A的编程流程图</vt:lpstr>
      <vt:lpstr>2. 方式字、命令字和状态字的格式</vt:lpstr>
      <vt:lpstr>2）命令字</vt:lpstr>
      <vt:lpstr>3）状态字</vt:lpstr>
      <vt:lpstr>3. 8251A初始化编程举例</vt:lpstr>
      <vt:lpstr>PowerPoint 演示文稿</vt:lpstr>
      <vt:lpstr>PowerPoint 演示文稿</vt:lpstr>
      <vt:lpstr>PowerPoint 演示文稿</vt:lpstr>
      <vt:lpstr>PowerPoint 演示文稿</vt:lpstr>
      <vt:lpstr>9.2.3  8251A应用举例</vt:lpstr>
      <vt:lpstr>PowerPoint 演示文稿</vt:lpstr>
      <vt:lpstr>PowerPoint 演示文稿</vt:lpstr>
      <vt:lpstr>PowerPoint 演示文稿</vt:lpstr>
      <vt:lpstr>2. 双机通信接口电路设计*</vt:lpstr>
      <vt:lpstr>PowerPoint 演示文稿</vt:lpstr>
      <vt:lpstr>2）通信程序</vt:lpstr>
      <vt:lpstr>PowerPoint 演示文稿</vt:lpstr>
      <vt:lpstr>PowerPoint 演示文稿</vt:lpstr>
      <vt:lpstr>PowerPoint 演示文稿</vt:lpstr>
      <vt:lpstr>几点说明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511</cp:revision>
  <dcterms:created xsi:type="dcterms:W3CDTF">2003-06-02T09:23:00Z</dcterms:created>
  <dcterms:modified xsi:type="dcterms:W3CDTF">2018-11-05T08:46:53Z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