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48" r:id="rId2"/>
  </p:sldMasterIdLst>
  <p:notesMasterIdLst>
    <p:notesMasterId r:id="rId88"/>
  </p:notesMasterIdLst>
  <p:sldIdLst>
    <p:sldId id="647" r:id="rId3"/>
    <p:sldId id="428" r:id="rId4"/>
    <p:sldId id="256" r:id="rId5"/>
    <p:sldId id="340" r:id="rId6"/>
    <p:sldId id="341" r:id="rId7"/>
    <p:sldId id="260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28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427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90" r:id="rId50"/>
    <p:sldId id="391" r:id="rId51"/>
    <p:sldId id="392" r:id="rId52"/>
    <p:sldId id="297" r:id="rId53"/>
    <p:sldId id="298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320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89"/>
    </p:embeddedFon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微软雅黑" panose="020B0503020204020204" pitchFamily="34" charset="-122"/>
      <p:regular r:id="rId94"/>
      <p:bold r:id="rId9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1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6.fntdata"/><Relationship Id="rId9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5.fntdata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2022/2/15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780012" y="301625"/>
            <a:ext cx="3363987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780013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36988" y="123825"/>
            <a:ext cx="474736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12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25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911773" y="2319206"/>
            <a:ext cx="2483372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4484326" y="1661910"/>
            <a:ext cx="1338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信道：</a:t>
            </a:r>
            <a:r>
              <a:rPr lang="zh-CN" altLang="en-US" dirty="0"/>
              <a:t>一般用来表示向某一个方向传送信息的媒体。</a:t>
            </a: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>
                <a:solidFill>
                  <a:srgbClr val="C00000"/>
                </a:solidFill>
              </a:rPr>
              <a:t>只能有一个方向</a:t>
            </a:r>
            <a:r>
              <a:rPr lang="zh-CN" altLang="en-US" dirty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/>
              <a:t>通信的双方都可以发送信息，但双方</a:t>
            </a:r>
            <a:r>
              <a:rPr lang="zh-CN" altLang="en-US" dirty="0">
                <a:solidFill>
                  <a:srgbClr val="C00000"/>
                </a:solidFill>
              </a:rPr>
              <a:t>不能同时</a:t>
            </a:r>
            <a:r>
              <a:rPr lang="zh-CN" altLang="en-US" dirty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/>
              <a:t>通信的双方可以</a:t>
            </a:r>
            <a:r>
              <a:rPr lang="zh-CN" altLang="en-US" dirty="0">
                <a:solidFill>
                  <a:srgbClr val="C00000"/>
                </a:solidFill>
              </a:rPr>
              <a:t>同时发送和接收</a:t>
            </a:r>
            <a:r>
              <a:rPr lang="zh-CN" altLang="en-US" dirty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（即基本频带信号）</a:t>
            </a:r>
            <a:endParaRPr lang="en-US" altLang="zh-CN" dirty="0"/>
          </a:p>
          <a:p>
            <a:pPr lvl="1">
              <a:lnSpc>
                <a:spcPts val="2800"/>
              </a:lnSpc>
            </a:pPr>
            <a:r>
              <a:rPr lang="zh-CN" altLang="en-US" dirty="0"/>
              <a:t>来自信源的信号。</a:t>
            </a:r>
            <a:endParaRPr lang="en-US" altLang="zh-CN" dirty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包含有较多的低频成分，甚至有直流成分。</a:t>
            </a:r>
            <a:endParaRPr lang="en-US" altLang="zh-CN" dirty="0"/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调制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仅对基带信号的波形进行变换，</a:t>
            </a:r>
            <a:r>
              <a:rPr lang="zh-CN" altLang="en-US" dirty="0">
                <a:solidFill>
                  <a:srgbClr val="0000FF"/>
                </a:solidFill>
              </a:rPr>
              <a:t>把数字信号转换为另一种形式的数字信号。</a:t>
            </a:r>
            <a:r>
              <a:rPr lang="zh-CN" altLang="en-US" dirty="0"/>
              <a:t>把这种过程称为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（即仅在一段频率范围内能够通过信道）。</a:t>
            </a:r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数字信号常用的编码方式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信号频率：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曼彻斯特编码和差分曼彻斯特编码产生的信号频率比不归零制高。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自同步能力：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从信号波形本身中提取信号时钟频率（这叫做没有自同步能力）。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基带信号往往包含有较多的低频成分，甚至有直流成分，而许多信道并不能传输这种低频分量或直流分量。</a:t>
            </a:r>
            <a:endParaRPr lang="en-US" altLang="zh-CN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必须对基带信号进行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最基本的调制方法有以下几种：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一种多元制的振幅相位混合调制方法，以达到更高的信息传输速率。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信道能够通过的频率范围。</a:t>
            </a:r>
          </a:p>
          <a:p>
            <a:pPr lvl="1"/>
            <a:r>
              <a:rPr lang="zh-CN" altLang="en-US" dirty="0"/>
              <a:t>信噪比。</a:t>
            </a:r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码间串扰：</a:t>
            </a:r>
            <a:r>
              <a:rPr lang="zh-CN" altLang="en-US" dirty="0"/>
              <a:t>接收端收到的信号波形</a:t>
            </a:r>
            <a:r>
              <a:rPr lang="zh-CN" altLang="en-US" dirty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信道能够通过的频率范围</a:t>
            </a:r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在带宽为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(Hz)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的低通信道中，若不考虑噪声影响，则码元传输的最高速率是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就是信号的平均功率和噪声的平均功率之比。常记为 </a:t>
            </a:r>
            <a:r>
              <a:rPr lang="en-US" altLang="zh-CN" i="1" dirty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作为度量单位。即：</a:t>
            </a:r>
            <a:endParaRPr lang="en-US" altLang="zh-CN" dirty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/>
              <a:t>例如：当 </a:t>
            </a:r>
            <a:r>
              <a:rPr lang="en-US" altLang="zh-CN" i="1" dirty="0"/>
              <a:t>S/N </a:t>
            </a:r>
            <a:r>
              <a:rPr lang="en-US" altLang="zh-CN" dirty="0"/>
              <a:t>=10 </a:t>
            </a:r>
            <a:r>
              <a:rPr lang="zh-CN" altLang="en-US" dirty="0"/>
              <a:t>时，信噪比为</a:t>
            </a:r>
            <a:r>
              <a:rPr lang="en-US" altLang="zh-CN" dirty="0"/>
              <a:t>10dB</a:t>
            </a:r>
            <a:r>
              <a:rPr lang="zh-CN" altLang="en-US" dirty="0"/>
              <a:t>，而当 </a:t>
            </a:r>
            <a:r>
              <a:rPr lang="en-US" altLang="zh-CN" i="1" dirty="0"/>
              <a:t>S/N </a:t>
            </a:r>
            <a:r>
              <a:rPr lang="en-US" altLang="zh-CN" dirty="0"/>
              <a:t>=1000 </a:t>
            </a:r>
            <a:r>
              <a:rPr lang="zh-CN" altLang="en-US" dirty="0"/>
              <a:t>时，信噪比为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 </a:t>
            </a:r>
            <a:r>
              <a:rPr lang="zh-CN" altLang="en-US" dirty="0"/>
              <a:t>可表达为：</a:t>
            </a:r>
            <a:endParaRPr lang="en-US" altLang="zh-CN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(1+S/N)  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信道的带宽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为信道内所传信号的平均功率；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只要信息传输速率低于信道的极限信息传输速率，就一定可以找到某种办法来实现无差错的传输。</a:t>
            </a: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方法：</a:t>
            </a:r>
            <a:r>
              <a:rPr lang="zh-CN" altLang="en-US" dirty="0"/>
              <a:t>用编码的方法让每一个码元携带更多比特的信息量。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提高信息的传输速率的方法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= 101011000110111010……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若以同样的速率发送码元，则同样时间所传送的信息量就提高到了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101 011 000 110 111 010 ……</a:t>
            </a: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奈氏准则：</a:t>
            </a:r>
            <a:r>
              <a:rPr lang="zh-CN" altLang="en-US" dirty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香农公式：</a:t>
            </a:r>
            <a:r>
              <a:rPr lang="zh-CN" altLang="en-US" dirty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工程人员，在实际有噪声的信道上，不论采用多么复杂的编码技术，都不可能突破信息传输速率的绝对极限。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注意：</a:t>
            </a:r>
            <a:r>
              <a:rPr lang="zh-CN" altLang="en-US" dirty="0"/>
              <a:t>奈氏准则和香农公式的意义不同</a:t>
            </a:r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导引型传输媒体：</a:t>
            </a:r>
            <a:r>
              <a:rPr lang="zh-CN" altLang="en-US" dirty="0"/>
              <a:t>电磁波被导引沿着固体媒体（铜线或光纤）传播。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非导引型传输媒体：</a:t>
            </a:r>
            <a:r>
              <a:rPr lang="zh-CN" altLang="en-US" dirty="0"/>
              <a:t>指自由空间。非导引型传输媒体中电磁波的传输常称为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低频</a:t>
              </a: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/>
              <a:t>最古老但又最常用的传输媒体。</a:t>
            </a:r>
            <a:endParaRPr lang="en-US" altLang="zh-CN" dirty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>
                <a:solidFill>
                  <a:srgbClr val="0000FF"/>
                </a:solidFill>
              </a:rPr>
              <a:t>绞合 </a:t>
            </a:r>
            <a:r>
              <a:rPr lang="en-US" altLang="zh-CN" dirty="0"/>
              <a:t>(twist) </a:t>
            </a:r>
            <a:r>
              <a:rPr lang="zh-CN" altLang="en-US" dirty="0"/>
              <a:t>起来就构成了双绞线。</a:t>
            </a:r>
            <a:endParaRPr lang="en-US" altLang="zh-CN" dirty="0"/>
          </a:p>
          <a:p>
            <a:r>
              <a:rPr lang="zh-CN" altLang="zh-CN" dirty="0">
                <a:solidFill>
                  <a:srgbClr val="0000FF"/>
                </a:solidFill>
              </a:rPr>
              <a:t>绞合度越高</a:t>
            </a:r>
            <a:r>
              <a:rPr lang="zh-CN" altLang="en-US" dirty="0">
                <a:solidFill>
                  <a:srgbClr val="0000FF"/>
                </a:solidFill>
              </a:rPr>
              <a:t>，可用的</a:t>
            </a:r>
            <a:r>
              <a:rPr lang="zh-CN" altLang="zh-CN" dirty="0">
                <a:solidFill>
                  <a:srgbClr val="0000FF"/>
                </a:solidFill>
              </a:rPr>
              <a:t>数据</a:t>
            </a:r>
            <a:r>
              <a:rPr lang="zh-CN" altLang="en-US" dirty="0">
                <a:solidFill>
                  <a:srgbClr val="0000FF"/>
                </a:solidFill>
              </a:rPr>
              <a:t>传输</a:t>
            </a:r>
            <a:r>
              <a:rPr lang="zh-CN" altLang="zh-CN" dirty="0">
                <a:solidFill>
                  <a:srgbClr val="0000FF"/>
                </a:solidFill>
              </a:rPr>
              <a:t>率</a:t>
            </a:r>
            <a:r>
              <a:rPr lang="zh-CN" altLang="en-US" dirty="0">
                <a:solidFill>
                  <a:srgbClr val="0000FF"/>
                </a:solidFill>
              </a:rPr>
              <a:t>越高</a:t>
            </a:r>
            <a:r>
              <a:rPr lang="zh-CN" altLang="zh-CN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大类：</a:t>
            </a:r>
            <a:endParaRPr lang="en-US" altLang="zh-CN" dirty="0"/>
          </a:p>
          <a:p>
            <a:pPr lvl="1"/>
            <a:r>
              <a:rPr lang="zh-CN" altLang="en-US" dirty="0"/>
              <a:t>无屏蔽双绞线 </a:t>
            </a:r>
            <a:r>
              <a:rPr lang="en-US" altLang="zh-CN" dirty="0"/>
              <a:t>UTP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不同的绞合度的双绞线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无屏蔽层。</a:t>
            </a:r>
            <a:endParaRPr lang="en-US" altLang="zh-CN" dirty="0"/>
          </a:p>
          <a:p>
            <a:pPr lvl="1"/>
            <a:r>
              <a:rPr lang="zh-CN" altLang="en-US" dirty="0"/>
              <a:t>价格较便宜。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屏蔽双绞线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带屏蔽层。</a:t>
            </a:r>
            <a:endParaRPr lang="en-US" altLang="zh-CN" dirty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x/UTP</a:t>
            </a:r>
            <a:r>
              <a:rPr lang="zh-CN" altLang="en-US" dirty="0"/>
              <a:t>：对整条双绞线电缆进行屏蔽。</a:t>
            </a:r>
            <a:endParaRPr lang="en-US" altLang="zh-CN" dirty="0"/>
          </a:p>
          <a:p>
            <a:pPr lvl="1"/>
            <a:r>
              <a:rPr lang="en-US" altLang="zh-CN" dirty="0"/>
              <a:t>F/UTP (F=Foiled)</a:t>
            </a:r>
            <a:r>
              <a:rPr lang="zh-CN" altLang="en-US" dirty="0"/>
              <a:t>：表明采用铝箔屏蔽层。</a:t>
            </a:r>
            <a:endParaRPr lang="en-US" altLang="zh-CN" dirty="0"/>
          </a:p>
          <a:p>
            <a:pPr lvl="1"/>
            <a:r>
              <a:rPr lang="en-US" altLang="zh-CN" dirty="0"/>
              <a:t>S/UTP (S=braid Screen)</a:t>
            </a:r>
            <a:r>
              <a:rPr lang="zh-CN" altLang="en-US" dirty="0"/>
              <a:t>：表明采用金属编织层进行屏蔽。</a:t>
            </a:r>
            <a:endParaRPr lang="en-US" altLang="zh-CN" dirty="0"/>
          </a:p>
          <a:p>
            <a:pPr lvl="1"/>
            <a:r>
              <a:rPr lang="en-US" altLang="zh-CN" dirty="0"/>
              <a:t>SF/UTP</a:t>
            </a:r>
            <a:r>
              <a:rPr lang="zh-CN" altLang="en-US" dirty="0"/>
              <a:t>：表明在铝箔屏蔽层外面再加上金属编织层的屏蔽。</a:t>
            </a:r>
            <a:endParaRPr lang="en-US" altLang="zh-CN" dirty="0"/>
          </a:p>
          <a:p>
            <a:pPr lvl="1"/>
            <a:r>
              <a:rPr lang="en-US" altLang="zh-CN" dirty="0"/>
              <a:t>FTP </a:t>
            </a:r>
            <a:r>
              <a:rPr lang="zh-CN" altLang="en-US" dirty="0"/>
              <a:t>或 </a:t>
            </a:r>
            <a:r>
              <a:rPr lang="en-US" altLang="zh-CN" dirty="0"/>
              <a:t>U/FTP</a:t>
            </a:r>
            <a:r>
              <a:rPr lang="zh-CN" altLang="en-US" dirty="0"/>
              <a:t>：把电缆中的每一对双绞线都加上铝箔屏蔽层。</a:t>
            </a:r>
            <a:r>
              <a:rPr lang="en-US" altLang="zh-CN" dirty="0"/>
              <a:t>U</a:t>
            </a:r>
            <a:r>
              <a:rPr lang="zh-CN" altLang="en-US" dirty="0"/>
              <a:t>表明对整条电缆不另增加屏蔽层</a:t>
            </a:r>
            <a:endParaRPr lang="en-US" altLang="zh-CN" dirty="0"/>
          </a:p>
          <a:p>
            <a:pPr lvl="1"/>
            <a:r>
              <a:rPr lang="en-US" altLang="zh-CN" dirty="0"/>
              <a:t>F/FTP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基础上对整条电缆再加上铝箔屏蔽层。</a:t>
            </a:r>
            <a:endParaRPr lang="en-US" altLang="zh-CN" dirty="0"/>
          </a:p>
          <a:p>
            <a:pPr lvl="1"/>
            <a:r>
              <a:rPr lang="en-US" altLang="zh-CN" dirty="0"/>
              <a:t>S/FTP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基础上对整条电缆再加上金属编织层的屏蔽。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由内导体铜质芯线（单股实心线或多股绞合线）、绝缘层、网状编织的外导体屏蔽层（也可以是单股的）以及保护塑料外层所组成。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同轴电缆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光纤是光纤通信的传输媒体。通过传递光脉冲来进行通信。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zh-CN" altLang="zh-CN" dirty="0"/>
              <a:t>传输带宽远远大于目前其他各种传输媒体的带宽。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光缆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发送端：</a:t>
            </a:r>
            <a:r>
              <a:rPr lang="zh-CN" altLang="en-US" dirty="0"/>
              <a:t>要有</a:t>
            </a:r>
            <a:r>
              <a:rPr lang="zh-CN" altLang="en-US" dirty="0">
                <a:solidFill>
                  <a:srgbClr val="0000FF"/>
                </a:solidFill>
              </a:rPr>
              <a:t>光源，</a:t>
            </a:r>
            <a:r>
              <a:rPr lang="zh-CN" altLang="en-US" dirty="0"/>
              <a:t>在电脉冲的作用下能产生出光脉冲。</a:t>
            </a:r>
          </a:p>
          <a:p>
            <a:pPr lvl="1"/>
            <a:r>
              <a:rPr lang="zh-CN" altLang="en-US" dirty="0"/>
              <a:t>光源：发光二极管，半导体激光器等。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接收端：</a:t>
            </a:r>
            <a:r>
              <a:rPr lang="zh-CN" altLang="en-US" dirty="0"/>
              <a:t>要有</a:t>
            </a:r>
            <a:r>
              <a:rPr lang="zh-CN" altLang="en-US" dirty="0">
                <a:solidFill>
                  <a:srgbClr val="0000FF"/>
                </a:solidFill>
              </a:rPr>
              <a:t>光检测器，</a:t>
            </a:r>
            <a:r>
              <a:rPr lang="zh-CN" altLang="en-US" dirty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构成双层通信圆柱体。当光线从高折射率的媒体射向低折射率的媒体时，其折射角将大于入射角。如果入射角足够大，就会出现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光线在光纤中的折射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在一条光纤中传输。</a:t>
            </a:r>
            <a:endParaRPr lang="en-US" altLang="zh-CN" dirty="0"/>
          </a:p>
          <a:p>
            <a:pPr lvl="1"/>
            <a:r>
              <a:rPr lang="zh-CN" altLang="en-US" dirty="0"/>
              <a:t>光脉冲在多模光纤中传输时会逐渐展宽，造成失真，只适合于近距离传输。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其直径减小到只有一个光的波长（几个微米），可使光线一直向前传播，而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制造成本较高，但衰耗较小。</a:t>
            </a:r>
            <a:endParaRPr lang="en-US" altLang="zh-CN" dirty="0"/>
          </a:p>
          <a:p>
            <a:pPr lvl="1"/>
            <a:r>
              <a:rPr lang="zh-CN" altLang="en-US" dirty="0"/>
              <a:t>光源要使用昂贵的半导体激光器，不能使用较便宜的发光二极管。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作用：</a:t>
            </a:r>
            <a:r>
              <a:rPr lang="zh-CN" altLang="en-US" dirty="0"/>
              <a:t>尽可能</a:t>
            </a:r>
            <a:r>
              <a:rPr lang="zh-CN" altLang="en-US" dirty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常用的三个波段的中心：</a:t>
            </a:r>
            <a:endParaRPr lang="en-US" altLang="zh-CN" dirty="0"/>
          </a:p>
          <a:p>
            <a:pPr lvl="1"/>
            <a:r>
              <a:rPr lang="en-US" altLang="zh-CN" dirty="0"/>
              <a:t>850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1300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1550 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的带宽，通信容量非常大。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必须将光纤做成很结实的光缆。</a:t>
            </a:r>
            <a:endParaRPr lang="en-US" altLang="zh-CN" dirty="0"/>
          </a:p>
          <a:p>
            <a:pPr lvl="1"/>
            <a:r>
              <a:rPr lang="zh-CN" altLang="en-US" dirty="0"/>
              <a:t>数十至数百根光纤，</a:t>
            </a:r>
            <a:endParaRPr lang="en-US" altLang="zh-CN" dirty="0"/>
          </a:p>
          <a:p>
            <a:pPr lvl="1"/>
            <a:r>
              <a:rPr lang="zh-CN" altLang="en-US" dirty="0"/>
              <a:t>加强芯和填充物，</a:t>
            </a:r>
            <a:endParaRPr lang="en-US" altLang="zh-CN" dirty="0"/>
          </a:p>
          <a:p>
            <a:pPr lvl="1"/>
            <a:r>
              <a:rPr lang="zh-CN" altLang="en-US" dirty="0"/>
              <a:t>必要时还可放入远供电源线，</a:t>
            </a:r>
            <a:endParaRPr lang="en-US" altLang="zh-CN" dirty="0"/>
          </a:p>
          <a:p>
            <a:pPr lvl="1"/>
            <a:r>
              <a:rPr lang="zh-CN" altLang="en-US" dirty="0"/>
              <a:t>最后加上包带层和外护套。</a:t>
            </a:r>
            <a:endParaRPr lang="en-US" altLang="zh-CN" dirty="0"/>
          </a:p>
          <a:p>
            <a:r>
              <a:rPr lang="zh-CN" altLang="en-US" dirty="0"/>
              <a:t>使抗拉强度达到几公斤，完全可以满足工程施工的强度要求。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光缆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通信容量非常大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抗雷电和电磁干扰性能好。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无串音干扰，保密性好，不易被窃听或截取数据。</a:t>
            </a:r>
          </a:p>
          <a:p>
            <a:r>
              <a:rPr lang="en-US" altLang="zh-CN" dirty="0"/>
              <a:t>(5) </a:t>
            </a:r>
            <a:r>
              <a:rPr lang="zh-CN" altLang="en-US" dirty="0"/>
              <a:t>体积小，重量轻。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现在已经非常广泛地应用在计算机网络、电信网络和有线电视网络的主干网络中。</a:t>
            </a: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利用无线电波在自由空间的传播可较快地实现多种通信，因此将自由空间称为“非导引型传输媒体”。</a:t>
            </a:r>
            <a:endParaRPr lang="en-US" altLang="zh-CN" dirty="0"/>
          </a:p>
          <a:p>
            <a:r>
              <a:rPr lang="zh-CN" altLang="en-US" dirty="0"/>
              <a:t>无线传输所使用的频段很广：</a:t>
            </a:r>
            <a:r>
              <a:rPr lang="en-US" altLang="zh-CN" dirty="0"/>
              <a:t>	LF ~ THF </a:t>
            </a:r>
            <a:r>
              <a:rPr lang="zh-CN" altLang="en-US" dirty="0"/>
              <a:t>（</a:t>
            </a:r>
            <a:r>
              <a:rPr lang="en-US" altLang="zh-CN" dirty="0"/>
              <a:t>30 kHz ~ 3000 GHz</a:t>
            </a:r>
            <a:r>
              <a:rPr lang="zh-CN" altLang="en-US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占有特殊重要的地位。</a:t>
            </a:r>
            <a:endParaRPr lang="en-US" altLang="zh-CN" dirty="0"/>
          </a:p>
          <a:p>
            <a:r>
              <a:rPr lang="zh-CN" altLang="en-US" dirty="0"/>
              <a:t>微波频率范围：</a:t>
            </a:r>
            <a:endParaRPr lang="en-US" altLang="zh-CN" dirty="0"/>
          </a:p>
          <a:p>
            <a:pPr lvl="1"/>
            <a:r>
              <a:rPr lang="en-US" altLang="zh-CN" dirty="0"/>
              <a:t>300 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主要使用：</a:t>
            </a:r>
            <a:r>
              <a:rPr lang="en-US" altLang="zh-CN" dirty="0"/>
              <a:t>2 ~ 40 GHz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在空间主要是</a:t>
            </a:r>
            <a:r>
              <a:rPr lang="zh-CN" altLang="zh-CN" dirty="0">
                <a:solidFill>
                  <a:srgbClr val="C00000"/>
                </a:solidFill>
              </a:rPr>
              <a:t>直线</a:t>
            </a:r>
            <a:r>
              <a:rPr lang="zh-CN" altLang="zh-CN" dirty="0"/>
              <a:t>传播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地球表面：传播距离受到限制，一般只有 </a:t>
            </a:r>
            <a:r>
              <a:rPr lang="en-US" altLang="zh-CN" dirty="0"/>
              <a:t>50 km</a:t>
            </a:r>
            <a:r>
              <a:rPr lang="zh-CN" altLang="en-US" dirty="0"/>
              <a:t>左右。</a:t>
            </a:r>
            <a:endParaRPr lang="en-US" altLang="zh-CN" dirty="0"/>
          </a:p>
          <a:p>
            <a:pPr lvl="1"/>
            <a:r>
              <a:rPr lang="en-US" altLang="zh-CN" dirty="0"/>
              <a:t>100 m </a:t>
            </a:r>
            <a:r>
              <a:rPr lang="zh-CN" altLang="en-US" dirty="0"/>
              <a:t>高的天线塔：传播距离可增大到 </a:t>
            </a:r>
            <a:r>
              <a:rPr lang="en-US" altLang="zh-CN" dirty="0"/>
              <a:t>100 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基站发出的信号可以经过多个障碍物的数次反射，从多条路径、按不同时间等到达接收方。多条路径的信号叠加后一般都会产生很大的失真，这就是所谓的</a:t>
            </a:r>
            <a:r>
              <a:rPr lang="zh-CN" altLang="en-US" dirty="0">
                <a:solidFill>
                  <a:srgbClr val="C00000"/>
                </a:solidFill>
              </a:rPr>
              <a:t>多径效应。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两条路径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对于给定的调制方式和数据率，信噪比越大，误码率就越低。</a:t>
            </a:r>
            <a:endParaRPr lang="en-US" altLang="zh-CN" dirty="0"/>
          </a:p>
          <a:p>
            <a:r>
              <a:rPr lang="zh-CN" altLang="en-US" dirty="0"/>
              <a:t>对于同样的信噪比，具有更高数据率的调制技术的误码率也更高。</a:t>
            </a:r>
            <a:endParaRPr lang="en-US" altLang="zh-CN" dirty="0"/>
          </a:p>
          <a:p>
            <a:r>
              <a:rPr lang="zh-CN" altLang="en-US" dirty="0"/>
              <a:t>如果用户在进行通信时不断改变自己的地理位置，就会引起无线信道特性的改变，因而信噪比和误码率都会发生变化。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误码率（即比特错误率）</a:t>
            </a:r>
            <a:r>
              <a:rPr lang="zh-CN" altLang="en-US" dirty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微波接力：</a:t>
            </a:r>
            <a:r>
              <a:rPr lang="zh-CN" altLang="en-US" dirty="0"/>
              <a:t>中继站把前一站送来的信号</a:t>
            </a:r>
            <a:r>
              <a:rPr lang="zh-CN" altLang="en-US" dirty="0">
                <a:solidFill>
                  <a:srgbClr val="0000FF"/>
                </a:solidFill>
              </a:rPr>
              <a:t>放大后再发送</a:t>
            </a:r>
            <a:r>
              <a:rPr lang="zh-CN" altLang="en-US" dirty="0"/>
              <a:t>到下一站。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绘图" r:id="rId4" imgW="294485" imgH="2535960" progId="FLW3Drawing">
                    <p:embed/>
                  </p:oleObj>
                </mc:Choice>
                <mc:Fallback>
                  <p:oleObj name="绘图" r:id="rId4" imgW="294485" imgH="2535960" progId="FLW3Drawing">
                    <p:embed/>
                    <p:pic>
                      <p:nvPicPr>
                        <p:cNvPr id="5939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高的天线塔可使传播距离增大到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同步地球卫星通信覆盖区的跨度达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多公里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相邻站之间必须直视（常称为视距 </a:t>
            </a:r>
            <a:r>
              <a:rPr lang="en-US" altLang="zh-CN" dirty="0"/>
              <a:t>LOS (Line Of Sight)</a:t>
            </a:r>
            <a:r>
              <a:rPr lang="zh-CN" altLang="en-US" dirty="0"/>
              <a:t>），不能有障碍物，存在多径效应。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通信容量大，通信距离远，通信比较稳定，通信费用与通信距离无关。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请注意：“卫星信道的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保密性相对较差。造价较高。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8" name="绘图" r:id="rId3" imgW="294485" imgH="2535960" progId="FLW3Drawing">
                      <p:embed/>
                    </p:oleObj>
                  </mc:Choice>
                  <mc:Fallback>
                    <p:oleObj name="绘图" r:id="rId3" imgW="294485" imgH="2535960" progId="FLW3Drawing">
                      <p:embed/>
                      <p:pic>
                        <p:nvPicPr>
                          <p:cNvPr id="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的一些特性。</a:t>
            </a:r>
            <a:r>
              <a:rPr lang="en-US" altLang="zh-CN" dirty="0"/>
              <a:t>4 </a:t>
            </a:r>
            <a:r>
              <a:rPr lang="zh-CN" altLang="en-US" dirty="0"/>
              <a:t>个特性：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/>
              <a:t>指明对于不同功能的各种可能事件的出现顺序。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物理层的主要任务</a:t>
            </a:r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公里以下）已开始使用。目前，大功率、大容量、低轨道宽带卫星已开始在空间部署，并构成了空间高速链路。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月提出了“星链”（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无线局域网：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通常必须得到无线电频谱管理机构的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可以自由使用。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26                      83.5                                    125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902    928       2.4            2.4835          5.725               5.850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信道复用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/>
              <a:t>：允许用户使用一个共享信道进行通信。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               )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/>
              <a:t>最基本。</a:t>
            </a:r>
            <a:endParaRPr lang="en-US" altLang="zh-CN" dirty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/>
              <a:t>所有用户在同样的时间占用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/>
              <a:t>带宽（即频带）资源。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帧）。</a:t>
            </a:r>
            <a:endParaRPr lang="en-US" altLang="zh-CN" dirty="0"/>
          </a:p>
          <a:p>
            <a:r>
              <a:rPr lang="zh-CN" altLang="en-US" dirty="0"/>
              <a:t>每一个时分复用的用户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帧的长度）的。</a:t>
            </a:r>
            <a:endParaRPr lang="en-US" altLang="zh-CN" dirty="0"/>
          </a:p>
          <a:p>
            <a:r>
              <a:rPr lang="en-US" altLang="zh-CN" dirty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/>
              <a:t>所有用户在不同的时间占用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可让 </a:t>
            </a:r>
            <a:r>
              <a:rPr lang="en-US" altLang="zh-CN" dirty="0"/>
              <a:t>N </a:t>
            </a:r>
            <a:r>
              <a:rPr lang="zh-CN" altLang="en-US" dirty="0"/>
              <a:t>个用户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使用这 </a:t>
            </a:r>
            <a:r>
              <a:rPr lang="en-US" altLang="zh-CN" dirty="0"/>
              <a:t>N </a:t>
            </a:r>
            <a:r>
              <a:rPr lang="zh-CN" altLang="en-US" dirty="0"/>
              <a:t>个频带。这种方式称为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频分多址接入 </a:t>
            </a:r>
            <a:r>
              <a:rPr lang="en-US" altLang="zh-CN" dirty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可让</a:t>
            </a:r>
            <a:r>
              <a:rPr lang="en-US" altLang="zh-CN" dirty="0"/>
              <a:t> N </a:t>
            </a:r>
            <a:r>
              <a:rPr lang="zh-CN" altLang="en-US" dirty="0"/>
              <a:t>个用户各使用一个时隙，或让更多的用户轮流使用这 </a:t>
            </a:r>
            <a:r>
              <a:rPr lang="en-US" altLang="zh-CN" dirty="0"/>
              <a:t>N </a:t>
            </a:r>
            <a:r>
              <a:rPr lang="zh-CN" altLang="en-US" dirty="0"/>
              <a:t>个时隙。这种方式称为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时分多址接入 </a:t>
            </a:r>
            <a:r>
              <a:rPr lang="en-US" altLang="zh-CN" dirty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成对使用。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复用器 </a:t>
            </a:r>
            <a:r>
              <a:rPr lang="en-US" altLang="zh-CN" dirty="0"/>
              <a:t>(multiplexer) </a:t>
            </a:r>
            <a:r>
              <a:rPr lang="zh-CN" altLang="en-US" dirty="0"/>
              <a:t>和分用器 </a:t>
            </a:r>
            <a:r>
              <a:rPr lang="en-US" altLang="zh-CN" dirty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时分复用会导致信道利用率不高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当用户暂时无数据发送时，分配给该用户的时隙只能处于空闲状态</a:t>
              </a:r>
              <a:r>
                <a:rPr lang="zh-CN" altLang="en-US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分配时隙，因此可以提高线路的利用率。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波分复用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          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        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           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          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           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          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          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           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latin typeface="+mn-lt"/>
                <a:ea typeface="黑体" pitchFamily="2" charset="-122"/>
              </a:rPr>
              <a:t>/s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：光的频分复用。使用一根光纤来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进行通信。</a:t>
            </a:r>
            <a:endParaRPr lang="en-US" altLang="zh-CN" dirty="0"/>
          </a:p>
          <a:p>
            <a:r>
              <a:rPr lang="zh-CN" altLang="en-US" dirty="0"/>
              <a:t>各用户使用经过特殊挑选的不同码型，因此不会造成干扰。</a:t>
            </a:r>
          </a:p>
          <a:p>
            <a:r>
              <a:rPr lang="zh-CN" altLang="en-US" dirty="0"/>
              <a:t>当</a:t>
            </a:r>
            <a:r>
              <a:rPr lang="zh-CN" altLang="en-US" dirty="0">
                <a:solidFill>
                  <a:srgbClr val="C00000"/>
                </a:solidFill>
              </a:rPr>
              <a:t>码分复用 </a:t>
            </a:r>
            <a:r>
              <a:rPr lang="en-US" altLang="zh-CN" dirty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Multiplexing) </a:t>
            </a:r>
            <a:r>
              <a:rPr lang="zh-CN" altLang="en-US" dirty="0"/>
              <a:t>信道为多个不同地址的用户所共享时，就称为</a:t>
            </a:r>
            <a:r>
              <a:rPr lang="zh-CN" altLang="en-US" dirty="0">
                <a:solidFill>
                  <a:srgbClr val="0000FF"/>
                </a:solidFill>
              </a:rPr>
              <a:t>码分多址 </a:t>
            </a:r>
            <a:r>
              <a:rPr lang="en-US" altLang="zh-CN" dirty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将每一个比特时间划分为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为每个站指派一个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要发送信息的数据率 </a:t>
            </a:r>
            <a:r>
              <a:rPr lang="en-US" altLang="zh-CN" dirty="0"/>
              <a:t>= b bit/s</a:t>
            </a:r>
            <a:r>
              <a:rPr lang="zh-CN" altLang="en-US" dirty="0"/>
              <a:t>，实际发送的数据率 </a:t>
            </a:r>
            <a:r>
              <a:rPr lang="en-US" altLang="zh-CN" dirty="0"/>
              <a:t>= </a:t>
            </a:r>
            <a:r>
              <a:rPr lang="en-US" altLang="zh-CN" dirty="0" err="1"/>
              <a:t>mb</a:t>
            </a:r>
            <a:r>
              <a:rPr lang="en-US" altLang="zh-CN" dirty="0"/>
              <a:t> bit/s</a:t>
            </a:r>
            <a:r>
              <a:rPr lang="zh-CN" altLang="en-US" dirty="0"/>
              <a:t>，同时，所占用频带宽度也提高到原来的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扩频通常有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直接序列扩频 </a:t>
            </a:r>
            <a:r>
              <a:rPr lang="en-US" altLang="zh-CN" dirty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Spectrum)</a:t>
            </a:r>
            <a:r>
              <a:rPr lang="zh-CN" altLang="en-US" dirty="0"/>
              <a:t> 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跳频扩频 </a:t>
            </a:r>
            <a:r>
              <a:rPr lang="en-US" altLang="zh-CN" dirty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码片序列实现了扩频</a:t>
            </a:r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每个站分配的码片序列：各不相同，且必须互相正交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正交：</a:t>
            </a:r>
            <a:r>
              <a:rPr lang="zh-CN" altLang="en-US" dirty="0"/>
              <a:t>向量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的重要特点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的模拟传输方式。</a:t>
            </a:r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现代电信网业务括话音、视频、图像和各种数据业务。因此需要一种能承载来自其他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的传输网络。</a:t>
            </a:r>
            <a:endParaRPr lang="en-US" altLang="zh-CN" dirty="0"/>
          </a:p>
          <a:p>
            <a:r>
              <a:rPr lang="zh-CN" altLang="en-US" dirty="0"/>
              <a:t>在数字化的同时，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速率标准不统一。</a:t>
            </a:r>
            <a:r>
              <a:rPr lang="zh-CN" altLang="en-US" dirty="0"/>
              <a:t>两个互不兼容的国际标准：</a:t>
            </a:r>
            <a:endParaRPr lang="en-US" altLang="zh-CN" dirty="0"/>
          </a:p>
          <a:p>
            <a:pPr lvl="1"/>
            <a:r>
              <a:rPr lang="zh-CN" altLang="en-US" dirty="0"/>
              <a:t>北美和日本的 </a:t>
            </a:r>
            <a:r>
              <a:rPr lang="en-US" altLang="zh-CN" dirty="0"/>
              <a:t>T1 </a:t>
            </a:r>
            <a:r>
              <a:rPr lang="zh-CN" altLang="en-US" dirty="0"/>
              <a:t>速率（</a:t>
            </a:r>
            <a:r>
              <a:rPr lang="en-US" altLang="zh-CN" dirty="0"/>
              <a:t>1.544 Mbit/s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欧洲的 </a:t>
            </a:r>
            <a:r>
              <a:rPr lang="en-US" altLang="zh-CN" dirty="0"/>
              <a:t>E1 </a:t>
            </a:r>
            <a:r>
              <a:rPr lang="zh-CN" altLang="en-US" dirty="0"/>
              <a:t>速率（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不是同步传输。</a:t>
            </a:r>
            <a:r>
              <a:rPr lang="zh-CN" altLang="en-US" dirty="0"/>
              <a:t>主要采用准同步方式。</a:t>
            </a:r>
            <a:endParaRPr lang="en-US" altLang="zh-CN" dirty="0"/>
          </a:p>
          <a:p>
            <a:pPr lvl="1"/>
            <a:r>
              <a:rPr lang="zh-CN" altLang="en-US" dirty="0"/>
              <a:t>各支路信号的时钟频率有一定的偏差，给时分复用和分用带来许多麻烦。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早期数字传输系统的缺点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各级时钟都来自一个非常精确的主时钟。 </a:t>
            </a:r>
          </a:p>
          <a:p>
            <a:r>
              <a:rPr lang="zh-CN" altLang="en-US" dirty="0"/>
              <a:t>为光纤传输系统定义了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的线路速率等级结构：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传输速率以 </a:t>
            </a:r>
            <a:r>
              <a:rPr lang="en-US" altLang="zh-CN" dirty="0">
                <a:solidFill>
                  <a:srgbClr val="C00000"/>
                </a:solidFill>
              </a:rPr>
              <a:t>51.84 Mbit/s </a:t>
            </a:r>
            <a:r>
              <a:rPr lang="zh-CN" altLang="en-US" dirty="0">
                <a:solidFill>
                  <a:srgbClr val="0000FF"/>
                </a:solidFill>
              </a:rPr>
              <a:t>为基础。</a:t>
            </a:r>
            <a:r>
              <a:rPr lang="zh-CN" altLang="en-US" dirty="0"/>
              <a:t>对电信信号称为第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/>
              <a:t>，对光信号则称为第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(Optical 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/>
              <a:t>即 </a:t>
            </a:r>
            <a:r>
              <a:rPr lang="en-US" altLang="zh-CN" dirty="0"/>
              <a:t>OC-1) </a:t>
            </a:r>
            <a:r>
              <a:rPr lang="zh-CN" altLang="en-US" dirty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/>
              <a:t>SONET (Synchronous Optical Network)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输入汉字</a:t>
            </a: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显示汉字</a:t>
            </a: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为基础制订的国际标准。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与 </a:t>
            </a:r>
            <a:r>
              <a:rPr lang="en-US" altLang="zh-CN" dirty="0">
                <a:solidFill>
                  <a:srgbClr val="0000FF"/>
                </a:solidFill>
              </a:rPr>
              <a:t>SONET 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主要不同：</a:t>
            </a:r>
            <a:r>
              <a:rPr lang="en-US" altLang="zh-CN" dirty="0"/>
              <a:t>SDH </a:t>
            </a:r>
            <a:r>
              <a:rPr lang="zh-CN" altLang="en-US" dirty="0"/>
              <a:t>的基本速率为 </a:t>
            </a:r>
            <a:r>
              <a:rPr lang="en-US" altLang="zh-CN" dirty="0"/>
              <a:t>155.52 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/>
              <a:t>SDH (Synchronous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定义了标准光信号，规定了波长为 </a:t>
            </a:r>
            <a:r>
              <a:rPr lang="en-US" altLang="zh-CN" sz="1900" dirty="0"/>
              <a:t>1310 nm </a:t>
            </a:r>
            <a:r>
              <a:rPr lang="zh-CN" altLang="en-US" sz="1900" dirty="0"/>
              <a:t>和 </a:t>
            </a:r>
            <a:r>
              <a:rPr lang="en-US" altLang="zh-CN" sz="1900" dirty="0"/>
              <a:t>1550 nm </a:t>
            </a:r>
            <a:r>
              <a:rPr lang="zh-CN" altLang="en-US" sz="1900" dirty="0"/>
              <a:t>的激光源。</a:t>
            </a:r>
            <a:endParaRPr lang="en-US" altLang="zh-CN" sz="1900" dirty="0"/>
          </a:p>
          <a:p>
            <a:r>
              <a:rPr lang="zh-CN" altLang="en-US" sz="1900" dirty="0"/>
              <a:t>在物理层定义了帧结构。</a:t>
            </a:r>
            <a:endParaRPr lang="en-US" altLang="zh-CN" sz="1900" dirty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/>
              <a:t>STM-1 </a:t>
            </a:r>
            <a:r>
              <a:rPr lang="zh-CN" altLang="en-US" sz="1900" dirty="0"/>
              <a:t>等级上获得了统一。</a:t>
            </a:r>
            <a:endParaRPr lang="en-US" altLang="zh-CN" sz="1900" dirty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                                          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宽带：</a:t>
            </a:r>
            <a:r>
              <a:rPr lang="zh-CN" altLang="en-US" dirty="0"/>
              <a:t>标准在不断提高。</a:t>
            </a:r>
            <a:endParaRPr lang="en-US" altLang="zh-CN" dirty="0"/>
          </a:p>
          <a:p>
            <a:r>
              <a:rPr lang="zh-CN" altLang="en-US" dirty="0"/>
              <a:t>美国联邦通信委员会 </a:t>
            </a:r>
            <a:r>
              <a:rPr lang="en-US" altLang="zh-CN" dirty="0"/>
              <a:t>FCC </a:t>
            </a:r>
            <a:r>
              <a:rPr lang="zh-CN" altLang="en-US" dirty="0"/>
              <a:t>定义：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从宽带接入的媒体来看，划分为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/>
              <a:t>有线宽带接入。</a:t>
            </a:r>
          </a:p>
          <a:p>
            <a:pPr lvl="1"/>
            <a:r>
              <a:rPr lang="zh-CN" altLang="en-US" dirty="0"/>
              <a:t>无线宽带接入。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ADSL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/>
              <a:t>技术：用数字技术对现有的模拟电话用户线进行改造，使它能够承载宽带业务。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zh-CN" altLang="en-US" dirty="0">
                <a:solidFill>
                  <a:srgbClr val="C00000"/>
                </a:solidFill>
              </a:rPr>
              <a:t>的 </a:t>
            </a:r>
            <a:r>
              <a:rPr lang="en-US" altLang="zh-CN" dirty="0">
                <a:solidFill>
                  <a:srgbClr val="C00000"/>
                </a:solidFill>
              </a:rPr>
              <a:t>ITU </a:t>
            </a:r>
            <a:r>
              <a:rPr lang="zh-CN" altLang="en-US" dirty="0">
                <a:solidFill>
                  <a:srgbClr val="C00000"/>
                </a:solidFill>
              </a:rPr>
              <a:t>的标准：</a:t>
            </a:r>
            <a:r>
              <a:rPr lang="en-US" altLang="zh-CN" dirty="0"/>
              <a:t>G.992.1</a:t>
            </a:r>
            <a:r>
              <a:rPr lang="zh-CN" altLang="en-US" dirty="0"/>
              <a:t>（或称 </a:t>
            </a:r>
            <a:r>
              <a:rPr lang="en-US" altLang="zh-CN" dirty="0" err="1"/>
              <a:t>G.dmt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下行（从 </a:t>
            </a:r>
            <a:r>
              <a:rPr lang="en-US" altLang="zh-CN" dirty="0"/>
              <a:t>ISP </a:t>
            </a:r>
            <a:r>
              <a:rPr lang="zh-CN" altLang="en-US" dirty="0"/>
              <a:t>到用户）带宽</a:t>
            </a:r>
            <a:r>
              <a:rPr lang="zh-CN" altLang="en-US" dirty="0">
                <a:solidFill>
                  <a:srgbClr val="0000FF"/>
                </a:solidFill>
              </a:rPr>
              <a:t>远大于</a:t>
            </a:r>
            <a:r>
              <a:rPr lang="zh-CN" altLang="en-US" dirty="0"/>
              <a:t>上行（从用户到 </a:t>
            </a:r>
            <a:r>
              <a:rPr lang="en-US" altLang="zh-CN" dirty="0"/>
              <a:t>ISP</a:t>
            </a:r>
            <a:r>
              <a:rPr lang="zh-CN" altLang="en-US" dirty="0"/>
              <a:t>）带宽。</a:t>
            </a:r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C00000"/>
                </a:solidFill>
              </a:rPr>
              <a:t>离散多音调 </a:t>
            </a:r>
            <a:r>
              <a:rPr lang="en-US" altLang="zh-CN" dirty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）调制技术。</a:t>
            </a:r>
            <a:endParaRPr lang="en-US" altLang="zh-CN" dirty="0"/>
          </a:p>
          <a:p>
            <a:r>
              <a:rPr lang="en-US" altLang="zh-CN" dirty="0"/>
              <a:t>DMT </a:t>
            </a:r>
            <a:r>
              <a:rPr lang="zh-CN" altLang="en-US" dirty="0"/>
              <a:t>调制技术采用</a:t>
            </a:r>
            <a:r>
              <a:rPr lang="zh-CN" altLang="en-US" dirty="0">
                <a:solidFill>
                  <a:srgbClr val="C00000"/>
                </a:solidFill>
              </a:rPr>
              <a:t>频分复用 </a:t>
            </a:r>
            <a:r>
              <a:rPr lang="en-US" altLang="zh-CN" dirty="0">
                <a:solidFill>
                  <a:srgbClr val="C00000"/>
                </a:solidFill>
              </a:rPr>
              <a:t>FDM 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调制解调器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(kHz)</a:t>
              </a: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技术的频谱分布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的组成</a:t>
            </a:r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大组成部分：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用户家中的一些设施。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：数字用户线接入复用器。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：接入端接单元（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Office)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ATU-R 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Remote)</a:t>
              </a: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主要改进：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采用了无缝速率自适应技术 </a:t>
            </a:r>
            <a:r>
              <a:rPr lang="en-US" altLang="zh-CN" dirty="0"/>
              <a:t>SRA (Seamless Rate Adaptation)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改善了线路质量评测和故障定位功能。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并不适合于企业，因为企业往往需要使用上行信道发送大量数据给许多用户。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SDSL (Symmetric DSL)</a:t>
            </a:r>
            <a:r>
              <a:rPr lang="zh-CN" altLang="en-US" dirty="0"/>
              <a:t>：对称数字用户线</a:t>
            </a:r>
          </a:p>
          <a:p>
            <a:r>
              <a:rPr lang="en-US" altLang="zh-CN" dirty="0"/>
              <a:t>HDSL 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/>
              <a:t>VDSL (Very high speed DSL)</a:t>
            </a:r>
            <a:r>
              <a:rPr lang="zh-CN" altLang="en-US" dirty="0"/>
              <a:t>：甚高速数字用户线</a:t>
            </a:r>
            <a:endParaRPr lang="en-US" altLang="zh-CN" dirty="0"/>
          </a:p>
          <a:p>
            <a:r>
              <a:rPr lang="en-US" altLang="zh-CN" dirty="0"/>
              <a:t>Giga DSL</a:t>
            </a:r>
            <a:r>
              <a:rPr lang="zh-CN" altLang="en-US" dirty="0"/>
              <a:t>：超高速数字用户线</a:t>
            </a:r>
            <a:endParaRPr lang="en-US" altLang="zh-CN" dirty="0"/>
          </a:p>
          <a:p>
            <a:pPr lvl="1"/>
            <a:r>
              <a:rPr lang="zh-CN" altLang="en-US" dirty="0"/>
              <a:t>华为公司于 </a:t>
            </a:r>
            <a:r>
              <a:rPr lang="en-US" altLang="zh-CN" dirty="0"/>
              <a:t>2012 </a:t>
            </a:r>
            <a:r>
              <a:rPr lang="zh-CN" altLang="en-US" dirty="0"/>
              <a:t>年首先研制成功样机。</a:t>
            </a:r>
            <a:endParaRPr lang="en-US" altLang="zh-CN" dirty="0"/>
          </a:p>
          <a:p>
            <a:pPr lvl="1"/>
            <a:r>
              <a:rPr lang="zh-CN" altLang="en-US" dirty="0"/>
              <a:t>使用时分双工 </a:t>
            </a:r>
            <a:r>
              <a:rPr lang="en-US" altLang="zh-CN" dirty="0"/>
              <a:t>TDD (Time Division Duplex)</a:t>
            </a:r>
            <a:r>
              <a:rPr lang="zh-CN" altLang="en-US" dirty="0"/>
              <a:t>和 </a:t>
            </a:r>
            <a:r>
              <a:rPr lang="en-US" altLang="zh-CN" dirty="0"/>
              <a:t>OFDM </a:t>
            </a:r>
            <a:r>
              <a:rPr lang="zh-CN" altLang="en-US" dirty="0"/>
              <a:t>技术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(message)</a:t>
            </a:r>
            <a:r>
              <a:rPr lang="zh-CN" altLang="en-US" dirty="0"/>
              <a:t>：</a:t>
            </a:r>
            <a:r>
              <a:rPr lang="zh-CN" altLang="zh-CN" dirty="0"/>
              <a:t>如话音、文字、图像、视频等。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运送消息的实体。有意义的符号序列。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/>
              <a:t>HFC </a:t>
            </a:r>
            <a:r>
              <a:rPr lang="zh-CN" altLang="en-US" dirty="0"/>
              <a:t>网）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/>
              <a:t>网基于有线电视网 </a:t>
            </a:r>
            <a:r>
              <a:rPr lang="en-US" altLang="zh-CN" dirty="0"/>
              <a:t>CATV </a:t>
            </a:r>
            <a:r>
              <a:rPr lang="zh-CN" altLang="en-US" dirty="0"/>
              <a:t>网。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改造：</a:t>
            </a:r>
            <a:r>
              <a:rPr lang="zh-CN" altLang="en-US" dirty="0"/>
              <a:t>把原有线电视网中的同轴电缆主干部分改换为光纤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网的结构</a:t>
            </a: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5          65    87                                                                                 1000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网的频带划分</a:t>
            </a: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机顶盒</a:t>
            </a:r>
            <a:r>
              <a:rPr lang="zh-CN" altLang="en-US" dirty="0"/>
              <a:t>（</a:t>
            </a:r>
            <a:r>
              <a:rPr lang="en-US" altLang="zh-CN" dirty="0"/>
              <a:t>set-top box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连接在同轴电缆和用户的电视机之间。</a:t>
            </a:r>
            <a:endParaRPr lang="en-US" altLang="zh-CN" dirty="0"/>
          </a:p>
          <a:p>
            <a:pPr lvl="1"/>
            <a:r>
              <a:rPr lang="zh-CN" altLang="en-US" dirty="0"/>
              <a:t>使现有的模拟电视机能够接收数字电视信号。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将用户计算机接入互联网。</a:t>
            </a:r>
            <a:endParaRPr lang="en-US" altLang="zh-CN" dirty="0"/>
          </a:p>
          <a:p>
            <a:pPr lvl="1"/>
            <a:r>
              <a:rPr lang="zh-CN" altLang="en-US" dirty="0"/>
              <a:t>在上行信道中传送交互数字电视所需的一些信息。</a:t>
            </a:r>
            <a:endParaRPr lang="en-US" altLang="zh-CN" dirty="0"/>
          </a:p>
          <a:p>
            <a:pPr lvl="1"/>
            <a:r>
              <a:rPr lang="zh-CN" altLang="en-US" dirty="0"/>
              <a:t>不需要成对使用，而只需安装在用户端。</a:t>
            </a:r>
            <a:endParaRPr lang="en-US" altLang="zh-CN" dirty="0"/>
          </a:p>
          <a:p>
            <a:pPr lvl="1"/>
            <a:r>
              <a:rPr lang="zh-CN" altLang="en-US" dirty="0"/>
              <a:t>复杂，必须解决共享信道中可能出现的冲突问题。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/>
              <a:t>FTTx</a:t>
            </a:r>
            <a:r>
              <a:rPr lang="en-US" altLang="zh-CN" dirty="0"/>
              <a:t>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/>
              <a:t>：在光纤进入用户的家门后，才把光信号转换为电信号。</a:t>
            </a:r>
            <a:endParaRPr lang="en-US" altLang="zh-CN" dirty="0"/>
          </a:p>
          <a:p>
            <a:pPr lvl="1"/>
            <a:r>
              <a:rPr lang="zh-CN" altLang="en-US" dirty="0"/>
              <a:t>光纤到大楼 </a:t>
            </a:r>
            <a:r>
              <a:rPr lang="en-US" altLang="zh-CN" dirty="0"/>
              <a:t>FTTB (Fiber To The Building)</a:t>
            </a:r>
            <a:endParaRPr lang="zh-CN" altLang="en-US" dirty="0"/>
          </a:p>
          <a:p>
            <a:pPr lvl="1"/>
            <a:r>
              <a:rPr lang="zh-CN" altLang="en-US" dirty="0"/>
              <a:t>光纤到路边 </a:t>
            </a:r>
            <a:r>
              <a:rPr lang="en-US" altLang="zh-CN" dirty="0"/>
              <a:t>FTTC (Fiber To The Curb)</a:t>
            </a:r>
          </a:p>
          <a:p>
            <a:pPr lvl="1"/>
            <a:r>
              <a:rPr lang="zh-CN" altLang="en-US" dirty="0"/>
              <a:t>光纤到小区 </a:t>
            </a:r>
            <a:r>
              <a:rPr lang="en-US" altLang="zh-CN" dirty="0"/>
              <a:t>FTTZ (Fiber To The Zone)</a:t>
            </a:r>
          </a:p>
          <a:p>
            <a:pPr lvl="1"/>
            <a:r>
              <a:rPr lang="zh-CN" altLang="en-US" dirty="0"/>
              <a:t>光纤到办公室 </a:t>
            </a:r>
            <a:r>
              <a:rPr lang="en-US" altLang="zh-CN" dirty="0"/>
              <a:t>FTTO (Fiber To The Office)</a:t>
            </a:r>
          </a:p>
          <a:p>
            <a:pPr lvl="1"/>
            <a:r>
              <a:rPr lang="zh-CN" altLang="en-US" dirty="0"/>
              <a:t>光纤到桌面 </a:t>
            </a:r>
            <a:r>
              <a:rPr lang="en-US" altLang="zh-CN" dirty="0"/>
              <a:t>FTTD (Fiber To The Desk) 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光配线网 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(ODN)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光线路终端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光配线网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：位于光纤干线和广大用户之间。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无源的光配线网常称为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无源光网络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采用波分复用 </a:t>
            </a:r>
            <a:r>
              <a:rPr lang="en-US" altLang="zh-CN" dirty="0"/>
              <a:t>WDM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种最流行的</a:t>
            </a:r>
            <a:r>
              <a:rPr lang="zh-CN" altLang="en-US" dirty="0">
                <a:solidFill>
                  <a:srgbClr val="C00000"/>
                </a:solidFill>
              </a:rPr>
              <a:t>无源光网络 </a:t>
            </a:r>
            <a:r>
              <a:rPr lang="en-US" altLang="zh-CN" dirty="0">
                <a:solidFill>
                  <a:srgbClr val="C00000"/>
                </a:solidFill>
              </a:rPr>
              <a:t>PON (Passive Optical Network)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以太网无源光网络 </a:t>
            </a:r>
            <a:r>
              <a:rPr lang="en-US" altLang="zh-CN" dirty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PON)</a:t>
            </a:r>
          </a:p>
          <a:p>
            <a:pPr lvl="2"/>
            <a:r>
              <a:rPr lang="zh-CN" altLang="en-US" dirty="0"/>
              <a:t>在链路层使用以太网协议，利用 </a:t>
            </a:r>
            <a:r>
              <a:rPr lang="en-US" altLang="zh-CN" dirty="0"/>
              <a:t>PON </a:t>
            </a:r>
            <a:r>
              <a:rPr lang="zh-CN" altLang="en-US" dirty="0"/>
              <a:t>的拓扑结构实现以太网的接入。</a:t>
            </a:r>
            <a:endParaRPr lang="en-US" altLang="zh-CN" dirty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吉比特无源光网络 </a:t>
            </a:r>
            <a:r>
              <a:rPr lang="en-US" altLang="zh-CN" dirty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PON)</a:t>
            </a:r>
          </a:p>
          <a:p>
            <a:pPr lvl="2"/>
            <a:r>
              <a:rPr lang="zh-CN" altLang="en-US" dirty="0"/>
              <a:t>采用通用封装方法 </a:t>
            </a:r>
            <a:r>
              <a:rPr lang="en-US" altLang="zh-CN" dirty="0"/>
              <a:t>GEM (Generic Encapsulation Method)</a:t>
            </a:r>
            <a:r>
              <a:rPr lang="zh-CN" altLang="en-US" dirty="0"/>
              <a:t>，可承载多业务，且对各种业务类型都能够提供服务质量保证，总体性能比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好。</a:t>
            </a:r>
            <a:endParaRPr lang="en-US" altLang="zh-CN" dirty="0"/>
          </a:p>
          <a:p>
            <a:pPr lvl="2"/>
            <a:r>
              <a:rPr lang="zh-CN" altLang="en-US" dirty="0"/>
              <a:t>成本稍高。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1   0    1   1    0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6524</Words>
  <Application>Microsoft Office PowerPoint</Application>
  <PresentationFormat>全屏显示(16:9)</PresentationFormat>
  <Paragraphs>1350</Paragraphs>
  <Slides>85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6" baseType="lpstr">
      <vt:lpstr>宋体</vt:lpstr>
      <vt:lpstr>Arial</vt:lpstr>
      <vt:lpstr>Arial Rounded MT Bold</vt:lpstr>
      <vt:lpstr>Times New Roman</vt:lpstr>
      <vt:lpstr>Wingdings</vt:lpstr>
      <vt:lpstr>微软雅黑</vt:lpstr>
      <vt:lpstr>Calibri</vt:lpstr>
      <vt:lpstr>1_Office 主题​​</vt:lpstr>
      <vt:lpstr>Office 主题​​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huyingxin</cp:lastModifiedBy>
  <cp:revision>547</cp:revision>
  <dcterms:created xsi:type="dcterms:W3CDTF">2018-07-18T08:51:30Z</dcterms:created>
  <dcterms:modified xsi:type="dcterms:W3CDTF">2022-02-15T08:00:50Z</dcterms:modified>
</cp:coreProperties>
</file>