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activeX/activeX3.bin" ContentType="application/vnd.ms-office.activeX"/>
  <Override PartName="/ppt/activeX/activeX3.xml" ContentType="application/vnd.ms-office.activeX+xml"/>
  <Override PartName="/ppt/activeX/activeX4.bin" ContentType="application/vnd.ms-office.activeX"/>
  <Override PartName="/ppt/activeX/activeX4.xml" ContentType="application/vnd.ms-office.activeX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7"/>
  </p:handoutMasterIdLst>
  <p:sldIdLst>
    <p:sldId id="259" r:id="rId4"/>
    <p:sldId id="294" r:id="rId6"/>
    <p:sldId id="295" r:id="rId7"/>
    <p:sldId id="299" r:id="rId8"/>
    <p:sldId id="300" r:id="rId9"/>
    <p:sldId id="301" r:id="rId10"/>
    <p:sldId id="296" r:id="rId11"/>
    <p:sldId id="302" r:id="rId12"/>
    <p:sldId id="303" r:id="rId13"/>
    <p:sldId id="304" r:id="rId14"/>
    <p:sldId id="297" r:id="rId15"/>
    <p:sldId id="298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0000"/>
    <a:srgbClr val="3333FF"/>
    <a:srgbClr val="CC00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3" Type="http://schemas.openxmlformats.org/officeDocument/2006/relationships/image" Target="../media/image64.wmf"/><Relationship Id="rId12" Type="http://schemas.openxmlformats.org/officeDocument/2006/relationships/image" Target="../media/image63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8-3 安培环路定理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第八章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5374640" y="525145"/>
            <a:ext cx="376936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296535" y="64770"/>
            <a:ext cx="3848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9-3 </a:t>
            </a:r>
            <a:r>
              <a:rPr lang="zh-CN" altLang="en-US" sz="22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带电粒子在磁场中的运动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093720" y="6381750"/>
            <a:ext cx="2887980" cy="774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973070" y="6459220"/>
            <a:ext cx="3198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第九章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磁场对电流的作用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8448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6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1.wmf"/><Relationship Id="rId1" Type="http://schemas.openxmlformats.org/officeDocument/2006/relationships/control" Target="../activeX/activeX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3.wmf"/><Relationship Id="rId32" Type="http://schemas.openxmlformats.org/officeDocument/2006/relationships/notesSlide" Target="../notesSlides/notesSlide11.xml"/><Relationship Id="rId31" Type="http://schemas.openxmlformats.org/officeDocument/2006/relationships/vmlDrawing" Target="../drawings/vmlDrawing9.vml"/><Relationship Id="rId30" Type="http://schemas.openxmlformats.org/officeDocument/2006/relationships/slideLayout" Target="../slideLayouts/slideLayout18.xml"/><Relationship Id="rId3" Type="http://schemas.openxmlformats.org/officeDocument/2006/relationships/oleObject" Target="../embeddings/oleObject45.bin"/><Relationship Id="rId29" Type="http://schemas.openxmlformats.org/officeDocument/2006/relationships/oleObject" Target="../embeddings/oleObject59.bin"/><Relationship Id="rId28" Type="http://schemas.openxmlformats.org/officeDocument/2006/relationships/image" Target="../media/image64.wmf"/><Relationship Id="rId27" Type="http://schemas.openxmlformats.org/officeDocument/2006/relationships/oleObject" Target="../embeddings/oleObject58.bin"/><Relationship Id="rId26" Type="http://schemas.openxmlformats.org/officeDocument/2006/relationships/oleObject" Target="../embeddings/oleObject57.bin"/><Relationship Id="rId25" Type="http://schemas.openxmlformats.org/officeDocument/2006/relationships/image" Target="../media/image63.wmf"/><Relationship Id="rId24" Type="http://schemas.openxmlformats.org/officeDocument/2006/relationships/oleObject" Target="../embeddings/oleObject56.bin"/><Relationship Id="rId23" Type="http://schemas.openxmlformats.org/officeDocument/2006/relationships/oleObject" Target="../embeddings/oleObject55.bin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61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0.wmf"/><Relationship Id="rId19" Type="http://schemas.openxmlformats.org/officeDocument/2006/relationships/notesSlide" Target="../notesSlides/notesSlide12.xml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68.bin"/><Relationship Id="rId14" Type="http://schemas.openxmlformats.org/officeDocument/2006/relationships/oleObject" Target="../embeddings/oleObject67.bin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9.wmf"/><Relationship Id="rId11" Type="http://schemas.openxmlformats.org/officeDocument/2006/relationships/control" Target="../activeX/activeX1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3" Type="http://schemas.openxmlformats.org/officeDocument/2006/relationships/notesSlide" Target="../notesSlides/notesSlide3.xml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29.wmf"/><Relationship Id="rId2" Type="http://schemas.openxmlformats.org/officeDocument/2006/relationships/image" Target="../media/image20.wmf"/><Relationship Id="rId19" Type="http://schemas.openxmlformats.org/officeDocument/2006/relationships/control" Target="../activeX/activeX2.xml"/><Relationship Id="rId18" Type="http://schemas.openxmlformats.org/officeDocument/2006/relationships/image" Target="../media/image28.wmf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control" Target="../activeX/activeX3.xml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27.bin"/><Relationship Id="rId12" Type="http://schemas.openxmlformats.org/officeDocument/2006/relationships/notesSlide" Target="../notesSlides/notesSlide4.xml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18.xml"/><Relationship Id="rId1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35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6.wmf"/><Relationship Id="rId17" Type="http://schemas.openxmlformats.org/officeDocument/2006/relationships/notesSlide" Target="../notesSlides/notesSlide6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43.png"/><Relationship Id="rId1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4.wmf"/><Relationship Id="rId15" Type="http://schemas.openxmlformats.org/officeDocument/2006/relationships/notesSlide" Target="../notesSlides/notesSlide8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 Box 25"/>
          <p:cNvSpPr txBox="1"/>
          <p:nvPr/>
        </p:nvSpPr>
        <p:spPr>
          <a:xfrm>
            <a:off x="647700" y="987425"/>
            <a:ext cx="83169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一   带电粒子在电场和磁场中所受的力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9264" name="Group 48"/>
          <p:cNvGrpSpPr/>
          <p:nvPr/>
        </p:nvGrpSpPr>
        <p:grpSpPr>
          <a:xfrm>
            <a:off x="874713" y="2000250"/>
            <a:ext cx="3049587" cy="579438"/>
            <a:chOff x="551" y="1260"/>
            <a:chExt cx="1921" cy="365"/>
          </a:xfrm>
        </p:grpSpPr>
        <p:sp>
          <p:nvSpPr>
            <p:cNvPr id="9262" name="Text Box 27"/>
            <p:cNvSpPr txBox="1"/>
            <p:nvPr/>
          </p:nvSpPr>
          <p:spPr>
            <a:xfrm>
              <a:off x="551" y="1260"/>
              <a:ext cx="8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电场力</a:t>
              </a:r>
              <a:endPara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63" name="Object 28"/>
            <p:cNvGraphicFramePr>
              <a:graphicFrameLocks noChangeAspect="1"/>
            </p:cNvGraphicFramePr>
            <p:nvPr/>
          </p:nvGraphicFramePr>
          <p:xfrm>
            <a:off x="1501" y="1260"/>
            <a:ext cx="97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1" imgW="989965" imgH="393700" progId="Equation.3">
                    <p:embed/>
                  </p:oleObj>
                </mc:Choice>
                <mc:Fallback>
                  <p:oleObj name="" r:id="rId1" imgW="989965" imgH="3937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01" y="1260"/>
                          <a:ext cx="971" cy="33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5" name="Text Box 29"/>
          <p:cNvSpPr txBox="1"/>
          <p:nvPr/>
        </p:nvSpPr>
        <p:spPr>
          <a:xfrm>
            <a:off x="900113" y="2994025"/>
            <a:ext cx="38544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磁场力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（洛伦兹力）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1219200" y="3997325"/>
          <a:ext cx="19843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1447800" imgH="381000" progId="Equation.3">
                  <p:embed/>
                </p:oleObj>
              </mc:Choice>
              <mc:Fallback>
                <p:oleObj name="" r:id="rId3" imgW="1447800" imgH="381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3997325"/>
                        <a:ext cx="1984375" cy="5159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73" name="Group 57"/>
          <p:cNvGrpSpPr/>
          <p:nvPr/>
        </p:nvGrpSpPr>
        <p:grpSpPr>
          <a:xfrm>
            <a:off x="971550" y="4941888"/>
            <a:ext cx="6553200" cy="1260475"/>
            <a:chOff x="612" y="3113"/>
            <a:chExt cx="4128" cy="794"/>
          </a:xfrm>
        </p:grpSpPr>
        <p:graphicFrame>
          <p:nvGraphicFramePr>
            <p:cNvPr id="9260" name="Object 46"/>
            <p:cNvGraphicFramePr>
              <a:graphicFrameLocks noChangeAspect="1"/>
            </p:cNvGraphicFramePr>
            <p:nvPr/>
          </p:nvGraphicFramePr>
          <p:xfrm>
            <a:off x="2880" y="3339"/>
            <a:ext cx="186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5" imgW="1002665" imgH="228600" progId="Equation.3">
                    <p:embed/>
                  </p:oleObj>
                </mc:Choice>
                <mc:Fallback>
                  <p:oleObj name="" r:id="rId5" imgW="1002665" imgH="228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0" y="3339"/>
                          <a:ext cx="1860" cy="383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E7FF"/>
                            </a:gs>
                            <a:gs pos="50000">
                              <a:srgbClr val="FFFFFF"/>
                            </a:gs>
                            <a:gs pos="100000">
                              <a:srgbClr val="FFE7FF"/>
                            </a:gs>
                          </a:gsLst>
                          <a:lin ang="5400000" scaled="1"/>
                          <a:tileRect/>
                        </a:gradFill>
                        <a:ln w="9525" cap="flat" cmpd="sng">
                          <a:solidFill>
                            <a:srgbClr val="CC00CC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Text Box 47"/>
            <p:cNvSpPr txBox="1"/>
            <p:nvPr/>
          </p:nvSpPr>
          <p:spPr>
            <a:xfrm>
              <a:off x="612" y="3113"/>
              <a:ext cx="1950" cy="7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运动电荷在电场和磁场中受的力</a:t>
              </a:r>
              <a:endPara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93"/>
          <p:cNvGrpSpPr/>
          <p:nvPr/>
        </p:nvGrpSpPr>
        <p:grpSpPr>
          <a:xfrm>
            <a:off x="4572000" y="2203450"/>
            <a:ext cx="3886200" cy="2593975"/>
            <a:chOff x="2880" y="1388"/>
            <a:chExt cx="2448" cy="1634"/>
          </a:xfrm>
        </p:grpSpPr>
        <p:grpSp>
          <p:nvGrpSpPr>
            <p:cNvPr id="23" name="Group 91"/>
            <p:cNvGrpSpPr/>
            <p:nvPr/>
          </p:nvGrpSpPr>
          <p:grpSpPr>
            <a:xfrm>
              <a:off x="2880" y="1388"/>
              <a:ext cx="2448" cy="1634"/>
              <a:chOff x="2880" y="1388"/>
              <a:chExt cx="2448" cy="1634"/>
            </a:xfrm>
          </p:grpSpPr>
          <p:grpSp>
            <p:nvGrpSpPr>
              <p:cNvPr id="9227" name="Group 58"/>
              <p:cNvGrpSpPr/>
              <p:nvPr/>
            </p:nvGrpSpPr>
            <p:grpSpPr>
              <a:xfrm>
                <a:off x="2880" y="1389"/>
                <a:ext cx="2448" cy="1633"/>
                <a:chOff x="2880" y="1456"/>
                <a:chExt cx="2448" cy="1566"/>
              </a:xfrm>
            </p:grpSpPr>
            <p:sp>
              <p:nvSpPr>
                <p:cNvPr id="24" name="Rectangle 59"/>
                <p:cNvSpPr/>
                <p:nvPr/>
              </p:nvSpPr>
              <p:spPr>
                <a:xfrm>
                  <a:off x="2880" y="1456"/>
                  <a:ext cx="2448" cy="156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5" name="Group 60"/>
                <p:cNvGrpSpPr/>
                <p:nvPr/>
              </p:nvGrpSpPr>
              <p:grpSpPr>
                <a:xfrm>
                  <a:off x="3024" y="1504"/>
                  <a:ext cx="1980" cy="1296"/>
                  <a:chOff x="3024" y="1504"/>
                  <a:chExt cx="1980" cy="1296"/>
                </a:xfrm>
              </p:grpSpPr>
              <p:sp>
                <p:nvSpPr>
                  <p:cNvPr id="9247" name="Line 61"/>
                  <p:cNvSpPr/>
                  <p:nvPr/>
                </p:nvSpPr>
                <p:spPr>
                  <a:xfrm>
                    <a:off x="3648" y="2404"/>
                    <a:ext cx="120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9248" name="Line 62"/>
                  <p:cNvSpPr/>
                  <p:nvPr/>
                </p:nvSpPr>
                <p:spPr>
                  <a:xfrm flipV="1">
                    <a:off x="3648" y="1552"/>
                    <a:ext cx="0" cy="86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9249" name="Line 63"/>
                  <p:cNvSpPr/>
                  <p:nvPr/>
                </p:nvSpPr>
                <p:spPr>
                  <a:xfrm flipH="1">
                    <a:off x="3168" y="2392"/>
                    <a:ext cx="480" cy="336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grpSp>
                <p:nvGrpSpPr>
                  <p:cNvPr id="9250" name="Group 64"/>
                  <p:cNvGrpSpPr/>
                  <p:nvPr/>
                </p:nvGrpSpPr>
                <p:grpSpPr>
                  <a:xfrm>
                    <a:off x="3216" y="1744"/>
                    <a:ext cx="1728" cy="1056"/>
                    <a:chOff x="3216" y="1744"/>
                    <a:chExt cx="1728" cy="1056"/>
                  </a:xfrm>
                </p:grpSpPr>
                <p:sp>
                  <p:nvSpPr>
                    <p:cNvPr id="9255" name="Line 65"/>
                    <p:cNvSpPr/>
                    <p:nvPr/>
                  </p:nvSpPr>
                  <p:spPr>
                    <a:xfrm>
                      <a:off x="3216" y="1744"/>
                      <a:ext cx="1536" cy="0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  <p:sp>
                  <p:nvSpPr>
                    <p:cNvPr id="9256" name="Line 66"/>
                    <p:cNvSpPr/>
                    <p:nvPr/>
                  </p:nvSpPr>
                  <p:spPr>
                    <a:xfrm>
                      <a:off x="3408" y="2008"/>
                      <a:ext cx="1536" cy="0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  <p:sp>
                  <p:nvSpPr>
                    <p:cNvPr id="9257" name="Line 67"/>
                    <p:cNvSpPr/>
                    <p:nvPr/>
                  </p:nvSpPr>
                  <p:spPr>
                    <a:xfrm>
                      <a:off x="3312" y="2272"/>
                      <a:ext cx="1536" cy="0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  <p:sp>
                  <p:nvSpPr>
                    <p:cNvPr id="9258" name="Line 68"/>
                    <p:cNvSpPr/>
                    <p:nvPr/>
                  </p:nvSpPr>
                  <p:spPr>
                    <a:xfrm>
                      <a:off x="3216" y="2536"/>
                      <a:ext cx="1536" cy="0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  <p:sp>
                  <p:nvSpPr>
                    <p:cNvPr id="9259" name="Line 69"/>
                    <p:cNvSpPr/>
                    <p:nvPr/>
                  </p:nvSpPr>
                  <p:spPr>
                    <a:xfrm>
                      <a:off x="3408" y="2800"/>
                      <a:ext cx="1536" cy="0"/>
                    </a:xfrm>
                    <a:prstGeom prst="line">
                      <a:avLst/>
                    </a:prstGeom>
                    <a:ln w="12700" cap="flat" cmpd="sng">
                      <a:solidFill>
                        <a:srgbClr val="0000FF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</p:grpSp>
              <p:graphicFrame>
                <p:nvGraphicFramePr>
                  <p:cNvPr id="9251" name="Object 70"/>
                  <p:cNvGraphicFramePr>
                    <a:graphicFrameLocks noChangeAspect="1"/>
                  </p:cNvGraphicFramePr>
                  <p:nvPr/>
                </p:nvGraphicFramePr>
                <p:xfrm>
                  <a:off x="3024" y="2560"/>
                  <a:ext cx="190" cy="2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22" name="" r:id="rId7" imgW="177800" imgH="190500" progId="Equation.3">
                          <p:embed/>
                        </p:oleObj>
                      </mc:Choice>
                      <mc:Fallback>
                        <p:oleObj name="" r:id="rId7" imgW="177800" imgH="190500" progId="Equation.3">
                          <p:embed/>
                          <p:pic>
                            <p:nvPicPr>
                              <p:cNvPr id="0" name="图片 3121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24" y="2560"/>
                                <a:ext cx="190" cy="20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52" name="Object 71"/>
                  <p:cNvGraphicFramePr>
                    <a:graphicFrameLocks noChangeAspect="1"/>
                  </p:cNvGraphicFramePr>
                  <p:nvPr/>
                </p:nvGraphicFramePr>
                <p:xfrm>
                  <a:off x="4800" y="2416"/>
                  <a:ext cx="204" cy="25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8" name="" r:id="rId9" imgW="190500" imgH="241300" progId="Equation.3">
                          <p:embed/>
                        </p:oleObj>
                      </mc:Choice>
                      <mc:Fallback>
                        <p:oleObj name="" r:id="rId9" imgW="190500" imgH="241300" progId="Equation.3">
                          <p:embed/>
                          <p:pic>
                            <p:nvPicPr>
                              <p:cNvPr id="0" name="图片 3117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00" y="2416"/>
                                <a:ext cx="204" cy="259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53" name="Object 72"/>
                  <p:cNvGraphicFramePr>
                    <a:graphicFrameLocks noChangeAspect="1"/>
                  </p:cNvGraphicFramePr>
                  <p:nvPr/>
                </p:nvGraphicFramePr>
                <p:xfrm>
                  <a:off x="3456" y="1504"/>
                  <a:ext cx="177" cy="1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21" name="" r:id="rId11" imgW="165100" imgH="165100" progId="Equation.3">
                          <p:embed/>
                        </p:oleObj>
                      </mc:Choice>
                      <mc:Fallback>
                        <p:oleObj name="" r:id="rId11" imgW="165100" imgH="165100" progId="Equation.3">
                          <p:embed/>
                          <p:pic>
                            <p:nvPicPr>
                              <p:cNvPr id="0" name="图片 3120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56" y="1504"/>
                                <a:ext cx="177" cy="17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54" name="Object 73"/>
                  <p:cNvGraphicFramePr>
                    <a:graphicFrameLocks noChangeAspect="1"/>
                  </p:cNvGraphicFramePr>
                  <p:nvPr/>
                </p:nvGraphicFramePr>
                <p:xfrm>
                  <a:off x="3456" y="2272"/>
                  <a:ext cx="177" cy="2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9" name="" r:id="rId13" imgW="165100" imgH="190500" progId="Equation.3">
                          <p:embed/>
                        </p:oleObj>
                      </mc:Choice>
                      <mc:Fallback>
                        <p:oleObj name="" r:id="rId13" imgW="165100" imgH="190500" progId="Equation.3">
                          <p:embed/>
                          <p:pic>
                            <p:nvPicPr>
                              <p:cNvPr id="0" name="图片 3118"/>
                              <p:cNvPicPr/>
                              <p:nvPr/>
                            </p:nvPicPr>
                            <p:blipFill>
                              <a:blip r:embed="rId1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456" y="2272"/>
                                <a:ext cx="177" cy="20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228" name="Group 74"/>
              <p:cNvGrpSpPr/>
              <p:nvPr/>
            </p:nvGrpSpPr>
            <p:grpSpPr>
              <a:xfrm>
                <a:off x="4165" y="2099"/>
                <a:ext cx="322" cy="288"/>
                <a:chOff x="4165" y="2099"/>
                <a:chExt cx="322" cy="288"/>
              </a:xfrm>
            </p:grpSpPr>
            <p:graphicFrame>
              <p:nvGraphicFramePr>
                <p:cNvPr id="9243" name="Object 75"/>
                <p:cNvGraphicFramePr>
                  <a:graphicFrameLocks noChangeAspect="1"/>
                </p:cNvGraphicFramePr>
                <p:nvPr/>
              </p:nvGraphicFramePr>
              <p:xfrm>
                <a:off x="4282" y="2099"/>
                <a:ext cx="205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0" name="" r:id="rId15" imgW="127000" imgH="177165" progId="Equation.3">
                        <p:embed/>
                      </p:oleObj>
                    </mc:Choice>
                    <mc:Fallback>
                      <p:oleObj name="" r:id="rId15" imgW="127000" imgH="177165" progId="Equation.3">
                        <p:embed/>
                        <p:pic>
                          <p:nvPicPr>
                            <p:cNvPr id="0" name="图片 3119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82" y="2099"/>
                              <a:ext cx="205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44" name="Freeform 76"/>
                <p:cNvSpPr/>
                <p:nvPr/>
              </p:nvSpPr>
              <p:spPr>
                <a:xfrm>
                  <a:off x="4165" y="2115"/>
                  <a:ext cx="121" cy="168"/>
                </a:xfrm>
                <a:custGeom>
                  <a:avLst/>
                  <a:gdLst/>
                  <a:ahLst/>
                  <a:cxnLst>
                    <a:cxn ang="0">
                      <a:pos x="80" y="0"/>
                    </a:cxn>
                    <a:cxn ang="0">
                      <a:pos x="75" y="22"/>
                    </a:cxn>
                    <a:cxn ang="0">
                      <a:pos x="0" y="34"/>
                    </a:cxn>
                  </a:cxnLst>
                  <a:pathLst>
                    <a:path w="129" h="231">
                      <a:moveTo>
                        <a:pt x="117" y="0"/>
                      </a:moveTo>
                      <a:cubicBezTo>
                        <a:pt x="116" y="25"/>
                        <a:pt x="129" y="111"/>
                        <a:pt x="110" y="149"/>
                      </a:cubicBezTo>
                      <a:cubicBezTo>
                        <a:pt x="91" y="187"/>
                        <a:pt x="23" y="214"/>
                        <a:pt x="0" y="231"/>
                      </a:cubicBezTo>
                    </a:path>
                  </a:pathLst>
                </a:custGeom>
                <a:noFill/>
                <a:ln w="34925" cap="flat" cmpd="sng">
                  <a:solidFill>
                    <a:srgbClr val="0000FF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9229" name="Group 77"/>
              <p:cNvGrpSpPr/>
              <p:nvPr/>
            </p:nvGrpSpPr>
            <p:grpSpPr>
              <a:xfrm>
                <a:off x="3769" y="1924"/>
                <a:ext cx="640" cy="911"/>
                <a:chOff x="3769" y="1924"/>
                <a:chExt cx="640" cy="911"/>
              </a:xfrm>
            </p:grpSpPr>
            <p:grpSp>
              <p:nvGrpSpPr>
                <p:cNvPr id="9236" name="Group 78"/>
                <p:cNvGrpSpPr/>
                <p:nvPr/>
              </p:nvGrpSpPr>
              <p:grpSpPr>
                <a:xfrm>
                  <a:off x="3769" y="1924"/>
                  <a:ext cx="429" cy="327"/>
                  <a:chOff x="3769" y="1924"/>
                  <a:chExt cx="429" cy="327"/>
                </a:xfrm>
              </p:grpSpPr>
              <p:sp>
                <p:nvSpPr>
                  <p:cNvPr id="9240" name="Oval 79"/>
                  <p:cNvSpPr/>
                  <p:nvPr/>
                </p:nvSpPr>
                <p:spPr>
                  <a:xfrm>
                    <a:off x="3997" y="1996"/>
                    <a:ext cx="154" cy="161"/>
                  </a:xfrm>
                  <a:prstGeom prst="ellipse">
                    <a:avLst/>
                  </a:prstGeom>
                  <a:solidFill>
                    <a:srgbClr val="FCEAF2"/>
                  </a:solidFill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eaLnBrk="1" hangingPunct="1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9241" name="Text Box 80"/>
                  <p:cNvSpPr txBox="1"/>
                  <p:nvPr/>
                </p:nvSpPr>
                <p:spPr>
                  <a:xfrm>
                    <a:off x="3954" y="1924"/>
                    <a:ext cx="244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800" dirty="0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9242" name="Object 81"/>
                  <p:cNvGraphicFramePr>
                    <a:graphicFrameLocks noChangeAspect="1"/>
                  </p:cNvGraphicFramePr>
                  <p:nvPr/>
                </p:nvGraphicFramePr>
                <p:xfrm>
                  <a:off x="3769" y="1936"/>
                  <a:ext cx="336" cy="2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6" name="" r:id="rId17" imgW="127000" imgH="165100" progId="Equation.3">
                          <p:embed/>
                        </p:oleObj>
                      </mc:Choice>
                      <mc:Fallback>
                        <p:oleObj name="" r:id="rId17" imgW="127000" imgH="165100" progId="Equation.3">
                          <p:embed/>
                          <p:pic>
                            <p:nvPicPr>
                              <p:cNvPr id="0" name="图片 3127"/>
                              <p:cNvPicPr/>
                              <p:nvPr/>
                            </p:nvPicPr>
                            <p:blipFill>
                              <a:blip r:embed="rId1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769" y="1936"/>
                                <a:ext cx="336" cy="294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9237" name="Group 82"/>
                <p:cNvGrpSpPr/>
                <p:nvPr/>
              </p:nvGrpSpPr>
              <p:grpSpPr>
                <a:xfrm>
                  <a:off x="4100" y="2169"/>
                  <a:ext cx="309" cy="666"/>
                  <a:chOff x="4100" y="2169"/>
                  <a:chExt cx="309" cy="666"/>
                </a:xfrm>
              </p:grpSpPr>
              <p:sp>
                <p:nvSpPr>
                  <p:cNvPr id="9238" name="Line 83"/>
                  <p:cNvSpPr/>
                  <p:nvPr/>
                </p:nvSpPr>
                <p:spPr>
                  <a:xfrm>
                    <a:off x="4100" y="2169"/>
                    <a:ext cx="309" cy="431"/>
                  </a:xfrm>
                  <a:prstGeom prst="line">
                    <a:avLst/>
                  </a:prstGeom>
                  <a:ln w="38100" cap="flat" cmpd="sng">
                    <a:solidFill>
                      <a:srgbClr val="D60093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graphicFrame>
                <p:nvGraphicFramePr>
                  <p:cNvPr id="9239" name="Object 84"/>
                  <p:cNvGraphicFramePr>
                    <a:graphicFrameLocks noChangeAspect="1"/>
                  </p:cNvGraphicFramePr>
                  <p:nvPr/>
                </p:nvGraphicFramePr>
                <p:xfrm>
                  <a:off x="4136" y="2478"/>
                  <a:ext cx="241" cy="3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7" name="" r:id="rId19" imgW="127000" imgH="177165" progId="Equation.3">
                          <p:embed/>
                        </p:oleObj>
                      </mc:Choice>
                      <mc:Fallback>
                        <p:oleObj name="" r:id="rId19" imgW="127000" imgH="177165" progId="Equation.3">
                          <p:embed/>
                          <p:pic>
                            <p:nvPicPr>
                              <p:cNvPr id="0" name="图片 3133"/>
                              <p:cNvPicPr/>
                              <p:nvPr/>
                            </p:nvPicPr>
                            <p:blipFill>
                              <a:blip r:embed="rId2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136" y="2478"/>
                                <a:ext cx="241" cy="35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9230" name="Group 85"/>
              <p:cNvGrpSpPr/>
              <p:nvPr/>
            </p:nvGrpSpPr>
            <p:grpSpPr>
              <a:xfrm>
                <a:off x="4125" y="1779"/>
                <a:ext cx="555" cy="336"/>
                <a:chOff x="4139" y="1656"/>
                <a:chExt cx="572" cy="312"/>
              </a:xfrm>
            </p:grpSpPr>
            <p:sp>
              <p:nvSpPr>
                <p:cNvPr id="9234" name="Line 86"/>
                <p:cNvSpPr/>
                <p:nvPr/>
              </p:nvSpPr>
              <p:spPr>
                <a:xfrm>
                  <a:off x="4139" y="1949"/>
                  <a:ext cx="528" cy="0"/>
                </a:xfrm>
                <a:prstGeom prst="line">
                  <a:avLst/>
                </a:prstGeom>
                <a:ln w="3810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9235" name="Object 87"/>
                <p:cNvGraphicFramePr>
                  <a:graphicFrameLocks noChangeAspect="1"/>
                </p:cNvGraphicFramePr>
                <p:nvPr/>
              </p:nvGraphicFramePr>
              <p:xfrm>
                <a:off x="4464" y="1656"/>
                <a:ext cx="247" cy="3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" name="" r:id="rId21" imgW="152400" imgH="190500" progId="Equation.3">
                        <p:embed/>
                      </p:oleObj>
                    </mc:Choice>
                    <mc:Fallback>
                      <p:oleObj name="" r:id="rId21" imgW="152400" imgH="190500" progId="Equation.3">
                        <p:embed/>
                        <p:pic>
                          <p:nvPicPr>
                            <p:cNvPr id="0" name="图片 3135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64" y="1656"/>
                              <a:ext cx="247" cy="31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31" name="Group 88"/>
              <p:cNvGrpSpPr/>
              <p:nvPr/>
            </p:nvGrpSpPr>
            <p:grpSpPr>
              <a:xfrm>
                <a:off x="4077" y="1388"/>
                <a:ext cx="284" cy="636"/>
                <a:chOff x="4086" y="1388"/>
                <a:chExt cx="284" cy="636"/>
              </a:xfrm>
            </p:grpSpPr>
            <p:sp>
              <p:nvSpPr>
                <p:cNvPr id="9232" name="Line 89"/>
                <p:cNvSpPr/>
                <p:nvPr/>
              </p:nvSpPr>
              <p:spPr>
                <a:xfrm flipV="1">
                  <a:off x="4086" y="1503"/>
                  <a:ext cx="19" cy="521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9233" name="Object 90"/>
                <p:cNvGraphicFramePr>
                  <a:graphicFrameLocks noChangeAspect="1"/>
                </p:cNvGraphicFramePr>
                <p:nvPr/>
              </p:nvGraphicFramePr>
              <p:xfrm>
                <a:off x="4120" y="1388"/>
                <a:ext cx="250" cy="3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9" name="" r:id="rId23" imgW="355600" imgH="381000" progId="Equation.3">
                        <p:embed/>
                      </p:oleObj>
                    </mc:Choice>
                    <mc:Fallback>
                      <p:oleObj name="" r:id="rId23" imgW="355600" imgH="381000" progId="Equation.3">
                        <p:embed/>
                        <p:pic>
                          <p:nvPicPr>
                            <p:cNvPr id="0" name="图片 3131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20" y="1388"/>
                              <a:ext cx="250" cy="31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30" name="Line 92"/>
            <p:cNvSpPr/>
            <p:nvPr/>
          </p:nvSpPr>
          <p:spPr>
            <a:xfrm flipH="1">
              <a:off x="4155" y="2242"/>
              <a:ext cx="91" cy="46"/>
            </a:xfrm>
            <a:prstGeom prst="line">
              <a:avLst/>
            </a:prstGeom>
            <a:ln w="34925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990600" y="914400"/>
            <a:ext cx="3749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霍耳效应</a:t>
            </a:r>
            <a:endParaRPr lang="zh-CN" altLang="en-US" sz="3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01" name="Group 8"/>
          <p:cNvGrpSpPr/>
          <p:nvPr/>
        </p:nvGrpSpPr>
        <p:grpSpPr>
          <a:xfrm>
            <a:off x="1763713" y="1412875"/>
            <a:ext cx="5827712" cy="4700588"/>
            <a:chOff x="1111" y="890"/>
            <a:chExt cx="3671" cy="2961"/>
          </a:xfrm>
        </p:grpSpPr>
        <p:sp>
          <p:nvSpPr>
            <p:cNvPr id="4102" name="Freeform 6"/>
            <p:cNvSpPr/>
            <p:nvPr/>
          </p:nvSpPr>
          <p:spPr>
            <a:xfrm>
              <a:off x="2097" y="2498"/>
              <a:ext cx="247" cy="65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36" y="23"/>
                </a:cxn>
                <a:cxn ang="0">
                  <a:pos x="247" y="0"/>
                </a:cxn>
              </a:cxnLst>
              <a:pathLst>
                <a:path w="247" h="65">
                  <a:moveTo>
                    <a:pt x="0" y="65"/>
                  </a:moveTo>
                  <a:cubicBezTo>
                    <a:pt x="23" y="58"/>
                    <a:pt x="95" y="34"/>
                    <a:pt x="136" y="23"/>
                  </a:cubicBezTo>
                  <a:cubicBezTo>
                    <a:pt x="177" y="12"/>
                    <a:pt x="224" y="5"/>
                    <a:pt x="247" y="0"/>
                  </a:cubicBez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4103" name="" r:id="rId1" imgW="5827711" imgH="4700588"/>
        </mc:Choice>
        <mc:Fallback>
          <p:control name="" r:id="rId1" imgW="5827711" imgH="4700588">
            <p:pic>
              <p:nvPicPr>
                <p:cNvPr id="0" name="ShockwaveFlash2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90713" y="1539875"/>
                  <a:ext cx="5827712" cy="47005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1541" name="Object 37"/>
          <p:cNvGraphicFramePr>
            <a:graphicFrameLocks noChangeAspect="1"/>
          </p:cNvGraphicFramePr>
          <p:nvPr/>
        </p:nvGraphicFramePr>
        <p:xfrm>
          <a:off x="1119188" y="3860800"/>
          <a:ext cx="2081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61365" imgH="228600" progId="Equation.3">
                  <p:embed/>
                </p:oleObj>
              </mc:Choice>
              <mc:Fallback>
                <p:oleObj name="" r:id="rId1" imgW="761365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9188" y="3860800"/>
                        <a:ext cx="20812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1127125" y="4581525"/>
          <a:ext cx="16414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622300" imgH="228600" progId="Equation.3">
                  <p:embed/>
                </p:oleObj>
              </mc:Choice>
              <mc:Fallback>
                <p:oleObj name="" r:id="rId3" imgW="6223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125" y="4581525"/>
                        <a:ext cx="164147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1122363" y="5300663"/>
          <a:ext cx="1862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698500" imgH="228600" progId="Equation.3">
                  <p:embed/>
                </p:oleObj>
              </mc:Choice>
              <mc:Fallback>
                <p:oleObj name="" r:id="rId5" imgW="6985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2363" y="5300663"/>
                        <a:ext cx="186213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Object 40"/>
          <p:cNvGraphicFramePr>
            <a:graphicFrameLocks noChangeAspect="1"/>
          </p:cNvGraphicFramePr>
          <p:nvPr/>
        </p:nvGraphicFramePr>
        <p:xfrm>
          <a:off x="3581400" y="4876800"/>
          <a:ext cx="180022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660400" imgH="419100" progId="Equation.3">
                  <p:embed/>
                </p:oleObj>
              </mc:Choice>
              <mc:Fallback>
                <p:oleObj name="" r:id="rId7" imgW="6604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1400" y="4876800"/>
                        <a:ext cx="1800225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69" name="Group 65"/>
          <p:cNvGrpSpPr/>
          <p:nvPr/>
        </p:nvGrpSpPr>
        <p:grpSpPr>
          <a:xfrm>
            <a:off x="5638800" y="4800600"/>
            <a:ext cx="2819400" cy="1147763"/>
            <a:chOff x="3560" y="2976"/>
            <a:chExt cx="1776" cy="723"/>
          </a:xfrm>
        </p:grpSpPr>
        <p:sp>
          <p:nvSpPr>
            <p:cNvPr id="21546" name="Rectangle 42"/>
            <p:cNvSpPr>
              <a:spLocks noChangeArrowheads="1"/>
            </p:cNvSpPr>
            <p:nvPr/>
          </p:nvSpPr>
          <p:spPr bwMode="auto">
            <a:xfrm>
              <a:off x="3560" y="2979"/>
              <a:ext cx="1776" cy="72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424" name="Object 43"/>
            <p:cNvGraphicFramePr>
              <a:graphicFrameLocks noChangeAspect="1"/>
            </p:cNvGraphicFramePr>
            <p:nvPr/>
          </p:nvGraphicFramePr>
          <p:xfrm>
            <a:off x="4197" y="2976"/>
            <a:ext cx="996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558800" imgH="419100" progId="Equation.3">
                    <p:embed/>
                  </p:oleObj>
                </mc:Choice>
                <mc:Fallback>
                  <p:oleObj name="" r:id="rId9" imgW="558800" imgH="4191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97" y="2976"/>
                          <a:ext cx="996" cy="7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5" name="Rectangle 44"/>
            <p:cNvSpPr/>
            <p:nvPr/>
          </p:nvSpPr>
          <p:spPr>
            <a:xfrm>
              <a:off x="3606" y="3027"/>
              <a:ext cx="683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霍耳系数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68" name="Group 74"/>
          <p:cNvGrpSpPr/>
          <p:nvPr/>
        </p:nvGrpSpPr>
        <p:grpSpPr>
          <a:xfrm>
            <a:off x="1117600" y="1052513"/>
            <a:ext cx="7199313" cy="2808287"/>
            <a:chOff x="704" y="663"/>
            <a:chExt cx="4535" cy="1769"/>
          </a:xfrm>
        </p:grpSpPr>
        <p:grpSp>
          <p:nvGrpSpPr>
            <p:cNvPr id="15372" name="Group 2"/>
            <p:cNvGrpSpPr/>
            <p:nvPr/>
          </p:nvGrpSpPr>
          <p:grpSpPr>
            <a:xfrm>
              <a:off x="704" y="663"/>
              <a:ext cx="4535" cy="1725"/>
              <a:chOff x="432" y="480"/>
              <a:chExt cx="4944" cy="2064"/>
            </a:xfrm>
          </p:grpSpPr>
          <p:sp>
            <p:nvSpPr>
              <p:cNvPr id="15404" name="Rectangle 3"/>
              <p:cNvSpPr/>
              <p:nvPr/>
            </p:nvSpPr>
            <p:spPr>
              <a:xfrm>
                <a:off x="432" y="480"/>
                <a:ext cx="4944" cy="206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05" name="AutoShape 4"/>
              <p:cNvSpPr/>
              <p:nvPr/>
            </p:nvSpPr>
            <p:spPr>
              <a:xfrm>
                <a:off x="1200" y="1392"/>
                <a:ext cx="2400" cy="816"/>
              </a:xfrm>
              <a:prstGeom prst="cube">
                <a:avLst>
                  <a:gd name="adj" fmla="val 82639"/>
                </a:avLst>
              </a:prstGeom>
              <a:solidFill>
                <a:srgbClr val="CCFFFF">
                  <a:alpha val="50195"/>
                </a:srgbClr>
              </a:solidFill>
              <a:ln w="19050" cap="flat" cmpd="sng">
                <a:solidFill>
                  <a:srgbClr val="66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406" name="Line 5"/>
              <p:cNvSpPr/>
              <p:nvPr/>
            </p:nvSpPr>
            <p:spPr>
              <a:xfrm flipH="1">
                <a:off x="1872" y="1536"/>
                <a:ext cx="1728" cy="0"/>
              </a:xfrm>
              <a:prstGeom prst="line">
                <a:avLst/>
              </a:prstGeom>
              <a:ln w="12700" cap="flat" cmpd="sng">
                <a:solidFill>
                  <a:srgbClr val="6600FF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5407" name="Line 6"/>
              <p:cNvSpPr/>
              <p:nvPr/>
            </p:nvSpPr>
            <p:spPr>
              <a:xfrm flipV="1">
                <a:off x="1200" y="1536"/>
                <a:ext cx="672" cy="672"/>
              </a:xfrm>
              <a:prstGeom prst="line">
                <a:avLst/>
              </a:prstGeom>
              <a:ln w="12700" cap="flat" cmpd="sng">
                <a:solidFill>
                  <a:srgbClr val="6600FF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5408" name="Line 7"/>
              <p:cNvSpPr/>
              <p:nvPr/>
            </p:nvSpPr>
            <p:spPr>
              <a:xfrm>
                <a:off x="1488" y="1152"/>
                <a:ext cx="0" cy="240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15409" name="Line 8"/>
              <p:cNvSpPr/>
              <p:nvPr/>
            </p:nvSpPr>
            <p:spPr>
              <a:xfrm flipV="1">
                <a:off x="1488" y="1536"/>
                <a:ext cx="0" cy="192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sm" len="lg"/>
                <a:tailEnd type="triangle" w="sm" len="lg"/>
              </a:ln>
            </p:spPr>
          </p:sp>
          <p:graphicFrame>
            <p:nvGraphicFramePr>
              <p:cNvPr id="15410" name="Object 9"/>
              <p:cNvGraphicFramePr>
                <a:graphicFrameLocks noChangeAspect="1"/>
              </p:cNvGraphicFramePr>
              <p:nvPr/>
            </p:nvGraphicFramePr>
            <p:xfrm>
              <a:off x="1440" y="1296"/>
              <a:ext cx="20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11" imgW="190500" imgH="254000" progId="Equation.3">
                      <p:embed/>
                    </p:oleObj>
                  </mc:Choice>
                  <mc:Fallback>
                    <p:oleObj name="" r:id="rId11" imgW="190500" imgH="2540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440" y="1296"/>
                            <a:ext cx="204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411" name="Group 10"/>
              <p:cNvGrpSpPr/>
              <p:nvPr/>
            </p:nvGrpSpPr>
            <p:grpSpPr>
              <a:xfrm>
                <a:off x="2245" y="768"/>
                <a:ext cx="271" cy="576"/>
                <a:chOff x="2245" y="720"/>
                <a:chExt cx="271" cy="624"/>
              </a:xfrm>
            </p:grpSpPr>
            <p:sp>
              <p:nvSpPr>
                <p:cNvPr id="15421" name="Line 11"/>
                <p:cNvSpPr/>
                <p:nvPr/>
              </p:nvSpPr>
              <p:spPr>
                <a:xfrm flipV="1">
                  <a:off x="2245" y="720"/>
                  <a:ext cx="0" cy="624"/>
                </a:xfrm>
                <a:prstGeom prst="line">
                  <a:avLst/>
                </a:prstGeom>
                <a:ln w="38100" cap="flat" cmpd="sng">
                  <a:solidFill>
                    <a:srgbClr val="D60093"/>
                  </a:solidFill>
                  <a:prstDash val="solid"/>
                  <a:headEnd type="none" w="sm" len="lg"/>
                  <a:tailEnd type="triangle" w="sm" len="lg"/>
                </a:ln>
              </p:spPr>
            </p:sp>
            <p:graphicFrame>
              <p:nvGraphicFramePr>
                <p:cNvPr id="15422" name="Object 12"/>
                <p:cNvGraphicFramePr>
                  <a:graphicFrameLocks noChangeAspect="1"/>
                </p:cNvGraphicFramePr>
                <p:nvPr/>
              </p:nvGraphicFramePr>
              <p:xfrm>
                <a:off x="2304" y="720"/>
                <a:ext cx="212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2" name="" r:id="rId13" imgW="215900" imgH="266065" progId="Equation.3">
                        <p:embed/>
                      </p:oleObj>
                    </mc:Choice>
                    <mc:Fallback>
                      <p:oleObj name="" r:id="rId13" imgW="215900" imgH="266065" progId="Equation.3">
                        <p:embed/>
                        <p:pic>
                          <p:nvPicPr>
                            <p:cNvPr id="0" name="图片 3081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04" y="720"/>
                              <a:ext cx="212" cy="2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412" name="Line 13"/>
              <p:cNvSpPr/>
              <p:nvPr/>
            </p:nvSpPr>
            <p:spPr>
              <a:xfrm flipH="1">
                <a:off x="624" y="1392"/>
                <a:ext cx="672" cy="67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triangle" w="sm" len="lg"/>
                <a:tailEnd type="triangle" w="sm" len="lg"/>
              </a:ln>
            </p:spPr>
          </p:sp>
          <p:sp>
            <p:nvSpPr>
              <p:cNvPr id="15413" name="Line 14"/>
              <p:cNvSpPr/>
              <p:nvPr/>
            </p:nvSpPr>
            <p:spPr>
              <a:xfrm flipH="1">
                <a:off x="1104" y="1776"/>
                <a:ext cx="384" cy="0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15414" name="Line 15"/>
              <p:cNvSpPr/>
              <p:nvPr/>
            </p:nvSpPr>
            <p:spPr>
              <a:xfrm flipH="1">
                <a:off x="3264" y="1824"/>
                <a:ext cx="432" cy="0"/>
              </a:xfrm>
              <a:prstGeom prst="line">
                <a:avLst/>
              </a:prstGeom>
              <a:ln w="57150" cap="flat" cmpd="sng">
                <a:solidFill>
                  <a:srgbClr val="FF0000"/>
                </a:solidFill>
                <a:prstDash val="solid"/>
                <a:headEnd type="none" w="sm" len="lg"/>
                <a:tailEnd type="triangle" w="sm" len="lg"/>
              </a:ln>
            </p:spPr>
          </p:sp>
          <p:sp>
            <p:nvSpPr>
              <p:cNvPr id="15415" name="Text Box 16"/>
              <p:cNvSpPr txBox="1"/>
              <p:nvPr/>
            </p:nvSpPr>
            <p:spPr>
              <a:xfrm>
                <a:off x="3360" y="1824"/>
                <a:ext cx="336" cy="3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b="0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6" name="Line 17"/>
              <p:cNvSpPr/>
              <p:nvPr/>
            </p:nvSpPr>
            <p:spPr>
              <a:xfrm flipH="1" flipV="1">
                <a:off x="1104" y="1536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5417" name="Line 18"/>
              <p:cNvSpPr/>
              <p:nvPr/>
            </p:nvSpPr>
            <p:spPr>
              <a:xfrm flipH="1">
                <a:off x="1104" y="1392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5418" name="Line 19"/>
              <p:cNvSpPr/>
              <p:nvPr/>
            </p:nvSpPr>
            <p:spPr>
              <a:xfrm flipH="1">
                <a:off x="528" y="2064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5419" name="Line 20"/>
              <p:cNvSpPr/>
              <p:nvPr/>
            </p:nvSpPr>
            <p:spPr>
              <a:xfrm>
                <a:off x="1872" y="1392"/>
                <a:ext cx="0" cy="144"/>
              </a:xfrm>
              <a:prstGeom prst="line">
                <a:avLst/>
              </a:prstGeom>
              <a:ln w="12700" cap="flat" cmpd="sng">
                <a:solidFill>
                  <a:srgbClr val="6600FF"/>
                </a:solidFill>
                <a:prstDash val="dash"/>
                <a:headEnd type="none" w="sm" len="lg"/>
                <a:tailEnd type="none" w="sm" len="lg"/>
              </a:ln>
            </p:spPr>
          </p:sp>
          <p:graphicFrame>
            <p:nvGraphicFramePr>
              <p:cNvPr id="15420" name="Object 21"/>
              <p:cNvGraphicFramePr>
                <a:graphicFrameLocks noChangeAspect="1"/>
              </p:cNvGraphicFramePr>
              <p:nvPr/>
            </p:nvGraphicFramePr>
            <p:xfrm>
              <a:off x="864" y="1440"/>
              <a:ext cx="18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5" imgW="165100" imgH="254000" progId="Equation.3">
                      <p:embed/>
                    </p:oleObj>
                  </mc:Choice>
                  <mc:Fallback>
                    <p:oleObj name="" r:id="rId15" imgW="165100" imgH="2540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864" y="1440"/>
                            <a:ext cx="18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3" name="Group 22"/>
            <p:cNvGrpSpPr/>
            <p:nvPr/>
          </p:nvGrpSpPr>
          <p:grpSpPr>
            <a:xfrm>
              <a:off x="2509" y="1185"/>
              <a:ext cx="1982" cy="1123"/>
              <a:chOff x="2400" y="1104"/>
              <a:chExt cx="2160" cy="1344"/>
            </a:xfrm>
          </p:grpSpPr>
          <p:sp>
            <p:nvSpPr>
              <p:cNvPr id="15393" name="Line 23"/>
              <p:cNvSpPr/>
              <p:nvPr/>
            </p:nvSpPr>
            <p:spPr>
              <a:xfrm flipV="1">
                <a:off x="3120" y="1152"/>
                <a:ext cx="18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sp>
            <p:nvSpPr>
              <p:cNvPr id="15394" name="Line 24"/>
              <p:cNvSpPr/>
              <p:nvPr/>
            </p:nvSpPr>
            <p:spPr>
              <a:xfrm flipH="1">
                <a:off x="2400" y="2160"/>
                <a:ext cx="180" cy="24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sm" len="lg"/>
                <a:tailEnd type="none" w="sm" len="lg"/>
              </a:ln>
            </p:spPr>
          </p:sp>
          <p:grpSp>
            <p:nvGrpSpPr>
              <p:cNvPr id="15395" name="Group 25"/>
              <p:cNvGrpSpPr/>
              <p:nvPr/>
            </p:nvGrpSpPr>
            <p:grpSpPr>
              <a:xfrm>
                <a:off x="2400" y="2352"/>
                <a:ext cx="1440" cy="96"/>
                <a:chOff x="2256" y="2544"/>
                <a:chExt cx="1536" cy="96"/>
              </a:xfrm>
            </p:grpSpPr>
            <p:sp>
              <p:nvSpPr>
                <p:cNvPr id="15402" name="Line 26"/>
                <p:cNvSpPr/>
                <p:nvPr/>
              </p:nvSpPr>
              <p:spPr>
                <a:xfrm>
                  <a:off x="2256" y="2592"/>
                  <a:ext cx="144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5403" name="Oval 27"/>
                <p:cNvSpPr/>
                <p:nvPr/>
              </p:nvSpPr>
              <p:spPr>
                <a:xfrm>
                  <a:off x="3696" y="2544"/>
                  <a:ext cx="96" cy="9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5396" name="Group 28"/>
              <p:cNvGrpSpPr/>
              <p:nvPr/>
            </p:nvGrpSpPr>
            <p:grpSpPr>
              <a:xfrm>
                <a:off x="3300" y="1104"/>
                <a:ext cx="1260" cy="96"/>
                <a:chOff x="3408" y="1104"/>
                <a:chExt cx="1344" cy="96"/>
              </a:xfrm>
            </p:grpSpPr>
            <p:sp>
              <p:nvSpPr>
                <p:cNvPr id="15400" name="Line 29"/>
                <p:cNvSpPr/>
                <p:nvPr/>
              </p:nvSpPr>
              <p:spPr>
                <a:xfrm>
                  <a:off x="3408" y="1152"/>
                  <a:ext cx="124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sm" len="lg"/>
                  <a:tailEnd type="none" w="sm" len="lg"/>
                </a:ln>
              </p:spPr>
            </p:sp>
            <p:sp>
              <p:nvSpPr>
                <p:cNvPr id="15401" name="Oval 30"/>
                <p:cNvSpPr/>
                <p:nvPr/>
              </p:nvSpPr>
              <p:spPr>
                <a:xfrm>
                  <a:off x="4656" y="1104"/>
                  <a:ext cx="96" cy="96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aphicFrame>
            <p:nvGraphicFramePr>
              <p:cNvPr id="15397" name="Object 31"/>
              <p:cNvGraphicFramePr>
                <a:graphicFrameLocks noChangeAspect="1"/>
              </p:cNvGraphicFramePr>
              <p:nvPr/>
            </p:nvGraphicFramePr>
            <p:xfrm>
              <a:off x="3792" y="1632"/>
              <a:ext cx="333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7" imgW="393700" imgH="368300" progId="Equation.3">
                      <p:embed/>
                    </p:oleObj>
                  </mc:Choice>
                  <mc:Fallback>
                    <p:oleObj name="" r:id="rId17" imgW="393700" imgH="3683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792" y="1632"/>
                            <a:ext cx="333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8" name="Line 32"/>
              <p:cNvSpPr/>
              <p:nvPr/>
            </p:nvSpPr>
            <p:spPr>
              <a:xfrm flipV="1">
                <a:off x="3975" y="1152"/>
                <a:ext cx="315" cy="480"/>
              </a:xfrm>
              <a:prstGeom prst="line">
                <a:avLst/>
              </a:prstGeom>
              <a:ln w="34925" cap="flat" cmpd="sng">
                <a:solidFill>
                  <a:srgbClr val="FF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5399" name="Line 33"/>
              <p:cNvSpPr/>
              <p:nvPr/>
            </p:nvSpPr>
            <p:spPr>
              <a:xfrm flipH="1">
                <a:off x="3570" y="1920"/>
                <a:ext cx="270" cy="480"/>
              </a:xfrm>
              <a:prstGeom prst="line">
                <a:avLst/>
              </a:prstGeom>
              <a:ln w="34925" cap="flat" cmpd="sng">
                <a:solidFill>
                  <a:srgbClr val="FF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15374" name="Group 69"/>
            <p:cNvGrpSpPr/>
            <p:nvPr/>
          </p:nvGrpSpPr>
          <p:grpSpPr>
            <a:xfrm>
              <a:off x="2925" y="663"/>
              <a:ext cx="2182" cy="580"/>
              <a:chOff x="2925" y="663"/>
              <a:chExt cx="2182" cy="580"/>
            </a:xfrm>
          </p:grpSpPr>
          <p:graphicFrame>
            <p:nvGraphicFramePr>
              <p:cNvPr id="15391" name="Object 35"/>
              <p:cNvGraphicFramePr>
                <a:graphicFrameLocks noChangeAspect="1"/>
              </p:cNvGraphicFramePr>
              <p:nvPr/>
            </p:nvGraphicFramePr>
            <p:xfrm>
              <a:off x="3937" y="663"/>
              <a:ext cx="1170" cy="5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19" imgW="774065" imgH="393700" progId="Equation.3">
                      <p:embed/>
                    </p:oleObj>
                  </mc:Choice>
                  <mc:Fallback>
                    <p:oleObj name="" r:id="rId19" imgW="774065" imgH="3937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937" y="663"/>
                            <a:ext cx="1170" cy="5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2" name="Text Box 36"/>
              <p:cNvSpPr txBox="1"/>
              <p:nvPr/>
            </p:nvSpPr>
            <p:spPr>
              <a:xfrm>
                <a:off x="2925" y="754"/>
                <a:ext cx="158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霍耳电压</a:t>
                </a:r>
                <a:endPara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75" name="Group 72"/>
            <p:cNvGrpSpPr/>
            <p:nvPr/>
          </p:nvGrpSpPr>
          <p:grpSpPr>
            <a:xfrm>
              <a:off x="1927" y="1537"/>
              <a:ext cx="986" cy="368"/>
              <a:chOff x="1927" y="1537"/>
              <a:chExt cx="986" cy="368"/>
            </a:xfrm>
          </p:grpSpPr>
          <p:sp>
            <p:nvSpPr>
              <p:cNvPr id="15385" name="Oval 46"/>
              <p:cNvSpPr/>
              <p:nvPr/>
            </p:nvSpPr>
            <p:spPr>
              <a:xfrm>
                <a:off x="2534" y="1684"/>
                <a:ext cx="176" cy="16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chemeClr val="accent2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 cap="flat" cmpd="sng">
                <a:solidFill>
                  <a:srgbClr val="FF00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5386" name="Group 71"/>
              <p:cNvGrpSpPr/>
              <p:nvPr/>
            </p:nvGrpSpPr>
            <p:grpSpPr>
              <a:xfrm>
                <a:off x="1927" y="1537"/>
                <a:ext cx="986" cy="368"/>
                <a:chOff x="1927" y="1537"/>
                <a:chExt cx="986" cy="368"/>
              </a:xfrm>
            </p:grpSpPr>
            <p:sp>
              <p:nvSpPr>
                <p:cNvPr id="15387" name="Text Box 48"/>
                <p:cNvSpPr txBox="1"/>
                <p:nvPr/>
              </p:nvSpPr>
              <p:spPr>
                <a:xfrm>
                  <a:off x="2515" y="1616"/>
                  <a:ext cx="308" cy="2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15388" name="Object 49"/>
                <p:cNvGraphicFramePr>
                  <a:graphicFrameLocks noChangeAspect="1"/>
                </p:cNvGraphicFramePr>
                <p:nvPr/>
              </p:nvGraphicFramePr>
              <p:xfrm>
                <a:off x="2710" y="1644"/>
                <a:ext cx="203" cy="2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7" name="" r:id="rId21" imgW="127000" imgH="165100" progId="Equation.3">
                        <p:embed/>
                      </p:oleObj>
                    </mc:Choice>
                    <mc:Fallback>
                      <p:oleObj name="" r:id="rId21" imgW="127000" imgH="165100" progId="Equation.3">
                        <p:embed/>
                        <p:pic>
                          <p:nvPicPr>
                            <p:cNvPr id="0" name="图片 3086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10" y="1644"/>
                              <a:ext cx="203" cy="24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89" name="Line 50"/>
                <p:cNvSpPr/>
                <p:nvPr/>
              </p:nvSpPr>
              <p:spPr>
                <a:xfrm flipH="1">
                  <a:off x="2182" y="1764"/>
                  <a:ext cx="352" cy="0"/>
                </a:xfrm>
                <a:prstGeom prst="line">
                  <a:avLst/>
                </a:prstGeom>
                <a:ln w="38100" cap="flat" cmpd="sng">
                  <a:solidFill>
                    <a:srgbClr val="FF3399"/>
                  </a:solidFill>
                  <a:prstDash val="solid"/>
                  <a:headEnd type="none" w="sm" len="lg"/>
                  <a:tailEnd type="triangle" w="sm" len="lg"/>
                </a:ln>
              </p:spPr>
            </p:sp>
            <p:graphicFrame>
              <p:nvGraphicFramePr>
                <p:cNvPr id="15390" name="Object 51"/>
                <p:cNvGraphicFramePr>
                  <a:graphicFrameLocks noChangeAspect="1"/>
                </p:cNvGraphicFramePr>
                <p:nvPr/>
              </p:nvGraphicFramePr>
              <p:xfrm>
                <a:off x="1927" y="1537"/>
                <a:ext cx="234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6" name="" r:id="rId23" imgW="0" imgH="0" progId="Equation.3">
                        <p:embed/>
                      </p:oleObj>
                    </mc:Choice>
                    <mc:Fallback>
                      <p:oleObj name="" r:id="rId23" imgW="0" imgH="0" progId="Equation.3">
                        <p:embed/>
                        <p:pic>
                          <p:nvPicPr>
                            <p:cNvPr id="0" name="图片 3085"/>
                            <p:cNvPicPr/>
                            <p:nvPr/>
                          </p:nvPicPr>
                          <p:blipFill>
                            <a:blip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27" y="1537"/>
                              <a:ext cx="234" cy="3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5376" name="Group 73"/>
            <p:cNvGrpSpPr/>
            <p:nvPr/>
          </p:nvGrpSpPr>
          <p:grpSpPr>
            <a:xfrm>
              <a:off x="1364" y="1345"/>
              <a:ext cx="2818" cy="856"/>
              <a:chOff x="1364" y="1345"/>
              <a:chExt cx="2818" cy="856"/>
            </a:xfrm>
          </p:grpSpPr>
          <p:sp>
            <p:nvSpPr>
              <p:cNvPr id="15383" name="Text Box 53"/>
              <p:cNvSpPr txBox="1"/>
              <p:nvPr/>
            </p:nvSpPr>
            <p:spPr>
              <a:xfrm>
                <a:off x="2024" y="1345"/>
                <a:ext cx="215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    +    +</a:t>
                </a:r>
                <a:r>
                  <a:rPr lang="en-US" altLang="zh-CN" sz="2400" dirty="0">
                    <a:solidFill>
                      <a:srgbClr val="BC7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400" dirty="0">
                    <a:solidFill>
                      <a:srgbClr val="BC7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4" name="Text Box 54"/>
              <p:cNvSpPr txBox="1"/>
              <p:nvPr/>
            </p:nvSpPr>
            <p:spPr>
              <a:xfrm>
                <a:off x="1364" y="1797"/>
                <a:ext cx="2378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6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-   -   -    -    -</a:t>
                </a:r>
                <a:endParaRPr lang="en-US" altLang="zh-CN" sz="36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377" name="Group 67"/>
            <p:cNvGrpSpPr/>
            <p:nvPr/>
          </p:nvGrpSpPr>
          <p:grpSpPr>
            <a:xfrm>
              <a:off x="2158" y="1826"/>
              <a:ext cx="399" cy="606"/>
              <a:chOff x="2158" y="1826"/>
              <a:chExt cx="399" cy="606"/>
            </a:xfrm>
          </p:grpSpPr>
          <p:sp>
            <p:nvSpPr>
              <p:cNvPr id="15381" name="Line 56"/>
              <p:cNvSpPr/>
              <p:nvPr/>
            </p:nvSpPr>
            <p:spPr>
              <a:xfrm flipH="1">
                <a:off x="2245" y="1826"/>
                <a:ext cx="312" cy="289"/>
              </a:xfrm>
              <a:prstGeom prst="line">
                <a:avLst/>
              </a:prstGeom>
              <a:ln w="38100" cap="flat" cmpd="sng">
                <a:solidFill>
                  <a:srgbClr val="009900"/>
                </a:solidFill>
                <a:prstDash val="solid"/>
                <a:headEnd type="none" w="sm" len="lg"/>
                <a:tailEnd type="triangle" w="sm" len="lg"/>
              </a:ln>
            </p:spPr>
          </p:sp>
          <p:graphicFrame>
            <p:nvGraphicFramePr>
              <p:cNvPr id="15382" name="Object 57"/>
              <p:cNvGraphicFramePr>
                <a:graphicFrameLocks noChangeAspect="1"/>
              </p:cNvGraphicFramePr>
              <p:nvPr/>
            </p:nvGraphicFramePr>
            <p:xfrm>
              <a:off x="2158" y="2103"/>
              <a:ext cx="268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24" imgW="292100" imgH="393700" progId="Equation.3">
                      <p:embed/>
                    </p:oleObj>
                  </mc:Choice>
                  <mc:Fallback>
                    <p:oleObj name="" r:id="rId24" imgW="292100" imgH="3937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158" y="2103"/>
                            <a:ext cx="268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8" name="Group 70"/>
            <p:cNvGrpSpPr/>
            <p:nvPr/>
          </p:nvGrpSpPr>
          <p:grpSpPr>
            <a:xfrm>
              <a:off x="2699" y="1071"/>
              <a:ext cx="466" cy="635"/>
              <a:chOff x="2699" y="1071"/>
              <a:chExt cx="466" cy="635"/>
            </a:xfrm>
          </p:grpSpPr>
          <p:sp>
            <p:nvSpPr>
              <p:cNvPr id="15379" name="Line 59"/>
              <p:cNvSpPr/>
              <p:nvPr/>
            </p:nvSpPr>
            <p:spPr>
              <a:xfrm flipV="1">
                <a:off x="2699" y="1434"/>
                <a:ext cx="272" cy="272"/>
              </a:xfrm>
              <a:prstGeom prst="line">
                <a:avLst/>
              </a:prstGeom>
              <a:ln w="38100" cap="flat" cmpd="sng">
                <a:solidFill>
                  <a:srgbClr val="990099"/>
                </a:solidFill>
                <a:prstDash val="solid"/>
                <a:headEnd type="none" w="sm" len="lg"/>
                <a:tailEnd type="triangle" w="sm" len="lg"/>
              </a:ln>
            </p:spPr>
          </p:sp>
          <p:graphicFrame>
            <p:nvGraphicFramePr>
              <p:cNvPr id="15380" name="Object 60"/>
              <p:cNvGraphicFramePr>
                <a:graphicFrameLocks noChangeAspect="1"/>
              </p:cNvGraphicFramePr>
              <p:nvPr/>
            </p:nvGraphicFramePr>
            <p:xfrm>
              <a:off x="2835" y="1071"/>
              <a:ext cx="330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26" imgW="0" imgH="0" progId="Equation.3">
                      <p:embed/>
                    </p:oleObj>
                  </mc:Choice>
                  <mc:Fallback>
                    <p:oleObj name="" r:id="rId26" imgW="0" imgH="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/>
                          <a:stretch>
                            <a:fillRect/>
                          </a:stretch>
                        </p:blipFill>
                        <p:spPr>
                          <a:xfrm>
                            <a:off x="2835" y="1071"/>
                            <a:ext cx="330" cy="3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65" name="Group 61"/>
          <p:cNvGrpSpPr/>
          <p:nvPr/>
        </p:nvGrpSpPr>
        <p:grpSpPr>
          <a:xfrm>
            <a:off x="3657600" y="3886200"/>
            <a:ext cx="4033838" cy="647700"/>
            <a:chOff x="2400" y="2552"/>
            <a:chExt cx="2256" cy="424"/>
          </a:xfrm>
        </p:grpSpPr>
        <p:graphicFrame>
          <p:nvGraphicFramePr>
            <p:cNvPr id="15370" name="Object 62"/>
            <p:cNvGraphicFramePr>
              <a:graphicFrameLocks noChangeAspect="1"/>
            </p:cNvGraphicFramePr>
            <p:nvPr/>
          </p:nvGraphicFramePr>
          <p:xfrm>
            <a:off x="3504" y="2553"/>
            <a:ext cx="115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7" imgW="622300" imgH="228600" progId="Equation.3">
                    <p:embed/>
                  </p:oleObj>
                </mc:Choice>
                <mc:Fallback>
                  <p:oleObj name="" r:id="rId27" imgW="6223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04" y="2553"/>
                          <a:ext cx="1152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63"/>
            <p:cNvGraphicFramePr>
              <a:graphicFrameLocks noChangeAspect="1"/>
            </p:cNvGraphicFramePr>
            <p:nvPr/>
          </p:nvGraphicFramePr>
          <p:xfrm>
            <a:off x="2400" y="2552"/>
            <a:ext cx="12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9" imgW="0" imgH="0" progId="Equation.3">
                    <p:embed/>
                  </p:oleObj>
                </mc:Choice>
                <mc:Fallback>
                  <p:oleObj name="" r:id="rId29" imgW="0" imgH="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/>
                        <a:stretch>
                          <a:fillRect/>
                        </a:stretch>
                      </p:blipFill>
                      <p:spPr>
                        <a:xfrm>
                          <a:off x="2400" y="2552"/>
                          <a:ext cx="1200" cy="4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22598" name="Group 70"/>
          <p:cNvGrpSpPr/>
          <p:nvPr/>
        </p:nvGrpSpPr>
        <p:grpSpPr>
          <a:xfrm>
            <a:off x="1101725" y="2063750"/>
            <a:ext cx="7280275" cy="2452688"/>
            <a:chOff x="517" y="1248"/>
            <a:chExt cx="4586" cy="1545"/>
          </a:xfrm>
        </p:grpSpPr>
        <p:sp>
          <p:nvSpPr>
            <p:cNvPr id="16423" name="Rectangle 3"/>
            <p:cNvSpPr/>
            <p:nvPr/>
          </p:nvSpPr>
          <p:spPr>
            <a:xfrm>
              <a:off x="517" y="1248"/>
              <a:ext cx="4586" cy="154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424" name="Line 4"/>
            <p:cNvSpPr/>
            <p:nvPr/>
          </p:nvSpPr>
          <p:spPr>
            <a:xfrm flipH="1">
              <a:off x="687" y="1954"/>
              <a:ext cx="25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grpSp>
          <p:nvGrpSpPr>
            <p:cNvPr id="16425" name="Group 5"/>
            <p:cNvGrpSpPr/>
            <p:nvPr/>
          </p:nvGrpSpPr>
          <p:grpSpPr>
            <a:xfrm>
              <a:off x="814" y="1733"/>
              <a:ext cx="1232" cy="486"/>
              <a:chOff x="1536" y="2352"/>
              <a:chExt cx="1392" cy="528"/>
            </a:xfrm>
          </p:grpSpPr>
          <p:sp>
            <p:nvSpPr>
              <p:cNvPr id="16447" name="AutoShape 6"/>
              <p:cNvSpPr/>
              <p:nvPr/>
            </p:nvSpPr>
            <p:spPr>
              <a:xfrm>
                <a:off x="1536" y="2352"/>
                <a:ext cx="1392" cy="528"/>
              </a:xfrm>
              <a:prstGeom prst="cube">
                <a:avLst>
                  <a:gd name="adj" fmla="val 70644"/>
                </a:avLst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48" name="Line 7"/>
              <p:cNvSpPr/>
              <p:nvPr/>
            </p:nvSpPr>
            <p:spPr>
              <a:xfrm flipH="1">
                <a:off x="1920" y="2496"/>
                <a:ext cx="1008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6449" name="Line 8"/>
              <p:cNvSpPr/>
              <p:nvPr/>
            </p:nvSpPr>
            <p:spPr>
              <a:xfrm flipV="1">
                <a:off x="1536" y="2496"/>
                <a:ext cx="384" cy="38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6450" name="Line 9"/>
              <p:cNvSpPr/>
              <p:nvPr/>
            </p:nvSpPr>
            <p:spPr>
              <a:xfrm>
                <a:off x="1920" y="2352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sm" len="lg"/>
                <a:tailEnd type="none" w="sm" len="lg"/>
              </a:ln>
            </p:spPr>
          </p:sp>
        </p:grpSp>
        <p:sp>
          <p:nvSpPr>
            <p:cNvPr id="16426" name="Line 10"/>
            <p:cNvSpPr/>
            <p:nvPr/>
          </p:nvSpPr>
          <p:spPr>
            <a:xfrm flipH="1">
              <a:off x="1876" y="1998"/>
              <a:ext cx="255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6427" name="Text Box 11"/>
            <p:cNvSpPr txBox="1"/>
            <p:nvPr/>
          </p:nvSpPr>
          <p:spPr>
            <a:xfrm>
              <a:off x="559" y="1778"/>
              <a:ext cx="2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1497" y="1910"/>
              <a:ext cx="128" cy="13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7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29" name="Text Box 13"/>
            <p:cNvSpPr txBox="1"/>
            <p:nvPr/>
          </p:nvSpPr>
          <p:spPr>
            <a:xfrm>
              <a:off x="1463" y="1827"/>
              <a:ext cx="5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430" name="Freeform 14"/>
            <p:cNvSpPr/>
            <p:nvPr/>
          </p:nvSpPr>
          <p:spPr>
            <a:xfrm>
              <a:off x="1242" y="1954"/>
              <a:ext cx="273" cy="1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0" y="1"/>
                </a:cxn>
              </a:cxnLst>
              <a:pathLst>
                <a:path w="308" h="1">
                  <a:moveTo>
                    <a:pt x="308" y="0"/>
                  </a:move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1" name="Line 15"/>
            <p:cNvSpPr/>
            <p:nvPr/>
          </p:nvSpPr>
          <p:spPr>
            <a:xfrm flipV="1">
              <a:off x="1579" y="1689"/>
              <a:ext cx="212" cy="221"/>
            </a:xfrm>
            <a:prstGeom prst="line">
              <a:avLst/>
            </a:prstGeom>
            <a:ln w="28575" cap="flat" cmpd="sng">
              <a:solidFill>
                <a:srgbClr val="008E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6432" name="Text Box 16"/>
            <p:cNvSpPr txBox="1"/>
            <p:nvPr/>
          </p:nvSpPr>
          <p:spPr>
            <a:xfrm>
              <a:off x="1111" y="1652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   +    +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3" name="Text Box 17"/>
            <p:cNvSpPr txBox="1"/>
            <p:nvPr/>
          </p:nvSpPr>
          <p:spPr>
            <a:xfrm>
              <a:off x="899" y="1933"/>
              <a:ext cx="135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   -   -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4" name="Text Box 18"/>
            <p:cNvSpPr txBox="1"/>
            <p:nvPr/>
          </p:nvSpPr>
          <p:spPr>
            <a:xfrm>
              <a:off x="703" y="2432"/>
              <a:ext cx="14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P </a:t>
              </a:r>
              <a:r>
                <a: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型半导体</a:t>
              </a:r>
              <a:endPara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5" name="Freeform 19"/>
            <p:cNvSpPr/>
            <p:nvPr/>
          </p:nvSpPr>
          <p:spPr>
            <a:xfrm>
              <a:off x="1536" y="2175"/>
              <a:ext cx="595" cy="176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115"/>
                </a:cxn>
                <a:cxn ang="0">
                  <a:pos x="324" y="115"/>
                </a:cxn>
              </a:cxnLst>
              <a:pathLst>
                <a:path w="672" h="192">
                  <a:moveTo>
                    <a:pt x="144" y="0"/>
                  </a:moveTo>
                  <a:lnTo>
                    <a:pt x="0" y="192"/>
                  </a:lnTo>
                  <a:lnTo>
                    <a:pt x="672" y="192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6" name="Freeform 20"/>
            <p:cNvSpPr/>
            <p:nvPr/>
          </p:nvSpPr>
          <p:spPr>
            <a:xfrm>
              <a:off x="2003" y="1601"/>
              <a:ext cx="552" cy="13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69" y="0"/>
                </a:cxn>
                <a:cxn ang="0">
                  <a:pos x="299" y="0"/>
                </a:cxn>
              </a:cxnLst>
              <a:pathLst>
                <a:path w="624" h="144">
                  <a:moveTo>
                    <a:pt x="0" y="144"/>
                  </a:moveTo>
                  <a:lnTo>
                    <a:pt x="144" y="0"/>
                  </a:lnTo>
                  <a:lnTo>
                    <a:pt x="624" y="0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37" name="Text Box 21"/>
            <p:cNvSpPr txBox="1"/>
            <p:nvPr/>
          </p:nvSpPr>
          <p:spPr>
            <a:xfrm>
              <a:off x="2470" y="1469"/>
              <a:ext cx="2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8" name="Text Box 22"/>
            <p:cNvSpPr txBox="1"/>
            <p:nvPr/>
          </p:nvSpPr>
          <p:spPr>
            <a:xfrm>
              <a:off x="1961" y="2219"/>
              <a:ext cx="25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39" name="Object 23"/>
            <p:cNvGraphicFramePr>
              <a:graphicFrameLocks noChangeAspect="1"/>
            </p:cNvGraphicFramePr>
            <p:nvPr/>
          </p:nvGraphicFramePr>
          <p:xfrm>
            <a:off x="2196" y="1846"/>
            <a:ext cx="30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393700" imgH="368300" progId="Equation.3">
                    <p:embed/>
                  </p:oleObj>
                </mc:Choice>
                <mc:Fallback>
                  <p:oleObj name="" r:id="rId1" imgW="393700" imgH="3683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96" y="1846"/>
                          <a:ext cx="305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40" name="Group 24"/>
            <p:cNvGrpSpPr/>
            <p:nvPr/>
          </p:nvGrpSpPr>
          <p:grpSpPr>
            <a:xfrm>
              <a:off x="1324" y="1292"/>
              <a:ext cx="212" cy="397"/>
              <a:chOff x="1728" y="1728"/>
              <a:chExt cx="288" cy="480"/>
            </a:xfrm>
          </p:grpSpPr>
          <p:sp>
            <p:nvSpPr>
              <p:cNvPr id="16445" name="Line 25"/>
              <p:cNvSpPr/>
              <p:nvPr/>
            </p:nvSpPr>
            <p:spPr>
              <a:xfrm flipV="1">
                <a:off x="1728" y="1824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D60093"/>
                </a:solidFill>
                <a:prstDash val="solid"/>
                <a:headEnd type="none" w="sm" len="lg"/>
                <a:tailEnd type="triangle" w="sm" len="lg"/>
              </a:ln>
            </p:spPr>
          </p:sp>
          <p:graphicFrame>
            <p:nvGraphicFramePr>
              <p:cNvPr id="16446" name="Object 26"/>
              <p:cNvGraphicFramePr>
                <a:graphicFrameLocks noChangeAspect="1"/>
              </p:cNvGraphicFramePr>
              <p:nvPr/>
            </p:nvGraphicFramePr>
            <p:xfrm>
              <a:off x="1776" y="1728"/>
              <a:ext cx="2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3" imgW="215900" imgH="266065" progId="Equation.3">
                      <p:embed/>
                    </p:oleObj>
                  </mc:Choice>
                  <mc:Fallback>
                    <p:oleObj name="" r:id="rId3" imgW="215900" imgH="266065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76" y="1728"/>
                            <a:ext cx="240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41" name="Line 27"/>
            <p:cNvSpPr/>
            <p:nvPr/>
          </p:nvSpPr>
          <p:spPr>
            <a:xfrm flipH="1">
              <a:off x="2003" y="2042"/>
              <a:ext cx="213" cy="309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42" name="Line 28"/>
            <p:cNvSpPr/>
            <p:nvPr/>
          </p:nvSpPr>
          <p:spPr>
            <a:xfrm flipV="1">
              <a:off x="2300" y="1601"/>
              <a:ext cx="170" cy="265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43" name="Object 29"/>
            <p:cNvGraphicFramePr>
              <a:graphicFrameLocks noChangeAspect="1"/>
            </p:cNvGraphicFramePr>
            <p:nvPr/>
          </p:nvGraphicFramePr>
          <p:xfrm>
            <a:off x="1715" y="1425"/>
            <a:ext cx="26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355600" imgH="381000" progId="Equation.3">
                    <p:embed/>
                  </p:oleObj>
                </mc:Choice>
                <mc:Fallback>
                  <p:oleObj name="" r:id="rId5" imgW="355600" imgH="3810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15" y="1425"/>
                          <a:ext cx="262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4" name="Object 30"/>
            <p:cNvGraphicFramePr>
              <a:graphicFrameLocks noChangeAspect="1"/>
            </p:cNvGraphicFramePr>
            <p:nvPr/>
          </p:nvGraphicFramePr>
          <p:xfrm>
            <a:off x="1154" y="1867"/>
            <a:ext cx="12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177800" imgH="228600" progId="Equation.3">
                    <p:embed/>
                  </p:oleObj>
                </mc:Choice>
                <mc:Fallback>
                  <p:oleObj name="" r:id="rId7" imgW="177800" imgH="2286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54" y="1867"/>
                          <a:ext cx="121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8" name="Rectangle 31"/>
          <p:cNvSpPr/>
          <p:nvPr/>
        </p:nvSpPr>
        <p:spPr>
          <a:xfrm>
            <a:off x="755650" y="904875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霍耳效应的应用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60" name="Text Box 32"/>
          <p:cNvSpPr txBox="1"/>
          <p:nvPr/>
        </p:nvSpPr>
        <p:spPr>
          <a:xfrm>
            <a:off x="611188" y="4735513"/>
            <a:ext cx="4343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测量磁场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594" name="Group 66"/>
          <p:cNvGrpSpPr/>
          <p:nvPr/>
        </p:nvGrpSpPr>
        <p:grpSpPr>
          <a:xfrm>
            <a:off x="1219200" y="5207000"/>
            <a:ext cx="4073525" cy="1041400"/>
            <a:chOff x="768" y="3228"/>
            <a:chExt cx="2566" cy="656"/>
          </a:xfrm>
        </p:grpSpPr>
        <p:graphicFrame>
          <p:nvGraphicFramePr>
            <p:cNvPr id="16421" name="Object 34"/>
            <p:cNvGraphicFramePr>
              <a:graphicFrameLocks noChangeAspect="1"/>
            </p:cNvGraphicFramePr>
            <p:nvPr/>
          </p:nvGraphicFramePr>
          <p:xfrm>
            <a:off x="2107" y="3228"/>
            <a:ext cx="1227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774065" imgH="393700" progId="Equation.3">
                    <p:embed/>
                  </p:oleObj>
                </mc:Choice>
                <mc:Fallback>
                  <p:oleObj name="" r:id="rId9" imgW="774065" imgH="393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07" y="3228"/>
                          <a:ext cx="1227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2" name="Text Box 35"/>
            <p:cNvSpPr txBox="1"/>
            <p:nvPr/>
          </p:nvSpPr>
          <p:spPr>
            <a:xfrm>
              <a:off x="768" y="3334"/>
              <a:ext cx="14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霍耳电压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564" name="Text Box 36"/>
          <p:cNvSpPr txBox="1"/>
          <p:nvPr/>
        </p:nvSpPr>
        <p:spPr>
          <a:xfrm flipH="1">
            <a:off x="609600" y="1492250"/>
            <a:ext cx="50292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判断半导体的类型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2603" name="Group 75"/>
          <p:cNvGrpSpPr/>
          <p:nvPr/>
        </p:nvGrpSpPr>
        <p:grpSpPr>
          <a:xfrm>
            <a:off x="4781550" y="2139950"/>
            <a:ext cx="3455988" cy="2327275"/>
            <a:chOff x="3012" y="1348"/>
            <a:chExt cx="2177" cy="1466"/>
          </a:xfrm>
        </p:grpSpPr>
        <p:sp>
          <p:nvSpPr>
            <p:cNvPr id="16393" name="Line 38"/>
            <p:cNvSpPr/>
            <p:nvPr/>
          </p:nvSpPr>
          <p:spPr>
            <a:xfrm flipV="1">
              <a:off x="3845" y="1707"/>
              <a:ext cx="217" cy="224"/>
            </a:xfrm>
            <a:prstGeom prst="line">
              <a:avLst/>
            </a:prstGeom>
            <a:ln w="28575" cap="flat" cmpd="sng">
              <a:solidFill>
                <a:srgbClr val="008E00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16394" name="Object 39"/>
            <p:cNvGraphicFramePr>
              <a:graphicFrameLocks noChangeAspect="1"/>
            </p:cNvGraphicFramePr>
            <p:nvPr/>
          </p:nvGraphicFramePr>
          <p:xfrm>
            <a:off x="3849" y="1438"/>
            <a:ext cx="23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1" imgW="355600" imgH="381000" progId="Equation.3">
                    <p:embed/>
                  </p:oleObj>
                </mc:Choice>
                <mc:Fallback>
                  <p:oleObj name="" r:id="rId11" imgW="355600" imgH="3810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49" y="1438"/>
                          <a:ext cx="236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Rectangle 40"/>
            <p:cNvSpPr/>
            <p:nvPr/>
          </p:nvSpPr>
          <p:spPr>
            <a:xfrm>
              <a:off x="3367" y="2021"/>
              <a:ext cx="1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   +   +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6" name="Rectangle 41"/>
            <p:cNvSpPr/>
            <p:nvPr/>
          </p:nvSpPr>
          <p:spPr>
            <a:xfrm>
              <a:off x="3671" y="1626"/>
              <a:ext cx="12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     -    -       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7" name="Rectangle 42"/>
            <p:cNvSpPr/>
            <p:nvPr/>
          </p:nvSpPr>
          <p:spPr>
            <a:xfrm>
              <a:off x="3507" y="2487"/>
              <a:ext cx="16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N </a:t>
              </a:r>
              <a:r>
                <a:rPr lang="zh-CN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型半导体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398" name="Freeform 43"/>
            <p:cNvSpPr/>
            <p:nvPr/>
          </p:nvSpPr>
          <p:spPr>
            <a:xfrm>
              <a:off x="4018" y="2200"/>
              <a:ext cx="607" cy="180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0" y="130"/>
                </a:cxn>
                <a:cxn ang="0">
                  <a:pos x="365" y="130"/>
                </a:cxn>
              </a:cxnLst>
              <a:pathLst>
                <a:path w="672" h="192">
                  <a:moveTo>
                    <a:pt x="144" y="0"/>
                  </a:moveTo>
                  <a:lnTo>
                    <a:pt x="0" y="192"/>
                  </a:lnTo>
                  <a:lnTo>
                    <a:pt x="672" y="192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9" name="Freeform 44"/>
            <p:cNvSpPr/>
            <p:nvPr/>
          </p:nvSpPr>
          <p:spPr>
            <a:xfrm>
              <a:off x="4495" y="1617"/>
              <a:ext cx="564" cy="135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80" y="0"/>
                </a:cxn>
                <a:cxn ang="0">
                  <a:pos x="341" y="0"/>
                </a:cxn>
              </a:cxnLst>
              <a:pathLst>
                <a:path w="624" h="144">
                  <a:moveTo>
                    <a:pt x="0" y="144"/>
                  </a:moveTo>
                  <a:lnTo>
                    <a:pt x="144" y="0"/>
                  </a:lnTo>
                  <a:lnTo>
                    <a:pt x="624" y="0"/>
                  </a:ln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6400" name="Object 45"/>
            <p:cNvGraphicFramePr>
              <a:graphicFrameLocks noChangeAspect="1"/>
            </p:cNvGraphicFramePr>
            <p:nvPr/>
          </p:nvGraphicFramePr>
          <p:xfrm>
            <a:off x="4692" y="1866"/>
            <a:ext cx="31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3" imgW="393700" imgH="368300" progId="Equation.3">
                    <p:embed/>
                  </p:oleObj>
                </mc:Choice>
                <mc:Fallback>
                  <p:oleObj name="" r:id="rId13" imgW="393700" imgH="3683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92" y="1866"/>
                          <a:ext cx="312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1" name="Group 46"/>
            <p:cNvGrpSpPr/>
            <p:nvPr/>
          </p:nvGrpSpPr>
          <p:grpSpPr>
            <a:xfrm>
              <a:off x="3325" y="1758"/>
              <a:ext cx="1257" cy="493"/>
              <a:chOff x="1536" y="2352"/>
              <a:chExt cx="1392" cy="528"/>
            </a:xfrm>
          </p:grpSpPr>
          <p:sp>
            <p:nvSpPr>
              <p:cNvPr id="16417" name="AutoShape 47"/>
              <p:cNvSpPr/>
              <p:nvPr/>
            </p:nvSpPr>
            <p:spPr>
              <a:xfrm>
                <a:off x="1536" y="2352"/>
                <a:ext cx="1392" cy="528"/>
              </a:xfrm>
              <a:prstGeom prst="cube">
                <a:avLst>
                  <a:gd name="adj" fmla="val 70644"/>
                </a:avLst>
              </a:prstGeom>
              <a:noFill/>
              <a:ln w="1905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18" name="Line 48"/>
              <p:cNvSpPr/>
              <p:nvPr/>
            </p:nvSpPr>
            <p:spPr>
              <a:xfrm flipH="1">
                <a:off x="1920" y="2496"/>
                <a:ext cx="1008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6419" name="Line 49"/>
              <p:cNvSpPr/>
              <p:nvPr/>
            </p:nvSpPr>
            <p:spPr>
              <a:xfrm flipV="1">
                <a:off x="1536" y="2496"/>
                <a:ext cx="384" cy="38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sm" len="lg"/>
                <a:tailEnd type="none" w="sm" len="lg"/>
              </a:ln>
            </p:spPr>
          </p:sp>
          <p:sp>
            <p:nvSpPr>
              <p:cNvPr id="16420" name="Line 50"/>
              <p:cNvSpPr/>
              <p:nvPr/>
            </p:nvSpPr>
            <p:spPr>
              <a:xfrm>
                <a:off x="1920" y="2352"/>
                <a:ext cx="0" cy="14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dash"/>
                <a:headEnd type="none" w="sm" len="lg"/>
                <a:tailEnd type="none" w="sm" len="lg"/>
              </a:ln>
            </p:spPr>
          </p:sp>
        </p:grpSp>
        <p:grpSp>
          <p:nvGrpSpPr>
            <p:cNvPr id="16402" name="Group 68"/>
            <p:cNvGrpSpPr/>
            <p:nvPr/>
          </p:nvGrpSpPr>
          <p:grpSpPr>
            <a:xfrm>
              <a:off x="3743" y="1794"/>
              <a:ext cx="145" cy="327"/>
              <a:chOff x="3566" y="799"/>
              <a:chExt cx="145" cy="327"/>
            </a:xfrm>
          </p:grpSpPr>
          <p:sp>
            <p:nvSpPr>
              <p:cNvPr id="22580" name="Oval 52"/>
              <p:cNvSpPr>
                <a:spLocks noChangeArrowheads="1"/>
              </p:cNvSpPr>
              <p:nvPr/>
            </p:nvSpPr>
            <p:spPr bwMode="auto">
              <a:xfrm>
                <a:off x="3581" y="941"/>
                <a:ext cx="130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471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16" name="Text Box 53"/>
              <p:cNvSpPr txBox="1"/>
              <p:nvPr/>
            </p:nvSpPr>
            <p:spPr>
              <a:xfrm>
                <a:off x="3566" y="799"/>
                <a:ext cx="13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-</a:t>
                </a:r>
                <a:endParaRPr lang="en-US" altLang="zh-CN" sz="28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03" name="Line 54"/>
            <p:cNvSpPr/>
            <p:nvPr/>
          </p:nvSpPr>
          <p:spPr>
            <a:xfrm>
              <a:off x="3888" y="2014"/>
              <a:ext cx="26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6404" name="Line 55"/>
            <p:cNvSpPr/>
            <p:nvPr/>
          </p:nvSpPr>
          <p:spPr>
            <a:xfrm flipH="1">
              <a:off x="3194" y="1969"/>
              <a:ext cx="261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16405" name="Line 56"/>
            <p:cNvSpPr/>
            <p:nvPr/>
          </p:nvSpPr>
          <p:spPr>
            <a:xfrm flipH="1">
              <a:off x="4409" y="2014"/>
              <a:ext cx="260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grpSp>
          <p:nvGrpSpPr>
            <p:cNvPr id="16406" name="Group 57"/>
            <p:cNvGrpSpPr/>
            <p:nvPr/>
          </p:nvGrpSpPr>
          <p:grpSpPr>
            <a:xfrm>
              <a:off x="4235" y="1348"/>
              <a:ext cx="197" cy="359"/>
              <a:chOff x="4272" y="1385"/>
              <a:chExt cx="218" cy="384"/>
            </a:xfrm>
          </p:grpSpPr>
          <p:sp>
            <p:nvSpPr>
              <p:cNvPr id="16413" name="Line 58"/>
              <p:cNvSpPr/>
              <p:nvPr/>
            </p:nvSpPr>
            <p:spPr>
              <a:xfrm flipV="1">
                <a:off x="4272" y="1385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D60093"/>
                </a:solidFill>
                <a:prstDash val="solid"/>
                <a:headEnd type="none" w="sm" len="lg"/>
                <a:tailEnd type="triangle" w="sm" len="lg"/>
              </a:ln>
            </p:spPr>
          </p:sp>
          <p:graphicFrame>
            <p:nvGraphicFramePr>
              <p:cNvPr id="16414" name="Object 59"/>
              <p:cNvGraphicFramePr>
                <a:graphicFrameLocks noChangeAspect="1"/>
              </p:cNvGraphicFramePr>
              <p:nvPr/>
            </p:nvGraphicFramePr>
            <p:xfrm>
              <a:off x="4272" y="1392"/>
              <a:ext cx="21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14" imgW="215900" imgH="266065" progId="Equation.3">
                      <p:embed/>
                    </p:oleObj>
                  </mc:Choice>
                  <mc:Fallback>
                    <p:oleObj name="" r:id="rId14" imgW="215900" imgH="266065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72" y="1392"/>
                            <a:ext cx="21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7" name="Text Box 60"/>
            <p:cNvSpPr txBox="1"/>
            <p:nvPr/>
          </p:nvSpPr>
          <p:spPr>
            <a:xfrm>
              <a:off x="3012" y="1791"/>
              <a:ext cx="2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8" name="Text Box 61"/>
            <p:cNvSpPr txBox="1"/>
            <p:nvPr/>
          </p:nvSpPr>
          <p:spPr>
            <a:xfrm>
              <a:off x="4625" y="2245"/>
              <a:ext cx="260" cy="3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9" name="Text Box 62"/>
            <p:cNvSpPr txBox="1"/>
            <p:nvPr/>
          </p:nvSpPr>
          <p:spPr>
            <a:xfrm>
              <a:off x="5016" y="1455"/>
              <a:ext cx="1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10" name="Line 63"/>
            <p:cNvSpPr/>
            <p:nvPr/>
          </p:nvSpPr>
          <p:spPr>
            <a:xfrm flipV="1">
              <a:off x="4799" y="1617"/>
              <a:ext cx="173" cy="269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6411" name="Line 64"/>
            <p:cNvSpPr/>
            <p:nvPr/>
          </p:nvSpPr>
          <p:spPr>
            <a:xfrm flipH="1">
              <a:off x="4539" y="2110"/>
              <a:ext cx="173" cy="270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6412" name="Object 65"/>
            <p:cNvGraphicFramePr>
              <a:graphicFrameLocks noChangeAspect="1"/>
            </p:cNvGraphicFramePr>
            <p:nvPr/>
          </p:nvGraphicFramePr>
          <p:xfrm>
            <a:off x="4140" y="1841"/>
            <a:ext cx="21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5" imgW="304800" imgH="381000" progId="Equation.3">
                    <p:embed/>
                  </p:oleObj>
                </mc:Choice>
                <mc:Fallback>
                  <p:oleObj name="" r:id="rId15" imgW="304800" imgH="3810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40" y="1841"/>
                          <a:ext cx="212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0" grpId="0"/>
      <p:bldP spid="225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Rectangle 2"/>
          <p:cNvSpPr/>
          <p:nvPr/>
        </p:nvSpPr>
        <p:spPr>
          <a:xfrm>
            <a:off x="433388" y="981075"/>
            <a:ext cx="716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二    带电粒子在磁场中运动举例</a:t>
            </a:r>
            <a:endParaRPr lang="zh-CN" altLang="en-US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524000" y="2895600"/>
          <a:ext cx="22320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862965" imgH="431800" progId="Equation.3">
                  <p:embed/>
                </p:oleObj>
              </mc:Choice>
              <mc:Fallback>
                <p:oleObj name="" r:id="rId1" imgW="86296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2895600"/>
                        <a:ext cx="2232025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00200" y="3962400"/>
          <a:ext cx="15843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571500" imgH="419100" progId="Equation.3">
                  <p:embed/>
                </p:oleObj>
              </mc:Choice>
              <mc:Fallback>
                <p:oleObj name="" r:id="rId3" imgW="571500" imgH="419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962400"/>
                        <a:ext cx="1584325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600200" y="2362200"/>
          <a:ext cx="15128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457200" imgH="241300" progId="Equation.3">
                  <p:embed/>
                </p:oleObj>
              </mc:Choice>
              <mc:Fallback>
                <p:oleObj name="" r:id="rId5" imgW="457200" imgH="2413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362200"/>
                        <a:ext cx="1512888" cy="6238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674813" y="5105400"/>
          <a:ext cx="259238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117600" imgH="431800" progId="Equation.3">
                  <p:embed/>
                </p:oleObj>
              </mc:Choice>
              <mc:Fallback>
                <p:oleObj name="" r:id="rId7" imgW="1117600" imgH="431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4813" y="5105400"/>
                        <a:ext cx="2592387" cy="11398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867400" y="5105400"/>
          <a:ext cx="24479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914400" imgH="393700" progId="Equation.3">
                  <p:embed/>
                </p:oleObj>
              </mc:Choice>
              <mc:Fallback>
                <p:oleObj name="" r:id="rId9" imgW="914400" imgH="393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5105400"/>
                        <a:ext cx="2447925" cy="10477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8"/>
          <p:cNvSpPr txBox="1"/>
          <p:nvPr/>
        </p:nvSpPr>
        <p:spPr>
          <a:xfrm>
            <a:off x="1027113" y="1700213"/>
            <a:ext cx="52736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zh-CN" altLang="en-US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回旋半径和回旋频率</a:t>
            </a:r>
            <a:endParaRPr lang="zh-CN" altLang="en-US" sz="3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9" name="" r:id="rId11" imgW="3151188" imgH="3427413"/>
        </mc:Choice>
        <mc:Fallback>
          <p:control name="" r:id="rId11" imgW="3151188" imgH="3427413">
            <p:pic>
              <p:nvPicPr>
                <p:cNvPr id="0" name="ShockwaveFlash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24500" y="1657350"/>
                  <a:ext cx="3151188" cy="34274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2052" name="Text Box 2"/>
          <p:cNvSpPr txBox="1"/>
          <p:nvPr/>
        </p:nvSpPr>
        <p:spPr>
          <a:xfrm>
            <a:off x="684213" y="977900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磁聚焦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5065713" y="1628775"/>
            <a:ext cx="39703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洛伦兹力不做功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003800" y="2349500"/>
          <a:ext cx="18002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736600" imgH="241300" progId="Equation.3">
                  <p:embed/>
                </p:oleObj>
              </mc:Choice>
              <mc:Fallback>
                <p:oleObj name="" r:id="rId1" imgW="736600" imgH="241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2349500"/>
                        <a:ext cx="1800225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051300" y="3065463"/>
          <a:ext cx="19764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735965" imgH="215900" progId="Equation.3">
                  <p:embed/>
                </p:oleObj>
              </mc:Choice>
              <mc:Fallback>
                <p:oleObj name="" r:id="rId3" imgW="735965" imgH="215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1300" y="3065463"/>
                        <a:ext cx="1976438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7" name="Group 21"/>
          <p:cNvGrpSpPr/>
          <p:nvPr/>
        </p:nvGrpSpPr>
        <p:grpSpPr>
          <a:xfrm>
            <a:off x="914400" y="1600200"/>
            <a:ext cx="4175125" cy="579438"/>
            <a:chOff x="431" y="1026"/>
            <a:chExt cx="2630" cy="365"/>
          </a:xfrm>
        </p:grpSpPr>
        <p:sp>
          <p:nvSpPr>
            <p:cNvPr id="2067" name="Rectangle 7"/>
            <p:cNvSpPr/>
            <p:nvPr/>
          </p:nvSpPr>
          <p:spPr>
            <a:xfrm>
              <a:off x="431" y="1026"/>
              <a:ext cx="18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洛伦兹力 </a:t>
              </a:r>
              <a:r>
                <a:rPr lang="zh-CN" altLang="en-US" sz="28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68" name="Object 8"/>
            <p:cNvGraphicFramePr>
              <a:graphicFrameLocks noChangeAspect="1"/>
            </p:cNvGraphicFramePr>
            <p:nvPr/>
          </p:nvGraphicFramePr>
          <p:xfrm>
            <a:off x="1767" y="1034"/>
            <a:ext cx="129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5" imgW="1447800" imgH="381000" progId="Equation.3">
                    <p:embed/>
                  </p:oleObj>
                </mc:Choice>
                <mc:Fallback>
                  <p:oleObj name="" r:id="rId5" imgW="1447800" imgH="3810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67" y="1034"/>
                          <a:ext cx="1294" cy="319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  <a:tileRect/>
                        </a:gradFill>
                        <a:ln w="12700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8" name="Group 22"/>
          <p:cNvGrpSpPr/>
          <p:nvPr/>
        </p:nvGrpSpPr>
        <p:grpSpPr>
          <a:xfrm>
            <a:off x="1476375" y="2349500"/>
            <a:ext cx="3255963" cy="609600"/>
            <a:chOff x="1066" y="1957"/>
            <a:chExt cx="2051" cy="384"/>
          </a:xfrm>
        </p:grpSpPr>
        <p:sp>
          <p:nvSpPr>
            <p:cNvPr id="2064" name="Text Box 11"/>
            <p:cNvSpPr txBox="1"/>
            <p:nvPr/>
          </p:nvSpPr>
          <p:spPr>
            <a:xfrm>
              <a:off x="1066" y="1970"/>
              <a:ext cx="2051" cy="371"/>
            </a:xfrm>
            <a:prstGeom prst="rect">
              <a:avLst/>
            </a:prstGeom>
            <a:gradFill rotWithShape="0">
              <a:gsLst>
                <a:gs pos="0">
                  <a:srgbClr val="FFE7FF"/>
                </a:gs>
                <a:gs pos="50000">
                  <a:srgbClr val="FFFFFF"/>
                </a:gs>
                <a:gs pos="100000">
                  <a:srgbClr val="FFE7FF"/>
                </a:gs>
              </a:gsLst>
              <a:lin ang="5400000" scaled="1"/>
              <a:tileRect/>
            </a:gradFill>
            <a:ln w="9525" cap="flat" cmpd="sng">
              <a:solidFill>
                <a:srgbClr val="CC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</a:rPr>
                <a:t>       </a:t>
              </a:r>
              <a:r>
                <a: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与     不垂直</a:t>
              </a:r>
              <a:endPara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65" name="Object 12"/>
            <p:cNvGraphicFramePr>
              <a:graphicFrameLocks noChangeAspect="1"/>
            </p:cNvGraphicFramePr>
            <p:nvPr/>
          </p:nvGraphicFramePr>
          <p:xfrm>
            <a:off x="1838" y="1958"/>
            <a:ext cx="36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7" imgW="152400" imgH="190500" progId="Equation.3">
                    <p:embed/>
                  </p:oleObj>
                </mc:Choice>
                <mc:Fallback>
                  <p:oleObj name="" r:id="rId7" imgW="152400" imgH="1905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38" y="1958"/>
                          <a:ext cx="362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13"/>
            <p:cNvGraphicFramePr>
              <a:graphicFrameLocks noChangeAspect="1"/>
            </p:cNvGraphicFramePr>
            <p:nvPr/>
          </p:nvGraphicFramePr>
          <p:xfrm>
            <a:off x="1265" y="1957"/>
            <a:ext cx="2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9" imgW="127000" imgH="177165" progId="Equation.3">
                    <p:embed/>
                  </p:oleObj>
                </mc:Choice>
                <mc:Fallback>
                  <p:oleObj name="" r:id="rId9" imgW="127000" imgH="17716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65" y="1957"/>
                          <a:ext cx="26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1603375" y="3068638"/>
          <a:ext cx="20494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774065" imgH="241300" progId="Equation.3">
                  <p:embed/>
                </p:oleObj>
              </mc:Choice>
              <mc:Fallback>
                <p:oleObj name="" r:id="rId11" imgW="774065" imgH="2413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3375" y="3068638"/>
                        <a:ext cx="2049463" cy="639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6588125" y="2852738"/>
          <a:ext cx="145732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3" imgW="951865" imgH="660400" progId="Equation.3">
                  <p:embed/>
                </p:oleObj>
              </mc:Choice>
              <mc:Fallback>
                <p:oleObj name="" r:id="rId13" imgW="951865" imgH="660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88125" y="2852738"/>
                        <a:ext cx="1457325" cy="106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6645275" y="4005263"/>
          <a:ext cx="15271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635000" imgH="419100" progId="Equation.3">
                  <p:embed/>
                </p:oleObj>
              </mc:Choice>
              <mc:Fallback>
                <p:oleObj name="" r:id="rId15" imgW="635000" imgH="419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45275" y="4005263"/>
                        <a:ext cx="1527175" cy="113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5" name="Group 29"/>
          <p:cNvGrpSpPr/>
          <p:nvPr/>
        </p:nvGrpSpPr>
        <p:grpSpPr>
          <a:xfrm>
            <a:off x="1295400" y="5791200"/>
            <a:ext cx="5426075" cy="661988"/>
            <a:chOff x="1292" y="3560"/>
            <a:chExt cx="3418" cy="417"/>
          </a:xfrm>
        </p:grpSpPr>
        <p:graphicFrame>
          <p:nvGraphicFramePr>
            <p:cNvPr id="2062" name="Object 27"/>
            <p:cNvGraphicFramePr>
              <a:graphicFrameLocks noChangeAspect="1"/>
            </p:cNvGraphicFramePr>
            <p:nvPr/>
          </p:nvGraphicFramePr>
          <p:xfrm>
            <a:off x="2009" y="3577"/>
            <a:ext cx="2701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7" imgW="1752600" imgH="241300" progId="Equation.3">
                    <p:embed/>
                  </p:oleObj>
                </mc:Choice>
                <mc:Fallback>
                  <p:oleObj name="" r:id="rId17" imgW="1752600" imgH="2413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009" y="3577"/>
                          <a:ext cx="2701" cy="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Rectangle 28"/>
            <p:cNvSpPr/>
            <p:nvPr/>
          </p:nvSpPr>
          <p:spPr>
            <a:xfrm>
              <a:off x="1292" y="3560"/>
              <a:ext cx="95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螺距</a:t>
              </a:r>
              <a:endPara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2053" name="" r:id="rId19" imgW="4895850" imgH="2159000"/>
        </mc:Choice>
        <mc:Fallback>
          <p:control name="" r:id="rId19" imgW="4895850" imgH="2159000">
            <p:pic>
              <p:nvPicPr>
                <p:cNvPr id="0" name="ShockwaveFlash2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04938" y="3646488"/>
                  <a:ext cx="4895850" cy="21590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pSp>
        <p:nvGrpSpPr>
          <p:cNvPr id="3076" name="Group 21"/>
          <p:cNvGrpSpPr/>
          <p:nvPr/>
        </p:nvGrpSpPr>
        <p:grpSpPr>
          <a:xfrm>
            <a:off x="838200" y="765175"/>
            <a:ext cx="7772400" cy="3597275"/>
            <a:chOff x="528" y="482"/>
            <a:chExt cx="4896" cy="2266"/>
          </a:xfrm>
        </p:grpSpPr>
        <p:sp>
          <p:nvSpPr>
            <p:cNvPr id="3079" name="Text Box 4"/>
            <p:cNvSpPr txBox="1"/>
            <p:nvPr/>
          </p:nvSpPr>
          <p:spPr>
            <a:xfrm>
              <a:off x="528" y="482"/>
              <a:ext cx="4896" cy="22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  <a:buBlip>
                  <a:blip r:embed="rId1"/>
                </a:buBlip>
              </a:pPr>
              <a:r>
                <a:rPr lang="en-US" altLang="zh-CN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磁聚焦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    在均匀磁场中点 </a:t>
              </a:r>
              <a:r>
                <a:rPr lang="en-US" altLang="zh-CN" sz="3200" b="0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</a:rPr>
                <a:t>发射一束初速度相差不大的带电粒子，它们的    与</a:t>
              </a:r>
              <a:endParaRPr lang="zh-CN" altLang="en-US" sz="320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3200" dirty="0">
                  <a:latin typeface="Times New Roman" panose="02020603050405020304" pitchFamily="18" charset="0"/>
                </a:rPr>
                <a:t>     之间的夹角    不同，但都较小，这些粒子沿半径不同的螺旋线运动，因螺距近似相等，相交于屏上同一点，此现象称为磁聚焦 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80" name="Object 5"/>
            <p:cNvGraphicFramePr>
              <a:graphicFrameLocks noChangeAspect="1"/>
            </p:cNvGraphicFramePr>
            <p:nvPr/>
          </p:nvGraphicFramePr>
          <p:xfrm>
            <a:off x="2256" y="1296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2" imgW="127000" imgH="177165" progId="Equation.3">
                    <p:embed/>
                  </p:oleObj>
                </mc:Choice>
                <mc:Fallback>
                  <p:oleObj name="" r:id="rId2" imgW="127000" imgH="177165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56" y="1296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6"/>
            <p:cNvGraphicFramePr>
              <a:graphicFrameLocks noChangeAspect="1"/>
            </p:cNvGraphicFramePr>
            <p:nvPr/>
          </p:nvGraphicFramePr>
          <p:xfrm>
            <a:off x="4704" y="912"/>
            <a:ext cx="31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4" imgW="266700" imgH="330200" progId="Equation.3">
                    <p:embed/>
                  </p:oleObj>
                </mc:Choice>
                <mc:Fallback>
                  <p:oleObj name="" r:id="rId4" imgW="266700" imgH="3302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04" y="912"/>
                          <a:ext cx="31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Object 7"/>
            <p:cNvGraphicFramePr>
              <a:graphicFrameLocks noChangeAspect="1"/>
            </p:cNvGraphicFramePr>
            <p:nvPr/>
          </p:nvGraphicFramePr>
          <p:xfrm>
            <a:off x="624" y="1296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6" imgW="215900" imgH="266065" progId="Equation.3">
                    <p:embed/>
                  </p:oleObj>
                </mc:Choice>
                <mc:Fallback>
                  <p:oleObj name="" r:id="rId6" imgW="215900" imgH="26606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24" y="1296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7" name="Rectangle 12"/>
          <p:cNvSpPr/>
          <p:nvPr/>
        </p:nvSpPr>
        <p:spPr>
          <a:xfrm>
            <a:off x="3429000" y="3962400"/>
            <a:ext cx="4968875" cy="20875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76" name="Text Box 16"/>
          <p:cNvSpPr txBox="1"/>
          <p:nvPr/>
        </p:nvSpPr>
        <p:spPr>
          <a:xfrm>
            <a:off x="762000" y="4191000"/>
            <a:ext cx="274320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Blip>
                <a:blip r:embed="rId1"/>
              </a:buBlip>
            </a:pP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应用     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电子光学，电子显微镜等 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8" name="" r:id="rId8" imgW="4360863" imgH="1931988"/>
        </mc:Choice>
        <mc:Fallback>
          <p:control name="" r:id="rId8" imgW="4360863" imgH="1931988">
            <p:pic>
              <p:nvPicPr>
                <p:cNvPr id="0" name="ShockwaveFlash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0150" y="4076700"/>
                  <a:ext cx="4360863" cy="19319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1731963"/>
            <a:ext cx="5146675" cy="2128837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244" name="Text Box 3"/>
          <p:cNvSpPr txBox="1"/>
          <p:nvPr/>
        </p:nvSpPr>
        <p:spPr>
          <a:xfrm>
            <a:off x="684213" y="981075"/>
            <a:ext cx="5638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3    </a:t>
            </a:r>
            <a:r>
              <a:rPr lang="zh-CN" altLang="en-US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电子的反粒子    电子偶</a:t>
            </a:r>
            <a:endParaRPr lang="zh-CN" altLang="en-US" sz="3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5940425" y="1728788"/>
            <a:ext cx="2822575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显示正电子存在的云室照片及其摹描图</a:t>
            </a:r>
            <a:endParaRPr lang="zh-CN" altLang="en-US" sz="3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317" name="Group 5"/>
          <p:cNvGrpSpPr/>
          <p:nvPr/>
        </p:nvGrpSpPr>
        <p:grpSpPr>
          <a:xfrm>
            <a:off x="733425" y="4292600"/>
            <a:ext cx="5999163" cy="1512888"/>
            <a:chOff x="336" y="2880"/>
            <a:chExt cx="4368" cy="1200"/>
          </a:xfrm>
        </p:grpSpPr>
        <p:sp>
          <p:nvSpPr>
            <p:cNvPr id="10248" name="Rectangle 6"/>
            <p:cNvSpPr/>
            <p:nvPr/>
          </p:nvSpPr>
          <p:spPr>
            <a:xfrm>
              <a:off x="336" y="2880"/>
              <a:ext cx="3792" cy="1200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49" name="Text Box 7"/>
            <p:cNvSpPr txBox="1"/>
            <p:nvPr/>
          </p:nvSpPr>
          <p:spPr>
            <a:xfrm>
              <a:off x="3504" y="3513"/>
              <a:ext cx="1200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铝板</a:t>
              </a:r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0" name="Line 8"/>
            <p:cNvSpPr/>
            <p:nvPr/>
          </p:nvSpPr>
          <p:spPr>
            <a:xfrm>
              <a:off x="528" y="4022"/>
              <a:ext cx="33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1" name="Arc 9"/>
            <p:cNvSpPr/>
            <p:nvPr/>
          </p:nvSpPr>
          <p:spPr>
            <a:xfrm>
              <a:off x="1056" y="3014"/>
              <a:ext cx="528" cy="1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0906" fill="none">
                  <a:moveTo>
                    <a:pt x="5431" y="-1"/>
                  </a:moveTo>
                  <a:cubicBezTo>
                    <a:pt x="14952" y="2473"/>
                    <a:pt x="21600" y="11068"/>
                    <a:pt x="21600" y="20906"/>
                  </a:cubicBezTo>
                </a:path>
                <a:path w="21600" h="20906" stroke="0">
                  <a:moveTo>
                    <a:pt x="5431" y="-1"/>
                  </a:moveTo>
                  <a:cubicBezTo>
                    <a:pt x="14952" y="2473"/>
                    <a:pt x="21600" y="11068"/>
                    <a:pt x="21600" y="20906"/>
                  </a:cubicBezTo>
                  <a:lnTo>
                    <a:pt x="0" y="20906"/>
                  </a:lnTo>
                  <a:lnTo>
                    <a:pt x="5431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2" name="Arc 10"/>
            <p:cNvSpPr/>
            <p:nvPr/>
          </p:nvSpPr>
          <p:spPr>
            <a:xfrm flipH="1">
              <a:off x="1584" y="2987"/>
              <a:ext cx="480" cy="10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375" fill="none">
                  <a:moveTo>
                    <a:pt x="3109" y="0"/>
                  </a:moveTo>
                  <a:cubicBezTo>
                    <a:pt x="13726" y="1544"/>
                    <a:pt x="21600" y="10646"/>
                    <a:pt x="21600" y="21375"/>
                  </a:cubicBezTo>
                </a:path>
                <a:path w="21600" h="21375" stroke="0">
                  <a:moveTo>
                    <a:pt x="3109" y="0"/>
                  </a:moveTo>
                  <a:cubicBezTo>
                    <a:pt x="13726" y="1544"/>
                    <a:pt x="21600" y="10646"/>
                    <a:pt x="21600" y="21375"/>
                  </a:cubicBezTo>
                  <a:lnTo>
                    <a:pt x="0" y="21375"/>
                  </a:lnTo>
                  <a:lnTo>
                    <a:pt x="310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3" name="Arc 11"/>
            <p:cNvSpPr/>
            <p:nvPr/>
          </p:nvSpPr>
          <p:spPr>
            <a:xfrm>
              <a:off x="2064" y="3250"/>
              <a:ext cx="528" cy="7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6061" fill="none">
                  <a:moveTo>
                    <a:pt x="14443" y="-1"/>
                  </a:moveTo>
                  <a:cubicBezTo>
                    <a:pt x="18998" y="4096"/>
                    <a:pt x="21600" y="9934"/>
                    <a:pt x="21600" y="16061"/>
                  </a:cubicBezTo>
                </a:path>
                <a:path w="21600" h="16061" stroke="0">
                  <a:moveTo>
                    <a:pt x="14443" y="-1"/>
                  </a:moveTo>
                  <a:cubicBezTo>
                    <a:pt x="18998" y="4096"/>
                    <a:pt x="21600" y="9934"/>
                    <a:pt x="21600" y="16061"/>
                  </a:cubicBezTo>
                  <a:lnTo>
                    <a:pt x="0" y="16061"/>
                  </a:lnTo>
                  <a:lnTo>
                    <a:pt x="14443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4" name="Arc 12"/>
            <p:cNvSpPr/>
            <p:nvPr/>
          </p:nvSpPr>
          <p:spPr>
            <a:xfrm flipH="1">
              <a:off x="2592" y="3254"/>
              <a:ext cx="576" cy="7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5954" fill="none">
                  <a:moveTo>
                    <a:pt x="14561" y="-1"/>
                  </a:moveTo>
                  <a:cubicBezTo>
                    <a:pt x="19045" y="4092"/>
                    <a:pt x="21600" y="9883"/>
                    <a:pt x="21600" y="15954"/>
                  </a:cubicBezTo>
                </a:path>
                <a:path w="21600" h="15954" stroke="0">
                  <a:moveTo>
                    <a:pt x="14561" y="-1"/>
                  </a:moveTo>
                  <a:cubicBezTo>
                    <a:pt x="19045" y="4092"/>
                    <a:pt x="21600" y="9883"/>
                    <a:pt x="21600" y="15954"/>
                  </a:cubicBezTo>
                  <a:lnTo>
                    <a:pt x="0" y="15954"/>
                  </a:lnTo>
                  <a:lnTo>
                    <a:pt x="14561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5" name="Arc 13"/>
            <p:cNvSpPr/>
            <p:nvPr/>
          </p:nvSpPr>
          <p:spPr>
            <a:xfrm>
              <a:off x="2976" y="3542"/>
              <a:ext cx="336" cy="4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6061" fill="none">
                  <a:moveTo>
                    <a:pt x="14443" y="-1"/>
                  </a:moveTo>
                  <a:cubicBezTo>
                    <a:pt x="18998" y="4096"/>
                    <a:pt x="21600" y="9934"/>
                    <a:pt x="21600" y="16061"/>
                  </a:cubicBezTo>
                </a:path>
                <a:path w="21600" h="16061" stroke="0">
                  <a:moveTo>
                    <a:pt x="14443" y="-1"/>
                  </a:moveTo>
                  <a:cubicBezTo>
                    <a:pt x="18998" y="4096"/>
                    <a:pt x="21600" y="9934"/>
                    <a:pt x="21600" y="16061"/>
                  </a:cubicBezTo>
                  <a:lnTo>
                    <a:pt x="0" y="16061"/>
                  </a:lnTo>
                  <a:lnTo>
                    <a:pt x="14443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6" name="Arc 14"/>
            <p:cNvSpPr/>
            <p:nvPr/>
          </p:nvSpPr>
          <p:spPr>
            <a:xfrm flipH="1">
              <a:off x="3312" y="3542"/>
              <a:ext cx="43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16061" fill="none">
                  <a:moveTo>
                    <a:pt x="14443" y="-1"/>
                  </a:moveTo>
                  <a:cubicBezTo>
                    <a:pt x="18998" y="4096"/>
                    <a:pt x="21600" y="9934"/>
                    <a:pt x="21600" y="16061"/>
                  </a:cubicBezTo>
                </a:path>
                <a:path w="21600" h="16061" stroke="0">
                  <a:moveTo>
                    <a:pt x="14443" y="-1"/>
                  </a:moveTo>
                  <a:cubicBezTo>
                    <a:pt x="18998" y="4096"/>
                    <a:pt x="21600" y="9934"/>
                    <a:pt x="21600" y="16061"/>
                  </a:cubicBezTo>
                  <a:lnTo>
                    <a:pt x="0" y="16061"/>
                  </a:lnTo>
                  <a:lnTo>
                    <a:pt x="14443" y="-1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7" name="Text Box 15"/>
            <p:cNvSpPr txBox="1"/>
            <p:nvPr/>
          </p:nvSpPr>
          <p:spPr>
            <a:xfrm>
              <a:off x="384" y="3264"/>
              <a:ext cx="1200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正电子</a:t>
              </a:r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Text Box 16"/>
            <p:cNvSpPr txBox="1"/>
            <p:nvPr/>
          </p:nvSpPr>
          <p:spPr>
            <a:xfrm>
              <a:off x="1824" y="3224"/>
              <a:ext cx="864" cy="4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电子</a:t>
              </a:r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AutoShape 17"/>
            <p:cNvSpPr/>
            <p:nvPr/>
          </p:nvSpPr>
          <p:spPr>
            <a:xfrm>
              <a:off x="384" y="3254"/>
              <a:ext cx="816" cy="384"/>
            </a:xfrm>
            <a:prstGeom prst="wedgeRectCallout">
              <a:avLst>
                <a:gd name="adj1" fmla="val 56861"/>
                <a:gd name="adj2" fmla="val -93491"/>
              </a:avLst>
            </a:prstGeom>
            <a:noFill/>
            <a:ln w="952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zh-CN" sz="24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AutoShape 18"/>
            <p:cNvSpPr/>
            <p:nvPr/>
          </p:nvSpPr>
          <p:spPr>
            <a:xfrm>
              <a:off x="1824" y="3235"/>
              <a:ext cx="576" cy="336"/>
            </a:xfrm>
            <a:prstGeom prst="wedgeRectCallout">
              <a:avLst>
                <a:gd name="adj1" fmla="val -44269"/>
                <a:gd name="adj2" fmla="val -86903"/>
              </a:avLst>
            </a:prstGeom>
            <a:noFill/>
            <a:ln w="952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zh-CN" sz="24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AutoShape 19"/>
            <p:cNvSpPr/>
            <p:nvPr/>
          </p:nvSpPr>
          <p:spPr>
            <a:xfrm>
              <a:off x="3504" y="3504"/>
              <a:ext cx="576" cy="336"/>
            </a:xfrm>
            <a:prstGeom prst="wedgeRectCallout">
              <a:avLst>
                <a:gd name="adj1" fmla="val -53648"/>
                <a:gd name="adj2" fmla="val 94644"/>
              </a:avLst>
            </a:prstGeom>
            <a:noFill/>
            <a:ln w="9525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zh-CN" sz="24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2" name="Object 20"/>
            <p:cNvGraphicFramePr>
              <a:graphicFrameLocks noChangeAspect="1"/>
            </p:cNvGraphicFramePr>
            <p:nvPr/>
          </p:nvGraphicFramePr>
          <p:xfrm>
            <a:off x="2880" y="2880"/>
            <a:ext cx="81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2" imgW="495300" imgH="228600" progId="Equation.3">
                    <p:embed/>
                  </p:oleObj>
                </mc:Choice>
                <mc:Fallback>
                  <p:oleObj name="" r:id="rId2" imgW="495300" imgH="2286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80" y="2880"/>
                          <a:ext cx="816" cy="5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3" name="Text Box 21"/>
          <p:cNvSpPr txBox="1"/>
          <p:nvPr/>
        </p:nvSpPr>
        <p:spPr>
          <a:xfrm>
            <a:off x="6011863" y="4005263"/>
            <a:ext cx="2881312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1930</a:t>
            </a:r>
            <a:r>
              <a:rPr lang="zh-CN" altLang="en-US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年狄拉克预言自然界存在正电子</a:t>
            </a:r>
            <a:endParaRPr lang="zh-CN" altLang="en-US" sz="3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3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Text Box 2"/>
          <p:cNvSpPr txBox="1"/>
          <p:nvPr/>
        </p:nvSpPr>
        <p:spPr>
          <a:xfrm>
            <a:off x="554038" y="1481138"/>
            <a:ext cx="33686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333333"/>
                </a:solidFill>
                <a:latin typeface="Times New Roman" panose="02020603050405020304" pitchFamily="18" charset="0"/>
              </a:rPr>
              <a:t>质谱仪</a:t>
            </a:r>
            <a:endParaRPr lang="zh-CN" altLang="en-US" sz="32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486400" y="1371600"/>
          <a:ext cx="20970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787400" imgH="419100" progId="Equation.3">
                  <p:embed/>
                </p:oleObj>
              </mc:Choice>
              <mc:Fallback>
                <p:oleObj name="" r:id="rId1" imgW="787400" imgH="419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86400" y="1371600"/>
                        <a:ext cx="2097088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715000" y="2590800"/>
          <a:ext cx="165258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635000" imgH="393700" progId="Equation.3">
                  <p:embed/>
                </p:oleObj>
              </mc:Choice>
              <mc:Fallback>
                <p:oleObj name="" r:id="rId3" imgW="635000" imgH="3937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0" y="2590800"/>
                        <a:ext cx="1652588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9" name="Group 5"/>
          <p:cNvGrpSpPr/>
          <p:nvPr/>
        </p:nvGrpSpPr>
        <p:grpSpPr>
          <a:xfrm>
            <a:off x="5002213" y="3719513"/>
            <a:ext cx="3429000" cy="2438400"/>
            <a:chOff x="3360" y="2352"/>
            <a:chExt cx="2160" cy="1536"/>
          </a:xfrm>
        </p:grpSpPr>
        <p:sp>
          <p:nvSpPr>
            <p:cNvPr id="11386" name="Rectangle 6"/>
            <p:cNvSpPr/>
            <p:nvPr/>
          </p:nvSpPr>
          <p:spPr>
            <a:xfrm>
              <a:off x="3360" y="2352"/>
              <a:ext cx="2160" cy="15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87" name="Line 7"/>
            <p:cNvSpPr/>
            <p:nvPr/>
          </p:nvSpPr>
          <p:spPr>
            <a:xfrm>
              <a:off x="3552" y="3183"/>
              <a:ext cx="19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88" name="Line 8"/>
            <p:cNvSpPr/>
            <p:nvPr/>
          </p:nvSpPr>
          <p:spPr>
            <a:xfrm>
              <a:off x="3552" y="3399"/>
              <a:ext cx="19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89" name="Rectangle 9"/>
            <p:cNvSpPr/>
            <p:nvPr/>
          </p:nvSpPr>
          <p:spPr>
            <a:xfrm>
              <a:off x="4057" y="3183"/>
              <a:ext cx="51" cy="216"/>
            </a:xfrm>
            <a:prstGeom prst="rect">
              <a:avLst/>
            </a:prstGeom>
            <a:solidFill>
              <a:srgbClr val="CC0000"/>
            </a:solidFill>
            <a:ln w="952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90" name="Line 10"/>
            <p:cNvSpPr/>
            <p:nvPr/>
          </p:nvSpPr>
          <p:spPr>
            <a:xfrm>
              <a:off x="4461" y="3183"/>
              <a:ext cx="0" cy="216"/>
            </a:xfrm>
            <a:prstGeom prst="line">
              <a:avLst/>
            </a:prstGeom>
            <a:ln w="571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1" name="Line 11"/>
            <p:cNvSpPr/>
            <p:nvPr/>
          </p:nvSpPr>
          <p:spPr>
            <a:xfrm>
              <a:off x="5068" y="3183"/>
              <a:ext cx="0" cy="21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2" name="Line 12"/>
            <p:cNvSpPr/>
            <p:nvPr/>
          </p:nvSpPr>
          <p:spPr>
            <a:xfrm>
              <a:off x="4765" y="3183"/>
              <a:ext cx="0" cy="216"/>
            </a:xfrm>
            <a:prstGeom prst="line">
              <a:avLst/>
            </a:prstGeom>
            <a:ln w="76200" cap="flat" cmpd="sng">
              <a:solidFill>
                <a:srgbClr val="99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3" name="Line 13"/>
            <p:cNvSpPr/>
            <p:nvPr/>
          </p:nvSpPr>
          <p:spPr>
            <a:xfrm flipH="1" flipV="1">
              <a:off x="4320" y="2727"/>
              <a:ext cx="141" cy="456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4" name="Line 14"/>
            <p:cNvSpPr/>
            <p:nvPr/>
          </p:nvSpPr>
          <p:spPr>
            <a:xfrm flipH="1" flipV="1">
              <a:off x="4608" y="2727"/>
              <a:ext cx="0" cy="48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5" name="Line 15"/>
            <p:cNvSpPr/>
            <p:nvPr/>
          </p:nvSpPr>
          <p:spPr>
            <a:xfrm flipV="1">
              <a:off x="4765" y="2727"/>
              <a:ext cx="83" cy="456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6" name="Line 16"/>
            <p:cNvSpPr/>
            <p:nvPr/>
          </p:nvSpPr>
          <p:spPr>
            <a:xfrm flipV="1">
              <a:off x="5068" y="2727"/>
              <a:ext cx="164" cy="456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7" name="Line 17"/>
            <p:cNvSpPr/>
            <p:nvPr/>
          </p:nvSpPr>
          <p:spPr>
            <a:xfrm flipH="1" flipV="1">
              <a:off x="3888" y="2775"/>
              <a:ext cx="169" cy="408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98" name="Text Box 18"/>
            <p:cNvSpPr txBox="1"/>
            <p:nvPr/>
          </p:nvSpPr>
          <p:spPr>
            <a:xfrm>
              <a:off x="3692" y="248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70</a:t>
              </a:r>
              <a:endParaRPr lang="en-US" altLang="zh-CN" sz="2800" b="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99" name="Text Box 19"/>
            <p:cNvSpPr txBox="1"/>
            <p:nvPr/>
          </p:nvSpPr>
          <p:spPr>
            <a:xfrm>
              <a:off x="4076" y="244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72</a:t>
              </a:r>
              <a:endParaRPr lang="en-US" altLang="zh-CN" sz="2800" b="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00" name="Text Box 20"/>
            <p:cNvSpPr txBox="1"/>
            <p:nvPr/>
          </p:nvSpPr>
          <p:spPr>
            <a:xfrm>
              <a:off x="4416" y="244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73</a:t>
              </a:r>
              <a:endParaRPr lang="en-US" altLang="zh-CN" sz="2800" b="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01" name="Text Box 21"/>
            <p:cNvSpPr txBox="1"/>
            <p:nvPr/>
          </p:nvSpPr>
          <p:spPr>
            <a:xfrm>
              <a:off x="4752" y="244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74</a:t>
              </a:r>
              <a:endParaRPr lang="en-US" altLang="zh-CN" sz="2800" b="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02" name="Text Box 22"/>
            <p:cNvSpPr txBox="1"/>
            <p:nvPr/>
          </p:nvSpPr>
          <p:spPr>
            <a:xfrm>
              <a:off x="5132" y="244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76</a:t>
              </a:r>
              <a:endParaRPr lang="en-US" altLang="zh-CN" sz="2800" b="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03" name="Line 23"/>
            <p:cNvSpPr/>
            <p:nvPr/>
          </p:nvSpPr>
          <p:spPr>
            <a:xfrm>
              <a:off x="4613" y="3183"/>
              <a:ext cx="0" cy="216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3360" y="3552"/>
              <a:ext cx="2160" cy="33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9900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hangingPunct="1"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锗的质谱</a:t>
              </a:r>
              <a:endParaRPr kumimoji="0" lang="zh-CN" altLang="en-US" sz="28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409" name="Group 25"/>
          <p:cNvGrpSpPr/>
          <p:nvPr/>
        </p:nvGrpSpPr>
        <p:grpSpPr>
          <a:xfrm>
            <a:off x="511175" y="2060575"/>
            <a:ext cx="4419600" cy="4098925"/>
            <a:chOff x="288" y="912"/>
            <a:chExt cx="2784" cy="2976"/>
          </a:xfrm>
        </p:grpSpPr>
        <p:sp>
          <p:nvSpPr>
            <p:cNvPr id="11273" name="Rectangle 26"/>
            <p:cNvSpPr/>
            <p:nvPr/>
          </p:nvSpPr>
          <p:spPr>
            <a:xfrm>
              <a:off x="288" y="912"/>
              <a:ext cx="2784" cy="29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4" name="Oval 27"/>
            <p:cNvSpPr/>
            <p:nvPr/>
          </p:nvSpPr>
          <p:spPr>
            <a:xfrm>
              <a:off x="643" y="1483"/>
              <a:ext cx="1955" cy="1764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5" name="Oval 28"/>
            <p:cNvSpPr/>
            <p:nvPr/>
          </p:nvSpPr>
          <p:spPr>
            <a:xfrm>
              <a:off x="1132" y="1794"/>
              <a:ext cx="1249" cy="1141"/>
            </a:xfrm>
            <a:prstGeom prst="ellipse">
              <a:avLst/>
            </a:prstGeom>
            <a:noFill/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6" name="Rectangle 29"/>
            <p:cNvSpPr/>
            <p:nvPr/>
          </p:nvSpPr>
          <p:spPr>
            <a:xfrm>
              <a:off x="480" y="1431"/>
              <a:ext cx="2336" cy="934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1277" name="Group 30"/>
            <p:cNvGrpSpPr/>
            <p:nvPr/>
          </p:nvGrpSpPr>
          <p:grpSpPr>
            <a:xfrm>
              <a:off x="643" y="2133"/>
              <a:ext cx="1930" cy="1143"/>
              <a:chOff x="1248" y="2570"/>
              <a:chExt cx="1706" cy="1057"/>
            </a:xfrm>
          </p:grpSpPr>
          <p:sp>
            <p:nvSpPr>
              <p:cNvPr id="11314" name="Line 31"/>
              <p:cNvSpPr/>
              <p:nvPr/>
            </p:nvSpPr>
            <p:spPr>
              <a:xfrm>
                <a:off x="1248" y="2736"/>
                <a:ext cx="96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1315" name="Group 32"/>
              <p:cNvGrpSpPr/>
              <p:nvPr/>
            </p:nvGrpSpPr>
            <p:grpSpPr>
              <a:xfrm>
                <a:off x="1248" y="2592"/>
                <a:ext cx="358" cy="433"/>
                <a:chOff x="806" y="2236"/>
                <a:chExt cx="358" cy="433"/>
              </a:xfrm>
            </p:grpSpPr>
            <p:sp>
              <p:nvSpPr>
                <p:cNvPr id="11383" name="Text Box 33"/>
                <p:cNvSpPr txBox="1"/>
                <p:nvPr/>
              </p:nvSpPr>
              <p:spPr>
                <a:xfrm>
                  <a:off x="806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84" name="Text Box 34"/>
                <p:cNvSpPr txBox="1"/>
                <p:nvPr/>
              </p:nvSpPr>
              <p:spPr>
                <a:xfrm>
                  <a:off x="902" y="2238"/>
                  <a:ext cx="167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85" name="Text Box 35"/>
                <p:cNvSpPr txBox="1"/>
                <p:nvPr/>
              </p:nvSpPr>
              <p:spPr>
                <a:xfrm>
                  <a:off x="998" y="2238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16" name="Group 36"/>
              <p:cNvGrpSpPr/>
              <p:nvPr/>
            </p:nvGrpSpPr>
            <p:grpSpPr>
              <a:xfrm>
                <a:off x="1538" y="2570"/>
                <a:ext cx="357" cy="432"/>
                <a:chOff x="808" y="2236"/>
                <a:chExt cx="357" cy="432"/>
              </a:xfrm>
            </p:grpSpPr>
            <p:sp>
              <p:nvSpPr>
                <p:cNvPr id="11380" name="Text Box 37"/>
                <p:cNvSpPr txBox="1"/>
                <p:nvPr/>
              </p:nvSpPr>
              <p:spPr>
                <a:xfrm>
                  <a:off x="808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81" name="Text Box 38"/>
                <p:cNvSpPr txBox="1"/>
                <p:nvPr/>
              </p:nvSpPr>
              <p:spPr>
                <a:xfrm>
                  <a:off x="904" y="2237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82" name="Text Box 39"/>
                <p:cNvSpPr txBox="1"/>
                <p:nvPr/>
              </p:nvSpPr>
              <p:spPr>
                <a:xfrm>
                  <a:off x="999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17" name="Text Box 40"/>
              <p:cNvSpPr txBox="1"/>
              <p:nvPr/>
            </p:nvSpPr>
            <p:spPr>
              <a:xfrm>
                <a:off x="2691" y="2570"/>
                <a:ext cx="166" cy="4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3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8" name="Text Box 41"/>
              <p:cNvSpPr txBox="1"/>
              <p:nvPr/>
            </p:nvSpPr>
            <p:spPr>
              <a:xfrm>
                <a:off x="2788" y="2571"/>
                <a:ext cx="166" cy="4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3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319" name="Group 42"/>
              <p:cNvGrpSpPr/>
              <p:nvPr/>
            </p:nvGrpSpPr>
            <p:grpSpPr>
              <a:xfrm>
                <a:off x="2402" y="2570"/>
                <a:ext cx="362" cy="432"/>
                <a:chOff x="804" y="2236"/>
                <a:chExt cx="362" cy="432"/>
              </a:xfrm>
            </p:grpSpPr>
            <p:sp>
              <p:nvSpPr>
                <p:cNvPr id="11377" name="Text Box 43"/>
                <p:cNvSpPr txBox="1"/>
                <p:nvPr/>
              </p:nvSpPr>
              <p:spPr>
                <a:xfrm>
                  <a:off x="804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8" name="Text Box 44"/>
                <p:cNvSpPr txBox="1"/>
                <p:nvPr/>
              </p:nvSpPr>
              <p:spPr>
                <a:xfrm>
                  <a:off x="902" y="2237"/>
                  <a:ext cx="167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9" name="Text Box 45"/>
                <p:cNvSpPr txBox="1"/>
                <p:nvPr/>
              </p:nvSpPr>
              <p:spPr>
                <a:xfrm>
                  <a:off x="1000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20" name="Group 46"/>
              <p:cNvGrpSpPr/>
              <p:nvPr/>
            </p:nvGrpSpPr>
            <p:grpSpPr>
              <a:xfrm>
                <a:off x="2112" y="2570"/>
                <a:ext cx="358" cy="432"/>
                <a:chOff x="806" y="2236"/>
                <a:chExt cx="358" cy="432"/>
              </a:xfrm>
            </p:grpSpPr>
            <p:sp>
              <p:nvSpPr>
                <p:cNvPr id="11374" name="Text Box 47"/>
                <p:cNvSpPr txBox="1"/>
                <p:nvPr/>
              </p:nvSpPr>
              <p:spPr>
                <a:xfrm>
                  <a:off x="806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5" name="Text Box 48"/>
                <p:cNvSpPr txBox="1"/>
                <p:nvPr/>
              </p:nvSpPr>
              <p:spPr>
                <a:xfrm>
                  <a:off x="902" y="2237"/>
                  <a:ext cx="167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6" name="Text Box 49"/>
                <p:cNvSpPr txBox="1"/>
                <p:nvPr/>
              </p:nvSpPr>
              <p:spPr>
                <a:xfrm>
                  <a:off x="998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21" name="Group 50"/>
              <p:cNvGrpSpPr/>
              <p:nvPr/>
            </p:nvGrpSpPr>
            <p:grpSpPr>
              <a:xfrm>
                <a:off x="1821" y="2570"/>
                <a:ext cx="363" cy="432"/>
                <a:chOff x="803" y="2236"/>
                <a:chExt cx="363" cy="432"/>
              </a:xfrm>
            </p:grpSpPr>
            <p:sp>
              <p:nvSpPr>
                <p:cNvPr id="11371" name="Text Box 51"/>
                <p:cNvSpPr txBox="1"/>
                <p:nvPr/>
              </p:nvSpPr>
              <p:spPr>
                <a:xfrm>
                  <a:off x="803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2" name="Text Box 52"/>
                <p:cNvSpPr txBox="1"/>
                <p:nvPr/>
              </p:nvSpPr>
              <p:spPr>
                <a:xfrm>
                  <a:off x="901" y="2237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3" name="Text Box 53"/>
                <p:cNvSpPr txBox="1"/>
                <p:nvPr/>
              </p:nvSpPr>
              <p:spPr>
                <a:xfrm>
                  <a:off x="1000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22" name="Group 54"/>
              <p:cNvGrpSpPr/>
              <p:nvPr/>
            </p:nvGrpSpPr>
            <p:grpSpPr>
              <a:xfrm>
                <a:off x="1347" y="2809"/>
                <a:ext cx="357" cy="432"/>
                <a:chOff x="805" y="2235"/>
                <a:chExt cx="357" cy="432"/>
              </a:xfrm>
            </p:grpSpPr>
            <p:sp>
              <p:nvSpPr>
                <p:cNvPr id="11368" name="Text Box 55"/>
                <p:cNvSpPr txBox="1"/>
                <p:nvPr/>
              </p:nvSpPr>
              <p:spPr>
                <a:xfrm>
                  <a:off x="805" y="2235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69" name="Text Box 56"/>
                <p:cNvSpPr txBox="1"/>
                <p:nvPr/>
              </p:nvSpPr>
              <p:spPr>
                <a:xfrm>
                  <a:off x="898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" name="Text Box 57"/>
                <p:cNvSpPr txBox="1"/>
                <p:nvPr/>
              </p:nvSpPr>
              <p:spPr>
                <a:xfrm>
                  <a:off x="996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23" name="Group 58"/>
              <p:cNvGrpSpPr/>
              <p:nvPr/>
            </p:nvGrpSpPr>
            <p:grpSpPr>
              <a:xfrm>
                <a:off x="1632" y="2809"/>
                <a:ext cx="359" cy="432"/>
                <a:chOff x="806" y="2235"/>
                <a:chExt cx="359" cy="432"/>
              </a:xfrm>
            </p:grpSpPr>
            <p:sp>
              <p:nvSpPr>
                <p:cNvPr id="11365" name="Text Box 59"/>
                <p:cNvSpPr txBox="1"/>
                <p:nvPr/>
              </p:nvSpPr>
              <p:spPr>
                <a:xfrm>
                  <a:off x="806" y="2235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66" name="Text Box 60"/>
                <p:cNvSpPr txBox="1"/>
                <p:nvPr/>
              </p:nvSpPr>
              <p:spPr>
                <a:xfrm>
                  <a:off x="902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67" name="Text Box 61"/>
                <p:cNvSpPr txBox="1"/>
                <p:nvPr/>
              </p:nvSpPr>
              <p:spPr>
                <a:xfrm>
                  <a:off x="999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24" name="Text Box 62"/>
              <p:cNvSpPr txBox="1"/>
              <p:nvPr/>
            </p:nvSpPr>
            <p:spPr>
              <a:xfrm>
                <a:off x="2783" y="2812"/>
                <a:ext cx="167" cy="4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3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325" name="Group 63"/>
              <p:cNvGrpSpPr/>
              <p:nvPr/>
            </p:nvGrpSpPr>
            <p:grpSpPr>
              <a:xfrm>
                <a:off x="2498" y="2831"/>
                <a:ext cx="357" cy="433"/>
                <a:chOff x="808" y="2235"/>
                <a:chExt cx="357" cy="433"/>
              </a:xfrm>
            </p:grpSpPr>
            <p:sp>
              <p:nvSpPr>
                <p:cNvPr id="11362" name="Text Box 64"/>
                <p:cNvSpPr txBox="1"/>
                <p:nvPr/>
              </p:nvSpPr>
              <p:spPr>
                <a:xfrm>
                  <a:off x="808" y="2235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63" name="Text Box 65"/>
                <p:cNvSpPr txBox="1"/>
                <p:nvPr/>
              </p:nvSpPr>
              <p:spPr>
                <a:xfrm>
                  <a:off x="904" y="2237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64" name="Text Box 66"/>
                <p:cNvSpPr txBox="1"/>
                <p:nvPr/>
              </p:nvSpPr>
              <p:spPr>
                <a:xfrm>
                  <a:off x="999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26" name="Group 67"/>
              <p:cNvGrpSpPr/>
              <p:nvPr/>
            </p:nvGrpSpPr>
            <p:grpSpPr>
              <a:xfrm>
                <a:off x="2208" y="2809"/>
                <a:ext cx="359" cy="432"/>
                <a:chOff x="806" y="2235"/>
                <a:chExt cx="359" cy="432"/>
              </a:xfrm>
            </p:grpSpPr>
            <p:sp>
              <p:nvSpPr>
                <p:cNvPr id="11359" name="Text Box 68"/>
                <p:cNvSpPr txBox="1"/>
                <p:nvPr/>
              </p:nvSpPr>
              <p:spPr>
                <a:xfrm>
                  <a:off x="806" y="2235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60" name="Text Box 69"/>
                <p:cNvSpPr txBox="1"/>
                <p:nvPr/>
              </p:nvSpPr>
              <p:spPr>
                <a:xfrm>
                  <a:off x="902" y="2237"/>
                  <a:ext cx="167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61" name="Text Box 70"/>
                <p:cNvSpPr txBox="1"/>
                <p:nvPr/>
              </p:nvSpPr>
              <p:spPr>
                <a:xfrm>
                  <a:off x="999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27" name="Group 71"/>
              <p:cNvGrpSpPr/>
              <p:nvPr/>
            </p:nvGrpSpPr>
            <p:grpSpPr>
              <a:xfrm>
                <a:off x="1920" y="2809"/>
                <a:ext cx="358" cy="432"/>
                <a:chOff x="806" y="2235"/>
                <a:chExt cx="358" cy="432"/>
              </a:xfrm>
            </p:grpSpPr>
            <p:sp>
              <p:nvSpPr>
                <p:cNvPr id="11356" name="Text Box 72"/>
                <p:cNvSpPr txBox="1"/>
                <p:nvPr/>
              </p:nvSpPr>
              <p:spPr>
                <a:xfrm>
                  <a:off x="806" y="2235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7" name="Text Box 73"/>
                <p:cNvSpPr txBox="1"/>
                <p:nvPr/>
              </p:nvSpPr>
              <p:spPr>
                <a:xfrm>
                  <a:off x="904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8" name="Text Box 74"/>
                <p:cNvSpPr txBox="1"/>
                <p:nvPr/>
              </p:nvSpPr>
              <p:spPr>
                <a:xfrm>
                  <a:off x="998" y="2237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28" name="Text Box 75"/>
              <p:cNvSpPr txBox="1"/>
              <p:nvPr/>
            </p:nvSpPr>
            <p:spPr>
              <a:xfrm>
                <a:off x="1443" y="3002"/>
                <a:ext cx="167" cy="4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3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29" name="Text Box 76"/>
              <p:cNvSpPr txBox="1"/>
              <p:nvPr/>
            </p:nvSpPr>
            <p:spPr>
              <a:xfrm>
                <a:off x="1538" y="3004"/>
                <a:ext cx="166" cy="4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3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330" name="Group 77"/>
              <p:cNvGrpSpPr/>
              <p:nvPr/>
            </p:nvGrpSpPr>
            <p:grpSpPr>
              <a:xfrm>
                <a:off x="1632" y="3002"/>
                <a:ext cx="359" cy="433"/>
                <a:chOff x="806" y="2236"/>
                <a:chExt cx="359" cy="433"/>
              </a:xfrm>
            </p:grpSpPr>
            <p:sp>
              <p:nvSpPr>
                <p:cNvPr id="11353" name="Text Box 78"/>
                <p:cNvSpPr txBox="1"/>
                <p:nvPr/>
              </p:nvSpPr>
              <p:spPr>
                <a:xfrm>
                  <a:off x="806" y="2236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4" name="Text Box 79"/>
                <p:cNvSpPr txBox="1"/>
                <p:nvPr/>
              </p:nvSpPr>
              <p:spPr>
                <a:xfrm>
                  <a:off x="902" y="2238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5" name="Text Box 80"/>
                <p:cNvSpPr txBox="1"/>
                <p:nvPr/>
              </p:nvSpPr>
              <p:spPr>
                <a:xfrm>
                  <a:off x="999" y="2238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31" name="Text Box 81"/>
              <p:cNvSpPr txBox="1"/>
              <p:nvPr/>
            </p:nvSpPr>
            <p:spPr>
              <a:xfrm>
                <a:off x="2500" y="3002"/>
                <a:ext cx="166" cy="4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3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32" name="Text Box 82"/>
              <p:cNvSpPr txBox="1"/>
              <p:nvPr/>
            </p:nvSpPr>
            <p:spPr>
              <a:xfrm>
                <a:off x="2597" y="3004"/>
                <a:ext cx="166" cy="4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 sz="3600" dirty="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333" name="Group 83"/>
              <p:cNvGrpSpPr/>
              <p:nvPr/>
            </p:nvGrpSpPr>
            <p:grpSpPr>
              <a:xfrm>
                <a:off x="2208" y="3002"/>
                <a:ext cx="359" cy="433"/>
                <a:chOff x="806" y="2236"/>
                <a:chExt cx="359" cy="433"/>
              </a:xfrm>
            </p:grpSpPr>
            <p:sp>
              <p:nvSpPr>
                <p:cNvPr id="11350" name="Text Box 84"/>
                <p:cNvSpPr txBox="1"/>
                <p:nvPr/>
              </p:nvSpPr>
              <p:spPr>
                <a:xfrm>
                  <a:off x="806" y="2236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1" name="Text Box 85"/>
                <p:cNvSpPr txBox="1"/>
                <p:nvPr/>
              </p:nvSpPr>
              <p:spPr>
                <a:xfrm>
                  <a:off x="902" y="2238"/>
                  <a:ext cx="167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52" name="Text Box 86"/>
                <p:cNvSpPr txBox="1"/>
                <p:nvPr/>
              </p:nvSpPr>
              <p:spPr>
                <a:xfrm>
                  <a:off x="999" y="2238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34" name="Group 87"/>
              <p:cNvGrpSpPr/>
              <p:nvPr/>
            </p:nvGrpSpPr>
            <p:grpSpPr>
              <a:xfrm>
                <a:off x="1920" y="3002"/>
                <a:ext cx="358" cy="433"/>
                <a:chOff x="806" y="2236"/>
                <a:chExt cx="358" cy="433"/>
              </a:xfrm>
            </p:grpSpPr>
            <p:sp>
              <p:nvSpPr>
                <p:cNvPr id="11347" name="Text Box 88"/>
                <p:cNvSpPr txBox="1"/>
                <p:nvPr/>
              </p:nvSpPr>
              <p:spPr>
                <a:xfrm>
                  <a:off x="806" y="2236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8" name="Text Box 89"/>
                <p:cNvSpPr txBox="1"/>
                <p:nvPr/>
              </p:nvSpPr>
              <p:spPr>
                <a:xfrm>
                  <a:off x="904" y="2238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9" name="Text Box 90"/>
                <p:cNvSpPr txBox="1"/>
                <p:nvPr/>
              </p:nvSpPr>
              <p:spPr>
                <a:xfrm>
                  <a:off x="998" y="2238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35" name="Group 91"/>
              <p:cNvGrpSpPr/>
              <p:nvPr/>
            </p:nvGrpSpPr>
            <p:grpSpPr>
              <a:xfrm>
                <a:off x="1637" y="3194"/>
                <a:ext cx="357" cy="433"/>
                <a:chOff x="807" y="2236"/>
                <a:chExt cx="357" cy="433"/>
              </a:xfrm>
            </p:grpSpPr>
            <p:sp>
              <p:nvSpPr>
                <p:cNvPr id="11344" name="Text Box 92"/>
                <p:cNvSpPr txBox="1"/>
                <p:nvPr/>
              </p:nvSpPr>
              <p:spPr>
                <a:xfrm>
                  <a:off x="807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5" name="Text Box 93"/>
                <p:cNvSpPr txBox="1"/>
                <p:nvPr/>
              </p:nvSpPr>
              <p:spPr>
                <a:xfrm>
                  <a:off x="904" y="2238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6" name="Text Box 94"/>
                <p:cNvSpPr txBox="1"/>
                <p:nvPr/>
              </p:nvSpPr>
              <p:spPr>
                <a:xfrm>
                  <a:off x="998" y="2238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36" name="Group 95"/>
              <p:cNvGrpSpPr/>
              <p:nvPr/>
            </p:nvGrpSpPr>
            <p:grpSpPr>
              <a:xfrm>
                <a:off x="2208" y="3194"/>
                <a:ext cx="359" cy="433"/>
                <a:chOff x="806" y="2236"/>
                <a:chExt cx="359" cy="433"/>
              </a:xfrm>
            </p:grpSpPr>
            <p:sp>
              <p:nvSpPr>
                <p:cNvPr id="11341" name="Text Box 96"/>
                <p:cNvSpPr txBox="1"/>
                <p:nvPr/>
              </p:nvSpPr>
              <p:spPr>
                <a:xfrm>
                  <a:off x="806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2" name="Text Box 97"/>
                <p:cNvSpPr txBox="1"/>
                <p:nvPr/>
              </p:nvSpPr>
              <p:spPr>
                <a:xfrm>
                  <a:off x="902" y="2238"/>
                  <a:ext cx="167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3" name="Text Box 98"/>
                <p:cNvSpPr txBox="1"/>
                <p:nvPr/>
              </p:nvSpPr>
              <p:spPr>
                <a:xfrm>
                  <a:off x="999" y="2238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337" name="Group 99"/>
              <p:cNvGrpSpPr/>
              <p:nvPr/>
            </p:nvGrpSpPr>
            <p:grpSpPr>
              <a:xfrm>
                <a:off x="1920" y="3194"/>
                <a:ext cx="358" cy="433"/>
                <a:chOff x="806" y="2236"/>
                <a:chExt cx="358" cy="433"/>
              </a:xfrm>
            </p:grpSpPr>
            <p:sp>
              <p:nvSpPr>
                <p:cNvPr id="11338" name="Text Box 100"/>
                <p:cNvSpPr txBox="1"/>
                <p:nvPr/>
              </p:nvSpPr>
              <p:spPr>
                <a:xfrm>
                  <a:off x="806" y="2236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39" name="Text Box 101"/>
                <p:cNvSpPr txBox="1"/>
                <p:nvPr/>
              </p:nvSpPr>
              <p:spPr>
                <a:xfrm>
                  <a:off x="904" y="2238"/>
                  <a:ext cx="166" cy="4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40" name="Text Box 102"/>
                <p:cNvSpPr txBox="1"/>
                <p:nvPr/>
              </p:nvSpPr>
              <p:spPr>
                <a:xfrm>
                  <a:off x="998" y="2238"/>
                  <a:ext cx="166" cy="43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3600" dirty="0">
                      <a:solidFill>
                        <a:srgbClr val="CC0000"/>
                      </a:solidFill>
                      <a:latin typeface="Times New Roman" panose="02020603050405020304" pitchFamily="18" charset="0"/>
                    </a:rPr>
                    <a:t>.</a:t>
                  </a:r>
                  <a:endParaRPr lang="en-US" altLang="zh-CN" sz="3600" dirty="0">
                    <a:solidFill>
                      <a:srgbClr val="CC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1278" name="Line 103"/>
            <p:cNvSpPr/>
            <p:nvPr/>
          </p:nvSpPr>
          <p:spPr>
            <a:xfrm>
              <a:off x="2544" y="1950"/>
              <a:ext cx="32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9" name="Line 104"/>
            <p:cNvSpPr/>
            <p:nvPr/>
          </p:nvSpPr>
          <p:spPr>
            <a:xfrm>
              <a:off x="1892" y="1950"/>
              <a:ext cx="32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0" name="Text Box 105"/>
            <p:cNvSpPr txBox="1"/>
            <p:nvPr/>
          </p:nvSpPr>
          <p:spPr>
            <a:xfrm>
              <a:off x="2177" y="1431"/>
              <a:ext cx="1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106"/>
            <p:cNvSpPr txBox="1"/>
            <p:nvPr/>
          </p:nvSpPr>
          <p:spPr>
            <a:xfrm>
              <a:off x="2286" y="1431"/>
              <a:ext cx="1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 Box 107"/>
            <p:cNvSpPr txBox="1"/>
            <p:nvPr/>
          </p:nvSpPr>
          <p:spPr>
            <a:xfrm>
              <a:off x="2394" y="1431"/>
              <a:ext cx="1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3" name="Text Box 108"/>
            <p:cNvSpPr txBox="1"/>
            <p:nvPr/>
          </p:nvSpPr>
          <p:spPr>
            <a:xfrm>
              <a:off x="2164" y="1607"/>
              <a:ext cx="180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4" name="Text Box 109"/>
            <p:cNvSpPr txBox="1"/>
            <p:nvPr/>
          </p:nvSpPr>
          <p:spPr>
            <a:xfrm>
              <a:off x="2273" y="1607"/>
              <a:ext cx="180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110"/>
            <p:cNvSpPr txBox="1"/>
            <p:nvPr/>
          </p:nvSpPr>
          <p:spPr>
            <a:xfrm>
              <a:off x="2381" y="1607"/>
              <a:ext cx="180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6" name="Text Box 111"/>
            <p:cNvSpPr txBox="1"/>
            <p:nvPr/>
          </p:nvSpPr>
          <p:spPr>
            <a:xfrm>
              <a:off x="2164" y="1794"/>
              <a:ext cx="1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7" name="Text Box 112"/>
            <p:cNvSpPr txBox="1"/>
            <p:nvPr/>
          </p:nvSpPr>
          <p:spPr>
            <a:xfrm>
              <a:off x="2273" y="1794"/>
              <a:ext cx="1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8" name="Text Box 113"/>
            <p:cNvSpPr txBox="1"/>
            <p:nvPr/>
          </p:nvSpPr>
          <p:spPr>
            <a:xfrm>
              <a:off x="2381" y="1794"/>
              <a:ext cx="1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9" name="Text Box 114"/>
            <p:cNvSpPr txBox="1"/>
            <p:nvPr/>
          </p:nvSpPr>
          <p:spPr>
            <a:xfrm>
              <a:off x="2164" y="1970"/>
              <a:ext cx="180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0" name="Text Box 115"/>
            <p:cNvSpPr txBox="1"/>
            <p:nvPr/>
          </p:nvSpPr>
          <p:spPr>
            <a:xfrm>
              <a:off x="2273" y="1970"/>
              <a:ext cx="180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1" name="Text Box 116"/>
            <p:cNvSpPr txBox="1"/>
            <p:nvPr/>
          </p:nvSpPr>
          <p:spPr>
            <a:xfrm>
              <a:off x="2381" y="1970"/>
              <a:ext cx="180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9900CC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32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2" name="Line 117"/>
            <p:cNvSpPr/>
            <p:nvPr/>
          </p:nvSpPr>
          <p:spPr>
            <a:xfrm>
              <a:off x="643" y="2365"/>
              <a:ext cx="1683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3" name="Line 118"/>
            <p:cNvSpPr/>
            <p:nvPr/>
          </p:nvSpPr>
          <p:spPr>
            <a:xfrm flipH="1">
              <a:off x="2435" y="2365"/>
              <a:ext cx="163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1294" name="Object 119"/>
            <p:cNvGraphicFramePr>
              <a:graphicFrameLocks noChangeAspect="1"/>
            </p:cNvGraphicFramePr>
            <p:nvPr/>
          </p:nvGraphicFramePr>
          <p:xfrm>
            <a:off x="1892" y="1587"/>
            <a:ext cx="28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5" imgW="165100" imgH="215900" progId="Equation.3">
                    <p:embed/>
                  </p:oleObj>
                </mc:Choice>
                <mc:Fallback>
                  <p:oleObj name="" r:id="rId5" imgW="165100" imgH="2159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92" y="1587"/>
                          <a:ext cx="285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120"/>
            <p:cNvGraphicFramePr>
              <a:graphicFrameLocks noChangeAspect="1"/>
            </p:cNvGraphicFramePr>
            <p:nvPr/>
          </p:nvGraphicFramePr>
          <p:xfrm>
            <a:off x="2614" y="1595"/>
            <a:ext cx="27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7" imgW="177800" imgH="215900" progId="Equation.3">
                    <p:embed/>
                  </p:oleObj>
                </mc:Choice>
                <mc:Fallback>
                  <p:oleObj name="" r:id="rId7" imgW="177800" imgH="21590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14" y="1595"/>
                          <a:ext cx="27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6" name="Text Box 121"/>
            <p:cNvSpPr txBox="1"/>
            <p:nvPr/>
          </p:nvSpPr>
          <p:spPr>
            <a:xfrm>
              <a:off x="2707" y="1846"/>
              <a:ext cx="262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7" name="Text Box 122"/>
            <p:cNvSpPr txBox="1"/>
            <p:nvPr/>
          </p:nvSpPr>
          <p:spPr>
            <a:xfrm>
              <a:off x="1838" y="1794"/>
              <a:ext cx="201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-</a:t>
              </a:r>
              <a:endPara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8" name="Object 123"/>
            <p:cNvGraphicFramePr>
              <a:graphicFrameLocks noChangeAspect="1"/>
            </p:cNvGraphicFramePr>
            <p:nvPr/>
          </p:nvGraphicFramePr>
          <p:xfrm>
            <a:off x="2578" y="1224"/>
            <a:ext cx="347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152400" imgH="215900" progId="Equation.3">
                    <p:embed/>
                  </p:oleObj>
                </mc:Choice>
                <mc:Fallback>
                  <p:oleObj name="" r:id="rId9" imgW="152400" imgH="2159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78" y="1224"/>
                          <a:ext cx="347" cy="4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9" name="Object 124"/>
            <p:cNvGraphicFramePr>
              <a:graphicFrameLocks noChangeAspect="1"/>
            </p:cNvGraphicFramePr>
            <p:nvPr/>
          </p:nvGraphicFramePr>
          <p:xfrm>
            <a:off x="2598" y="2054"/>
            <a:ext cx="299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1" imgW="152400" imgH="228600" progId="Equation.3">
                    <p:embed/>
                  </p:oleObj>
                </mc:Choice>
                <mc:Fallback>
                  <p:oleObj name="" r:id="rId11" imgW="152400" imgH="2286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98" y="2054"/>
                          <a:ext cx="299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0" name="Object 125"/>
            <p:cNvGraphicFramePr>
              <a:graphicFrameLocks noChangeAspect="1"/>
            </p:cNvGraphicFramePr>
            <p:nvPr/>
          </p:nvGraphicFramePr>
          <p:xfrm>
            <a:off x="2569" y="912"/>
            <a:ext cx="317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13" imgW="139700" imgH="215900" progId="Equation.3">
                    <p:embed/>
                  </p:oleObj>
                </mc:Choice>
                <mc:Fallback>
                  <p:oleObj name="" r:id="rId13" imgW="139700" imgH="2159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69" y="912"/>
                          <a:ext cx="317" cy="4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Line 126"/>
            <p:cNvSpPr/>
            <p:nvPr/>
          </p:nvSpPr>
          <p:spPr>
            <a:xfrm flipV="1">
              <a:off x="2381" y="1275"/>
              <a:ext cx="0" cy="109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302" name="Line 127"/>
            <p:cNvSpPr/>
            <p:nvPr/>
          </p:nvSpPr>
          <p:spPr>
            <a:xfrm>
              <a:off x="2218" y="1587"/>
              <a:ext cx="108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3" name="Line 128"/>
            <p:cNvSpPr/>
            <p:nvPr/>
          </p:nvSpPr>
          <p:spPr>
            <a:xfrm>
              <a:off x="2435" y="1587"/>
              <a:ext cx="109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4" name="Line 129"/>
            <p:cNvSpPr/>
            <p:nvPr/>
          </p:nvSpPr>
          <p:spPr>
            <a:xfrm>
              <a:off x="2218" y="1379"/>
              <a:ext cx="108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5" name="Line 130"/>
            <p:cNvSpPr/>
            <p:nvPr/>
          </p:nvSpPr>
          <p:spPr>
            <a:xfrm>
              <a:off x="2435" y="1379"/>
              <a:ext cx="109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6" name="Rectangle 131"/>
            <p:cNvSpPr/>
            <p:nvPr/>
          </p:nvSpPr>
          <p:spPr>
            <a:xfrm>
              <a:off x="2164" y="1613"/>
              <a:ext cx="434" cy="726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307" name="Text Box 132"/>
            <p:cNvSpPr txBox="1"/>
            <p:nvPr/>
          </p:nvSpPr>
          <p:spPr>
            <a:xfrm>
              <a:off x="579" y="1209"/>
              <a:ext cx="1629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速度选择器</a:t>
              </a:r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8" name="AutoShape 133"/>
            <p:cNvSpPr/>
            <p:nvPr/>
          </p:nvSpPr>
          <p:spPr>
            <a:xfrm>
              <a:off x="582" y="1224"/>
              <a:ext cx="1229" cy="311"/>
            </a:xfrm>
            <a:prstGeom prst="wedgeRectCallout">
              <a:avLst>
                <a:gd name="adj1" fmla="val 77583"/>
                <a:gd name="adj2" fmla="val 101125"/>
              </a:avLst>
            </a:prstGeom>
            <a:noFill/>
            <a:ln w="19050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zh-CN" sz="28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9" name="Text Box 134"/>
            <p:cNvSpPr txBox="1"/>
            <p:nvPr/>
          </p:nvSpPr>
          <p:spPr>
            <a:xfrm>
              <a:off x="671" y="1876"/>
              <a:ext cx="1537" cy="3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照相底片</a:t>
              </a:r>
              <a:endPara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0" name="AutoShape 135"/>
            <p:cNvSpPr/>
            <p:nvPr/>
          </p:nvSpPr>
          <p:spPr>
            <a:xfrm>
              <a:off x="633" y="1898"/>
              <a:ext cx="1076" cy="311"/>
            </a:xfrm>
            <a:prstGeom prst="wedgeRectCallout">
              <a:avLst>
                <a:gd name="adj1" fmla="val 40611"/>
                <a:gd name="adj2" fmla="val 78940"/>
              </a:avLst>
            </a:prstGeom>
            <a:noFill/>
            <a:ln w="19050" cap="flat" cmpd="sng">
              <a:solidFill>
                <a:srgbClr val="99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/>
              <a:endParaRPr lang="zh-CN" altLang="zh-CN" sz="2800" dirty="0">
                <a:solidFill>
                  <a:srgbClr val="99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11" name="Line 136"/>
            <p:cNvSpPr/>
            <p:nvPr/>
          </p:nvSpPr>
          <p:spPr>
            <a:xfrm flipV="1">
              <a:off x="2218" y="1639"/>
              <a:ext cx="0" cy="674"/>
            </a:xfrm>
            <a:prstGeom prst="line">
              <a:avLst/>
            </a:prstGeom>
            <a:ln w="571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2" name="Line 137"/>
            <p:cNvSpPr/>
            <p:nvPr/>
          </p:nvSpPr>
          <p:spPr>
            <a:xfrm flipV="1">
              <a:off x="2544" y="1639"/>
              <a:ext cx="0" cy="674"/>
            </a:xfrm>
            <a:prstGeom prst="line">
              <a:avLst/>
            </a:prstGeom>
            <a:ln w="571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22" name="Text Box 138"/>
            <p:cNvSpPr txBox="1">
              <a:spLocks noChangeArrowheads="1"/>
            </p:cNvSpPr>
            <p:nvPr/>
          </p:nvSpPr>
          <p:spPr bwMode="auto">
            <a:xfrm>
              <a:off x="288" y="3505"/>
              <a:ext cx="2784" cy="38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hangingPunct="1"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>
                  <a:solidFill>
                    <a:srgbClr val="333333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质谱仪的示意图</a:t>
              </a:r>
              <a:endParaRPr kumimoji="0" lang="zh-CN" altLang="en-US" sz="2800" kern="1200" cap="none" spc="0" normalizeH="0" baseline="0" noProof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272" name="Text Box 139"/>
          <p:cNvSpPr txBox="1"/>
          <p:nvPr/>
        </p:nvSpPr>
        <p:spPr>
          <a:xfrm>
            <a:off x="544513" y="842963"/>
            <a:ext cx="829468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三    带电粒子在电场和磁场中运动举例</a:t>
            </a:r>
            <a:endParaRPr lang="zh-CN" altLang="en-US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2"/>
          <p:cNvSpPr txBox="1"/>
          <p:nvPr/>
        </p:nvSpPr>
        <p:spPr>
          <a:xfrm>
            <a:off x="836613" y="904875"/>
            <a:ext cx="38115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</a:rPr>
              <a:t>2    </a:t>
            </a:r>
            <a:r>
              <a:rPr lang="zh-CN" altLang="en-US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回旋加速器</a:t>
            </a:r>
            <a:endParaRPr lang="zh-CN" altLang="en-US" sz="32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6788" y="1563688"/>
            <a:ext cx="7415212" cy="308927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2293" name="Text Box 4"/>
          <p:cNvSpPr txBox="1"/>
          <p:nvPr/>
        </p:nvSpPr>
        <p:spPr>
          <a:xfrm>
            <a:off x="762000" y="47244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1932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年劳伦斯研制第一台回旋加速器的</a:t>
            </a:r>
            <a:r>
              <a:rPr lang="en-US" altLang="zh-CN" sz="28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型室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762000" y="5257800"/>
            <a:ext cx="8001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此加速器可将质子和氘核加速到</a:t>
            </a:r>
            <a:r>
              <a:rPr lang="en-US" altLang="zh-CN" sz="2800" b="0" dirty="0">
                <a:solidFill>
                  <a:srgbClr val="1C1C1C"/>
                </a:solidFill>
                <a:latin typeface="Times New Roman" panose="02020603050405020304" pitchFamily="18" charset="0"/>
              </a:rPr>
              <a:t>1 MeV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的能量，为此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1939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年劳伦斯获诺贝尔物理学奖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5724525" y="1403350"/>
          <a:ext cx="22320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647700" imgH="393700" progId="Equation.3">
                  <p:embed/>
                </p:oleObj>
              </mc:Choice>
              <mc:Fallback>
                <p:oleObj name="" r:id="rId1" imgW="647700" imgH="393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4525" y="1403350"/>
                        <a:ext cx="2232025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940425" y="3084513"/>
          <a:ext cx="16557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622300" imgH="393700" progId="Equation.3">
                  <p:embed/>
                </p:oleObj>
              </mc:Choice>
              <mc:Fallback>
                <p:oleObj name="" r:id="rId3" imgW="622300" imgH="393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0425" y="3084513"/>
                        <a:ext cx="1655763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867400" y="4052888"/>
          <a:ext cx="19446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723900" imgH="393700" progId="Equation.3">
                  <p:embed/>
                </p:oleObj>
              </mc:Choice>
              <mc:Fallback>
                <p:oleObj name="" r:id="rId5" imgW="72390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4052888"/>
                        <a:ext cx="1944688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/>
          <p:nvPr/>
        </p:nvSpPr>
        <p:spPr>
          <a:xfrm>
            <a:off x="5292725" y="930275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频率与半径无关</a:t>
            </a:r>
            <a:endParaRPr lang="zh-CN" altLang="en-US" sz="3200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5364163" y="2554288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到半圆盒边缘时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795963" y="5124450"/>
          <a:ext cx="23050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862965" imgH="419100" progId="Equation.3">
                  <p:embed/>
                </p:oleObj>
              </mc:Choice>
              <mc:Fallback>
                <p:oleObj name="" r:id="rId7" imgW="862965" imgH="419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5963" y="5124450"/>
                        <a:ext cx="230505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60"/>
          <p:cNvGrpSpPr/>
          <p:nvPr/>
        </p:nvGrpSpPr>
        <p:grpSpPr>
          <a:xfrm>
            <a:off x="741363" y="1009650"/>
            <a:ext cx="4406900" cy="5156200"/>
            <a:chOff x="467" y="636"/>
            <a:chExt cx="2776" cy="3248"/>
          </a:xfrm>
        </p:grpSpPr>
        <p:sp>
          <p:nvSpPr>
            <p:cNvPr id="13322" name="Rectangle 9"/>
            <p:cNvSpPr/>
            <p:nvPr/>
          </p:nvSpPr>
          <p:spPr>
            <a:xfrm>
              <a:off x="467" y="636"/>
              <a:ext cx="2639" cy="321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23" name="Text Box 10"/>
            <p:cNvSpPr txBox="1"/>
            <p:nvPr/>
          </p:nvSpPr>
          <p:spPr>
            <a:xfrm>
              <a:off x="664" y="3391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28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67" y="3551"/>
              <a:ext cx="2639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algn="ctr" defTabSz="914400" eaLnBrk="1" hangingPunct="1">
                <a:buClrTx/>
                <a:buSzTx/>
                <a:buFontTx/>
                <a:defRPr/>
              </a:pPr>
              <a:r>
                <a:rPr kumimoji="0" lang="zh-CN" altLang="en-US" sz="2800" kern="1200" cap="none" spc="0" normalizeH="0" baseline="0" noProof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回旋加速器原理图</a:t>
              </a:r>
              <a:endParaRPr kumimoji="0" lang="zh-CN" altLang="en-US" sz="2800" kern="1200" cap="none" spc="0" normalizeH="0" baseline="0" noProof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722" y="2441"/>
              <a:ext cx="1904" cy="757"/>
            </a:xfrm>
            <a:prstGeom prst="cube">
              <a:avLst>
                <a:gd name="adj" fmla="val 45931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6" name="Text Box 13"/>
            <p:cNvSpPr txBox="1"/>
            <p:nvPr/>
          </p:nvSpPr>
          <p:spPr>
            <a:xfrm>
              <a:off x="1483" y="1208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7" name="Text Box 14"/>
            <p:cNvSpPr txBox="1"/>
            <p:nvPr/>
          </p:nvSpPr>
          <p:spPr>
            <a:xfrm>
              <a:off x="1483" y="2846"/>
              <a:ext cx="241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328" name="Line 15"/>
            <p:cNvSpPr/>
            <p:nvPr/>
          </p:nvSpPr>
          <p:spPr>
            <a:xfrm>
              <a:off x="2212" y="1605"/>
              <a:ext cx="0" cy="1181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29" name="Line 16"/>
            <p:cNvSpPr/>
            <p:nvPr/>
          </p:nvSpPr>
          <p:spPr>
            <a:xfrm>
              <a:off x="1233" y="1561"/>
              <a:ext cx="0" cy="968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30" name="Line 17"/>
            <p:cNvSpPr/>
            <p:nvPr/>
          </p:nvSpPr>
          <p:spPr>
            <a:xfrm>
              <a:off x="1872" y="1913"/>
              <a:ext cx="0" cy="886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31" name="Line 18"/>
            <p:cNvSpPr/>
            <p:nvPr/>
          </p:nvSpPr>
          <p:spPr>
            <a:xfrm flipH="1">
              <a:off x="2042" y="1561"/>
              <a:ext cx="43" cy="974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32" name="Text Box 19"/>
            <p:cNvSpPr txBox="1"/>
            <p:nvPr/>
          </p:nvSpPr>
          <p:spPr>
            <a:xfrm>
              <a:off x="2510" y="2221"/>
              <a:ext cx="38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i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3" name="Line 20"/>
            <p:cNvSpPr/>
            <p:nvPr/>
          </p:nvSpPr>
          <p:spPr>
            <a:xfrm>
              <a:off x="2340" y="1561"/>
              <a:ext cx="0" cy="968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3334" name="Object 21"/>
            <p:cNvGraphicFramePr>
              <a:graphicFrameLocks noChangeAspect="1"/>
            </p:cNvGraphicFramePr>
            <p:nvPr/>
          </p:nvGraphicFramePr>
          <p:xfrm>
            <a:off x="557" y="1737"/>
            <a:ext cx="29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9" imgW="215900" imgH="215900" progId="Equation.3">
                    <p:embed/>
                  </p:oleObj>
                </mc:Choice>
                <mc:Fallback>
                  <p:oleObj name="" r:id="rId9" imgW="215900" imgH="215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7" y="1737"/>
                          <a:ext cx="293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5" name="Line 22"/>
            <p:cNvSpPr/>
            <p:nvPr/>
          </p:nvSpPr>
          <p:spPr>
            <a:xfrm flipH="1">
              <a:off x="1106" y="2221"/>
              <a:ext cx="0" cy="564"/>
            </a:xfrm>
            <a:prstGeom prst="line">
              <a:avLst/>
            </a:prstGeom>
            <a:ln w="25400" cap="flat" cmpd="sng">
              <a:solidFill>
                <a:srgbClr val="FF33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36" name="AutoShape 23"/>
            <p:cNvSpPr/>
            <p:nvPr/>
          </p:nvSpPr>
          <p:spPr>
            <a:xfrm rot="1233205">
              <a:off x="996" y="1076"/>
              <a:ext cx="447" cy="441"/>
            </a:xfrm>
            <a:prstGeom prst="parallelogram">
              <a:avLst>
                <a:gd name="adj" fmla="val 35429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56" name="AutoShape 24"/>
            <p:cNvSpPr>
              <a:spLocks noChangeArrowheads="1"/>
            </p:cNvSpPr>
            <p:nvPr/>
          </p:nvSpPr>
          <p:spPr bwMode="auto">
            <a:xfrm rot="-20188">
              <a:off x="893" y="1605"/>
              <a:ext cx="1741" cy="74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8" name="Oval 25"/>
            <p:cNvSpPr/>
            <p:nvPr/>
          </p:nvSpPr>
          <p:spPr>
            <a:xfrm>
              <a:off x="2999" y="1517"/>
              <a:ext cx="41" cy="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39" name="Line 26"/>
            <p:cNvSpPr/>
            <p:nvPr/>
          </p:nvSpPr>
          <p:spPr>
            <a:xfrm>
              <a:off x="1106" y="1561"/>
              <a:ext cx="0" cy="288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0" name="Line 27"/>
            <p:cNvSpPr/>
            <p:nvPr/>
          </p:nvSpPr>
          <p:spPr>
            <a:xfrm>
              <a:off x="1460" y="1561"/>
              <a:ext cx="0" cy="36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41" name="Line 28"/>
            <p:cNvSpPr/>
            <p:nvPr/>
          </p:nvSpPr>
          <p:spPr>
            <a:xfrm>
              <a:off x="1987" y="1561"/>
              <a:ext cx="0" cy="252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3342" name="Object 29"/>
            <p:cNvGraphicFramePr>
              <a:graphicFrameLocks noChangeAspect="1"/>
            </p:cNvGraphicFramePr>
            <p:nvPr/>
          </p:nvGraphicFramePr>
          <p:xfrm>
            <a:off x="2682" y="1766"/>
            <a:ext cx="29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1" imgW="190500" imgH="215900" progId="Equation.3">
                    <p:embed/>
                  </p:oleObj>
                </mc:Choice>
                <mc:Fallback>
                  <p:oleObj name="" r:id="rId11" imgW="190500" imgH="2159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682" y="1766"/>
                          <a:ext cx="297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3" name="Oval 30"/>
            <p:cNvSpPr/>
            <p:nvPr/>
          </p:nvSpPr>
          <p:spPr>
            <a:xfrm rot="-156596">
              <a:off x="1032" y="1638"/>
              <a:ext cx="1193" cy="309"/>
            </a:xfrm>
            <a:prstGeom prst="ellipse">
              <a:avLst/>
            </a:prstGeom>
            <a:noFill/>
            <a:ln w="38100" cap="flat" cmpd="sng">
              <a:solidFill>
                <a:srgbClr val="3366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44" name="Oval 31"/>
            <p:cNvSpPr/>
            <p:nvPr/>
          </p:nvSpPr>
          <p:spPr>
            <a:xfrm rot="-156596">
              <a:off x="1446" y="1737"/>
              <a:ext cx="188" cy="112"/>
            </a:xfrm>
            <a:prstGeom prst="ellipse">
              <a:avLst/>
            </a:prstGeom>
            <a:noFill/>
            <a:ln w="38100" cap="flat" cmpd="sng">
              <a:solidFill>
                <a:srgbClr val="3366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45" name="Oval 32"/>
            <p:cNvSpPr/>
            <p:nvPr/>
          </p:nvSpPr>
          <p:spPr>
            <a:xfrm rot="-156596">
              <a:off x="1673" y="1671"/>
              <a:ext cx="387" cy="154"/>
            </a:xfrm>
            <a:prstGeom prst="ellipse">
              <a:avLst/>
            </a:prstGeom>
            <a:noFill/>
            <a:ln w="38100" cap="flat" cmpd="sng">
              <a:solidFill>
                <a:srgbClr val="3366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46" name="Oval 33"/>
            <p:cNvSpPr/>
            <p:nvPr/>
          </p:nvSpPr>
          <p:spPr>
            <a:xfrm rot="-156596">
              <a:off x="1710" y="1601"/>
              <a:ext cx="639" cy="352"/>
            </a:xfrm>
            <a:prstGeom prst="ellipse">
              <a:avLst/>
            </a:prstGeom>
            <a:noFill/>
            <a:ln w="38100" cap="flat" cmpd="sng">
              <a:solidFill>
                <a:srgbClr val="3366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47" name="Oval 34"/>
            <p:cNvSpPr/>
            <p:nvPr/>
          </p:nvSpPr>
          <p:spPr>
            <a:xfrm rot="331255">
              <a:off x="1292" y="1678"/>
              <a:ext cx="451" cy="278"/>
            </a:xfrm>
            <a:prstGeom prst="ellipse">
              <a:avLst/>
            </a:prstGeom>
            <a:noFill/>
            <a:ln w="38100" cap="flat" cmpd="sng">
              <a:solidFill>
                <a:srgbClr val="3366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48" name="Freeform 35"/>
            <p:cNvSpPr/>
            <p:nvPr/>
          </p:nvSpPr>
          <p:spPr>
            <a:xfrm rot="-156596">
              <a:off x="1860" y="1937"/>
              <a:ext cx="420" cy="3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0" y="3"/>
                </a:cxn>
                <a:cxn ang="0">
                  <a:pos x="58" y="0"/>
                </a:cxn>
              </a:cxnLst>
              <a:pathLst>
                <a:path w="624" h="48">
                  <a:moveTo>
                    <a:pt x="0" y="48"/>
                  </a:moveTo>
                  <a:cubicBezTo>
                    <a:pt x="53" y="47"/>
                    <a:pt x="216" y="48"/>
                    <a:pt x="320" y="40"/>
                  </a:cubicBezTo>
                  <a:cubicBezTo>
                    <a:pt x="424" y="32"/>
                    <a:pt x="561" y="8"/>
                    <a:pt x="62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9" name="Line 36"/>
            <p:cNvSpPr/>
            <p:nvPr/>
          </p:nvSpPr>
          <p:spPr>
            <a:xfrm>
              <a:off x="1460" y="1561"/>
              <a:ext cx="0" cy="36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0" name="Freeform 37"/>
            <p:cNvSpPr/>
            <p:nvPr/>
          </p:nvSpPr>
          <p:spPr>
            <a:xfrm>
              <a:off x="2298" y="1641"/>
              <a:ext cx="723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" y="603376"/>
                </a:cxn>
              </a:cxnLst>
              <a:pathLst>
                <a:path w="1096" h="8">
                  <a:moveTo>
                    <a:pt x="0" y="0"/>
                  </a:moveTo>
                  <a:cubicBezTo>
                    <a:pt x="183" y="1"/>
                    <a:pt x="868" y="6"/>
                    <a:pt x="1096" y="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1" name="Oval 38"/>
            <p:cNvSpPr/>
            <p:nvPr/>
          </p:nvSpPr>
          <p:spPr>
            <a:xfrm>
              <a:off x="2999" y="1693"/>
              <a:ext cx="41" cy="44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52" name="Line 39"/>
            <p:cNvSpPr/>
            <p:nvPr/>
          </p:nvSpPr>
          <p:spPr>
            <a:xfrm flipH="1">
              <a:off x="1890" y="1605"/>
              <a:ext cx="108" cy="3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3" name="Line 40"/>
            <p:cNvSpPr/>
            <p:nvPr/>
          </p:nvSpPr>
          <p:spPr>
            <a:xfrm>
              <a:off x="1634" y="1561"/>
              <a:ext cx="0" cy="44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4" name="Line 41"/>
            <p:cNvSpPr/>
            <p:nvPr/>
          </p:nvSpPr>
          <p:spPr>
            <a:xfrm>
              <a:off x="1989" y="1561"/>
              <a:ext cx="0" cy="88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5" name="Rectangle 42"/>
            <p:cNvSpPr/>
            <p:nvPr/>
          </p:nvSpPr>
          <p:spPr>
            <a:xfrm rot="3337161">
              <a:off x="1690" y="1277"/>
              <a:ext cx="309" cy="9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56" name="Rectangle 43"/>
            <p:cNvSpPr/>
            <p:nvPr/>
          </p:nvSpPr>
          <p:spPr>
            <a:xfrm>
              <a:off x="1361" y="1957"/>
              <a:ext cx="468" cy="44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57" name="AutoShape 44"/>
            <p:cNvSpPr/>
            <p:nvPr/>
          </p:nvSpPr>
          <p:spPr>
            <a:xfrm rot="-2157804">
              <a:off x="1186" y="1811"/>
              <a:ext cx="814" cy="275"/>
            </a:xfrm>
            <a:prstGeom prst="parallelogram">
              <a:avLst>
                <a:gd name="adj" fmla="val 74000"/>
              </a:avLst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58" name="Line 45"/>
            <p:cNvSpPr/>
            <p:nvPr/>
          </p:nvSpPr>
          <p:spPr>
            <a:xfrm flipH="1">
              <a:off x="1829" y="1649"/>
              <a:ext cx="469" cy="3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9" name="Line 46"/>
            <p:cNvSpPr/>
            <p:nvPr/>
          </p:nvSpPr>
          <p:spPr>
            <a:xfrm>
              <a:off x="1829" y="1957"/>
              <a:ext cx="0" cy="3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0" name="Freeform 47"/>
            <p:cNvSpPr/>
            <p:nvPr/>
          </p:nvSpPr>
          <p:spPr>
            <a:xfrm>
              <a:off x="1702" y="1561"/>
              <a:ext cx="1302" cy="5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73" y="1"/>
                </a:cxn>
                <a:cxn ang="0">
                  <a:pos x="556" y="0"/>
                </a:cxn>
              </a:cxnLst>
              <a:pathLst>
                <a:path w="1544" h="112">
                  <a:moveTo>
                    <a:pt x="0" y="112"/>
                  </a:moveTo>
                  <a:cubicBezTo>
                    <a:pt x="80" y="103"/>
                    <a:pt x="223" y="75"/>
                    <a:pt x="480" y="56"/>
                  </a:cubicBezTo>
                  <a:cubicBezTo>
                    <a:pt x="737" y="37"/>
                    <a:pt x="1322" y="12"/>
                    <a:pt x="1544" y="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1" name="Freeform 48"/>
            <p:cNvSpPr/>
            <p:nvPr/>
          </p:nvSpPr>
          <p:spPr>
            <a:xfrm rot="-311666">
              <a:off x="1338" y="1913"/>
              <a:ext cx="922" cy="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1" y="33"/>
                </a:cxn>
                <a:cxn ang="0">
                  <a:pos x="353" y="43"/>
                </a:cxn>
                <a:cxn ang="0">
                  <a:pos x="504" y="33"/>
                </a:cxn>
              </a:cxnLst>
              <a:pathLst>
                <a:path w="1040" h="72">
                  <a:moveTo>
                    <a:pt x="0" y="0"/>
                  </a:moveTo>
                  <a:cubicBezTo>
                    <a:pt x="60" y="11"/>
                    <a:pt x="231" y="44"/>
                    <a:pt x="352" y="56"/>
                  </a:cubicBezTo>
                  <a:cubicBezTo>
                    <a:pt x="473" y="68"/>
                    <a:pt x="613" y="72"/>
                    <a:pt x="728" y="72"/>
                  </a:cubicBezTo>
                  <a:cubicBezTo>
                    <a:pt x="843" y="72"/>
                    <a:pt x="975" y="58"/>
                    <a:pt x="1040" y="54"/>
                  </a:cubicBezTo>
                </a:path>
              </a:pathLst>
            </a:custGeom>
            <a:noFill/>
            <a:ln w="38100" cap="flat" cmpd="sng">
              <a:solidFill>
                <a:srgbClr val="3366FF">
                  <a:alpha val="100000"/>
                </a:srgb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823" y="808"/>
              <a:ext cx="1943" cy="753"/>
            </a:xfrm>
            <a:prstGeom prst="cube">
              <a:avLst>
                <a:gd name="adj" fmla="val 48454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63" name="AutoShape 50" descr="大棋盘"/>
            <p:cNvSpPr/>
            <p:nvPr/>
          </p:nvSpPr>
          <p:spPr>
            <a:xfrm>
              <a:off x="808" y="812"/>
              <a:ext cx="1939" cy="352"/>
            </a:xfrm>
            <a:prstGeom prst="parallelogram">
              <a:avLst>
                <a:gd name="adj" fmla="val 95963"/>
              </a:avLst>
            </a:prstGeom>
            <a:pattFill prst="lgCheck">
              <a:fgClr>
                <a:schemeClr val="bg1"/>
              </a:fgClr>
              <a:bgClr>
                <a:schemeClr val="accent1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64" name="Line 51"/>
            <p:cNvSpPr/>
            <p:nvPr/>
          </p:nvSpPr>
          <p:spPr>
            <a:xfrm>
              <a:off x="1651" y="2089"/>
              <a:ext cx="0" cy="440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65" name="Freeform 52"/>
            <p:cNvSpPr/>
            <p:nvPr/>
          </p:nvSpPr>
          <p:spPr>
            <a:xfrm>
              <a:off x="1462" y="2238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pathLst>
                <a:path w="1" h="570">
                  <a:moveTo>
                    <a:pt x="0" y="0"/>
                  </a:moveTo>
                  <a:lnTo>
                    <a:pt x="0" y="570"/>
                  </a:lnTo>
                </a:path>
              </a:pathLst>
            </a:custGeom>
            <a:noFill/>
            <a:ln w="25400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6" name="Line 53"/>
            <p:cNvSpPr/>
            <p:nvPr/>
          </p:nvSpPr>
          <p:spPr>
            <a:xfrm>
              <a:off x="1872" y="1561"/>
              <a:ext cx="0" cy="352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7" name="Line 54"/>
            <p:cNvSpPr/>
            <p:nvPr/>
          </p:nvSpPr>
          <p:spPr>
            <a:xfrm>
              <a:off x="2042" y="1561"/>
              <a:ext cx="0" cy="264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8" name="Line 55"/>
            <p:cNvSpPr/>
            <p:nvPr/>
          </p:nvSpPr>
          <p:spPr>
            <a:xfrm>
              <a:off x="2212" y="1561"/>
              <a:ext cx="0" cy="352"/>
            </a:xfrm>
            <a:prstGeom prst="line">
              <a:avLst/>
            </a:prstGeom>
            <a:ln w="254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9" name="Text Box 56"/>
            <p:cNvSpPr txBox="1"/>
            <p:nvPr/>
          </p:nvSpPr>
          <p:spPr>
            <a:xfrm>
              <a:off x="1574" y="1649"/>
              <a:ext cx="2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0" name="Text Box 57"/>
            <p:cNvSpPr txBox="1"/>
            <p:nvPr/>
          </p:nvSpPr>
          <p:spPr>
            <a:xfrm>
              <a:off x="2894" y="1429"/>
              <a:ext cx="34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~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1" name="Text Box 58"/>
            <p:cNvSpPr txBox="1"/>
            <p:nvPr/>
          </p:nvSpPr>
          <p:spPr>
            <a:xfrm>
              <a:off x="1446" y="1164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2" name="Line 59"/>
            <p:cNvSpPr/>
            <p:nvPr/>
          </p:nvSpPr>
          <p:spPr>
            <a:xfrm>
              <a:off x="1318" y="1913"/>
              <a:ext cx="0" cy="44"/>
            </a:xfrm>
            <a:prstGeom prst="line">
              <a:avLst/>
            </a:prstGeom>
            <a:ln w="762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/>
        </p:nvSpPr>
        <p:spPr>
          <a:xfrm>
            <a:off x="6588125" y="6381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CC"/>
                </a:solidFill>
                <a:latin typeface="Calibri" panose="020F0502020204030204" pitchFamily="34" charset="0"/>
              </a:rPr>
            </a:fld>
            <a:endParaRPr lang="en-US" altLang="zh-CN" dirty="0">
              <a:solidFill>
                <a:srgbClr val="0000CC"/>
              </a:solidFill>
              <a:latin typeface="Calibri" panose="020F0502020204030204" pitchFamily="34" charset="0"/>
            </a:endParaRPr>
          </a:p>
        </p:txBody>
      </p:sp>
      <p:pic>
        <p:nvPicPr>
          <p:cNvPr id="1433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25" y="982663"/>
            <a:ext cx="4967288" cy="5183187"/>
          </a:xfrm>
          <a:prstGeom prst="rect">
            <a:avLst/>
          </a:prstGeom>
          <a:noFill/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4340" name="Text Box 3"/>
          <p:cNvSpPr txBox="1"/>
          <p:nvPr/>
        </p:nvSpPr>
        <p:spPr>
          <a:xfrm>
            <a:off x="6826250" y="11112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Text Box 4"/>
          <p:cNvSpPr txBox="1"/>
          <p:nvPr/>
        </p:nvSpPr>
        <p:spPr>
          <a:xfrm>
            <a:off x="6227763" y="1268413"/>
            <a:ext cx="2232025" cy="419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我国于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1994</a:t>
            </a:r>
            <a:r>
              <a:rPr lang="zh-CN" altLang="en-US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年建成的第一台强流质子加速器 ，可产生数十种中短寿命放射性同位素 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.xml><?xml version="1.0" encoding="utf-8"?>
<p:tagLst xmlns:p="http://schemas.openxmlformats.org/presentationml/2006/main">
  <p:tag name="KSO_WM_UNIT_PLACING_PICTURE_USER_VIEWPORT" val="{&quot;height&quot;:4865,&quot;width&quot;:11677.499212598424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WPS 演示</Application>
  <PresentationFormat>全屏显示(4:3)</PresentationFormat>
  <Paragraphs>302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12</vt:i4>
      </vt:variant>
    </vt:vector>
  </HeadingPairs>
  <TitlesOfParts>
    <vt:vector size="92" baseType="lpstr">
      <vt:lpstr>Arial</vt:lpstr>
      <vt:lpstr>宋体</vt:lpstr>
      <vt:lpstr>Wingdings</vt:lpstr>
      <vt:lpstr>微软雅黑</vt:lpstr>
      <vt:lpstr>Calibri</vt:lpstr>
      <vt:lpstr>Times New Roman</vt:lpstr>
      <vt:lpstr>Symbol</vt:lpstr>
      <vt:lpstr>PMingLiU</vt:lpstr>
      <vt:lpstr>MingLiU-ExtB</vt:lpstr>
      <vt:lpstr>Arial Unicode MS</vt:lpstr>
      <vt:lpstr>1_默认设计模板</vt:lpstr>
      <vt:lpstr>1_空白设计模板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zyjy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 学  物  理</dc:title>
  <dc:creator>彭青; 刘朗</dc:creator>
  <cp:lastModifiedBy>SkyWing</cp:lastModifiedBy>
  <cp:revision>70</cp:revision>
  <dcterms:created xsi:type="dcterms:W3CDTF">2005-09-11T15:39:00Z</dcterms:created>
  <dcterms:modified xsi:type="dcterms:W3CDTF">2020-08-19T15:50:48Z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