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bookmarkIdSeed="5">
  <p:sldMasterIdLst>
    <p:sldMasterId id="2147483648" r:id="rId1"/>
    <p:sldMasterId id="2147483660" r:id="rId2"/>
    <p:sldMasterId id="2147483674" r:id="rId3"/>
  </p:sldMasterIdLst>
  <p:notesMasterIdLst>
    <p:notesMasterId r:id="rId24"/>
  </p:notesMasterIdLst>
  <p:handoutMasterIdLst>
    <p:handoutMasterId r:id="rId25"/>
  </p:handoutMasterIdLst>
  <p:sldIdLst>
    <p:sldId id="259" r:id="rId4"/>
    <p:sldId id="350" r:id="rId5"/>
    <p:sldId id="344" r:id="rId6"/>
    <p:sldId id="351" r:id="rId7"/>
    <p:sldId id="398" r:id="rId8"/>
    <p:sldId id="399" r:id="rId9"/>
    <p:sldId id="400" r:id="rId10"/>
    <p:sldId id="402" r:id="rId11"/>
    <p:sldId id="401" r:id="rId12"/>
    <p:sldId id="403" r:id="rId13"/>
    <p:sldId id="404" r:id="rId14"/>
    <p:sldId id="405" r:id="rId15"/>
    <p:sldId id="373" r:id="rId16"/>
    <p:sldId id="406" r:id="rId17"/>
    <p:sldId id="407" r:id="rId18"/>
    <p:sldId id="408" r:id="rId19"/>
    <p:sldId id="410" r:id="rId20"/>
    <p:sldId id="376" r:id="rId21"/>
    <p:sldId id="349" r:id="rId22"/>
    <p:sldId id="283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00"/>
    <a:srgbClr val="DDDDDD"/>
    <a:srgbClr val="3333FF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08" autoAdjust="0"/>
  </p:normalViewPr>
  <p:slideViewPr>
    <p:cSldViewPr showGuides="1">
      <p:cViewPr varScale="1">
        <p:scale>
          <a:sx n="65" d="100"/>
          <a:sy n="65" d="100"/>
        </p:scale>
        <p:origin x="-1536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e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4" Type="http://schemas.openxmlformats.org/officeDocument/2006/relationships/image" Target="../media/image11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4.emf"/><Relationship Id="rId5" Type="http://schemas.openxmlformats.org/officeDocument/2006/relationships/image" Target="../media/image119.wmf"/><Relationship Id="rId4" Type="http://schemas.openxmlformats.org/officeDocument/2006/relationships/image" Target="../media/image1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w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12" Type="http://schemas.openxmlformats.org/officeDocument/2006/relationships/image" Target="../media/image37.w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11" Type="http://schemas.openxmlformats.org/officeDocument/2006/relationships/image" Target="../media/image36.wmf"/><Relationship Id="rId5" Type="http://schemas.openxmlformats.org/officeDocument/2006/relationships/image" Target="../media/image29.emf"/><Relationship Id="rId10" Type="http://schemas.openxmlformats.org/officeDocument/2006/relationships/image" Target="../media/image35.wmf"/><Relationship Id="rId4" Type="http://schemas.openxmlformats.org/officeDocument/2006/relationships/image" Target="../media/image28.emf"/><Relationship Id="rId9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49.emf"/><Relationship Id="rId3" Type="http://schemas.openxmlformats.org/officeDocument/2006/relationships/image" Target="../media/image40.wmf"/><Relationship Id="rId7" Type="http://schemas.openxmlformats.org/officeDocument/2006/relationships/image" Target="../media/image44.emf"/><Relationship Id="rId12" Type="http://schemas.openxmlformats.org/officeDocument/2006/relationships/image" Target="../media/image48.e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emf"/><Relationship Id="rId11" Type="http://schemas.openxmlformats.org/officeDocument/2006/relationships/image" Target="../media/image47.emf"/><Relationship Id="rId5" Type="http://schemas.openxmlformats.org/officeDocument/2006/relationships/image" Target="../media/image42.wmf"/><Relationship Id="rId15" Type="http://schemas.openxmlformats.org/officeDocument/2006/relationships/image" Target="../media/image51.wmf"/><Relationship Id="rId10" Type="http://schemas.openxmlformats.org/officeDocument/2006/relationships/image" Target="../media/image46.emf"/><Relationship Id="rId4" Type="http://schemas.openxmlformats.org/officeDocument/2006/relationships/image" Target="../media/image41.wmf"/><Relationship Id="rId9" Type="http://schemas.openxmlformats.org/officeDocument/2006/relationships/image" Target="../media/image18.wmf"/><Relationship Id="rId14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5.wmf"/><Relationship Id="rId7" Type="http://schemas.openxmlformats.org/officeDocument/2006/relationships/image" Target="../media/image58.emf"/><Relationship Id="rId2" Type="http://schemas.openxmlformats.org/officeDocument/2006/relationships/image" Target="../media/image54.emf"/><Relationship Id="rId1" Type="http://schemas.openxmlformats.org/officeDocument/2006/relationships/image" Target="../media/image53.wmf"/><Relationship Id="rId6" Type="http://schemas.openxmlformats.org/officeDocument/2006/relationships/image" Target="../media/image18.wmf"/><Relationship Id="rId11" Type="http://schemas.openxmlformats.org/officeDocument/2006/relationships/image" Target="../media/image61.wmf"/><Relationship Id="rId5" Type="http://schemas.openxmlformats.org/officeDocument/2006/relationships/image" Target="../media/image57.emf"/><Relationship Id="rId10" Type="http://schemas.openxmlformats.org/officeDocument/2006/relationships/image" Target="../media/image60.wmf"/><Relationship Id="rId4" Type="http://schemas.openxmlformats.org/officeDocument/2006/relationships/image" Target="../media/image56.wmf"/><Relationship Id="rId9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4.emf"/><Relationship Id="rId18" Type="http://schemas.openxmlformats.org/officeDocument/2006/relationships/image" Target="../media/image79.emf"/><Relationship Id="rId26" Type="http://schemas.openxmlformats.org/officeDocument/2006/relationships/image" Target="../media/image87.emf"/><Relationship Id="rId3" Type="http://schemas.openxmlformats.org/officeDocument/2006/relationships/image" Target="../media/image64.wmf"/><Relationship Id="rId21" Type="http://schemas.openxmlformats.org/officeDocument/2006/relationships/image" Target="../media/image82.emf"/><Relationship Id="rId7" Type="http://schemas.openxmlformats.org/officeDocument/2006/relationships/image" Target="../media/image68.wmf"/><Relationship Id="rId12" Type="http://schemas.openxmlformats.org/officeDocument/2006/relationships/image" Target="../media/image73.emf"/><Relationship Id="rId17" Type="http://schemas.openxmlformats.org/officeDocument/2006/relationships/image" Target="../media/image78.wmf"/><Relationship Id="rId25" Type="http://schemas.openxmlformats.org/officeDocument/2006/relationships/image" Target="../media/image86.emf"/><Relationship Id="rId2" Type="http://schemas.openxmlformats.org/officeDocument/2006/relationships/image" Target="../media/image63.wmf"/><Relationship Id="rId16" Type="http://schemas.openxmlformats.org/officeDocument/2006/relationships/image" Target="../media/image77.wmf"/><Relationship Id="rId20" Type="http://schemas.openxmlformats.org/officeDocument/2006/relationships/image" Target="../media/image81.emf"/><Relationship Id="rId29" Type="http://schemas.openxmlformats.org/officeDocument/2006/relationships/image" Target="../media/image90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11" Type="http://schemas.openxmlformats.org/officeDocument/2006/relationships/image" Target="../media/image72.wmf"/><Relationship Id="rId24" Type="http://schemas.openxmlformats.org/officeDocument/2006/relationships/image" Target="../media/image85.emf"/><Relationship Id="rId5" Type="http://schemas.openxmlformats.org/officeDocument/2006/relationships/image" Target="../media/image66.wmf"/><Relationship Id="rId15" Type="http://schemas.openxmlformats.org/officeDocument/2006/relationships/image" Target="../media/image76.emf"/><Relationship Id="rId23" Type="http://schemas.openxmlformats.org/officeDocument/2006/relationships/image" Target="../media/image84.emf"/><Relationship Id="rId28" Type="http://schemas.openxmlformats.org/officeDocument/2006/relationships/image" Target="../media/image89.wmf"/><Relationship Id="rId10" Type="http://schemas.openxmlformats.org/officeDocument/2006/relationships/image" Target="../media/image71.wmf"/><Relationship Id="rId19" Type="http://schemas.openxmlformats.org/officeDocument/2006/relationships/image" Target="../media/image80.emf"/><Relationship Id="rId4" Type="http://schemas.openxmlformats.org/officeDocument/2006/relationships/image" Target="../media/image65.wmf"/><Relationship Id="rId9" Type="http://schemas.openxmlformats.org/officeDocument/2006/relationships/image" Target="../media/image70.emf"/><Relationship Id="rId14" Type="http://schemas.openxmlformats.org/officeDocument/2006/relationships/image" Target="../media/image75.emf"/><Relationship Id="rId22" Type="http://schemas.openxmlformats.org/officeDocument/2006/relationships/image" Target="../media/image83.emf"/><Relationship Id="rId27" Type="http://schemas.openxmlformats.org/officeDocument/2006/relationships/image" Target="../media/image88.wmf"/><Relationship Id="rId30" Type="http://schemas.openxmlformats.org/officeDocument/2006/relationships/image" Target="../media/image9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emf"/><Relationship Id="rId13" Type="http://schemas.openxmlformats.org/officeDocument/2006/relationships/image" Target="../media/image100.emf"/><Relationship Id="rId18" Type="http://schemas.openxmlformats.org/officeDocument/2006/relationships/image" Target="../media/image105.emf"/><Relationship Id="rId3" Type="http://schemas.openxmlformats.org/officeDocument/2006/relationships/image" Target="../media/image68.wmf"/><Relationship Id="rId7" Type="http://schemas.openxmlformats.org/officeDocument/2006/relationships/image" Target="../media/image66.wmf"/><Relationship Id="rId12" Type="http://schemas.openxmlformats.org/officeDocument/2006/relationships/image" Target="../media/image99.emf"/><Relationship Id="rId17" Type="http://schemas.openxmlformats.org/officeDocument/2006/relationships/image" Target="../media/image104.emf"/><Relationship Id="rId2" Type="http://schemas.openxmlformats.org/officeDocument/2006/relationships/image" Target="../media/image93.emf"/><Relationship Id="rId16" Type="http://schemas.openxmlformats.org/officeDocument/2006/relationships/image" Target="../media/image103.emf"/><Relationship Id="rId1" Type="http://schemas.openxmlformats.org/officeDocument/2006/relationships/image" Target="../media/image92.emf"/><Relationship Id="rId6" Type="http://schemas.openxmlformats.org/officeDocument/2006/relationships/image" Target="../media/image72.wmf"/><Relationship Id="rId11" Type="http://schemas.openxmlformats.org/officeDocument/2006/relationships/image" Target="../media/image98.emf"/><Relationship Id="rId5" Type="http://schemas.openxmlformats.org/officeDocument/2006/relationships/image" Target="../media/image71.wmf"/><Relationship Id="rId15" Type="http://schemas.openxmlformats.org/officeDocument/2006/relationships/image" Target="../media/image102.emf"/><Relationship Id="rId10" Type="http://schemas.openxmlformats.org/officeDocument/2006/relationships/image" Target="../media/image97.emf"/><Relationship Id="rId4" Type="http://schemas.openxmlformats.org/officeDocument/2006/relationships/image" Target="../media/image94.emf"/><Relationship Id="rId9" Type="http://schemas.openxmlformats.org/officeDocument/2006/relationships/image" Target="../media/image96.emf"/><Relationship Id="rId14" Type="http://schemas.openxmlformats.org/officeDocument/2006/relationships/image" Target="../media/image10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/>
              <a:t>8-3 安培环路定理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第八章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41970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‹#›</a:t>
            </a:fld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835684929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145650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145650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145650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3309558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1345153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57885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第八章</a:t>
            </a:r>
          </a:p>
        </p:txBody>
      </p:sp>
      <p:sp>
        <p:nvSpPr>
          <p:cNvPr id="5" name="页眉占位符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solidFill>
                  <a:srgbClr val="000000"/>
                </a:solidFill>
              </a:rPr>
              <a:t>8-3 安培环路定理</a:t>
            </a:r>
          </a:p>
        </p:txBody>
      </p:sp>
    </p:spTree>
    <p:extLst>
      <p:ext uri="{BB962C8B-B14F-4D97-AF65-F5344CB8AC3E}">
        <p14:creationId xmlns:p14="http://schemas.microsoft.com/office/powerpoint/2010/main" val="410879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4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49.xml"/><Relationship Id="rId4" Type="http://schemas.openxmlformats.org/officeDocument/2006/relationships/tags" Target="../tags/tag4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4.xml"/><Relationship Id="rId4" Type="http://schemas.openxmlformats.org/officeDocument/2006/relationships/tags" Target="../tags/tag7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9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4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07.xml"/><Relationship Id="rId4" Type="http://schemas.openxmlformats.org/officeDocument/2006/relationships/tags" Target="../tags/tag10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5" Type="http://schemas.openxmlformats.org/officeDocument/2006/relationships/slideMaster" Target="../slideMasters/slideMaster3.xml"/><Relationship Id="rId4" Type="http://schemas.openxmlformats.org/officeDocument/2006/relationships/tags" Target="../tags/tag11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3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FB5200B-D5CD-4E46-AFAC-C6C2AEC78F25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B63235-B674-472C-A6E0-977B57697A5C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BBE6472-AA1F-4915-9277-D23EC856E265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19B43EFA-D127-49B7-B1E3-07D62342C2D6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03BE804-FCDD-49B5-9AAE-F5CCF882C7FB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4539FFA8-D5A0-4EBD-80E3-320CF3141966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lang="en-US" altLang="zh-CN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890AE7A-2A99-4DCA-AE92-B83198515D7D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 algn="r" eaLnBrk="1" hangingPunct="1"/>
            <a:fld id="{9A0DB2DC-4C9A-4742-B13C-FB6460FD3503}" type="slidenum">
              <a:rPr lang="en-US" altLang="zh-CN" dirty="0">
                <a:latin typeface="Calibri" panose="020F0502020204030204" pitchFamily="34" charset="0"/>
              </a:rPr>
              <a:t>‹#›</a:t>
            </a:fld>
            <a:endParaRPr lang="en-US" altLang="zh-CN" dirty="0">
              <a:latin typeface="Calibri" panose="020F0502020204030204" pitchFamily="34" charset="0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5940152" y="464880"/>
            <a:ext cx="3038336" cy="457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6191632" y="64770"/>
            <a:ext cx="2535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§11-2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动生电动势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120846" y="6457890"/>
            <a:ext cx="29023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第十一章</a:t>
            </a:r>
            <a:r>
              <a:rPr lang="en-US" altLang="zh-CN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2000" smtClean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变化的电磁场</a:t>
            </a:r>
            <a:endParaRPr lang="en-US" altLang="zh-CN" sz="200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6E81464B-B041-431A-9A0A-C60D83ABAC42}" type="datetime1">
              <a:rPr lang="zh-CN" altLang="en-US" smtClean="0"/>
              <a:t>2020/8/21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8017339-2008-490B-A205-E9850B9BA0B1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A4F14C9F-2529-49F4-8DCD-9257D0BC0493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04710933-4F22-4D2F-A97B-8302D3C5CEB3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B2405-A869-4745-90A1-5D3337111DB0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83DF6-1080-4F65-A1E5-C4A29D640810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18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B5200B-D5CD-4E46-AFAC-C6C2AEC78F25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344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6858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0287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3716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B63235-B674-472C-A6E0-977B57697A5C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899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35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BE6472-AA1F-4915-9277-D23EC856E265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4484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z="12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lnSpc>
                <a:spcPct val="13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B43EFA-D127-49B7-B1E3-07D62342C2D6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86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3BE804-FCDD-49B5-9AAE-F5CCF882C7FB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81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7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9FFA8-D5A0-4EBD-80E3-320CF3141966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2065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90AE7A-2A99-4DCA-AE92-B83198515D7D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6804248" y="464880"/>
            <a:ext cx="2174240" cy="850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658200" y="64770"/>
            <a:ext cx="262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§8-2 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电流的磁场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096E6">
                  <a:lumMod val="75000"/>
                </a:srgb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3362960" y="6381750"/>
            <a:ext cx="2418080" cy="76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97885" y="6457950"/>
            <a:ext cx="23482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第八章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50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电流与磁场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096E6">
                    <a:lumMod val="75000"/>
                  </a:srgb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4169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81464B-B041-431A-9A0A-C60D83ABAC42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BC47A4-756D-490B-A52F-7D9E2C9FC05F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294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1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2"/>
            </p:custDataLst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017339-2008-490B-A205-E9850B9BA0B1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34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F14C9F-2529-49F4-8DCD-9257D0BC0493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56300" y="774000"/>
            <a:ext cx="8229600" cy="5482800"/>
          </a:xfrm>
        </p:spPr>
        <p:txBody>
          <a:bodyPr/>
          <a:lstStyle>
            <a:lvl1pPr marL="1714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143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8572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2001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543050" indent="-17145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6131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710933-4F22-4D2F-A97B-8302D3C5CEB3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45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40522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DB2405-A869-4745-90A1-5D3337111DB0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72756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383DF6-1080-4F65-A1E5-C4A29D640810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156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21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tags" Target="../tags/tag62.xml"/><Relationship Id="rId3" Type="http://schemas.openxmlformats.org/officeDocument/2006/relationships/slideLayout" Target="../slideLayouts/slideLayout27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tags" Target="../tags/tag61.xml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60.xml"/><Relationship Id="rId20" Type="http://schemas.openxmlformats.org/officeDocument/2006/relationships/tags" Target="../tags/tag6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59.xml"/><Relationship Id="rId10" Type="http://schemas.openxmlformats.org/officeDocument/2006/relationships/slideLayout" Target="../slideLayouts/slideLayout34.xml"/><Relationship Id="rId19" Type="http://schemas.openxmlformats.org/officeDocument/2006/relationships/tags" Target="../tags/tag63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A9B4CBB7-C641-4BF8-9B62-E1D8A3CB710C}" type="datetime1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456300" y="608400"/>
            <a:ext cx="82269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56300" y="1515600"/>
            <a:ext cx="82269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4590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B4CBB7-C641-4BF8-9B62-E1D8A3CB710C}" type="datetime1">
              <a:rPr kumimoji="0" lang="zh-CN" altLang="en-US" sz="75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2020/8/21</a:t>
            </a:fld>
            <a:endParaRPr kumimoji="0" lang="zh-CN" altLang="en-US" sz="75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3087000" y="6314400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6658200" y="6314400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altLang="zh-CN" sz="75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7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7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388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56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59.e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18.wmf"/><Relationship Id="rId25" Type="http://schemas.openxmlformats.org/officeDocument/2006/relationships/image" Target="../media/image6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5.wmf"/><Relationship Id="rId24" Type="http://schemas.openxmlformats.org/officeDocument/2006/relationships/oleObject" Target="../embeddings/oleObject64.bin"/><Relationship Id="rId5" Type="http://schemas.openxmlformats.org/officeDocument/2006/relationships/image" Target="../media/image52.jpeg"/><Relationship Id="rId15" Type="http://schemas.openxmlformats.org/officeDocument/2006/relationships/image" Target="../media/image57.e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58.emf"/><Relationship Id="rId4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9" Type="http://schemas.openxmlformats.org/officeDocument/2006/relationships/image" Target="../media/image54.e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.bin"/><Relationship Id="rId18" Type="http://schemas.openxmlformats.org/officeDocument/2006/relationships/oleObject" Target="../embeddings/oleObject73.bin"/><Relationship Id="rId26" Type="http://schemas.openxmlformats.org/officeDocument/2006/relationships/oleObject" Target="../embeddings/oleObject77.bin"/><Relationship Id="rId39" Type="http://schemas.openxmlformats.org/officeDocument/2006/relationships/oleObject" Target="../embeddings/oleObject84.bin"/><Relationship Id="rId21" Type="http://schemas.openxmlformats.org/officeDocument/2006/relationships/image" Target="../media/image69.wmf"/><Relationship Id="rId34" Type="http://schemas.openxmlformats.org/officeDocument/2006/relationships/image" Target="../media/image75.emf"/><Relationship Id="rId42" Type="http://schemas.openxmlformats.org/officeDocument/2006/relationships/image" Target="../media/image79.emf"/><Relationship Id="rId47" Type="http://schemas.openxmlformats.org/officeDocument/2006/relationships/oleObject" Target="../embeddings/oleObject89.bin"/><Relationship Id="rId50" Type="http://schemas.openxmlformats.org/officeDocument/2006/relationships/image" Target="../media/image82.emf"/><Relationship Id="rId55" Type="http://schemas.openxmlformats.org/officeDocument/2006/relationships/image" Target="../media/image83.emf"/><Relationship Id="rId63" Type="http://schemas.openxmlformats.org/officeDocument/2006/relationships/image" Target="../media/image87.emf"/><Relationship Id="rId68" Type="http://schemas.openxmlformats.org/officeDocument/2006/relationships/image" Target="../media/image89.wmf"/><Relationship Id="rId7" Type="http://schemas.openxmlformats.org/officeDocument/2006/relationships/oleObject" Target="../embeddings/oleObject67.bin"/><Relationship Id="rId71" Type="http://schemas.openxmlformats.org/officeDocument/2006/relationships/oleObject" Target="../embeddings/oleObject103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2.bin"/><Relationship Id="rId29" Type="http://schemas.openxmlformats.org/officeDocument/2006/relationships/oleObject" Target="../embeddings/oleObject7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9.bin"/><Relationship Id="rId24" Type="http://schemas.openxmlformats.org/officeDocument/2006/relationships/oleObject" Target="../embeddings/oleObject76.bin"/><Relationship Id="rId32" Type="http://schemas.openxmlformats.org/officeDocument/2006/relationships/image" Target="../media/image74.emf"/><Relationship Id="rId37" Type="http://schemas.openxmlformats.org/officeDocument/2006/relationships/oleObject" Target="../embeddings/oleObject83.bin"/><Relationship Id="rId40" Type="http://schemas.openxmlformats.org/officeDocument/2006/relationships/image" Target="../media/image78.wmf"/><Relationship Id="rId45" Type="http://schemas.openxmlformats.org/officeDocument/2006/relationships/oleObject" Target="../embeddings/oleObject87.bin"/><Relationship Id="rId53" Type="http://schemas.openxmlformats.org/officeDocument/2006/relationships/oleObject" Target="../embeddings/oleObject93.bin"/><Relationship Id="rId58" Type="http://schemas.openxmlformats.org/officeDocument/2006/relationships/oleObject" Target="../embeddings/oleObject96.bin"/><Relationship Id="rId66" Type="http://schemas.openxmlformats.org/officeDocument/2006/relationships/oleObject" Target="../embeddings/oleObject100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66.wmf"/><Relationship Id="rId23" Type="http://schemas.openxmlformats.org/officeDocument/2006/relationships/image" Target="../media/image70.emf"/><Relationship Id="rId28" Type="http://schemas.openxmlformats.org/officeDocument/2006/relationships/oleObject" Target="../embeddings/oleObject78.bin"/><Relationship Id="rId36" Type="http://schemas.openxmlformats.org/officeDocument/2006/relationships/image" Target="../media/image76.emf"/><Relationship Id="rId49" Type="http://schemas.openxmlformats.org/officeDocument/2006/relationships/oleObject" Target="../embeddings/oleObject90.bin"/><Relationship Id="rId57" Type="http://schemas.openxmlformats.org/officeDocument/2006/relationships/image" Target="../media/image84.emf"/><Relationship Id="rId61" Type="http://schemas.openxmlformats.org/officeDocument/2006/relationships/image" Target="../media/image86.emf"/><Relationship Id="rId10" Type="http://schemas.openxmlformats.org/officeDocument/2006/relationships/image" Target="../media/image64.wmf"/><Relationship Id="rId19" Type="http://schemas.openxmlformats.org/officeDocument/2006/relationships/image" Target="../media/image68.wmf"/><Relationship Id="rId31" Type="http://schemas.openxmlformats.org/officeDocument/2006/relationships/oleObject" Target="../embeddings/oleObject80.bin"/><Relationship Id="rId44" Type="http://schemas.openxmlformats.org/officeDocument/2006/relationships/image" Target="../media/image80.emf"/><Relationship Id="rId52" Type="http://schemas.openxmlformats.org/officeDocument/2006/relationships/oleObject" Target="../embeddings/oleObject92.bin"/><Relationship Id="rId60" Type="http://schemas.openxmlformats.org/officeDocument/2006/relationships/oleObject" Target="../embeddings/oleObject97.bin"/><Relationship Id="rId65" Type="http://schemas.openxmlformats.org/officeDocument/2006/relationships/image" Target="../media/image88.wmf"/><Relationship Id="rId4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9" Type="http://schemas.openxmlformats.org/officeDocument/2006/relationships/oleObject" Target="../embeddings/oleObject68.bin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Relationship Id="rId27" Type="http://schemas.openxmlformats.org/officeDocument/2006/relationships/image" Target="../media/image72.wmf"/><Relationship Id="rId30" Type="http://schemas.openxmlformats.org/officeDocument/2006/relationships/image" Target="../media/image73.emf"/><Relationship Id="rId35" Type="http://schemas.openxmlformats.org/officeDocument/2006/relationships/oleObject" Target="../embeddings/oleObject82.bin"/><Relationship Id="rId43" Type="http://schemas.openxmlformats.org/officeDocument/2006/relationships/oleObject" Target="../embeddings/oleObject86.bin"/><Relationship Id="rId48" Type="http://schemas.openxmlformats.org/officeDocument/2006/relationships/image" Target="../media/image81.emf"/><Relationship Id="rId56" Type="http://schemas.openxmlformats.org/officeDocument/2006/relationships/oleObject" Target="../embeddings/oleObject95.bin"/><Relationship Id="rId64" Type="http://schemas.openxmlformats.org/officeDocument/2006/relationships/oleObject" Target="../embeddings/oleObject99.bin"/><Relationship Id="rId69" Type="http://schemas.openxmlformats.org/officeDocument/2006/relationships/oleObject" Target="../embeddings/oleObject102.bin"/><Relationship Id="rId8" Type="http://schemas.openxmlformats.org/officeDocument/2006/relationships/image" Target="../media/image63.wmf"/><Relationship Id="rId51" Type="http://schemas.openxmlformats.org/officeDocument/2006/relationships/oleObject" Target="../embeddings/oleObject91.bin"/><Relationship Id="rId72" Type="http://schemas.openxmlformats.org/officeDocument/2006/relationships/image" Target="../media/image91.wmf"/><Relationship Id="rId3" Type="http://schemas.openxmlformats.org/officeDocument/2006/relationships/notesSlide" Target="../notesSlides/notesSlide11.xml"/><Relationship Id="rId12" Type="http://schemas.openxmlformats.org/officeDocument/2006/relationships/image" Target="../media/image65.wmf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33" Type="http://schemas.openxmlformats.org/officeDocument/2006/relationships/oleObject" Target="../embeddings/oleObject81.bin"/><Relationship Id="rId38" Type="http://schemas.openxmlformats.org/officeDocument/2006/relationships/image" Target="../media/image77.wmf"/><Relationship Id="rId46" Type="http://schemas.openxmlformats.org/officeDocument/2006/relationships/oleObject" Target="../embeddings/oleObject88.bin"/><Relationship Id="rId59" Type="http://schemas.openxmlformats.org/officeDocument/2006/relationships/image" Target="../media/image85.emf"/><Relationship Id="rId67" Type="http://schemas.openxmlformats.org/officeDocument/2006/relationships/oleObject" Target="../embeddings/oleObject101.bin"/><Relationship Id="rId20" Type="http://schemas.openxmlformats.org/officeDocument/2006/relationships/oleObject" Target="../embeddings/oleObject74.bin"/><Relationship Id="rId41" Type="http://schemas.openxmlformats.org/officeDocument/2006/relationships/oleObject" Target="../embeddings/oleObject85.bin"/><Relationship Id="rId54" Type="http://schemas.openxmlformats.org/officeDocument/2006/relationships/oleObject" Target="../embeddings/oleObject94.bin"/><Relationship Id="rId62" Type="http://schemas.openxmlformats.org/officeDocument/2006/relationships/oleObject" Target="../embeddings/oleObject98.bin"/><Relationship Id="rId70" Type="http://schemas.openxmlformats.org/officeDocument/2006/relationships/image" Target="../media/image9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66.wmf"/><Relationship Id="rId26" Type="http://schemas.openxmlformats.org/officeDocument/2006/relationships/image" Target="../media/image98.emf"/><Relationship Id="rId39" Type="http://schemas.openxmlformats.org/officeDocument/2006/relationships/oleObject" Target="../embeddings/oleObject121.bin"/><Relationship Id="rId3" Type="http://schemas.openxmlformats.org/officeDocument/2006/relationships/notesSlide" Target="../notesSlides/notesSlide12.xml"/><Relationship Id="rId21" Type="http://schemas.openxmlformats.org/officeDocument/2006/relationships/oleObject" Target="../embeddings/oleObject112.bin"/><Relationship Id="rId34" Type="http://schemas.openxmlformats.org/officeDocument/2006/relationships/image" Target="../media/image102.emf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110.bin"/><Relationship Id="rId25" Type="http://schemas.openxmlformats.org/officeDocument/2006/relationships/oleObject" Target="../embeddings/oleObject114.bin"/><Relationship Id="rId33" Type="http://schemas.openxmlformats.org/officeDocument/2006/relationships/oleObject" Target="../embeddings/oleObject118.bin"/><Relationship Id="rId38" Type="http://schemas.openxmlformats.org/officeDocument/2006/relationships/image" Target="../media/image104.e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72.wmf"/><Relationship Id="rId20" Type="http://schemas.openxmlformats.org/officeDocument/2006/relationships/image" Target="../media/image95.emf"/><Relationship Id="rId29" Type="http://schemas.openxmlformats.org/officeDocument/2006/relationships/oleObject" Target="../embeddings/oleObject116.bin"/><Relationship Id="rId41" Type="http://schemas.openxmlformats.org/officeDocument/2006/relationships/image" Target="../media/image106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107.bin"/><Relationship Id="rId24" Type="http://schemas.openxmlformats.org/officeDocument/2006/relationships/image" Target="../media/image97.emf"/><Relationship Id="rId32" Type="http://schemas.openxmlformats.org/officeDocument/2006/relationships/image" Target="../media/image101.emf"/><Relationship Id="rId37" Type="http://schemas.openxmlformats.org/officeDocument/2006/relationships/oleObject" Target="../embeddings/oleObject120.bin"/><Relationship Id="rId40" Type="http://schemas.openxmlformats.org/officeDocument/2006/relationships/image" Target="../media/image105.e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oleObject" Target="../embeddings/oleObject113.bin"/><Relationship Id="rId28" Type="http://schemas.openxmlformats.org/officeDocument/2006/relationships/image" Target="../media/image99.emf"/><Relationship Id="rId36" Type="http://schemas.openxmlformats.org/officeDocument/2006/relationships/image" Target="../media/image103.e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111.bin"/><Relationship Id="rId31" Type="http://schemas.openxmlformats.org/officeDocument/2006/relationships/oleObject" Target="../embeddings/oleObject117.bin"/><Relationship Id="rId4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71.wmf"/><Relationship Id="rId22" Type="http://schemas.openxmlformats.org/officeDocument/2006/relationships/image" Target="../media/image96.emf"/><Relationship Id="rId27" Type="http://schemas.openxmlformats.org/officeDocument/2006/relationships/oleObject" Target="../embeddings/oleObject115.bin"/><Relationship Id="rId30" Type="http://schemas.openxmlformats.org/officeDocument/2006/relationships/image" Target="../media/image100.emf"/><Relationship Id="rId35" Type="http://schemas.openxmlformats.org/officeDocument/2006/relationships/oleObject" Target="../embeddings/oleObject11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7.wmf"/><Relationship Id="rId11" Type="http://schemas.openxmlformats.org/officeDocument/2006/relationships/image" Target="../media/image109.wmf"/><Relationship Id="rId5" Type="http://schemas.openxmlformats.org/officeDocument/2006/relationships/oleObject" Target="../embeddings/oleObject122.bin"/><Relationship Id="rId10" Type="http://schemas.openxmlformats.org/officeDocument/2006/relationships/oleObject" Target="../embeddings/oleObject124.bin"/><Relationship Id="rId4" Type="http://schemas.openxmlformats.org/officeDocument/2006/relationships/image" Target="../media/image110.jpeg"/><Relationship Id="rId9" Type="http://schemas.openxmlformats.org/officeDocument/2006/relationships/image" Target="../media/image10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0" Type="http://schemas.openxmlformats.org/officeDocument/2006/relationships/image" Target="../media/image114.emf"/><Relationship Id="rId4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9" Type="http://schemas.openxmlformats.org/officeDocument/2006/relationships/oleObject" Target="../embeddings/oleObject12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33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18.e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4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17.wmf"/><Relationship Id="rId4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1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23.jpeg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0.wmf"/><Relationship Id="rId11" Type="http://schemas.openxmlformats.org/officeDocument/2006/relationships/image" Target="../media/image122.wmf"/><Relationship Id="rId5" Type="http://schemas.openxmlformats.org/officeDocument/2006/relationships/oleObject" Target="../embeddings/oleObject134.bin"/><Relationship Id="rId10" Type="http://schemas.openxmlformats.org/officeDocument/2006/relationships/oleObject" Target="../embeddings/oleObject136.bin"/><Relationship Id="rId4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9" Type="http://schemas.openxmlformats.org/officeDocument/2006/relationships/image" Target="../media/image12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1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0.w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emf"/><Relationship Id="rId1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31.e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9.emf"/><Relationship Id="rId25" Type="http://schemas.openxmlformats.org/officeDocument/2006/relationships/image" Target="../media/image33.jpeg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6.emf"/><Relationship Id="rId24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5" Type="http://schemas.openxmlformats.org/officeDocument/2006/relationships/image" Target="../media/image23.wmf"/><Relationship Id="rId15" Type="http://schemas.openxmlformats.org/officeDocument/2006/relationships/image" Target="../media/image28.emf"/><Relationship Id="rId23" Type="http://schemas.openxmlformats.org/officeDocument/2006/relationships/image" Target="../media/image32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0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29.e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8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33.jpeg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1.emf"/><Relationship Id="rId25" Type="http://schemas.openxmlformats.org/officeDocument/2006/relationships/image" Target="../media/image35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34.bin"/><Relationship Id="rId20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28.emf"/><Relationship Id="rId24" Type="http://schemas.openxmlformats.org/officeDocument/2006/relationships/oleObject" Target="../embeddings/oleObject37.bin"/><Relationship Id="rId5" Type="http://schemas.openxmlformats.org/officeDocument/2006/relationships/image" Target="../media/image25.emf"/><Relationship Id="rId15" Type="http://schemas.openxmlformats.org/officeDocument/2006/relationships/image" Target="../media/image30.e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9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45.emf"/><Relationship Id="rId34" Type="http://schemas.openxmlformats.org/officeDocument/2006/relationships/oleObject" Target="../embeddings/oleObject54.bin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3.emf"/><Relationship Id="rId25" Type="http://schemas.openxmlformats.org/officeDocument/2006/relationships/image" Target="../media/image46.emf"/><Relationship Id="rId33" Type="http://schemas.openxmlformats.org/officeDocument/2006/relationships/image" Target="../media/image50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48.e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3.bin"/><Relationship Id="rId5" Type="http://schemas.openxmlformats.org/officeDocument/2006/relationships/image" Target="../media/image52.jpeg"/><Relationship Id="rId15" Type="http://schemas.openxmlformats.org/officeDocument/2006/relationships/image" Target="../media/image42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4.emf"/><Relationship Id="rId31" Type="http://schemas.openxmlformats.org/officeDocument/2006/relationships/image" Target="../media/image49.emf"/><Relationship Id="rId4" Type="http://schemas.openxmlformats.org/officeDocument/2006/relationships/hyperlink" Target="https://image.baidu.com/search/detail?ct=503316480&amp;z=&amp;tn=baiduimagedetail&amp;ipn=d&amp;word=%E5%9B%9E%E7%AD%94&amp;step_word=&amp;ie=utf-8&amp;in=&amp;cl=2&amp;lm=-1&amp;st=-1&amp;hd=&amp;latest=&amp;copyright=&amp;cs=1568026509,190806758&amp;os=2451777128,280432151&amp;simid=3325790326,234526257&amp;pn=0&amp;rn=1&amp;di=211090&amp;ln=1004&amp;fr=&amp;fmq=1597938069702_R&amp;ic=&amp;s=undefined&amp;se=&amp;sme=&amp;tab=0&amp;width=&amp;height=&amp;face=undefined&amp;is=0,0&amp;istype=2&amp;ist=&amp;jit=&amp;bdtype=0&amp;spn=0&amp;pi=0&amp;gsm=0&amp;objurl=http://thumbs.dreamstime.com/z/%E5%9B%9E%E7%AD%94%E9%97%AE%E9%A2%98-6541108.jpg&amp;rpstart=0&amp;rpnum=0&amp;adpicid=0&amp;force=undefined" TargetMode="External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47.emf"/><Relationship Id="rId30" Type="http://schemas.openxmlformats.org/officeDocument/2006/relationships/oleObject" Target="../embeddings/oleObject52.bin"/><Relationship Id="rId35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1827656" y="1189873"/>
            <a:ext cx="5046672" cy="76944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kumimoji="1" lang="en-US" altLang="zh-CN" sz="4400" b="1" kern="0" smtClean="0">
                <a:solidFill>
                  <a:srgbClr val="CC0000"/>
                </a:solidFill>
              </a:rPr>
              <a:t>§11-2 </a:t>
            </a:r>
            <a:r>
              <a:rPr kumimoji="1" lang="zh-CN" altLang="en-US" sz="4400" b="1" kern="0" smtClean="0">
                <a:solidFill>
                  <a:srgbClr val="CC0000"/>
                </a:solidFill>
              </a:rPr>
              <a:t>动生电动势</a:t>
            </a:r>
            <a:endParaRPr kumimoji="1" lang="zh-CN" altLang="en-US" sz="4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240894" y="91195"/>
            <a:ext cx="6271927" cy="646331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cs typeface="Times New Roman" pitchFamily="18" charset="0"/>
              </a:rPr>
              <a:t>第</a:t>
            </a:r>
            <a:r>
              <a:rPr kumimoji="1" lang="zh-CN" altLang="en-US" sz="3600" b="1" kern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cs typeface="Times New Roman" pitchFamily="18" charset="0"/>
              </a:rPr>
              <a:t>十一</a:t>
            </a:r>
            <a:r>
              <a:rPr kumimoji="1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itchFamily="2" charset="-122"/>
                <a:cs typeface="Times New Roman" pitchFamily="18" charset="0"/>
              </a:rPr>
              <a:t>章 变化的电磁场</a:t>
            </a:r>
            <a:endParaRPr kumimoji="1" lang="zh-CN" altLang="en-US" sz="36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itchFamily="2" charset="-122"/>
              <a:cs typeface="Times New Roman" pitchFamily="18" charset="0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912610" y="847996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sz="1800" b="0">
              <a:solidFill>
                <a:schemeClr val="lt1"/>
              </a:solidFill>
              <a:effectLst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43885" y="2060848"/>
            <a:ext cx="5080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2060"/>
                </a:solidFill>
              </a:rPr>
              <a:t>Motional electromotive force</a:t>
            </a:r>
            <a:endParaRPr lang="zh-CN" altLang="en-US" sz="2800" b="1">
              <a:solidFill>
                <a:srgbClr val="002060"/>
              </a:solidFill>
            </a:endParaRPr>
          </a:p>
        </p:txBody>
      </p:sp>
      <p:cxnSp>
        <p:nvCxnSpPr>
          <p:cNvPr id="43" name="直接连接符 42"/>
          <p:cNvCxnSpPr>
            <a:cxnSpLocks/>
          </p:cNvCxnSpPr>
          <p:nvPr/>
        </p:nvCxnSpPr>
        <p:spPr>
          <a:xfrm>
            <a:off x="2051718" y="1959315"/>
            <a:ext cx="4680520" cy="0"/>
          </a:xfrm>
          <a:prstGeom prst="line">
            <a:avLst/>
          </a:prstGeom>
          <a:noFill/>
          <a:ln w="38100" cap="flat" cmpd="sng" algn="ctr">
            <a:solidFill>
              <a:sysClr val="windowText" lastClr="000000">
                <a:lumMod val="85000"/>
                <a:lumOff val="15000"/>
              </a:sysClr>
            </a:solidFill>
            <a:prstDash val="solid"/>
            <a:miter lim="800000"/>
          </a:ln>
          <a:effectLst/>
        </p:spPr>
      </p:cxnSp>
      <p:sp>
        <p:nvSpPr>
          <p:cNvPr id="6" name="AutoShape 2" descr="https://5b0988e595225.cdn.sohucs.com/q_70,c_zoom,w_640/images/20190313/ccdd438e313b4bbf809c3c3a76550aaf.web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https://5b0988e595225.cdn.sohucs.com/q_70,c_zoom,w_640/images/20190313/ccdd438e313b4bbf809c3c3a76550aaf.webp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 descr="https://5b0988e595225.cdn.sohucs.com/q_70,c_zoom,w_640/images/20190313/ccdd438e313b4bbf809c3c3a76550aaf.webp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AutoShape 8" descr="https://5b0988e595225.cdn.sohucs.com/q_70,c_zoom,w_640/images/20190313/ccdd438e313b4bbf809c3c3a76550aaf.webp"/>
          <p:cNvSpPr>
            <a:spLocks noChangeAspect="1" noChangeArrowheads="1"/>
          </p:cNvSpPr>
          <p:nvPr/>
        </p:nvSpPr>
        <p:spPr bwMode="auto">
          <a:xfrm>
            <a:off x="5207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AutoShape 12" descr="https://5b0988e595225.cdn.sohucs.com/q_70,c_zoom,w_640/images/20190313/ccdd438e313b4bbf809c3c3a76550aaf.webp"/>
          <p:cNvSpPr>
            <a:spLocks noChangeAspect="1" noChangeArrowheads="1"/>
          </p:cNvSpPr>
          <p:nvPr/>
        </p:nvSpPr>
        <p:spPr bwMode="auto">
          <a:xfrm>
            <a:off x="6731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4" name="Picture 2" descr="https://timgsa.baidu.com/timg?image&amp;quality=80&amp;size=b9999_10000&amp;sec=1598002876836&amp;di=d001de8cb771103e8213d836e0f65957&amp;imgtype=0&amp;src=http%3A%2F%2F5b0988e595225.cdn.sohucs.com%2Fimages%2F20180711%2Ff645710f256447f5a4cf543d28c25b3d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2780928"/>
            <a:ext cx="5105441" cy="300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ttps://timgsa.baidu.com/timg?image&amp;quality=80&amp;size=b9999_10000&amp;sec=1598002914402&amp;di=1caf89c26718d099fd97efae36198629&amp;imgtype=0&amp;src=http%3A%2F%2Fdingyue.nosdn.127.net%2FOReTtMlEeDtGg7KuxgW5XPIcRmZ3JAofPyiHz6ymEzHi915427281077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387" y="2807946"/>
            <a:ext cx="2979520" cy="297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016697" y="5962913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smtClean="0">
                <a:solidFill>
                  <a:srgbClr val="0000FF"/>
                </a:solidFill>
              </a:rPr>
              <a:t>小型水利发电站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272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二、动生电动势功能关系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8242" name="Picture 2" descr="https://timgsa.baidu.com/timg?image&amp;quality=80&amp;size=b9999_10000&amp;sec=1597948480273&amp;di=22c5f5f4612b2709ec036c3ccd434eb5&amp;imgtype=0&amp;src=http%3A%2F%2Fjs2.a.yximgs.com%2Fuhead%2FAB%2F2017%2F07%2F02%2F14%2FBMjAxNzA3MDIxNDE0MzlfNTY1MzA0MjU1XzJfaGQ4NjlfMjM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8" y="9087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Rectangle 3"/>
          <p:cNvSpPr>
            <a:spLocks noChangeArrowheads="1"/>
          </p:cNvSpPr>
          <p:nvPr/>
        </p:nvSpPr>
        <p:spPr bwMode="auto">
          <a:xfrm>
            <a:off x="162719" y="2954151"/>
            <a:ext cx="2360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800" b="1" kern="0">
                <a:solidFill>
                  <a:srgbClr val="0000FF"/>
                </a:solidFill>
              </a:rPr>
              <a:t>电能从何而来？</a:t>
            </a:r>
          </a:p>
        </p:txBody>
      </p:sp>
      <p:sp>
        <p:nvSpPr>
          <p:cNvPr id="109" name="Text Box 2"/>
          <p:cNvSpPr txBox="1">
            <a:spLocks noChangeArrowheads="1"/>
          </p:cNvSpPr>
          <p:nvPr/>
        </p:nvSpPr>
        <p:spPr bwMode="auto">
          <a:xfrm>
            <a:off x="2761534" y="1834851"/>
            <a:ext cx="54601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若要  </a:t>
            </a:r>
            <a:r>
              <a:rPr kumimoji="1" lang="en-US" altLang="zh-CN" sz="280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ab </a:t>
            </a: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段保持原速</a:t>
            </a:r>
            <a:r>
              <a:rPr kumimoji="1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，须</a:t>
            </a: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有 外力</a:t>
            </a:r>
          </a:p>
        </p:txBody>
      </p:sp>
      <p:graphicFrame>
        <p:nvGraphicFramePr>
          <p:cNvPr id="1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299600"/>
              </p:ext>
            </p:extLst>
          </p:nvPr>
        </p:nvGraphicFramePr>
        <p:xfrm>
          <a:off x="3951370" y="2311111"/>
          <a:ext cx="18462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2" name="公式" r:id="rId6" imgW="685800" imgH="254000" progId="Equation.3">
                  <p:embed/>
                </p:oleObj>
              </mc:Choice>
              <mc:Fallback>
                <p:oleObj name="公式" r:id="rId6" imgW="685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370" y="2311111"/>
                        <a:ext cx="18462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" name="Group 4"/>
          <p:cNvGrpSpPr>
            <a:grpSpLocks/>
          </p:cNvGrpSpPr>
          <p:nvPr/>
        </p:nvGrpSpPr>
        <p:grpSpPr bwMode="auto">
          <a:xfrm>
            <a:off x="4480247" y="3001779"/>
            <a:ext cx="4397163" cy="687388"/>
            <a:chOff x="421" y="2387"/>
            <a:chExt cx="3667" cy="433"/>
          </a:xfrm>
        </p:grpSpPr>
        <p:graphicFrame>
          <p:nvGraphicFramePr>
            <p:cNvPr id="1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4404251"/>
                </p:ext>
              </p:extLst>
            </p:nvPr>
          </p:nvGraphicFramePr>
          <p:xfrm>
            <a:off x="421" y="2436"/>
            <a:ext cx="49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23" name="公式" r:id="rId8" imgW="209520" imgH="238035" progId="Equation.3">
                    <p:embed/>
                  </p:oleObj>
                </mc:Choice>
                <mc:Fallback>
                  <p:oleObj name="公式" r:id="rId8" imgW="209520" imgH="2380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" y="2436"/>
                          <a:ext cx="493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" name="Text Box 6"/>
            <p:cNvSpPr txBox="1">
              <a:spLocks noChangeArrowheads="1"/>
            </p:cNvSpPr>
            <p:nvPr/>
          </p:nvSpPr>
          <p:spPr bwMode="auto">
            <a:xfrm>
              <a:off x="884" y="2387"/>
              <a:ext cx="3204" cy="3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的功率应该等于消耗 的电功率</a:t>
              </a:r>
            </a:p>
          </p:txBody>
        </p:sp>
      </p:grpSp>
      <p:graphicFrame>
        <p:nvGraphicFramePr>
          <p:cNvPr id="11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21744"/>
              </p:ext>
            </p:extLst>
          </p:nvPr>
        </p:nvGraphicFramePr>
        <p:xfrm>
          <a:off x="4283968" y="3943350"/>
          <a:ext cx="43688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4" name="Equation" r:id="rId10" imgW="1612900" imgH="254000" progId="Equation.DSMT4">
                  <p:embed/>
                </p:oleObj>
              </mc:Choice>
              <mc:Fallback>
                <p:oleObj name="Equation" r:id="rId10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943350"/>
                        <a:ext cx="43688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72676"/>
              </p:ext>
            </p:extLst>
          </p:nvPr>
        </p:nvGraphicFramePr>
        <p:xfrm>
          <a:off x="3522662" y="4565075"/>
          <a:ext cx="5551627" cy="980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25" name="Equation" r:id="rId12" imgW="2222500" imgH="393700" progId="Equation.DSMT4">
                  <p:embed/>
                </p:oleObj>
              </mc:Choice>
              <mc:Fallback>
                <p:oleObj name="Equation" r:id="rId12" imgW="22225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2" y="4565075"/>
                        <a:ext cx="5551627" cy="980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" name="Text Box 9"/>
          <p:cNvSpPr txBox="1">
            <a:spLocks noChangeArrowheads="1"/>
          </p:cNvSpPr>
          <p:nvPr/>
        </p:nvSpPr>
        <p:spPr bwMode="auto">
          <a:xfrm>
            <a:off x="3522662" y="5497737"/>
            <a:ext cx="508178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可见，电能的确是从其他形式能量转化而来的。</a:t>
            </a:r>
            <a:endParaRPr kumimoji="1" lang="zh-CN" altLang="en-US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7" name="Group 10"/>
          <p:cNvGrpSpPr>
            <a:grpSpLocks/>
          </p:cNvGrpSpPr>
          <p:nvPr/>
        </p:nvGrpSpPr>
        <p:grpSpPr bwMode="auto">
          <a:xfrm>
            <a:off x="280219" y="3443287"/>
            <a:ext cx="3249613" cy="2984500"/>
            <a:chOff x="2925" y="572"/>
            <a:chExt cx="2510" cy="2151"/>
          </a:xfrm>
        </p:grpSpPr>
        <p:sp>
          <p:nvSpPr>
            <p:cNvPr id="118" name="Rectangle 11"/>
            <p:cNvSpPr>
              <a:spLocks noChangeArrowheads="1"/>
            </p:cNvSpPr>
            <p:nvPr/>
          </p:nvSpPr>
          <p:spPr bwMode="auto">
            <a:xfrm>
              <a:off x="4579" y="2100"/>
              <a:ext cx="271" cy="3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Rectangle 12"/>
            <p:cNvSpPr>
              <a:spLocks noChangeArrowheads="1"/>
            </p:cNvSpPr>
            <p:nvPr/>
          </p:nvSpPr>
          <p:spPr bwMode="auto">
            <a:xfrm>
              <a:off x="4242" y="2043"/>
              <a:ext cx="136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Rectangle 13"/>
            <p:cNvSpPr>
              <a:spLocks noChangeArrowheads="1"/>
            </p:cNvSpPr>
            <p:nvPr/>
          </p:nvSpPr>
          <p:spPr bwMode="auto">
            <a:xfrm>
              <a:off x="4241" y="572"/>
              <a:ext cx="143" cy="3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endPara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Rectangle 14"/>
            <p:cNvSpPr>
              <a:spLocks noChangeArrowheads="1"/>
            </p:cNvSpPr>
            <p:nvPr/>
          </p:nvSpPr>
          <p:spPr bwMode="auto">
            <a:xfrm>
              <a:off x="4140" y="1869"/>
              <a:ext cx="409" cy="4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Rectangle 15"/>
            <p:cNvSpPr>
              <a:spLocks noChangeArrowheads="1"/>
            </p:cNvSpPr>
            <p:nvPr/>
          </p:nvSpPr>
          <p:spPr bwMode="auto">
            <a:xfrm>
              <a:off x="4208" y="2452"/>
              <a:ext cx="138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</a:t>
              </a:r>
              <a:endPara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Text Box 16"/>
            <p:cNvSpPr txBox="1">
              <a:spLocks noChangeArrowheads="1"/>
            </p:cNvSpPr>
            <p:nvPr/>
          </p:nvSpPr>
          <p:spPr bwMode="auto">
            <a:xfrm>
              <a:off x="4195" y="1924"/>
              <a:ext cx="178" cy="327"/>
            </a:xfrm>
            <a:prstGeom prst="rect">
              <a:avLst/>
            </a:prstGeom>
            <a:solidFill>
              <a:sysClr val="window" lastClr="FFFFFF"/>
            </a:solidFill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l</a:t>
              </a:r>
              <a:endPara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4" name="Line 17"/>
            <p:cNvSpPr>
              <a:spLocks noChangeShapeType="1"/>
            </p:cNvSpPr>
            <p:nvPr/>
          </p:nvSpPr>
          <p:spPr bwMode="auto">
            <a:xfrm>
              <a:off x="2925" y="890"/>
              <a:ext cx="2042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Line 18"/>
            <p:cNvSpPr>
              <a:spLocks noChangeShapeType="1"/>
            </p:cNvSpPr>
            <p:nvPr/>
          </p:nvSpPr>
          <p:spPr bwMode="auto">
            <a:xfrm>
              <a:off x="2925" y="890"/>
              <a:ext cx="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Line 19"/>
            <p:cNvSpPr>
              <a:spLocks noChangeShapeType="1"/>
            </p:cNvSpPr>
            <p:nvPr/>
          </p:nvSpPr>
          <p:spPr bwMode="auto">
            <a:xfrm>
              <a:off x="2925" y="2478"/>
              <a:ext cx="1996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7" name="Group 20"/>
            <p:cNvGrpSpPr>
              <a:grpSpLocks/>
            </p:cNvGrpSpPr>
            <p:nvPr/>
          </p:nvGrpSpPr>
          <p:grpSpPr bwMode="auto">
            <a:xfrm>
              <a:off x="3198" y="1144"/>
              <a:ext cx="90" cy="408"/>
              <a:chOff x="3470" y="3158"/>
              <a:chExt cx="90" cy="408"/>
            </a:xfrm>
          </p:grpSpPr>
          <p:grpSp>
            <p:nvGrpSpPr>
              <p:cNvPr id="174" name="Group 21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78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9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5" name="Group 24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76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8" name="Group 27"/>
            <p:cNvGrpSpPr>
              <a:grpSpLocks/>
            </p:cNvGrpSpPr>
            <p:nvPr/>
          </p:nvGrpSpPr>
          <p:grpSpPr bwMode="auto">
            <a:xfrm>
              <a:off x="3198" y="1824"/>
              <a:ext cx="90" cy="408"/>
              <a:chOff x="3470" y="3158"/>
              <a:chExt cx="90" cy="408"/>
            </a:xfrm>
          </p:grpSpPr>
          <p:grpSp>
            <p:nvGrpSpPr>
              <p:cNvPr id="168" name="Group 28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72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3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9" name="Group 31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70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9" name="Group 34"/>
            <p:cNvGrpSpPr>
              <a:grpSpLocks/>
            </p:cNvGrpSpPr>
            <p:nvPr/>
          </p:nvGrpSpPr>
          <p:grpSpPr bwMode="auto">
            <a:xfrm>
              <a:off x="3787" y="1117"/>
              <a:ext cx="90" cy="408"/>
              <a:chOff x="3470" y="3158"/>
              <a:chExt cx="90" cy="408"/>
            </a:xfrm>
          </p:grpSpPr>
          <p:grpSp>
            <p:nvGrpSpPr>
              <p:cNvPr id="162" name="Group 35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6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7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3" name="Group 38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4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0" name="Group 41"/>
            <p:cNvGrpSpPr>
              <a:grpSpLocks/>
            </p:cNvGrpSpPr>
            <p:nvPr/>
          </p:nvGrpSpPr>
          <p:grpSpPr bwMode="auto">
            <a:xfrm>
              <a:off x="3787" y="1797"/>
              <a:ext cx="90" cy="408"/>
              <a:chOff x="3470" y="3158"/>
              <a:chExt cx="90" cy="408"/>
            </a:xfrm>
          </p:grpSpPr>
          <p:grpSp>
            <p:nvGrpSpPr>
              <p:cNvPr id="156" name="Group 42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0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1" name="Line 44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7" name="Group 45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1" name="Group 48"/>
            <p:cNvGrpSpPr>
              <a:grpSpLocks/>
            </p:cNvGrpSpPr>
            <p:nvPr/>
          </p:nvGrpSpPr>
          <p:grpSpPr bwMode="auto">
            <a:xfrm>
              <a:off x="4740" y="1117"/>
              <a:ext cx="90" cy="408"/>
              <a:chOff x="3470" y="3158"/>
              <a:chExt cx="90" cy="408"/>
            </a:xfrm>
          </p:grpSpPr>
          <p:grpSp>
            <p:nvGrpSpPr>
              <p:cNvPr id="150" name="Group 49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4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5" name="Line 51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1" name="Group 52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Line 54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2" name="Group 55"/>
            <p:cNvGrpSpPr>
              <a:grpSpLocks/>
            </p:cNvGrpSpPr>
            <p:nvPr/>
          </p:nvGrpSpPr>
          <p:grpSpPr bwMode="auto">
            <a:xfrm>
              <a:off x="4740" y="1797"/>
              <a:ext cx="90" cy="408"/>
              <a:chOff x="3470" y="3158"/>
              <a:chExt cx="90" cy="408"/>
            </a:xfrm>
          </p:grpSpPr>
          <p:grpSp>
            <p:nvGrpSpPr>
              <p:cNvPr id="144" name="Group 56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48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9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5" name="Group 59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46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Line 61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33" name="AutoShape 62"/>
            <p:cNvSpPr>
              <a:spLocks noChangeArrowheads="1"/>
            </p:cNvSpPr>
            <p:nvPr/>
          </p:nvSpPr>
          <p:spPr bwMode="auto">
            <a:xfrm>
              <a:off x="4422" y="793"/>
              <a:ext cx="182" cy="1797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34" name="Object 63"/>
            <p:cNvGraphicFramePr>
              <a:graphicFrameLocks noChangeAspect="1"/>
            </p:cNvGraphicFramePr>
            <p:nvPr/>
          </p:nvGraphicFramePr>
          <p:xfrm>
            <a:off x="4967" y="1371"/>
            <a:ext cx="468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26" name="公式" r:id="rId14" imgW="218970" imgH="247740" progId="Equation.3">
                    <p:embed/>
                  </p:oleObj>
                </mc:Choice>
                <mc:Fallback>
                  <p:oleObj name="公式" r:id="rId14" imgW="218970" imgH="247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371"/>
                          <a:ext cx="468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Object 64"/>
            <p:cNvGraphicFramePr>
              <a:graphicFrameLocks noChangeAspect="1"/>
            </p:cNvGraphicFramePr>
            <p:nvPr/>
          </p:nvGraphicFramePr>
          <p:xfrm>
            <a:off x="3541" y="599"/>
            <a:ext cx="20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27" name="公式" r:id="rId16" imgW="126780" imgH="164814" progId="Equation.3">
                    <p:embed/>
                  </p:oleObj>
                </mc:Choice>
                <mc:Fallback>
                  <p:oleObj name="公式" r:id="rId1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599"/>
                          <a:ext cx="20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65"/>
            <p:cNvGraphicFramePr>
              <a:graphicFrameLocks noChangeAspect="1"/>
            </p:cNvGraphicFramePr>
            <p:nvPr/>
          </p:nvGraphicFramePr>
          <p:xfrm>
            <a:off x="3334" y="981"/>
            <a:ext cx="32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28" name="公式" r:id="rId18" imgW="142830" imgH="180885" progId="Equation.3">
                    <p:embed/>
                  </p:oleObj>
                </mc:Choice>
                <mc:Fallback>
                  <p:oleObj name="公式" r:id="rId18" imgW="142830" imgH="180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981"/>
                          <a:ext cx="32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" name="Object 66"/>
            <p:cNvGraphicFramePr>
              <a:graphicFrameLocks noChangeAspect="1"/>
            </p:cNvGraphicFramePr>
            <p:nvPr/>
          </p:nvGraphicFramePr>
          <p:xfrm>
            <a:off x="3648" y="1381"/>
            <a:ext cx="466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29" name="公式" r:id="rId20" imgW="218970" imgH="247740" progId="Equation.3">
                    <p:embed/>
                  </p:oleObj>
                </mc:Choice>
                <mc:Fallback>
                  <p:oleObj name="公式" r:id="rId20" imgW="218970" imgH="247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381"/>
                          <a:ext cx="466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" name="Line 67"/>
            <p:cNvSpPr>
              <a:spLocks noChangeShapeType="1"/>
            </p:cNvSpPr>
            <p:nvPr/>
          </p:nvSpPr>
          <p:spPr bwMode="auto">
            <a:xfrm flipH="1">
              <a:off x="4054" y="1651"/>
              <a:ext cx="362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Line 68"/>
            <p:cNvSpPr>
              <a:spLocks noChangeShapeType="1"/>
            </p:cNvSpPr>
            <p:nvPr/>
          </p:nvSpPr>
          <p:spPr bwMode="auto">
            <a:xfrm flipH="1">
              <a:off x="3561" y="887"/>
              <a:ext cx="182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Line 69"/>
            <p:cNvSpPr>
              <a:spLocks noChangeShapeType="1"/>
            </p:cNvSpPr>
            <p:nvPr/>
          </p:nvSpPr>
          <p:spPr bwMode="auto">
            <a:xfrm>
              <a:off x="4610" y="1648"/>
              <a:ext cx="362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41" name="Object 70"/>
            <p:cNvGraphicFramePr>
              <a:graphicFrameLocks noChangeAspect="1"/>
            </p:cNvGraphicFramePr>
            <p:nvPr/>
          </p:nvGraphicFramePr>
          <p:xfrm>
            <a:off x="4150" y="1253"/>
            <a:ext cx="24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0" name="公式" r:id="rId22" imgW="126835" imgH="139518" progId="Equation.3">
                    <p:embed/>
                  </p:oleObj>
                </mc:Choice>
                <mc:Fallback>
                  <p:oleObj name="公式" r:id="rId22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53"/>
                          <a:ext cx="24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2" name="Line 71"/>
            <p:cNvSpPr>
              <a:spLocks noChangeShapeType="1"/>
            </p:cNvSpPr>
            <p:nvPr/>
          </p:nvSpPr>
          <p:spPr bwMode="auto">
            <a:xfrm>
              <a:off x="4604" y="1298"/>
              <a:ext cx="499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43" name="Object 72"/>
            <p:cNvGraphicFramePr>
              <a:graphicFrameLocks noChangeAspect="1"/>
            </p:cNvGraphicFramePr>
            <p:nvPr/>
          </p:nvGraphicFramePr>
          <p:xfrm>
            <a:off x="5057" y="1026"/>
            <a:ext cx="20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431" name="Equation" r:id="rId24" imgW="126725" imgH="177415" progId="Equation.DSMT4">
                    <p:embed/>
                  </p:oleObj>
                </mc:Choice>
                <mc:Fallback>
                  <p:oleObj name="Equation" r:id="rId24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026"/>
                          <a:ext cx="20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" name="Text Box 73"/>
          <p:cNvSpPr txBox="1">
            <a:spLocks noChangeArrowheads="1"/>
          </p:cNvSpPr>
          <p:nvPr/>
        </p:nvSpPr>
        <p:spPr bwMode="auto">
          <a:xfrm>
            <a:off x="2801169" y="2924175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00FF"/>
                </a:solidFill>
                <a:latin typeface="宋体" pitchFamily="2" charset="-122"/>
                <a:ea typeface="宋体" pitchFamily="2" charset="-122"/>
              </a:rPr>
              <a:t>能量守恒，</a:t>
            </a:r>
          </a:p>
        </p:txBody>
      </p:sp>
      <p:grpSp>
        <p:nvGrpSpPr>
          <p:cNvPr id="181" name="Group 74"/>
          <p:cNvGrpSpPr>
            <a:grpSpLocks/>
          </p:cNvGrpSpPr>
          <p:nvPr/>
        </p:nvGrpSpPr>
        <p:grpSpPr bwMode="auto">
          <a:xfrm>
            <a:off x="2614869" y="706658"/>
            <a:ext cx="5551488" cy="1165225"/>
            <a:chOff x="530" y="300"/>
            <a:chExt cx="3497" cy="734"/>
          </a:xfrm>
        </p:grpSpPr>
        <p:grpSp>
          <p:nvGrpSpPr>
            <p:cNvPr id="182" name="Group 75"/>
            <p:cNvGrpSpPr>
              <a:grpSpLocks/>
            </p:cNvGrpSpPr>
            <p:nvPr/>
          </p:nvGrpSpPr>
          <p:grpSpPr bwMode="auto">
            <a:xfrm>
              <a:off x="530" y="300"/>
              <a:ext cx="3497" cy="480"/>
              <a:chOff x="526" y="528"/>
              <a:chExt cx="3497" cy="480"/>
            </a:xfrm>
          </p:grpSpPr>
          <p:graphicFrame>
            <p:nvGraphicFramePr>
              <p:cNvPr id="185" name="Object 76"/>
              <p:cNvGraphicFramePr>
                <a:graphicFrameLocks noChangeAspect="1"/>
              </p:cNvGraphicFramePr>
              <p:nvPr/>
            </p:nvGraphicFramePr>
            <p:xfrm>
              <a:off x="526" y="528"/>
              <a:ext cx="434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0432" name="公式" r:id="rId26" imgW="228501" imgH="253890" progId="Equation.3">
                      <p:embed/>
                    </p:oleObj>
                  </mc:Choice>
                  <mc:Fallback>
                    <p:oleObj name="公式" r:id="rId26" imgW="228501" imgH="2538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" y="528"/>
                            <a:ext cx="434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" name="Text Box 77"/>
              <p:cNvSpPr txBox="1">
                <a:spLocks noChangeArrowheads="1"/>
              </p:cNvSpPr>
              <p:nvPr/>
            </p:nvSpPr>
            <p:spPr bwMode="auto">
              <a:xfrm>
                <a:off x="954" y="634"/>
                <a:ext cx="3069" cy="33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使 </a:t>
                </a:r>
                <a:r>
                  <a:rPr kumimoji="0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ab </a:t>
                </a: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段减速，机械能减少。</a:t>
                </a:r>
              </a:p>
            </p:txBody>
          </p:sp>
        </p:grpSp>
        <p:sp>
          <p:nvSpPr>
            <p:cNvPr id="183" name="Rectangle 78"/>
            <p:cNvSpPr>
              <a:spLocks noChangeArrowheads="1"/>
            </p:cNvSpPr>
            <p:nvPr/>
          </p:nvSpPr>
          <p:spPr bwMode="auto">
            <a:xfrm>
              <a:off x="828" y="707"/>
              <a:ext cx="2816" cy="3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宋体" pitchFamily="2" charset="-122"/>
                </a:rPr>
                <a:t>电能是从机械能转化来的。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588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build="p" autoUpdateAnimBg="0"/>
      <p:bldP spid="11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6" name="Group 0"/>
          <p:cNvGrpSpPr>
            <a:grpSpLocks/>
          </p:cNvGrpSpPr>
          <p:nvPr/>
        </p:nvGrpSpPr>
        <p:grpSpPr bwMode="auto">
          <a:xfrm>
            <a:off x="185175" y="831676"/>
            <a:ext cx="8728075" cy="1373188"/>
            <a:chOff x="104" y="144"/>
            <a:chExt cx="5498" cy="865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4" y="144"/>
              <a:ext cx="549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例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2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：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长  的铜棒    ，绕其固定端   在均匀磁场   中以  逆时针转动 ，铜棒与  垂直 求：         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哪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点电势高？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016" y="436"/>
            <a:ext cx="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94" name="公式" r:id="rId5" imgW="317225" imgH="431425" progId="Equation.3">
                    <p:embed/>
                  </p:oleObj>
                </mc:Choice>
                <mc:Fallback>
                  <p:oleObj name="公式" r:id="rId5" imgW="317225" imgH="4314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436"/>
                          <a:ext cx="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5"/>
            <p:cNvGraphicFramePr>
              <a:graphicFrameLocks noChangeAspect="1"/>
            </p:cNvGraphicFramePr>
            <p:nvPr/>
          </p:nvGraphicFramePr>
          <p:xfrm>
            <a:off x="1928" y="196"/>
            <a:ext cx="326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95" name="公式" r:id="rId7" imgW="583947" imgH="368140" progId="Equation.3">
                    <p:embed/>
                  </p:oleObj>
                </mc:Choice>
                <mc:Fallback>
                  <p:oleObj name="公式" r:id="rId7" imgW="583947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8" y="196"/>
                          <a:ext cx="326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6861838"/>
                </p:ext>
              </p:extLst>
            </p:nvPr>
          </p:nvGraphicFramePr>
          <p:xfrm>
            <a:off x="981" y="239"/>
            <a:ext cx="16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96" name="公式" r:id="rId9" imgW="291973" imgH="342751" progId="Equation.3">
                    <p:embed/>
                  </p:oleObj>
                </mc:Choice>
                <mc:Fallback>
                  <p:oleObj name="公式" r:id="rId9" imgW="291973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1" y="239"/>
                          <a:ext cx="163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93510"/>
                </p:ext>
              </p:extLst>
            </p:nvPr>
          </p:nvGraphicFramePr>
          <p:xfrm>
            <a:off x="3764" y="223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97" name="公式" r:id="rId11" imgW="342751" imgH="368140" progId="Equation.3">
                    <p:embed/>
                  </p:oleObj>
                </mc:Choice>
                <mc:Fallback>
                  <p:oleObj name="公式" r:id="rId11" imgW="342751" imgH="3681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4" y="223"/>
                          <a:ext cx="1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5136" y="148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98" name="公式" r:id="rId13" imgW="317225" imgH="431425" progId="Equation.3">
                    <p:embed/>
                  </p:oleObj>
                </mc:Choice>
                <mc:Fallback>
                  <p:oleObj name="公式" r:id="rId13" imgW="317225" imgH="4314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48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567" y="482"/>
            <a:ext cx="26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699" name="公式" r:id="rId14" imgW="152334" imgH="139639" progId="Equation.3">
                    <p:embed/>
                  </p:oleObj>
                </mc:Choice>
                <mc:Fallback>
                  <p:oleObj name="公式" r:id="rId14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482"/>
                          <a:ext cx="26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"/>
            <p:cNvGraphicFramePr>
              <a:graphicFrameLocks noChangeAspect="1"/>
            </p:cNvGraphicFramePr>
            <p:nvPr/>
          </p:nvGraphicFramePr>
          <p:xfrm>
            <a:off x="4195" y="436"/>
            <a:ext cx="90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00" name="公式" r:id="rId16" imgW="1129810" imgH="533169" progId="Equation.3">
                    <p:embed/>
                  </p:oleObj>
                </mc:Choice>
                <mc:Fallback>
                  <p:oleObj name="公式" r:id="rId16" imgW="1129810" imgH="5331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436"/>
                          <a:ext cx="90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1"/>
          <p:cNvGrpSpPr>
            <a:grpSpLocks/>
          </p:cNvGrpSpPr>
          <p:nvPr/>
        </p:nvGrpSpPr>
        <p:grpSpPr bwMode="auto">
          <a:xfrm>
            <a:off x="471488" y="2573287"/>
            <a:ext cx="3048000" cy="2895600"/>
            <a:chOff x="2784" y="960"/>
            <a:chExt cx="1920" cy="1824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784" y="960"/>
              <a:ext cx="1920" cy="1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2928" y="1104"/>
              <a:ext cx="1690" cy="1632"/>
              <a:chOff x="576" y="1104"/>
              <a:chExt cx="1690" cy="1632"/>
            </a:xfrm>
          </p:grpSpPr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 rot="-2277680">
                <a:off x="672" y="1920"/>
                <a:ext cx="1280" cy="7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19" name="Object 15"/>
              <p:cNvGraphicFramePr>
                <a:graphicFrameLocks noChangeAspect="1"/>
              </p:cNvGraphicFramePr>
              <p:nvPr/>
            </p:nvGraphicFramePr>
            <p:xfrm>
              <a:off x="1776" y="1536"/>
              <a:ext cx="215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1" name="公式" r:id="rId18" imgW="139579" imgH="164957" progId="Equation.3">
                      <p:embed/>
                    </p:oleObj>
                  </mc:Choice>
                  <mc:Fallback>
                    <p:oleObj name="公式" r:id="rId18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536"/>
                            <a:ext cx="215" cy="2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16"/>
              <p:cNvGraphicFramePr>
                <a:graphicFrameLocks noChangeAspect="1"/>
              </p:cNvGraphicFramePr>
              <p:nvPr/>
            </p:nvGraphicFramePr>
            <p:xfrm>
              <a:off x="2160" y="1152"/>
              <a:ext cx="10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2" name="公式" r:id="rId20" imgW="165028" imgH="368140" progId="Equation.3">
                      <p:embed/>
                    </p:oleObj>
                  </mc:Choice>
                  <mc:Fallback>
                    <p:oleObj name="公式" r:id="rId20" imgW="165028" imgH="3681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1152"/>
                            <a:ext cx="10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17"/>
              <p:cNvGraphicFramePr>
                <a:graphicFrameLocks noChangeAspect="1"/>
              </p:cNvGraphicFramePr>
              <p:nvPr/>
            </p:nvGraphicFramePr>
            <p:xfrm>
              <a:off x="1925" y="1104"/>
              <a:ext cx="134" cy="1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3" name="公式" r:id="rId22" imgW="19170" imgH="28575" progId="Equation.3">
                      <p:embed/>
                    </p:oleObj>
                  </mc:Choice>
                  <mc:Fallback>
                    <p:oleObj name="公式" r:id="rId22" imgW="19170" imgH="285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5" y="1104"/>
                            <a:ext cx="134" cy="1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" name="Arc 18"/>
              <p:cNvSpPr>
                <a:spLocks/>
              </p:cNvSpPr>
              <p:nvPr/>
            </p:nvSpPr>
            <p:spPr bwMode="auto">
              <a:xfrm rot="-15722">
                <a:off x="1344" y="1296"/>
                <a:ext cx="480" cy="528"/>
              </a:xfrm>
              <a:custGeom>
                <a:avLst/>
                <a:gdLst>
                  <a:gd name="T0" fmla="*/ 0 w 18958"/>
                  <a:gd name="T1" fmla="*/ 0 h 20711"/>
                  <a:gd name="T2" fmla="*/ 0 w 18958"/>
                  <a:gd name="T3" fmla="*/ 0 h 20711"/>
                  <a:gd name="T4" fmla="*/ 0 w 18958"/>
                  <a:gd name="T5" fmla="*/ 0 h 20711"/>
                  <a:gd name="T6" fmla="*/ 0 60000 65536"/>
                  <a:gd name="T7" fmla="*/ 0 60000 65536"/>
                  <a:gd name="T8" fmla="*/ 0 60000 65536"/>
                  <a:gd name="T9" fmla="*/ 0 w 18958"/>
                  <a:gd name="T10" fmla="*/ 0 h 20711"/>
                  <a:gd name="T11" fmla="*/ 18958 w 18958"/>
                  <a:gd name="T12" fmla="*/ 20711 h 207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958" h="20711" fill="none" extrusionOk="0">
                    <a:moveTo>
                      <a:pt x="6134" y="0"/>
                    </a:moveTo>
                    <a:cubicBezTo>
                      <a:pt x="11610" y="1622"/>
                      <a:pt x="16220" y="5346"/>
                      <a:pt x="18957" y="10359"/>
                    </a:cubicBezTo>
                  </a:path>
                  <a:path w="18958" h="20711" stroke="0" extrusionOk="0">
                    <a:moveTo>
                      <a:pt x="6134" y="0"/>
                    </a:moveTo>
                    <a:cubicBezTo>
                      <a:pt x="11610" y="1622"/>
                      <a:pt x="16220" y="5346"/>
                      <a:pt x="18957" y="10359"/>
                    </a:cubicBezTo>
                    <a:lnTo>
                      <a:pt x="0" y="20711"/>
                    </a:lnTo>
                    <a:lnTo>
                      <a:pt x="6134" y="0"/>
                    </a:lnTo>
                    <a:close/>
                  </a:path>
                </a:pathLst>
              </a:custGeom>
              <a:noFill/>
              <a:ln w="38100">
                <a:solidFill>
                  <a:srgbClr val="3333CC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V="1">
                <a:off x="816" y="1344"/>
                <a:ext cx="1344" cy="100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4" name="Object 20"/>
              <p:cNvGraphicFramePr>
                <a:graphicFrameLocks noChangeAspect="1"/>
              </p:cNvGraphicFramePr>
              <p:nvPr/>
            </p:nvGraphicFramePr>
            <p:xfrm>
              <a:off x="1680" y="1200"/>
              <a:ext cx="241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4" name="公式" r:id="rId24" imgW="152268" imgH="164957" progId="Equation.3">
                      <p:embed/>
                    </p:oleObj>
                  </mc:Choice>
                  <mc:Fallback>
                    <p:oleObj name="公式" r:id="rId24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1200"/>
                            <a:ext cx="241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1"/>
              <p:cNvGraphicFramePr>
                <a:graphicFrameLocks noChangeAspect="1"/>
              </p:cNvGraphicFramePr>
              <p:nvPr/>
            </p:nvGraphicFramePr>
            <p:xfrm>
              <a:off x="624" y="2352"/>
              <a:ext cx="173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5" name="公式" r:id="rId26" imgW="241091" imgH="266469" progId="Equation.3">
                      <p:embed/>
                    </p:oleObj>
                  </mc:Choice>
                  <mc:Fallback>
                    <p:oleObj name="公式" r:id="rId26" imgW="241091" imgH="2664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2352"/>
                            <a:ext cx="173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22"/>
              <p:cNvGraphicFramePr>
                <a:graphicFrameLocks noChangeAspect="1"/>
              </p:cNvGraphicFramePr>
              <p:nvPr/>
            </p:nvGraphicFramePr>
            <p:xfrm>
              <a:off x="1248" y="1104"/>
              <a:ext cx="24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6" name="公式" r:id="rId28" imgW="152334" imgH="139639" progId="Equation.3">
                      <p:embed/>
                    </p:oleObj>
                  </mc:Choice>
                  <mc:Fallback>
                    <p:oleObj name="公式" r:id="rId28" imgW="152334" imgH="1396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1104"/>
                            <a:ext cx="240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23"/>
              <p:cNvGraphicFramePr>
                <a:graphicFrameLocks noChangeAspect="1"/>
              </p:cNvGraphicFramePr>
              <p:nvPr/>
            </p:nvGraphicFramePr>
            <p:xfrm>
              <a:off x="576" y="1296"/>
              <a:ext cx="17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7" name="公式" r:id="rId29" imgW="238140" imgH="352335" progId="Equation.3">
                      <p:embed/>
                    </p:oleObj>
                  </mc:Choice>
                  <mc:Fallback>
                    <p:oleObj name="公式" r:id="rId29" imgW="238140" imgH="35233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1296"/>
                            <a:ext cx="177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24"/>
              <p:cNvGraphicFramePr>
                <a:graphicFrameLocks noChangeAspect="1"/>
              </p:cNvGraphicFramePr>
              <p:nvPr/>
            </p:nvGraphicFramePr>
            <p:xfrm>
              <a:off x="672" y="1104"/>
              <a:ext cx="129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8" name="公式" r:id="rId31" imgW="19170" imgH="28575" progId="Equation.3">
                      <p:embed/>
                    </p:oleObj>
                  </mc:Choice>
                  <mc:Fallback>
                    <p:oleObj name="公式" r:id="rId31" imgW="19170" imgH="285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104"/>
                            <a:ext cx="129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5"/>
              <p:cNvGraphicFramePr>
                <a:graphicFrameLocks noChangeAspect="1"/>
              </p:cNvGraphicFramePr>
              <p:nvPr/>
            </p:nvGraphicFramePr>
            <p:xfrm>
              <a:off x="2016" y="2544"/>
              <a:ext cx="12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09" name="公式" r:id="rId33" imgW="19170" imgH="28575" progId="Equation.3">
                      <p:embed/>
                    </p:oleObj>
                  </mc:Choice>
                  <mc:Fallback>
                    <p:oleObj name="公式" r:id="rId33" imgW="19170" imgH="285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544"/>
                            <a:ext cx="12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6"/>
              <p:cNvGraphicFramePr>
                <a:graphicFrameLocks noChangeAspect="1"/>
              </p:cNvGraphicFramePr>
              <p:nvPr/>
            </p:nvGraphicFramePr>
            <p:xfrm>
              <a:off x="720" y="2592"/>
              <a:ext cx="12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10" name="公式" r:id="rId35" imgW="19170" imgH="28575" progId="Equation.3">
                      <p:embed/>
                    </p:oleObj>
                  </mc:Choice>
                  <mc:Fallback>
                    <p:oleObj name="公式" r:id="rId35" imgW="19170" imgH="285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592"/>
                            <a:ext cx="12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" name="Group 28"/>
          <p:cNvGrpSpPr>
            <a:grpSpLocks/>
          </p:cNvGrpSpPr>
          <p:nvPr/>
        </p:nvGrpSpPr>
        <p:grpSpPr bwMode="auto">
          <a:xfrm>
            <a:off x="3951370" y="1912887"/>
            <a:ext cx="4773613" cy="600075"/>
            <a:chOff x="2640" y="931"/>
            <a:chExt cx="3007" cy="378"/>
          </a:xfrm>
        </p:grpSpPr>
        <p:grpSp>
          <p:nvGrpSpPr>
            <p:cNvPr id="60" name="Group 29"/>
            <p:cNvGrpSpPr>
              <a:grpSpLocks/>
            </p:cNvGrpSpPr>
            <p:nvPr/>
          </p:nvGrpSpPr>
          <p:grpSpPr bwMode="auto">
            <a:xfrm>
              <a:off x="2640" y="960"/>
              <a:ext cx="1979" cy="336"/>
              <a:chOff x="144" y="892"/>
              <a:chExt cx="1979" cy="336"/>
            </a:xfrm>
          </p:grpSpPr>
          <p:sp>
            <p:nvSpPr>
              <p:cNvPr id="62" name="Text Box 30"/>
              <p:cNvSpPr txBox="1">
                <a:spLocks noChangeArrowheads="1"/>
              </p:cNvSpPr>
              <p:nvPr/>
            </p:nvSpPr>
            <p:spPr bwMode="auto">
              <a:xfrm>
                <a:off x="144" y="892"/>
                <a:ext cx="1594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解一 </a:t>
                </a:r>
                <a:r>
                  <a: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：</a:t>
                </a:r>
                <a:r>
                  <a: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取线元</a:t>
                </a:r>
              </a:p>
            </p:txBody>
          </p:sp>
          <p:graphicFrame>
            <p:nvGraphicFramePr>
              <p:cNvPr id="63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5792878"/>
                  </p:ext>
                </p:extLst>
              </p:nvPr>
            </p:nvGraphicFramePr>
            <p:xfrm>
              <a:off x="1747" y="928"/>
              <a:ext cx="376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11" name="公式" r:id="rId37" imgW="203024" imgH="215713" progId="Equation.3">
                      <p:embed/>
                    </p:oleObj>
                  </mc:Choice>
                  <mc:Fallback>
                    <p:oleObj name="公式" r:id="rId37" imgW="203024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47" y="928"/>
                            <a:ext cx="376" cy="3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1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226137"/>
                </p:ext>
              </p:extLst>
            </p:nvPr>
          </p:nvGraphicFramePr>
          <p:xfrm>
            <a:off x="4619" y="931"/>
            <a:ext cx="1028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12" name="公式" r:id="rId39" imgW="418918" imgH="177723" progId="Equation.3">
                    <p:embed/>
                  </p:oleObj>
                </mc:Choice>
                <mc:Fallback>
                  <p:oleObj name="公式" r:id="rId39" imgW="418918" imgH="1777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9" y="931"/>
                          <a:ext cx="1028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468313" y="2573287"/>
            <a:ext cx="3048000" cy="2895600"/>
            <a:chOff x="480" y="960"/>
            <a:chExt cx="1920" cy="1824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480" y="960"/>
              <a:ext cx="1920" cy="18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" name="Group 35"/>
            <p:cNvGrpSpPr>
              <a:grpSpLocks/>
            </p:cNvGrpSpPr>
            <p:nvPr/>
          </p:nvGrpSpPr>
          <p:grpSpPr bwMode="auto">
            <a:xfrm>
              <a:off x="576" y="1104"/>
              <a:ext cx="1690" cy="1632"/>
              <a:chOff x="576" y="1104"/>
              <a:chExt cx="1690" cy="1632"/>
            </a:xfrm>
          </p:grpSpPr>
          <p:grpSp>
            <p:nvGrpSpPr>
              <p:cNvPr id="37" name="Group 36"/>
              <p:cNvGrpSpPr>
                <a:grpSpLocks/>
              </p:cNvGrpSpPr>
              <p:nvPr/>
            </p:nvGrpSpPr>
            <p:grpSpPr bwMode="auto">
              <a:xfrm>
                <a:off x="576" y="1104"/>
                <a:ext cx="1690" cy="1440"/>
                <a:chOff x="576" y="1104"/>
                <a:chExt cx="1690" cy="1440"/>
              </a:xfrm>
            </p:grpSpPr>
            <p:sp>
              <p:nvSpPr>
                <p:cNvPr id="43" name="Rectangle 37"/>
                <p:cNvSpPr>
                  <a:spLocks noChangeArrowheads="1"/>
                </p:cNvSpPr>
                <p:nvPr/>
              </p:nvSpPr>
              <p:spPr bwMode="auto">
                <a:xfrm rot="-2277680">
                  <a:off x="672" y="1920"/>
                  <a:ext cx="1280" cy="7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4" name="Group 38"/>
                <p:cNvGrpSpPr>
                  <a:grpSpLocks/>
                </p:cNvGrpSpPr>
                <p:nvPr/>
              </p:nvGrpSpPr>
              <p:grpSpPr bwMode="auto">
                <a:xfrm>
                  <a:off x="1488" y="1776"/>
                  <a:ext cx="480" cy="288"/>
                  <a:chOff x="1488" y="1776"/>
                  <a:chExt cx="480" cy="288"/>
                </a:xfrm>
              </p:grpSpPr>
              <p:graphicFrame>
                <p:nvGraphicFramePr>
                  <p:cNvPr id="58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1488" y="1833"/>
                  <a:ext cx="296" cy="23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1713" name="公式" r:id="rId41" imgW="438210" imgH="257175" progId="Equation.3">
                          <p:embed/>
                        </p:oleObj>
                      </mc:Choice>
                      <mc:Fallback>
                        <p:oleObj name="公式" r:id="rId41" imgW="438210" imgH="25717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88" y="1833"/>
                                <a:ext cx="296" cy="23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9" name="Object 40"/>
                  <p:cNvGraphicFramePr>
                    <a:graphicFrameLocks noChangeAspect="1"/>
                  </p:cNvGraphicFramePr>
                  <p:nvPr/>
                </p:nvGraphicFramePr>
                <p:xfrm>
                  <a:off x="1795" y="1776"/>
                  <a:ext cx="173" cy="28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1714" name="公式" r:id="rId43" imgW="238140" imgH="352335" progId="Equation.3">
                          <p:embed/>
                        </p:oleObj>
                      </mc:Choice>
                      <mc:Fallback>
                        <p:oleObj name="公式" r:id="rId43" imgW="238140" imgH="352335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95" y="1776"/>
                                <a:ext cx="173" cy="28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45" name="Object 41"/>
                <p:cNvGraphicFramePr>
                  <a:graphicFrameLocks noChangeAspect="1"/>
                </p:cNvGraphicFramePr>
                <p:nvPr/>
              </p:nvGraphicFramePr>
              <p:xfrm>
                <a:off x="1776" y="1536"/>
                <a:ext cx="215" cy="2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15" name="公式" r:id="rId45" imgW="139579" imgH="164957" progId="Equation.3">
                        <p:embed/>
                      </p:oleObj>
                    </mc:Choice>
                    <mc:Fallback>
                      <p:oleObj name="公式" r:id="rId45" imgW="139579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76" y="1536"/>
                              <a:ext cx="215" cy="2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6" name="Object 42"/>
                <p:cNvGraphicFramePr>
                  <a:graphicFrameLocks noChangeAspect="1"/>
                </p:cNvGraphicFramePr>
                <p:nvPr/>
              </p:nvGraphicFramePr>
              <p:xfrm>
                <a:off x="2160" y="1152"/>
                <a:ext cx="106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16" name="公式" r:id="rId46" imgW="165028" imgH="368140" progId="Equation.3">
                        <p:embed/>
                      </p:oleObj>
                    </mc:Choice>
                    <mc:Fallback>
                      <p:oleObj name="公式" r:id="rId46" imgW="165028" imgH="3681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160" y="1152"/>
                              <a:ext cx="106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7" name="Object 43"/>
                <p:cNvGraphicFramePr>
                  <a:graphicFrameLocks noChangeAspect="1"/>
                </p:cNvGraphicFramePr>
                <p:nvPr/>
              </p:nvGraphicFramePr>
              <p:xfrm>
                <a:off x="1925" y="1104"/>
                <a:ext cx="134" cy="1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17" name="公式" r:id="rId47" imgW="19170" imgH="28575" progId="Equation.3">
                        <p:embed/>
                      </p:oleObj>
                    </mc:Choice>
                    <mc:Fallback>
                      <p:oleObj name="公式" r:id="rId47" imgW="19170" imgH="2857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5" y="1104"/>
                              <a:ext cx="134" cy="1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8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1776"/>
                  <a:ext cx="183" cy="22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9" name="Arc 45"/>
                <p:cNvSpPr>
                  <a:spLocks/>
                </p:cNvSpPr>
                <p:nvPr/>
              </p:nvSpPr>
              <p:spPr bwMode="auto">
                <a:xfrm rot="-15722">
                  <a:off x="1344" y="1296"/>
                  <a:ext cx="480" cy="528"/>
                </a:xfrm>
                <a:custGeom>
                  <a:avLst/>
                  <a:gdLst>
                    <a:gd name="T0" fmla="*/ 0 w 18958"/>
                    <a:gd name="T1" fmla="*/ 0 h 20711"/>
                    <a:gd name="T2" fmla="*/ 0 w 18958"/>
                    <a:gd name="T3" fmla="*/ 0 h 20711"/>
                    <a:gd name="T4" fmla="*/ 0 w 18958"/>
                    <a:gd name="T5" fmla="*/ 0 h 20711"/>
                    <a:gd name="T6" fmla="*/ 0 60000 65536"/>
                    <a:gd name="T7" fmla="*/ 0 60000 65536"/>
                    <a:gd name="T8" fmla="*/ 0 60000 65536"/>
                    <a:gd name="T9" fmla="*/ 0 w 18958"/>
                    <a:gd name="T10" fmla="*/ 0 h 20711"/>
                    <a:gd name="T11" fmla="*/ 18958 w 18958"/>
                    <a:gd name="T12" fmla="*/ 20711 h 2071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8958" h="20711" fill="none" extrusionOk="0">
                      <a:moveTo>
                        <a:pt x="6134" y="0"/>
                      </a:moveTo>
                      <a:cubicBezTo>
                        <a:pt x="11610" y="1622"/>
                        <a:pt x="16220" y="5346"/>
                        <a:pt x="18957" y="10359"/>
                      </a:cubicBezTo>
                    </a:path>
                    <a:path w="18958" h="20711" stroke="0" extrusionOk="0">
                      <a:moveTo>
                        <a:pt x="6134" y="0"/>
                      </a:moveTo>
                      <a:cubicBezTo>
                        <a:pt x="11610" y="1622"/>
                        <a:pt x="16220" y="5346"/>
                        <a:pt x="18957" y="10359"/>
                      </a:cubicBezTo>
                      <a:lnTo>
                        <a:pt x="0" y="20711"/>
                      </a:lnTo>
                      <a:lnTo>
                        <a:pt x="6134" y="0"/>
                      </a:lnTo>
                      <a:close/>
                    </a:path>
                  </a:pathLst>
                </a:custGeom>
                <a:noFill/>
                <a:ln w="38100">
                  <a:solidFill>
                    <a:srgbClr val="3333CC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aphicFrame>
              <p:nvGraphicFramePr>
                <p:cNvPr id="50" name="Object 46"/>
                <p:cNvGraphicFramePr>
                  <a:graphicFrameLocks noChangeAspect="1"/>
                </p:cNvGraphicFramePr>
                <p:nvPr/>
              </p:nvGraphicFramePr>
              <p:xfrm>
                <a:off x="1200" y="2064"/>
                <a:ext cx="317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18" name="公式" r:id="rId49" imgW="123930" imgH="133440" progId="Equation.3">
                        <p:embed/>
                      </p:oleObj>
                    </mc:Choice>
                    <mc:Fallback>
                      <p:oleObj name="公式" r:id="rId49" imgW="123930" imgH="1334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2064"/>
                              <a:ext cx="317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1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816" y="1344"/>
                  <a:ext cx="1344" cy="1008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aphicFrame>
              <p:nvGraphicFramePr>
                <p:cNvPr id="52" name="Object 48"/>
                <p:cNvGraphicFramePr>
                  <a:graphicFrameLocks noChangeAspect="1"/>
                </p:cNvGraphicFramePr>
                <p:nvPr/>
              </p:nvGraphicFramePr>
              <p:xfrm>
                <a:off x="1680" y="1200"/>
                <a:ext cx="241" cy="2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19" name="公式" r:id="rId51" imgW="152268" imgH="164957" progId="Equation.3">
                        <p:embed/>
                      </p:oleObj>
                    </mc:Choice>
                    <mc:Fallback>
                      <p:oleObj name="公式" r:id="rId51" imgW="152268" imgH="164957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80" y="1200"/>
                              <a:ext cx="241" cy="26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3" name="Object 49"/>
                <p:cNvGraphicFramePr>
                  <a:graphicFrameLocks noChangeAspect="1"/>
                </p:cNvGraphicFramePr>
                <p:nvPr/>
              </p:nvGraphicFramePr>
              <p:xfrm>
                <a:off x="624" y="2352"/>
                <a:ext cx="173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20" name="公式" r:id="rId52" imgW="241091" imgH="266469" progId="Equation.3">
                        <p:embed/>
                      </p:oleObj>
                    </mc:Choice>
                    <mc:Fallback>
                      <p:oleObj name="公式" r:id="rId52" imgW="241091" imgH="26646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24" y="2352"/>
                              <a:ext cx="173" cy="19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4" name="Object 50"/>
                <p:cNvGraphicFramePr>
                  <a:graphicFrameLocks noChangeAspect="1"/>
                </p:cNvGraphicFramePr>
                <p:nvPr/>
              </p:nvGraphicFramePr>
              <p:xfrm>
                <a:off x="1248" y="1104"/>
                <a:ext cx="240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21" name="公式" r:id="rId53" imgW="152334" imgH="139639" progId="Equation.3">
                        <p:embed/>
                      </p:oleObj>
                    </mc:Choice>
                    <mc:Fallback>
                      <p:oleObj name="公式" r:id="rId53" imgW="152334" imgH="139639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1104"/>
                              <a:ext cx="240" cy="2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5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248" y="1776"/>
                  <a:ext cx="288" cy="194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graphicFrame>
              <p:nvGraphicFramePr>
                <p:cNvPr id="56" name="Object 52"/>
                <p:cNvGraphicFramePr>
                  <a:graphicFrameLocks noChangeAspect="1"/>
                </p:cNvGraphicFramePr>
                <p:nvPr/>
              </p:nvGraphicFramePr>
              <p:xfrm>
                <a:off x="576" y="1296"/>
                <a:ext cx="177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22" name="公式" r:id="rId54" imgW="238140" imgH="352335" progId="Equation.3">
                        <p:embed/>
                      </p:oleObj>
                    </mc:Choice>
                    <mc:Fallback>
                      <p:oleObj name="公式" r:id="rId54" imgW="238140" imgH="35233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1296"/>
                              <a:ext cx="177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7" name="Object 53"/>
                <p:cNvGraphicFramePr>
                  <a:graphicFrameLocks noChangeAspect="1"/>
                </p:cNvGraphicFramePr>
                <p:nvPr/>
              </p:nvGraphicFramePr>
              <p:xfrm>
                <a:off x="816" y="1584"/>
                <a:ext cx="192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1723" name="公式" r:id="rId56" imgW="171450" imgH="257175" progId="Equation.3">
                        <p:embed/>
                      </p:oleObj>
                    </mc:Choice>
                    <mc:Fallback>
                      <p:oleObj name="公式" r:id="rId56" imgW="171450" imgH="257175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1584"/>
                              <a:ext cx="192" cy="26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8" name="Rectangle 54"/>
              <p:cNvSpPr>
                <a:spLocks noChangeArrowheads="1"/>
              </p:cNvSpPr>
              <p:nvPr/>
            </p:nvSpPr>
            <p:spPr bwMode="auto">
              <a:xfrm rot="-2277680">
                <a:off x="1152" y="1991"/>
                <a:ext cx="109" cy="73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40" name="Object 55"/>
              <p:cNvGraphicFramePr>
                <a:graphicFrameLocks noChangeAspect="1"/>
              </p:cNvGraphicFramePr>
              <p:nvPr/>
            </p:nvGraphicFramePr>
            <p:xfrm>
              <a:off x="672" y="1104"/>
              <a:ext cx="129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24" name="公式" r:id="rId58" imgW="19170" imgH="28575" progId="Equation.3">
                      <p:embed/>
                    </p:oleObj>
                  </mc:Choice>
                  <mc:Fallback>
                    <p:oleObj name="公式" r:id="rId58" imgW="19170" imgH="285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1104"/>
                            <a:ext cx="129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56"/>
              <p:cNvGraphicFramePr>
                <a:graphicFrameLocks noChangeAspect="1"/>
              </p:cNvGraphicFramePr>
              <p:nvPr/>
            </p:nvGraphicFramePr>
            <p:xfrm>
              <a:off x="2016" y="2544"/>
              <a:ext cx="12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25" name="公式" r:id="rId60" imgW="19170" imgH="28575" progId="Equation.3">
                      <p:embed/>
                    </p:oleObj>
                  </mc:Choice>
                  <mc:Fallback>
                    <p:oleObj name="公式" r:id="rId60" imgW="19170" imgH="285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544"/>
                            <a:ext cx="12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57"/>
              <p:cNvGraphicFramePr>
                <a:graphicFrameLocks noChangeAspect="1"/>
              </p:cNvGraphicFramePr>
              <p:nvPr/>
            </p:nvGraphicFramePr>
            <p:xfrm>
              <a:off x="720" y="2592"/>
              <a:ext cx="128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26" name="公式" r:id="rId62" imgW="19170" imgH="28575" progId="Equation.3">
                      <p:embed/>
                    </p:oleObj>
                  </mc:Choice>
                  <mc:Fallback>
                    <p:oleObj name="公式" r:id="rId62" imgW="19170" imgH="285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" y="2592"/>
                            <a:ext cx="128" cy="1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4" name="Group 58"/>
          <p:cNvGrpSpPr>
            <a:grpSpLocks/>
          </p:cNvGrpSpPr>
          <p:nvPr/>
        </p:nvGrpSpPr>
        <p:grpSpPr bwMode="auto">
          <a:xfrm>
            <a:off x="4355976" y="2656631"/>
            <a:ext cx="4151313" cy="2068513"/>
            <a:chOff x="2640" y="1680"/>
            <a:chExt cx="2615" cy="1303"/>
          </a:xfrm>
        </p:grpSpPr>
        <p:grpSp>
          <p:nvGrpSpPr>
            <p:cNvPr id="65" name="Group 59"/>
            <p:cNvGrpSpPr>
              <a:grpSpLocks/>
            </p:cNvGrpSpPr>
            <p:nvPr/>
          </p:nvGrpSpPr>
          <p:grpSpPr bwMode="auto">
            <a:xfrm>
              <a:off x="2688" y="1680"/>
              <a:ext cx="1915" cy="374"/>
              <a:chOff x="3120" y="1824"/>
              <a:chExt cx="1915" cy="374"/>
            </a:xfrm>
          </p:grpSpPr>
          <p:graphicFrame>
            <p:nvGraphicFramePr>
              <p:cNvPr id="67" name="Object 60"/>
              <p:cNvGraphicFramePr>
                <a:graphicFrameLocks noChangeAspect="1"/>
              </p:cNvGraphicFramePr>
              <p:nvPr/>
            </p:nvGraphicFramePr>
            <p:xfrm>
              <a:off x="3120" y="1872"/>
              <a:ext cx="720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27" name="公式" r:id="rId64" imgW="1180588" imgH="533169" progId="Equation.3">
                      <p:embed/>
                    </p:oleObj>
                  </mc:Choice>
                  <mc:Fallback>
                    <p:oleObj name="公式" r:id="rId64" imgW="1180588" imgH="53316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872"/>
                            <a:ext cx="720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" name="Text Box 61"/>
              <p:cNvSpPr txBox="1">
                <a:spLocks noChangeArrowheads="1"/>
              </p:cNvSpPr>
              <p:nvPr/>
            </p:nvSpPr>
            <p:spPr bwMode="auto">
              <a:xfrm>
                <a:off x="3792" y="1852"/>
                <a:ext cx="124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defRPr kumimoji="1" sz="3600" b="1">
                    <a:solidFill>
                      <a:srgbClr val="FF3300"/>
                    </a:solidFill>
                    <a:latin typeface="Times New Roman" pitchFamily="18" charset="0"/>
                    <a:ea typeface="楷体_GB2312" pitchFamily="49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与    同向</a:t>
                </a:r>
              </a:p>
            </p:txBody>
          </p:sp>
          <p:graphicFrame>
            <p:nvGraphicFramePr>
              <p:cNvPr id="69" name="Object 62"/>
              <p:cNvGraphicFramePr>
                <a:graphicFrameLocks noChangeAspect="1"/>
              </p:cNvGraphicFramePr>
              <p:nvPr/>
            </p:nvGraphicFramePr>
            <p:xfrm>
              <a:off x="4080" y="1824"/>
              <a:ext cx="325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28" name="公式" r:id="rId66" imgW="203024" imgH="215713" progId="Equation.3">
                      <p:embed/>
                    </p:oleObj>
                  </mc:Choice>
                  <mc:Fallback>
                    <p:oleObj name="公式" r:id="rId66" imgW="203024" imgH="21571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824"/>
                            <a:ext cx="325" cy="3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6" name="Object 63"/>
            <p:cNvGraphicFramePr>
              <a:graphicFrameLocks noChangeAspect="1"/>
            </p:cNvGraphicFramePr>
            <p:nvPr/>
          </p:nvGraphicFramePr>
          <p:xfrm>
            <a:off x="2640" y="2160"/>
            <a:ext cx="2615" cy="8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9" name="公式" r:id="rId67" imgW="1422400" imgH="431800" progId="Equation.3">
                    <p:embed/>
                  </p:oleObj>
                </mc:Choice>
                <mc:Fallback>
                  <p:oleObj name="公式" r:id="rId67" imgW="14224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2160"/>
                          <a:ext cx="2615" cy="8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44398"/>
              </p:ext>
            </p:extLst>
          </p:nvPr>
        </p:nvGraphicFramePr>
        <p:xfrm>
          <a:off x="3548145" y="4783087"/>
          <a:ext cx="51054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30" name="公式" r:id="rId69" imgW="1714500" imgH="482600" progId="Equation.3">
                  <p:embed/>
                </p:oleObj>
              </mc:Choice>
              <mc:Fallback>
                <p:oleObj name="公式" r:id="rId69" imgW="1714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145" y="4783087"/>
                        <a:ext cx="51054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69796"/>
              </p:ext>
            </p:extLst>
          </p:nvPr>
        </p:nvGraphicFramePr>
        <p:xfrm>
          <a:off x="1043636" y="5661248"/>
          <a:ext cx="1863725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31" name="公式" r:id="rId71" imgW="1905000" imgH="368300" progId="Equation.3">
                  <p:embed/>
                </p:oleObj>
              </mc:Choice>
              <mc:Fallback>
                <p:oleObj name="公式" r:id="rId71" imgW="19050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36" y="5661248"/>
                        <a:ext cx="1863725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73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53173" y="6381328"/>
            <a:ext cx="2025000" cy="316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93410" y="763321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solidFill>
                  <a:srgbClr val="800080"/>
                </a:solidFill>
                <a:latin typeface="Elephant" pitchFamily="18" charset="0"/>
                <a:ea typeface="宋体" pitchFamily="2" charset="-122"/>
              </a:rPr>
              <a:t>解二：</a:t>
            </a:r>
          </a:p>
        </p:txBody>
      </p:sp>
      <p:sp>
        <p:nvSpPr>
          <p:cNvPr id="73" name="Text Box 6"/>
          <p:cNvSpPr txBox="1">
            <a:spLocks noChangeArrowheads="1"/>
          </p:cNvSpPr>
          <p:nvPr/>
        </p:nvSpPr>
        <p:spPr bwMode="auto">
          <a:xfrm>
            <a:off x="1383464" y="763321"/>
            <a:ext cx="52212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ephant" pitchFamily="18" charset="0"/>
                <a:ea typeface="宋体" pitchFamily="2" charset="-122"/>
              </a:rPr>
              <a:t>作辅助线，形成闭合回路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  <a:ea typeface="宋体" pitchFamily="2" charset="-122"/>
              </a:rPr>
              <a:t>OCAO</a:t>
            </a:r>
          </a:p>
        </p:txBody>
      </p:sp>
      <p:graphicFrame>
        <p:nvGraphicFramePr>
          <p:cNvPr id="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1134"/>
              </p:ext>
            </p:extLst>
          </p:nvPr>
        </p:nvGraphicFramePr>
        <p:xfrm>
          <a:off x="511051" y="1258372"/>
          <a:ext cx="3095575" cy="1652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25" name="Equation" r:id="rId5" imgW="1362150" imgH="714375" progId="Equation.DSMT4">
                  <p:embed/>
                </p:oleObj>
              </mc:Choice>
              <mc:Fallback>
                <p:oleObj name="Equation" r:id="rId5" imgW="1362150" imgH="71437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51" y="1258372"/>
                        <a:ext cx="3095575" cy="16526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771426"/>
              </p:ext>
            </p:extLst>
          </p:nvPr>
        </p:nvGraphicFramePr>
        <p:xfrm>
          <a:off x="490413" y="3047485"/>
          <a:ext cx="3260229" cy="1556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26" name="Equation" r:id="rId7" imgW="1466910" imgH="695235" progId="Equation.DSMT4">
                  <p:embed/>
                </p:oleObj>
              </mc:Choice>
              <mc:Fallback>
                <p:oleObj name="Equation" r:id="rId7" imgW="1466910" imgH="6952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413" y="3047485"/>
                        <a:ext cx="3260229" cy="1556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382463" y="4482926"/>
            <a:ext cx="48752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ephant" pitchFamily="18" charset="0"/>
                <a:ea typeface="宋体" pitchFamily="2" charset="-122"/>
              </a:rPr>
              <a:t>负号表示，</a:t>
            </a:r>
            <a:r>
              <a:rPr kumimoji="1" lang="en-US" altLang="zh-CN" sz="36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ε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lephant" pitchFamily="18" charset="0"/>
                <a:ea typeface="宋体" pitchFamily="2" charset="-122"/>
              </a:rPr>
              <a:t>方向沿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  <a:ea typeface="宋体" pitchFamily="2" charset="-122"/>
              </a:rPr>
              <a:t>OACO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 pitchFamily="18" charset="0"/>
                <a:ea typeface="宋体" pitchFamily="2" charset="-122"/>
              </a:rPr>
              <a:t>。</a:t>
            </a:r>
          </a:p>
        </p:txBody>
      </p:sp>
      <p:sp>
        <p:nvSpPr>
          <p:cNvPr id="77" name="Text Box 20"/>
          <p:cNvSpPr txBox="1">
            <a:spLocks noChangeArrowheads="1"/>
          </p:cNvSpPr>
          <p:nvPr/>
        </p:nvSpPr>
        <p:spPr bwMode="auto">
          <a:xfrm>
            <a:off x="5257676" y="4220647"/>
            <a:ext cx="38941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r>
              <a:rPr lang="en-US" altLang="zh-CN" sz="2400" i="1">
                <a:solidFill>
                  <a:srgbClr val="6600FF"/>
                </a:solidFill>
                <a:latin typeface="Georgia" pitchFamily="18" charset="0"/>
                <a:ea typeface="宋体" pitchFamily="2" charset="-122"/>
              </a:rPr>
              <a:t>OC</a:t>
            </a:r>
            <a:r>
              <a:rPr lang="zh-CN" altLang="en-US" sz="2400" i="1">
                <a:solidFill>
                  <a:srgbClr val="6600FF"/>
                </a:solidFill>
                <a:latin typeface="Georgia" pitchFamily="18" charset="0"/>
                <a:ea typeface="宋体" pitchFamily="2" charset="-122"/>
              </a:rPr>
              <a:t>、</a:t>
            </a:r>
            <a:r>
              <a:rPr lang="en-US" altLang="zh-CN" sz="2400" i="1">
                <a:solidFill>
                  <a:srgbClr val="6600FF"/>
                </a:solidFill>
                <a:latin typeface="Georgia" pitchFamily="18" charset="0"/>
                <a:ea typeface="宋体" pitchFamily="2" charset="-122"/>
              </a:rPr>
              <a:t>CA</a:t>
            </a:r>
            <a:r>
              <a:rPr lang="zh-CN" altLang="en-US" sz="2400">
                <a:solidFill>
                  <a:srgbClr val="6600FF"/>
                </a:solidFill>
                <a:latin typeface="Elephant" pitchFamily="18" charset="0"/>
                <a:ea typeface="宋体" pitchFamily="2" charset="-122"/>
              </a:rPr>
              <a:t>段没有动生电动势</a:t>
            </a:r>
          </a:p>
        </p:txBody>
      </p:sp>
      <p:grpSp>
        <p:nvGrpSpPr>
          <p:cNvPr id="78" name="Group 54"/>
          <p:cNvGrpSpPr>
            <a:grpSpLocks/>
          </p:cNvGrpSpPr>
          <p:nvPr/>
        </p:nvGrpSpPr>
        <p:grpSpPr bwMode="auto">
          <a:xfrm>
            <a:off x="4635376" y="1263134"/>
            <a:ext cx="4443412" cy="4195763"/>
            <a:chOff x="2154" y="1388"/>
            <a:chExt cx="2799" cy="2643"/>
          </a:xfrm>
        </p:grpSpPr>
        <p:sp>
          <p:nvSpPr>
            <p:cNvPr id="79" name="Rectangle 55"/>
            <p:cNvSpPr>
              <a:spLocks noChangeArrowheads="1"/>
            </p:cNvSpPr>
            <p:nvPr/>
          </p:nvSpPr>
          <p:spPr bwMode="auto">
            <a:xfrm rot="-2277680">
              <a:off x="3252" y="2232"/>
              <a:ext cx="1270" cy="74"/>
            </a:xfrm>
            <a:prstGeom prst="rect">
              <a:avLst/>
            </a:prstGeom>
            <a:solidFill>
              <a:srgbClr val="477AB1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80" name="Object 56"/>
            <p:cNvGraphicFramePr>
              <a:graphicFrameLocks noChangeAspect="1"/>
            </p:cNvGraphicFramePr>
            <p:nvPr/>
          </p:nvGraphicFramePr>
          <p:xfrm>
            <a:off x="4348" y="1840"/>
            <a:ext cx="21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27" name="公式" r:id="rId9" imgW="139579" imgH="164957" progId="Equation.3">
                    <p:embed/>
                  </p:oleObj>
                </mc:Choice>
                <mc:Fallback>
                  <p:oleObj name="公式" r:id="rId9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1840"/>
                          <a:ext cx="213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" name="Object 57"/>
            <p:cNvGraphicFramePr>
              <a:graphicFrameLocks noChangeAspect="1"/>
            </p:cNvGraphicFramePr>
            <p:nvPr/>
          </p:nvGraphicFramePr>
          <p:xfrm>
            <a:off x="4496" y="1400"/>
            <a:ext cx="133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28" name="公式" r:id="rId11" imgW="85860" imgH="95160" progId="Equation.3">
                    <p:embed/>
                  </p:oleObj>
                </mc:Choice>
                <mc:Fallback>
                  <p:oleObj name="公式" r:id="rId11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1400"/>
                          <a:ext cx="133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" name="Arc 58"/>
            <p:cNvSpPr>
              <a:spLocks/>
            </p:cNvSpPr>
            <p:nvPr/>
          </p:nvSpPr>
          <p:spPr bwMode="auto">
            <a:xfrm rot="-15722">
              <a:off x="3787" y="1616"/>
              <a:ext cx="476" cy="538"/>
            </a:xfrm>
            <a:custGeom>
              <a:avLst/>
              <a:gdLst>
                <a:gd name="T0" fmla="*/ 0 w 18958"/>
                <a:gd name="T1" fmla="*/ 0 h 20711"/>
                <a:gd name="T2" fmla="*/ 0 w 18958"/>
                <a:gd name="T3" fmla="*/ 0 h 20711"/>
                <a:gd name="T4" fmla="*/ 0 w 18958"/>
                <a:gd name="T5" fmla="*/ 0 h 20711"/>
                <a:gd name="T6" fmla="*/ 0 60000 65536"/>
                <a:gd name="T7" fmla="*/ 0 60000 65536"/>
                <a:gd name="T8" fmla="*/ 0 60000 65536"/>
                <a:gd name="T9" fmla="*/ 0 w 18958"/>
                <a:gd name="T10" fmla="*/ 0 h 20711"/>
                <a:gd name="T11" fmla="*/ 18958 w 18958"/>
                <a:gd name="T12" fmla="*/ 20711 h 207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958" h="20711" fill="none" extrusionOk="0">
                  <a:moveTo>
                    <a:pt x="6134" y="0"/>
                  </a:moveTo>
                  <a:cubicBezTo>
                    <a:pt x="11610" y="1622"/>
                    <a:pt x="16220" y="5346"/>
                    <a:pt x="18957" y="10359"/>
                  </a:cubicBezTo>
                </a:path>
                <a:path w="18958" h="20711" stroke="0" extrusionOk="0">
                  <a:moveTo>
                    <a:pt x="6134" y="0"/>
                  </a:moveTo>
                  <a:cubicBezTo>
                    <a:pt x="11610" y="1622"/>
                    <a:pt x="16220" y="5346"/>
                    <a:pt x="18957" y="10359"/>
                  </a:cubicBezTo>
                  <a:lnTo>
                    <a:pt x="0" y="20711"/>
                  </a:lnTo>
                  <a:close/>
                </a:path>
              </a:pathLst>
            </a:custGeom>
            <a:noFill/>
            <a:ln w="38100">
              <a:solidFill>
                <a:srgbClr val="51848E"/>
              </a:solidFill>
              <a:round/>
              <a:headEnd type="arrow" w="med" len="med"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83" name="Object 59"/>
            <p:cNvGraphicFramePr>
              <a:graphicFrameLocks noChangeAspect="1"/>
            </p:cNvGraphicFramePr>
            <p:nvPr/>
          </p:nvGraphicFramePr>
          <p:xfrm>
            <a:off x="4253" y="1543"/>
            <a:ext cx="239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29" name="公式" r:id="rId13" imgW="152268" imgH="164957" progId="Equation.3">
                    <p:embed/>
                  </p:oleObj>
                </mc:Choice>
                <mc:Fallback>
                  <p:oleObj name="公式" r:id="rId13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3" y="1543"/>
                          <a:ext cx="239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Object 60"/>
            <p:cNvGraphicFramePr>
              <a:graphicFrameLocks noChangeAspect="1"/>
            </p:cNvGraphicFramePr>
            <p:nvPr/>
          </p:nvGraphicFramePr>
          <p:xfrm>
            <a:off x="3205" y="2672"/>
            <a:ext cx="17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0" name="公式" r:id="rId15" imgW="241091" imgH="266469" progId="Equation.3">
                    <p:embed/>
                  </p:oleObj>
                </mc:Choice>
                <mc:Fallback>
                  <p:oleObj name="公式" r:id="rId15" imgW="241091" imgH="2664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" y="2672"/>
                          <a:ext cx="17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Object 61"/>
            <p:cNvGraphicFramePr>
              <a:graphicFrameLocks noChangeAspect="1"/>
            </p:cNvGraphicFramePr>
            <p:nvPr/>
          </p:nvGraphicFramePr>
          <p:xfrm>
            <a:off x="3606" y="1480"/>
            <a:ext cx="23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1" name="公式" r:id="rId17" imgW="152334" imgH="139639" progId="Equation.3">
                    <p:embed/>
                  </p:oleObj>
                </mc:Choice>
                <mc:Fallback>
                  <p:oleObj name="公式" r:id="rId17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480"/>
                          <a:ext cx="238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" name="Line 62"/>
            <p:cNvSpPr>
              <a:spLocks noChangeShapeType="1"/>
            </p:cNvSpPr>
            <p:nvPr/>
          </p:nvSpPr>
          <p:spPr bwMode="auto">
            <a:xfrm flipV="1">
              <a:off x="3824" y="2085"/>
              <a:ext cx="286" cy="198"/>
            </a:xfrm>
            <a:prstGeom prst="line">
              <a:avLst/>
            </a:prstGeom>
            <a:noFill/>
            <a:ln w="38100">
              <a:solidFill>
                <a:srgbClr val="51848E"/>
              </a:solidFill>
              <a:round/>
              <a:headEnd/>
              <a:tailEnd type="triangle" w="med" len="med"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87" name="Object 63"/>
            <p:cNvGraphicFramePr>
              <a:graphicFrameLocks noChangeAspect="1"/>
            </p:cNvGraphicFramePr>
            <p:nvPr/>
          </p:nvGraphicFramePr>
          <p:xfrm>
            <a:off x="3157" y="1596"/>
            <a:ext cx="17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2" name="公式" r:id="rId19" imgW="295380" imgH="409485" progId="Equation.3">
                    <p:embed/>
                  </p:oleObj>
                </mc:Choice>
                <mc:Fallback>
                  <p:oleObj name="公式" r:id="rId19" imgW="295380" imgH="4094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7" y="1596"/>
                          <a:ext cx="17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" name="Object 64"/>
            <p:cNvGraphicFramePr>
              <a:graphicFrameLocks noChangeAspect="1"/>
            </p:cNvGraphicFramePr>
            <p:nvPr/>
          </p:nvGraphicFramePr>
          <p:xfrm>
            <a:off x="3252" y="1400"/>
            <a:ext cx="128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3" name="公式" r:id="rId21" imgW="85860" imgH="95160" progId="Equation.3">
                    <p:embed/>
                  </p:oleObj>
                </mc:Choice>
                <mc:Fallback>
                  <p:oleObj name="公式" r:id="rId21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2" y="1400"/>
                          <a:ext cx="128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Object 65"/>
            <p:cNvGraphicFramePr>
              <a:graphicFrameLocks noChangeAspect="1"/>
            </p:cNvGraphicFramePr>
            <p:nvPr/>
          </p:nvGraphicFramePr>
          <p:xfrm>
            <a:off x="4586" y="2868"/>
            <a:ext cx="12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4" name="公式" r:id="rId23" imgW="85860" imgH="95160" progId="Equation.3">
                    <p:embed/>
                  </p:oleObj>
                </mc:Choice>
                <mc:Fallback>
                  <p:oleObj name="公式" r:id="rId23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" y="2868"/>
                          <a:ext cx="12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66"/>
            <p:cNvGraphicFramePr>
              <a:graphicFrameLocks noChangeAspect="1"/>
            </p:cNvGraphicFramePr>
            <p:nvPr/>
          </p:nvGraphicFramePr>
          <p:xfrm>
            <a:off x="3300" y="2917"/>
            <a:ext cx="12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5" name="公式" r:id="rId25" imgW="85860" imgH="95160" progId="Equation.3">
                    <p:embed/>
                  </p:oleObj>
                </mc:Choice>
                <mc:Fallback>
                  <p:oleObj name="公式" r:id="rId25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0" y="2917"/>
                          <a:ext cx="12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67"/>
            <p:cNvSpPr>
              <a:spLocks noChangeShapeType="1"/>
            </p:cNvSpPr>
            <p:nvPr/>
          </p:nvSpPr>
          <p:spPr bwMode="auto">
            <a:xfrm>
              <a:off x="3424" y="2659"/>
              <a:ext cx="1225" cy="0"/>
            </a:xfrm>
            <a:prstGeom prst="line">
              <a:avLst/>
            </a:prstGeom>
            <a:noFill/>
            <a:ln w="28575">
              <a:solidFill>
                <a:srgbClr val="0080FF"/>
              </a:solidFill>
              <a:prstDash val="lgDash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92" name="Object 68"/>
            <p:cNvGraphicFramePr>
              <a:graphicFrameLocks noChangeAspect="1"/>
            </p:cNvGraphicFramePr>
            <p:nvPr/>
          </p:nvGraphicFramePr>
          <p:xfrm>
            <a:off x="4694" y="2568"/>
            <a:ext cx="25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6" name="Equation" r:id="rId27" imgW="133380" imgH="162015" progId="Equation.DSMT4">
                    <p:embed/>
                  </p:oleObj>
                </mc:Choice>
                <mc:Fallback>
                  <p:oleObj name="Equation" r:id="rId27" imgW="133380" imgH="1620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568"/>
                          <a:ext cx="25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69"/>
            <p:cNvGraphicFramePr>
              <a:graphicFrameLocks noChangeAspect="1"/>
            </p:cNvGraphicFramePr>
            <p:nvPr/>
          </p:nvGraphicFramePr>
          <p:xfrm>
            <a:off x="3878" y="2296"/>
            <a:ext cx="25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7" name="Equation" r:id="rId29" imgW="104760" imgH="162015" progId="Equation.DSMT4">
                    <p:embed/>
                  </p:oleObj>
                </mc:Choice>
                <mc:Fallback>
                  <p:oleObj name="Equation" r:id="rId29" imgW="104760" imgH="1620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296"/>
                          <a:ext cx="25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Arc 70"/>
            <p:cNvSpPr>
              <a:spLocks/>
            </p:cNvSpPr>
            <p:nvPr/>
          </p:nvSpPr>
          <p:spPr bwMode="auto">
            <a:xfrm>
              <a:off x="3696" y="2467"/>
              <a:ext cx="48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51848E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Oval 71"/>
            <p:cNvSpPr>
              <a:spLocks noChangeArrowheads="1"/>
            </p:cNvSpPr>
            <p:nvPr/>
          </p:nvSpPr>
          <p:spPr bwMode="auto">
            <a:xfrm>
              <a:off x="2154" y="1388"/>
              <a:ext cx="2496" cy="2496"/>
            </a:xfrm>
            <a:prstGeom prst="ellipse">
              <a:avLst/>
            </a:prstGeom>
            <a:noFill/>
            <a:ln w="28575">
              <a:solidFill>
                <a:srgbClr val="0080FF"/>
              </a:solidFill>
              <a:prstDash val="lgDash"/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96" name="Object 72"/>
            <p:cNvGraphicFramePr>
              <a:graphicFrameLocks noChangeAspect="1"/>
            </p:cNvGraphicFramePr>
            <p:nvPr/>
          </p:nvGraphicFramePr>
          <p:xfrm>
            <a:off x="2381" y="2886"/>
            <a:ext cx="12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8" name="公式" r:id="rId31" imgW="85860" imgH="95160" progId="Equation.3">
                    <p:embed/>
                  </p:oleObj>
                </mc:Choice>
                <mc:Fallback>
                  <p:oleObj name="公式" r:id="rId31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886"/>
                          <a:ext cx="12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73"/>
            <p:cNvGraphicFramePr>
              <a:graphicFrameLocks noChangeAspect="1"/>
            </p:cNvGraphicFramePr>
            <p:nvPr/>
          </p:nvGraphicFramePr>
          <p:xfrm>
            <a:off x="2381" y="1480"/>
            <a:ext cx="12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39" name="公式" r:id="rId33" imgW="85860" imgH="95160" progId="Equation.3">
                    <p:embed/>
                  </p:oleObj>
                </mc:Choice>
                <mc:Fallback>
                  <p:oleObj name="公式" r:id="rId33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480"/>
                          <a:ext cx="12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74"/>
            <p:cNvGraphicFramePr>
              <a:graphicFrameLocks noChangeAspect="1"/>
            </p:cNvGraphicFramePr>
            <p:nvPr/>
          </p:nvGraphicFramePr>
          <p:xfrm>
            <a:off x="2426" y="3838"/>
            <a:ext cx="12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40" name="公式" r:id="rId35" imgW="85860" imgH="95160" progId="Equation.3">
                    <p:embed/>
                  </p:oleObj>
                </mc:Choice>
                <mc:Fallback>
                  <p:oleObj name="公式" r:id="rId35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838"/>
                          <a:ext cx="12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75"/>
            <p:cNvGraphicFramePr>
              <a:graphicFrameLocks noChangeAspect="1"/>
            </p:cNvGraphicFramePr>
            <p:nvPr/>
          </p:nvGraphicFramePr>
          <p:xfrm>
            <a:off x="3379" y="3884"/>
            <a:ext cx="12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41" name="公式" r:id="rId37" imgW="85860" imgH="95160" progId="Equation.3">
                    <p:embed/>
                  </p:oleObj>
                </mc:Choice>
                <mc:Fallback>
                  <p:oleObj name="公式" r:id="rId37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884"/>
                          <a:ext cx="12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" name="Object 76"/>
            <p:cNvGraphicFramePr>
              <a:graphicFrameLocks noChangeAspect="1"/>
            </p:cNvGraphicFramePr>
            <p:nvPr/>
          </p:nvGraphicFramePr>
          <p:xfrm>
            <a:off x="4513" y="3838"/>
            <a:ext cx="127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42" name="公式" r:id="rId39" imgW="85860" imgH="95160" progId="Equation.3">
                    <p:embed/>
                  </p:oleObj>
                </mc:Choice>
                <mc:Fallback>
                  <p:oleObj name="公式" r:id="rId39" imgW="85860" imgH="9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838"/>
                          <a:ext cx="127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" name="组合 42"/>
          <p:cNvGrpSpPr>
            <a:grpSpLocks/>
          </p:cNvGrpSpPr>
          <p:nvPr/>
        </p:nvGrpSpPr>
        <p:grpSpPr bwMode="auto">
          <a:xfrm>
            <a:off x="431800" y="5157788"/>
            <a:ext cx="8461375" cy="1439862"/>
            <a:chOff x="-540568" y="5085184"/>
            <a:chExt cx="8460432" cy="1440160"/>
          </a:xfrm>
        </p:grpSpPr>
        <p:sp>
          <p:nvSpPr>
            <p:cNvPr id="111" name="矩形 110"/>
            <p:cNvSpPr/>
            <p:nvPr/>
          </p:nvSpPr>
          <p:spPr>
            <a:xfrm>
              <a:off x="-540568" y="5085184"/>
              <a:ext cx="8460432" cy="1440160"/>
            </a:xfrm>
            <a:prstGeom prst="rect">
              <a:avLst/>
            </a:prstGeom>
            <a:solidFill>
              <a:sysClr val="window" lastClr="FFFFFF">
                <a:alpha val="70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mbria"/>
                <a:ea typeface="华文楷体"/>
              </a:endParaRPr>
            </a:p>
          </p:txBody>
        </p:sp>
        <p:grpSp>
          <p:nvGrpSpPr>
            <p:cNvPr id="112" name="Group 78"/>
            <p:cNvGrpSpPr>
              <a:grpSpLocks/>
            </p:cNvGrpSpPr>
            <p:nvPr/>
          </p:nvGrpSpPr>
          <p:grpSpPr bwMode="auto">
            <a:xfrm>
              <a:off x="862560" y="5229373"/>
              <a:ext cx="792162" cy="1223963"/>
              <a:chOff x="99" y="3258"/>
              <a:chExt cx="499" cy="771"/>
            </a:xfrm>
          </p:grpSpPr>
          <p:sp>
            <p:nvSpPr>
              <p:cNvPr id="115" name="Rectangle 77"/>
              <p:cNvSpPr>
                <a:spLocks noChangeArrowheads="1"/>
              </p:cNvSpPr>
              <p:nvPr/>
            </p:nvSpPr>
            <p:spPr bwMode="auto">
              <a:xfrm>
                <a:off x="99" y="3258"/>
                <a:ext cx="499" cy="771"/>
              </a:xfrm>
              <a:prstGeom prst="rect">
                <a:avLst/>
              </a:prstGeom>
              <a:solidFill>
                <a:srgbClr val="FFFF99">
                  <a:alpha val="59999"/>
                </a:srgbClr>
              </a:solidFill>
              <a:ln w="28575">
                <a:solidFill>
                  <a:srgbClr val="99FF33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Text Box 29"/>
              <p:cNvSpPr txBox="1">
                <a:spLocks noChangeArrowheads="1"/>
              </p:cNvSpPr>
              <p:nvPr/>
            </p:nvSpPr>
            <p:spPr bwMode="auto">
              <a:xfrm>
                <a:off x="187" y="3339"/>
                <a:ext cx="388" cy="60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vert="eaVer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800080"/>
                    </a:solidFill>
                    <a:effectLst/>
                    <a:uLnTx/>
                    <a:uFillTx/>
                    <a:latin typeface="Georgia" pitchFamily="18" charset="0"/>
                    <a:ea typeface="黑体" pitchFamily="49" charset="-122"/>
                  </a:rPr>
                  <a:t>问题</a:t>
                </a:r>
                <a:endPara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Elephant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113" name="Text Box 30"/>
            <p:cNvSpPr txBox="1">
              <a:spLocks noChangeArrowheads="1"/>
            </p:cNvSpPr>
            <p:nvPr/>
          </p:nvSpPr>
          <p:spPr bwMode="auto">
            <a:xfrm>
              <a:off x="1972165" y="5264608"/>
              <a:ext cx="5300071" cy="11257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800080"/>
                  </a:solidFill>
                  <a:effectLst/>
                  <a:uLnTx/>
                  <a:uFillTx/>
                  <a:latin typeface="Georgia" pitchFamily="18" charset="0"/>
                  <a:ea typeface="宋体" pitchFamily="2" charset="-122"/>
                </a:rPr>
                <a:t>        把铜棒换成金属圆盘，中心和边缘之间的电动势是多少？</a:t>
              </a:r>
              <a:endPara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800080"/>
                </a:solidFill>
                <a:effectLst/>
                <a:uLnTx/>
                <a:uFillTx/>
                <a:latin typeface="Elephant" pitchFamily="18" charset="0"/>
                <a:ea typeface="宋体" pitchFamily="2" charset="-122"/>
              </a:endParaRPr>
            </a:p>
          </p:txBody>
        </p:sp>
        <p:pic>
          <p:nvPicPr>
            <p:cNvPr id="114" name="Picture 41" descr="C:\Users\Administrator\Pictures\2006516288589.gif"/>
            <p:cNvPicPr>
              <a:picLocks noChangeAspect="1" noChangeArrowheads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16" y="5301208"/>
              <a:ext cx="745232" cy="745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0543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build="p" autoUpdateAnimBg="0"/>
      <p:bldP spid="76" grpId="0" build="p" autoUpdateAnimBg="0"/>
      <p:bldP spid="7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/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1061783" y="10808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5" name="矩形 4"/>
          <p:cNvSpPr/>
          <p:nvPr/>
        </p:nvSpPr>
        <p:spPr>
          <a:xfrm>
            <a:off x="2555775" y="941407"/>
            <a:ext cx="63373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  <a:cs typeface="Times New Roman"/>
              </a:rPr>
              <a:t>在匀强</a:t>
            </a:r>
            <a:r>
              <a:rPr lang="zh-CN" altLang="zh-CN" sz="2800" b="1" kern="100" smtClean="0">
                <a:solidFill>
                  <a:srgbClr val="002060"/>
                </a:solidFill>
                <a:latin typeface="Times New Roman"/>
                <a:ea typeface="宋体"/>
                <a:cs typeface="Times New Roman"/>
              </a:rPr>
              <a:t>磁场</a:t>
            </a:r>
            <a:r>
              <a:rPr lang="zh-CN" altLang="en-US" sz="2800" b="1" kern="100" smtClean="0">
                <a:solidFill>
                  <a:srgbClr val="002060"/>
                </a:solidFill>
                <a:latin typeface="Times New Roman"/>
                <a:ea typeface="宋体"/>
                <a:cs typeface="Times New Roman"/>
              </a:rPr>
              <a:t>中，导线                            ，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  <a:cs typeface="Times New Roman"/>
              </a:rPr>
              <a:t>∠</a:t>
            </a:r>
            <a:r>
              <a:rPr lang="en-US" altLang="zh-CN" sz="2800" b="1" i="1" kern="100">
                <a:solidFill>
                  <a:srgbClr val="002060"/>
                </a:solidFill>
                <a:latin typeface="Times New Roman"/>
                <a:ea typeface="宋体"/>
              </a:rPr>
              <a:t>OMN </a:t>
            </a:r>
            <a:r>
              <a:rPr lang="en-US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= 120</a:t>
            </a:r>
            <a:r>
              <a:rPr lang="zh-CN" altLang="zh-CN" sz="2800" b="1" kern="100" smtClean="0">
                <a:solidFill>
                  <a:srgbClr val="002060"/>
                </a:solidFill>
                <a:latin typeface="Times New Roman"/>
                <a:ea typeface="宋体"/>
                <a:cs typeface="Times New Roman"/>
              </a:rPr>
              <a:t>°</a:t>
            </a:r>
            <a:r>
              <a:rPr lang="zh-CN" altLang="en-US" sz="2800" b="1" kern="100" smtClean="0">
                <a:solidFill>
                  <a:srgbClr val="002060"/>
                </a:solidFill>
                <a:latin typeface="Times New Roman"/>
                <a:ea typeface="宋体"/>
                <a:cs typeface="Times New Roman"/>
              </a:rPr>
              <a:t>，</a:t>
            </a:r>
            <a:r>
              <a:rPr lang="en-US" altLang="zh-CN" sz="2800" b="1" i="1" kern="100" smtClean="0">
                <a:solidFill>
                  <a:srgbClr val="002060"/>
                </a:solidFill>
                <a:latin typeface="Times New Roman"/>
                <a:ea typeface="宋体"/>
              </a:rPr>
              <a:t>OMN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整体可绕</a:t>
            </a:r>
            <a:r>
              <a:rPr lang="en-US" altLang="zh-CN" sz="2800" b="1" i="1" kern="100">
                <a:solidFill>
                  <a:srgbClr val="002060"/>
                </a:solidFill>
                <a:latin typeface="Times New Roman"/>
                <a:ea typeface="宋体"/>
              </a:rPr>
              <a:t>O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点在垂直于磁场的平面内逆时针转动，如图所示．若转动角速度为</a:t>
            </a:r>
            <a:r>
              <a:rPr lang="en-US" altLang="zh-CN" sz="2800" b="1" i="1" kern="100">
                <a:solidFill>
                  <a:srgbClr val="002060"/>
                </a:solidFill>
                <a:latin typeface="Symbol"/>
                <a:ea typeface="宋体"/>
              </a:rPr>
              <a:t>w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，</a:t>
            </a:r>
          </a:p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    (1) 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求</a:t>
            </a:r>
            <a:r>
              <a:rPr lang="en-US" altLang="zh-CN" sz="2800" b="1" i="1" kern="100">
                <a:solidFill>
                  <a:srgbClr val="002060"/>
                </a:solidFill>
                <a:latin typeface="Times New Roman"/>
                <a:ea typeface="宋体"/>
              </a:rPr>
              <a:t>OM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间电势差</a:t>
            </a:r>
            <a:r>
              <a:rPr lang="en-US" altLang="zh-CN" sz="2800" b="1" i="1" kern="100" smtClean="0">
                <a:solidFill>
                  <a:srgbClr val="002060"/>
                </a:solidFill>
                <a:latin typeface="Times New Roman"/>
                <a:ea typeface="宋体"/>
              </a:rPr>
              <a:t>U</a:t>
            </a:r>
            <a:r>
              <a:rPr lang="en-US" altLang="zh-CN" sz="2800" b="1" i="1" kern="100" baseline="-25000" smtClean="0">
                <a:solidFill>
                  <a:srgbClr val="002060"/>
                </a:solidFill>
                <a:latin typeface="Times New Roman"/>
                <a:ea typeface="宋体"/>
              </a:rPr>
              <a:t>OM</a:t>
            </a:r>
            <a:r>
              <a:rPr lang="zh-CN" altLang="en-US" sz="2800" b="1" kern="100" smtClean="0">
                <a:solidFill>
                  <a:srgbClr val="002060"/>
                </a:solidFill>
                <a:latin typeface="Times New Roman"/>
                <a:ea typeface="宋体"/>
              </a:rPr>
              <a:t>；</a:t>
            </a:r>
            <a:r>
              <a:rPr lang="en-US" altLang="zh-CN" sz="2800" b="1" kern="100" smtClean="0">
                <a:solidFill>
                  <a:srgbClr val="002060"/>
                </a:solidFill>
                <a:latin typeface="Times New Roman"/>
                <a:ea typeface="宋体"/>
              </a:rPr>
              <a:t>                                    </a:t>
            </a:r>
            <a:endParaRPr lang="zh-CN" altLang="zh-CN" sz="2800" b="1" kern="100">
              <a:solidFill>
                <a:srgbClr val="002060"/>
              </a:solidFill>
              <a:latin typeface="Times New Roman"/>
              <a:ea typeface="宋体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    (2) 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求</a:t>
            </a:r>
            <a:r>
              <a:rPr lang="en-US" altLang="zh-CN" sz="2800" b="1" i="1" kern="100">
                <a:solidFill>
                  <a:srgbClr val="002060"/>
                </a:solidFill>
                <a:latin typeface="Times New Roman"/>
                <a:ea typeface="宋体"/>
              </a:rPr>
              <a:t>ON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间电势差</a:t>
            </a:r>
            <a:r>
              <a:rPr lang="en-US" altLang="zh-CN" sz="2800" b="1" i="1" kern="100" smtClean="0">
                <a:solidFill>
                  <a:srgbClr val="002060"/>
                </a:solidFill>
                <a:latin typeface="Times New Roman"/>
                <a:ea typeface="宋体"/>
              </a:rPr>
              <a:t>U</a:t>
            </a:r>
            <a:r>
              <a:rPr lang="en-US" altLang="zh-CN" sz="2800" b="1" i="1" kern="100" baseline="-25000" smtClean="0">
                <a:solidFill>
                  <a:srgbClr val="002060"/>
                </a:solidFill>
                <a:latin typeface="Times New Roman"/>
                <a:ea typeface="宋体"/>
              </a:rPr>
              <a:t>ON</a:t>
            </a:r>
            <a:r>
              <a:rPr lang="zh-CN" altLang="en-US" sz="2800" b="1" kern="100" smtClean="0">
                <a:solidFill>
                  <a:srgbClr val="002060"/>
                </a:solidFill>
                <a:latin typeface="Times New Roman"/>
                <a:ea typeface="宋体"/>
              </a:rPr>
              <a:t>；</a:t>
            </a:r>
            <a:r>
              <a:rPr lang="en-US" altLang="zh-CN" sz="2800" b="1" kern="100" smtClean="0">
                <a:solidFill>
                  <a:srgbClr val="002060"/>
                </a:solidFill>
                <a:latin typeface="Times New Roman"/>
                <a:ea typeface="宋体"/>
              </a:rPr>
              <a:t>                                   </a:t>
            </a:r>
            <a:endParaRPr lang="zh-CN" altLang="zh-CN" sz="2800" b="1" kern="100">
              <a:solidFill>
                <a:srgbClr val="002060"/>
              </a:solidFill>
              <a:latin typeface="Times New Roman"/>
              <a:ea typeface="宋体"/>
            </a:endParaRPr>
          </a:p>
          <a:p>
            <a:pPr indent="276225"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(3) 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指出</a:t>
            </a:r>
            <a:r>
              <a:rPr lang="en-US" altLang="zh-CN" sz="2800" b="1" i="1" kern="100">
                <a:solidFill>
                  <a:srgbClr val="002060"/>
                </a:solidFill>
                <a:latin typeface="Times New Roman"/>
                <a:ea typeface="宋体"/>
              </a:rPr>
              <a:t>O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、</a:t>
            </a:r>
            <a:r>
              <a:rPr lang="en-US" altLang="zh-CN" sz="2800" b="1" i="1" kern="100">
                <a:solidFill>
                  <a:srgbClr val="002060"/>
                </a:solidFill>
                <a:latin typeface="Times New Roman"/>
                <a:ea typeface="宋体"/>
              </a:rPr>
              <a:t>M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、</a:t>
            </a:r>
            <a:r>
              <a:rPr lang="en-US" altLang="zh-CN" sz="2800" b="1" i="1" kern="100">
                <a:solidFill>
                  <a:srgbClr val="002060"/>
                </a:solidFill>
                <a:latin typeface="Times New Roman"/>
                <a:ea typeface="宋体"/>
              </a:rPr>
              <a:t>N</a:t>
            </a:r>
            <a:r>
              <a:rPr lang="zh-CN" altLang="zh-CN" sz="2800" b="1" kern="100">
                <a:solidFill>
                  <a:srgbClr val="002060"/>
                </a:solidFill>
                <a:latin typeface="Times New Roman"/>
                <a:ea typeface="宋体"/>
              </a:rPr>
              <a:t>三点中哪点电势</a:t>
            </a:r>
            <a:r>
              <a:rPr lang="zh-CN" altLang="zh-CN" sz="2800" b="1" kern="100" smtClean="0">
                <a:solidFill>
                  <a:srgbClr val="002060"/>
                </a:solidFill>
                <a:latin typeface="Times New Roman"/>
                <a:ea typeface="宋体"/>
              </a:rPr>
              <a:t>最高</a:t>
            </a:r>
            <a:r>
              <a:rPr lang="zh-CN" altLang="en-US" sz="2800" b="1" kern="100" smtClean="0">
                <a:solidFill>
                  <a:srgbClr val="002060"/>
                </a:solidFill>
                <a:latin typeface="Times New Roman"/>
                <a:ea typeface="宋体"/>
              </a:rPr>
              <a:t>？</a:t>
            </a:r>
            <a:endParaRPr lang="zh-CN" altLang="zh-CN" sz="2800" b="1" kern="100">
              <a:solidFill>
                <a:srgbClr val="002060"/>
              </a:solidFill>
              <a:effectLst/>
              <a:latin typeface="Times New Roman"/>
              <a:ea typeface="宋体"/>
            </a:endParaRPr>
          </a:p>
        </p:txBody>
      </p:sp>
      <p:sp>
        <p:nvSpPr>
          <p:cNvPr id="6" name="Rectangle 2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331361"/>
              </p:ext>
            </p:extLst>
          </p:nvPr>
        </p:nvGraphicFramePr>
        <p:xfrm>
          <a:off x="6084168" y="908720"/>
          <a:ext cx="221784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1" name="公式" r:id="rId5" imgW="952087" imgH="215806" progId="Equation.3">
                  <p:embed/>
                </p:oleObj>
              </mc:Choice>
              <mc:Fallback>
                <p:oleObj name="公式" r:id="rId5" imgW="952087" imgH="215806" progId="Equation.3">
                  <p:embed/>
                  <p:pic>
                    <p:nvPicPr>
                      <p:cNvPr id="0" name="Object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168" y="908720"/>
                        <a:ext cx="221784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7789" name="Picture 26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" y="2149558"/>
            <a:ext cx="2793370" cy="29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137260"/>
              </p:ext>
            </p:extLst>
          </p:nvPr>
        </p:nvGraphicFramePr>
        <p:xfrm>
          <a:off x="4093145" y="4340695"/>
          <a:ext cx="229711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2" name="公式" r:id="rId8" imgW="1104840" imgH="406080" progId="Equation.3">
                  <p:embed/>
                </p:oleObj>
              </mc:Choice>
              <mc:Fallback>
                <p:oleObj name="公式" r:id="rId8" imgW="1104840" imgH="406080" progId="Equation.3">
                  <p:embed/>
                  <p:pic>
                    <p:nvPicPr>
                      <p:cNvPr id="0" name="Object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145" y="4340695"/>
                        <a:ext cx="2297112" cy="8397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2826452" y="4498979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答案：</a:t>
            </a:r>
            <a:endParaRPr lang="zh-CN" altLang="en-US" sz="2800" b="1"/>
          </a:p>
        </p:txBody>
      </p:sp>
      <p:sp>
        <p:nvSpPr>
          <p:cNvPr id="19" name="Rectangle 2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858064"/>
              </p:ext>
            </p:extLst>
          </p:nvPr>
        </p:nvGraphicFramePr>
        <p:xfrm>
          <a:off x="4071461" y="5085183"/>
          <a:ext cx="2446573" cy="537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23" name="公式" r:id="rId10" imgW="1143000" imgH="253800" progId="Equation.3">
                  <p:embed/>
                </p:oleObj>
              </mc:Choice>
              <mc:Fallback>
                <p:oleObj name="公式" r:id="rId10" imgW="1143000" imgH="253800" progId="Equation.3">
                  <p:embed/>
                  <p:pic>
                    <p:nvPicPr>
                      <p:cNvPr id="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461" y="5085183"/>
                        <a:ext cx="2446573" cy="5376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920912" y="5759678"/>
            <a:ext cx="2727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>
                <a:ea typeface="Times New Roman"/>
              </a:rPr>
              <a:t> </a:t>
            </a:r>
            <a:r>
              <a:rPr lang="en-US" altLang="zh-CN" sz="2800" b="1" i="1" kern="100">
                <a:ea typeface="Times New Roman"/>
              </a:rPr>
              <a:t>O</a:t>
            </a:r>
            <a:r>
              <a:rPr lang="zh-CN" altLang="zh-CN" sz="2800" b="1" kern="100">
                <a:latin typeface="Times New Roman"/>
                <a:ea typeface="宋体"/>
                <a:cs typeface="Times New Roman"/>
              </a:rPr>
              <a:t>点电势最高．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44476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14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460053" y="781000"/>
            <a:ext cx="8360419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例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1 . 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一长直导线通有电流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I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，旁边有一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长方形线圈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ABCD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如图所示，线圈以垂直长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导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	线的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速率 </a:t>
            </a:r>
            <a:r>
              <a: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v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向右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运动。求线圈中的感应电动势。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323528" y="210497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kern="0" smtClean="0">
                <a:solidFill>
                  <a:srgbClr val="FF0000"/>
                </a:solidFill>
                <a:ea typeface="宋体" pitchFamily="2" charset="-122"/>
              </a:rPr>
              <a:t>解一：</a:t>
            </a:r>
            <a:endParaRPr kumimoji="1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1517328" y="2119263"/>
            <a:ext cx="7493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只有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AD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、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BC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两边切割磁力线，有动生电动势</a:t>
            </a: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3576730" y="2619325"/>
            <a:ext cx="40957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设线圈处于如图位置时，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AD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边离长导线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x</a:t>
            </a:r>
            <a:r>
              <a:rPr kumimoji="1" lang="zh-CN" altLang="en-US" sz="28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，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3576730" y="3647309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左边：</a:t>
            </a:r>
          </a:p>
        </p:txBody>
      </p:sp>
      <p:graphicFrame>
        <p:nvGraphicFramePr>
          <p:cNvPr id="5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317435"/>
              </p:ext>
            </p:extLst>
          </p:nvPr>
        </p:nvGraphicFramePr>
        <p:xfrm>
          <a:off x="4640262" y="3554440"/>
          <a:ext cx="329406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6" name="公式" r:id="rId5" imgW="1332921" imgH="406224" progId="Equation.3">
                  <p:embed/>
                </p:oleObj>
              </mc:Choice>
              <mc:Fallback>
                <p:oleObj name="公式" r:id="rId5" imgW="13329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2" y="3554440"/>
                        <a:ext cx="3294062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10"/>
          <p:cNvSpPr txBox="1">
            <a:spLocks noChangeArrowheads="1"/>
          </p:cNvSpPr>
          <p:nvPr/>
        </p:nvSpPr>
        <p:spPr bwMode="auto">
          <a:xfrm>
            <a:off x="3122789" y="4637424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右边：</a:t>
            </a:r>
          </a:p>
        </p:txBody>
      </p:sp>
      <p:graphicFrame>
        <p:nvGraphicFramePr>
          <p:cNvPr id="5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96812"/>
              </p:ext>
            </p:extLst>
          </p:nvPr>
        </p:nvGraphicFramePr>
        <p:xfrm>
          <a:off x="4204606" y="4366858"/>
          <a:ext cx="39735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7" name="公式" r:id="rId7" imgW="1637589" imgH="431613" progId="Equation.3">
                  <p:embed/>
                </p:oleObj>
              </mc:Choice>
              <mc:Fallback>
                <p:oleObj name="公式" r:id="rId7" imgW="1637589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4606" y="4366858"/>
                        <a:ext cx="39735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12"/>
          <p:cNvGrpSpPr>
            <a:grpSpLocks/>
          </p:cNvGrpSpPr>
          <p:nvPr/>
        </p:nvGrpSpPr>
        <p:grpSpPr bwMode="auto">
          <a:xfrm>
            <a:off x="319335" y="2736084"/>
            <a:ext cx="2987675" cy="3200400"/>
            <a:chOff x="384" y="1920"/>
            <a:chExt cx="1882" cy="2016"/>
          </a:xfrm>
        </p:grpSpPr>
        <p:sp>
          <p:nvSpPr>
            <p:cNvPr id="56" name="Oval 13"/>
            <p:cNvSpPr>
              <a:spLocks noChangeArrowheads="1"/>
            </p:cNvSpPr>
            <p:nvPr/>
          </p:nvSpPr>
          <p:spPr bwMode="auto">
            <a:xfrm>
              <a:off x="1440" y="2544"/>
              <a:ext cx="38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14"/>
            <p:cNvSpPr>
              <a:spLocks noChangeShapeType="1"/>
            </p:cNvSpPr>
            <p:nvPr/>
          </p:nvSpPr>
          <p:spPr bwMode="auto">
            <a:xfrm>
              <a:off x="624" y="1920"/>
              <a:ext cx="0" cy="201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 flipV="1">
              <a:off x="624" y="2256"/>
              <a:ext cx="0" cy="124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1392" y="2304"/>
              <a:ext cx="480" cy="11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624" y="326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18"/>
            <p:cNvSpPr>
              <a:spLocks noChangeShapeType="1"/>
            </p:cNvSpPr>
            <p:nvPr/>
          </p:nvSpPr>
          <p:spPr bwMode="auto">
            <a:xfrm>
              <a:off x="1872" y="288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1200" y="2032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776" y="20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1824" y="332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65" name="Text Box 22"/>
            <p:cNvSpPr txBox="1">
              <a:spLocks noChangeArrowheads="1"/>
            </p:cNvSpPr>
            <p:nvPr/>
          </p:nvSpPr>
          <p:spPr bwMode="auto">
            <a:xfrm>
              <a:off x="1200" y="332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66" name="Text Box 23"/>
            <p:cNvSpPr txBox="1">
              <a:spLocks noChangeArrowheads="1"/>
            </p:cNvSpPr>
            <p:nvPr/>
          </p:nvSpPr>
          <p:spPr bwMode="auto">
            <a:xfrm>
              <a:off x="1488" y="33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Text Box 24"/>
            <p:cNvSpPr txBox="1">
              <a:spLocks noChangeArrowheads="1"/>
            </p:cNvSpPr>
            <p:nvPr/>
          </p:nvSpPr>
          <p:spPr bwMode="auto">
            <a:xfrm>
              <a:off x="1200" y="270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Text Box 25"/>
            <p:cNvSpPr txBox="1">
              <a:spLocks noChangeArrowheads="1"/>
            </p:cNvSpPr>
            <p:nvPr/>
          </p:nvSpPr>
          <p:spPr bwMode="auto">
            <a:xfrm>
              <a:off x="912" y="3040"/>
              <a:ext cx="228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x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Text Box 26"/>
            <p:cNvSpPr txBox="1">
              <a:spLocks noChangeArrowheads="1"/>
            </p:cNvSpPr>
            <p:nvPr/>
          </p:nvSpPr>
          <p:spPr bwMode="auto">
            <a:xfrm>
              <a:off x="384" y="2272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70" name="Object 27"/>
            <p:cNvGraphicFramePr>
              <a:graphicFrameLocks noChangeAspect="1"/>
            </p:cNvGraphicFramePr>
            <p:nvPr/>
          </p:nvGraphicFramePr>
          <p:xfrm>
            <a:off x="1968" y="2496"/>
            <a:ext cx="29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8" name="公式" r:id="rId9" imgW="9450" imgH="57150" progId="Equation.3">
                    <p:embed/>
                  </p:oleObj>
                </mc:Choice>
                <mc:Fallback>
                  <p:oleObj name="公式" r:id="rId9" imgW="9450" imgH="571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298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" name="Group 28"/>
            <p:cNvGrpSpPr>
              <a:grpSpLocks/>
            </p:cNvGrpSpPr>
            <p:nvPr/>
          </p:nvGrpSpPr>
          <p:grpSpPr bwMode="auto">
            <a:xfrm>
              <a:off x="1409" y="2725"/>
              <a:ext cx="144" cy="240"/>
              <a:chOff x="912" y="2592"/>
              <a:chExt cx="144" cy="240"/>
            </a:xfrm>
          </p:grpSpPr>
          <p:sp>
            <p:nvSpPr>
              <p:cNvPr id="115" name="Line 29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Line 30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Line 31"/>
              <p:cNvSpPr>
                <a:spLocks noChangeShapeType="1"/>
              </p:cNvSpPr>
              <p:nvPr/>
            </p:nvSpPr>
            <p:spPr bwMode="auto">
              <a:xfrm flipV="1">
                <a:off x="982" y="259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Line 32"/>
              <p:cNvSpPr>
                <a:spLocks noChangeShapeType="1"/>
              </p:cNvSpPr>
              <p:nvPr/>
            </p:nvSpPr>
            <p:spPr bwMode="auto">
              <a:xfrm flipV="1">
                <a:off x="975" y="273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10" name="Group 33"/>
            <p:cNvGrpSpPr>
              <a:grpSpLocks/>
            </p:cNvGrpSpPr>
            <p:nvPr/>
          </p:nvGrpSpPr>
          <p:grpSpPr bwMode="auto">
            <a:xfrm>
              <a:off x="1707" y="2736"/>
              <a:ext cx="144" cy="240"/>
              <a:chOff x="912" y="2592"/>
              <a:chExt cx="144" cy="240"/>
            </a:xfrm>
          </p:grpSpPr>
          <p:sp>
            <p:nvSpPr>
              <p:cNvPr id="111" name="Line 34"/>
              <p:cNvSpPr>
                <a:spLocks noChangeShapeType="1"/>
              </p:cNvSpPr>
              <p:nvPr/>
            </p:nvSpPr>
            <p:spPr bwMode="auto">
              <a:xfrm>
                <a:off x="912" y="268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Line 35"/>
              <p:cNvSpPr>
                <a:spLocks noChangeShapeType="1"/>
              </p:cNvSpPr>
              <p:nvPr/>
            </p:nvSpPr>
            <p:spPr bwMode="auto">
              <a:xfrm>
                <a:off x="960" y="2736"/>
                <a:ext cx="4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3" name="Line 36"/>
              <p:cNvSpPr>
                <a:spLocks noChangeShapeType="1"/>
              </p:cNvSpPr>
              <p:nvPr/>
            </p:nvSpPr>
            <p:spPr bwMode="auto">
              <a:xfrm flipV="1">
                <a:off x="982" y="2592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Line 37"/>
              <p:cNvSpPr>
                <a:spLocks noChangeShapeType="1"/>
              </p:cNvSpPr>
              <p:nvPr/>
            </p:nvSpPr>
            <p:spPr bwMode="auto">
              <a:xfrm flipV="1">
                <a:off x="975" y="273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19" name="Text Box 38"/>
          <p:cNvSpPr txBox="1">
            <a:spLocks noChangeArrowheads="1"/>
          </p:cNvSpPr>
          <p:nvPr/>
        </p:nvSpPr>
        <p:spPr bwMode="auto">
          <a:xfrm>
            <a:off x="7857716" y="3740971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（大）</a:t>
            </a:r>
          </a:p>
        </p:txBody>
      </p:sp>
      <p:sp>
        <p:nvSpPr>
          <p:cNvPr id="120" name="Text Box 39"/>
          <p:cNvSpPr txBox="1">
            <a:spLocks noChangeArrowheads="1"/>
          </p:cNvSpPr>
          <p:nvPr/>
        </p:nvSpPr>
        <p:spPr bwMode="auto">
          <a:xfrm>
            <a:off x="7953131" y="4630844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（小）</a:t>
            </a:r>
          </a:p>
        </p:txBody>
      </p:sp>
      <p:graphicFrame>
        <p:nvGraphicFramePr>
          <p:cNvPr id="12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854144"/>
              </p:ext>
            </p:extLst>
          </p:nvPr>
        </p:nvGraphicFramePr>
        <p:xfrm>
          <a:off x="3140031" y="5307040"/>
          <a:ext cx="47212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9" name="公式" r:id="rId11" imgW="1828800" imgH="431800" progId="Equation.3">
                  <p:embed/>
                </p:oleObj>
              </mc:Choice>
              <mc:Fallback>
                <p:oleObj name="公式" r:id="rId11" imgW="1828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31" y="5307040"/>
                        <a:ext cx="47212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" name="Text Box 41"/>
          <p:cNvSpPr txBox="1">
            <a:spLocks noChangeArrowheads="1"/>
          </p:cNvSpPr>
          <p:nvPr/>
        </p:nvSpPr>
        <p:spPr bwMode="auto">
          <a:xfrm>
            <a:off x="1109697" y="5566597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总电动势为</a:t>
            </a:r>
          </a:p>
        </p:txBody>
      </p:sp>
      <p:sp>
        <p:nvSpPr>
          <p:cNvPr id="123" name="Text Box 42"/>
          <p:cNvSpPr txBox="1">
            <a:spLocks noChangeArrowheads="1"/>
          </p:cNvSpPr>
          <p:nvPr/>
        </p:nvSpPr>
        <p:spPr bwMode="auto">
          <a:xfrm>
            <a:off x="1127722" y="6087965"/>
            <a:ext cx="19700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（顺时针）</a:t>
            </a:r>
          </a:p>
        </p:txBody>
      </p:sp>
    </p:spTree>
    <p:extLst>
      <p:ext uri="{BB962C8B-B14F-4D97-AF65-F5344CB8AC3E}">
        <p14:creationId xmlns:p14="http://schemas.microsoft.com/office/powerpoint/2010/main" val="1947658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utoUpdateAnimBg="0"/>
      <p:bldP spid="49" grpId="0" autoUpdateAnimBg="0"/>
      <p:bldP spid="50" grpId="0" autoUpdateAnimBg="0"/>
      <p:bldP spid="51" grpId="0" autoUpdateAnimBg="0"/>
      <p:bldP spid="53" grpId="0" autoUpdateAnimBg="0"/>
      <p:bldP spid="119" grpId="0" autoUpdateAnimBg="0"/>
      <p:bldP spid="120" grpId="0" autoUpdateAnimBg="0"/>
      <p:bldP spid="122" grpId="0" autoUpdateAnimBg="0"/>
      <p:bldP spid="12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45" name="Group 2"/>
          <p:cNvGrpSpPr>
            <a:grpSpLocks/>
          </p:cNvGrpSpPr>
          <p:nvPr/>
        </p:nvGrpSpPr>
        <p:grpSpPr bwMode="auto">
          <a:xfrm>
            <a:off x="601304" y="2352310"/>
            <a:ext cx="2987675" cy="3200400"/>
            <a:chOff x="384" y="1920"/>
            <a:chExt cx="1882" cy="2016"/>
          </a:xfrm>
        </p:grpSpPr>
        <p:sp>
          <p:nvSpPr>
            <p:cNvPr id="47" name="Oval 3"/>
            <p:cNvSpPr>
              <a:spLocks noChangeArrowheads="1"/>
            </p:cNvSpPr>
            <p:nvPr/>
          </p:nvSpPr>
          <p:spPr bwMode="auto">
            <a:xfrm>
              <a:off x="1440" y="2544"/>
              <a:ext cx="384" cy="72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4"/>
            <p:cNvSpPr>
              <a:spLocks noChangeShapeType="1"/>
            </p:cNvSpPr>
            <p:nvPr/>
          </p:nvSpPr>
          <p:spPr bwMode="auto">
            <a:xfrm>
              <a:off x="624" y="1920"/>
              <a:ext cx="0" cy="2016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5"/>
            <p:cNvSpPr>
              <a:spLocks noChangeShapeType="1"/>
            </p:cNvSpPr>
            <p:nvPr/>
          </p:nvSpPr>
          <p:spPr bwMode="auto">
            <a:xfrm flipV="1">
              <a:off x="624" y="2256"/>
              <a:ext cx="0" cy="124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1392" y="2304"/>
              <a:ext cx="480" cy="11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Line 7"/>
            <p:cNvSpPr>
              <a:spLocks noChangeShapeType="1"/>
            </p:cNvSpPr>
            <p:nvPr/>
          </p:nvSpPr>
          <p:spPr bwMode="auto">
            <a:xfrm>
              <a:off x="624" y="3264"/>
              <a:ext cx="76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Rectangle 8" descr="浅色上对角线"/>
            <p:cNvSpPr>
              <a:spLocks noChangeArrowheads="1"/>
            </p:cNvSpPr>
            <p:nvPr/>
          </p:nvSpPr>
          <p:spPr bwMode="auto">
            <a:xfrm>
              <a:off x="1536" y="2304"/>
              <a:ext cx="48" cy="1152"/>
            </a:xfrm>
            <a:prstGeom prst="rect">
              <a:avLst/>
            </a:prstGeom>
            <a:pattFill prst="ltUpDiag">
              <a:fgClr>
                <a:srgbClr val="00CC99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624" y="2640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10"/>
            <p:cNvSpPr>
              <a:spLocks noChangeShapeType="1"/>
            </p:cNvSpPr>
            <p:nvPr/>
          </p:nvSpPr>
          <p:spPr bwMode="auto">
            <a:xfrm>
              <a:off x="1584" y="264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11"/>
            <p:cNvSpPr>
              <a:spLocks noChangeShapeType="1"/>
            </p:cNvSpPr>
            <p:nvPr/>
          </p:nvSpPr>
          <p:spPr bwMode="auto">
            <a:xfrm>
              <a:off x="1872" y="2880"/>
              <a:ext cx="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12"/>
            <p:cNvSpPr txBox="1">
              <a:spLocks noChangeArrowheads="1"/>
            </p:cNvSpPr>
            <p:nvPr/>
          </p:nvSpPr>
          <p:spPr bwMode="auto">
            <a:xfrm>
              <a:off x="1200" y="2032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</a:p>
          </p:txBody>
        </p:sp>
        <p:sp>
          <p:nvSpPr>
            <p:cNvPr id="81" name="Text Box 13"/>
            <p:cNvSpPr txBox="1">
              <a:spLocks noChangeArrowheads="1"/>
            </p:cNvSpPr>
            <p:nvPr/>
          </p:nvSpPr>
          <p:spPr bwMode="auto">
            <a:xfrm>
              <a:off x="1776" y="20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B</a:t>
              </a:r>
            </a:p>
          </p:txBody>
        </p:sp>
        <p:sp>
          <p:nvSpPr>
            <p:cNvPr id="82" name="Text Box 14"/>
            <p:cNvSpPr txBox="1">
              <a:spLocks noChangeArrowheads="1"/>
            </p:cNvSpPr>
            <p:nvPr/>
          </p:nvSpPr>
          <p:spPr bwMode="auto">
            <a:xfrm>
              <a:off x="1824" y="332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C</a:t>
              </a:r>
            </a:p>
          </p:txBody>
        </p:sp>
        <p:sp>
          <p:nvSpPr>
            <p:cNvPr id="83" name="Text Box 15"/>
            <p:cNvSpPr txBox="1">
              <a:spLocks noChangeArrowheads="1"/>
            </p:cNvSpPr>
            <p:nvPr/>
          </p:nvSpPr>
          <p:spPr bwMode="auto">
            <a:xfrm>
              <a:off x="1200" y="3328"/>
              <a:ext cx="2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D</a:t>
              </a:r>
            </a:p>
          </p:txBody>
        </p:sp>
        <p:sp>
          <p:nvSpPr>
            <p:cNvPr id="84" name="Text Box 16"/>
            <p:cNvSpPr txBox="1">
              <a:spLocks noChangeArrowheads="1"/>
            </p:cNvSpPr>
            <p:nvPr/>
          </p:nvSpPr>
          <p:spPr bwMode="auto">
            <a:xfrm>
              <a:off x="1488" y="337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5" name="Text Box 17"/>
            <p:cNvSpPr txBox="1">
              <a:spLocks noChangeArrowheads="1"/>
            </p:cNvSpPr>
            <p:nvPr/>
          </p:nvSpPr>
          <p:spPr bwMode="auto">
            <a:xfrm>
              <a:off x="1200" y="2704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6" name="Text Box 18"/>
            <p:cNvSpPr txBox="1">
              <a:spLocks noChangeArrowheads="1"/>
            </p:cNvSpPr>
            <p:nvPr/>
          </p:nvSpPr>
          <p:spPr bwMode="auto">
            <a:xfrm>
              <a:off x="912" y="3040"/>
              <a:ext cx="228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x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7" name="Text Box 19"/>
            <p:cNvSpPr txBox="1">
              <a:spLocks noChangeArrowheads="1"/>
            </p:cNvSpPr>
            <p:nvPr/>
          </p:nvSpPr>
          <p:spPr bwMode="auto">
            <a:xfrm>
              <a:off x="384" y="2272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8" name="Text Box 20"/>
            <p:cNvSpPr txBox="1">
              <a:spLocks noChangeArrowheads="1"/>
            </p:cNvSpPr>
            <p:nvPr/>
          </p:nvSpPr>
          <p:spPr bwMode="auto">
            <a:xfrm>
              <a:off x="1344" y="275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9" name="Text Box 21"/>
            <p:cNvSpPr txBox="1">
              <a:spLocks noChangeArrowheads="1"/>
            </p:cNvSpPr>
            <p:nvPr/>
          </p:nvSpPr>
          <p:spPr bwMode="auto">
            <a:xfrm>
              <a:off x="1569" y="2342"/>
              <a:ext cx="3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r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90" name="Object 22"/>
            <p:cNvGraphicFramePr>
              <a:graphicFrameLocks noChangeAspect="1"/>
            </p:cNvGraphicFramePr>
            <p:nvPr/>
          </p:nvGraphicFramePr>
          <p:xfrm>
            <a:off x="1968" y="2496"/>
            <a:ext cx="298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421" name="公式" r:id="rId5" imgW="9450" imgH="57150" progId="Equation.3">
                    <p:embed/>
                  </p:oleObj>
                </mc:Choice>
                <mc:Fallback>
                  <p:oleObj name="公式" r:id="rId5" imgW="9450" imgH="571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298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Freeform 23"/>
            <p:cNvSpPr>
              <a:spLocks/>
            </p:cNvSpPr>
            <p:nvPr/>
          </p:nvSpPr>
          <p:spPr bwMode="auto">
            <a:xfrm>
              <a:off x="1488" y="2592"/>
              <a:ext cx="288" cy="672"/>
            </a:xfrm>
            <a:custGeom>
              <a:avLst/>
              <a:gdLst>
                <a:gd name="T0" fmla="*/ 0 w 288"/>
                <a:gd name="T1" fmla="*/ 208 h 672"/>
                <a:gd name="T2" fmla="*/ 48 w 288"/>
                <a:gd name="T3" fmla="*/ 64 h 672"/>
                <a:gd name="T4" fmla="*/ 144 w 288"/>
                <a:gd name="T5" fmla="*/ 16 h 672"/>
                <a:gd name="T6" fmla="*/ 240 w 288"/>
                <a:gd name="T7" fmla="*/ 160 h 672"/>
                <a:gd name="T8" fmla="*/ 288 w 288"/>
                <a:gd name="T9" fmla="*/ 352 h 672"/>
                <a:gd name="T10" fmla="*/ 240 w 288"/>
                <a:gd name="T11" fmla="*/ 544 h 672"/>
                <a:gd name="T12" fmla="*/ 192 w 288"/>
                <a:gd name="T13" fmla="*/ 640 h 672"/>
                <a:gd name="T14" fmla="*/ 96 w 288"/>
                <a:gd name="T15" fmla="*/ 640 h 672"/>
                <a:gd name="T16" fmla="*/ 0 w 288"/>
                <a:gd name="T17" fmla="*/ 448 h 6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672"/>
                <a:gd name="T29" fmla="*/ 288 w 288"/>
                <a:gd name="T30" fmla="*/ 672 h 6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672">
                  <a:moveTo>
                    <a:pt x="0" y="208"/>
                  </a:moveTo>
                  <a:cubicBezTo>
                    <a:pt x="12" y="152"/>
                    <a:pt x="24" y="96"/>
                    <a:pt x="48" y="64"/>
                  </a:cubicBezTo>
                  <a:cubicBezTo>
                    <a:pt x="72" y="32"/>
                    <a:pt x="112" y="0"/>
                    <a:pt x="144" y="16"/>
                  </a:cubicBezTo>
                  <a:cubicBezTo>
                    <a:pt x="176" y="32"/>
                    <a:pt x="216" y="104"/>
                    <a:pt x="240" y="160"/>
                  </a:cubicBezTo>
                  <a:cubicBezTo>
                    <a:pt x="264" y="216"/>
                    <a:pt x="288" y="288"/>
                    <a:pt x="288" y="352"/>
                  </a:cubicBezTo>
                  <a:cubicBezTo>
                    <a:pt x="288" y="416"/>
                    <a:pt x="256" y="496"/>
                    <a:pt x="240" y="544"/>
                  </a:cubicBezTo>
                  <a:cubicBezTo>
                    <a:pt x="224" y="592"/>
                    <a:pt x="216" y="624"/>
                    <a:pt x="192" y="640"/>
                  </a:cubicBezTo>
                  <a:cubicBezTo>
                    <a:pt x="168" y="656"/>
                    <a:pt x="128" y="672"/>
                    <a:pt x="96" y="640"/>
                  </a:cubicBezTo>
                  <a:cubicBezTo>
                    <a:pt x="64" y="608"/>
                    <a:pt x="16" y="480"/>
                    <a:pt x="0" y="448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2" name="Text Box 24"/>
          <p:cNvSpPr txBox="1">
            <a:spLocks noChangeArrowheads="1"/>
          </p:cNvSpPr>
          <p:nvPr/>
        </p:nvSpPr>
        <p:spPr bwMode="auto">
          <a:xfrm>
            <a:off x="753704" y="675910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 smtClean="0">
                <a:solidFill>
                  <a:srgbClr val="FF0000"/>
                </a:solidFill>
                <a:ea typeface="宋体" pitchFamily="2" charset="-122"/>
              </a:rPr>
              <a:t>解二：</a:t>
            </a:r>
            <a:endParaRPr lang="zh-CN" altLang="en-US" sz="280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93" name="Text Box 25"/>
          <p:cNvSpPr txBox="1">
            <a:spLocks noChangeArrowheads="1"/>
          </p:cNvSpPr>
          <p:nvPr/>
        </p:nvSpPr>
        <p:spPr bwMode="auto">
          <a:xfrm>
            <a:off x="2277704" y="67591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用法拉第电磁感应定律</a:t>
            </a:r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2277704" y="1209310"/>
            <a:ext cx="5222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设回路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L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的方向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为顺时针方向，</a:t>
            </a:r>
          </a:p>
        </p:txBody>
      </p:sp>
      <p:graphicFrame>
        <p:nvGraphicFramePr>
          <p:cNvPr id="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917587"/>
              </p:ext>
            </p:extLst>
          </p:nvPr>
        </p:nvGraphicFramePr>
        <p:xfrm>
          <a:off x="1915754" y="1766523"/>
          <a:ext cx="46466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2" name="公式" r:id="rId7" imgW="1841500" imgH="292100" progId="Equation.3">
                  <p:embed/>
                </p:oleObj>
              </mc:Choice>
              <mc:Fallback>
                <p:oleObj name="公式" r:id="rId7" imgW="18415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5754" y="1766523"/>
                        <a:ext cx="4646613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720841"/>
              </p:ext>
            </p:extLst>
          </p:nvPr>
        </p:nvGraphicFramePr>
        <p:xfrm>
          <a:off x="3649304" y="3511185"/>
          <a:ext cx="5180013" cy="219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3" name="公式" r:id="rId9" imgW="2057400" imgH="876300" progId="Equation.3">
                  <p:embed/>
                </p:oleObj>
              </mc:Choice>
              <mc:Fallback>
                <p:oleObj name="公式" r:id="rId9" imgW="2057400" imgH="876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304" y="3511185"/>
                        <a:ext cx="5180013" cy="219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018148"/>
              </p:ext>
            </p:extLst>
          </p:nvPr>
        </p:nvGraphicFramePr>
        <p:xfrm>
          <a:off x="3420704" y="5857510"/>
          <a:ext cx="4749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4" name="Equation" r:id="rId11" imgW="1876500" imgH="133440" progId="Equation.3">
                  <p:embed/>
                </p:oleObj>
              </mc:Choice>
              <mc:Fallback>
                <p:oleObj name="Equation" r:id="rId11" imgW="1876500" imgH="133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704" y="5857510"/>
                        <a:ext cx="4749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894766"/>
              </p:ext>
            </p:extLst>
          </p:nvPr>
        </p:nvGraphicFramePr>
        <p:xfrm>
          <a:off x="3584217" y="2557098"/>
          <a:ext cx="4835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25" name="公式" r:id="rId13" imgW="2095500" imgH="419100" progId="Equation.3">
                  <p:embed/>
                </p:oleObj>
              </mc:Choice>
              <mc:Fallback>
                <p:oleObj name="公式" r:id="rId13" imgW="2095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217" y="2557098"/>
                        <a:ext cx="48355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419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  <p:bldP spid="93" grpId="0" autoUpdateAnimBg="0"/>
      <p:bldP spid="9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例题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969764"/>
              </p:ext>
            </p:extLst>
          </p:nvPr>
        </p:nvGraphicFramePr>
        <p:xfrm>
          <a:off x="2002631" y="1831355"/>
          <a:ext cx="2214563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1" name="Equation" r:id="rId5" imgW="774364" imgH="393529" progId="Equation.DSMT4">
                  <p:embed/>
                </p:oleObj>
              </mc:Choice>
              <mc:Fallback>
                <p:oleObj name="Equation" r:id="rId5" imgW="774364" imgH="39352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2631" y="1831355"/>
                        <a:ext cx="2214563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2321719" y="2928926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适用于</a:t>
            </a:r>
            <a:r>
              <a:rPr kumimoji="0" lang="zh-CN" altLang="en-US" sz="2800" b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一切</a:t>
            </a:r>
            <a:r>
              <a:rPr kumimoji="0" lang="zh-CN" altLang="en-US" sz="280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产生电动势的</a:t>
            </a:r>
            <a:r>
              <a:rPr kumimoji="0" lang="zh-CN" altLang="en-US" sz="2800" b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回路</a:t>
            </a:r>
          </a:p>
        </p:txBody>
      </p:sp>
      <p:grpSp>
        <p:nvGrpSpPr>
          <p:cNvPr id="37" name="Group 6"/>
          <p:cNvGrpSpPr>
            <a:grpSpLocks/>
          </p:cNvGrpSpPr>
          <p:nvPr/>
        </p:nvGrpSpPr>
        <p:grpSpPr bwMode="auto">
          <a:xfrm>
            <a:off x="285750" y="794717"/>
            <a:ext cx="1676400" cy="1447800"/>
            <a:chOff x="0" y="0"/>
            <a:chExt cx="1056" cy="912"/>
          </a:xfrm>
        </p:grpSpPr>
        <p:sp>
          <p:nvSpPr>
            <p:cNvPr id="38" name="AutoShape 7" descr="花束"/>
            <p:cNvSpPr>
              <a:spLocks noChangeArrowheads="1"/>
            </p:cNvSpPr>
            <p:nvPr/>
          </p:nvSpPr>
          <p:spPr bwMode="auto">
            <a:xfrm>
              <a:off x="0" y="0"/>
              <a:ext cx="1056" cy="912"/>
            </a:xfrm>
            <a:prstGeom prst="irregularSeal1">
              <a:avLst/>
            </a:prstGeom>
            <a:blipFill dpi="0" rotWithShape="0">
              <a:blip r:embed="rId7"/>
              <a:srcRect/>
              <a:tile tx="0" ty="0" sx="100000" sy="100000" flip="none" algn="tl"/>
            </a:blipFill>
            <a:ln w="12700">
              <a:solidFill>
                <a:srgbClr val="0000FF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Text Box 8"/>
            <p:cNvSpPr txBox="1">
              <a:spLocks noChangeArrowheads="1"/>
            </p:cNvSpPr>
            <p:nvPr/>
          </p:nvSpPr>
          <p:spPr bwMode="auto">
            <a:xfrm>
              <a:off x="192" y="240"/>
              <a:ext cx="72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总结</a:t>
              </a:r>
            </a:p>
          </p:txBody>
        </p:sp>
      </p:grpSp>
      <p:graphicFrame>
        <p:nvGraphicFramePr>
          <p:cNvPr id="40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966280"/>
              </p:ext>
            </p:extLst>
          </p:nvPr>
        </p:nvGraphicFramePr>
        <p:xfrm>
          <a:off x="1981864" y="3462369"/>
          <a:ext cx="28575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2" name="Equation" r:id="rId8" imgW="1205977" imgH="393529" progId="Equation.DSMT4">
                  <p:embed/>
                </p:oleObj>
              </mc:Choice>
              <mc:Fallback>
                <p:oleObj name="Equation" r:id="rId8" imgW="1205977" imgH="39352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64" y="3462369"/>
                        <a:ext cx="2857500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1946145" y="5750894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Monotype Sorts" pitchFamily="2" charset="2"/>
              </a:rPr>
              <a:t>适用于在磁场中运动的任意导体</a:t>
            </a: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2124075" y="1203498"/>
            <a:ext cx="523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Monotype Sorts" pitchFamily="2" charset="2"/>
              </a:rPr>
              <a:t>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动生电动势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sym typeface="Monotype Sorts" pitchFamily="2" charset="2"/>
              </a:rPr>
              <a:t>的计算：两种方法 </a:t>
            </a: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>
            <a:off x="2109942" y="4581128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solidFill>
            <a:srgbClr val="00CC99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058136"/>
              </p:ext>
            </p:extLst>
          </p:nvPr>
        </p:nvGraphicFramePr>
        <p:xfrm>
          <a:off x="2768600" y="4358878"/>
          <a:ext cx="4745038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33" name="公式" r:id="rId10" imgW="1930400" imgH="304800" progId="Equation.3">
                  <p:embed/>
                </p:oleObj>
              </mc:Choice>
              <mc:Fallback>
                <p:oleObj name="公式" r:id="rId10" imgW="1930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358878"/>
                        <a:ext cx="4745038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Group 14"/>
          <p:cNvGrpSpPr>
            <a:grpSpLocks/>
          </p:cNvGrpSpPr>
          <p:nvPr/>
        </p:nvGrpSpPr>
        <p:grpSpPr bwMode="auto">
          <a:xfrm>
            <a:off x="3961607" y="4992068"/>
            <a:ext cx="1560512" cy="758825"/>
            <a:chOff x="3264" y="1680"/>
            <a:chExt cx="983" cy="478"/>
          </a:xfrm>
        </p:grpSpPr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3360" y="1680"/>
              <a:ext cx="5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6"/>
            <p:cNvSpPr>
              <a:spLocks noChangeShapeType="1"/>
            </p:cNvSpPr>
            <p:nvPr/>
          </p:nvSpPr>
          <p:spPr bwMode="auto">
            <a:xfrm flipH="1">
              <a:off x="3504" y="1680"/>
              <a:ext cx="144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3264" y="1823"/>
              <a:ext cx="983" cy="335"/>
            </a:xfrm>
            <a:prstGeom prst="rect">
              <a:avLst/>
            </a:prstGeom>
            <a:noFill/>
            <a:ln w="12700">
              <a:solidFill>
                <a:srgbClr val="3333CC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d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l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处的值</a:t>
              </a:r>
            </a:p>
          </p:txBody>
        </p:sp>
      </p:grp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8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51" r="7851" b="15350"/>
          <a:stretch/>
        </p:blipFill>
        <p:spPr>
          <a:xfrm>
            <a:off x="539552" y="908720"/>
            <a:ext cx="1828630" cy="1366855"/>
          </a:xfrm>
          <a:prstGeom prst="rect">
            <a:avLst/>
          </a:prstGeom>
        </p:spPr>
      </p:pic>
      <p:sp>
        <p:nvSpPr>
          <p:cNvPr id="109" name="Text Box 6"/>
          <p:cNvSpPr txBox="1">
            <a:spLocks noChangeArrowheads="1"/>
          </p:cNvSpPr>
          <p:nvPr/>
        </p:nvSpPr>
        <p:spPr bwMode="auto">
          <a:xfrm>
            <a:off x="1061783" y="10808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课堂练习</a:t>
            </a:r>
          </a:p>
        </p:txBody>
      </p:sp>
      <p:sp>
        <p:nvSpPr>
          <p:cNvPr id="6" name="Rectangle 26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27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Rectangle 27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3167384" y="877940"/>
            <a:ext cx="5653088" cy="34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0" fontAlgn="auto" latin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载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有电流 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的长直导线附近，共面放一导体半圆环 </a:t>
            </a:r>
            <a:r>
              <a:rPr lang="en-US" altLang="zh-CN" sz="2800" b="1" i="1" kern="0" dirty="0" err="1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，</a:t>
            </a:r>
            <a:r>
              <a:rPr lang="en-US" altLang="zh-CN" sz="2800" b="1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的连线与长直导线垂直．半圆环的半径为 </a:t>
            </a:r>
            <a:r>
              <a:rPr lang="en-US" altLang="zh-CN" sz="2800" b="1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，环心 </a:t>
            </a:r>
            <a:r>
              <a:rPr lang="en-US" altLang="zh-CN" sz="2800" b="1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与导线相距 </a:t>
            </a:r>
            <a:r>
              <a:rPr lang="en-US" altLang="zh-CN" sz="2800" b="1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．设半圆环以速度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lang="en-US" altLang="zh-CN" sz="2800" b="1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平行导线平移，求半圆环内感应电动势的大小和方向以及 </a:t>
            </a:r>
            <a:r>
              <a:rPr lang="en-US" altLang="zh-CN" sz="2800" b="1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MN</a:t>
            </a:r>
            <a:r>
              <a:rPr kumimoji="0" lang="en-US" altLang="zh-CN" sz="2800" b="1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两端的电压 </a:t>
            </a:r>
            <a:r>
              <a:rPr lang="en-US" altLang="zh-CN" sz="2800" b="1" i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UM - UN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Times New Roman" pitchFamily="18" charset="0"/>
              </a:rPr>
              <a:t>．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</a:p>
        </p:txBody>
      </p:sp>
      <p:grpSp>
        <p:nvGrpSpPr>
          <p:cNvPr id="16" name="Group 5"/>
          <p:cNvGrpSpPr>
            <a:grpSpLocks noChangeAspect="1"/>
          </p:cNvGrpSpPr>
          <p:nvPr/>
        </p:nvGrpSpPr>
        <p:grpSpPr bwMode="auto">
          <a:xfrm>
            <a:off x="186996" y="2557781"/>
            <a:ext cx="3248025" cy="2887663"/>
            <a:chOff x="3558" y="688"/>
            <a:chExt cx="2046" cy="1819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558" y="843"/>
              <a:ext cx="143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12"/>
            <p:cNvGrpSpPr>
              <a:grpSpLocks/>
            </p:cNvGrpSpPr>
            <p:nvPr/>
          </p:nvGrpSpPr>
          <p:grpSpPr bwMode="auto">
            <a:xfrm>
              <a:off x="3882" y="1178"/>
              <a:ext cx="14" cy="510"/>
              <a:chOff x="3882" y="1178"/>
              <a:chExt cx="14" cy="510"/>
            </a:xfrm>
          </p:grpSpPr>
          <p:sp>
            <p:nvSpPr>
              <p:cNvPr id="66" name="Freeform 7"/>
              <p:cNvSpPr>
                <a:spLocks/>
              </p:cNvSpPr>
              <p:nvPr/>
            </p:nvSpPr>
            <p:spPr bwMode="auto">
              <a:xfrm>
                <a:off x="3882" y="1178"/>
                <a:ext cx="14" cy="77"/>
              </a:xfrm>
              <a:custGeom>
                <a:avLst/>
                <a:gdLst>
                  <a:gd name="T0" fmla="*/ 14 w 14"/>
                  <a:gd name="T1" fmla="*/ 10 h 77"/>
                  <a:gd name="T2" fmla="*/ 14 w 14"/>
                  <a:gd name="T3" fmla="*/ 7 h 77"/>
                  <a:gd name="T4" fmla="*/ 12 w 14"/>
                  <a:gd name="T5" fmla="*/ 5 h 77"/>
                  <a:gd name="T6" fmla="*/ 9 w 14"/>
                  <a:gd name="T7" fmla="*/ 2 h 77"/>
                  <a:gd name="T8" fmla="*/ 7 w 14"/>
                  <a:gd name="T9" fmla="*/ 0 h 77"/>
                  <a:gd name="T10" fmla="*/ 7 w 14"/>
                  <a:gd name="T11" fmla="*/ 0 h 77"/>
                  <a:gd name="T12" fmla="*/ 5 w 14"/>
                  <a:gd name="T13" fmla="*/ 2 h 77"/>
                  <a:gd name="T14" fmla="*/ 2 w 14"/>
                  <a:gd name="T15" fmla="*/ 5 h 77"/>
                  <a:gd name="T16" fmla="*/ 0 w 14"/>
                  <a:gd name="T17" fmla="*/ 7 h 77"/>
                  <a:gd name="T18" fmla="*/ 0 w 14"/>
                  <a:gd name="T19" fmla="*/ 67 h 77"/>
                  <a:gd name="T20" fmla="*/ 0 w 14"/>
                  <a:gd name="T21" fmla="*/ 69 h 77"/>
                  <a:gd name="T22" fmla="*/ 2 w 14"/>
                  <a:gd name="T23" fmla="*/ 72 h 77"/>
                  <a:gd name="T24" fmla="*/ 5 w 14"/>
                  <a:gd name="T25" fmla="*/ 74 h 77"/>
                  <a:gd name="T26" fmla="*/ 7 w 14"/>
                  <a:gd name="T27" fmla="*/ 77 h 77"/>
                  <a:gd name="T28" fmla="*/ 9 w 14"/>
                  <a:gd name="T29" fmla="*/ 77 h 77"/>
                  <a:gd name="T30" fmla="*/ 12 w 14"/>
                  <a:gd name="T31" fmla="*/ 74 h 77"/>
                  <a:gd name="T32" fmla="*/ 14 w 14"/>
                  <a:gd name="T33" fmla="*/ 72 h 77"/>
                  <a:gd name="T34" fmla="*/ 14 w 14"/>
                  <a:gd name="T35" fmla="*/ 69 h 77"/>
                  <a:gd name="T36" fmla="*/ 14 w 14"/>
                  <a:gd name="T37" fmla="*/ 10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77"/>
                  <a:gd name="T59" fmla="*/ 14 w 14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77">
                    <a:moveTo>
                      <a:pt x="14" y="10"/>
                    </a:moveTo>
                    <a:lnTo>
                      <a:pt x="14" y="7"/>
                    </a:lnTo>
                    <a:lnTo>
                      <a:pt x="12" y="5"/>
                    </a:lnTo>
                    <a:lnTo>
                      <a:pt x="9" y="2"/>
                    </a:lnTo>
                    <a:lnTo>
                      <a:pt x="7" y="0"/>
                    </a:lnTo>
                    <a:lnTo>
                      <a:pt x="5" y="2"/>
                    </a:lnTo>
                    <a:lnTo>
                      <a:pt x="2" y="5"/>
                    </a:lnTo>
                    <a:lnTo>
                      <a:pt x="0" y="7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2"/>
                    </a:lnTo>
                    <a:lnTo>
                      <a:pt x="5" y="74"/>
                    </a:lnTo>
                    <a:lnTo>
                      <a:pt x="7" y="77"/>
                    </a:lnTo>
                    <a:lnTo>
                      <a:pt x="9" y="77"/>
                    </a:lnTo>
                    <a:lnTo>
                      <a:pt x="12" y="74"/>
                    </a:lnTo>
                    <a:lnTo>
                      <a:pt x="14" y="72"/>
                    </a:lnTo>
                    <a:lnTo>
                      <a:pt x="14" y="69"/>
                    </a:lnTo>
                    <a:lnTo>
                      <a:pt x="1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Freeform 8"/>
              <p:cNvSpPr>
                <a:spLocks/>
              </p:cNvSpPr>
              <p:nvPr/>
            </p:nvSpPr>
            <p:spPr bwMode="auto">
              <a:xfrm>
                <a:off x="3882" y="1286"/>
                <a:ext cx="14" cy="77"/>
              </a:xfrm>
              <a:custGeom>
                <a:avLst/>
                <a:gdLst>
                  <a:gd name="T0" fmla="*/ 14 w 14"/>
                  <a:gd name="T1" fmla="*/ 8 h 77"/>
                  <a:gd name="T2" fmla="*/ 14 w 14"/>
                  <a:gd name="T3" fmla="*/ 5 h 77"/>
                  <a:gd name="T4" fmla="*/ 14 w 14"/>
                  <a:gd name="T5" fmla="*/ 2 h 77"/>
                  <a:gd name="T6" fmla="*/ 12 w 14"/>
                  <a:gd name="T7" fmla="*/ 0 h 77"/>
                  <a:gd name="T8" fmla="*/ 9 w 14"/>
                  <a:gd name="T9" fmla="*/ 0 h 77"/>
                  <a:gd name="T10" fmla="*/ 7 w 14"/>
                  <a:gd name="T11" fmla="*/ 0 h 77"/>
                  <a:gd name="T12" fmla="*/ 5 w 14"/>
                  <a:gd name="T13" fmla="*/ 0 h 77"/>
                  <a:gd name="T14" fmla="*/ 2 w 14"/>
                  <a:gd name="T15" fmla="*/ 2 h 77"/>
                  <a:gd name="T16" fmla="*/ 0 w 14"/>
                  <a:gd name="T17" fmla="*/ 5 h 77"/>
                  <a:gd name="T18" fmla="*/ 0 w 14"/>
                  <a:gd name="T19" fmla="*/ 67 h 77"/>
                  <a:gd name="T20" fmla="*/ 0 w 14"/>
                  <a:gd name="T21" fmla="*/ 69 h 77"/>
                  <a:gd name="T22" fmla="*/ 2 w 14"/>
                  <a:gd name="T23" fmla="*/ 72 h 77"/>
                  <a:gd name="T24" fmla="*/ 5 w 14"/>
                  <a:gd name="T25" fmla="*/ 74 h 77"/>
                  <a:gd name="T26" fmla="*/ 7 w 14"/>
                  <a:gd name="T27" fmla="*/ 77 h 77"/>
                  <a:gd name="T28" fmla="*/ 9 w 14"/>
                  <a:gd name="T29" fmla="*/ 77 h 77"/>
                  <a:gd name="T30" fmla="*/ 12 w 14"/>
                  <a:gd name="T31" fmla="*/ 74 h 77"/>
                  <a:gd name="T32" fmla="*/ 14 w 14"/>
                  <a:gd name="T33" fmla="*/ 72 h 77"/>
                  <a:gd name="T34" fmla="*/ 14 w 14"/>
                  <a:gd name="T35" fmla="*/ 69 h 77"/>
                  <a:gd name="T36" fmla="*/ 14 w 14"/>
                  <a:gd name="T37" fmla="*/ 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77"/>
                  <a:gd name="T59" fmla="*/ 14 w 14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77">
                    <a:moveTo>
                      <a:pt x="14" y="8"/>
                    </a:moveTo>
                    <a:lnTo>
                      <a:pt x="14" y="5"/>
                    </a:lnTo>
                    <a:lnTo>
                      <a:pt x="14" y="2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2"/>
                    </a:lnTo>
                    <a:lnTo>
                      <a:pt x="0" y="5"/>
                    </a:lnTo>
                    <a:lnTo>
                      <a:pt x="0" y="67"/>
                    </a:lnTo>
                    <a:lnTo>
                      <a:pt x="0" y="69"/>
                    </a:lnTo>
                    <a:lnTo>
                      <a:pt x="2" y="72"/>
                    </a:lnTo>
                    <a:lnTo>
                      <a:pt x="5" y="74"/>
                    </a:lnTo>
                    <a:lnTo>
                      <a:pt x="7" y="77"/>
                    </a:lnTo>
                    <a:lnTo>
                      <a:pt x="9" y="77"/>
                    </a:lnTo>
                    <a:lnTo>
                      <a:pt x="12" y="74"/>
                    </a:lnTo>
                    <a:lnTo>
                      <a:pt x="14" y="72"/>
                    </a:lnTo>
                    <a:lnTo>
                      <a:pt x="14" y="69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" name="Freeform 9"/>
              <p:cNvSpPr>
                <a:spLocks/>
              </p:cNvSpPr>
              <p:nvPr/>
            </p:nvSpPr>
            <p:spPr bwMode="auto">
              <a:xfrm>
                <a:off x="3882" y="1394"/>
                <a:ext cx="14" cy="77"/>
              </a:xfrm>
              <a:custGeom>
                <a:avLst/>
                <a:gdLst>
                  <a:gd name="T0" fmla="*/ 14 w 14"/>
                  <a:gd name="T1" fmla="*/ 8 h 77"/>
                  <a:gd name="T2" fmla="*/ 14 w 14"/>
                  <a:gd name="T3" fmla="*/ 5 h 77"/>
                  <a:gd name="T4" fmla="*/ 14 w 14"/>
                  <a:gd name="T5" fmla="*/ 3 h 77"/>
                  <a:gd name="T6" fmla="*/ 12 w 14"/>
                  <a:gd name="T7" fmla="*/ 0 h 77"/>
                  <a:gd name="T8" fmla="*/ 9 w 14"/>
                  <a:gd name="T9" fmla="*/ 0 h 77"/>
                  <a:gd name="T10" fmla="*/ 7 w 14"/>
                  <a:gd name="T11" fmla="*/ 0 h 77"/>
                  <a:gd name="T12" fmla="*/ 5 w 14"/>
                  <a:gd name="T13" fmla="*/ 0 h 77"/>
                  <a:gd name="T14" fmla="*/ 2 w 14"/>
                  <a:gd name="T15" fmla="*/ 3 h 77"/>
                  <a:gd name="T16" fmla="*/ 0 w 14"/>
                  <a:gd name="T17" fmla="*/ 5 h 77"/>
                  <a:gd name="T18" fmla="*/ 0 w 14"/>
                  <a:gd name="T19" fmla="*/ 67 h 77"/>
                  <a:gd name="T20" fmla="*/ 0 w 14"/>
                  <a:gd name="T21" fmla="*/ 70 h 77"/>
                  <a:gd name="T22" fmla="*/ 2 w 14"/>
                  <a:gd name="T23" fmla="*/ 72 h 77"/>
                  <a:gd name="T24" fmla="*/ 5 w 14"/>
                  <a:gd name="T25" fmla="*/ 75 h 77"/>
                  <a:gd name="T26" fmla="*/ 7 w 14"/>
                  <a:gd name="T27" fmla="*/ 77 h 77"/>
                  <a:gd name="T28" fmla="*/ 9 w 14"/>
                  <a:gd name="T29" fmla="*/ 77 h 77"/>
                  <a:gd name="T30" fmla="*/ 12 w 14"/>
                  <a:gd name="T31" fmla="*/ 75 h 77"/>
                  <a:gd name="T32" fmla="*/ 14 w 14"/>
                  <a:gd name="T33" fmla="*/ 72 h 77"/>
                  <a:gd name="T34" fmla="*/ 14 w 14"/>
                  <a:gd name="T35" fmla="*/ 70 h 77"/>
                  <a:gd name="T36" fmla="*/ 14 w 14"/>
                  <a:gd name="T37" fmla="*/ 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77"/>
                  <a:gd name="T59" fmla="*/ 14 w 14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77">
                    <a:moveTo>
                      <a:pt x="14" y="8"/>
                    </a:moveTo>
                    <a:lnTo>
                      <a:pt x="14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2" y="72"/>
                    </a:lnTo>
                    <a:lnTo>
                      <a:pt x="5" y="75"/>
                    </a:lnTo>
                    <a:lnTo>
                      <a:pt x="7" y="77"/>
                    </a:lnTo>
                    <a:lnTo>
                      <a:pt x="9" y="77"/>
                    </a:lnTo>
                    <a:lnTo>
                      <a:pt x="12" y="75"/>
                    </a:lnTo>
                    <a:lnTo>
                      <a:pt x="14" y="72"/>
                    </a:lnTo>
                    <a:lnTo>
                      <a:pt x="14" y="70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" name="Freeform 10"/>
              <p:cNvSpPr>
                <a:spLocks/>
              </p:cNvSpPr>
              <p:nvPr/>
            </p:nvSpPr>
            <p:spPr bwMode="auto">
              <a:xfrm>
                <a:off x="3882" y="1502"/>
                <a:ext cx="14" cy="77"/>
              </a:xfrm>
              <a:custGeom>
                <a:avLst/>
                <a:gdLst>
                  <a:gd name="T0" fmla="*/ 14 w 14"/>
                  <a:gd name="T1" fmla="*/ 8 h 77"/>
                  <a:gd name="T2" fmla="*/ 14 w 14"/>
                  <a:gd name="T3" fmla="*/ 5 h 77"/>
                  <a:gd name="T4" fmla="*/ 14 w 14"/>
                  <a:gd name="T5" fmla="*/ 3 h 77"/>
                  <a:gd name="T6" fmla="*/ 12 w 14"/>
                  <a:gd name="T7" fmla="*/ 0 h 77"/>
                  <a:gd name="T8" fmla="*/ 9 w 14"/>
                  <a:gd name="T9" fmla="*/ 0 h 77"/>
                  <a:gd name="T10" fmla="*/ 7 w 14"/>
                  <a:gd name="T11" fmla="*/ 0 h 77"/>
                  <a:gd name="T12" fmla="*/ 5 w 14"/>
                  <a:gd name="T13" fmla="*/ 0 h 77"/>
                  <a:gd name="T14" fmla="*/ 2 w 14"/>
                  <a:gd name="T15" fmla="*/ 3 h 77"/>
                  <a:gd name="T16" fmla="*/ 0 w 14"/>
                  <a:gd name="T17" fmla="*/ 5 h 77"/>
                  <a:gd name="T18" fmla="*/ 0 w 14"/>
                  <a:gd name="T19" fmla="*/ 67 h 77"/>
                  <a:gd name="T20" fmla="*/ 0 w 14"/>
                  <a:gd name="T21" fmla="*/ 70 h 77"/>
                  <a:gd name="T22" fmla="*/ 2 w 14"/>
                  <a:gd name="T23" fmla="*/ 72 h 77"/>
                  <a:gd name="T24" fmla="*/ 5 w 14"/>
                  <a:gd name="T25" fmla="*/ 75 h 77"/>
                  <a:gd name="T26" fmla="*/ 7 w 14"/>
                  <a:gd name="T27" fmla="*/ 77 h 77"/>
                  <a:gd name="T28" fmla="*/ 9 w 14"/>
                  <a:gd name="T29" fmla="*/ 77 h 77"/>
                  <a:gd name="T30" fmla="*/ 12 w 14"/>
                  <a:gd name="T31" fmla="*/ 75 h 77"/>
                  <a:gd name="T32" fmla="*/ 14 w 14"/>
                  <a:gd name="T33" fmla="*/ 72 h 77"/>
                  <a:gd name="T34" fmla="*/ 14 w 14"/>
                  <a:gd name="T35" fmla="*/ 70 h 77"/>
                  <a:gd name="T36" fmla="*/ 14 w 14"/>
                  <a:gd name="T37" fmla="*/ 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77"/>
                  <a:gd name="T59" fmla="*/ 14 w 14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77">
                    <a:moveTo>
                      <a:pt x="14" y="8"/>
                    </a:moveTo>
                    <a:lnTo>
                      <a:pt x="14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2" y="72"/>
                    </a:lnTo>
                    <a:lnTo>
                      <a:pt x="5" y="75"/>
                    </a:lnTo>
                    <a:lnTo>
                      <a:pt x="7" y="77"/>
                    </a:lnTo>
                    <a:lnTo>
                      <a:pt x="9" y="77"/>
                    </a:lnTo>
                    <a:lnTo>
                      <a:pt x="12" y="75"/>
                    </a:lnTo>
                    <a:lnTo>
                      <a:pt x="14" y="72"/>
                    </a:lnTo>
                    <a:lnTo>
                      <a:pt x="14" y="70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" name="Freeform 11"/>
              <p:cNvSpPr>
                <a:spLocks/>
              </p:cNvSpPr>
              <p:nvPr/>
            </p:nvSpPr>
            <p:spPr bwMode="auto">
              <a:xfrm>
                <a:off x="3882" y="1610"/>
                <a:ext cx="14" cy="78"/>
              </a:xfrm>
              <a:custGeom>
                <a:avLst/>
                <a:gdLst>
                  <a:gd name="T0" fmla="*/ 14 w 14"/>
                  <a:gd name="T1" fmla="*/ 8 h 78"/>
                  <a:gd name="T2" fmla="*/ 14 w 14"/>
                  <a:gd name="T3" fmla="*/ 5 h 78"/>
                  <a:gd name="T4" fmla="*/ 14 w 14"/>
                  <a:gd name="T5" fmla="*/ 3 h 78"/>
                  <a:gd name="T6" fmla="*/ 12 w 14"/>
                  <a:gd name="T7" fmla="*/ 0 h 78"/>
                  <a:gd name="T8" fmla="*/ 9 w 14"/>
                  <a:gd name="T9" fmla="*/ 0 h 78"/>
                  <a:gd name="T10" fmla="*/ 7 w 14"/>
                  <a:gd name="T11" fmla="*/ 0 h 78"/>
                  <a:gd name="T12" fmla="*/ 5 w 14"/>
                  <a:gd name="T13" fmla="*/ 0 h 78"/>
                  <a:gd name="T14" fmla="*/ 2 w 14"/>
                  <a:gd name="T15" fmla="*/ 3 h 78"/>
                  <a:gd name="T16" fmla="*/ 0 w 14"/>
                  <a:gd name="T17" fmla="*/ 5 h 78"/>
                  <a:gd name="T18" fmla="*/ 0 w 14"/>
                  <a:gd name="T19" fmla="*/ 67 h 78"/>
                  <a:gd name="T20" fmla="*/ 0 w 14"/>
                  <a:gd name="T21" fmla="*/ 70 h 78"/>
                  <a:gd name="T22" fmla="*/ 2 w 14"/>
                  <a:gd name="T23" fmla="*/ 72 h 78"/>
                  <a:gd name="T24" fmla="*/ 5 w 14"/>
                  <a:gd name="T25" fmla="*/ 75 h 78"/>
                  <a:gd name="T26" fmla="*/ 7 w 14"/>
                  <a:gd name="T27" fmla="*/ 78 h 78"/>
                  <a:gd name="T28" fmla="*/ 9 w 14"/>
                  <a:gd name="T29" fmla="*/ 78 h 78"/>
                  <a:gd name="T30" fmla="*/ 12 w 14"/>
                  <a:gd name="T31" fmla="*/ 75 h 78"/>
                  <a:gd name="T32" fmla="*/ 14 w 14"/>
                  <a:gd name="T33" fmla="*/ 72 h 78"/>
                  <a:gd name="T34" fmla="*/ 14 w 14"/>
                  <a:gd name="T35" fmla="*/ 70 h 78"/>
                  <a:gd name="T36" fmla="*/ 14 w 14"/>
                  <a:gd name="T37" fmla="*/ 8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78"/>
                  <a:gd name="T59" fmla="*/ 14 w 14"/>
                  <a:gd name="T60" fmla="*/ 78 h 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78">
                    <a:moveTo>
                      <a:pt x="14" y="8"/>
                    </a:moveTo>
                    <a:lnTo>
                      <a:pt x="14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2" y="72"/>
                    </a:lnTo>
                    <a:lnTo>
                      <a:pt x="5" y="75"/>
                    </a:lnTo>
                    <a:lnTo>
                      <a:pt x="7" y="78"/>
                    </a:lnTo>
                    <a:lnTo>
                      <a:pt x="9" y="78"/>
                    </a:lnTo>
                    <a:lnTo>
                      <a:pt x="12" y="75"/>
                    </a:lnTo>
                    <a:lnTo>
                      <a:pt x="14" y="72"/>
                    </a:lnTo>
                    <a:lnTo>
                      <a:pt x="14" y="70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4" name="Group 15"/>
            <p:cNvGrpSpPr>
              <a:grpSpLocks/>
            </p:cNvGrpSpPr>
            <p:nvPr/>
          </p:nvGrpSpPr>
          <p:grpSpPr bwMode="auto">
            <a:xfrm>
              <a:off x="3838" y="1688"/>
              <a:ext cx="104" cy="502"/>
              <a:chOff x="3838" y="1688"/>
              <a:chExt cx="104" cy="502"/>
            </a:xfrm>
          </p:grpSpPr>
          <p:sp>
            <p:nvSpPr>
              <p:cNvPr id="64" name="Line 13"/>
              <p:cNvSpPr>
                <a:spLocks noChangeShapeType="1"/>
              </p:cNvSpPr>
              <p:nvPr/>
            </p:nvSpPr>
            <p:spPr bwMode="auto">
              <a:xfrm flipV="1">
                <a:off x="3889" y="1688"/>
                <a:ext cx="1" cy="50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5" name="Freeform 14"/>
              <p:cNvSpPr>
                <a:spLocks/>
              </p:cNvSpPr>
              <p:nvPr/>
            </p:nvSpPr>
            <p:spPr bwMode="auto">
              <a:xfrm>
                <a:off x="3838" y="1690"/>
                <a:ext cx="104" cy="108"/>
              </a:xfrm>
              <a:custGeom>
                <a:avLst/>
                <a:gdLst>
                  <a:gd name="T0" fmla="*/ 104 w 104"/>
                  <a:gd name="T1" fmla="*/ 108 h 108"/>
                  <a:gd name="T2" fmla="*/ 51 w 104"/>
                  <a:gd name="T3" fmla="*/ 0 h 108"/>
                  <a:gd name="T4" fmla="*/ 0 w 104"/>
                  <a:gd name="T5" fmla="*/ 108 h 108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108"/>
                  <a:gd name="T11" fmla="*/ 104 w 104"/>
                  <a:gd name="T12" fmla="*/ 108 h 10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108">
                    <a:moveTo>
                      <a:pt x="104" y="108"/>
                    </a:moveTo>
                    <a:lnTo>
                      <a:pt x="51" y="0"/>
                    </a:lnTo>
                    <a:lnTo>
                      <a:pt x="0" y="108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Freeform 16"/>
            <p:cNvSpPr>
              <a:spLocks/>
            </p:cNvSpPr>
            <p:nvPr/>
          </p:nvSpPr>
          <p:spPr bwMode="auto">
            <a:xfrm>
              <a:off x="4233" y="1448"/>
              <a:ext cx="907" cy="502"/>
            </a:xfrm>
            <a:custGeom>
              <a:avLst/>
              <a:gdLst>
                <a:gd name="T0" fmla="*/ 907 w 907"/>
                <a:gd name="T1" fmla="*/ 479 h 502"/>
                <a:gd name="T2" fmla="*/ 902 w 907"/>
                <a:gd name="T3" fmla="*/ 430 h 502"/>
                <a:gd name="T4" fmla="*/ 895 w 907"/>
                <a:gd name="T5" fmla="*/ 381 h 502"/>
                <a:gd name="T6" fmla="*/ 880 w 907"/>
                <a:gd name="T7" fmla="*/ 335 h 502"/>
                <a:gd name="T8" fmla="*/ 866 w 907"/>
                <a:gd name="T9" fmla="*/ 291 h 502"/>
                <a:gd name="T10" fmla="*/ 844 w 907"/>
                <a:gd name="T11" fmla="*/ 250 h 502"/>
                <a:gd name="T12" fmla="*/ 822 w 907"/>
                <a:gd name="T13" fmla="*/ 209 h 502"/>
                <a:gd name="T14" fmla="*/ 796 w 907"/>
                <a:gd name="T15" fmla="*/ 173 h 502"/>
                <a:gd name="T16" fmla="*/ 767 w 907"/>
                <a:gd name="T17" fmla="*/ 139 h 502"/>
                <a:gd name="T18" fmla="*/ 733 w 907"/>
                <a:gd name="T19" fmla="*/ 108 h 502"/>
                <a:gd name="T20" fmla="*/ 699 w 907"/>
                <a:gd name="T21" fmla="*/ 80 h 502"/>
                <a:gd name="T22" fmla="*/ 663 w 907"/>
                <a:gd name="T23" fmla="*/ 57 h 502"/>
                <a:gd name="T24" fmla="*/ 624 w 907"/>
                <a:gd name="T25" fmla="*/ 36 h 502"/>
                <a:gd name="T26" fmla="*/ 583 w 907"/>
                <a:gd name="T27" fmla="*/ 21 h 502"/>
                <a:gd name="T28" fmla="*/ 542 w 907"/>
                <a:gd name="T29" fmla="*/ 10 h 502"/>
                <a:gd name="T30" fmla="*/ 498 w 907"/>
                <a:gd name="T31" fmla="*/ 3 h 502"/>
                <a:gd name="T32" fmla="*/ 452 w 907"/>
                <a:gd name="T33" fmla="*/ 0 h 502"/>
                <a:gd name="T34" fmla="*/ 406 w 907"/>
                <a:gd name="T35" fmla="*/ 3 h 502"/>
                <a:gd name="T36" fmla="*/ 360 w 907"/>
                <a:gd name="T37" fmla="*/ 10 h 502"/>
                <a:gd name="T38" fmla="*/ 317 w 907"/>
                <a:gd name="T39" fmla="*/ 23 h 502"/>
                <a:gd name="T40" fmla="*/ 275 w 907"/>
                <a:gd name="T41" fmla="*/ 39 h 502"/>
                <a:gd name="T42" fmla="*/ 237 w 907"/>
                <a:gd name="T43" fmla="*/ 62 h 502"/>
                <a:gd name="T44" fmla="*/ 198 w 907"/>
                <a:gd name="T45" fmla="*/ 85 h 502"/>
                <a:gd name="T46" fmla="*/ 164 w 907"/>
                <a:gd name="T47" fmla="*/ 113 h 502"/>
                <a:gd name="T48" fmla="*/ 133 w 907"/>
                <a:gd name="T49" fmla="*/ 147 h 502"/>
                <a:gd name="T50" fmla="*/ 101 w 907"/>
                <a:gd name="T51" fmla="*/ 183 h 502"/>
                <a:gd name="T52" fmla="*/ 77 w 907"/>
                <a:gd name="T53" fmla="*/ 222 h 502"/>
                <a:gd name="T54" fmla="*/ 53 w 907"/>
                <a:gd name="T55" fmla="*/ 263 h 502"/>
                <a:gd name="T56" fmla="*/ 36 w 907"/>
                <a:gd name="T57" fmla="*/ 307 h 502"/>
                <a:gd name="T58" fmla="*/ 19 w 907"/>
                <a:gd name="T59" fmla="*/ 353 h 502"/>
                <a:gd name="T60" fmla="*/ 9 w 907"/>
                <a:gd name="T61" fmla="*/ 402 h 502"/>
                <a:gd name="T62" fmla="*/ 2 w 907"/>
                <a:gd name="T63" fmla="*/ 451 h 502"/>
                <a:gd name="T64" fmla="*/ 0 w 907"/>
                <a:gd name="T65" fmla="*/ 502 h 5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907"/>
                <a:gd name="T100" fmla="*/ 0 h 502"/>
                <a:gd name="T101" fmla="*/ 907 w 907"/>
                <a:gd name="T102" fmla="*/ 502 h 5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907" h="502">
                  <a:moveTo>
                    <a:pt x="907" y="479"/>
                  </a:moveTo>
                  <a:lnTo>
                    <a:pt x="902" y="430"/>
                  </a:lnTo>
                  <a:lnTo>
                    <a:pt x="895" y="381"/>
                  </a:lnTo>
                  <a:lnTo>
                    <a:pt x="880" y="335"/>
                  </a:lnTo>
                  <a:lnTo>
                    <a:pt x="866" y="291"/>
                  </a:lnTo>
                  <a:lnTo>
                    <a:pt x="844" y="250"/>
                  </a:lnTo>
                  <a:lnTo>
                    <a:pt x="822" y="209"/>
                  </a:lnTo>
                  <a:lnTo>
                    <a:pt x="796" y="173"/>
                  </a:lnTo>
                  <a:lnTo>
                    <a:pt x="767" y="139"/>
                  </a:lnTo>
                  <a:lnTo>
                    <a:pt x="733" y="108"/>
                  </a:lnTo>
                  <a:lnTo>
                    <a:pt x="699" y="80"/>
                  </a:lnTo>
                  <a:lnTo>
                    <a:pt x="663" y="57"/>
                  </a:lnTo>
                  <a:lnTo>
                    <a:pt x="624" y="36"/>
                  </a:lnTo>
                  <a:lnTo>
                    <a:pt x="583" y="21"/>
                  </a:lnTo>
                  <a:lnTo>
                    <a:pt x="542" y="10"/>
                  </a:lnTo>
                  <a:lnTo>
                    <a:pt x="498" y="3"/>
                  </a:lnTo>
                  <a:lnTo>
                    <a:pt x="452" y="0"/>
                  </a:lnTo>
                  <a:lnTo>
                    <a:pt x="406" y="3"/>
                  </a:lnTo>
                  <a:lnTo>
                    <a:pt x="360" y="10"/>
                  </a:lnTo>
                  <a:lnTo>
                    <a:pt x="317" y="23"/>
                  </a:lnTo>
                  <a:lnTo>
                    <a:pt x="275" y="39"/>
                  </a:lnTo>
                  <a:lnTo>
                    <a:pt x="237" y="62"/>
                  </a:lnTo>
                  <a:lnTo>
                    <a:pt x="198" y="85"/>
                  </a:lnTo>
                  <a:lnTo>
                    <a:pt x="164" y="113"/>
                  </a:lnTo>
                  <a:lnTo>
                    <a:pt x="133" y="147"/>
                  </a:lnTo>
                  <a:lnTo>
                    <a:pt x="101" y="183"/>
                  </a:lnTo>
                  <a:lnTo>
                    <a:pt x="77" y="222"/>
                  </a:lnTo>
                  <a:lnTo>
                    <a:pt x="53" y="263"/>
                  </a:lnTo>
                  <a:lnTo>
                    <a:pt x="36" y="307"/>
                  </a:lnTo>
                  <a:lnTo>
                    <a:pt x="19" y="353"/>
                  </a:lnTo>
                  <a:lnTo>
                    <a:pt x="9" y="402"/>
                  </a:lnTo>
                  <a:lnTo>
                    <a:pt x="2" y="451"/>
                  </a:lnTo>
                  <a:lnTo>
                    <a:pt x="0" y="502"/>
                  </a:lnTo>
                </a:path>
              </a:pathLst>
            </a:custGeom>
            <a:noFill/>
            <a:ln w="23813">
              <a:solidFill>
                <a:srgbClr val="C00000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6" name="Group 19"/>
            <p:cNvGrpSpPr>
              <a:grpSpLocks/>
            </p:cNvGrpSpPr>
            <p:nvPr/>
          </p:nvGrpSpPr>
          <p:grpSpPr bwMode="auto">
            <a:xfrm>
              <a:off x="4583" y="1103"/>
              <a:ext cx="104" cy="301"/>
              <a:chOff x="4583" y="1103"/>
              <a:chExt cx="104" cy="301"/>
            </a:xfrm>
          </p:grpSpPr>
          <p:sp>
            <p:nvSpPr>
              <p:cNvPr id="62" name="Line 17"/>
              <p:cNvSpPr>
                <a:spLocks noChangeShapeType="1"/>
              </p:cNvSpPr>
              <p:nvPr/>
            </p:nvSpPr>
            <p:spPr bwMode="auto">
              <a:xfrm flipV="1">
                <a:off x="4634" y="1103"/>
                <a:ext cx="1" cy="30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Freeform 18"/>
              <p:cNvSpPr>
                <a:spLocks/>
              </p:cNvSpPr>
              <p:nvPr/>
            </p:nvSpPr>
            <p:spPr bwMode="auto">
              <a:xfrm>
                <a:off x="4583" y="1103"/>
                <a:ext cx="104" cy="111"/>
              </a:xfrm>
              <a:custGeom>
                <a:avLst/>
                <a:gdLst>
                  <a:gd name="T0" fmla="*/ 104 w 104"/>
                  <a:gd name="T1" fmla="*/ 111 h 111"/>
                  <a:gd name="T2" fmla="*/ 51 w 104"/>
                  <a:gd name="T3" fmla="*/ 0 h 111"/>
                  <a:gd name="T4" fmla="*/ 0 w 104"/>
                  <a:gd name="T5" fmla="*/ 111 h 111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111"/>
                  <a:gd name="T11" fmla="*/ 104 w 104"/>
                  <a:gd name="T12" fmla="*/ 111 h 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111">
                    <a:moveTo>
                      <a:pt x="104" y="111"/>
                    </a:moveTo>
                    <a:lnTo>
                      <a:pt x="51" y="0"/>
                    </a:lnTo>
                    <a:lnTo>
                      <a:pt x="0" y="111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 flipV="1">
              <a:off x="4675" y="1577"/>
              <a:ext cx="322" cy="342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1"/>
            <p:cNvSpPr>
              <a:spLocks noChangeShapeType="1"/>
            </p:cNvSpPr>
            <p:nvPr/>
          </p:nvSpPr>
          <p:spPr bwMode="auto">
            <a:xfrm>
              <a:off x="4675" y="2004"/>
              <a:ext cx="1" cy="217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4312" y="2079"/>
              <a:ext cx="366" cy="111"/>
              <a:chOff x="4312" y="2079"/>
              <a:chExt cx="366" cy="111"/>
            </a:xfrm>
          </p:grpSpPr>
          <p:sp>
            <p:nvSpPr>
              <p:cNvPr id="60" name="Line 22"/>
              <p:cNvSpPr>
                <a:spLocks noChangeShapeType="1"/>
              </p:cNvSpPr>
              <p:nvPr/>
            </p:nvSpPr>
            <p:spPr bwMode="auto">
              <a:xfrm>
                <a:off x="4312" y="2133"/>
                <a:ext cx="363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Freeform 23"/>
              <p:cNvSpPr>
                <a:spLocks/>
              </p:cNvSpPr>
              <p:nvPr/>
            </p:nvSpPr>
            <p:spPr bwMode="auto">
              <a:xfrm>
                <a:off x="4574" y="2079"/>
                <a:ext cx="104" cy="111"/>
              </a:xfrm>
              <a:custGeom>
                <a:avLst/>
                <a:gdLst>
                  <a:gd name="T0" fmla="*/ 0 w 104"/>
                  <a:gd name="T1" fmla="*/ 111 h 111"/>
                  <a:gd name="T2" fmla="*/ 104 w 104"/>
                  <a:gd name="T3" fmla="*/ 54 h 111"/>
                  <a:gd name="T4" fmla="*/ 0 w 104"/>
                  <a:gd name="T5" fmla="*/ 0 h 111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111"/>
                  <a:gd name="T11" fmla="*/ 104 w 104"/>
                  <a:gd name="T12" fmla="*/ 111 h 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111">
                    <a:moveTo>
                      <a:pt x="0" y="111"/>
                    </a:moveTo>
                    <a:lnTo>
                      <a:pt x="104" y="54"/>
                    </a:lnTo>
                    <a:lnTo>
                      <a:pt x="0" y="0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0" name="Group 27"/>
            <p:cNvGrpSpPr>
              <a:grpSpLocks/>
            </p:cNvGrpSpPr>
            <p:nvPr/>
          </p:nvGrpSpPr>
          <p:grpSpPr bwMode="auto">
            <a:xfrm>
              <a:off x="3867" y="2079"/>
              <a:ext cx="404" cy="111"/>
              <a:chOff x="3867" y="2079"/>
              <a:chExt cx="404" cy="111"/>
            </a:xfrm>
          </p:grpSpPr>
          <p:sp>
            <p:nvSpPr>
              <p:cNvPr id="58" name="Line 25"/>
              <p:cNvSpPr>
                <a:spLocks noChangeShapeType="1"/>
              </p:cNvSpPr>
              <p:nvPr/>
            </p:nvSpPr>
            <p:spPr bwMode="auto">
              <a:xfrm flipH="1">
                <a:off x="3867" y="2133"/>
                <a:ext cx="404" cy="1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Freeform 26"/>
              <p:cNvSpPr>
                <a:spLocks/>
              </p:cNvSpPr>
              <p:nvPr/>
            </p:nvSpPr>
            <p:spPr bwMode="auto">
              <a:xfrm>
                <a:off x="3870" y="2079"/>
                <a:ext cx="101" cy="111"/>
              </a:xfrm>
              <a:custGeom>
                <a:avLst/>
                <a:gdLst>
                  <a:gd name="T0" fmla="*/ 101 w 101"/>
                  <a:gd name="T1" fmla="*/ 0 h 111"/>
                  <a:gd name="T2" fmla="*/ 0 w 101"/>
                  <a:gd name="T3" fmla="*/ 54 h 111"/>
                  <a:gd name="T4" fmla="*/ 101 w 101"/>
                  <a:gd name="T5" fmla="*/ 111 h 111"/>
                  <a:gd name="T6" fmla="*/ 0 60000 65536"/>
                  <a:gd name="T7" fmla="*/ 0 60000 65536"/>
                  <a:gd name="T8" fmla="*/ 0 60000 65536"/>
                  <a:gd name="T9" fmla="*/ 0 w 101"/>
                  <a:gd name="T10" fmla="*/ 0 h 111"/>
                  <a:gd name="T11" fmla="*/ 101 w 101"/>
                  <a:gd name="T12" fmla="*/ 111 h 11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1" h="111">
                    <a:moveTo>
                      <a:pt x="101" y="0"/>
                    </a:moveTo>
                    <a:lnTo>
                      <a:pt x="0" y="54"/>
                    </a:lnTo>
                    <a:lnTo>
                      <a:pt x="101" y="111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1" name="Group 31"/>
            <p:cNvGrpSpPr>
              <a:grpSpLocks/>
            </p:cNvGrpSpPr>
            <p:nvPr/>
          </p:nvGrpSpPr>
          <p:grpSpPr bwMode="auto">
            <a:xfrm>
              <a:off x="3882" y="2213"/>
              <a:ext cx="14" cy="294"/>
              <a:chOff x="3882" y="2213"/>
              <a:chExt cx="14" cy="294"/>
            </a:xfrm>
          </p:grpSpPr>
          <p:sp>
            <p:nvSpPr>
              <p:cNvPr id="55" name="Freeform 28"/>
              <p:cNvSpPr>
                <a:spLocks/>
              </p:cNvSpPr>
              <p:nvPr/>
            </p:nvSpPr>
            <p:spPr bwMode="auto">
              <a:xfrm>
                <a:off x="3882" y="2213"/>
                <a:ext cx="14" cy="77"/>
              </a:xfrm>
              <a:custGeom>
                <a:avLst/>
                <a:gdLst>
                  <a:gd name="T0" fmla="*/ 14 w 14"/>
                  <a:gd name="T1" fmla="*/ 10 h 77"/>
                  <a:gd name="T2" fmla="*/ 14 w 14"/>
                  <a:gd name="T3" fmla="*/ 8 h 77"/>
                  <a:gd name="T4" fmla="*/ 12 w 14"/>
                  <a:gd name="T5" fmla="*/ 5 h 77"/>
                  <a:gd name="T6" fmla="*/ 9 w 14"/>
                  <a:gd name="T7" fmla="*/ 3 h 77"/>
                  <a:gd name="T8" fmla="*/ 7 w 14"/>
                  <a:gd name="T9" fmla="*/ 0 h 77"/>
                  <a:gd name="T10" fmla="*/ 7 w 14"/>
                  <a:gd name="T11" fmla="*/ 0 h 77"/>
                  <a:gd name="T12" fmla="*/ 5 w 14"/>
                  <a:gd name="T13" fmla="*/ 3 h 77"/>
                  <a:gd name="T14" fmla="*/ 2 w 14"/>
                  <a:gd name="T15" fmla="*/ 5 h 77"/>
                  <a:gd name="T16" fmla="*/ 0 w 14"/>
                  <a:gd name="T17" fmla="*/ 8 h 77"/>
                  <a:gd name="T18" fmla="*/ 0 w 14"/>
                  <a:gd name="T19" fmla="*/ 67 h 77"/>
                  <a:gd name="T20" fmla="*/ 0 w 14"/>
                  <a:gd name="T21" fmla="*/ 70 h 77"/>
                  <a:gd name="T22" fmla="*/ 2 w 14"/>
                  <a:gd name="T23" fmla="*/ 72 h 77"/>
                  <a:gd name="T24" fmla="*/ 5 w 14"/>
                  <a:gd name="T25" fmla="*/ 75 h 77"/>
                  <a:gd name="T26" fmla="*/ 7 w 14"/>
                  <a:gd name="T27" fmla="*/ 77 h 77"/>
                  <a:gd name="T28" fmla="*/ 9 w 14"/>
                  <a:gd name="T29" fmla="*/ 77 h 77"/>
                  <a:gd name="T30" fmla="*/ 12 w 14"/>
                  <a:gd name="T31" fmla="*/ 75 h 77"/>
                  <a:gd name="T32" fmla="*/ 14 w 14"/>
                  <a:gd name="T33" fmla="*/ 72 h 77"/>
                  <a:gd name="T34" fmla="*/ 14 w 14"/>
                  <a:gd name="T35" fmla="*/ 70 h 77"/>
                  <a:gd name="T36" fmla="*/ 14 w 14"/>
                  <a:gd name="T37" fmla="*/ 10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77"/>
                  <a:gd name="T59" fmla="*/ 14 w 14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77">
                    <a:moveTo>
                      <a:pt x="14" y="10"/>
                    </a:moveTo>
                    <a:lnTo>
                      <a:pt x="14" y="8"/>
                    </a:lnTo>
                    <a:lnTo>
                      <a:pt x="12" y="5"/>
                    </a:lnTo>
                    <a:lnTo>
                      <a:pt x="9" y="3"/>
                    </a:lnTo>
                    <a:lnTo>
                      <a:pt x="7" y="0"/>
                    </a:lnTo>
                    <a:lnTo>
                      <a:pt x="5" y="3"/>
                    </a:lnTo>
                    <a:lnTo>
                      <a:pt x="2" y="5"/>
                    </a:lnTo>
                    <a:lnTo>
                      <a:pt x="0" y="8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2" y="72"/>
                    </a:lnTo>
                    <a:lnTo>
                      <a:pt x="5" y="75"/>
                    </a:lnTo>
                    <a:lnTo>
                      <a:pt x="7" y="77"/>
                    </a:lnTo>
                    <a:lnTo>
                      <a:pt x="9" y="77"/>
                    </a:lnTo>
                    <a:lnTo>
                      <a:pt x="12" y="75"/>
                    </a:lnTo>
                    <a:lnTo>
                      <a:pt x="14" y="72"/>
                    </a:lnTo>
                    <a:lnTo>
                      <a:pt x="14" y="70"/>
                    </a:lnTo>
                    <a:lnTo>
                      <a:pt x="1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29"/>
              <p:cNvSpPr>
                <a:spLocks/>
              </p:cNvSpPr>
              <p:nvPr/>
            </p:nvSpPr>
            <p:spPr bwMode="auto">
              <a:xfrm>
                <a:off x="3882" y="2321"/>
                <a:ext cx="14" cy="77"/>
              </a:xfrm>
              <a:custGeom>
                <a:avLst/>
                <a:gdLst>
                  <a:gd name="T0" fmla="*/ 14 w 14"/>
                  <a:gd name="T1" fmla="*/ 8 h 77"/>
                  <a:gd name="T2" fmla="*/ 14 w 14"/>
                  <a:gd name="T3" fmla="*/ 5 h 77"/>
                  <a:gd name="T4" fmla="*/ 14 w 14"/>
                  <a:gd name="T5" fmla="*/ 3 h 77"/>
                  <a:gd name="T6" fmla="*/ 12 w 14"/>
                  <a:gd name="T7" fmla="*/ 0 h 77"/>
                  <a:gd name="T8" fmla="*/ 9 w 14"/>
                  <a:gd name="T9" fmla="*/ 0 h 77"/>
                  <a:gd name="T10" fmla="*/ 7 w 14"/>
                  <a:gd name="T11" fmla="*/ 0 h 77"/>
                  <a:gd name="T12" fmla="*/ 5 w 14"/>
                  <a:gd name="T13" fmla="*/ 0 h 77"/>
                  <a:gd name="T14" fmla="*/ 2 w 14"/>
                  <a:gd name="T15" fmla="*/ 3 h 77"/>
                  <a:gd name="T16" fmla="*/ 0 w 14"/>
                  <a:gd name="T17" fmla="*/ 5 h 77"/>
                  <a:gd name="T18" fmla="*/ 0 w 14"/>
                  <a:gd name="T19" fmla="*/ 67 h 77"/>
                  <a:gd name="T20" fmla="*/ 0 w 14"/>
                  <a:gd name="T21" fmla="*/ 70 h 77"/>
                  <a:gd name="T22" fmla="*/ 2 w 14"/>
                  <a:gd name="T23" fmla="*/ 72 h 77"/>
                  <a:gd name="T24" fmla="*/ 5 w 14"/>
                  <a:gd name="T25" fmla="*/ 75 h 77"/>
                  <a:gd name="T26" fmla="*/ 7 w 14"/>
                  <a:gd name="T27" fmla="*/ 77 h 77"/>
                  <a:gd name="T28" fmla="*/ 9 w 14"/>
                  <a:gd name="T29" fmla="*/ 77 h 77"/>
                  <a:gd name="T30" fmla="*/ 12 w 14"/>
                  <a:gd name="T31" fmla="*/ 75 h 77"/>
                  <a:gd name="T32" fmla="*/ 14 w 14"/>
                  <a:gd name="T33" fmla="*/ 72 h 77"/>
                  <a:gd name="T34" fmla="*/ 14 w 14"/>
                  <a:gd name="T35" fmla="*/ 70 h 77"/>
                  <a:gd name="T36" fmla="*/ 14 w 14"/>
                  <a:gd name="T37" fmla="*/ 8 h 7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77"/>
                  <a:gd name="T59" fmla="*/ 14 w 14"/>
                  <a:gd name="T60" fmla="*/ 77 h 7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77">
                    <a:moveTo>
                      <a:pt x="14" y="8"/>
                    </a:moveTo>
                    <a:lnTo>
                      <a:pt x="14" y="5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5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2" y="72"/>
                    </a:lnTo>
                    <a:lnTo>
                      <a:pt x="5" y="75"/>
                    </a:lnTo>
                    <a:lnTo>
                      <a:pt x="7" y="77"/>
                    </a:lnTo>
                    <a:lnTo>
                      <a:pt x="9" y="77"/>
                    </a:lnTo>
                    <a:lnTo>
                      <a:pt x="12" y="75"/>
                    </a:lnTo>
                    <a:lnTo>
                      <a:pt x="14" y="72"/>
                    </a:lnTo>
                    <a:lnTo>
                      <a:pt x="14" y="70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7" name="Freeform 30"/>
              <p:cNvSpPr>
                <a:spLocks/>
              </p:cNvSpPr>
              <p:nvPr/>
            </p:nvSpPr>
            <p:spPr bwMode="auto">
              <a:xfrm>
                <a:off x="3882" y="2429"/>
                <a:ext cx="14" cy="78"/>
              </a:xfrm>
              <a:custGeom>
                <a:avLst/>
                <a:gdLst>
                  <a:gd name="T0" fmla="*/ 14 w 14"/>
                  <a:gd name="T1" fmla="*/ 8 h 78"/>
                  <a:gd name="T2" fmla="*/ 14 w 14"/>
                  <a:gd name="T3" fmla="*/ 6 h 78"/>
                  <a:gd name="T4" fmla="*/ 14 w 14"/>
                  <a:gd name="T5" fmla="*/ 3 h 78"/>
                  <a:gd name="T6" fmla="*/ 12 w 14"/>
                  <a:gd name="T7" fmla="*/ 0 h 78"/>
                  <a:gd name="T8" fmla="*/ 9 w 14"/>
                  <a:gd name="T9" fmla="*/ 0 h 78"/>
                  <a:gd name="T10" fmla="*/ 7 w 14"/>
                  <a:gd name="T11" fmla="*/ 0 h 78"/>
                  <a:gd name="T12" fmla="*/ 5 w 14"/>
                  <a:gd name="T13" fmla="*/ 0 h 78"/>
                  <a:gd name="T14" fmla="*/ 2 w 14"/>
                  <a:gd name="T15" fmla="*/ 3 h 78"/>
                  <a:gd name="T16" fmla="*/ 0 w 14"/>
                  <a:gd name="T17" fmla="*/ 6 h 78"/>
                  <a:gd name="T18" fmla="*/ 0 w 14"/>
                  <a:gd name="T19" fmla="*/ 67 h 78"/>
                  <a:gd name="T20" fmla="*/ 0 w 14"/>
                  <a:gd name="T21" fmla="*/ 70 h 78"/>
                  <a:gd name="T22" fmla="*/ 2 w 14"/>
                  <a:gd name="T23" fmla="*/ 72 h 78"/>
                  <a:gd name="T24" fmla="*/ 5 w 14"/>
                  <a:gd name="T25" fmla="*/ 75 h 78"/>
                  <a:gd name="T26" fmla="*/ 7 w 14"/>
                  <a:gd name="T27" fmla="*/ 78 h 78"/>
                  <a:gd name="T28" fmla="*/ 9 w 14"/>
                  <a:gd name="T29" fmla="*/ 78 h 78"/>
                  <a:gd name="T30" fmla="*/ 12 w 14"/>
                  <a:gd name="T31" fmla="*/ 75 h 78"/>
                  <a:gd name="T32" fmla="*/ 14 w 14"/>
                  <a:gd name="T33" fmla="*/ 72 h 78"/>
                  <a:gd name="T34" fmla="*/ 14 w 14"/>
                  <a:gd name="T35" fmla="*/ 70 h 78"/>
                  <a:gd name="T36" fmla="*/ 14 w 14"/>
                  <a:gd name="T37" fmla="*/ 8 h 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"/>
                  <a:gd name="T58" fmla="*/ 0 h 78"/>
                  <a:gd name="T59" fmla="*/ 14 w 14"/>
                  <a:gd name="T60" fmla="*/ 78 h 7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" h="78">
                    <a:moveTo>
                      <a:pt x="14" y="8"/>
                    </a:moveTo>
                    <a:lnTo>
                      <a:pt x="14" y="6"/>
                    </a:lnTo>
                    <a:lnTo>
                      <a:pt x="14" y="3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0"/>
                    </a:lnTo>
                    <a:lnTo>
                      <a:pt x="5" y="0"/>
                    </a:lnTo>
                    <a:lnTo>
                      <a:pt x="2" y="3"/>
                    </a:lnTo>
                    <a:lnTo>
                      <a:pt x="0" y="6"/>
                    </a:lnTo>
                    <a:lnTo>
                      <a:pt x="0" y="67"/>
                    </a:lnTo>
                    <a:lnTo>
                      <a:pt x="0" y="70"/>
                    </a:lnTo>
                    <a:lnTo>
                      <a:pt x="2" y="72"/>
                    </a:lnTo>
                    <a:lnTo>
                      <a:pt x="5" y="75"/>
                    </a:lnTo>
                    <a:lnTo>
                      <a:pt x="7" y="78"/>
                    </a:lnTo>
                    <a:lnTo>
                      <a:pt x="9" y="78"/>
                    </a:lnTo>
                    <a:lnTo>
                      <a:pt x="12" y="75"/>
                    </a:lnTo>
                    <a:lnTo>
                      <a:pt x="14" y="72"/>
                    </a:lnTo>
                    <a:lnTo>
                      <a:pt x="14" y="70"/>
                    </a:lnTo>
                    <a:lnTo>
                      <a:pt x="1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700" y="1567"/>
              <a:ext cx="113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b</a:t>
              </a: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4806" y="1567"/>
              <a:ext cx="143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36"/>
            <p:cNvSpPr>
              <a:spLocks noChangeArrowheads="1"/>
            </p:cNvSpPr>
            <p:nvPr/>
          </p:nvSpPr>
          <p:spPr bwMode="auto">
            <a:xfrm>
              <a:off x="4027" y="1706"/>
              <a:ext cx="201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M</a:t>
              </a: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Rectangle 37"/>
            <p:cNvSpPr>
              <a:spLocks noChangeArrowheads="1"/>
            </p:cNvSpPr>
            <p:nvPr/>
          </p:nvSpPr>
          <p:spPr bwMode="auto">
            <a:xfrm>
              <a:off x="4204" y="1760"/>
              <a:ext cx="143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5038" y="1662"/>
              <a:ext cx="566" cy="51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9"/>
            <p:cNvSpPr>
              <a:spLocks noChangeArrowheads="1"/>
            </p:cNvSpPr>
            <p:nvPr/>
          </p:nvSpPr>
          <p:spPr bwMode="auto">
            <a:xfrm>
              <a:off x="5183" y="1780"/>
              <a:ext cx="164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N</a:t>
              </a: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5326" y="1780"/>
              <a:ext cx="143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41"/>
            <p:cNvSpPr>
              <a:spLocks noChangeArrowheads="1"/>
            </p:cNvSpPr>
            <p:nvPr/>
          </p:nvSpPr>
          <p:spPr bwMode="auto">
            <a:xfrm>
              <a:off x="4736" y="1126"/>
              <a:ext cx="566" cy="51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42"/>
            <p:cNvSpPr>
              <a:spLocks noChangeArrowheads="1"/>
            </p:cNvSpPr>
            <p:nvPr/>
          </p:nvSpPr>
          <p:spPr bwMode="auto">
            <a:xfrm>
              <a:off x="4881" y="1207"/>
              <a:ext cx="100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e</a:t>
              </a: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Rectangle 43"/>
            <p:cNvSpPr>
              <a:spLocks noChangeArrowheads="1"/>
            </p:cNvSpPr>
            <p:nvPr/>
          </p:nvSpPr>
          <p:spPr bwMode="auto">
            <a:xfrm>
              <a:off x="4975" y="1245"/>
              <a:ext cx="143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Rectangle 44"/>
            <p:cNvSpPr>
              <a:spLocks noChangeArrowheads="1"/>
            </p:cNvSpPr>
            <p:nvPr/>
          </p:nvSpPr>
          <p:spPr bwMode="auto">
            <a:xfrm>
              <a:off x="4051" y="1984"/>
              <a:ext cx="566" cy="51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Rectangle 47"/>
            <p:cNvSpPr>
              <a:spLocks noChangeArrowheads="1"/>
            </p:cNvSpPr>
            <p:nvPr/>
          </p:nvSpPr>
          <p:spPr bwMode="auto">
            <a:xfrm>
              <a:off x="3567" y="1597"/>
              <a:ext cx="566" cy="51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Rectangle 48"/>
            <p:cNvSpPr>
              <a:spLocks noChangeArrowheads="1"/>
            </p:cNvSpPr>
            <p:nvPr/>
          </p:nvSpPr>
          <p:spPr bwMode="auto">
            <a:xfrm>
              <a:off x="3710" y="1716"/>
              <a:ext cx="160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I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Rectangle 49"/>
            <p:cNvSpPr>
              <a:spLocks noChangeArrowheads="1"/>
            </p:cNvSpPr>
            <p:nvPr/>
          </p:nvSpPr>
          <p:spPr bwMode="auto">
            <a:xfrm>
              <a:off x="3780" y="1716"/>
              <a:ext cx="143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Rectangle 51"/>
            <p:cNvSpPr>
              <a:spLocks noChangeArrowheads="1"/>
            </p:cNvSpPr>
            <p:nvPr/>
          </p:nvSpPr>
          <p:spPr bwMode="auto">
            <a:xfrm>
              <a:off x="4468" y="1797"/>
              <a:ext cx="164" cy="2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O</a:t>
              </a: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Rectangle 52"/>
            <p:cNvSpPr>
              <a:spLocks noChangeArrowheads="1"/>
            </p:cNvSpPr>
            <p:nvPr/>
          </p:nvSpPr>
          <p:spPr bwMode="auto">
            <a:xfrm>
              <a:off x="4692" y="1824"/>
              <a:ext cx="143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4148" y="923"/>
              <a:ext cx="198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" name="Group 57"/>
            <p:cNvGrpSpPr>
              <a:grpSpLocks/>
            </p:cNvGrpSpPr>
            <p:nvPr/>
          </p:nvGrpSpPr>
          <p:grpSpPr bwMode="auto">
            <a:xfrm>
              <a:off x="4372" y="688"/>
              <a:ext cx="504" cy="512"/>
              <a:chOff x="4372" y="688"/>
              <a:chExt cx="504" cy="512"/>
            </a:xfrm>
          </p:grpSpPr>
          <p:sp>
            <p:nvSpPr>
              <p:cNvPr id="52" name="Rectangle 55"/>
              <p:cNvSpPr>
                <a:spLocks noChangeArrowheads="1"/>
              </p:cNvSpPr>
              <p:nvPr/>
            </p:nvSpPr>
            <p:spPr bwMode="auto">
              <a:xfrm>
                <a:off x="4372" y="890"/>
                <a:ext cx="115" cy="3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kumimoji="0" lang="zh-CN" altLang="zh-CN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4" name="Rectangle 56"/>
              <p:cNvSpPr>
                <a:spLocks noChangeArrowheads="1"/>
              </p:cNvSpPr>
              <p:nvPr/>
            </p:nvSpPr>
            <p:spPr bwMode="auto">
              <a:xfrm>
                <a:off x="4402" y="688"/>
                <a:ext cx="474" cy="3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zh-CN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T Extra" pitchFamily="18" charset="2"/>
                  </a:rPr>
                  <a:t>v</a:t>
                </a:r>
                <a:endParaRPr kumimoji="0" lang="zh-CN" altLang="zh-CN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>
              <a:off x="4562" y="923"/>
              <a:ext cx="143" cy="32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endParaRPr kumimoji="0" lang="zh-CN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4234" y="1979"/>
              <a:ext cx="113" cy="271"/>
            </a:xfrm>
            <a:prstGeom prst="rect">
              <a:avLst/>
            </a:prstGeom>
            <a:solidFill>
              <a:srgbClr val="F5FFFF"/>
            </a:solidFill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rPr>
                <a:t>a</a:t>
              </a:r>
              <a:endParaRPr kumimoji="0" lang="zh-CN" altLang="zh-CN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" name="矩形 70"/>
          <p:cNvSpPr/>
          <p:nvPr/>
        </p:nvSpPr>
        <p:spPr>
          <a:xfrm>
            <a:off x="3409139" y="4468199"/>
            <a:ext cx="12666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smtClean="0"/>
              <a:t>答案：</a:t>
            </a:r>
            <a:endParaRPr lang="zh-CN" altLang="en-US" sz="2800" b="1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778175"/>
              </p:ext>
            </p:extLst>
          </p:nvPr>
        </p:nvGraphicFramePr>
        <p:xfrm>
          <a:off x="4748213" y="4298950"/>
          <a:ext cx="2306637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公式" r:id="rId5" imgW="952200" imgH="406080" progId="Equation.3">
                  <p:embed/>
                </p:oleObj>
              </mc:Choice>
              <mc:Fallback>
                <p:oleObj name="公式" r:id="rId5" imgW="952200" imgH="4060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4298950"/>
                        <a:ext cx="2306637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593793"/>
              </p:ext>
            </p:extLst>
          </p:nvPr>
        </p:nvGraphicFramePr>
        <p:xfrm>
          <a:off x="4692334" y="5435919"/>
          <a:ext cx="32004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0" name="Equation" r:id="rId7" imgW="1473200" imgH="393700" progId="Equation.3">
                  <p:embed/>
                </p:oleObj>
              </mc:Choice>
              <mc:Fallback>
                <p:oleObj name="Equation" r:id="rId7" imgW="1473200" imgH="3937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334" y="5435919"/>
                        <a:ext cx="32004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7462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1040128" y="980728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一、动生电动势和非静电力</a:t>
            </a:r>
          </a:p>
        </p:txBody>
      </p:sp>
      <p:graphicFrame>
        <p:nvGraphicFramePr>
          <p:cNvPr id="1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741588"/>
              </p:ext>
            </p:extLst>
          </p:nvPr>
        </p:nvGraphicFramePr>
        <p:xfrm>
          <a:off x="1946145" y="1628800"/>
          <a:ext cx="33575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7" name="Equation" r:id="rId4" imgW="981180" imgH="371475" progId="Equation.DSMT4">
                  <p:embed/>
                </p:oleObj>
              </mc:Choice>
              <mc:Fallback>
                <p:oleObj name="Equation" r:id="rId4" imgW="981180" imgH="371475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145" y="1628800"/>
                        <a:ext cx="3357563" cy="1428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12423"/>
              </p:ext>
            </p:extLst>
          </p:nvPr>
        </p:nvGraphicFramePr>
        <p:xfrm>
          <a:off x="5796136" y="1916832"/>
          <a:ext cx="24495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28" name="公式" r:id="rId6" imgW="889000" imgH="279400" progId="Equation.3">
                  <p:embed/>
                </p:oleObj>
              </mc:Choice>
              <mc:Fallback>
                <p:oleObj name="公式" r:id="rId6" imgW="889000" imgH="279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916832"/>
                        <a:ext cx="2449512" cy="715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1128617" y="3284984"/>
            <a:ext cx="4272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二、动生电动势功能关系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2069445" y="4005064"/>
            <a:ext cx="35317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800" kern="0" smtClean="0">
                <a:solidFill>
                  <a:srgbClr val="C00000"/>
                </a:solidFill>
                <a:ea typeface="宋体" pitchFamily="2" charset="-122"/>
              </a:rPr>
              <a:t>洛伦兹力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不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作功。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069444" y="4594674"/>
            <a:ext cx="588693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457200" marR="0" lvl="0" indent="-4572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800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电能从</a:t>
            </a:r>
            <a:r>
              <a: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其他形式能量转化而来的。</a:t>
            </a:r>
            <a:endParaRPr kumimoji="1" lang="zh-CN" altLang="en-US" sz="2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1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62078" y="2636912"/>
            <a:ext cx="5668668" cy="70788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900000"/>
            </a:lightRig>
          </a:scene3d>
          <a:sp3d prstMaterial="metal">
            <a:bevelT/>
          </a:sp3d>
        </p:spPr>
        <p:txBody>
          <a:bodyPr wrap="none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作业：</a:t>
            </a:r>
            <a:r>
              <a:rPr kumimoji="0" lang="en-US" altLang="zh-CN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11.3</a:t>
            </a:r>
            <a:r>
              <a:rPr kumimoji="0" lang="zh-CN" altLang="en-US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，</a:t>
            </a:r>
            <a:r>
              <a:rPr kumimoji="0" lang="en-US" altLang="zh-CN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11.4</a:t>
            </a:r>
            <a:r>
              <a:rPr kumimoji="0" lang="zh-CN" altLang="en-US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，</a:t>
            </a:r>
            <a:r>
              <a:rPr kumimoji="0" lang="en-US" altLang="zh-CN" sz="4000" b="1" i="0" u="none" strike="noStrike" kern="1200" cap="none" spc="0" normalizeH="0" baseline="0" noProof="0" smtClean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charset="0"/>
                <a:ea typeface="宋体" charset="-122"/>
                <a:cs typeface="+mn-cs"/>
              </a:rPr>
              <a:t>11.7</a:t>
            </a:r>
            <a:endParaRPr kumimoji="0" lang="zh-CN" altLang="en-US" sz="4000" b="1" i="0" u="none" strike="noStrike" kern="1200" cap="none" spc="0" normalizeH="0" baseline="0" noProof="0" dirty="0">
              <a:ln/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AE70B2-8BF9-45C0-BB95-33D1B9D3A854}" type="slidenum"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63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本章内容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00188" y="1844824"/>
            <a:ext cx="6335712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§11-1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法拉第电磁感应定律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§11-2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动生电动势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§11-3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感生电动势 感生电场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§11-4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自感和互感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§11-5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磁场的能量</a:t>
            </a: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§11-6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电磁场的理论基础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1500188" y="868789"/>
            <a:ext cx="5040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49" charset="-122"/>
                <a:ea typeface="黑体" pitchFamily="49" charset="-122"/>
                <a:cs typeface="Times New Roman" pitchFamily="18" charset="0"/>
              </a:rPr>
              <a:t>第十一章 变化的电磁场</a:t>
            </a:r>
          </a:p>
        </p:txBody>
      </p:sp>
      <p:pic>
        <p:nvPicPr>
          <p:cNvPr id="19" name="Picture 5" descr="P200704191025445060296312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88" y="2564904"/>
            <a:ext cx="3603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83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619672" y="2420888"/>
            <a:ext cx="5660524" cy="144642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flat" dir="t">
              <a:rot lat="0" lon="0" rev="18900000"/>
            </a:lightRig>
          </a:scene3d>
          <a:sp3d prstMaterial="metal">
            <a:bevelT/>
          </a:sp3d>
        </p:spPr>
        <p:txBody>
          <a:bodyPr wrap="none">
            <a:spAutoFit/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zh-CN" altLang="en-US" sz="8799" b="1" dirty="0">
                <a:ln/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宋体" charset="-122"/>
              </a:rPr>
              <a:t>谢 谢 大 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52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3</a:t>
            </a:fld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FZHei-B01S" panose="02010601030101010101" pitchFamily="2" charset="-122"/>
              <a:cs typeface="+mn-cs"/>
              <a:sym typeface="FZHei-B01S" panose="02010601030101010101" pitchFamily="2" charset="-122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611188" y="1077913"/>
            <a:ext cx="8077200" cy="1816100"/>
            <a:chOff x="385" y="346"/>
            <a:chExt cx="5088" cy="1144"/>
          </a:xfrm>
        </p:grpSpPr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385" y="346"/>
              <a:ext cx="5088" cy="1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引起磁通量变化的原因</a:t>
              </a:r>
              <a:endParaRPr kumimoji="1" lang="zh-CN" altLang="en-US" sz="2800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       </a:t>
              </a:r>
              <a:r>
                <a:rPr kumimoji="1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1</a:t>
              </a: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）稳恒磁场中的导体运动 </a:t>
              </a:r>
              <a:r>
                <a:rPr kumimoji="1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,    </a:t>
              </a: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或者回路面积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变化、取向变化等                动生电动势 </a:t>
              </a:r>
              <a:r>
                <a:rPr kumimoji="1" lang="en-US" altLang="zh-CN" sz="280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(</a:t>
              </a: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因动而生）</a:t>
              </a:r>
              <a:r>
                <a:rPr kumimoji="1" lang="zh-CN" altLang="en-US" sz="2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       </a:t>
              </a: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auto">
            <a:xfrm>
              <a:off x="2340" y="1215"/>
              <a:ext cx="540" cy="135"/>
            </a:xfrm>
            <a:prstGeom prst="rightArrow">
              <a:avLst>
                <a:gd name="adj1" fmla="val 50000"/>
                <a:gd name="adj2" fmla="val 126685"/>
              </a:avLst>
            </a:prstGeom>
            <a:solidFill>
              <a:srgbClr val="FFCC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Group 0"/>
          <p:cNvGrpSpPr>
            <a:grpSpLocks/>
          </p:cNvGrpSpPr>
          <p:nvPr/>
        </p:nvGrpSpPr>
        <p:grpSpPr bwMode="auto">
          <a:xfrm>
            <a:off x="1143000" y="3314700"/>
            <a:ext cx="7478713" cy="954088"/>
            <a:chOff x="748" y="1298"/>
            <a:chExt cx="4711" cy="601"/>
          </a:xfrm>
        </p:grpSpPr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748" y="1298"/>
              <a:ext cx="4711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ea typeface="宋体" pitchFamily="2" charset="-122"/>
                </a:rPr>
                <a:t>2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）磁场变化              感生电动势</a:t>
              </a:r>
              <a:r>
                <a: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ea typeface="宋体" pitchFamily="2" charset="-122"/>
                </a:rPr>
                <a:t>（因磁场变化而生）</a:t>
              </a: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2109" y="1388"/>
              <a:ext cx="574" cy="137"/>
            </a:xfrm>
            <a:prstGeom prst="rightArrow">
              <a:avLst>
                <a:gd name="adj1" fmla="val 50000"/>
                <a:gd name="adj2" fmla="val 75009"/>
              </a:avLst>
            </a:prstGeom>
            <a:solidFill>
              <a:srgbClr val="FF99CC"/>
            </a:solidFill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1357313" y="4743450"/>
            <a:ext cx="6192837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探求事物本质：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     它们各自对应的非静电作用是什么？</a:t>
            </a:r>
          </a:p>
        </p:txBody>
      </p:sp>
    </p:spTree>
    <p:extLst>
      <p:ext uri="{BB962C8B-B14F-4D97-AF65-F5344CB8AC3E}">
        <p14:creationId xmlns:p14="http://schemas.microsoft.com/office/powerpoint/2010/main" val="39668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一、动生电动势和非静电力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4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7331075" y="785813"/>
            <a:ext cx="1143000" cy="3100387"/>
            <a:chOff x="3120" y="912"/>
            <a:chExt cx="720" cy="1953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3120" y="1104"/>
              <a:ext cx="376" cy="1410"/>
              <a:chOff x="3120" y="1104"/>
              <a:chExt cx="376" cy="1410"/>
            </a:xfrm>
          </p:grpSpPr>
          <p:sp>
            <p:nvSpPr>
              <p:cNvPr id="13" name="Rectangle 4"/>
              <p:cNvSpPr>
                <a:spLocks noChangeArrowheads="1"/>
              </p:cNvSpPr>
              <p:nvPr/>
            </p:nvSpPr>
            <p:spPr bwMode="auto">
              <a:xfrm>
                <a:off x="3120" y="1408"/>
                <a:ext cx="376" cy="1106"/>
              </a:xfrm>
              <a:prstGeom prst="rect">
                <a:avLst/>
              </a:prstGeom>
              <a:solidFill>
                <a:srgbClr val="FFFF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14" name="Object 5"/>
              <p:cNvGraphicFramePr>
                <a:graphicFrameLocks/>
              </p:cNvGraphicFramePr>
              <p:nvPr/>
            </p:nvGraphicFramePr>
            <p:xfrm>
              <a:off x="3168" y="1104"/>
              <a:ext cx="288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86" name="公式" r:id="rId4" imgW="126835" imgH="139518" progId="Equation.3">
                      <p:embed/>
                    </p:oleObj>
                  </mc:Choice>
                  <mc:Fallback>
                    <p:oleObj name="公式" r:id="rId4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1104"/>
                            <a:ext cx="288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3504" y="912"/>
              <a:ext cx="336" cy="556"/>
              <a:chOff x="3744" y="960"/>
              <a:chExt cx="336" cy="556"/>
            </a:xfrm>
          </p:grpSpPr>
          <p:graphicFrame>
            <p:nvGraphicFramePr>
              <p:cNvPr id="11" name="Object 7"/>
              <p:cNvGraphicFramePr>
                <a:graphicFrameLocks/>
              </p:cNvGraphicFramePr>
              <p:nvPr/>
            </p:nvGraphicFramePr>
            <p:xfrm>
              <a:off x="3744" y="960"/>
              <a:ext cx="336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87" name="公式" r:id="rId6" imgW="152334" imgH="190417" progId="Equation.3">
                      <p:embed/>
                    </p:oleObj>
                  </mc:Choice>
                  <mc:Fallback>
                    <p:oleObj name="公式" r:id="rId6" imgW="152334" imgH="190417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960"/>
                            <a:ext cx="336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8"/>
              <p:cNvGraphicFramePr>
                <a:graphicFrameLocks/>
              </p:cNvGraphicFramePr>
              <p:nvPr/>
            </p:nvGraphicFramePr>
            <p:xfrm>
              <a:off x="3744" y="1200"/>
              <a:ext cx="277" cy="3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88" name="公式" r:id="rId8" imgW="164814" imgH="177492" progId="Equation.3">
                      <p:embed/>
                    </p:oleObj>
                  </mc:Choice>
                  <mc:Fallback>
                    <p:oleObj name="公式" r:id="rId8" imgW="164814" imgH="177492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200"/>
                            <a:ext cx="277" cy="3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9"/>
            <p:cNvGraphicFramePr>
              <a:graphicFrameLocks/>
            </p:cNvGraphicFramePr>
            <p:nvPr/>
          </p:nvGraphicFramePr>
          <p:xfrm>
            <a:off x="3168" y="2496"/>
            <a:ext cx="240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89" name="公式" r:id="rId10" imgW="126725" imgH="177415" progId="Equation.3">
                    <p:embed/>
                  </p:oleObj>
                </mc:Choice>
                <mc:Fallback>
                  <p:oleObj name="公式" r:id="rId10" imgW="126725" imgH="17741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496"/>
                          <a:ext cx="240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85750" y="928688"/>
            <a:ext cx="5991225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◆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如图均匀磁场中匀速运动直导线：</a:t>
            </a:r>
          </a:p>
          <a:p>
            <a:pPr marL="0" marR="0" lvl="0" indent="0" defTabSz="914400" eaLnBrk="1" fontAlgn="auto" latinLnBrk="0" hangingPunct="1">
              <a:lnSpc>
                <a:spcPct val="55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     随导体运动的电子受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洛仑兹力</a:t>
            </a:r>
          </a:p>
        </p:txBody>
      </p:sp>
      <p:graphicFrame>
        <p:nvGraphicFramePr>
          <p:cNvPr id="16" name="Object 15"/>
          <p:cNvGraphicFramePr>
            <a:graphicFrameLocks/>
          </p:cNvGraphicFramePr>
          <p:nvPr/>
        </p:nvGraphicFramePr>
        <p:xfrm>
          <a:off x="2843213" y="4149725"/>
          <a:ext cx="2449512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0" name="公式" r:id="rId12" imgW="889000" imgH="279400" progId="Equation.3">
                  <p:embed/>
                </p:oleObj>
              </mc:Choice>
              <mc:Fallback>
                <p:oleObj name="公式" r:id="rId12" imgW="889000" imgH="279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149725"/>
                        <a:ext cx="2449512" cy="7159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5155935"/>
              </p:ext>
            </p:extLst>
          </p:nvPr>
        </p:nvGraphicFramePr>
        <p:xfrm>
          <a:off x="3128962" y="5160962"/>
          <a:ext cx="3360737" cy="1364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91" name="Equation" r:id="rId14" imgW="1244600" imgH="444500" progId="Equation.DSMT4">
                  <p:embed/>
                </p:oleObj>
              </mc:Choice>
              <mc:Fallback>
                <p:oleObj name="Equation" r:id="rId14" imgW="1244600" imgH="4445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2" y="5160962"/>
                        <a:ext cx="3360737" cy="136438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27088" y="422116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非静电力：</a:t>
            </a: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684213" y="5373688"/>
            <a:ext cx="2368550" cy="838200"/>
            <a:chOff x="336" y="3360"/>
            <a:chExt cx="1492" cy="528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528" y="3744"/>
              <a:ext cx="1152" cy="144"/>
            </a:xfrm>
            <a:prstGeom prst="rightArrow">
              <a:avLst>
                <a:gd name="adj1" fmla="val 50000"/>
                <a:gd name="adj2" fmla="val 200000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336" y="3360"/>
              <a:ext cx="14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非静电场强</a:t>
              </a:r>
              <a:r>
                <a:rPr kumimoji="1" lang="zh-CN" altLang="en-US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：</a:t>
              </a:r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71500" y="1897063"/>
            <a:ext cx="59182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→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电荷堆积→形成静电场和电势差→如外接导线，有电流，平衡破坏→洛伦兹力继续推动电荷运动。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7635875" y="2538413"/>
            <a:ext cx="855663" cy="838200"/>
            <a:chOff x="5221" y="3120"/>
            <a:chExt cx="539" cy="528"/>
          </a:xfrm>
        </p:grpSpPr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5232" y="3168"/>
              <a:ext cx="0" cy="336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5" name="Object 24"/>
            <p:cNvGraphicFramePr>
              <a:graphicFrameLocks/>
            </p:cNvGraphicFramePr>
            <p:nvPr/>
          </p:nvGraphicFramePr>
          <p:xfrm>
            <a:off x="5221" y="3120"/>
            <a:ext cx="53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92" name="公式" r:id="rId16" imgW="203112" imgH="241195" progId="Equation.3">
                    <p:embed/>
                  </p:oleObj>
                </mc:Choice>
                <mc:Fallback>
                  <p:oleObj name="公式" r:id="rId16" imgW="203112" imgH="241195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" y="3120"/>
                          <a:ext cx="53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7559675" y="2081213"/>
            <a:ext cx="1508125" cy="762000"/>
            <a:chOff x="4810" y="2640"/>
            <a:chExt cx="950" cy="480"/>
          </a:xfrm>
        </p:grpSpPr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4810" y="2688"/>
              <a:ext cx="950" cy="432"/>
              <a:chOff x="4612" y="1536"/>
              <a:chExt cx="950" cy="432"/>
            </a:xfrm>
          </p:grpSpPr>
          <p:sp>
            <p:nvSpPr>
              <p:cNvPr id="29" name="Oval 27"/>
              <p:cNvSpPr>
                <a:spLocks noChangeArrowheads="1"/>
              </p:cNvSpPr>
              <p:nvPr/>
            </p:nvSpPr>
            <p:spPr bwMode="auto">
              <a:xfrm>
                <a:off x="4612" y="1732"/>
                <a:ext cx="88" cy="8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30" name="Object 28"/>
              <p:cNvGraphicFramePr>
                <a:graphicFrameLocks/>
              </p:cNvGraphicFramePr>
              <p:nvPr/>
            </p:nvGraphicFramePr>
            <p:xfrm>
              <a:off x="5237" y="1536"/>
              <a:ext cx="325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93" name="公式" r:id="rId18" imgW="126780" imgH="164814" progId="Equation.3">
                      <p:embed/>
                    </p:oleObj>
                  </mc:Choice>
                  <mc:Fallback>
                    <p:oleObj name="公式" r:id="rId18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7" y="1536"/>
                            <a:ext cx="325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aphicFrame>
          <p:nvGraphicFramePr>
            <p:cNvPr id="28" name="Object 30"/>
            <p:cNvGraphicFramePr>
              <a:graphicFrameLocks noChangeAspect="1"/>
            </p:cNvGraphicFramePr>
            <p:nvPr/>
          </p:nvGraphicFramePr>
          <p:xfrm>
            <a:off x="4896" y="2640"/>
            <a:ext cx="19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94" name="公式" r:id="rId20" imgW="114201" imgH="139579" progId="Equation.3">
                    <p:embed/>
                  </p:oleObj>
                </mc:Choice>
                <mc:Fallback>
                  <p:oleObj name="公式" r:id="rId20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640"/>
                          <a:ext cx="190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467600" y="1447800"/>
            <a:ext cx="415925" cy="2057400"/>
            <a:chOff x="4704" y="912"/>
            <a:chExt cx="262" cy="1296"/>
          </a:xfrm>
        </p:grpSpPr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704" y="912"/>
              <a:ext cx="26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+</a:t>
              </a: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732" y="1804"/>
              <a:ext cx="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-</a:t>
              </a:r>
              <a:endPara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8" name="Group 11"/>
          <p:cNvGrpSpPr>
            <a:grpSpLocks/>
          </p:cNvGrpSpPr>
          <p:nvPr/>
        </p:nvGrpSpPr>
        <p:grpSpPr bwMode="auto">
          <a:xfrm>
            <a:off x="0" y="3429000"/>
            <a:ext cx="8064500" cy="519113"/>
            <a:chOff x="295" y="618"/>
            <a:chExt cx="5080" cy="327"/>
          </a:xfrm>
        </p:grpSpPr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295" y="618"/>
              <a:ext cx="50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3333FF"/>
                </a:buClr>
                <a:buSzTx/>
                <a:buFont typeface="Wingdings" pitchFamily="2" charset="2"/>
                <a:buChar char="Ø"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动生电动势的非静电力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                </a:t>
              </a: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洛伦兹力</a:t>
              </a:r>
            </a:p>
          </p:txBody>
        </p:sp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>
              <a:off x="2950" y="708"/>
              <a:ext cx="540" cy="144"/>
            </a:xfrm>
            <a:prstGeom prst="rightArrow">
              <a:avLst>
                <a:gd name="adj1" fmla="val 50000"/>
                <a:gd name="adj2" fmla="val 115104"/>
              </a:avLst>
            </a:prstGeom>
            <a:solidFill>
              <a:srgbClr val="FFEB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56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8" grpId="0" autoUpdateAnimBg="0"/>
      <p:bldP spid="2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一、动生电动势和非静电力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5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63355" y="63680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36" name="Text Box 2"/>
          <p:cNvSpPr txBox="1">
            <a:spLocks noChangeArrowheads="1"/>
          </p:cNvSpPr>
          <p:nvPr/>
        </p:nvSpPr>
        <p:spPr bwMode="auto">
          <a:xfrm>
            <a:off x="395288" y="834603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由电动势定义：</a:t>
            </a:r>
          </a:p>
        </p:txBody>
      </p:sp>
      <p:graphicFrame>
        <p:nvGraphicFramePr>
          <p:cNvPr id="42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650658"/>
              </p:ext>
            </p:extLst>
          </p:nvPr>
        </p:nvGraphicFramePr>
        <p:xfrm>
          <a:off x="3286125" y="856828"/>
          <a:ext cx="33575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5" name="Equation" r:id="rId4" imgW="981180" imgH="371475" progId="Equation.DSMT4">
                  <p:embed/>
                </p:oleObj>
              </mc:Choice>
              <mc:Fallback>
                <p:oleObj name="Equation" r:id="rId4" imgW="981180" imgH="371475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856828"/>
                        <a:ext cx="3357563" cy="1428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3500438" y="4785891"/>
            <a:ext cx="4873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的方向，或者用楞次定律判断</a:t>
            </a:r>
          </a:p>
        </p:txBody>
      </p:sp>
      <p:graphicFrame>
        <p:nvGraphicFramePr>
          <p:cNvPr id="4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033949"/>
              </p:ext>
            </p:extLst>
          </p:nvPr>
        </p:nvGraphicFramePr>
        <p:xfrm>
          <a:off x="2000250" y="4643016"/>
          <a:ext cx="136048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6" name="Equation" r:id="rId6" imgW="355292" imgH="203024" progId="Equation.DSMT4">
                  <p:embed/>
                </p:oleObj>
              </mc:Choice>
              <mc:Fallback>
                <p:oleObj name="Equation" r:id="rId6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643016"/>
                        <a:ext cx="1360488" cy="77946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571500" y="4785891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方向：</a:t>
            </a:r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357188" y="5857453"/>
            <a:ext cx="8480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FF0000"/>
                </a:solidFill>
                <a:ea typeface="宋体" pitchFamily="2" charset="-122"/>
              </a:rPr>
              <a:t>注意：只有切割磁力线的运动，才会产生动生电动势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357188" y="2714203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对均匀磁场中匀速运动的直导线，简化为：</a:t>
            </a:r>
          </a:p>
        </p:txBody>
      </p:sp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39749"/>
              </p:ext>
            </p:extLst>
          </p:nvPr>
        </p:nvGraphicFramePr>
        <p:xfrm>
          <a:off x="3286125" y="3428578"/>
          <a:ext cx="27765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7" name="Equation" r:id="rId8" imgW="761669" imgH="253890" progId="Equation.DSMT4">
                  <p:embed/>
                </p:oleObj>
              </mc:Choice>
              <mc:Fallback>
                <p:oleObj name="Equation" r:id="rId8" imgW="7616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428578"/>
                        <a:ext cx="2776538" cy="928688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33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477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272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二、动生电动势功能关系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163763" y="4369049"/>
            <a:ext cx="38646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2800">
                <a:solidFill>
                  <a:srgbClr val="0000FF"/>
                </a:solidFill>
                <a:ea typeface="宋体" pitchFamily="2" charset="-122"/>
              </a:rPr>
              <a:t>洛仑兹力究竟作不作功？</a:t>
            </a:r>
          </a:p>
        </p:txBody>
      </p:sp>
      <p:sp>
        <p:nvSpPr>
          <p:cNvPr id="14" name="Text Box 92"/>
          <p:cNvSpPr txBox="1">
            <a:spLocks noChangeArrowheads="1"/>
          </p:cNvSpPr>
          <p:nvPr/>
        </p:nvSpPr>
        <p:spPr bwMode="auto">
          <a:xfrm>
            <a:off x="1116013" y="981670"/>
            <a:ext cx="3740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非静电力←→洛伦兹力</a:t>
            </a:r>
          </a:p>
        </p:txBody>
      </p:sp>
      <p:grpSp>
        <p:nvGrpSpPr>
          <p:cNvPr id="15" name="Group 93"/>
          <p:cNvGrpSpPr>
            <a:grpSpLocks/>
          </p:cNvGrpSpPr>
          <p:nvPr/>
        </p:nvGrpSpPr>
        <p:grpSpPr bwMode="auto">
          <a:xfrm>
            <a:off x="1447800" y="1430933"/>
            <a:ext cx="895350" cy="876300"/>
            <a:chOff x="864" y="816"/>
            <a:chExt cx="564" cy="552"/>
          </a:xfrm>
        </p:grpSpPr>
        <p:sp>
          <p:nvSpPr>
            <p:cNvPr id="16" name="Line 94"/>
            <p:cNvSpPr>
              <a:spLocks noChangeShapeType="1"/>
            </p:cNvSpPr>
            <p:nvPr/>
          </p:nvSpPr>
          <p:spPr bwMode="auto">
            <a:xfrm>
              <a:off x="1200" y="81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 Box 95"/>
            <p:cNvSpPr txBox="1">
              <a:spLocks noChangeArrowheads="1"/>
            </p:cNvSpPr>
            <p:nvPr/>
          </p:nvSpPr>
          <p:spPr bwMode="auto">
            <a:xfrm>
              <a:off x="864" y="1041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作功</a:t>
              </a:r>
            </a:p>
          </p:txBody>
        </p:sp>
      </p:grpSp>
      <p:grpSp>
        <p:nvGrpSpPr>
          <p:cNvPr id="18" name="Group 96"/>
          <p:cNvGrpSpPr>
            <a:grpSpLocks/>
          </p:cNvGrpSpPr>
          <p:nvPr/>
        </p:nvGrpSpPr>
        <p:grpSpPr bwMode="auto">
          <a:xfrm>
            <a:off x="3419475" y="1380133"/>
            <a:ext cx="1250950" cy="876300"/>
            <a:chOff x="2400" y="816"/>
            <a:chExt cx="788" cy="552"/>
          </a:xfrm>
        </p:grpSpPr>
        <p:sp>
          <p:nvSpPr>
            <p:cNvPr id="19" name="Line 97"/>
            <p:cNvSpPr>
              <a:spLocks noChangeShapeType="1"/>
            </p:cNvSpPr>
            <p:nvPr/>
          </p:nvSpPr>
          <p:spPr bwMode="auto">
            <a:xfrm>
              <a:off x="2736" y="816"/>
              <a:ext cx="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 Box 98"/>
            <p:cNvSpPr txBox="1">
              <a:spLocks noChangeArrowheads="1"/>
            </p:cNvSpPr>
            <p:nvPr/>
          </p:nvSpPr>
          <p:spPr bwMode="auto">
            <a:xfrm>
              <a:off x="2400" y="1041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defTabSz="7620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7620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不作功</a:t>
              </a:r>
            </a:p>
          </p:txBody>
        </p:sp>
      </p:grpSp>
      <p:sp>
        <p:nvSpPr>
          <p:cNvPr id="21" name="Text Box 99"/>
          <p:cNvSpPr txBox="1">
            <a:spLocks noChangeArrowheads="1"/>
          </p:cNvSpPr>
          <p:nvPr/>
        </p:nvSpPr>
        <p:spPr bwMode="auto">
          <a:xfrm>
            <a:off x="1610186" y="3562153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066FF"/>
                </a:solidFill>
                <a:ea typeface="宋体" pitchFamily="2" charset="-122"/>
              </a:rPr>
              <a:t>如何解释？</a:t>
            </a:r>
          </a:p>
        </p:txBody>
      </p:sp>
      <p:sp>
        <p:nvSpPr>
          <p:cNvPr id="22" name="Text Box 100"/>
          <p:cNvSpPr txBox="1">
            <a:spLocks noChangeArrowheads="1"/>
          </p:cNvSpPr>
          <p:nvPr/>
        </p:nvSpPr>
        <p:spPr bwMode="auto">
          <a:xfrm>
            <a:off x="827088" y="2388195"/>
            <a:ext cx="2673350" cy="51911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defTabSz="7620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7620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（对载流子！）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3039590" y="5220453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smtClean="0">
                <a:solidFill>
                  <a:srgbClr val="0000FF"/>
                </a:solidFill>
                <a:ea typeface="宋体" pitchFamily="2" charset="-122"/>
              </a:rPr>
              <a:t>发电机电能</a:t>
            </a:r>
            <a:r>
              <a:rPr lang="zh-CN" altLang="en-US" sz="2800" b="1">
                <a:solidFill>
                  <a:srgbClr val="0000FF"/>
                </a:solidFill>
                <a:ea typeface="宋体" pitchFamily="2" charset="-122"/>
              </a:rPr>
              <a:t>从何而来？</a:t>
            </a:r>
          </a:p>
        </p:txBody>
      </p:sp>
      <p:grpSp>
        <p:nvGrpSpPr>
          <p:cNvPr id="25" name="Group 10"/>
          <p:cNvGrpSpPr>
            <a:grpSpLocks/>
          </p:cNvGrpSpPr>
          <p:nvPr/>
        </p:nvGrpSpPr>
        <p:grpSpPr bwMode="auto">
          <a:xfrm>
            <a:off x="4902200" y="999134"/>
            <a:ext cx="3984625" cy="3411537"/>
            <a:chOff x="2925" y="572"/>
            <a:chExt cx="2510" cy="2149"/>
          </a:xfrm>
        </p:grpSpPr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4579" y="2100"/>
              <a:ext cx="271" cy="3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4242" y="2043"/>
              <a:ext cx="136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4241" y="572"/>
              <a:ext cx="128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a</a:t>
              </a:r>
              <a:endPara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4140" y="1869"/>
              <a:ext cx="409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>
              <a:off x="4208" y="245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宋体" pitchFamily="2" charset="-122"/>
                </a:rPr>
                <a:t>b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itchFamily="2" charset="-122"/>
              </a:endParaRP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4195" y="1924"/>
              <a:ext cx="178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defRPr kumimoji="1" sz="3600" b="1">
                  <a:solidFill>
                    <a:srgbClr val="FF3300"/>
                  </a:solidFill>
                  <a:latin typeface="Times New Roman" pitchFamily="18" charset="0"/>
                  <a:ea typeface="楷体_GB2312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l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2" name="Line 17"/>
            <p:cNvSpPr>
              <a:spLocks noChangeShapeType="1"/>
            </p:cNvSpPr>
            <p:nvPr/>
          </p:nvSpPr>
          <p:spPr bwMode="auto">
            <a:xfrm>
              <a:off x="2925" y="890"/>
              <a:ext cx="204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2925" y="890"/>
              <a:ext cx="0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Line 19"/>
            <p:cNvSpPr>
              <a:spLocks noChangeShapeType="1"/>
            </p:cNvSpPr>
            <p:nvPr/>
          </p:nvSpPr>
          <p:spPr bwMode="auto">
            <a:xfrm>
              <a:off x="2925" y="2478"/>
              <a:ext cx="19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7" name="Group 20"/>
            <p:cNvGrpSpPr>
              <a:grpSpLocks/>
            </p:cNvGrpSpPr>
            <p:nvPr/>
          </p:nvGrpSpPr>
          <p:grpSpPr bwMode="auto">
            <a:xfrm>
              <a:off x="3198" y="1144"/>
              <a:ext cx="90" cy="408"/>
              <a:chOff x="3470" y="3158"/>
              <a:chExt cx="90" cy="408"/>
            </a:xfrm>
          </p:grpSpPr>
          <p:grpSp>
            <p:nvGrpSpPr>
              <p:cNvPr id="89" name="Group 21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9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4" name="Line 23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0" name="Group 24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9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2" name="Line 26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38" name="Group 27"/>
            <p:cNvGrpSpPr>
              <a:grpSpLocks/>
            </p:cNvGrpSpPr>
            <p:nvPr/>
          </p:nvGrpSpPr>
          <p:grpSpPr bwMode="auto">
            <a:xfrm>
              <a:off x="3198" y="1824"/>
              <a:ext cx="90" cy="408"/>
              <a:chOff x="3470" y="3158"/>
              <a:chExt cx="90" cy="408"/>
            </a:xfrm>
          </p:grpSpPr>
          <p:grpSp>
            <p:nvGrpSpPr>
              <p:cNvPr id="83" name="Group 28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87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8" name="Line 30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84" name="Group 31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85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6" name="Line 33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0" name="Group 34"/>
            <p:cNvGrpSpPr>
              <a:grpSpLocks/>
            </p:cNvGrpSpPr>
            <p:nvPr/>
          </p:nvGrpSpPr>
          <p:grpSpPr bwMode="auto">
            <a:xfrm>
              <a:off x="3787" y="1117"/>
              <a:ext cx="90" cy="408"/>
              <a:chOff x="3470" y="3158"/>
              <a:chExt cx="90" cy="408"/>
            </a:xfrm>
          </p:grpSpPr>
          <p:grpSp>
            <p:nvGrpSpPr>
              <p:cNvPr id="77" name="Group 35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81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2" name="Line 37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8" name="Group 38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79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Line 40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1" name="Group 41"/>
            <p:cNvGrpSpPr>
              <a:grpSpLocks/>
            </p:cNvGrpSpPr>
            <p:nvPr/>
          </p:nvGrpSpPr>
          <p:grpSpPr bwMode="auto">
            <a:xfrm>
              <a:off x="3787" y="1797"/>
              <a:ext cx="90" cy="408"/>
              <a:chOff x="3470" y="3158"/>
              <a:chExt cx="90" cy="408"/>
            </a:xfrm>
          </p:grpSpPr>
          <p:grpSp>
            <p:nvGrpSpPr>
              <p:cNvPr id="71" name="Group 42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75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Line 44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2" name="Group 45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73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4" name="Line 47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9" name="Group 48"/>
            <p:cNvGrpSpPr>
              <a:grpSpLocks/>
            </p:cNvGrpSpPr>
            <p:nvPr/>
          </p:nvGrpSpPr>
          <p:grpSpPr bwMode="auto">
            <a:xfrm>
              <a:off x="4740" y="1117"/>
              <a:ext cx="90" cy="408"/>
              <a:chOff x="3470" y="3158"/>
              <a:chExt cx="90" cy="408"/>
            </a:xfrm>
          </p:grpSpPr>
          <p:grpSp>
            <p:nvGrpSpPr>
              <p:cNvPr id="65" name="Group 49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6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" name="Line 51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6" name="Group 52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6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Line 54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50" name="Group 55"/>
            <p:cNvGrpSpPr>
              <a:grpSpLocks/>
            </p:cNvGrpSpPr>
            <p:nvPr/>
          </p:nvGrpSpPr>
          <p:grpSpPr bwMode="auto">
            <a:xfrm>
              <a:off x="4740" y="1797"/>
              <a:ext cx="90" cy="408"/>
              <a:chOff x="3470" y="3158"/>
              <a:chExt cx="90" cy="408"/>
            </a:xfrm>
          </p:grpSpPr>
          <p:grpSp>
            <p:nvGrpSpPr>
              <p:cNvPr id="59" name="Group 56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63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4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60" name="Group 59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61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Line 61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51" name="AutoShape 62"/>
            <p:cNvSpPr>
              <a:spLocks noChangeArrowheads="1"/>
            </p:cNvSpPr>
            <p:nvPr/>
          </p:nvSpPr>
          <p:spPr bwMode="auto">
            <a:xfrm>
              <a:off x="4422" y="793"/>
              <a:ext cx="182" cy="179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2" name="Object 63"/>
            <p:cNvGraphicFramePr>
              <a:graphicFrameLocks noChangeAspect="1"/>
            </p:cNvGraphicFramePr>
            <p:nvPr/>
          </p:nvGraphicFramePr>
          <p:xfrm>
            <a:off x="4967" y="1371"/>
            <a:ext cx="468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1" name="公式" r:id="rId4" imgW="162000" imgH="180885" progId="Equation.3">
                    <p:embed/>
                  </p:oleObj>
                </mc:Choice>
                <mc:Fallback>
                  <p:oleObj name="公式" r:id="rId4" imgW="162000" imgH="180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371"/>
                          <a:ext cx="468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64"/>
            <p:cNvGraphicFramePr>
              <a:graphicFrameLocks noChangeAspect="1"/>
            </p:cNvGraphicFramePr>
            <p:nvPr/>
          </p:nvGraphicFramePr>
          <p:xfrm>
            <a:off x="3541" y="599"/>
            <a:ext cx="20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2" name="公式" r:id="rId6" imgW="126780" imgH="164814" progId="Equation.3">
                    <p:embed/>
                  </p:oleObj>
                </mc:Choice>
                <mc:Fallback>
                  <p:oleObj name="公式" r:id="rId6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" y="599"/>
                          <a:ext cx="20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65"/>
            <p:cNvGraphicFramePr>
              <a:graphicFrameLocks noChangeAspect="1"/>
            </p:cNvGraphicFramePr>
            <p:nvPr/>
          </p:nvGraphicFramePr>
          <p:xfrm>
            <a:off x="3334" y="981"/>
            <a:ext cx="32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3" name="公式" r:id="rId8" imgW="85860" imgH="123735" progId="Equation.3">
                    <p:embed/>
                  </p:oleObj>
                </mc:Choice>
                <mc:Fallback>
                  <p:oleObj name="公式" r:id="rId8" imgW="85860" imgH="1237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981"/>
                          <a:ext cx="32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" name="Line 68"/>
            <p:cNvSpPr>
              <a:spLocks noChangeShapeType="1"/>
            </p:cNvSpPr>
            <p:nvPr/>
          </p:nvSpPr>
          <p:spPr bwMode="auto">
            <a:xfrm flipH="1">
              <a:off x="3561" y="887"/>
              <a:ext cx="182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6" name="Object 70"/>
            <p:cNvGraphicFramePr>
              <a:graphicFrameLocks noChangeAspect="1"/>
            </p:cNvGraphicFramePr>
            <p:nvPr/>
          </p:nvGraphicFramePr>
          <p:xfrm>
            <a:off x="4150" y="1253"/>
            <a:ext cx="24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4" name="公式" r:id="rId10" imgW="126835" imgH="139518" progId="Equation.3">
                    <p:embed/>
                  </p:oleObj>
                </mc:Choice>
                <mc:Fallback>
                  <p:oleObj name="公式" r:id="rId1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253"/>
                          <a:ext cx="24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71"/>
            <p:cNvSpPr>
              <a:spLocks noChangeShapeType="1"/>
            </p:cNvSpPr>
            <p:nvPr/>
          </p:nvSpPr>
          <p:spPr bwMode="auto">
            <a:xfrm>
              <a:off x="4604" y="1298"/>
              <a:ext cx="49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58" name="Object 72"/>
            <p:cNvGraphicFramePr>
              <a:graphicFrameLocks noChangeAspect="1"/>
            </p:cNvGraphicFramePr>
            <p:nvPr/>
          </p:nvGraphicFramePr>
          <p:xfrm>
            <a:off x="5057" y="1026"/>
            <a:ext cx="20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5" name="公式" r:id="rId12" imgW="126725" imgH="177415" progId="Equation.3">
                    <p:embed/>
                  </p:oleObj>
                </mc:Choice>
                <mc:Fallback>
                  <p:oleObj name="公式" r:id="rId12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026"/>
                          <a:ext cx="20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35170" name="Picture 2" descr="https://ss0.bdstatic.com/70cFvHSh_Q1YnxGkpoWK1HF6hhy/it/u=2156114548,2152861014&amp;fm=26&amp;gp=0.jpg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47" r="19460" b="9034"/>
          <a:stretch/>
        </p:blipFill>
        <p:spPr bwMode="auto">
          <a:xfrm>
            <a:off x="23433" y="3591522"/>
            <a:ext cx="1612226" cy="240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4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21" grpId="0" autoUpdateAnimBg="0"/>
      <p:bldP spid="22" grpId="0" animBg="1" autoUpdateAnimBg="0"/>
      <p:bldP spid="2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272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二、动生电动势功能关系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7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aphicFrame>
        <p:nvGraphicFramePr>
          <p:cNvPr id="9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118314"/>
              </p:ext>
            </p:extLst>
          </p:nvPr>
        </p:nvGraphicFramePr>
        <p:xfrm>
          <a:off x="4283968" y="1289340"/>
          <a:ext cx="11747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1" name="Equation" r:id="rId4" imgW="342603" imgH="177646" progId="Equation.DSMT4">
                  <p:embed/>
                </p:oleObj>
              </mc:Choice>
              <mc:Fallback>
                <p:oleObj name="Equation" r:id="rId4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289340"/>
                        <a:ext cx="1174750" cy="606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77AB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Text Box 5"/>
          <p:cNvSpPr txBox="1">
            <a:spLocks noChangeArrowheads="1"/>
          </p:cNvSpPr>
          <p:nvPr/>
        </p:nvSpPr>
        <p:spPr bwMode="auto">
          <a:xfrm>
            <a:off x="3762725" y="2510543"/>
            <a:ext cx="3730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电子受的洛仑兹力是</a:t>
            </a:r>
          </a:p>
        </p:txBody>
      </p:sp>
      <p:graphicFrame>
        <p:nvGraphicFramePr>
          <p:cNvPr id="9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49503"/>
              </p:ext>
            </p:extLst>
          </p:nvPr>
        </p:nvGraphicFramePr>
        <p:xfrm>
          <a:off x="4860032" y="3421146"/>
          <a:ext cx="3167063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52" name="Equation" r:id="rId6" imgW="1193282" imgH="266584" progId="Equation.DSMT4">
                  <p:embed/>
                </p:oleObj>
              </mc:Choice>
              <mc:Fallback>
                <p:oleObj name="Equation" r:id="rId6" imgW="119328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3421146"/>
                        <a:ext cx="3167063" cy="7064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77AB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5004048" y="4704501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所以</a:t>
            </a:r>
            <a:r>
              <a:rPr lang="zh-CN" altLang="en-US" sz="2800" kern="0">
                <a:solidFill>
                  <a:srgbClr val="C00000"/>
                </a:solidFill>
                <a:ea typeface="宋体" pitchFamily="2" charset="-122"/>
              </a:rPr>
              <a:t>洛伦兹力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不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作功。</a:t>
            </a:r>
          </a:p>
        </p:txBody>
      </p:sp>
      <p:grpSp>
        <p:nvGrpSpPr>
          <p:cNvPr id="101" name="Group 9"/>
          <p:cNvGrpSpPr>
            <a:grpSpLocks/>
          </p:cNvGrpSpPr>
          <p:nvPr/>
        </p:nvGrpSpPr>
        <p:grpSpPr bwMode="auto">
          <a:xfrm>
            <a:off x="414080" y="2794084"/>
            <a:ext cx="4229100" cy="3411537"/>
            <a:chOff x="2925" y="1644"/>
            <a:chExt cx="2664" cy="2149"/>
          </a:xfrm>
        </p:grpSpPr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4579" y="3172"/>
              <a:ext cx="271" cy="3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4242" y="3115"/>
              <a:ext cx="136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4241" y="1644"/>
              <a:ext cx="128" cy="3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</a:t>
              </a:r>
              <a:endPara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4140" y="2941"/>
              <a:ext cx="409" cy="4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4208" y="3524"/>
              <a:ext cx="112" cy="2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b</a:t>
              </a:r>
              <a:endPara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Rectangle 15"/>
            <p:cNvSpPr>
              <a:spLocks noChangeArrowheads="1"/>
            </p:cNvSpPr>
            <p:nvPr/>
          </p:nvSpPr>
          <p:spPr bwMode="auto">
            <a:xfrm>
              <a:off x="4480" y="3037"/>
              <a:ext cx="544" cy="5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Line 16"/>
            <p:cNvSpPr>
              <a:spLocks noChangeShapeType="1"/>
            </p:cNvSpPr>
            <p:nvPr/>
          </p:nvSpPr>
          <p:spPr bwMode="auto">
            <a:xfrm>
              <a:off x="2925" y="1962"/>
              <a:ext cx="2042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Line 17"/>
            <p:cNvSpPr>
              <a:spLocks noChangeShapeType="1"/>
            </p:cNvSpPr>
            <p:nvPr/>
          </p:nvSpPr>
          <p:spPr bwMode="auto">
            <a:xfrm>
              <a:off x="2925" y="1962"/>
              <a:ext cx="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Line 18"/>
            <p:cNvSpPr>
              <a:spLocks noChangeShapeType="1"/>
            </p:cNvSpPr>
            <p:nvPr/>
          </p:nvSpPr>
          <p:spPr bwMode="auto">
            <a:xfrm>
              <a:off x="2925" y="3550"/>
              <a:ext cx="1996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1" name="Group 19"/>
            <p:cNvGrpSpPr>
              <a:grpSpLocks/>
            </p:cNvGrpSpPr>
            <p:nvPr/>
          </p:nvGrpSpPr>
          <p:grpSpPr bwMode="auto">
            <a:xfrm>
              <a:off x="3198" y="2216"/>
              <a:ext cx="90" cy="408"/>
              <a:chOff x="3470" y="3158"/>
              <a:chExt cx="90" cy="408"/>
            </a:xfrm>
          </p:grpSpPr>
          <p:grpSp>
            <p:nvGrpSpPr>
              <p:cNvPr id="178" name="Group 20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8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3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9" name="Group 23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8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2" name="Group 26"/>
            <p:cNvGrpSpPr>
              <a:grpSpLocks/>
            </p:cNvGrpSpPr>
            <p:nvPr/>
          </p:nvGrpSpPr>
          <p:grpSpPr bwMode="auto">
            <a:xfrm>
              <a:off x="3198" y="2896"/>
              <a:ext cx="90" cy="408"/>
              <a:chOff x="3470" y="3158"/>
              <a:chExt cx="90" cy="408"/>
            </a:xfrm>
          </p:grpSpPr>
          <p:grpSp>
            <p:nvGrpSpPr>
              <p:cNvPr id="172" name="Group 27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7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7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73" name="Group 30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7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5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>
              <a:off x="3787" y="2189"/>
              <a:ext cx="90" cy="408"/>
              <a:chOff x="3470" y="3158"/>
              <a:chExt cx="90" cy="408"/>
            </a:xfrm>
          </p:grpSpPr>
          <p:grpSp>
            <p:nvGrpSpPr>
              <p:cNvPr id="166" name="Group 34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7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71" name="Line 36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7" name="Group 37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9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4" name="Group 40"/>
            <p:cNvGrpSpPr>
              <a:grpSpLocks/>
            </p:cNvGrpSpPr>
            <p:nvPr/>
          </p:nvGrpSpPr>
          <p:grpSpPr bwMode="auto">
            <a:xfrm>
              <a:off x="3787" y="2869"/>
              <a:ext cx="90" cy="408"/>
              <a:chOff x="3470" y="3158"/>
              <a:chExt cx="90" cy="408"/>
            </a:xfrm>
          </p:grpSpPr>
          <p:grpSp>
            <p:nvGrpSpPr>
              <p:cNvPr id="160" name="Group 41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5" name="Line 43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61" name="Group 44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63" name="Line 46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5" name="Group 47"/>
            <p:cNvGrpSpPr>
              <a:grpSpLocks/>
            </p:cNvGrpSpPr>
            <p:nvPr/>
          </p:nvGrpSpPr>
          <p:grpSpPr bwMode="auto">
            <a:xfrm>
              <a:off x="4740" y="2189"/>
              <a:ext cx="90" cy="408"/>
              <a:chOff x="3470" y="3158"/>
              <a:chExt cx="90" cy="408"/>
            </a:xfrm>
          </p:grpSpPr>
          <p:grpSp>
            <p:nvGrpSpPr>
              <p:cNvPr id="154" name="Group 48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9" name="Line 50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5" name="Group 51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7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6" name="Group 54"/>
            <p:cNvGrpSpPr>
              <a:grpSpLocks/>
            </p:cNvGrpSpPr>
            <p:nvPr/>
          </p:nvGrpSpPr>
          <p:grpSpPr bwMode="auto">
            <a:xfrm>
              <a:off x="4740" y="2869"/>
              <a:ext cx="90" cy="408"/>
              <a:chOff x="3470" y="3158"/>
              <a:chExt cx="90" cy="408"/>
            </a:xfrm>
          </p:grpSpPr>
          <p:grpSp>
            <p:nvGrpSpPr>
              <p:cNvPr id="148" name="Group 55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3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49" name="Group 58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51" name="Line 60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17" name="AutoShape 61"/>
            <p:cNvSpPr>
              <a:spLocks noChangeArrowheads="1"/>
            </p:cNvSpPr>
            <p:nvPr/>
          </p:nvSpPr>
          <p:spPr bwMode="auto">
            <a:xfrm>
              <a:off x="4422" y="1865"/>
              <a:ext cx="182" cy="1797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val 62"/>
            <p:cNvSpPr>
              <a:spLocks noChangeArrowheads="1"/>
            </p:cNvSpPr>
            <p:nvPr/>
          </p:nvSpPr>
          <p:spPr bwMode="auto">
            <a:xfrm>
              <a:off x="4455" y="2656"/>
              <a:ext cx="136" cy="13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Line 63"/>
            <p:cNvSpPr>
              <a:spLocks noChangeShapeType="1"/>
            </p:cNvSpPr>
            <p:nvPr/>
          </p:nvSpPr>
          <p:spPr bwMode="auto">
            <a:xfrm>
              <a:off x="4488" y="2727"/>
              <a:ext cx="9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Line 64"/>
            <p:cNvSpPr>
              <a:spLocks noChangeShapeType="1"/>
            </p:cNvSpPr>
            <p:nvPr/>
          </p:nvSpPr>
          <p:spPr bwMode="auto">
            <a:xfrm flipH="1">
              <a:off x="4514" y="2792"/>
              <a:ext cx="6" cy="5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1" name="Group 65"/>
            <p:cNvGrpSpPr>
              <a:grpSpLocks/>
            </p:cNvGrpSpPr>
            <p:nvPr/>
          </p:nvGrpSpPr>
          <p:grpSpPr bwMode="auto">
            <a:xfrm>
              <a:off x="4435" y="1904"/>
              <a:ext cx="91" cy="91"/>
              <a:chOff x="3742" y="2840"/>
              <a:chExt cx="91" cy="91"/>
            </a:xfrm>
          </p:grpSpPr>
          <p:sp>
            <p:nvSpPr>
              <p:cNvPr id="146" name="Line 66"/>
              <p:cNvSpPr>
                <a:spLocks noChangeShapeType="1"/>
              </p:cNvSpPr>
              <p:nvPr/>
            </p:nvSpPr>
            <p:spPr bwMode="auto">
              <a:xfrm>
                <a:off x="3742" y="2886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7" name="Line 67"/>
              <p:cNvSpPr>
                <a:spLocks noChangeShapeType="1"/>
              </p:cNvSpPr>
              <p:nvPr/>
            </p:nvSpPr>
            <p:spPr bwMode="auto">
              <a:xfrm>
                <a:off x="3787" y="284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2" name="Group 68"/>
            <p:cNvGrpSpPr>
              <a:grpSpLocks/>
            </p:cNvGrpSpPr>
            <p:nvPr/>
          </p:nvGrpSpPr>
          <p:grpSpPr bwMode="auto">
            <a:xfrm>
              <a:off x="4526" y="1904"/>
              <a:ext cx="91" cy="91"/>
              <a:chOff x="3742" y="2840"/>
              <a:chExt cx="91" cy="91"/>
            </a:xfrm>
          </p:grpSpPr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>
                <a:off x="3742" y="2886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5" name="Line 70"/>
              <p:cNvSpPr>
                <a:spLocks noChangeShapeType="1"/>
              </p:cNvSpPr>
              <p:nvPr/>
            </p:nvSpPr>
            <p:spPr bwMode="auto">
              <a:xfrm>
                <a:off x="3787" y="284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123" name="Group 71"/>
            <p:cNvGrpSpPr>
              <a:grpSpLocks/>
            </p:cNvGrpSpPr>
            <p:nvPr/>
          </p:nvGrpSpPr>
          <p:grpSpPr bwMode="auto">
            <a:xfrm>
              <a:off x="4455" y="3595"/>
              <a:ext cx="123" cy="0"/>
              <a:chOff x="3379" y="3974"/>
              <a:chExt cx="123" cy="0"/>
            </a:xfrm>
          </p:grpSpPr>
          <p:sp>
            <p:nvSpPr>
              <p:cNvPr id="142" name="Line 72"/>
              <p:cNvSpPr>
                <a:spLocks noChangeShapeType="1"/>
              </p:cNvSpPr>
              <p:nvPr/>
            </p:nvSpPr>
            <p:spPr bwMode="auto">
              <a:xfrm>
                <a:off x="3379" y="3974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Line 73"/>
              <p:cNvSpPr>
                <a:spLocks noChangeShapeType="1"/>
              </p:cNvSpPr>
              <p:nvPr/>
            </p:nvSpPr>
            <p:spPr bwMode="auto">
              <a:xfrm>
                <a:off x="3457" y="3974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24" name="Line 74"/>
            <p:cNvSpPr>
              <a:spLocks noChangeShapeType="1"/>
            </p:cNvSpPr>
            <p:nvPr/>
          </p:nvSpPr>
          <p:spPr bwMode="auto">
            <a:xfrm>
              <a:off x="4585" y="2746"/>
              <a:ext cx="591" cy="33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25" name="Object 75"/>
            <p:cNvGraphicFramePr>
              <a:graphicFrameLocks noChangeAspect="1"/>
            </p:cNvGraphicFramePr>
            <p:nvPr/>
          </p:nvGraphicFramePr>
          <p:xfrm>
            <a:off x="5058" y="2341"/>
            <a:ext cx="24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3" name="Equation" r:id="rId8" imgW="104760" imgH="162015" progId="Equation.DSMT4">
                    <p:embed/>
                  </p:oleObj>
                </mc:Choice>
                <mc:Fallback>
                  <p:oleObj name="Equation" r:id="rId8" imgW="104760" imgH="1620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" y="2341"/>
                          <a:ext cx="24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76"/>
            <p:cNvGraphicFramePr>
              <a:graphicFrameLocks noChangeAspect="1"/>
            </p:cNvGraphicFramePr>
            <p:nvPr/>
          </p:nvGraphicFramePr>
          <p:xfrm>
            <a:off x="3697" y="3073"/>
            <a:ext cx="442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4" name="公式" r:id="rId10" imgW="209520" imgH="247740" progId="Equation.3">
                    <p:embed/>
                  </p:oleObj>
                </mc:Choice>
                <mc:Fallback>
                  <p:oleObj name="公式" r:id="rId10" imgW="209520" imgH="247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3073"/>
                          <a:ext cx="442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Object 77"/>
            <p:cNvGraphicFramePr>
              <a:graphicFrameLocks noChangeAspect="1"/>
            </p:cNvGraphicFramePr>
            <p:nvPr/>
          </p:nvGraphicFramePr>
          <p:xfrm>
            <a:off x="3561" y="1661"/>
            <a:ext cx="16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5" name="公式" r:id="rId12" imgW="101468" imgH="177569" progId="Equation.3">
                    <p:embed/>
                  </p:oleObj>
                </mc:Choice>
                <mc:Fallback>
                  <p:oleObj name="公式" r:id="rId12" imgW="101468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661"/>
                          <a:ext cx="16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78"/>
            <p:cNvGraphicFramePr>
              <a:graphicFrameLocks noChangeAspect="1"/>
            </p:cNvGraphicFramePr>
            <p:nvPr/>
          </p:nvGraphicFramePr>
          <p:xfrm>
            <a:off x="3334" y="2053"/>
            <a:ext cx="32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6" name="公式" r:id="rId14" imgW="142830" imgH="180885" progId="Equation.3">
                    <p:embed/>
                  </p:oleObj>
                </mc:Choice>
                <mc:Fallback>
                  <p:oleObj name="公式" r:id="rId14" imgW="142830" imgH="180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053"/>
                          <a:ext cx="32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79"/>
            <p:cNvGraphicFramePr>
              <a:graphicFrameLocks noChangeAspect="1"/>
            </p:cNvGraphicFramePr>
            <p:nvPr/>
          </p:nvGraphicFramePr>
          <p:xfrm>
            <a:off x="3697" y="2477"/>
            <a:ext cx="368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7" name="公式" r:id="rId16" imgW="171450" imgH="219165" progId="Equation.3">
                    <p:embed/>
                  </p:oleObj>
                </mc:Choice>
                <mc:Fallback>
                  <p:oleObj name="公式" r:id="rId16" imgW="171450" imgH="2191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2477"/>
                          <a:ext cx="368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80"/>
            <p:cNvGraphicFramePr>
              <a:graphicFrameLocks noChangeAspect="1"/>
            </p:cNvGraphicFramePr>
            <p:nvPr/>
          </p:nvGraphicFramePr>
          <p:xfrm>
            <a:off x="4559" y="3294"/>
            <a:ext cx="344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8" name="公式" r:id="rId18" imgW="162000" imgH="219165" progId="Equation.3">
                    <p:embed/>
                  </p:oleObj>
                </mc:Choice>
                <mc:Fallback>
                  <p:oleObj name="公式" r:id="rId18" imgW="162000" imgH="2191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9" y="3294"/>
                          <a:ext cx="344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" name="Line 81"/>
            <p:cNvSpPr>
              <a:spLocks noChangeShapeType="1"/>
            </p:cNvSpPr>
            <p:nvPr/>
          </p:nvSpPr>
          <p:spPr bwMode="auto">
            <a:xfrm flipH="1">
              <a:off x="4106" y="2795"/>
              <a:ext cx="362" cy="5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82"/>
            <p:cNvSpPr>
              <a:spLocks noChangeShapeType="1"/>
            </p:cNvSpPr>
            <p:nvPr/>
          </p:nvSpPr>
          <p:spPr bwMode="auto">
            <a:xfrm flipH="1">
              <a:off x="4106" y="2749"/>
              <a:ext cx="3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Line 83"/>
            <p:cNvSpPr>
              <a:spLocks noChangeShapeType="1"/>
            </p:cNvSpPr>
            <p:nvPr/>
          </p:nvSpPr>
          <p:spPr bwMode="auto">
            <a:xfrm>
              <a:off x="4106" y="2749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84"/>
            <p:cNvSpPr>
              <a:spLocks noChangeShapeType="1"/>
            </p:cNvSpPr>
            <p:nvPr/>
          </p:nvSpPr>
          <p:spPr bwMode="auto">
            <a:xfrm>
              <a:off x="4106" y="336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Line 85"/>
            <p:cNvSpPr>
              <a:spLocks noChangeShapeType="1"/>
            </p:cNvSpPr>
            <p:nvPr/>
          </p:nvSpPr>
          <p:spPr bwMode="auto">
            <a:xfrm>
              <a:off x="4604" y="2736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86"/>
            <p:cNvSpPr>
              <a:spLocks noChangeShapeType="1"/>
            </p:cNvSpPr>
            <p:nvPr/>
          </p:nvSpPr>
          <p:spPr bwMode="auto">
            <a:xfrm>
              <a:off x="4553" y="2795"/>
              <a:ext cx="0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87"/>
            <p:cNvSpPr>
              <a:spLocks noChangeShapeType="1"/>
            </p:cNvSpPr>
            <p:nvPr/>
          </p:nvSpPr>
          <p:spPr bwMode="auto">
            <a:xfrm>
              <a:off x="4559" y="3067"/>
              <a:ext cx="59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Line 88"/>
            <p:cNvSpPr>
              <a:spLocks noChangeShapeType="1"/>
            </p:cNvSpPr>
            <p:nvPr/>
          </p:nvSpPr>
          <p:spPr bwMode="auto">
            <a:xfrm>
              <a:off x="5175" y="2749"/>
              <a:ext cx="0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39" name="Object 89"/>
            <p:cNvGraphicFramePr>
              <a:graphicFrameLocks noChangeAspect="1"/>
            </p:cNvGraphicFramePr>
            <p:nvPr/>
          </p:nvGraphicFramePr>
          <p:xfrm>
            <a:off x="4604" y="2931"/>
            <a:ext cx="27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9" name="公式" r:id="rId20" imgW="123930" imgH="162015" progId="Equation.3">
                    <p:embed/>
                  </p:oleObj>
                </mc:Choice>
                <mc:Fallback>
                  <p:oleObj name="公式" r:id="rId20" imgW="123930" imgH="1620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931"/>
                          <a:ext cx="27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90"/>
            <p:cNvGraphicFramePr>
              <a:graphicFrameLocks noChangeAspect="1"/>
            </p:cNvGraphicFramePr>
            <p:nvPr/>
          </p:nvGraphicFramePr>
          <p:xfrm>
            <a:off x="4926" y="3022"/>
            <a:ext cx="66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60" name="Equation" r:id="rId22" imgW="323730" imgH="162015" progId="Equation.DSMT4">
                    <p:embed/>
                  </p:oleObj>
                </mc:Choice>
                <mc:Fallback>
                  <p:oleObj name="Equation" r:id="rId22" imgW="323730" imgH="1620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" y="3022"/>
                          <a:ext cx="66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Line 91"/>
            <p:cNvSpPr>
              <a:spLocks noChangeShapeType="1"/>
            </p:cNvSpPr>
            <p:nvPr/>
          </p:nvSpPr>
          <p:spPr bwMode="auto">
            <a:xfrm flipH="1">
              <a:off x="3561" y="1959"/>
              <a:ext cx="182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2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7220" name="Picture 4" descr="https://ss3.bdstatic.com/70cFv8Sh_Q1YnxGkpoWK1HF6hhy/it/u=2425609615,1032493682&amp;fm=26&amp;gp=0.jp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14885" r="34321" b="14553"/>
          <a:stretch/>
        </p:blipFill>
        <p:spPr bwMode="auto">
          <a:xfrm>
            <a:off x="262660" y="893516"/>
            <a:ext cx="1455365" cy="139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9" name="Text Box 2"/>
          <p:cNvSpPr txBox="1">
            <a:spLocks noChangeArrowheads="1"/>
          </p:cNvSpPr>
          <p:nvPr/>
        </p:nvSpPr>
        <p:spPr bwMode="auto">
          <a:xfrm>
            <a:off x="1953711" y="985929"/>
            <a:ext cx="1859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 smtClean="0">
                <a:solidFill>
                  <a:srgbClr val="C00000"/>
                </a:solidFill>
                <a:ea typeface="宋体" pitchFamily="2" charset="-122"/>
              </a:rPr>
              <a:t>从电子的实际运动速度看：</a:t>
            </a:r>
            <a:endParaRPr lang="zh-CN" altLang="en-US" sz="280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960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utoUpdateAnimBg="0"/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272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二、动生电动势功能关系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grpSp>
        <p:nvGrpSpPr>
          <p:cNvPr id="101" name="Group 9"/>
          <p:cNvGrpSpPr>
            <a:grpSpLocks/>
          </p:cNvGrpSpPr>
          <p:nvPr/>
        </p:nvGrpSpPr>
        <p:grpSpPr bwMode="auto">
          <a:xfrm>
            <a:off x="414080" y="2794084"/>
            <a:ext cx="4229100" cy="3411537"/>
            <a:chOff x="2925" y="1644"/>
            <a:chExt cx="2664" cy="2149"/>
          </a:xfrm>
        </p:grpSpPr>
        <p:sp>
          <p:nvSpPr>
            <p:cNvPr id="102" name="Rectangle 10"/>
            <p:cNvSpPr>
              <a:spLocks noChangeArrowheads="1"/>
            </p:cNvSpPr>
            <p:nvPr/>
          </p:nvSpPr>
          <p:spPr bwMode="auto">
            <a:xfrm>
              <a:off x="4579" y="3172"/>
              <a:ext cx="271" cy="3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Rectangle 11"/>
            <p:cNvSpPr>
              <a:spLocks noChangeArrowheads="1"/>
            </p:cNvSpPr>
            <p:nvPr/>
          </p:nvSpPr>
          <p:spPr bwMode="auto">
            <a:xfrm>
              <a:off x="4242" y="3115"/>
              <a:ext cx="136" cy="2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2"/>
            <p:cNvSpPr>
              <a:spLocks noChangeArrowheads="1"/>
            </p:cNvSpPr>
            <p:nvPr/>
          </p:nvSpPr>
          <p:spPr bwMode="auto">
            <a:xfrm>
              <a:off x="4241" y="1644"/>
              <a:ext cx="128" cy="30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200" i="1" kern="0">
                  <a:solidFill>
                    <a:srgbClr val="000000"/>
                  </a:solidFill>
                </a:rPr>
                <a:t>a</a:t>
              </a:r>
              <a:endParaRPr lang="en-US" altLang="zh-CN" sz="32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4140" y="2941"/>
              <a:ext cx="409" cy="47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Rectangle 14"/>
            <p:cNvSpPr>
              <a:spLocks noChangeArrowheads="1"/>
            </p:cNvSpPr>
            <p:nvPr/>
          </p:nvSpPr>
          <p:spPr bwMode="auto">
            <a:xfrm>
              <a:off x="4208" y="3524"/>
              <a:ext cx="112" cy="26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i="1" kern="0">
                  <a:solidFill>
                    <a:srgbClr val="000000"/>
                  </a:solidFill>
                </a:rPr>
                <a:t>b</a:t>
              </a:r>
              <a:endParaRPr lang="en-US" altLang="zh-CN" sz="2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Rectangle 15"/>
            <p:cNvSpPr>
              <a:spLocks noChangeArrowheads="1"/>
            </p:cNvSpPr>
            <p:nvPr/>
          </p:nvSpPr>
          <p:spPr bwMode="auto">
            <a:xfrm>
              <a:off x="4480" y="3037"/>
              <a:ext cx="544" cy="589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Line 16"/>
            <p:cNvSpPr>
              <a:spLocks noChangeShapeType="1"/>
            </p:cNvSpPr>
            <p:nvPr/>
          </p:nvSpPr>
          <p:spPr bwMode="auto">
            <a:xfrm>
              <a:off x="2925" y="1962"/>
              <a:ext cx="2042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Line 17"/>
            <p:cNvSpPr>
              <a:spLocks noChangeShapeType="1"/>
            </p:cNvSpPr>
            <p:nvPr/>
          </p:nvSpPr>
          <p:spPr bwMode="auto">
            <a:xfrm>
              <a:off x="2925" y="1962"/>
              <a:ext cx="0" cy="1588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Line 18"/>
            <p:cNvSpPr>
              <a:spLocks noChangeShapeType="1"/>
            </p:cNvSpPr>
            <p:nvPr/>
          </p:nvSpPr>
          <p:spPr bwMode="auto">
            <a:xfrm>
              <a:off x="2925" y="3550"/>
              <a:ext cx="1996" cy="0"/>
            </a:xfrm>
            <a:prstGeom prst="line">
              <a:avLst/>
            </a:prstGeom>
            <a:noFill/>
            <a:ln w="38100">
              <a:solidFill>
                <a:sysClr val="windowText" lastClr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11" name="Group 19"/>
            <p:cNvGrpSpPr>
              <a:grpSpLocks/>
            </p:cNvGrpSpPr>
            <p:nvPr/>
          </p:nvGrpSpPr>
          <p:grpSpPr bwMode="auto">
            <a:xfrm>
              <a:off x="3198" y="2216"/>
              <a:ext cx="90" cy="408"/>
              <a:chOff x="3470" y="3158"/>
              <a:chExt cx="90" cy="408"/>
            </a:xfrm>
          </p:grpSpPr>
          <p:grpSp>
            <p:nvGrpSpPr>
              <p:cNvPr id="178" name="Group 20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8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3" name="Line 22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79" name="Group 23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8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Line 25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12" name="Group 26"/>
            <p:cNvGrpSpPr>
              <a:grpSpLocks/>
            </p:cNvGrpSpPr>
            <p:nvPr/>
          </p:nvGrpSpPr>
          <p:grpSpPr bwMode="auto">
            <a:xfrm>
              <a:off x="3198" y="2896"/>
              <a:ext cx="90" cy="408"/>
              <a:chOff x="3470" y="3158"/>
              <a:chExt cx="90" cy="408"/>
            </a:xfrm>
          </p:grpSpPr>
          <p:grpSp>
            <p:nvGrpSpPr>
              <p:cNvPr id="172" name="Group 27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76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7" name="Line 29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73" name="Group 30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7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Line 32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13" name="Group 33"/>
            <p:cNvGrpSpPr>
              <a:grpSpLocks/>
            </p:cNvGrpSpPr>
            <p:nvPr/>
          </p:nvGrpSpPr>
          <p:grpSpPr bwMode="auto">
            <a:xfrm>
              <a:off x="3787" y="2189"/>
              <a:ext cx="90" cy="408"/>
              <a:chOff x="3470" y="3158"/>
              <a:chExt cx="90" cy="408"/>
            </a:xfrm>
          </p:grpSpPr>
          <p:grpSp>
            <p:nvGrpSpPr>
              <p:cNvPr id="166" name="Group 34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7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36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67" name="Group 37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8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Line 39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14" name="Group 40"/>
            <p:cNvGrpSpPr>
              <a:grpSpLocks/>
            </p:cNvGrpSpPr>
            <p:nvPr/>
          </p:nvGrpSpPr>
          <p:grpSpPr bwMode="auto">
            <a:xfrm>
              <a:off x="3787" y="2869"/>
              <a:ext cx="90" cy="408"/>
              <a:chOff x="3470" y="3158"/>
              <a:chExt cx="90" cy="408"/>
            </a:xfrm>
          </p:grpSpPr>
          <p:grpSp>
            <p:nvGrpSpPr>
              <p:cNvPr id="160" name="Group 41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6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43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61" name="Group 44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62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46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15" name="Group 47"/>
            <p:cNvGrpSpPr>
              <a:grpSpLocks/>
            </p:cNvGrpSpPr>
            <p:nvPr/>
          </p:nvGrpSpPr>
          <p:grpSpPr bwMode="auto">
            <a:xfrm>
              <a:off x="4740" y="2189"/>
              <a:ext cx="90" cy="408"/>
              <a:chOff x="3470" y="3158"/>
              <a:chExt cx="90" cy="408"/>
            </a:xfrm>
          </p:grpSpPr>
          <p:grpSp>
            <p:nvGrpSpPr>
              <p:cNvPr id="154" name="Group 48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50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55" name="Group 51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6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Line 53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16" name="Group 54"/>
            <p:cNvGrpSpPr>
              <a:grpSpLocks/>
            </p:cNvGrpSpPr>
            <p:nvPr/>
          </p:nvGrpSpPr>
          <p:grpSpPr bwMode="auto">
            <a:xfrm>
              <a:off x="4740" y="2869"/>
              <a:ext cx="90" cy="408"/>
              <a:chOff x="3470" y="3158"/>
              <a:chExt cx="90" cy="408"/>
            </a:xfrm>
          </p:grpSpPr>
          <p:grpSp>
            <p:nvGrpSpPr>
              <p:cNvPr id="148" name="Group 55"/>
              <p:cNvGrpSpPr>
                <a:grpSpLocks/>
              </p:cNvGrpSpPr>
              <p:nvPr/>
            </p:nvGrpSpPr>
            <p:grpSpPr bwMode="auto">
              <a:xfrm>
                <a:off x="3470" y="3158"/>
                <a:ext cx="90" cy="91"/>
                <a:chOff x="3470" y="3158"/>
                <a:chExt cx="90" cy="91"/>
              </a:xfrm>
            </p:grpSpPr>
            <p:sp>
              <p:nvSpPr>
                <p:cNvPr id="152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3" name="Line 57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49" name="Group 58"/>
              <p:cNvGrpSpPr>
                <a:grpSpLocks/>
              </p:cNvGrpSpPr>
              <p:nvPr/>
            </p:nvGrpSpPr>
            <p:grpSpPr bwMode="auto">
              <a:xfrm>
                <a:off x="3470" y="3475"/>
                <a:ext cx="90" cy="91"/>
                <a:chOff x="3470" y="3158"/>
                <a:chExt cx="90" cy="91"/>
              </a:xfrm>
            </p:grpSpPr>
            <p:sp>
              <p:nvSpPr>
                <p:cNvPr id="150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1" name="Line 60"/>
                <p:cNvSpPr>
                  <a:spLocks noChangeShapeType="1"/>
                </p:cNvSpPr>
                <p:nvPr/>
              </p:nvSpPr>
              <p:spPr bwMode="auto">
                <a:xfrm>
                  <a:off x="3470" y="3158"/>
                  <a:ext cx="90" cy="91"/>
                </a:xfrm>
                <a:prstGeom prst="line">
                  <a:avLst/>
                </a:prstGeom>
                <a:noFill/>
                <a:ln w="9525">
                  <a:solidFill>
                    <a:sysClr val="windowText" lastClr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117" name="AutoShape 61"/>
            <p:cNvSpPr>
              <a:spLocks noChangeArrowheads="1"/>
            </p:cNvSpPr>
            <p:nvPr/>
          </p:nvSpPr>
          <p:spPr bwMode="auto">
            <a:xfrm>
              <a:off x="4422" y="1865"/>
              <a:ext cx="182" cy="1797"/>
            </a:xfrm>
            <a:prstGeom prst="roundRect">
              <a:avLst>
                <a:gd name="adj" fmla="val 16667"/>
              </a:avLst>
            </a:prstGeom>
            <a:solidFill>
              <a:sysClr val="window" lastClr="FFFFFF"/>
            </a:solidFill>
            <a:ln w="381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Oval 62"/>
            <p:cNvSpPr>
              <a:spLocks noChangeArrowheads="1"/>
            </p:cNvSpPr>
            <p:nvPr/>
          </p:nvSpPr>
          <p:spPr bwMode="auto">
            <a:xfrm>
              <a:off x="4455" y="2656"/>
              <a:ext cx="136" cy="136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Line 63"/>
            <p:cNvSpPr>
              <a:spLocks noChangeShapeType="1"/>
            </p:cNvSpPr>
            <p:nvPr/>
          </p:nvSpPr>
          <p:spPr bwMode="auto">
            <a:xfrm>
              <a:off x="4488" y="2727"/>
              <a:ext cx="9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Line 64"/>
            <p:cNvSpPr>
              <a:spLocks noChangeShapeType="1"/>
            </p:cNvSpPr>
            <p:nvPr/>
          </p:nvSpPr>
          <p:spPr bwMode="auto">
            <a:xfrm flipH="1">
              <a:off x="4514" y="2792"/>
              <a:ext cx="6" cy="5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21" name="Group 65"/>
            <p:cNvGrpSpPr>
              <a:grpSpLocks/>
            </p:cNvGrpSpPr>
            <p:nvPr/>
          </p:nvGrpSpPr>
          <p:grpSpPr bwMode="auto">
            <a:xfrm>
              <a:off x="4435" y="1904"/>
              <a:ext cx="91" cy="91"/>
              <a:chOff x="3742" y="2840"/>
              <a:chExt cx="91" cy="91"/>
            </a:xfrm>
          </p:grpSpPr>
          <p:sp>
            <p:nvSpPr>
              <p:cNvPr id="146" name="Line 66"/>
              <p:cNvSpPr>
                <a:spLocks noChangeShapeType="1"/>
              </p:cNvSpPr>
              <p:nvPr/>
            </p:nvSpPr>
            <p:spPr bwMode="auto">
              <a:xfrm>
                <a:off x="3742" y="2886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Line 67"/>
              <p:cNvSpPr>
                <a:spLocks noChangeShapeType="1"/>
              </p:cNvSpPr>
              <p:nvPr/>
            </p:nvSpPr>
            <p:spPr bwMode="auto">
              <a:xfrm>
                <a:off x="3787" y="284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2" name="Group 68"/>
            <p:cNvGrpSpPr>
              <a:grpSpLocks/>
            </p:cNvGrpSpPr>
            <p:nvPr/>
          </p:nvGrpSpPr>
          <p:grpSpPr bwMode="auto">
            <a:xfrm>
              <a:off x="4526" y="1904"/>
              <a:ext cx="91" cy="91"/>
              <a:chOff x="3742" y="2840"/>
              <a:chExt cx="91" cy="91"/>
            </a:xfrm>
          </p:grpSpPr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>
                <a:off x="3742" y="2886"/>
                <a:ext cx="9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Line 70"/>
              <p:cNvSpPr>
                <a:spLocks noChangeShapeType="1"/>
              </p:cNvSpPr>
              <p:nvPr/>
            </p:nvSpPr>
            <p:spPr bwMode="auto">
              <a:xfrm>
                <a:off x="3787" y="2840"/>
                <a:ext cx="0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23" name="Group 71"/>
            <p:cNvGrpSpPr>
              <a:grpSpLocks/>
            </p:cNvGrpSpPr>
            <p:nvPr/>
          </p:nvGrpSpPr>
          <p:grpSpPr bwMode="auto">
            <a:xfrm>
              <a:off x="4455" y="3595"/>
              <a:ext cx="123" cy="0"/>
              <a:chOff x="3379" y="3974"/>
              <a:chExt cx="123" cy="0"/>
            </a:xfrm>
          </p:grpSpPr>
          <p:sp>
            <p:nvSpPr>
              <p:cNvPr id="142" name="Line 72"/>
              <p:cNvSpPr>
                <a:spLocks noChangeShapeType="1"/>
              </p:cNvSpPr>
              <p:nvPr/>
            </p:nvSpPr>
            <p:spPr bwMode="auto">
              <a:xfrm>
                <a:off x="3379" y="3974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Line 73"/>
              <p:cNvSpPr>
                <a:spLocks noChangeShapeType="1"/>
              </p:cNvSpPr>
              <p:nvPr/>
            </p:nvSpPr>
            <p:spPr bwMode="auto">
              <a:xfrm>
                <a:off x="3457" y="3974"/>
                <a:ext cx="45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24" name="Line 74"/>
            <p:cNvSpPr>
              <a:spLocks noChangeShapeType="1"/>
            </p:cNvSpPr>
            <p:nvPr/>
          </p:nvSpPr>
          <p:spPr bwMode="auto">
            <a:xfrm>
              <a:off x="4585" y="2746"/>
              <a:ext cx="591" cy="33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125" name="Object 75"/>
            <p:cNvGraphicFramePr>
              <a:graphicFrameLocks noChangeAspect="1"/>
            </p:cNvGraphicFramePr>
            <p:nvPr/>
          </p:nvGraphicFramePr>
          <p:xfrm>
            <a:off x="5058" y="2341"/>
            <a:ext cx="246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0" name="Equation" r:id="rId4" imgW="104760" imgH="162015" progId="Equation.DSMT4">
                    <p:embed/>
                  </p:oleObj>
                </mc:Choice>
                <mc:Fallback>
                  <p:oleObj name="Equation" r:id="rId4" imgW="104760" imgH="1620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8" y="2341"/>
                          <a:ext cx="246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76"/>
            <p:cNvGraphicFramePr>
              <a:graphicFrameLocks noChangeAspect="1"/>
            </p:cNvGraphicFramePr>
            <p:nvPr/>
          </p:nvGraphicFramePr>
          <p:xfrm>
            <a:off x="3697" y="3073"/>
            <a:ext cx="442" cy="5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1" name="公式" r:id="rId6" imgW="209520" imgH="247740" progId="Equation.3">
                    <p:embed/>
                  </p:oleObj>
                </mc:Choice>
                <mc:Fallback>
                  <p:oleObj name="公式" r:id="rId6" imgW="209520" imgH="247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3073"/>
                          <a:ext cx="442" cy="5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Object 77"/>
            <p:cNvGraphicFramePr>
              <a:graphicFrameLocks noChangeAspect="1"/>
            </p:cNvGraphicFramePr>
            <p:nvPr/>
          </p:nvGraphicFramePr>
          <p:xfrm>
            <a:off x="3561" y="1661"/>
            <a:ext cx="16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2" name="公式" r:id="rId8" imgW="101468" imgH="177569" progId="Equation.3">
                    <p:embed/>
                  </p:oleObj>
                </mc:Choice>
                <mc:Fallback>
                  <p:oleObj name="公式" r:id="rId8" imgW="101468" imgH="17756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1661"/>
                          <a:ext cx="16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78"/>
            <p:cNvGraphicFramePr>
              <a:graphicFrameLocks noChangeAspect="1"/>
            </p:cNvGraphicFramePr>
            <p:nvPr/>
          </p:nvGraphicFramePr>
          <p:xfrm>
            <a:off x="3334" y="2053"/>
            <a:ext cx="32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3" name="公式" r:id="rId10" imgW="142830" imgH="180885" progId="Equation.3">
                    <p:embed/>
                  </p:oleObj>
                </mc:Choice>
                <mc:Fallback>
                  <p:oleObj name="公式" r:id="rId10" imgW="142830" imgH="180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053"/>
                          <a:ext cx="320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79"/>
            <p:cNvGraphicFramePr>
              <a:graphicFrameLocks noChangeAspect="1"/>
            </p:cNvGraphicFramePr>
            <p:nvPr/>
          </p:nvGraphicFramePr>
          <p:xfrm>
            <a:off x="3697" y="2477"/>
            <a:ext cx="368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4" name="公式" r:id="rId12" imgW="171450" imgH="219165" progId="Equation.3">
                    <p:embed/>
                  </p:oleObj>
                </mc:Choice>
                <mc:Fallback>
                  <p:oleObj name="公式" r:id="rId12" imgW="171450" imgH="2191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7" y="2477"/>
                          <a:ext cx="368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80"/>
            <p:cNvGraphicFramePr>
              <a:graphicFrameLocks noChangeAspect="1"/>
            </p:cNvGraphicFramePr>
            <p:nvPr/>
          </p:nvGraphicFramePr>
          <p:xfrm>
            <a:off x="4559" y="3294"/>
            <a:ext cx="344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5" name="公式" r:id="rId14" imgW="162000" imgH="219165" progId="Equation.3">
                    <p:embed/>
                  </p:oleObj>
                </mc:Choice>
                <mc:Fallback>
                  <p:oleObj name="公式" r:id="rId14" imgW="162000" imgH="21916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9" y="3294"/>
                          <a:ext cx="344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" name="Line 81"/>
            <p:cNvSpPr>
              <a:spLocks noChangeShapeType="1"/>
            </p:cNvSpPr>
            <p:nvPr/>
          </p:nvSpPr>
          <p:spPr bwMode="auto">
            <a:xfrm flipH="1">
              <a:off x="4106" y="2795"/>
              <a:ext cx="362" cy="58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Line 82"/>
            <p:cNvSpPr>
              <a:spLocks noChangeShapeType="1"/>
            </p:cNvSpPr>
            <p:nvPr/>
          </p:nvSpPr>
          <p:spPr bwMode="auto">
            <a:xfrm flipH="1">
              <a:off x="4106" y="2749"/>
              <a:ext cx="36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Line 83"/>
            <p:cNvSpPr>
              <a:spLocks noChangeShapeType="1"/>
            </p:cNvSpPr>
            <p:nvPr/>
          </p:nvSpPr>
          <p:spPr bwMode="auto">
            <a:xfrm>
              <a:off x="4106" y="2749"/>
              <a:ext cx="0" cy="5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Line 84"/>
            <p:cNvSpPr>
              <a:spLocks noChangeShapeType="1"/>
            </p:cNvSpPr>
            <p:nvPr/>
          </p:nvSpPr>
          <p:spPr bwMode="auto">
            <a:xfrm>
              <a:off x="4106" y="336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Line 85"/>
            <p:cNvSpPr>
              <a:spLocks noChangeShapeType="1"/>
            </p:cNvSpPr>
            <p:nvPr/>
          </p:nvSpPr>
          <p:spPr bwMode="auto">
            <a:xfrm>
              <a:off x="4604" y="2736"/>
              <a:ext cx="59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Line 86"/>
            <p:cNvSpPr>
              <a:spLocks noChangeShapeType="1"/>
            </p:cNvSpPr>
            <p:nvPr/>
          </p:nvSpPr>
          <p:spPr bwMode="auto">
            <a:xfrm>
              <a:off x="4553" y="2795"/>
              <a:ext cx="0" cy="27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Line 87"/>
            <p:cNvSpPr>
              <a:spLocks noChangeShapeType="1"/>
            </p:cNvSpPr>
            <p:nvPr/>
          </p:nvSpPr>
          <p:spPr bwMode="auto">
            <a:xfrm>
              <a:off x="4559" y="3067"/>
              <a:ext cx="59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Line 88"/>
            <p:cNvSpPr>
              <a:spLocks noChangeShapeType="1"/>
            </p:cNvSpPr>
            <p:nvPr/>
          </p:nvSpPr>
          <p:spPr bwMode="auto">
            <a:xfrm>
              <a:off x="5175" y="2749"/>
              <a:ext cx="0" cy="31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  <a:headEnd/>
              <a:tailEnd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graphicFrame>
          <p:nvGraphicFramePr>
            <p:cNvPr id="139" name="Object 89"/>
            <p:cNvGraphicFramePr>
              <a:graphicFrameLocks noChangeAspect="1"/>
            </p:cNvGraphicFramePr>
            <p:nvPr/>
          </p:nvGraphicFramePr>
          <p:xfrm>
            <a:off x="4604" y="2931"/>
            <a:ext cx="27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6" name="公式" r:id="rId16" imgW="123930" imgH="162015" progId="Equation.3">
                    <p:embed/>
                  </p:oleObj>
                </mc:Choice>
                <mc:Fallback>
                  <p:oleObj name="公式" r:id="rId16" imgW="123930" imgH="1620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2931"/>
                          <a:ext cx="27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" name="Object 90"/>
            <p:cNvGraphicFramePr>
              <a:graphicFrameLocks noChangeAspect="1"/>
            </p:cNvGraphicFramePr>
            <p:nvPr/>
          </p:nvGraphicFramePr>
          <p:xfrm>
            <a:off x="4926" y="3022"/>
            <a:ext cx="663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7" name="Equation" r:id="rId18" imgW="323730" imgH="162015" progId="Equation.DSMT4">
                    <p:embed/>
                  </p:oleObj>
                </mc:Choice>
                <mc:Fallback>
                  <p:oleObj name="Equation" r:id="rId18" imgW="323730" imgH="1620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" y="3022"/>
                          <a:ext cx="663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" name="Line 91"/>
            <p:cNvSpPr>
              <a:spLocks noChangeShapeType="1"/>
            </p:cNvSpPr>
            <p:nvPr/>
          </p:nvSpPr>
          <p:spPr bwMode="auto">
            <a:xfrm flipH="1">
              <a:off x="3561" y="1959"/>
              <a:ext cx="182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20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7220" name="Picture 4" descr="https://ss3.bdstatic.com/70cFv8Sh_Q1YnxGkpoWK1HF6hhy/it/u=2425609615,1032493682&amp;fm=26&amp;gp=0.jpg"/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14885" r="34321" b="14553"/>
          <a:stretch/>
        </p:blipFill>
        <p:spPr bwMode="auto">
          <a:xfrm>
            <a:off x="262660" y="893516"/>
            <a:ext cx="1455365" cy="139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4" name="Group 3"/>
          <p:cNvGrpSpPr>
            <a:grpSpLocks/>
          </p:cNvGrpSpPr>
          <p:nvPr/>
        </p:nvGrpSpPr>
        <p:grpSpPr bwMode="auto">
          <a:xfrm>
            <a:off x="4500406" y="804103"/>
            <a:ext cx="3181350" cy="641350"/>
            <a:chOff x="788" y="1382"/>
            <a:chExt cx="2004" cy="404"/>
          </a:xfrm>
        </p:grpSpPr>
        <p:graphicFrame>
          <p:nvGraphicFramePr>
            <p:cNvPr id="185" name="Object 4"/>
            <p:cNvGraphicFramePr>
              <a:graphicFrameLocks noChangeAspect="1"/>
            </p:cNvGraphicFramePr>
            <p:nvPr/>
          </p:nvGraphicFramePr>
          <p:xfrm>
            <a:off x="788" y="1382"/>
            <a:ext cx="242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28" name="Equation" r:id="rId22" imgW="152268" imgH="253780" progId="Equation.DSMT4">
                    <p:embed/>
                  </p:oleObj>
                </mc:Choice>
                <mc:Fallback>
                  <p:oleObj name="Equation" r:id="rId22" imgW="152268" imgH="253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" y="1382"/>
                          <a:ext cx="242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6" name="Text Box 5"/>
            <p:cNvSpPr txBox="1">
              <a:spLocks noChangeArrowheads="1"/>
            </p:cNvSpPr>
            <p:nvPr/>
          </p:nvSpPr>
          <p:spPr bwMode="auto">
            <a:xfrm>
              <a:off x="1094" y="1444"/>
              <a:ext cx="1698" cy="3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做正功，功率为</a:t>
              </a:r>
            </a:p>
          </p:txBody>
        </p:sp>
      </p:grpSp>
      <p:graphicFrame>
        <p:nvGraphicFramePr>
          <p:cNvPr id="18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472570"/>
              </p:ext>
            </p:extLst>
          </p:nvPr>
        </p:nvGraphicFramePr>
        <p:xfrm>
          <a:off x="4386106" y="1607378"/>
          <a:ext cx="3679825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29" name="Equation" r:id="rId24" imgW="1358900" imgH="508000" progId="Equation.DSMT4">
                  <p:embed/>
                </p:oleObj>
              </mc:Choice>
              <mc:Fallback>
                <p:oleObj name="Equation" r:id="rId24" imgW="13589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106" y="1607378"/>
                        <a:ext cx="3679825" cy="1368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77AB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8" name="Group 7"/>
          <p:cNvGrpSpPr>
            <a:grpSpLocks/>
          </p:cNvGrpSpPr>
          <p:nvPr/>
        </p:nvGrpSpPr>
        <p:grpSpPr bwMode="auto">
          <a:xfrm>
            <a:off x="4409919" y="3090103"/>
            <a:ext cx="3211512" cy="687388"/>
            <a:chOff x="779" y="2986"/>
            <a:chExt cx="2023" cy="433"/>
          </a:xfrm>
        </p:grpSpPr>
        <p:graphicFrame>
          <p:nvGraphicFramePr>
            <p:cNvPr id="189" name="Object 8"/>
            <p:cNvGraphicFramePr>
              <a:graphicFrameLocks noChangeAspect="1"/>
            </p:cNvGraphicFramePr>
            <p:nvPr/>
          </p:nvGraphicFramePr>
          <p:xfrm>
            <a:off x="779" y="2986"/>
            <a:ext cx="305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430" name="Equation" r:id="rId26" imgW="177569" imgH="253670" progId="Equation.DSMT4">
                    <p:embed/>
                  </p:oleObj>
                </mc:Choice>
                <mc:Fallback>
                  <p:oleObj name="Equation" r:id="rId26" imgW="177569" imgH="25367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2986"/>
                          <a:ext cx="305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" name="Text Box 9"/>
            <p:cNvSpPr txBox="1">
              <a:spLocks noChangeArrowheads="1"/>
            </p:cNvSpPr>
            <p:nvPr/>
          </p:nvSpPr>
          <p:spPr bwMode="auto">
            <a:xfrm>
              <a:off x="1104" y="3052"/>
              <a:ext cx="1698" cy="3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做负功，功率为</a:t>
              </a:r>
            </a:p>
          </p:txBody>
        </p:sp>
      </p:grpSp>
      <p:graphicFrame>
        <p:nvGraphicFramePr>
          <p:cNvPr id="19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362570"/>
              </p:ext>
            </p:extLst>
          </p:nvPr>
        </p:nvGraphicFramePr>
        <p:xfrm>
          <a:off x="4716016" y="3842071"/>
          <a:ext cx="38131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431" name="Equation" r:id="rId28" imgW="1447800" imgH="508000" progId="Equation.DSMT4">
                  <p:embed/>
                </p:oleObj>
              </mc:Choice>
              <mc:Fallback>
                <p:oleObj name="Equation" r:id="rId28" imgW="14478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842071"/>
                        <a:ext cx="3813175" cy="1330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77AB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Text Box 11"/>
          <p:cNvSpPr txBox="1">
            <a:spLocks noChangeArrowheads="1"/>
          </p:cNvSpPr>
          <p:nvPr/>
        </p:nvSpPr>
        <p:spPr bwMode="auto">
          <a:xfrm>
            <a:off x="5220072" y="5450718"/>
            <a:ext cx="34737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rPr>
              <a:t>所以，洛仑兹力的总功率为零，不作功。</a:t>
            </a: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3" name="Text Box 2"/>
          <p:cNvSpPr txBox="1">
            <a:spLocks noChangeArrowheads="1"/>
          </p:cNvSpPr>
          <p:nvPr/>
        </p:nvSpPr>
        <p:spPr bwMode="auto">
          <a:xfrm>
            <a:off x="1953711" y="985929"/>
            <a:ext cx="18594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00000"/>
                </a:solidFill>
                <a:ea typeface="宋体" pitchFamily="2" charset="-122"/>
              </a:rPr>
              <a:t>从两个分力的功率角度看</a:t>
            </a:r>
            <a:r>
              <a:rPr lang="zh-CN" altLang="en-US" sz="2800" smtClean="0">
                <a:solidFill>
                  <a:srgbClr val="C00000"/>
                </a:solidFill>
                <a:ea typeface="宋体" pitchFamily="2" charset="-122"/>
              </a:rPr>
              <a:t>：</a:t>
            </a:r>
            <a:endParaRPr lang="zh-CN" altLang="en-US" sz="2800">
              <a:solidFill>
                <a:srgbClr val="C00000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10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1040128" y="108082"/>
            <a:ext cx="4272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kumimoji="1" sz="3600" b="1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kumimoji="0" lang="zh-CN" altLang="en-US" sz="2800" smtClean="0">
                <a:solidFill>
                  <a:srgbClr val="002060"/>
                </a:solidFill>
                <a:ea typeface="宋体" panose="02010600030101010101" pitchFamily="2" charset="-122"/>
              </a:rPr>
              <a:t>二、动生电动势功能关系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eaLnBrk="1" hangingPunct="1"/>
            <a:fld id="{9A0DB2DC-4C9A-4742-B13C-FB6460FD3503}" type="slidenum">
              <a:rPr lang="en-US" altLang="zh-CN" sz="2000" b="1">
                <a:solidFill>
                  <a:srgbClr val="56CA95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endParaRPr lang="en-US" altLang="zh-CN" sz="2000" b="1" dirty="0">
              <a:solidFill>
                <a:srgbClr val="56CA95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1149568" y="613471"/>
            <a:ext cx="5603605" cy="97536"/>
          </a:xfrm>
          <a:prstGeom prst="rect">
            <a:avLst/>
          </a:prstGeom>
          <a:gradFill rotWithShape="1">
            <a:gsLst>
              <a:gs pos="0">
                <a:srgbClr val="43B4C7"/>
              </a:gs>
              <a:gs pos="100000">
                <a:schemeClr val="bg1">
                  <a:alpha val="46001"/>
                </a:schemeClr>
              </a:gs>
            </a:gsLst>
            <a:lin ang="0" scaled="1"/>
          </a:gradFill>
          <a:ln w="6350" algn="ctr">
            <a:noFill/>
            <a:miter lim="800000"/>
          </a:ln>
          <a:effectLst/>
        </p:spPr>
        <p:txBody>
          <a:bodyPr rot="10800000" lIns="91395" tIns="45697" rIns="91395" bIns="45697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  <a:ea typeface="FZHei-B01S" panose="02010601030101010101" pitchFamily="2" charset="-122"/>
              <a:sym typeface="FZHei-B01S" panose="02010601030101010101" pitchFamily="2" charset="-122"/>
            </a:endParaRPr>
          </a:p>
        </p:txBody>
      </p:sp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GaAfQ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3+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Jx1oAKKTIxnNMY56UASUUgORmqF5cEsYl6Dr71UY8zsTKVlcnkvYk4GWPtUR1A9k/WqOaXNbqnExdSRox3qN94FasqwYZUgj1FYmalhuGgfI5XuPWplS7FRqdzXopqOHQMpyCM06sDYKKKKACiiigAooooAKKKKACiiigAooooAKKKKACiiigAooooAKKQkDrRkYzQAtFRlju4qQcigAooooAKKKKACiiigAooooAKKKKACiiigAooooAKKKKACiiigAooooAKKKKACiiigAooooAKKKKACiiigAprjK9adTG5b2oAaBgYpyr3pVXHWnUAMlbZEzegzWMSSST1rVu/+PV/pWRmt6S0uY1XqOzSU3NGa1Mh1JmmlqYzUwNTTZtyvF/d5FX6xNMf/AE3Hqprbrmqq0jopu8QoopCcCsywJ5xRk+g/OkPHA/GkPuQKAHZ9RilpnTg9KcPegBaKKKACiiigAooooAKKKKACiiigAooozigBki5703sBTjksRSquKABVxTqKKACiiigAooooAKKKKACiiigApM84oJ7etN9h0oAdk+g/OgHPsaacZ6ij2NAD6KQHIpaACiiigAooooAKKKKACiiigAooooAKKKKACiiigAoophbnFACMc9DSqvc0Kvc0+gAooooAjnXfA6+orDzXQVh3kRhuGH8J5FbUX0Mqq6kWaTdTc/lTWbj2roMRWaoXkwDSPJjvVV5c5ppEtmvooMl2z9lT+db9ZuiW5hst7DDS/N+HatKuSq7yZ1U1aIUjdPxpaKzLGHg80Zx/jSkcc5+tJgev5CgAP3T9acvekwT7e1KBigBaKKKACiiigAooooAKKKKACiig8UABOKjJyaC27inKuOtAAq45PWnUUUAFFFFABRRRQAUUUUAFFFFABRRRQAh6im9DTyMimn3496AE7YxijstGB9foKXaSc0AKvSloAwKKACiiigAooooAKKKKACiiigAooooAKKKKACiiigCMn5jTgvHNLgZpaACiiigAooooAKrXtr9phwOHHKmrBIAySBUMl5BGDulX8DmnG97oTtbU5uRijlGBUjgg1GZhVy/nS7mDBMKBgE9TVJooz7V3x2uzjlvoQySA96s6Xpz3s4d1IgU5JP8AF7CoDAme9dLZ39s8SoNsRAxtPAH0qasnGPulU4pvUvAAKAOgpaQEEZBpa4TrCiiigAooooAKKKKACiiigAooooAKKKKACiiigAqPqcVJSYGaAAD1paKKACiiigAooooAKKKKACiiigAooooAKKKKACiiigAooooAKKKKACiiigAooooAKKKKACkPQ0tFAEW7HBNFSbRRQAtFFFABRRRQAUUUUAFFFFABUU84hTJ5J6Cpc4rJupvOmJH3RwKuEeZkTlZDJZXlOWOfQVCUB60rNQCCK6loc+5E0XtTDEPSrNIadxWK3kUohFT0mKLhYRC8X3HZfocVMuoTIf8AWZ+oqu5wMCsTVdS+x7ecZNNQUnsDk4nWR6qp4dPxU1cjuoZOFcZ9DXncOujHzGrCa+meTUSw3YqNfuehUVx9vrxwAJWHpzVqPWpXH+trJ4eRp7eJ01Fc+NWlBGJNx6AVLJeXG3czn6DjFL2Mh+1Rt5pNy+orBSfzRksT9TUlHsfMXtfI285orGSR0OVYj8a0ba584FW4YfrUypuOpcZp6FiiiisywooooAKKKKACiiigAooooAKKKKACiiigAooooAKKKKACiiigAooooAKKKKACiiigAooooAKKKKACiiigAooooAKKKKACiiigAooooAKKKKACiiobmbyo8j7x6U0ruwm7EF7cY/dL1/iNZ7HApWJ5J6mq0suPrXVCFlY55Su7kN2txNBIbfOUwWI6gU60mLRgN1rc0618i1yw+d+Wz29qyL21FneEJxG/zKPT2ojUUm4icGkpEwPFBNQq/FLvqrCH5oyMcfnVZp+cD8aQzYHNOwrizyBUJNQ6Pp1nrFxcSXlusyRYVN3QE5z/AErN1K+2owzwBXWeHrI2WkQhxiWQeZJn1P8A9bA/ClVbhDzY6a5pFG88E6RcqfKie2f+9E5/kciubvfh7qMYJs7+GUdlkBQ/pmuq8ReLdL8NW4e8m3SsPkgTl3/DsPc15LrnxS1zUXdbJlsIDwBFy5Hux/piqw8cRPWL08ya86ENHv5F29h1XQW/4mFtJFHnAkHK5+o4/Cm/8JEsKD5gcjIOeted3uo3V5IZLieWaQ/xSOWP61VMlwo2l2BPTn7nvXo+x013OJVbvTRHt3hS9l1a5llI/dQcZ/2j2/L+lbet3gsbCW4JwEUsT9K4n4c69pmmeGjaXl5HFcrKzuZXxvB6EE9eOPwrM+Injm0v9OfS9Jl85pTiSVfuquegPfNcjpydS1tDpU0o7nT6B4xsr2/S1aZVkk4QE9T6V2wORmvlGCG9imjuEneN42DI2eQRyDX0d4W8RQa/o8NwrKJ1AWaPP3W7/h6UVqTjqOnUT0udDmpLeTZcIexOD+NV94NU9TvY7PTrid5AgSNm3Zxjiufl5tDW9tTrKK+fLP4geKLMBjqbTDHCTIrZ+pxn9a6zR/jA2Vj1fT1x3ltj0/4Cf8aJ4CtHVaihjqUtHoer0VnaTrmm63bCfT7uOZe4U/Mv1HUfjWjXG007M6001dBRRRSGFFFFABRRRQAUUUUAFFct8QNVutH8Kz3VlMYbjeiI4AyMsM9fbNeOt458UN11m4/DA/pXXQwk60eZM5a2LjSlytH0XRXzkPGPiaQ4/tm7A7nfjFMfxf4hbgaxe4H/AE2OTW39mz7ox/tCHZn0hRXzS3ijX266xff+BD/40w+JNcJydXv/APwJf/Gn/Zs/5hf2jH+U+maK+aV8U68vTV77/wACH/xqZfGPiJemsXn4zE0f2bP+ZB/aMf5WfSFFfOy+NvEqdNXufxIP86mTx74pBAXVpSfTy0P/ALLU/wBm1O6H/aNPsz6DorwVfiJ4nQbDqYLf3jBHgf8AjtOHxK8VI2GvImI9YE/oKX9nVe6/r5Ff2hS7M94orwwfFHxMOr2rfWH/AOvXrHhHVJ9a8NWmoXOzzpQ2/YMDIYj+lY1sLUox5pG1HFQqvlibdFFFcx0BRRRQAUUUUAFFFFABRRRQAUUUUAFFFFABRRR0oAZJIsSFmPFZU0xmcsenYU+6m86U4+6OBVdjgV0U4W1ZhOd9CGaUAe9XdN08nbczj5jyqnt71TtIftOoKrDKJ8xFdFRVnb3UFON9WFZ+rQiS03gfMhzWhUVwnmW8ieqkVjF2aZtJXVjnUGRTmQkYFNjOOKkzXYzkRAYgKgmGFJqy+ap3LFYzVITMgQ/a9XtLdhlXmUMPbPP6Zro/GfiyLwvpeYwr3suRBGenux9hWFpU0cfiCGaVgscKSSMx6ABDzXm3ibWpvEGt3F9ISFY7YkP8CDoP6/UmtY0PbVUpbIxlW9lTdt2ZN/e3OoXcl1dzPNPIcs7Hr/n0qkwzU7ijb5fX7/8AL/69eotFZHn76siEQj5P3/5f/XpBFUwTNSBKBNlTytw2EHaf0py2KxHLAE9jVwR98U8AAbW+6f0osHM9ig8We1LaXF5p8/nWdxJBJ3KNjP19atvEVPqD0PrTPL9qTVwUmi//AMJd4iK7f7Tlx/ur/hVae/v7wA3t5POeqpI5I+uOlMWIIAxGSegNGwk5PJpKEVshucnuyPaSST1o2VMEpdntVkEmnX95pN4l3Y3DwTL0ZT1HoR3Hsa9v8GeNIPEtsYZwsWoRLmSMHhx/eX/DtXhmyrenXtxpeoQXtq+2aFgyn19j7HpXLicNGtHzOjD4iVKXkfStFUdG1OLWNJtr+E/JMm7H909x+ByKvV4DTTsz3U01dBRRRSGFFFFABRRRQB598XJtvh20gB5kugSPYK3+IrxwR7j6DufSvVfi3IXfS7cdAJHPt90D+teZMBjav3R+te9gVagjxMa71mV2HG1eF/nTNlWNlJs9q7DkINlGyp9ntRs9qYEGygJzU+z2pUjy4AHekA0R5OAMmnlQgwOWPU1PtCDA+93NN2UgK+yngBgFb8D6VLspdlMCuYypwRXuXw1fd4KtV/uPIv8A4+T/AFrxdVBG1vwPpXsfwyJ/4RV0PVLlx+in+tcGYfwvmduA/i/I7OiiivEPZCiiigAooooAKKKKACiiigAooooAKKKKACobp/Lt2PcjFTVVv8+R7ZFOO6FLYzaa3SlpGPFdhyj9LONQYeqH+YrbrD0znUW/3D/MVuVz1viN6XwhQelFVr24+z25bPzHhfrWaV3ZFt2VzAxiQjtmpVGajQfNUwGK7WciGOMCs69z5RxWi5qlcLuU1URSOJ1q8+yabegHEtwogX/dJy36Lj8a4RxXpes6at3bOhHJHB9DXnlxE1s7I4xKpxg/w16VBq2h59dPm1KbDyzz9/8Al/8AXpqjNO3BvlY89j6U5UwcEVuZNCqlSBOacq81Kic0zNjNtG2ptlOSIu6oo5Y4FAECgAbWHy/ypxiEfJAOfu/41Zntvs8gXcHGAcgcUwdw2WBpb6oe25WKknJ5NG0Zx3qvrlw1hpU00Z+fhVPoT3rkLC4lWdZA7b85zmolOzsa06LnFyO52UbKkj/eRo4/iANP2e1aGJBspdtT7acseRk8KKAPRfhVqLmO801ySqkTR/jww/8AQfzr0qvF/ANy0Hi+2AOFlR4yPbaT/MCvaK8HHQ5azffU9rAz5qVuwUUUVxnYFFFFABRRRQB5D8UZzN4it4Qfljtxke5Zv/rVwxSut8eOJ/F14Qf9WETH/AR/ia5rZX0mFjajH0Pn8Q71ZPzKxSk2VYK0m32roMSDZSbKn20BMnAoAgCEnAzmpUXY2B97ufT2qTbs4HJ7mpYU8wnP3scH1qWBFso2VZ8ugJQBX2UbParGyl2UAV/Lr1b4XMf7Cu4yfu3JOPqo/wAK80igMsgQEDOSSewAzXpPw2Hkw6lBnO2RDkd+D/hXFj/4LOvBfxkd3RRRXhHthRRRQAUUUUAFFFFABRRRQAUUUUAFFFFABUF2u62f1AzU9Mk5Qr6imnZ3E9UYuaYxGOtT5SM4VdzetJLIQh3x8V1XOaw/RoyzzTds7R/X+la9UdM2C0Hl9Cxz7Gr1c9R3kzeCtFBWFqcpa8K54QYFbtc5fnN/N9cfpV0F7xNZ+6EY4zTiaZH92lbrXQYDGNVpehqd2qBzVITM65UBT6/yrz7xVAqXCSqMFsgn1r0S4TINcV4rgzbbwPunNdmHfvHNWV4nEE/NVuDDDa34H0qm336uwDiu6xyMmCbTgjmpkXg0AEgA9u9WIImkYIoyxOAM0nsZk01vElsGVcnswPWpDFBDHsIDMMM7dGwehXntUqxRqoltztCqSzMQTn+6R6fzqrIxkIAGEH3Vznb9KyV2W2lqRyzSTfKzZUHP3QMn1OO9RbKm2e1G2tFoZt3Oa8XfLo6D1mUfoa5azHzCut8Yp/xKIv8Aruv8mrl7IfMKykryO6h/CO9shmxgP/TNf5VPtpunrnT4P9wVbWPjJ+7WqZxPchWMHk8AUhGT6DsPSpyCx6cdh6UmyncRpeFW8vxRpzD/AJ7AfnxXuQ6V4b4fG3xFpx/6eY//AEIV7lXj5l8a9D1su+B+oUEgdTSE84FNyOw/GvOPQHZB70tMz6ilB5xnjtQA6iikZgilj0FAHhniKT7R4j1GT1uHH4A4/pWUUq5cMZriWU9Xct+ZzUJWvq4R5YpHzUneTZXK0m2pytN21VhEWzJwKdtCjA69zUoGAcDn1pNtFgIdtTQpwTRtqxCnyUmAgTfx/F/Ok2Y69an2U4qTyagCi+BdWsZOBJIQT7bTWhLbRgxhRsLEAnOR9az5kL63YIASqrI74OMDAFbbRJErSR7TFgDBOfM9c+hrOTdzRLQgdIoQAg2lON2MOG9xnkGux+HUzvPfoxH3YyABgDluwri2Bc5JJxwM+ldf8PTt1S6T1hB/I/8A1658XH9xK/8AWpthZfvo2PRaKKK8I9wKKKKACiiigAooooAKKKKACiiigAooooAKhuHKxtjrjAqaql6wQJnoTTirsUtEUEO2Mv1bOKNz4BblT604oyk7RlT2qN2KgFhtReea6TnH2bfZbt0JxG4z9DWwrBgCDmufW8jkDSdm+VSRTlmCco5X6HFTKnzO5UZ8uhvHpXLSv5lxI/qxNa0dzP8AYp5ZPuBfkJ4JNYeeaqjGzYqsr2Lkf3abK+0GnRH5aq3zFYzitUrsybshhmB70zfk8VGmn6jJjFpLz6jFV3MlvcNDKu2RTgjOa0ST0TJd+peaPclct4htd9rKpHVTXWQHenSsrWYN0TcdRV05WkRNXieLvxLitC15FVNTiNvqMseOjcfSrunI8xCIpZj2AzXrdLnDJF+GJpHVFGWY4FaK26QorxyneBuD5G1iOoHv9etNgijWFG29AS8gfDIc+n5UoYyAnAAJyQOAT64rJ6vQhqxHLteZ2Rdqk8D0pu2p1jB4PB7UbCDg0yGQ7KNntU22l2UAcv4zT/iTR/8AXdf5NXKWS/MK7Hxmv/EkT/ruv8jXK6fHkhm4Ufr7VLWp2Uf4Z3+mx506Anhdgqyw3H0HYUyw+bT7fjA2DA9Ks7ao5HuQ7aXZUu2nbaBEKFonWRCVZTkEHBBqc39wzbjcSk+pc5pki4jY+gNUBLVKKY7s6+y1jULfR3kjvJtwzjLk47d6vJ4x1S006GUyRzO5xmRBjv6YrmdJu0ZXtJT8r/dz3z1FTeVc26mAwrcQZyo7iuWdCDk1JI6Y1JpJxbOwtfHN158UV5YIPMGQyPj9Oa0ofGdg5mEsc0XlY3EqCP0NcNDFKZRd3YWKONcIgqOSVfs0mMeZO25h/dUdBXO8JSk9F9xqsXUitWemQeKdFuANt/Gp9JAU/mKm1C/gbR7uaCZJAkLnKMD/AAmvIdlOUFc4JGRjg0nl0b3TGswlazRTK0wrVtouMioivpXrqzPPKxX2pNtTsmDjrSbfaqsBDtpdtS7aNtICLbVuKPEa1Ftq+keFA9qzkBDsp8cJkbaCBxkk9AKmWFmztUnAycdhVnYkah0UABRh92cnHIIrOUuhSVzn7pYoPFtptkbCR/MjY+dTnkevTpWjs56VgTSGXxmB/ChCqvYZXP8AWuoWPP1/nT5bblT6JFfZXUeBvk1yQf3oCP1Fc+Erf8H/ACa/H/tIw/TP9KwxKvRl6FYZ2qx9T0aiiivnj6AKKKKACiiigAooooAKKKKACiiigAooooAKpaj9xPrV2qt+ha2JH8JzVQdpImfwszQxXoSKhuFMqEEk07NGa60cxd0YRtp/lFQSjEMD9c1cFnbBtwgjB/3ayIpGt5fNixnuvYite2ukuk3LwR1U9RWFSLTbXU2ptNWKmsuEtAo/iasAda1tdY74V9iaylGPrW9FWgZVXeRbh4XnrVe9HyVYiHy1HdLlDVrch7HQacd2m2xzn90v8q4zVxjWrn/e/pXW6PJv0uEd1BU/ga5fXk2azKf7wU/pWeH0qtGlbWCZLZtlaZqEe+E02xNWrlQ0ZHfFb7SMN4nj3imwH9qo27ZvU8kcZHr6fWm6Zm0RZNrZAKTDOCrZyP5Ct/xjCI7OSVkLLjDAHBwT2rlLS4WeZSqlVChRk5JA9a9WnecV2OSeiNxnWRhtTaAPqT7k1PCvyn61BEOBVyFflP1qmrHK3cTbTwoYYPBHQ1JtpdtSIhKYOCKXbU4AYYPB7GgR4PzDAFAHMeMowdDUtwonX8eDXIWhLuvGAOgHau18bDOhD0Ey4/I1xtivzCrjG6uddJ+4eh6av/Ett/8AcFWwtRaWv/Est/8Acq4FqDle5DspdlS7KcqDvQIp3K4tZT6If5VhB66S8jP2OfPH7snP4VyoPPB4rooq6YFtGrWsbq7Y7VmbYOucH+dY8ddBYw7LVSercmlViktRptbEzvJKfnYtjpntTQlShPakkKxRvI33VUsfoKwSFuR7KUJXEWfiW/n1Dznk/dFuIgOAvp/9eu/CBlDLyGGQaqUXHcqUHHcg2Z4xVeZRExUdT39K0du0Y7+tU7tcFD7GnTepJTIpNuafSCtwE20oWnAVIAMUmBGqZYD1NakcBcED7w6DHWqsKB5V2jnPIrSQhAyOpIJB4OCCKwqN9BpLqNAEI4BMbgcg85xgj9TUTLubIUKOwFTOfMkZsY3HOKTFZpW1G3c4a3PmeLJH/wCngj8jiu0CVw2kP5usxy/35935tXf7a2q6NFTQzZu6/e/nWr4Z+TxBa/Vh/wCOms7bWlohA1q0J4O/H1rlra05LyZVHSpF+aPRaKKK+dPoAooooAKKKKACiiigAooooAKKKKACiiigApCAykHoaWigDGurVoGJAzGeh9Kq5roiAwwRkVTm02GQ5TKH26VvGr0ZjKn2Mctir2jqxmll/gxt+ppRo5LfNN8vsvNaUMKQRLGgwBTnUTjZChB3uzG1rP2mM99n9TWco71r6ymXib2IrNVcGtaT9xGdT4mTRD5RSSrkEU9Bxx0oYU+oixoD4WeE/wALBh+P/wCqszxTDtvIJR/Em38j/wDXq5pZ2aoVH8cZ/pUniaDzdPWQdY2B/A8f4VCfLXT7l70rdjCsT8wq9OMIfXFZ9kdrAmtKUZTNdEviMFscd4mtvtWnTp1YqfxrzTSvvivWtXj3QSDHavLLJf8ASWU8OGI+vP8AOvWwmsGcdXc6KFcqKvwL8p+tVLcZQVoW68NVTOZhspdlTbaUJ3PSoERKnc9KcRuwDxjpUhXP07CgJ7UAcv41QjQeR0mX+tcbYr8wru/GaBvD5BOP3qYP51xNkhDgEYNdFJXidFP4D0XSl/4ldv8A7lXdlQ6Uv/Ert/8Adq5trB7mD3IttKI8mpQuT7UpA6AcfzpCKl9j+z7hT93y2/lXHAFTg/n612eoD/iW3P8A1zb+VcbGw+63TsfSuvDfCwLMIyRXXLHtUKOgGK5SEbHGfWuwxUYjoCRHtqK7hMtlPGvV42UfiKtbRS49q5rlJHkukwNJMiAHcSAB716xGoiQIBnAwawbTw/9j8QyzKo8jJlU+hP8P510IFaVZqT0NJu7GFMfSqN/wUH1rSHH0rL1Bsz4ByAMUqesjOxUoFJSiugVh6ipAKYoqcDZ/vfyqWx2JrRds4/vAZ+lXyueR+IqpZLmRj6Cr2MdK5pvUaRHtqG8fybG4lz9yNm/IVc2AjI/EVl+IX8rw/esOpjK/nx/Wpi7tIaRw+hcXtv/ANdF/nXpAFeZ6LJtvYAeP3i/zr1EL7VtiH7yLktSPbVvTRs1K1c8fvVx+dRBRjJ/AetS22Rdwsezqf1rkm7xaCCtJM9GHSlpAeKM18+e+LRSZpaACiiigAooooAKKKKACikzRk0CFopMmkoAdRTaKAHUmaSigBc0Z5pKKAKWpput1b+61ZQFbtwnmW7r3I4rEFdNJ6WMKi1FXpSnpQKD0rQgSy/5C0X+6f5Vr30P2ixmixkspx9e1ZViudTU+iE1uVjVfvJo1pL3TgYCVk59a2B80OaoahB9m1OaPtuyPoeauWzbo8V2Sd0mcyVnYydSjyjV5QyeXqs6+krfzr1/UU+Q/SvKdQTy9bnGP4816uXvRo5K61Ny1w8YJ+9j860rZeDWXY8xitm0QMrH0/WtKjOWw8IOp6UEZ7cdhUh5/wAKTFYhYZj2pdtPApdtO4WOa8aL/wAU6/8A10T+dcXYYcqG6jof6V3HjQf8U5J/10T+dcPYj5lrro60zaGkT0rSR/xK7f8A3f61dC8+lVdIXOlW/wDu/wBau4rkk9WZWGnGMDp/Okp+KUClcdijqX/IMuf+ubfyriUIrudVH/Epu8dfKb+VeegyKfWu7CaxYmjWgYcK3T19K7C2YS20bgg5UZxXAxXJU/MMV02g6kjf6M7AbjlPr6UsTTdrgjeC07G3gde9P2lPrSba8+5VhgFLingUYouFiCWQQxM57VhSMWYknk81r6nGzW4cdEPIrI2buhrpopWuJkefenCl8iTspP05pR+7PP3/AOVb6CJk+T/e/lUgqFOtWFFZsZesV+Vz71b21FZLiDPqTVnbXHN6stIYBimXFtDdQtFMgZDjcp71PtpQtRcdilFptlBgx2sSkdDsGfzq4F4yenYetSBBjJ/KkIJPNJyuOwzGeacowwPoadtpcUrjsegqcqDS1HC26CNvVQf0p9eFY9sWikpc0WAM0uaSikA6im0UAOoptFABRSUU7ALRSUUALSZoopgFFJmjNAC0U3NGaAHViSrsmdPQ1s5rKuyDdPj2/lWtLczq7EIpTSdOtBNbGI/TudRc/wDTM/zFbFY+nf8AIQf/AK5n+YrXzWFX4jal8JzniGMC8icfxJ/I1Xs27VLr0okv1QH7iAH69ar2v3q64L92rnPP42LqC5jNeV68nl66/uAa9XveYzXl/iJM62SegQZ/M16OAdmzlxCLenDMYJ6Vs23Jbt6Vj2BJQDoB0FbVqPvV0VHqclixjd9f50mKdg0/AYf7X86wuOxFiin4o20XCxzvjRc+Gpj/ALaf+hCuG05SzD26n0rvfGKFvDU/YB05Pb5hXC2RGVVR8oPfvXdh3emzSOx6VpOP7KtwvTb+fJq7tqpo6/8AEpt/93+pq/tFcUn7zIsR4pQKfgUuKm4WKOqD/iV3P/XM1xPkg12+rnbpVwf9kD9RXJRrkgV3YV2iyZLUrC03HgVfstGkmk2x/Kw6v/dq1awFpFjUZkY4+ldPb2yW8IjTt1PqadbEOOiGo3C3i8mBInkaTaMb2608rg4p+KUAHg9K85s0SIwKXFSbccUmKLhYjaMSIysMgjBFYBhaKZoz1U4rpAKhks0a4Ep64wRWlOpyXuJxuVbS0wA7j6Csa7/4/wCYejmuq21yt1zfz/8AXRv51rRm5SbYpKyHRirKCoIh0q0grSbFY1rVcWyfTNTYpYl2xIPRRT8VwN6mqQ3bShccmnhccmqeo6jDpsAmnDlWbaAgyc4/+tSWrsh2sWsHOaXbkZH41hReJFuZkjitWAZgNzt/SugAxyKc4uO4LUYFpdtSbcjI/EUu2s7lWOvszusoD/0zX+VT5xVSwbNhB/uAVY3V5Mlqz1YvREm6jNMzS5zUlXH5ozTKWgB1FNzRmgB2aKTNFAC0U2jNADsikzSZozQAuaSkozQAtJmjNJmgBaKTNITigBSayHbc7MepOa1GOFJ9qyTW1JbmVR7BSE0U1jxWqMiXTv8Aj+c/9M/6itUtgEnoKytM5uZj6KBWhKcxsB6Gsqi941p/CcjPKZrh5G6s2antetU/4jV22Heu2Wxyrcfdn92c9K8x1795rUh7KABXpd837omvNtQXzNRlf1auzA6NswxBa08YUVt2o+Y/SsiyGAK2LX/WD6VtUZzJFrFAFPxRtrG5VhMbue/86AuaeF//AF04jd0HPp60rhY53xmN3he5x2ZD/wCPCuA08fMtekeJoDP4cvUA5CBvyIP9K8/sIG3jiu/Cteza8ylsej6QpGlW/wDu/wBavAVFZQmKxgQjBWMZHvirGK4ZO7YrDdtG2ngUbSam47GR4gbZpTKOruqj+f8ASuaj+Tgfe9fStjxJdL58dorfMo3MfQnoPy/nWNGCGwetd9BWpkSWpv6FDukklI+6MD8a3dtZugpiyc+r/wBBWtiuOtK82XFaDAtZ+tagNL015x/rGOyMf7R/zmtPFcb49dx/Z8a/dJdj9Rt/xNXhaaq1owew3ojZ8Oagb2x8uVi0kfc9SPWtkqQea860DUWsbyN2zs6N7ivSEZSgIOQeQavG0fZVNNmEdUNA2/X+VGKdtxRiuO5ViGWRIImkkbaq9TXKSOJbiSQdGcsM+5rQ8QGYXEalv3JGVHv3rNjFd1CFo83cym7uxahFW4lywHqcVXhWtC0TdPGPelUlYEjXC4pwXHJpwXAyaUjPPauC5vYZXM+MW/0e0j9ZC35D/wCvXT4rk/GDZubNPRWP5kf4VpQ/iIUloZumLi4iP+0P5134FcFp4xLH/vCu+q8S9UEUKBg8U7GeaaCBT1PfpXLcux0OnN/oMQ9Af51azVHTWzZrgdCf51dFefP4md8PhQ7NLmmilzUFj6KbmlzRYB1FJmikO46ikzRQFwoozSUhi0maKM0AFB4puaM0wFzSE45NJmmtyKLCuLuGM0jNmmDAGKUcGmIc3KEe1ZWeK1CayycVrTM5iGo2PFOJxUEjgA81qkZMuaX/AMtn9SB/n86uSvthdj2UmqmmgrZhscuxam6nP5dqVzy/H4d6za5p2NE7QOfA+YntVuJgKpE5apPN2rXY1c5kOvZCV2ryx4ArktV0q5spz58TIScg9Qfoa6/S1W61PLdIhvx79q3po4riIxTRrIh6qwyKca7oytYHS9or3PLrbjitS3OHU+9a974R3OZdOfaM8xyHj8DVMaY0D+XNLsk/ukf/AF66fbwmtGc7ozjuixijFTG3dYw+dw7kUzFQpX2JcbbjMHpSgU7bSgU7jsRPGsiMjgMrAgg9xWfbeH9PtpRJHESQcgMcgVrYooU2tmFhm2lxTqUAmpuFhuKqajqEWm2xdiDIeFX1NQXevW1tJ5cY89wcNtOAPbNY2q/Zr1muYJJgx6xy84+hHatY03dOS0DToY0sjzzvLIcu5yTU8OCAG/A+lVd67sZ5qxERkV3c2hnY6zQv+PN1PUOf5CtTFYvh6YbpISeoDLW7ivOq/GzWK0EVSxwBWXrWiDWIY0DBZY2JUnpz1H8q2EUnOFyO/tTlOASGIz1x1B/wrONWVOXNHdF8qa1Of0zw3FaxFboxtuOflGQw47/h+tbQUAAAYA4Ap5OfbvgdKjlljgiaWVwqKMlj2qp1Z1HeTCy6D6KhtbqK8tlniJKN0z1qbNRcLGfrFr9osWYDLx/OP61zcXWuxaSMfKzqM9ia5qXRrqKVmtZVljzkLIMHH1FdVGryqzIlC7uiSEVp2CZnVj0GTWVGzwNi5gki9yMr+YrY091YtJuUrt6g8UqkrrQFE0Sc0ZwKqNqFuDtWTzG9IwW/lTla9n/1Nk+PWVgo/rXG2luaqLZYJrj/ABRaXV1qsTQFSqQgbSO+T/8AWrrl0vUJeZbiOIeka5P5n/CrCaCpO5mZz/eenGtGDuX7Js8/s4bqKRfMtnGD1UbhXYJcXE5xBZzN/tN8g/Xn9K2U0qJDhXGfTFTC2aL0x6ipqV+cpUrGVHYajNy7xQj0X5j+f/1quRaLHkGaeaU+m7A/IVdUEVKprCU2WoImt0WBAiDAFWQ+aqqaeDWLRqmWQwpahDU4NU2KuSUtMBp2eKVhi0uaSikMdk0U2iiwD6KQmkpFCk0lJRRYQUUlHSmICaYTk0jNmgCmAYozQTTTTSENlfbGffis5zirU7ZfHYVXcZraCsjKTuyq8lUp5CeKvumaqzRfITito2MWbqbVRQv3QOKwtUn8y7Kg8IMCr1ndD+z9zHmIEH8OlYBlMkpJOSTk1NKFpNsqpK6RYjjzzSSx8VPEPlqOZxg1stzPoU7C4+yaxEScJJ+7b8en64rqs5wPU4ri7tQ2cde1bmmawlwiJKwWdcBgf4vcUq9NtKSHSmk+Vm5I2MRJxVDUdOt72EI5y6nKn0p89yIZlc/dNU5b4IZHLqUwSCG5zXNFNO6N5NPRmWGm0e4WObcbaTjnnFTyIFkITleo+lUdRvZ59KKPgl3wgI9//wBdYt3rMtnqBUE7VUA45H5V1wk5PXc5ZwstDp8UbayrbXYZkBZfxQ5FXBqNqRne3/fNa8rMizilAqGK8ink2JuJ9SMVYAz0qXpuOw3FOwFGB19aXGOnXvSYpXCxzE/h+4+2SvGFMbsWHPTNWoNDkAG91H05rexRitniJtWJ5Ec5q+gWn9mzzlSZkQsrDjmuKWW4tz/fX0Neoaiu/T519UIrjX00t/DV0ptp3Y2iHS9YSK4RidjqejcZru4JVuYlkiO5WGRiuDOivK21Uya0tOTUtKj2QDcucyRtyHXsVPt7VNaz1W5UYs7AHCZA74YHv/nFNZtxHGABgVkQ6hqtwQP7M59fNwD79KtfYdZuBgtBag9dvzsPz4/SuVtLc05Wx17qFtp8JkuJNo7KOWb6CuI1W/1DXJgAjR2yn5Ix39z6muzj8KRGTzbiV55D1Zzk1oRaNbRfdjFONZRd0P2fc43Sl1i1tzBDtCsc5ZckVqJo+qXfNxdyYPYHA/IV1UdpGnRRU6xgdqHiH0Q/Zo5+18OrDgl2J+tasdksYxV/HtSbazlVlLdlKCRB9kjIwVBFRjRdPL7jaxk/SroFSAVDky7IjitYYhiONVHsKlC4pwpazbKsIq7mC44PWlk3SSeWOAKfHgSD8qXASVsnAPepb1GloReXD0yfrTlUq3ltyp6GlCBVO4gntg1Jt4iHek2NIg2EHHpTgtPIyxPvSgUXFYQCnClApQKTY0ApwoxS0hgDinA02lApMaHg0tNHWnUhi0UlFIY6g0UlIbCkpaSmIKYxz0zSnOf88UgHrigBAO9BNLSHrTENzSHilNMdtqmqQmVWOXJ96aelOIpjZ/Ct0YsjYevSq8uCKlfJqFkzVohmdcytbW8oX7sgAPtzWXbTbpK2rmASRMp6EYrl4WaC5eJ/vKcGummk0zKW51ER3JjOKZLETTLN9yitDytw5rNuzKtcxngyarSW3ccH1rce3welQvb1oqhDiVINSPl+Rdgt2Dev1pJJLIcgM3tzTbm3GCcciqXWjki9UPma0YlzcvLKr7QAn3V7Csi4thISzcknJNapjJ7U0wZ7VaSRLbOdNrJA++Fip9quW2oYYLONp/vdq0WtC2cCq8mn7v4etWmkS9TX01lM6EEHI4NbP3eB19a4+BLiwcNCeQckHpW9BrEDoPOV4n7jGR+lZzi27oFoaNJVJtVgPEaSyH0VD/WozcalPxb2G3/alb+g/wAazaa3Ltc0M01pFRSWYADuTVIaTrFyf314IVP8MS4/XrViLwrbbg1w8k7esjE1DnFFqDGtdW86NGkqOSMYU5ojsAw+7WrDplrbj91Cox7VYCDGQOgHPr7VLq22LVNGcmnxooYJ2+bPQ8f/AK6kS1UYAUADoKu+WOwp+yp5n1KsQJGF6CpQaeEpdlTcZHRipNtLtoAYBilA708KMZNGKVwsMwSaULTwKXbSuOw0D2pw+lKBTgKVx2DFKKMY604CpGJipAwYYcZ96aBS0mNDv3Y5Ckn3oySSSeaQUtSMAKcBQKUUAAFLigDNOxQOwmKMU7FLilcdhuKUCnYopAAFFGRQehoGHFFN59GP0opBYlxSU6jFIoZRTscUmKLisNx7UhFOoxTEMppFSYpNtMCI1Xm6L9atlaq3HAHpmqjuTLYixnr0prCnbs0dq3MSApTClWKQincVipJHwa5PxBB9muYrkDAY7G+vau0YcVia3aJdWpiIzkgitac7MzlG5n6bchgOa6SBgy1x8Ol3tswMDbl9GrTivr2IBTZufdT1om09hxTR0LAYx2qCQoo7Vmi61CXhbbaD/eNH2C7mOZpvl9F4qNO47MjvLhCSkfzN7dqrRWrY5rWi01IhwOanFsB2q1VsrC5DJFr7U4Wee1awgHpTxEPSl7VhyGStjzxUv9nr6c9/atMRgdOtOCYpOoyuRGYumRHqKnj0y3B5jFXwncU4Cpc2NRRDHbQxj5Y1H4VKFA6CnYoqLjsJRS0dPrQOwhH503HtT8UuM/Wi4WGgU4CgDinYpNjExRinYoxSuA3FOAGOacF4yaMetFxjcUYp+KNtK4DMUuKdtpQKAsMxTgKdtpcUXHYQDPWlpaXFK4CYpcUUuKQxAKdiilpAGKUUUooGL24pQKKdjFSMKKKWgBMUtFFIYmKWloouAmB6CinYoouAtFLiipKEoxmlooAbilwKWkoAbijFOoxmmBGwqncxsykCrxppGaadiWjCaWSM4dG+oFN+2KO/51tGNT1FRNbRHqg/KtlUXVGTpvoZRvowPvCom1BOxJ+grXNpD/zzX8qBbRjog/Kq512FyPuYpupX4jhc++MUq2k07BpcADtW15S+goK9gOKXtA5CilsFGAKkECjtVnbRilcqxX8oelGwDtU5FNK0XCxCUxSbam20bBTuKxDtpduPrUu0D60m0UXAj20oWpNvtS7aLgRgU7HtTgppcUrgMx7UbaftoxigQzGKNtOINGKBjdtGKdtNLtouFhAM0YpwFLii4WGgUoGOadtoxSuOwmM0uBS4paLhYbilpaXFIBtLilxRii4xMUtLiloAbilxS0uKQBRijFFABS0YpcUDAClAoFOApDACloopALRRRikMKWiii4BSikHWnUgCiiigY6iiikMKSlpKACkpaSgAoJ4opDTAQ0hpaShCY0000800iqEMIpMU/FNxTuIaRmgjinYoxRcLEZFJipMUmKYiPFNxUmKMUxEe2jp2qSkxQAzHNG2n4pcUXAj20uKdS4oAZijFPxRigBmMUYNPxSUXAbikxT6MUAMxS4p2KMUXAaBTsUYpaAEoxTsUYoATFGKdRSAbRTqMUAIBS0tJQMKMUtFABijFLRQFgoowacOlK47CDpTqKKQCgUtGMUUDFFFFLSASloopXAKXFKBRQMMUUUUDCiiigLFX+1dO/wCgha/9/l/xpv8AbWlf9BKz/wC/6/41amtYPs8v7mPBBYjaOT615+J3YgAZJ4AA5Nebjcc8M4pRvcTdjtv7Z0v/AKCVn/3/AF/xo/tnS/8AoJWf/f8AX/GuYXTdQOMxIrHojSKGP4ZqlJJLDIY5EKOvBVhgiuSebVYK8qVvn/wBcz7Ha/2rpx6aha4/67L/AI0f2rp3/P8A2v8A3+X/ABqsHhtdAtphaRytL5KbOAGZ2Cgk49WpF1fT0edL2EW9xGSkibPM+UKp3ZUfcwy8nGK9mE+aKl3KLX9q6d/z/wBr/wB/l/xpp1XTs/8AH/a/9/l/xpF1LRw6qssW9B8oCcj5/L44/vcVW/tnRysWxVMLNvLNEVCjYzBwCOQQpwRVXGWf7V07/n/tf+/y/wCNH9q6d/z/ANr/AN/l/wAaY2qaOFLPwJG2yBrdsgjH3xt4+8OT6inQahp91qQtYY97eS7eZ5RAKqwXAJHzDJ7ccU+YVgOqaf8A8/8Aa/8Af5f8aQ6pp5/5f7X/AL/L/jVa013Spo0MkRhdSTHGIGLBSxVTwvBYg8VK2r6JgR5DBiG2rbsfmJIGcLw2VIwecjFHMFh/9qaf/wA/9r/3+X/Gj+09P/5/7X/v8v8AjV6BbO8gFxEiPHMoO4p94e+f61KLaEEHykyF2g7RwPT6UcwuUy/7U0//AJ/rX/v8v+NH9qaf/wA/1r/3+X/GtMWluAoEKYQ5X5R8p9vSg2luQwMMZDHJG0YJ9aOYOUy/7T0//n+tf+/y/wCNJ/aen/8AP9a/9/l/xrWNtCWZjEhLDDHaOR70C2hBUiJAVGFIUcD0FPnDlMj+09P/AOf62/7/AC/40f2np/8Az/W3/f5f8a1vsluFVRDGAp3KAo4PqKDa25DAwxkOct8o5PqaOcOUyP7SsP8An+tf+/y/40f2lYf8/wBa/wDf5f8AGtj7NDkkxISRtJKjkelAtYFKkRICn3TtHy/SjnFymP8A2lp+f+P61/7/AC/40v8AaWn/APP9a/8Af5f8a1vsluF2+THtB3AbRgH1oNrAd+YkO/73yj5vr60c4cpkf2lp/wDz/Wv/AH+X/Gl/tLT/APn+tf8Av8v+Na/2aHdu8pM7dudo6en0pBawDZiJBs+7hR8v0o5w5TI/tLT/APn+tf8Av8v+NB1Kw/5/rX/v8v8AjWubS3KlfJj2k7sbR19frSm2gJYmJCX+9lR8319aOcOUx/7S0/8A5/rX/v8AL/jR/aWn/wDP9a/9/l/xrYFtCCD5SZC7Qdo4Hp9KQWluAoEKYQ5X5R8p9vSjnDlMj+0tP/5/rX/v8v8AjR/aWn/8/wBa/wDf5f8AGtc2luQwMMZDHJG0YJ9aU20JZmMSEsMMdo5HvRzhymP/AGlYf8/1r/3+X/Gj+0tP/wCf62/7/L/jWwLaEFSIkBUYUhRwPQUn2S3CqohjAU7lAUcH1FHOHIZH9pWH/P8AWv8A3+X/ABpf7S0//n+tf+/y/wCNaxtbchgYYyHOW+Ucn1NL9mhySYkJI2klRyPSjnDlMj+07D/n+tv+/wAv+NH9p2H/AD/W3/f5f8a1xawKVIiQFPunaPl+lJ9ktwu3yY9oO4DaMA+tHOHKZX9p6f8A8/1t/wB/l/xpP7T0/wD5/rb/AL/L/jWsbWA78xId/wB75R8319aSSzgkUgxgErs3KMHHpmjnYcpk/wBq6cCAb+1yeg85ef1pf7U0/wD5/rb/AL/L/jVW+0bUPKEaeTdRxnMTcRSxn2I4plve3UNuLS60tWuQdxJUbWHTfgck/SuN47llapFr+vIVi7/amn/8/wBbf9/l/wAaP7U0/wD5/rb/AL/L/jUlrOs915UkVvJ5qkuyIQRjswNaYtoQQfKTIXaDtHA9PpXTCupq6HymT/aen/8AP9a/9/l/xo/tPT/+f61/7/L/AI1qi0twFAhTCHK/KPlPt6UG0tyGBhjIY5I2jBPrV84+Uyv7U0//AJ/rX/v8v+NKNT0//n+tf+/y/wCNaptoSzMYkJYYY7RyPeoLo2llB9pkjULGAAVUZGeMD86UqiirvYLFL+1NP/5/rb/v8v8AjS/2np//AD/Wv/f5f8aZBqulzyxQJDtJf5MxjAatNobT5laOL5yNwKjk+/vUU68KivB3Cxn/ANqaf/z/ANr/AN/l/wAaUapp/wDz/wBr/wB/l/xrQ8m2yxKJkrtJKjJHofakWG2VlwkYKcLwPl9hV8wcpR/tXT/+f+1/7/L/AI0v9qad/wA/9r/3+X/Gr/2S3C7fJj2g7gNowD60G1gO/MSHf975R8319aOYdih/aunf8/8Aa/8Af5f8aX+1dO/5/wC1/wC/y/41f+zQ7t3lJnbtztHT0+lILWAbMRINn3cKPl+lHMFil/amnf8AP/a/9/l/xpf7U07/AJ/7X/v8v+NXDaW5Ur5Me0ndjaOvr9aU20BLExIS/wB7Kj5vr60rhYpf2rp3/P8A2v8A3+X/ABo/tXTv+f8Atf8Av8v+NXRbQgg+UmQu0HaOB6fSkFpbgKBCmEOV+UfKfb0ouMp/2rp3/P8A2v8A3+X/ABo/tXTv+f8Atf8Av8v+NXDaW5DAwxkMckbRgn1pTbQlmYxISwwx2jke9FwKX9q6d/z/ANr/AN/l/wAaKuG0tyADDGQBgZUcCii4Dp/+PeT/AHT/ACrhtCAFxcz4DSQW7yRg8/NXcz/8e8n+6f5V5rZ3stjdLPFjcvBB6Edwa8TNJqnWpSlsr/oRLRo2GEKbN9qLgNEs08zOd3zH+HnsTUesxlI03vvlileHeerqACCfpmoDqVinzxWs24HcsLS5iVvXGP0qjc3kt0QZWzgk/iTkmvOr16fs3FO7fb/hl/XqS2jtXFq3he1N5d/ZIVSF/O3Ku1lKleW46gdaig0fTdQga4ttQkm87estxFKrGUMFDKTjHRVHGMY4xUd/YXOoeD7W3tUR5x9nkCSNtB2srEE444FZsXhnU5dRa7laO0WeZ5XgtpmCofLVUJxjcdwye1fT0f4cfRGqN0eHNPF79qG8Pv34DfKPlxjHpn5vrzRL4csZo40dpcRxLEuGxwqsoP1+Y/jiuWTw14jXTWga4Ls7qWDXjk5CMCwOO7EHBz0zjNWIvC+ryiN7y6laQnEu27cAr9nC9j/z1Ga0A2bvwzYyq8t1eT5+ZpZXZOeF5OVwMBV6Y6Va07TrOC8aa3vJJvIVoBGXUrEGKsV4Gew654rlpvC+vXSzxzTiQTWflOZLliC/lKBgDH8Yyc59e+Kc/hfWpY7gCVoQUlMCJdv8jmOJU5HXDI1AHTjQLRUISSVG+Qq4I3KVZmBHGP4j1zSwaDaW/KvKSXWQlmGSyszZPHcsSa5m98M66xdLW7k+zec7Rp9rYMu5I8NuOejBzj/arS1PTdZvbqCTapjjDRqi3bR4bcpWU7RycA8ds+9AHRWltHZWsdvESUjGBuPNT5HrXDyeHNdkkmH2ll3sfMkF2+ZgZlYED+DagYceuK0dF0O+07VlnkmkaDFwrK9wz/KZAYhgnsuRQB09FFFABRRRQAUUUUAFFFFABRRRQAUUUUAFFFFABRRRQAUUUUAFFFFABRRRQAUUUUAFFFFABWdqFmHnS48ssVXadpww7gj/AD3rRoqKlNVI8rAgtPMNshmXEnf19s1PRRVRXKkgCiiimAVna7BNc6RNFAheQlSFHfBBrRqlq15JY6dJcRBS6kABhxyQKyr8vspc21gZgwxalPe23mWDxIsyuzE8AAk8enX9BWpLojPfvcrcBS0qyYKEkYGOuff0x7VTh1q/+2QRTC2KvIqMEByufxrTk1mzhupoJXMZhGWY4x/D75/iHaufBclpcjb9RIrpoSKkqvKZTJHKhaRAT8+3rjryuffNNbQS14s/2kALKkmPL5OGLYJz749gBVxdZ09iALlOckHnGB1OfT36UJrGnvjbcqcgsMA9AMn8h2rtGXqKoDWtPZyiXKswbYQOx9P5/lSNrVkBCVkL+cWCbR1KkAjn0z+hoA0KKzv7d08IjGfG8BgCCMDOMnPpml/tmzcMYpDJtieU7RxhcZGfXkcUAaFFUm1S3juGhlDoQ20MRwx44GOf4h1qP+3dM2hvtaFSpYEAnIBwf1oA0aKoHWbEZxKWwcEBTwdpbn04B+lH9tafnBuVHzBeQRyegoAv0VTfVLOMkPMBgkHIPY4P68fXipba8gvFZoH3BTtPBGD+NAE9FFFABWbf6HY6hlpIgsh/jTg//XrSoqJ04zXLJXQHHN4Nm+0YW5Xyf7xHzD8K3LDw/Y2GGEfmSj+OTk/h6Vq0Vz0sDh6UuaMdRKKRHPF50LR5xkdfSqi2M6S7lu32bSNuM9qv0V1jMw6fdkgm/k4/2cf1pxsLkoQt9IGOPmIz+ma0aKAM3+z7kHi+kx1IK9f1/wA5p7WVwTxdsAAB930H1/zmr9FAGetlcDeDduQVAXI5B456+x/OmyWN5uJivXweNrDp+NaVFAFFLOdTHuu3bb97I+919/f9KaljcRxFBdu3AC5zxz9fStCigDOFhc85vpDn/ZFC2FyMbr+RgOo24zWjRQBmrZ3uzabsghidwHOOMf1pTZXZYn7awBH93vk+/wBK0aKAM+OyukkVmvncA5Klev6002N1gYvXLBs9Mcf5zWlRQAi5wN3X2paKKACiiigAooooAKKKKACiiigAooooAKKKKACiiigAooooAKKKKACiiigAooooAKKKKACqmpWQ1Cwkti5Tfj5gM4wc1boqZRU4uMtmBgw+HpkuoJpb9pVhcMF8sDOPfNakunWs0jyPHlnIJ+Y9eORzweByPSrVFRSowpJqC3CxTbSrJsboFIHbt1J6fiahOh2TTGRkZsrt2luBnqfXJAwfatKitQKf9lWXP7heWDc+ozj+ZoXS7NIREIRsGcDJ45B/mAfwq5RQBRbR7B23NbKTgDnPQe340p0q0w+IypeNoywY5wcZ/Hgc+wq7RQBVOn2zTNM0YaRjkkkn07dug/Kov7GsCQTbqcLt5J6VfooApNpVmzMzQgls5OT3zn88ml/sy0yCIQCCCCMjoMD9OKuUUAUm0qzfO6EHJJOST1OT+vP15qxDbRW+7ykC7jk47mpaKACiiigD/9k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8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38242" name="Picture 2" descr="https://timgsa.baidu.com/timg?image&amp;quality=80&amp;size=b9999_10000&amp;sec=1597948480273&amp;di=22c5f5f4612b2709ec036c3ccd434eb5&amp;imgtype=0&amp;src=http%3A%2F%2Fjs2.a.yximgs.com%2Fuhead%2FAB%2F2017%2F07%2F02%2F14%2FBMjAxNzA3MDIxNDE0MzlfNTY1MzA0MjU1XzJfaGQ4NjlfMjM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8" y="90872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" name="Rectangle 3"/>
          <p:cNvSpPr>
            <a:spLocks noChangeArrowheads="1"/>
          </p:cNvSpPr>
          <p:nvPr/>
        </p:nvSpPr>
        <p:spPr bwMode="auto">
          <a:xfrm>
            <a:off x="162719" y="2954151"/>
            <a:ext cx="23605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电能从何而来？</a:t>
            </a:r>
          </a:p>
        </p:txBody>
      </p:sp>
      <p:grpSp>
        <p:nvGrpSpPr>
          <p:cNvPr id="186" name="Group 4"/>
          <p:cNvGrpSpPr>
            <a:grpSpLocks/>
          </p:cNvGrpSpPr>
          <p:nvPr/>
        </p:nvGrpSpPr>
        <p:grpSpPr bwMode="auto">
          <a:xfrm>
            <a:off x="2425880" y="876300"/>
            <a:ext cx="5241924" cy="654050"/>
            <a:chOff x="576" y="1488"/>
            <a:chExt cx="3302" cy="412"/>
          </a:xfrm>
        </p:grpSpPr>
        <p:graphicFrame>
          <p:nvGraphicFramePr>
            <p:cNvPr id="187" name="Object 5"/>
            <p:cNvGraphicFramePr>
              <a:graphicFrameLocks noChangeAspect="1"/>
            </p:cNvGraphicFramePr>
            <p:nvPr/>
          </p:nvGraphicFramePr>
          <p:xfrm>
            <a:off x="576" y="1488"/>
            <a:ext cx="303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23" name="公式" r:id="rId6" imgW="177646" imgH="241091" progId="Equation.3">
                    <p:embed/>
                  </p:oleObj>
                </mc:Choice>
                <mc:Fallback>
                  <p:oleObj name="公式" r:id="rId6" imgW="177646" imgH="2410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488"/>
                          <a:ext cx="303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8" name="Text Box 6"/>
            <p:cNvSpPr txBox="1">
              <a:spLocks noChangeArrowheads="1"/>
            </p:cNvSpPr>
            <p:nvPr/>
          </p:nvSpPr>
          <p:spPr bwMode="auto">
            <a:xfrm>
              <a:off x="998" y="1516"/>
              <a:ext cx="2880" cy="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是电源中的非静电力；</a:t>
              </a:r>
            </a:p>
          </p:txBody>
        </p:sp>
      </p:grpSp>
      <p:grpSp>
        <p:nvGrpSpPr>
          <p:cNvPr id="189" name="Group 7"/>
          <p:cNvGrpSpPr>
            <a:grpSpLocks/>
          </p:cNvGrpSpPr>
          <p:nvPr/>
        </p:nvGrpSpPr>
        <p:grpSpPr bwMode="auto">
          <a:xfrm>
            <a:off x="2399773" y="1761120"/>
            <a:ext cx="6540502" cy="641350"/>
            <a:chOff x="576" y="1948"/>
            <a:chExt cx="4120" cy="404"/>
          </a:xfrm>
        </p:grpSpPr>
        <p:graphicFrame>
          <p:nvGraphicFramePr>
            <p:cNvPr id="190" name="Object 8"/>
            <p:cNvGraphicFramePr>
              <a:graphicFrameLocks noChangeAspect="1"/>
            </p:cNvGraphicFramePr>
            <p:nvPr/>
          </p:nvGraphicFramePr>
          <p:xfrm>
            <a:off x="576" y="1968"/>
            <a:ext cx="30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24" name="公式" r:id="rId8" imgW="190417" imgH="241195" progId="Equation.3">
                    <p:embed/>
                  </p:oleObj>
                </mc:Choice>
                <mc:Fallback>
                  <p:oleObj name="公式" r:id="rId8" imgW="190417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968"/>
                          <a:ext cx="30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1" name="Text Box 9"/>
            <p:cNvSpPr txBox="1">
              <a:spLocks noChangeArrowheads="1"/>
            </p:cNvSpPr>
            <p:nvPr/>
          </p:nvSpPr>
          <p:spPr bwMode="auto">
            <a:xfrm>
              <a:off x="1017" y="1948"/>
              <a:ext cx="3679" cy="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的宏观表现是</a:t>
              </a: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ab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中电流受的安培力：</a:t>
              </a:r>
            </a:p>
          </p:txBody>
        </p:sp>
      </p:grpSp>
      <p:graphicFrame>
        <p:nvGraphicFramePr>
          <p:cNvPr id="19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836494"/>
              </p:ext>
            </p:extLst>
          </p:nvPr>
        </p:nvGraphicFramePr>
        <p:xfrm>
          <a:off x="3099861" y="2572965"/>
          <a:ext cx="3660408" cy="64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5" name="公式" r:id="rId10" imgW="1435100" imgH="254000" progId="Equation.3">
                  <p:embed/>
                </p:oleObj>
              </mc:Choice>
              <mc:Fallback>
                <p:oleObj name="公式" r:id="rId10" imgW="1435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861" y="2572965"/>
                        <a:ext cx="3660408" cy="64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74448"/>
              </p:ext>
            </p:extLst>
          </p:nvPr>
        </p:nvGraphicFramePr>
        <p:xfrm>
          <a:off x="3815479" y="3317030"/>
          <a:ext cx="4921725" cy="57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26" name="公式" r:id="rId12" imgW="1853396" imgH="215806" progId="Equation.3">
                  <p:embed/>
                </p:oleObj>
              </mc:Choice>
              <mc:Fallback>
                <p:oleObj name="公式" r:id="rId12" imgW="185339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5479" y="3317030"/>
                        <a:ext cx="4921725" cy="5722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" name="Group 12"/>
          <p:cNvGrpSpPr>
            <a:grpSpLocks/>
          </p:cNvGrpSpPr>
          <p:nvPr/>
        </p:nvGrpSpPr>
        <p:grpSpPr bwMode="auto">
          <a:xfrm>
            <a:off x="4235718" y="4193202"/>
            <a:ext cx="4298950" cy="706438"/>
            <a:chOff x="672" y="3350"/>
            <a:chExt cx="2708" cy="445"/>
          </a:xfrm>
        </p:grpSpPr>
        <p:sp>
          <p:nvSpPr>
            <p:cNvPr id="195" name="Text Box 13"/>
            <p:cNvSpPr txBox="1">
              <a:spLocks noChangeArrowheads="1"/>
            </p:cNvSpPr>
            <p:nvPr/>
          </p:nvSpPr>
          <p:spPr bwMode="auto">
            <a:xfrm>
              <a:off x="672" y="3412"/>
              <a:ext cx="1016" cy="3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可以写成</a:t>
              </a:r>
            </a:p>
          </p:txBody>
        </p:sp>
        <p:graphicFrame>
          <p:nvGraphicFramePr>
            <p:cNvPr id="196" name="Object 14"/>
            <p:cNvGraphicFramePr>
              <a:graphicFrameLocks noChangeAspect="1"/>
            </p:cNvGraphicFramePr>
            <p:nvPr/>
          </p:nvGraphicFramePr>
          <p:xfrm>
            <a:off x="1973" y="3350"/>
            <a:ext cx="140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27" name="公式" r:id="rId14" imgW="837836" imgH="266584" progId="Equation.3">
                    <p:embed/>
                  </p:oleObj>
                </mc:Choice>
                <mc:Fallback>
                  <p:oleObj name="公式" r:id="rId14" imgW="837836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3350"/>
                          <a:ext cx="1407" cy="445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477AB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7" name="Group 15"/>
          <p:cNvGrpSpPr>
            <a:grpSpLocks/>
          </p:cNvGrpSpPr>
          <p:nvPr/>
        </p:nvGrpSpPr>
        <p:grpSpPr bwMode="auto">
          <a:xfrm>
            <a:off x="6020068" y="5284788"/>
            <a:ext cx="2435225" cy="649288"/>
            <a:chOff x="3802" y="3360"/>
            <a:chExt cx="1534" cy="409"/>
          </a:xfrm>
        </p:grpSpPr>
        <p:graphicFrame>
          <p:nvGraphicFramePr>
            <p:cNvPr id="198" name="Object 16"/>
            <p:cNvGraphicFramePr>
              <a:graphicFrameLocks noChangeAspect="1"/>
            </p:cNvGraphicFramePr>
            <p:nvPr/>
          </p:nvGraphicFramePr>
          <p:xfrm>
            <a:off x="3802" y="3360"/>
            <a:ext cx="236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28" name="公式" r:id="rId16" imgW="104760" imgH="200025" progId="Equation.3">
                    <p:embed/>
                  </p:oleObj>
                </mc:Choice>
                <mc:Fallback>
                  <p:oleObj name="公式" r:id="rId16" imgW="104760" imgH="2000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2" y="3360"/>
                          <a:ext cx="236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" name="Text Box 17"/>
            <p:cNvSpPr txBox="1">
              <a:spLocks noChangeArrowheads="1"/>
            </p:cNvSpPr>
            <p:nvPr/>
          </p:nvSpPr>
          <p:spPr bwMode="auto">
            <a:xfrm>
              <a:off x="4032" y="3439"/>
              <a:ext cx="1304" cy="33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（从</a:t>
              </a: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b</a:t>
              </a: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  <a:sym typeface="Symbol" pitchFamily="18" charset="2"/>
                </a:rPr>
                <a:t> </a:t>
              </a:r>
              <a:r>
                <a:rPr kumimoji="0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a</a:t>
              </a:r>
              <a:r>
                <a:rPr kumimoji="0" lang="zh-CN" altLang="en-US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rPr>
                <a:t>）</a:t>
              </a:r>
            </a:p>
          </p:txBody>
        </p:sp>
      </p:grpSp>
      <p:grpSp>
        <p:nvGrpSpPr>
          <p:cNvPr id="200" name="Group 18"/>
          <p:cNvGrpSpPr>
            <a:grpSpLocks/>
          </p:cNvGrpSpPr>
          <p:nvPr/>
        </p:nvGrpSpPr>
        <p:grpSpPr bwMode="auto">
          <a:xfrm>
            <a:off x="315733" y="3443288"/>
            <a:ext cx="4229100" cy="3414712"/>
            <a:chOff x="2925" y="572"/>
            <a:chExt cx="2664" cy="2151"/>
          </a:xfrm>
        </p:grpSpPr>
        <p:grpSp>
          <p:nvGrpSpPr>
            <p:cNvPr id="201" name="Group 19"/>
            <p:cNvGrpSpPr>
              <a:grpSpLocks/>
            </p:cNvGrpSpPr>
            <p:nvPr/>
          </p:nvGrpSpPr>
          <p:grpSpPr bwMode="auto">
            <a:xfrm>
              <a:off x="2925" y="572"/>
              <a:ext cx="2664" cy="2151"/>
              <a:chOff x="2925" y="572"/>
              <a:chExt cx="2664" cy="2151"/>
            </a:xfrm>
          </p:grpSpPr>
          <p:sp>
            <p:nvSpPr>
              <p:cNvPr id="204" name="Rectangle 20"/>
              <p:cNvSpPr>
                <a:spLocks noChangeArrowheads="1"/>
              </p:cNvSpPr>
              <p:nvPr/>
            </p:nvSpPr>
            <p:spPr bwMode="auto">
              <a:xfrm>
                <a:off x="4579" y="2100"/>
                <a:ext cx="271" cy="35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Rectangle 21"/>
              <p:cNvSpPr>
                <a:spLocks noChangeArrowheads="1"/>
              </p:cNvSpPr>
              <p:nvPr/>
            </p:nvSpPr>
            <p:spPr bwMode="auto">
              <a:xfrm>
                <a:off x="4242" y="2043"/>
                <a:ext cx="136" cy="23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Rectangle 22"/>
              <p:cNvSpPr>
                <a:spLocks noChangeArrowheads="1"/>
              </p:cNvSpPr>
              <p:nvPr/>
            </p:nvSpPr>
            <p:spPr bwMode="auto">
              <a:xfrm>
                <a:off x="4241" y="572"/>
                <a:ext cx="143" cy="3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a</a:t>
                </a:r>
                <a:endParaRPr kumimoji="0" lang="en-US" altLang="zh-CN" sz="32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Rectangle 23"/>
              <p:cNvSpPr>
                <a:spLocks noChangeArrowheads="1"/>
              </p:cNvSpPr>
              <p:nvPr/>
            </p:nvSpPr>
            <p:spPr bwMode="auto">
              <a:xfrm>
                <a:off x="4140" y="1869"/>
                <a:ext cx="409" cy="472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Rectangle 24"/>
              <p:cNvSpPr>
                <a:spLocks noChangeArrowheads="1"/>
              </p:cNvSpPr>
              <p:nvPr/>
            </p:nvSpPr>
            <p:spPr bwMode="auto">
              <a:xfrm>
                <a:off x="4208" y="2452"/>
                <a:ext cx="138" cy="271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b</a:t>
                </a:r>
                <a:endParaRPr kumimoji="0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Rectangle 25"/>
              <p:cNvSpPr>
                <a:spLocks noChangeArrowheads="1"/>
              </p:cNvSpPr>
              <p:nvPr/>
            </p:nvSpPr>
            <p:spPr bwMode="auto">
              <a:xfrm>
                <a:off x="4480" y="1965"/>
                <a:ext cx="544" cy="58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Text Box 26"/>
              <p:cNvSpPr txBox="1">
                <a:spLocks noChangeArrowheads="1"/>
              </p:cNvSpPr>
              <p:nvPr/>
            </p:nvSpPr>
            <p:spPr bwMode="auto">
              <a:xfrm>
                <a:off x="4195" y="1162"/>
                <a:ext cx="178" cy="327"/>
              </a:xfrm>
              <a:prstGeom prst="rect">
                <a:avLst/>
              </a:prstGeom>
              <a:solidFill>
                <a:sysClr val="window" lastClr="FFFFFF"/>
              </a:solidFill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itchFamily="18" charset="0"/>
                    <a:ea typeface="宋体" pitchFamily="2" charset="-122"/>
                  </a:rPr>
                  <a:t>l</a:t>
                </a:r>
                <a:endPara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1" name="Line 27"/>
              <p:cNvSpPr>
                <a:spLocks noChangeShapeType="1"/>
              </p:cNvSpPr>
              <p:nvPr/>
            </p:nvSpPr>
            <p:spPr bwMode="auto">
              <a:xfrm>
                <a:off x="2925" y="890"/>
                <a:ext cx="2042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2" name="Line 28"/>
              <p:cNvSpPr>
                <a:spLocks noChangeShapeType="1"/>
              </p:cNvSpPr>
              <p:nvPr/>
            </p:nvSpPr>
            <p:spPr bwMode="auto">
              <a:xfrm>
                <a:off x="2925" y="890"/>
                <a:ext cx="0" cy="1588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3" name="Line 29"/>
              <p:cNvSpPr>
                <a:spLocks noChangeShapeType="1"/>
              </p:cNvSpPr>
              <p:nvPr/>
            </p:nvSpPr>
            <p:spPr bwMode="auto">
              <a:xfrm>
                <a:off x="2925" y="2478"/>
                <a:ext cx="1996" cy="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14" name="Group 30"/>
              <p:cNvGrpSpPr>
                <a:grpSpLocks/>
              </p:cNvGrpSpPr>
              <p:nvPr/>
            </p:nvGrpSpPr>
            <p:grpSpPr bwMode="auto">
              <a:xfrm>
                <a:off x="3198" y="1144"/>
                <a:ext cx="90" cy="408"/>
                <a:chOff x="3470" y="3158"/>
                <a:chExt cx="90" cy="408"/>
              </a:xfrm>
            </p:grpSpPr>
            <p:grpSp>
              <p:nvGrpSpPr>
                <p:cNvPr id="281" name="Group 31"/>
                <p:cNvGrpSpPr>
                  <a:grpSpLocks/>
                </p:cNvGrpSpPr>
                <p:nvPr/>
              </p:nvGrpSpPr>
              <p:grpSpPr bwMode="auto">
                <a:xfrm>
                  <a:off x="3470" y="3158"/>
                  <a:ext cx="90" cy="91"/>
                  <a:chOff x="3470" y="3158"/>
                  <a:chExt cx="90" cy="91"/>
                </a:xfrm>
              </p:grpSpPr>
              <p:sp>
                <p:nvSpPr>
                  <p:cNvPr id="285" name="Line 3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6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82" name="Group 34"/>
                <p:cNvGrpSpPr>
                  <a:grpSpLocks/>
                </p:cNvGrpSpPr>
                <p:nvPr/>
              </p:nvGrpSpPr>
              <p:grpSpPr bwMode="auto">
                <a:xfrm>
                  <a:off x="3470" y="3475"/>
                  <a:ext cx="90" cy="91"/>
                  <a:chOff x="3470" y="3158"/>
                  <a:chExt cx="90" cy="91"/>
                </a:xfrm>
              </p:grpSpPr>
              <p:sp>
                <p:nvSpPr>
                  <p:cNvPr id="283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15" name="Group 37"/>
              <p:cNvGrpSpPr>
                <a:grpSpLocks/>
              </p:cNvGrpSpPr>
              <p:nvPr/>
            </p:nvGrpSpPr>
            <p:grpSpPr bwMode="auto">
              <a:xfrm>
                <a:off x="3198" y="1824"/>
                <a:ext cx="90" cy="408"/>
                <a:chOff x="3470" y="3158"/>
                <a:chExt cx="90" cy="408"/>
              </a:xfrm>
            </p:grpSpPr>
            <p:grpSp>
              <p:nvGrpSpPr>
                <p:cNvPr id="275" name="Group 38"/>
                <p:cNvGrpSpPr>
                  <a:grpSpLocks/>
                </p:cNvGrpSpPr>
                <p:nvPr/>
              </p:nvGrpSpPr>
              <p:grpSpPr bwMode="auto">
                <a:xfrm>
                  <a:off x="3470" y="3158"/>
                  <a:ext cx="90" cy="91"/>
                  <a:chOff x="3470" y="3158"/>
                  <a:chExt cx="90" cy="91"/>
                </a:xfrm>
              </p:grpSpPr>
              <p:sp>
                <p:nvSpPr>
                  <p:cNvPr id="279" name="Line 3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76" name="Group 41"/>
                <p:cNvGrpSpPr>
                  <a:grpSpLocks/>
                </p:cNvGrpSpPr>
                <p:nvPr/>
              </p:nvGrpSpPr>
              <p:grpSpPr bwMode="auto">
                <a:xfrm>
                  <a:off x="3470" y="3475"/>
                  <a:ext cx="90" cy="91"/>
                  <a:chOff x="3470" y="3158"/>
                  <a:chExt cx="90" cy="91"/>
                </a:xfrm>
              </p:grpSpPr>
              <p:sp>
                <p:nvSpPr>
                  <p:cNvPr id="277" name="Line 4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8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16" name="Group 44"/>
              <p:cNvGrpSpPr>
                <a:grpSpLocks/>
              </p:cNvGrpSpPr>
              <p:nvPr/>
            </p:nvGrpSpPr>
            <p:grpSpPr bwMode="auto">
              <a:xfrm>
                <a:off x="3787" y="1117"/>
                <a:ext cx="90" cy="408"/>
                <a:chOff x="3470" y="3158"/>
                <a:chExt cx="90" cy="408"/>
              </a:xfrm>
            </p:grpSpPr>
            <p:grpSp>
              <p:nvGrpSpPr>
                <p:cNvPr id="269" name="Group 45"/>
                <p:cNvGrpSpPr>
                  <a:grpSpLocks/>
                </p:cNvGrpSpPr>
                <p:nvPr/>
              </p:nvGrpSpPr>
              <p:grpSpPr bwMode="auto">
                <a:xfrm>
                  <a:off x="3470" y="3158"/>
                  <a:ext cx="90" cy="91"/>
                  <a:chOff x="3470" y="3158"/>
                  <a:chExt cx="90" cy="91"/>
                </a:xfrm>
              </p:grpSpPr>
              <p:sp>
                <p:nvSpPr>
                  <p:cNvPr id="273" name="Line 4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4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70" name="Group 48"/>
                <p:cNvGrpSpPr>
                  <a:grpSpLocks/>
                </p:cNvGrpSpPr>
                <p:nvPr/>
              </p:nvGrpSpPr>
              <p:grpSpPr bwMode="auto">
                <a:xfrm>
                  <a:off x="3470" y="3475"/>
                  <a:ext cx="90" cy="91"/>
                  <a:chOff x="3470" y="3158"/>
                  <a:chExt cx="90" cy="91"/>
                </a:xfrm>
              </p:grpSpPr>
              <p:sp>
                <p:nvSpPr>
                  <p:cNvPr id="27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72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17" name="Group 51"/>
              <p:cNvGrpSpPr>
                <a:grpSpLocks/>
              </p:cNvGrpSpPr>
              <p:nvPr/>
            </p:nvGrpSpPr>
            <p:grpSpPr bwMode="auto">
              <a:xfrm>
                <a:off x="3787" y="1797"/>
                <a:ext cx="90" cy="408"/>
                <a:chOff x="3470" y="3158"/>
                <a:chExt cx="90" cy="408"/>
              </a:xfrm>
            </p:grpSpPr>
            <p:grpSp>
              <p:nvGrpSpPr>
                <p:cNvPr id="263" name="Group 52"/>
                <p:cNvGrpSpPr>
                  <a:grpSpLocks/>
                </p:cNvGrpSpPr>
                <p:nvPr/>
              </p:nvGrpSpPr>
              <p:grpSpPr bwMode="auto">
                <a:xfrm>
                  <a:off x="3470" y="3158"/>
                  <a:ext cx="90" cy="91"/>
                  <a:chOff x="3470" y="3158"/>
                  <a:chExt cx="90" cy="91"/>
                </a:xfrm>
              </p:grpSpPr>
              <p:sp>
                <p:nvSpPr>
                  <p:cNvPr id="267" name="Line 5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8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64" name="Group 55"/>
                <p:cNvGrpSpPr>
                  <a:grpSpLocks/>
                </p:cNvGrpSpPr>
                <p:nvPr/>
              </p:nvGrpSpPr>
              <p:grpSpPr bwMode="auto">
                <a:xfrm>
                  <a:off x="3470" y="3475"/>
                  <a:ext cx="90" cy="91"/>
                  <a:chOff x="3470" y="3158"/>
                  <a:chExt cx="90" cy="91"/>
                </a:xfrm>
              </p:grpSpPr>
              <p:sp>
                <p:nvSpPr>
                  <p:cNvPr id="265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18" name="Group 58"/>
              <p:cNvGrpSpPr>
                <a:grpSpLocks/>
              </p:cNvGrpSpPr>
              <p:nvPr/>
            </p:nvGrpSpPr>
            <p:grpSpPr bwMode="auto">
              <a:xfrm>
                <a:off x="4740" y="1117"/>
                <a:ext cx="90" cy="408"/>
                <a:chOff x="3470" y="3158"/>
                <a:chExt cx="90" cy="408"/>
              </a:xfrm>
            </p:grpSpPr>
            <p:grpSp>
              <p:nvGrpSpPr>
                <p:cNvPr id="257" name="Group 59"/>
                <p:cNvGrpSpPr>
                  <a:grpSpLocks/>
                </p:cNvGrpSpPr>
                <p:nvPr/>
              </p:nvGrpSpPr>
              <p:grpSpPr bwMode="auto">
                <a:xfrm>
                  <a:off x="3470" y="3158"/>
                  <a:ext cx="90" cy="91"/>
                  <a:chOff x="3470" y="3158"/>
                  <a:chExt cx="90" cy="91"/>
                </a:xfrm>
              </p:grpSpPr>
              <p:sp>
                <p:nvSpPr>
                  <p:cNvPr id="261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2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58" name="Group 62"/>
                <p:cNvGrpSpPr>
                  <a:grpSpLocks/>
                </p:cNvGrpSpPr>
                <p:nvPr/>
              </p:nvGrpSpPr>
              <p:grpSpPr bwMode="auto">
                <a:xfrm>
                  <a:off x="3470" y="3475"/>
                  <a:ext cx="90" cy="91"/>
                  <a:chOff x="3470" y="3158"/>
                  <a:chExt cx="90" cy="91"/>
                </a:xfrm>
              </p:grpSpPr>
              <p:sp>
                <p:nvSpPr>
                  <p:cNvPr id="259" name="Line 6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60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219" name="Group 65"/>
              <p:cNvGrpSpPr>
                <a:grpSpLocks/>
              </p:cNvGrpSpPr>
              <p:nvPr/>
            </p:nvGrpSpPr>
            <p:grpSpPr bwMode="auto">
              <a:xfrm>
                <a:off x="4740" y="1797"/>
                <a:ext cx="90" cy="408"/>
                <a:chOff x="3470" y="3158"/>
                <a:chExt cx="90" cy="408"/>
              </a:xfrm>
            </p:grpSpPr>
            <p:grpSp>
              <p:nvGrpSpPr>
                <p:cNvPr id="251" name="Group 66"/>
                <p:cNvGrpSpPr>
                  <a:grpSpLocks/>
                </p:cNvGrpSpPr>
                <p:nvPr/>
              </p:nvGrpSpPr>
              <p:grpSpPr bwMode="auto">
                <a:xfrm>
                  <a:off x="3470" y="3158"/>
                  <a:ext cx="90" cy="91"/>
                  <a:chOff x="3470" y="3158"/>
                  <a:chExt cx="90" cy="91"/>
                </a:xfrm>
              </p:grpSpPr>
              <p:sp>
                <p:nvSpPr>
                  <p:cNvPr id="255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56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52" name="Group 69"/>
                <p:cNvGrpSpPr>
                  <a:grpSpLocks/>
                </p:cNvGrpSpPr>
                <p:nvPr/>
              </p:nvGrpSpPr>
              <p:grpSpPr bwMode="auto">
                <a:xfrm>
                  <a:off x="3470" y="3475"/>
                  <a:ext cx="90" cy="91"/>
                  <a:chOff x="3470" y="3158"/>
                  <a:chExt cx="90" cy="91"/>
                </a:xfrm>
              </p:grpSpPr>
              <p:sp>
                <p:nvSpPr>
                  <p:cNvPr id="253" name="Line 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54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3470" y="3158"/>
                    <a:ext cx="90" cy="91"/>
                  </a:xfrm>
                  <a:prstGeom prst="line">
                    <a:avLst/>
                  </a:prstGeom>
                  <a:noFill/>
                  <a:ln w="9525">
                    <a:solidFill>
                      <a:sysClr val="windowText" lastClr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220" name="AutoShape 72"/>
              <p:cNvSpPr>
                <a:spLocks noChangeArrowheads="1"/>
              </p:cNvSpPr>
              <p:nvPr/>
            </p:nvSpPr>
            <p:spPr bwMode="auto">
              <a:xfrm>
                <a:off x="4422" y="793"/>
                <a:ext cx="182" cy="1797"/>
              </a:xfrm>
              <a:prstGeom prst="roundRect">
                <a:avLst>
                  <a:gd name="adj" fmla="val 16667"/>
                </a:avLst>
              </a:prstGeom>
              <a:solidFill>
                <a:sysClr val="window" lastClr="FFFFFF"/>
              </a:solidFill>
              <a:ln w="381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1" name="Oval 73"/>
              <p:cNvSpPr>
                <a:spLocks noChangeArrowheads="1"/>
              </p:cNvSpPr>
              <p:nvPr/>
            </p:nvSpPr>
            <p:spPr bwMode="auto">
              <a:xfrm>
                <a:off x="4455" y="1584"/>
                <a:ext cx="136" cy="136"/>
              </a:xfrm>
              <a:prstGeom prst="ellips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2" name="Line 74"/>
              <p:cNvSpPr>
                <a:spLocks noChangeShapeType="1"/>
              </p:cNvSpPr>
              <p:nvPr/>
            </p:nvSpPr>
            <p:spPr bwMode="auto">
              <a:xfrm>
                <a:off x="4488" y="1655"/>
                <a:ext cx="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3" name="Line 75"/>
              <p:cNvSpPr>
                <a:spLocks noChangeShapeType="1"/>
              </p:cNvSpPr>
              <p:nvPr/>
            </p:nvSpPr>
            <p:spPr bwMode="auto">
              <a:xfrm flipH="1">
                <a:off x="4514" y="1720"/>
                <a:ext cx="6" cy="5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24" name="Group 76"/>
              <p:cNvGrpSpPr>
                <a:grpSpLocks/>
              </p:cNvGrpSpPr>
              <p:nvPr/>
            </p:nvGrpSpPr>
            <p:grpSpPr bwMode="auto">
              <a:xfrm>
                <a:off x="4435" y="832"/>
                <a:ext cx="91" cy="91"/>
                <a:chOff x="3742" y="2840"/>
                <a:chExt cx="91" cy="91"/>
              </a:xfrm>
            </p:grpSpPr>
            <p:sp>
              <p:nvSpPr>
                <p:cNvPr id="249" name="Line 77"/>
                <p:cNvSpPr>
                  <a:spLocks noChangeShapeType="1"/>
                </p:cNvSpPr>
                <p:nvPr/>
              </p:nvSpPr>
              <p:spPr bwMode="auto">
                <a:xfrm>
                  <a:off x="3742" y="288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0" name="Line 78"/>
                <p:cNvSpPr>
                  <a:spLocks noChangeShapeType="1"/>
                </p:cNvSpPr>
                <p:nvPr/>
              </p:nvSpPr>
              <p:spPr bwMode="auto">
                <a:xfrm>
                  <a:off x="3787" y="2840"/>
                  <a:ext cx="0" cy="9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25" name="Group 79"/>
              <p:cNvGrpSpPr>
                <a:grpSpLocks/>
              </p:cNvGrpSpPr>
              <p:nvPr/>
            </p:nvGrpSpPr>
            <p:grpSpPr bwMode="auto">
              <a:xfrm>
                <a:off x="4526" y="832"/>
                <a:ext cx="91" cy="91"/>
                <a:chOff x="3742" y="2840"/>
                <a:chExt cx="91" cy="91"/>
              </a:xfrm>
            </p:grpSpPr>
            <p:sp>
              <p:nvSpPr>
                <p:cNvPr id="247" name="Line 80"/>
                <p:cNvSpPr>
                  <a:spLocks noChangeShapeType="1"/>
                </p:cNvSpPr>
                <p:nvPr/>
              </p:nvSpPr>
              <p:spPr bwMode="auto">
                <a:xfrm>
                  <a:off x="3742" y="2886"/>
                  <a:ext cx="91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8" name="Line 81"/>
                <p:cNvSpPr>
                  <a:spLocks noChangeShapeType="1"/>
                </p:cNvSpPr>
                <p:nvPr/>
              </p:nvSpPr>
              <p:spPr bwMode="auto">
                <a:xfrm>
                  <a:off x="3787" y="2840"/>
                  <a:ext cx="0" cy="91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26" name="Group 82"/>
              <p:cNvGrpSpPr>
                <a:grpSpLocks/>
              </p:cNvGrpSpPr>
              <p:nvPr/>
            </p:nvGrpSpPr>
            <p:grpSpPr bwMode="auto">
              <a:xfrm>
                <a:off x="4455" y="2523"/>
                <a:ext cx="123" cy="0"/>
                <a:chOff x="3379" y="3974"/>
                <a:chExt cx="123" cy="0"/>
              </a:xfrm>
            </p:grpSpPr>
            <p:sp>
              <p:nvSpPr>
                <p:cNvPr id="245" name="Line 83"/>
                <p:cNvSpPr>
                  <a:spLocks noChangeShapeType="1"/>
                </p:cNvSpPr>
                <p:nvPr/>
              </p:nvSpPr>
              <p:spPr bwMode="auto">
                <a:xfrm>
                  <a:off x="3379" y="3974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6" name="Line 84"/>
                <p:cNvSpPr>
                  <a:spLocks noChangeShapeType="1"/>
                </p:cNvSpPr>
                <p:nvPr/>
              </p:nvSpPr>
              <p:spPr bwMode="auto">
                <a:xfrm>
                  <a:off x="3457" y="3974"/>
                  <a:ext cx="45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27" name="Line 85"/>
              <p:cNvSpPr>
                <a:spLocks noChangeShapeType="1"/>
              </p:cNvSpPr>
              <p:nvPr/>
            </p:nvSpPr>
            <p:spPr bwMode="auto">
              <a:xfrm>
                <a:off x="4585" y="1674"/>
                <a:ext cx="591" cy="334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28" name="Object 86"/>
              <p:cNvGraphicFramePr>
                <a:graphicFrameLocks noChangeAspect="1"/>
              </p:cNvGraphicFramePr>
              <p:nvPr/>
            </p:nvGraphicFramePr>
            <p:xfrm>
              <a:off x="5058" y="1269"/>
              <a:ext cx="246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29" name="Equation" r:id="rId18" imgW="104760" imgH="162015" progId="Equation.DSMT4">
                      <p:embed/>
                    </p:oleObj>
                  </mc:Choice>
                  <mc:Fallback>
                    <p:oleObj name="Equation" r:id="rId18" imgW="104760" imgH="16201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58" y="1269"/>
                            <a:ext cx="246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9" name="Object 87"/>
              <p:cNvGraphicFramePr>
                <a:graphicFrameLocks noChangeAspect="1"/>
              </p:cNvGraphicFramePr>
              <p:nvPr/>
            </p:nvGraphicFramePr>
            <p:xfrm>
              <a:off x="3697" y="2001"/>
              <a:ext cx="442" cy="5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30" name="公式" r:id="rId20" imgW="209520" imgH="247740" progId="Equation.3">
                      <p:embed/>
                    </p:oleObj>
                  </mc:Choice>
                  <mc:Fallback>
                    <p:oleObj name="公式" r:id="rId20" imgW="209520" imgH="2477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7" y="2001"/>
                            <a:ext cx="442" cy="5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0" name="Object 88"/>
              <p:cNvGraphicFramePr>
                <a:graphicFrameLocks noChangeAspect="1"/>
              </p:cNvGraphicFramePr>
              <p:nvPr/>
            </p:nvGraphicFramePr>
            <p:xfrm>
              <a:off x="3541" y="599"/>
              <a:ext cx="203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31" name="公式" r:id="rId22" imgW="126780" imgH="164814" progId="Equation.3">
                      <p:embed/>
                    </p:oleObj>
                  </mc:Choice>
                  <mc:Fallback>
                    <p:oleObj name="公式" r:id="rId22" imgW="126780" imgH="1648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1" y="599"/>
                            <a:ext cx="203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1" name="Object 89"/>
              <p:cNvGraphicFramePr>
                <a:graphicFrameLocks noChangeAspect="1"/>
              </p:cNvGraphicFramePr>
              <p:nvPr/>
            </p:nvGraphicFramePr>
            <p:xfrm>
              <a:off x="3334" y="981"/>
              <a:ext cx="320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32" name="公式" r:id="rId24" imgW="142830" imgH="180885" progId="Equation.3">
                      <p:embed/>
                    </p:oleObj>
                  </mc:Choice>
                  <mc:Fallback>
                    <p:oleObj name="公式" r:id="rId24" imgW="142830" imgH="180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981"/>
                            <a:ext cx="320" cy="3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2" name="Object 90"/>
              <p:cNvGraphicFramePr>
                <a:graphicFrameLocks noChangeAspect="1"/>
              </p:cNvGraphicFramePr>
              <p:nvPr/>
            </p:nvGraphicFramePr>
            <p:xfrm>
              <a:off x="3697" y="1405"/>
              <a:ext cx="368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33" name="公式" r:id="rId26" imgW="171450" imgH="219165" progId="Equation.3">
                      <p:embed/>
                    </p:oleObj>
                  </mc:Choice>
                  <mc:Fallback>
                    <p:oleObj name="公式" r:id="rId26" imgW="171450" imgH="2191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7" y="1405"/>
                            <a:ext cx="368" cy="4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3" name="Object 91"/>
              <p:cNvGraphicFramePr>
                <a:graphicFrameLocks noChangeAspect="1"/>
              </p:cNvGraphicFramePr>
              <p:nvPr/>
            </p:nvGraphicFramePr>
            <p:xfrm>
              <a:off x="4559" y="2222"/>
              <a:ext cx="344" cy="4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34" name="公式" r:id="rId28" imgW="162000" imgH="219165" progId="Equation.3">
                      <p:embed/>
                    </p:oleObj>
                  </mc:Choice>
                  <mc:Fallback>
                    <p:oleObj name="公式" r:id="rId28" imgW="162000" imgH="21916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9" y="2222"/>
                            <a:ext cx="344" cy="4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4" name="Line 92"/>
              <p:cNvSpPr>
                <a:spLocks noChangeShapeType="1"/>
              </p:cNvSpPr>
              <p:nvPr/>
            </p:nvSpPr>
            <p:spPr bwMode="auto">
              <a:xfrm flipH="1">
                <a:off x="4106" y="1723"/>
                <a:ext cx="362" cy="589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5" name="Line 93"/>
              <p:cNvSpPr>
                <a:spLocks noChangeShapeType="1"/>
              </p:cNvSpPr>
              <p:nvPr/>
            </p:nvSpPr>
            <p:spPr bwMode="auto">
              <a:xfrm flipH="1">
                <a:off x="4106" y="1677"/>
                <a:ext cx="36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6" name="Line 94"/>
              <p:cNvSpPr>
                <a:spLocks noChangeShapeType="1"/>
              </p:cNvSpPr>
              <p:nvPr/>
            </p:nvSpPr>
            <p:spPr bwMode="auto">
              <a:xfrm>
                <a:off x="4106" y="1677"/>
                <a:ext cx="0" cy="59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Line 95"/>
              <p:cNvSpPr>
                <a:spLocks noChangeShapeType="1"/>
              </p:cNvSpPr>
              <p:nvPr/>
            </p:nvSpPr>
            <p:spPr bwMode="auto">
              <a:xfrm>
                <a:off x="4106" y="2293"/>
                <a:ext cx="40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8" name="Line 96"/>
              <p:cNvSpPr>
                <a:spLocks noChangeShapeType="1"/>
              </p:cNvSpPr>
              <p:nvPr/>
            </p:nvSpPr>
            <p:spPr bwMode="auto">
              <a:xfrm>
                <a:off x="4604" y="1664"/>
                <a:ext cx="59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9" name="Line 97"/>
              <p:cNvSpPr>
                <a:spLocks noChangeShapeType="1"/>
              </p:cNvSpPr>
              <p:nvPr/>
            </p:nvSpPr>
            <p:spPr bwMode="auto">
              <a:xfrm>
                <a:off x="4553" y="1723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Line 98"/>
              <p:cNvSpPr>
                <a:spLocks noChangeShapeType="1"/>
              </p:cNvSpPr>
              <p:nvPr/>
            </p:nvSpPr>
            <p:spPr bwMode="auto">
              <a:xfrm>
                <a:off x="4559" y="1995"/>
                <a:ext cx="590" cy="0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Line 99"/>
              <p:cNvSpPr>
                <a:spLocks noChangeShapeType="1"/>
              </p:cNvSpPr>
              <p:nvPr/>
            </p:nvSpPr>
            <p:spPr bwMode="auto">
              <a:xfrm>
                <a:off x="5175" y="1677"/>
                <a:ext cx="0" cy="318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42" name="Object 100"/>
              <p:cNvGraphicFramePr>
                <a:graphicFrameLocks noChangeAspect="1"/>
              </p:cNvGraphicFramePr>
              <p:nvPr/>
            </p:nvGraphicFramePr>
            <p:xfrm>
              <a:off x="4604" y="1859"/>
              <a:ext cx="270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35" name="公式" r:id="rId30" imgW="123930" imgH="162015" progId="Equation.3">
                      <p:embed/>
                    </p:oleObj>
                  </mc:Choice>
                  <mc:Fallback>
                    <p:oleObj name="公式" r:id="rId30" imgW="123930" imgH="16201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4" y="1859"/>
                            <a:ext cx="270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3" name="Object 101"/>
              <p:cNvGraphicFramePr>
                <a:graphicFrameLocks noChangeAspect="1"/>
              </p:cNvGraphicFramePr>
              <p:nvPr/>
            </p:nvGraphicFramePr>
            <p:xfrm>
              <a:off x="4926" y="1950"/>
              <a:ext cx="663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36" name="Equation" r:id="rId32" imgW="323730" imgH="162015" progId="Equation.DSMT4">
                      <p:embed/>
                    </p:oleObj>
                  </mc:Choice>
                  <mc:Fallback>
                    <p:oleObj name="Equation" r:id="rId32" imgW="323730" imgH="162015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26" y="1950"/>
                            <a:ext cx="663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4" name="Line 102"/>
              <p:cNvSpPr>
                <a:spLocks noChangeShapeType="1"/>
              </p:cNvSpPr>
              <p:nvPr/>
            </p:nvSpPr>
            <p:spPr bwMode="auto">
              <a:xfrm flipH="1">
                <a:off x="3561" y="887"/>
                <a:ext cx="182" cy="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2" name="Oval 103"/>
            <p:cNvSpPr>
              <a:spLocks noChangeArrowheads="1"/>
            </p:cNvSpPr>
            <p:nvPr/>
          </p:nvSpPr>
          <p:spPr bwMode="auto">
            <a:xfrm>
              <a:off x="4422" y="1207"/>
              <a:ext cx="182" cy="91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203" name="Object 104"/>
            <p:cNvGraphicFramePr>
              <a:graphicFrameLocks noChangeAspect="1"/>
            </p:cNvGraphicFramePr>
            <p:nvPr/>
          </p:nvGraphicFramePr>
          <p:xfrm>
            <a:off x="4604" y="1117"/>
            <a:ext cx="22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37" name="公式" r:id="rId34" imgW="114201" imgH="139579" progId="Equation.3">
                    <p:embed/>
                  </p:oleObj>
                </mc:Choice>
                <mc:Fallback>
                  <p:oleObj name="公式" r:id="rId34" imgW="114201" imgH="13957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117"/>
                          <a:ext cx="22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7932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磁学第九次课-11.2 动生电动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空白设计模板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磁学第九次课-11.2 动生电动势</Template>
  <TotalTime>3</TotalTime>
  <Words>932</Words>
  <Application>Microsoft Office PowerPoint</Application>
  <PresentationFormat>全屏显示(4:3)</PresentationFormat>
  <Paragraphs>221</Paragraphs>
  <Slides>20</Slides>
  <Notes>20</Notes>
  <HiddenSlides>0</HiddenSlides>
  <MMClips>0</MMClips>
  <ScaleCrop>false</ScaleCrop>
  <HeadingPairs>
    <vt:vector size="6" baseType="variant"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磁学第九次课-11.2 动生电动势</vt:lpstr>
      <vt:lpstr>1_空白设计模板</vt:lpstr>
      <vt:lpstr>2_空白设计模板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2020-08-21T07:09:22Z</dcterms:created>
  <dcterms:modified xsi:type="dcterms:W3CDTF">2020-08-21T07:12:45Z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