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9" r:id="rId3"/>
    <p:sldId id="318" r:id="rId4"/>
    <p:sldId id="305" r:id="rId5"/>
    <p:sldId id="306" r:id="rId6"/>
    <p:sldId id="333" r:id="rId7"/>
    <p:sldId id="334" r:id="rId8"/>
    <p:sldId id="307" r:id="rId9"/>
    <p:sldId id="319" r:id="rId10"/>
    <p:sldId id="320" r:id="rId11"/>
    <p:sldId id="321" r:id="rId12"/>
    <p:sldId id="312" r:id="rId13"/>
    <p:sldId id="314" r:id="rId14"/>
    <p:sldId id="328" r:id="rId15"/>
    <p:sldId id="322" r:id="rId16"/>
    <p:sldId id="324" r:id="rId17"/>
    <p:sldId id="329" r:id="rId18"/>
    <p:sldId id="325" r:id="rId19"/>
    <p:sldId id="326" r:id="rId20"/>
    <p:sldId id="327" r:id="rId21"/>
    <p:sldId id="330" r:id="rId22"/>
    <p:sldId id="331" r:id="rId23"/>
    <p:sldId id="291" r:id="rId24"/>
    <p:sldId id="332" r:id="rId25"/>
    <p:sldId id="283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DDDDDD"/>
    <a:srgbClr val="3333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6" autoAdjust="0"/>
  </p:normalViewPr>
  <p:slideViewPr>
    <p:cSldViewPr showGuides="1">
      <p:cViewPr varScale="1">
        <p:scale>
          <a:sx n="68" d="100"/>
          <a:sy n="68" d="100"/>
        </p:scale>
        <p:origin x="5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60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34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81.wmf"/><Relationship Id="rId3" Type="http://schemas.openxmlformats.org/officeDocument/2006/relationships/image" Target="../media/image34.wmf"/><Relationship Id="rId7" Type="http://schemas.openxmlformats.org/officeDocument/2006/relationships/image" Target="../media/image73.wmf"/><Relationship Id="rId12" Type="http://schemas.openxmlformats.org/officeDocument/2006/relationships/image" Target="../media/image7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80.wmf"/><Relationship Id="rId11" Type="http://schemas.openxmlformats.org/officeDocument/2006/relationships/image" Target="../media/image77.wmf"/><Relationship Id="rId5" Type="http://schemas.openxmlformats.org/officeDocument/2006/relationships/image" Target="../media/image70.wmf"/><Relationship Id="rId10" Type="http://schemas.openxmlformats.org/officeDocument/2006/relationships/image" Target="../media/image76.wmf"/><Relationship Id="rId4" Type="http://schemas.openxmlformats.org/officeDocument/2006/relationships/image" Target="../media/image69.wmf"/><Relationship Id="rId9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27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27.wmf"/><Relationship Id="rId1" Type="http://schemas.openxmlformats.org/officeDocument/2006/relationships/image" Target="../media/image86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43.wmf"/><Relationship Id="rId5" Type="http://schemas.openxmlformats.org/officeDocument/2006/relationships/image" Target="../media/image98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30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31.wmf"/><Relationship Id="rId2" Type="http://schemas.openxmlformats.org/officeDocument/2006/relationships/image" Target="../media/image33.wmf"/><Relationship Id="rId1" Type="http://schemas.openxmlformats.org/officeDocument/2006/relationships/image" Target="../media/image27.wmf"/><Relationship Id="rId6" Type="http://schemas.openxmlformats.org/officeDocument/2006/relationships/image" Target="../media/image39.wmf"/><Relationship Id="rId11" Type="http://schemas.openxmlformats.org/officeDocument/2006/relationships/image" Target="../media/image34.wmf"/><Relationship Id="rId5" Type="http://schemas.openxmlformats.org/officeDocument/2006/relationships/image" Target="../media/image38.wmf"/><Relationship Id="rId10" Type="http://schemas.openxmlformats.org/officeDocument/2006/relationships/image" Target="../media/image42.wmf"/><Relationship Id="rId4" Type="http://schemas.openxmlformats.org/officeDocument/2006/relationships/image" Target="../media/image37.wmf"/><Relationship Id="rId9" Type="http://schemas.openxmlformats.org/officeDocument/2006/relationships/image" Target="../media/image29.wmf"/><Relationship Id="rId1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image" Target="../media/image27.wmf"/><Relationship Id="rId1" Type="http://schemas.openxmlformats.org/officeDocument/2006/relationships/image" Target="../media/image43.wmf"/><Relationship Id="rId6" Type="http://schemas.openxmlformats.org/officeDocument/2006/relationships/image" Target="../media/image45.wmf"/><Relationship Id="rId5" Type="http://schemas.openxmlformats.org/officeDocument/2006/relationships/image" Target="../media/image33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27.wmf"/><Relationship Id="rId1" Type="http://schemas.openxmlformats.org/officeDocument/2006/relationships/image" Target="../media/image43.wmf"/><Relationship Id="rId6" Type="http://schemas.openxmlformats.org/officeDocument/2006/relationships/image" Target="../media/image45.wmf"/><Relationship Id="rId5" Type="http://schemas.openxmlformats.org/officeDocument/2006/relationships/image" Target="../media/image33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8-3 安培环路定理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第八章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268582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32992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254205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21826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01526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16052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280585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77940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67994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53818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468607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720729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346023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529745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21950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57885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95291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40538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67418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294402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643838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259999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38809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B5200B-D5CD-4E46-AFAC-C6C2AEC78F25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B63235-B674-472C-A6E0-977B57697A5C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BE6472-AA1F-4915-9277-D23EC856E265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B43EFA-D127-49B7-B1E3-07D62342C2D6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03BE804-FCDD-49B5-9AAE-F5CCF882C7FB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539FFA8-D5A0-4EBD-80E3-320CF3141966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890AE7A-2A99-4DCA-AE92-B83198515D7D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t>‹#›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6804248" y="464880"/>
            <a:ext cx="2174240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658200" y="64770"/>
            <a:ext cx="262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§8-2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电流的磁场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E81464B-B041-431A-9A0A-C60D83ABAC42}" type="datetime1">
              <a:rPr lang="zh-CN" altLang="en-US" smtClean="0"/>
              <a:t>2020/8/17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017339-2008-490B-A205-E9850B9BA0B1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4F14C9F-2529-49F4-8DCD-9257D0BC0493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04710933-4F22-4D2F-A97B-8302D3C5CEB3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2405-A869-4745-90A1-5D3337111DB0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3DF6-1080-4F65-A1E5-C4A29D640810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A9B4CBB7-C641-4BF8-9B62-E1D8A3CB710C}" type="datetime1">
              <a:rPr lang="zh-CN" altLang="en-US" smtClean="0"/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5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Relationship Id="rId1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1.wmf"/><Relationship Id="rId4" Type="http://schemas.openxmlformats.org/officeDocument/2006/relationships/image" Target="../media/image54.jpe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4" Type="http://schemas.openxmlformats.org/officeDocument/2006/relationships/image" Target="../media/image13.jp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6.wmf"/><Relationship Id="rId4" Type="http://schemas.openxmlformats.org/officeDocument/2006/relationships/image" Target="../media/image13.jpg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6.jpeg"/><Relationship Id="rId4" Type="http://schemas.openxmlformats.org/officeDocument/2006/relationships/image" Target="../media/image54.jpeg"/><Relationship Id="rId9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5.bin"/><Relationship Id="rId26" Type="http://schemas.openxmlformats.org/officeDocument/2006/relationships/image" Target="../media/image76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74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2.wmf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78.bin"/><Relationship Id="rId32" Type="http://schemas.openxmlformats.org/officeDocument/2006/relationships/image" Target="../media/image79.wmf"/><Relationship Id="rId5" Type="http://schemas.openxmlformats.org/officeDocument/2006/relationships/image" Target="../media/image67.wmf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28" Type="http://schemas.openxmlformats.org/officeDocument/2006/relationships/image" Target="../media/image77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3.wmf"/><Relationship Id="rId31" Type="http://schemas.openxmlformats.org/officeDocument/2006/relationships/oleObject" Target="../embeddings/oleObject82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77.wmf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3.wmf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oleObject" Target="../embeddings/oleObject8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9.wmf"/><Relationship Id="rId24" Type="http://schemas.openxmlformats.org/officeDocument/2006/relationships/image" Target="../media/image76.wmf"/><Relationship Id="rId5" Type="http://schemas.openxmlformats.org/officeDocument/2006/relationships/image" Target="../media/image67.wmf"/><Relationship Id="rId15" Type="http://schemas.openxmlformats.org/officeDocument/2006/relationships/image" Target="../media/image80.wmf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79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78.bin"/><Relationship Id="rId27" Type="http://schemas.openxmlformats.org/officeDocument/2006/relationships/oleObject" Target="../embeddings/oleObject82.bin"/><Relationship Id="rId30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oleObject" Target="../embeddings/oleObject9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2.wmf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27.wmf"/><Relationship Id="rId10" Type="http://schemas.openxmlformats.org/officeDocument/2006/relationships/image" Target="../media/image83.wmf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99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93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1.wmf"/><Relationship Id="rId25" Type="http://schemas.openxmlformats.org/officeDocument/2006/relationships/image" Target="../media/image9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102.bin"/><Relationship Id="rId5" Type="http://schemas.openxmlformats.org/officeDocument/2006/relationships/image" Target="../media/image86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0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5.wmf"/><Relationship Id="rId5" Type="http://schemas.openxmlformats.org/officeDocument/2006/relationships/image" Target="../media/image106.png"/><Relationship Id="rId10" Type="http://schemas.openxmlformats.org/officeDocument/2006/relationships/oleObject" Target="../embeddings/oleObject111.bin"/><Relationship Id="rId4" Type="http://schemas.openxmlformats.org/officeDocument/2006/relationships/image" Target="../media/image54.jpeg"/><Relationship Id="rId9" Type="http://schemas.openxmlformats.org/officeDocument/2006/relationships/image" Target="../media/image1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60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10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3.bin"/><Relationship Id="rId25" Type="http://schemas.openxmlformats.org/officeDocument/2006/relationships/image" Target="../media/image42.wmf"/><Relationship Id="rId33" Type="http://schemas.openxmlformats.org/officeDocument/2006/relationships/image" Target="../media/image32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4.bin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Relationship Id="rId22" Type="http://schemas.openxmlformats.org/officeDocument/2006/relationships/image" Target="../media/image29.wmf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4.wmf"/><Relationship Id="rId1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2051720" y="1275196"/>
            <a:ext cx="5461101" cy="7694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4400" b="1" kern="0">
                <a:solidFill>
                  <a:srgbClr val="CC0000"/>
                </a:solidFill>
              </a:rPr>
              <a:t>§</a:t>
            </a:r>
            <a:r>
              <a:rPr kumimoji="1" lang="en-US" altLang="zh-CN" sz="4400" b="1" kern="0" smtClean="0">
                <a:solidFill>
                  <a:srgbClr val="CC0000"/>
                </a:solidFill>
              </a:rPr>
              <a:t>8-2 </a:t>
            </a:r>
            <a:r>
              <a:rPr kumimoji="1" lang="zh-CN" altLang="en-US" sz="44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电流的磁场</a:t>
            </a:r>
            <a:endParaRPr kumimoji="1" lang="zh-CN" altLang="en-US" sz="4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240894" y="91195"/>
            <a:ext cx="4699258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cs typeface="Times New Roman" pitchFamily="18" charset="0"/>
              </a:rPr>
              <a:t>第八章 电流与磁场</a:t>
            </a: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2610" y="847996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chemeClr val="lt1"/>
              </a:solidFill>
              <a:effectLst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2352" y="2175701"/>
            <a:ext cx="5719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2060"/>
                </a:solidFill>
              </a:rPr>
              <a:t>Magnetic field of electric current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 flipV="1">
            <a:off x="2555776" y="2091309"/>
            <a:ext cx="3737478" cy="32187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206" r="2750"/>
          <a:stretch/>
        </p:blipFill>
        <p:spPr>
          <a:xfrm>
            <a:off x="539551" y="2996952"/>
            <a:ext cx="3763895" cy="33123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6952"/>
            <a:ext cx="3856867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6CA9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6CA95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4882918" y="1192352"/>
            <a:ext cx="2582100" cy="11538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7590"/>
              </p:ext>
            </p:extLst>
          </p:nvPr>
        </p:nvGraphicFramePr>
        <p:xfrm>
          <a:off x="4979756" y="1161936"/>
          <a:ext cx="2394404" cy="109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4" name="公式" r:id="rId4" imgW="1091726" imgH="469696" progId="Equation.3">
                  <p:embed/>
                </p:oleObj>
              </mc:Choice>
              <mc:Fallback>
                <p:oleObj name="公式" r:id="rId4" imgW="1091726" imgH="469696" progId="Equation.3">
                  <p:embed/>
                  <p:pic>
                    <p:nvPicPr>
                      <p:cNvPr id="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756" y="1161936"/>
                        <a:ext cx="2394404" cy="109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37"/>
          <p:cNvGrpSpPr>
            <a:grpSpLocks/>
          </p:cNvGrpSpPr>
          <p:nvPr/>
        </p:nvGrpSpPr>
        <p:grpSpPr bwMode="auto">
          <a:xfrm>
            <a:off x="630005" y="906733"/>
            <a:ext cx="4038600" cy="1676400"/>
            <a:chOff x="480" y="480"/>
            <a:chExt cx="2544" cy="1056"/>
          </a:xfrm>
        </p:grpSpPr>
        <p:sp>
          <p:nvSpPr>
            <p:cNvPr id="62" name="Rectangle 38"/>
            <p:cNvSpPr>
              <a:spLocks noChangeArrowheads="1"/>
            </p:cNvSpPr>
            <p:nvPr/>
          </p:nvSpPr>
          <p:spPr bwMode="auto">
            <a:xfrm>
              <a:off x="480" y="480"/>
              <a:ext cx="2544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3" name="Oval 39"/>
            <p:cNvSpPr>
              <a:spLocks noChangeArrowheads="1"/>
            </p:cNvSpPr>
            <p:nvPr/>
          </p:nvSpPr>
          <p:spPr bwMode="auto">
            <a:xfrm>
              <a:off x="960" y="528"/>
              <a:ext cx="528" cy="9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1248" y="1008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2064" y="1008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 flipH="1" flipV="1">
              <a:off x="1056" y="624"/>
              <a:ext cx="192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160" y="720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 flipH="1">
              <a:off x="624" y="100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69" name="Object 45"/>
            <p:cNvGraphicFramePr>
              <a:graphicFrameLocks noChangeAspect="1"/>
            </p:cNvGraphicFramePr>
            <p:nvPr/>
          </p:nvGraphicFramePr>
          <p:xfrm>
            <a:off x="1536" y="100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5" name="公式" r:id="rId6" imgW="177646" imgH="190335" progId="Equation.3">
                    <p:embed/>
                  </p:oleObj>
                </mc:Choice>
                <mc:Fallback>
                  <p:oleObj name="公式" r:id="rId6" imgW="177646" imgH="190335" progId="Equation.3">
                    <p:embed/>
                    <p:pic>
                      <p:nvPicPr>
                        <p:cNvPr id="6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0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1920" y="8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graphicFrame>
          <p:nvGraphicFramePr>
            <p:cNvPr id="71" name="Object 47"/>
            <p:cNvGraphicFramePr>
              <a:graphicFrameLocks noChangeAspect="1"/>
            </p:cNvGraphicFramePr>
            <p:nvPr/>
          </p:nvGraphicFramePr>
          <p:xfrm>
            <a:off x="2208" y="672"/>
            <a:ext cx="23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6" name="公式" r:id="rId8" imgW="215619" imgH="266353" progId="Equation.3">
                    <p:embed/>
                  </p:oleObj>
                </mc:Choice>
                <mc:Fallback>
                  <p:oleObj name="公式" r:id="rId8" imgW="215619" imgH="266353" progId="Equation.3">
                    <p:embed/>
                    <p:pic>
                      <p:nvPicPr>
                        <p:cNvPr id="7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72"/>
                          <a:ext cx="23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48"/>
            <p:cNvGraphicFramePr>
              <a:graphicFrameLocks noChangeAspect="1"/>
            </p:cNvGraphicFramePr>
            <p:nvPr/>
          </p:nvGraphicFramePr>
          <p:xfrm>
            <a:off x="2496" y="100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7" name="公式" r:id="rId10" imgW="177646" imgH="190335" progId="Equation.3">
                    <p:embed/>
                  </p:oleObj>
                </mc:Choice>
                <mc:Fallback>
                  <p:oleObj name="公式" r:id="rId10" imgW="177646" imgH="190335" progId="Equation.3">
                    <p:embed/>
                    <p:pic>
                      <p:nvPicPr>
                        <p:cNvPr id="72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00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49"/>
            <p:cNvGraphicFramePr>
              <a:graphicFrameLocks noChangeAspect="1"/>
            </p:cNvGraphicFramePr>
            <p:nvPr/>
          </p:nvGraphicFramePr>
          <p:xfrm>
            <a:off x="1152" y="1008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8" name="Equation" r:id="rId11" imgW="164957" imgH="190335" progId="Equation.3">
                    <p:embed/>
                  </p:oleObj>
                </mc:Choice>
                <mc:Fallback>
                  <p:oleObj name="Equation" r:id="rId11" imgW="164957" imgH="190335" progId="Equation.3">
                    <p:embed/>
                    <p:pic>
                      <p:nvPicPr>
                        <p:cNvPr id="73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50"/>
            <p:cNvGraphicFramePr>
              <a:graphicFrameLocks noChangeAspect="1"/>
            </p:cNvGraphicFramePr>
            <p:nvPr/>
          </p:nvGraphicFramePr>
          <p:xfrm>
            <a:off x="1213" y="720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39" name="Equation" r:id="rId13" imgW="215806" imgH="228501" progId="Equation.3">
                    <p:embed/>
                  </p:oleObj>
                </mc:Choice>
                <mc:Fallback>
                  <p:oleObj name="Equation" r:id="rId13" imgW="215806" imgH="228501" progId="Equation.3">
                    <p:embed/>
                    <p:pic>
                      <p:nvPicPr>
                        <p:cNvPr id="7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720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51"/>
            <p:cNvGraphicFramePr>
              <a:graphicFrameLocks noChangeAspect="1"/>
            </p:cNvGraphicFramePr>
            <p:nvPr/>
          </p:nvGraphicFramePr>
          <p:xfrm>
            <a:off x="816" y="768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0" name="Equation" r:id="rId15" imgW="165028" imgH="228501" progId="Equation.3">
                    <p:embed/>
                  </p:oleObj>
                </mc:Choice>
                <mc:Fallback>
                  <p:oleObj name="Equation" r:id="rId15" imgW="165028" imgH="228501" progId="Equation.3">
                    <p:embed/>
                    <p:pic>
                      <p:nvPicPr>
                        <p:cNvPr id="7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68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52"/>
            <p:cNvSpPr>
              <a:spLocks noChangeShapeType="1"/>
            </p:cNvSpPr>
            <p:nvPr/>
          </p:nvSpPr>
          <p:spPr bwMode="auto">
            <a:xfrm>
              <a:off x="960" y="960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381712" y="2881564"/>
            <a:ext cx="1911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讨论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4.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2154007" y="2912344"/>
            <a:ext cx="461295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smtClean="0">
                <a:solidFill>
                  <a:srgbClr val="CC0000"/>
                </a:solidFill>
                <a:ea typeface="宋体" panose="02010600030101010101" pitchFamily="2" charset="-122"/>
              </a:rPr>
              <a:t>圆弧形电流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kumimoji="0" lang="zh-CN" altLang="en-US" sz="2800" smtClean="0">
                <a:solidFill>
                  <a:srgbClr val="CC0000"/>
                </a:solidFill>
                <a:ea typeface="宋体" panose="02010600030101010101" pitchFamily="2" charset="-122"/>
              </a:rPr>
              <a:t>圆心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处的磁场</a:t>
            </a:r>
          </a:p>
        </p:txBody>
      </p:sp>
      <p:grpSp>
        <p:nvGrpSpPr>
          <p:cNvPr id="56" name="Group 2"/>
          <p:cNvGrpSpPr>
            <a:grpSpLocks/>
          </p:cNvGrpSpPr>
          <p:nvPr/>
        </p:nvGrpSpPr>
        <p:grpSpPr bwMode="auto">
          <a:xfrm>
            <a:off x="2178754" y="3686276"/>
            <a:ext cx="2667000" cy="1143000"/>
            <a:chOff x="295" y="1480"/>
            <a:chExt cx="1680" cy="720"/>
          </a:xfrm>
        </p:grpSpPr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295" y="1480"/>
              <a:ext cx="1680" cy="72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8" name="Object 4"/>
            <p:cNvGraphicFramePr>
              <a:graphicFrameLocks noChangeAspect="1"/>
            </p:cNvGraphicFramePr>
            <p:nvPr/>
          </p:nvGraphicFramePr>
          <p:xfrm>
            <a:off x="421" y="1528"/>
            <a:ext cx="1383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41" name="公式" r:id="rId17" imgW="825500" imgH="393700" progId="Equation.3">
                    <p:embed/>
                  </p:oleObj>
                </mc:Choice>
                <mc:Fallback>
                  <p:oleObj name="公式" r:id="rId17" imgW="825500" imgH="393700" progId="Equation.3">
                    <p:embed/>
                    <p:pic>
                      <p:nvPicPr>
                        <p:cNvPr id="399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1528"/>
                          <a:ext cx="1383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6"/>
          <p:cNvGrpSpPr>
            <a:grpSpLocks/>
          </p:cNvGrpSpPr>
          <p:nvPr/>
        </p:nvGrpSpPr>
        <p:grpSpPr bwMode="auto">
          <a:xfrm>
            <a:off x="1337262" y="5194196"/>
            <a:ext cx="6384239" cy="1043116"/>
            <a:chOff x="612" y="2704"/>
            <a:chExt cx="4309" cy="737"/>
          </a:xfrm>
        </p:grpSpPr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612" y="2704"/>
              <a:ext cx="4309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方向：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注：仍可由右手定则判定方向！</a:t>
              </a:r>
            </a:p>
          </p:txBody>
        </p:sp>
        <p:grpSp>
          <p:nvGrpSpPr>
            <p:cNvPr id="85" name="Group 8"/>
            <p:cNvGrpSpPr>
              <a:grpSpLocks/>
            </p:cNvGrpSpPr>
            <p:nvPr/>
          </p:nvGrpSpPr>
          <p:grpSpPr bwMode="auto">
            <a:xfrm>
              <a:off x="1381" y="2750"/>
              <a:ext cx="317" cy="317"/>
              <a:chOff x="3877" y="3250"/>
              <a:chExt cx="227" cy="226"/>
            </a:xfrm>
          </p:grpSpPr>
          <p:grpSp>
            <p:nvGrpSpPr>
              <p:cNvPr id="104" name="Group 9"/>
              <p:cNvGrpSpPr>
                <a:grpSpLocks/>
              </p:cNvGrpSpPr>
              <p:nvPr/>
            </p:nvGrpSpPr>
            <p:grpSpPr bwMode="auto">
              <a:xfrm>
                <a:off x="3923" y="3294"/>
                <a:ext cx="144" cy="144"/>
                <a:chOff x="144" y="3744"/>
                <a:chExt cx="144" cy="144"/>
              </a:xfrm>
            </p:grpSpPr>
            <p:sp>
              <p:nvSpPr>
                <p:cNvPr id="107" name="Line 10"/>
                <p:cNvSpPr>
                  <a:spLocks noChangeShapeType="1"/>
                </p:cNvSpPr>
                <p:nvPr/>
              </p:nvSpPr>
              <p:spPr bwMode="auto">
                <a:xfrm>
                  <a:off x="144" y="3744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44" y="3744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06" name="Oval 12"/>
              <p:cNvSpPr>
                <a:spLocks noChangeArrowheads="1"/>
              </p:cNvSpPr>
              <p:nvPr/>
            </p:nvSpPr>
            <p:spPr bwMode="auto">
              <a:xfrm>
                <a:off x="3877" y="3250"/>
                <a:ext cx="227" cy="226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09" name="Group 13"/>
          <p:cNvGrpSpPr>
            <a:grpSpLocks/>
          </p:cNvGrpSpPr>
          <p:nvPr/>
        </p:nvGrpSpPr>
        <p:grpSpPr bwMode="auto">
          <a:xfrm>
            <a:off x="4924889" y="3409283"/>
            <a:ext cx="2757915" cy="2528717"/>
            <a:chOff x="2784" y="1071"/>
            <a:chExt cx="1638" cy="1497"/>
          </a:xfrm>
        </p:grpSpPr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2954" y="1117"/>
              <a:ext cx="1315" cy="13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280" y="1581"/>
              <a:ext cx="40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>
              <a:off x="3664" y="1581"/>
              <a:ext cx="3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auto">
            <a:xfrm>
              <a:off x="3833" y="166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14" name="Rectangle 18"/>
            <p:cNvSpPr>
              <a:spLocks noChangeArrowheads="1"/>
            </p:cNvSpPr>
            <p:nvPr/>
          </p:nvSpPr>
          <p:spPr bwMode="auto">
            <a:xfrm>
              <a:off x="2784" y="1151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19"/>
            <p:cNvSpPr txBox="1">
              <a:spLocks noChangeArrowheads="1"/>
            </p:cNvSpPr>
            <p:nvPr/>
          </p:nvSpPr>
          <p:spPr bwMode="auto">
            <a:xfrm>
              <a:off x="3560" y="20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6" name="AutoShape 20"/>
            <p:cNvSpPr>
              <a:spLocks noChangeArrowheads="1"/>
            </p:cNvSpPr>
            <p:nvPr/>
          </p:nvSpPr>
          <p:spPr bwMode="auto">
            <a:xfrm rot="-137198">
              <a:off x="2880" y="1389"/>
              <a:ext cx="1542" cy="1179"/>
            </a:xfrm>
            <a:custGeom>
              <a:avLst/>
              <a:gdLst>
                <a:gd name="T0" fmla="*/ 4 w 21600"/>
                <a:gd name="T1" fmla="*/ 0 h 21600"/>
                <a:gd name="T2" fmla="*/ 2 w 21600"/>
                <a:gd name="T3" fmla="*/ 0 h 21600"/>
                <a:gd name="T4" fmla="*/ 4 w 21600"/>
                <a:gd name="T5" fmla="*/ 0 h 21600"/>
                <a:gd name="T6" fmla="*/ 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24 w 21600"/>
                <a:gd name="T13" fmla="*/ 0 h 21600"/>
                <a:gd name="T14" fmla="*/ 18476 w 21600"/>
                <a:gd name="T15" fmla="*/ 40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17" y="2794"/>
                  </a:moveTo>
                  <a:cubicBezTo>
                    <a:pt x="7008" y="1724"/>
                    <a:pt x="8882" y="1152"/>
                    <a:pt x="10800" y="1153"/>
                  </a:cubicBezTo>
                  <a:cubicBezTo>
                    <a:pt x="12717" y="1153"/>
                    <a:pt x="14591" y="1724"/>
                    <a:pt x="16182" y="2794"/>
                  </a:cubicBezTo>
                  <a:lnTo>
                    <a:pt x="16826" y="1837"/>
                  </a:lnTo>
                  <a:cubicBezTo>
                    <a:pt x="15044" y="639"/>
                    <a:pt x="12946" y="-1"/>
                    <a:pt x="10799" y="0"/>
                  </a:cubicBezTo>
                  <a:cubicBezTo>
                    <a:pt x="8653" y="0"/>
                    <a:pt x="6555" y="639"/>
                    <a:pt x="4773" y="1837"/>
                  </a:cubicBezTo>
                  <a:lnTo>
                    <a:pt x="5417" y="2794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Line 21"/>
            <p:cNvSpPr>
              <a:spLocks noChangeShapeType="1"/>
            </p:cNvSpPr>
            <p:nvPr/>
          </p:nvSpPr>
          <p:spPr bwMode="auto">
            <a:xfrm>
              <a:off x="3560" y="1434"/>
              <a:ext cx="181" cy="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3560" y="1071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9" name="Arc 23"/>
            <p:cNvSpPr>
              <a:spLocks/>
            </p:cNvSpPr>
            <p:nvPr/>
          </p:nvSpPr>
          <p:spPr bwMode="auto">
            <a:xfrm rot="10809476" flipV="1">
              <a:off x="3514" y="1841"/>
              <a:ext cx="272" cy="45"/>
            </a:xfrm>
            <a:custGeom>
              <a:avLst/>
              <a:gdLst>
                <a:gd name="T0" fmla="*/ 0 w 36918"/>
                <a:gd name="T1" fmla="*/ 0 h 21600"/>
                <a:gd name="T2" fmla="*/ 0 w 36918"/>
                <a:gd name="T3" fmla="*/ 0 h 21600"/>
                <a:gd name="T4" fmla="*/ 0 w 36918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918" h="21600" fill="none" extrusionOk="0">
                  <a:moveTo>
                    <a:pt x="0" y="10906"/>
                  </a:moveTo>
                  <a:cubicBezTo>
                    <a:pt x="3842" y="4163"/>
                    <a:pt x="11006" y="-1"/>
                    <a:pt x="18767" y="0"/>
                  </a:cubicBezTo>
                  <a:cubicBezTo>
                    <a:pt x="26104" y="0"/>
                    <a:pt x="32940" y="3725"/>
                    <a:pt x="36918" y="9890"/>
                  </a:cubicBezTo>
                </a:path>
                <a:path w="36918" h="21600" stroke="0" extrusionOk="0">
                  <a:moveTo>
                    <a:pt x="0" y="10906"/>
                  </a:moveTo>
                  <a:cubicBezTo>
                    <a:pt x="3842" y="4163"/>
                    <a:pt x="11006" y="-1"/>
                    <a:pt x="18767" y="0"/>
                  </a:cubicBezTo>
                  <a:cubicBezTo>
                    <a:pt x="26104" y="0"/>
                    <a:pt x="32940" y="3725"/>
                    <a:pt x="36918" y="9890"/>
                  </a:cubicBezTo>
                  <a:lnTo>
                    <a:pt x="18767" y="21600"/>
                  </a:lnTo>
                  <a:lnTo>
                    <a:pt x="0" y="10906"/>
                  </a:lnTo>
                  <a:close/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3560" y="1525"/>
              <a:ext cx="22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4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endPara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1" name="Group 25"/>
            <p:cNvGrpSpPr>
              <a:grpSpLocks/>
            </p:cNvGrpSpPr>
            <p:nvPr/>
          </p:nvGrpSpPr>
          <p:grpSpPr bwMode="auto">
            <a:xfrm>
              <a:off x="3606" y="1978"/>
              <a:ext cx="136" cy="136"/>
              <a:chOff x="3878" y="3249"/>
              <a:chExt cx="227" cy="226"/>
            </a:xfrm>
          </p:grpSpPr>
          <p:grpSp>
            <p:nvGrpSpPr>
              <p:cNvPr id="122" name="Group 26"/>
              <p:cNvGrpSpPr>
                <a:grpSpLocks/>
              </p:cNvGrpSpPr>
              <p:nvPr/>
            </p:nvGrpSpPr>
            <p:grpSpPr bwMode="auto">
              <a:xfrm>
                <a:off x="3923" y="3294"/>
                <a:ext cx="144" cy="144"/>
                <a:chOff x="144" y="3744"/>
                <a:chExt cx="144" cy="144"/>
              </a:xfrm>
            </p:grpSpPr>
            <p:sp>
              <p:nvSpPr>
                <p:cNvPr id="124" name="Line 27"/>
                <p:cNvSpPr>
                  <a:spLocks noChangeShapeType="1"/>
                </p:cNvSpPr>
                <p:nvPr/>
              </p:nvSpPr>
              <p:spPr bwMode="auto">
                <a:xfrm>
                  <a:off x="144" y="3744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4" y="3744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rgbClr val="CC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3" name="Oval 29"/>
              <p:cNvSpPr>
                <a:spLocks noChangeArrowheads="1"/>
              </p:cNvSpPr>
              <p:nvPr/>
            </p:nvSpPr>
            <p:spPr bwMode="auto">
              <a:xfrm>
                <a:off x="3878" y="3249"/>
                <a:ext cx="227" cy="226"/>
              </a:xfrm>
              <a:prstGeom prst="ellips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1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927227"/>
              </p:ext>
            </p:extLst>
          </p:nvPr>
        </p:nvGraphicFramePr>
        <p:xfrm>
          <a:off x="7591660" y="1315469"/>
          <a:ext cx="1389548" cy="982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2" name="Equation" r:id="rId19" imgW="596880" imgH="419040" progId="Equation.DSMT4">
                  <p:embed/>
                </p:oleObj>
              </mc:Choice>
              <mc:Fallback>
                <p:oleObj name="Equation" r:id="rId19" imgW="596880" imgH="419040" progId="Equation.DSMT4">
                  <p:embed/>
                  <p:pic>
                    <p:nvPicPr>
                      <p:cNvPr id="8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660" y="1315469"/>
                        <a:ext cx="1389548" cy="982754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 w="25400">
                        <a:solidFill>
                          <a:srgbClr val="C0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1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课堂练习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32204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处磁场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3356248" y="1556792"/>
            <a:ext cx="2727325" cy="1981200"/>
            <a:chOff x="300" y="1570"/>
            <a:chExt cx="1718" cy="1248"/>
          </a:xfrm>
        </p:grpSpPr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300" y="1618"/>
              <a:ext cx="1718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940" y="2194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5" name="Line 43"/>
            <p:cNvSpPr>
              <a:spLocks noChangeShapeType="1"/>
            </p:cNvSpPr>
            <p:nvPr/>
          </p:nvSpPr>
          <p:spPr bwMode="auto">
            <a:xfrm flipV="1">
              <a:off x="684" y="2290"/>
              <a:ext cx="10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V="1">
              <a:off x="1164" y="1954"/>
              <a:ext cx="384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1164" y="190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auto">
            <a:xfrm>
              <a:off x="1134" y="2260"/>
              <a:ext cx="80" cy="8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/>
          </p:nvSpPr>
          <p:spPr bwMode="auto">
            <a:xfrm>
              <a:off x="588" y="1570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auto">
            <a:xfrm>
              <a:off x="684" y="1810"/>
              <a:ext cx="1008" cy="10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3 w 21600"/>
                <a:gd name="T13" fmla="*/ 0 h 21600"/>
                <a:gd name="T14" fmla="*/ 21257 w 21600"/>
                <a:gd name="T15" fmla="*/ 135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" y="10441"/>
                  </a:moveTo>
                  <a:cubicBezTo>
                    <a:pt x="199" y="4619"/>
                    <a:pt x="4974" y="-1"/>
                    <a:pt x="10800" y="0"/>
                  </a:cubicBezTo>
                  <a:cubicBezTo>
                    <a:pt x="16625" y="0"/>
                    <a:pt x="21400" y="4619"/>
                    <a:pt x="21594" y="10441"/>
                  </a:cubicBezTo>
                  <a:cubicBezTo>
                    <a:pt x="21400" y="4619"/>
                    <a:pt x="16625" y="-1"/>
                    <a:pt x="10799" y="0"/>
                  </a:cubicBezTo>
                  <a:cubicBezTo>
                    <a:pt x="4974" y="0"/>
                    <a:pt x="199" y="4619"/>
                    <a:pt x="5" y="10441"/>
                  </a:cubicBezTo>
                  <a:close/>
                </a:path>
              </a:pathLst>
            </a:custGeom>
            <a:solidFill>
              <a:srgbClr val="CC00CC"/>
            </a:solidFill>
            <a:ln w="349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" name="Group 49"/>
            <p:cNvGrpSpPr>
              <a:grpSpLocks/>
            </p:cNvGrpSpPr>
            <p:nvPr/>
          </p:nvGrpSpPr>
          <p:grpSpPr bwMode="auto">
            <a:xfrm>
              <a:off x="1164" y="1570"/>
              <a:ext cx="383" cy="327"/>
              <a:chOff x="1200" y="1680"/>
              <a:chExt cx="383" cy="327"/>
            </a:xfrm>
          </p:grpSpPr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144" cy="0"/>
              </a:xfrm>
              <a:prstGeom prst="line">
                <a:avLst/>
              </a:prstGeom>
              <a:noFill/>
              <a:ln w="47625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" name="Text Box 51"/>
              <p:cNvSpPr txBox="1">
                <a:spLocks noChangeArrowheads="1"/>
              </p:cNvSpPr>
              <p:nvPr/>
            </p:nvSpPr>
            <p:spPr bwMode="auto">
              <a:xfrm>
                <a:off x="1392" y="1680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</p:grpSp>
      <p:graphicFrame>
        <p:nvGraphicFramePr>
          <p:cNvPr id="2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54239"/>
              </p:ext>
            </p:extLst>
          </p:nvPr>
        </p:nvGraphicFramePr>
        <p:xfrm>
          <a:off x="6520776" y="1674268"/>
          <a:ext cx="15240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公式" r:id="rId5" imgW="596641" imgH="393529" progId="Equation.3">
                  <p:embed/>
                </p:oleObj>
              </mc:Choice>
              <mc:Fallback>
                <p:oleObj name="公式" r:id="rId5" imgW="596641" imgH="393529" progId="Equation.3">
                  <p:embed/>
                  <p:pic>
                    <p:nvPicPr>
                      <p:cNvPr id="12500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776" y="1674268"/>
                        <a:ext cx="15240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131"/>
          <p:cNvGrpSpPr>
            <a:grpSpLocks/>
          </p:cNvGrpSpPr>
          <p:nvPr/>
        </p:nvGrpSpPr>
        <p:grpSpPr bwMode="auto">
          <a:xfrm>
            <a:off x="8121616" y="2031014"/>
            <a:ext cx="360363" cy="360363"/>
            <a:chOff x="3878" y="3249"/>
            <a:chExt cx="227" cy="226"/>
          </a:xfrm>
        </p:grpSpPr>
        <p:grpSp>
          <p:nvGrpSpPr>
            <p:cNvPr id="28" name="Group 132"/>
            <p:cNvGrpSpPr>
              <a:grpSpLocks/>
            </p:cNvGrpSpPr>
            <p:nvPr/>
          </p:nvGrpSpPr>
          <p:grpSpPr bwMode="auto">
            <a:xfrm>
              <a:off x="3923" y="3294"/>
              <a:ext cx="144" cy="144"/>
              <a:chOff x="144" y="3744"/>
              <a:chExt cx="144" cy="144"/>
            </a:xfrm>
          </p:grpSpPr>
          <p:sp>
            <p:nvSpPr>
              <p:cNvPr id="30" name="Line 133"/>
              <p:cNvSpPr>
                <a:spLocks noChangeShapeType="1"/>
              </p:cNvSpPr>
              <p:nvPr/>
            </p:nvSpPr>
            <p:spPr bwMode="auto">
              <a:xfrm>
                <a:off x="144" y="37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" name="Line 134"/>
              <p:cNvSpPr>
                <a:spLocks noChangeShapeType="1"/>
              </p:cNvSpPr>
              <p:nvPr/>
            </p:nvSpPr>
            <p:spPr bwMode="auto">
              <a:xfrm flipV="1">
                <a:off x="144" y="37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9" name="Oval 135"/>
            <p:cNvSpPr>
              <a:spLocks noChangeArrowheads="1"/>
            </p:cNvSpPr>
            <p:nvPr/>
          </p:nvSpPr>
          <p:spPr bwMode="auto">
            <a:xfrm>
              <a:off x="3878" y="3249"/>
              <a:ext cx="227" cy="226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3199559" y="1641898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1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</a:p>
        </p:txBody>
      </p:sp>
      <p:grpSp>
        <p:nvGrpSpPr>
          <p:cNvPr id="40" name="Group 16"/>
          <p:cNvGrpSpPr>
            <a:grpSpLocks/>
          </p:cNvGrpSpPr>
          <p:nvPr/>
        </p:nvGrpSpPr>
        <p:grpSpPr bwMode="auto">
          <a:xfrm>
            <a:off x="4047785" y="3490549"/>
            <a:ext cx="4038600" cy="2306759"/>
            <a:chOff x="2976" y="2064"/>
            <a:chExt cx="2544" cy="1440"/>
          </a:xfrm>
        </p:grpSpPr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2976" y="2064"/>
              <a:ext cx="2544" cy="11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3360" y="283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3648" y="2112"/>
              <a:ext cx="1392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816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933" y="11109"/>
                  </a:moveTo>
                  <a:cubicBezTo>
                    <a:pt x="2929" y="11006"/>
                    <a:pt x="2927" y="10903"/>
                    <a:pt x="2927" y="10800"/>
                  </a:cubicBezTo>
                  <a:cubicBezTo>
                    <a:pt x="2927" y="6451"/>
                    <a:pt x="6451" y="2927"/>
                    <a:pt x="10800" y="2927"/>
                  </a:cubicBezTo>
                  <a:cubicBezTo>
                    <a:pt x="15148" y="2927"/>
                    <a:pt x="18673" y="6451"/>
                    <a:pt x="18673" y="10800"/>
                  </a:cubicBezTo>
                  <a:cubicBezTo>
                    <a:pt x="18673" y="10903"/>
                    <a:pt x="18670" y="11006"/>
                    <a:pt x="18666" y="11109"/>
                  </a:cubicBezTo>
                  <a:lnTo>
                    <a:pt x="21591" y="11225"/>
                  </a:lnTo>
                  <a:cubicBezTo>
                    <a:pt x="21597" y="11083"/>
                    <a:pt x="21600" y="1094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41"/>
                    <a:pt x="2" y="11083"/>
                    <a:pt x="8" y="11225"/>
                  </a:cubicBezTo>
                  <a:lnTo>
                    <a:pt x="2933" y="111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3120" y="2832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3840" y="2832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V="1">
              <a:off x="3840" y="2832"/>
              <a:ext cx="10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4187" y="2767"/>
              <a:ext cx="21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320" y="2112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H="1">
              <a:off x="4272" y="2304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3840" y="2928"/>
              <a:ext cx="0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3504" y="2400"/>
              <a:ext cx="19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V="1">
              <a:off x="4320" y="2400"/>
              <a:ext cx="336" cy="43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 flipV="1">
              <a:off x="4320" y="2544"/>
              <a:ext cx="672" cy="2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8" name="Object 31"/>
            <p:cNvGraphicFramePr>
              <a:graphicFrameLocks noChangeAspect="1"/>
            </p:cNvGraphicFramePr>
            <p:nvPr/>
          </p:nvGraphicFramePr>
          <p:xfrm>
            <a:off x="4992" y="2304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6" name="公式" r:id="rId7" imgW="190335" imgH="215713" progId="Equation.3">
                    <p:embed/>
                  </p:oleObj>
                </mc:Choice>
                <mc:Fallback>
                  <p:oleObj name="公式" r:id="rId7" imgW="190335" imgH="215713" progId="Equation.3">
                    <p:embed/>
                    <p:pic>
                      <p:nvPicPr>
                        <p:cNvPr id="4103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304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32"/>
            <p:cNvGraphicFramePr>
              <a:graphicFrameLocks noChangeAspect="1"/>
            </p:cNvGraphicFramePr>
            <p:nvPr/>
          </p:nvGraphicFramePr>
          <p:xfrm>
            <a:off x="4272" y="2332"/>
            <a:ext cx="25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7" name="公式" r:id="rId9" imgW="177569" imgH="215619" progId="Equation.3">
                    <p:embed/>
                  </p:oleObj>
                </mc:Choice>
                <mc:Fallback>
                  <p:oleObj name="公式" r:id="rId9" imgW="177569" imgH="215619" progId="Equation.3">
                    <p:embed/>
                    <p:pic>
                      <p:nvPicPr>
                        <p:cNvPr id="41031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32"/>
                          <a:ext cx="25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4848" y="2832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3072" y="2080"/>
              <a:ext cx="6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>
              <a:off x="3312" y="2832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36"/>
            <p:cNvSpPr>
              <a:spLocks noChangeShapeType="1"/>
            </p:cNvSpPr>
            <p:nvPr/>
          </p:nvSpPr>
          <p:spPr bwMode="auto">
            <a:xfrm>
              <a:off x="3456" y="2832"/>
              <a:ext cx="9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4224" y="2729"/>
              <a:ext cx="28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65" name="Line 38"/>
            <p:cNvSpPr>
              <a:spLocks noChangeShapeType="1"/>
            </p:cNvSpPr>
            <p:nvPr/>
          </p:nvSpPr>
          <p:spPr bwMode="auto">
            <a:xfrm>
              <a:off x="3648" y="2832"/>
              <a:ext cx="19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6" name="Group 53"/>
          <p:cNvGrpSpPr>
            <a:grpSpLocks/>
          </p:cNvGrpSpPr>
          <p:nvPr/>
        </p:nvGrpSpPr>
        <p:grpSpPr bwMode="auto">
          <a:xfrm>
            <a:off x="848399" y="3405589"/>
            <a:ext cx="2387600" cy="2159000"/>
            <a:chOff x="249" y="2750"/>
            <a:chExt cx="1504" cy="1360"/>
          </a:xfrm>
        </p:grpSpPr>
        <p:grpSp>
          <p:nvGrpSpPr>
            <p:cNvPr id="67" name="Group 54"/>
            <p:cNvGrpSpPr>
              <a:grpSpLocks/>
            </p:cNvGrpSpPr>
            <p:nvPr/>
          </p:nvGrpSpPr>
          <p:grpSpPr bwMode="auto">
            <a:xfrm>
              <a:off x="249" y="2750"/>
              <a:ext cx="1504" cy="1360"/>
              <a:chOff x="272" y="2832"/>
              <a:chExt cx="1504" cy="1440"/>
            </a:xfrm>
          </p:grpSpPr>
          <p:sp>
            <p:nvSpPr>
              <p:cNvPr id="69" name="Rectangle 55"/>
              <p:cNvSpPr>
                <a:spLocks noChangeArrowheads="1"/>
              </p:cNvSpPr>
              <p:nvPr/>
            </p:nvSpPr>
            <p:spPr bwMode="auto">
              <a:xfrm>
                <a:off x="336" y="2832"/>
                <a:ext cx="1405" cy="11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0" name="Line 56"/>
              <p:cNvSpPr>
                <a:spLocks noChangeShapeType="1"/>
              </p:cNvSpPr>
              <p:nvPr/>
            </p:nvSpPr>
            <p:spPr bwMode="auto">
              <a:xfrm>
                <a:off x="672" y="3312"/>
                <a:ext cx="480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1" name="Line 57"/>
              <p:cNvSpPr>
                <a:spLocks noChangeShapeType="1"/>
              </p:cNvSpPr>
              <p:nvPr/>
            </p:nvSpPr>
            <p:spPr bwMode="auto">
              <a:xfrm flipH="1">
                <a:off x="1152" y="3312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" name="Text Box 58"/>
              <p:cNvSpPr txBox="1">
                <a:spLocks noChangeArrowheads="1"/>
              </p:cNvSpPr>
              <p:nvPr/>
            </p:nvSpPr>
            <p:spPr bwMode="auto">
              <a:xfrm>
                <a:off x="860" y="3264"/>
                <a:ext cx="25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73" name="Freeform 59"/>
              <p:cNvSpPr>
                <a:spLocks/>
              </p:cNvSpPr>
              <p:nvPr/>
            </p:nvSpPr>
            <p:spPr bwMode="auto">
              <a:xfrm>
                <a:off x="1056" y="3552"/>
                <a:ext cx="192" cy="96"/>
              </a:xfrm>
              <a:custGeom>
                <a:avLst/>
                <a:gdLst>
                  <a:gd name="T0" fmla="*/ 0 w 192"/>
                  <a:gd name="T1" fmla="*/ 96 h 96"/>
                  <a:gd name="T2" fmla="*/ 96 w 192"/>
                  <a:gd name="T3" fmla="*/ 0 h 96"/>
                  <a:gd name="T4" fmla="*/ 192 w 192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lnTo>
                      <a:pt x="96" y="0"/>
                    </a:lnTo>
                    <a:lnTo>
                      <a:pt x="192" y="9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4" name="Rectangle 60"/>
              <p:cNvSpPr>
                <a:spLocks noChangeArrowheads="1"/>
              </p:cNvSpPr>
              <p:nvPr/>
            </p:nvSpPr>
            <p:spPr bwMode="auto">
              <a:xfrm>
                <a:off x="272" y="2848"/>
                <a:ext cx="67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kumimoji="0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75" name="Text Box 61"/>
              <p:cNvSpPr txBox="1">
                <a:spLocks noChangeArrowheads="1"/>
              </p:cNvSpPr>
              <p:nvPr/>
            </p:nvSpPr>
            <p:spPr bwMode="auto">
              <a:xfrm>
                <a:off x="1046" y="3648"/>
                <a:ext cx="228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76" name="AutoShape 62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1296" cy="115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533 w 21600"/>
                  <a:gd name="T13" fmla="*/ 0 h 21600"/>
                  <a:gd name="T14" fmla="*/ 20067 w 21600"/>
                  <a:gd name="T15" fmla="*/ 555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7" y="3750"/>
                    </a:moveTo>
                    <a:cubicBezTo>
                      <a:pt x="5301" y="1710"/>
                      <a:pt x="7989" y="555"/>
                      <a:pt x="10800" y="556"/>
                    </a:cubicBezTo>
                    <a:cubicBezTo>
                      <a:pt x="13610" y="556"/>
                      <a:pt x="16298" y="1710"/>
                      <a:pt x="18232" y="3750"/>
                    </a:cubicBezTo>
                    <a:lnTo>
                      <a:pt x="18635" y="3367"/>
                    </a:lnTo>
                    <a:cubicBezTo>
                      <a:pt x="16596" y="1217"/>
                      <a:pt x="13763" y="-1"/>
                      <a:pt x="10799" y="0"/>
                    </a:cubicBezTo>
                    <a:cubicBezTo>
                      <a:pt x="7836" y="0"/>
                      <a:pt x="5003" y="1217"/>
                      <a:pt x="2964" y="3367"/>
                    </a:cubicBezTo>
                    <a:lnTo>
                      <a:pt x="3367" y="375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Line 63"/>
              <p:cNvSpPr>
                <a:spLocks noChangeShapeType="1"/>
              </p:cNvSpPr>
              <p:nvPr/>
            </p:nvSpPr>
            <p:spPr bwMode="auto">
              <a:xfrm>
                <a:off x="1056" y="3135"/>
                <a:ext cx="144" cy="0"/>
              </a:xfrm>
              <a:prstGeom prst="line">
                <a:avLst/>
              </a:prstGeom>
              <a:noFill/>
              <a:ln w="444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937" y="2759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graphicFrame>
        <p:nvGraphicFramePr>
          <p:cNvPr id="79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0317"/>
              </p:ext>
            </p:extLst>
          </p:nvPr>
        </p:nvGraphicFramePr>
        <p:xfrm>
          <a:off x="1039239" y="5149656"/>
          <a:ext cx="16002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公式" r:id="rId11" imgW="596641" imgH="393529" progId="Equation.3">
                  <p:embed/>
                </p:oleObj>
              </mc:Choice>
              <mc:Fallback>
                <p:oleObj name="公式" r:id="rId11" imgW="596641" imgH="393529" progId="Equation.3">
                  <p:embed/>
                  <p:pic>
                    <p:nvPicPr>
                      <p:cNvPr id="125005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239" y="5149656"/>
                        <a:ext cx="16002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18615"/>
              </p:ext>
            </p:extLst>
          </p:nvPr>
        </p:nvGraphicFramePr>
        <p:xfrm>
          <a:off x="4218748" y="5436170"/>
          <a:ext cx="3460964" cy="976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3" imgW="1497950" imgH="431613" progId="Equation.3">
                  <p:embed/>
                </p:oleObj>
              </mc:Choice>
              <mc:Fallback>
                <p:oleObj name="Equation" r:id="rId13" imgW="1497950" imgH="431613" progId="Equation.3">
                  <p:embed/>
                  <p:pic>
                    <p:nvPicPr>
                      <p:cNvPr id="125006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748" y="5436170"/>
                        <a:ext cx="3460964" cy="976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" name="Group 111"/>
          <p:cNvGrpSpPr>
            <a:grpSpLocks/>
          </p:cNvGrpSpPr>
          <p:nvPr/>
        </p:nvGrpSpPr>
        <p:grpSpPr bwMode="auto">
          <a:xfrm>
            <a:off x="2840257" y="5518212"/>
            <a:ext cx="360363" cy="360362"/>
            <a:chOff x="3878" y="3249"/>
            <a:chExt cx="227" cy="226"/>
          </a:xfrm>
        </p:grpSpPr>
        <p:grpSp>
          <p:nvGrpSpPr>
            <p:cNvPr id="82" name="Group 112"/>
            <p:cNvGrpSpPr>
              <a:grpSpLocks/>
            </p:cNvGrpSpPr>
            <p:nvPr/>
          </p:nvGrpSpPr>
          <p:grpSpPr bwMode="auto">
            <a:xfrm>
              <a:off x="3923" y="3294"/>
              <a:ext cx="144" cy="144"/>
              <a:chOff x="144" y="3744"/>
              <a:chExt cx="144" cy="144"/>
            </a:xfrm>
          </p:grpSpPr>
          <p:sp>
            <p:nvSpPr>
              <p:cNvPr id="84" name="Line 113"/>
              <p:cNvSpPr>
                <a:spLocks noChangeShapeType="1"/>
              </p:cNvSpPr>
              <p:nvPr/>
            </p:nvSpPr>
            <p:spPr bwMode="auto">
              <a:xfrm>
                <a:off x="144" y="37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5" name="Line 114"/>
              <p:cNvSpPr>
                <a:spLocks noChangeShapeType="1"/>
              </p:cNvSpPr>
              <p:nvPr/>
            </p:nvSpPr>
            <p:spPr bwMode="auto">
              <a:xfrm flipV="1">
                <a:off x="144" y="37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3" name="Oval 115"/>
            <p:cNvSpPr>
              <a:spLocks noChangeArrowheads="1"/>
            </p:cNvSpPr>
            <p:nvPr/>
          </p:nvSpPr>
          <p:spPr bwMode="auto">
            <a:xfrm>
              <a:off x="3878" y="3249"/>
              <a:ext cx="227" cy="226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6" name="Group 121"/>
          <p:cNvGrpSpPr>
            <a:grpSpLocks/>
          </p:cNvGrpSpPr>
          <p:nvPr/>
        </p:nvGrpSpPr>
        <p:grpSpPr bwMode="auto">
          <a:xfrm>
            <a:off x="7859473" y="5675118"/>
            <a:ext cx="360362" cy="360363"/>
            <a:chOff x="3878" y="3249"/>
            <a:chExt cx="227" cy="226"/>
          </a:xfrm>
        </p:grpSpPr>
        <p:grpSp>
          <p:nvGrpSpPr>
            <p:cNvPr id="87" name="Group 122"/>
            <p:cNvGrpSpPr>
              <a:grpSpLocks/>
            </p:cNvGrpSpPr>
            <p:nvPr/>
          </p:nvGrpSpPr>
          <p:grpSpPr bwMode="auto">
            <a:xfrm>
              <a:off x="3923" y="3294"/>
              <a:ext cx="144" cy="144"/>
              <a:chOff x="144" y="3744"/>
              <a:chExt cx="144" cy="144"/>
            </a:xfrm>
          </p:grpSpPr>
          <p:sp>
            <p:nvSpPr>
              <p:cNvPr id="89" name="Line 123"/>
              <p:cNvSpPr>
                <a:spLocks noChangeShapeType="1"/>
              </p:cNvSpPr>
              <p:nvPr/>
            </p:nvSpPr>
            <p:spPr bwMode="auto">
              <a:xfrm>
                <a:off x="144" y="37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" name="Line 124"/>
              <p:cNvSpPr>
                <a:spLocks noChangeShapeType="1"/>
              </p:cNvSpPr>
              <p:nvPr/>
            </p:nvSpPr>
            <p:spPr bwMode="auto">
              <a:xfrm flipV="1">
                <a:off x="144" y="37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8" name="Oval 125"/>
            <p:cNvSpPr>
              <a:spLocks noChangeArrowheads="1"/>
            </p:cNvSpPr>
            <p:nvPr/>
          </p:nvSpPr>
          <p:spPr bwMode="auto">
            <a:xfrm>
              <a:off x="3878" y="3249"/>
              <a:ext cx="227" cy="226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0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52586" y="801447"/>
            <a:ext cx="28003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知识补充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7" y="854860"/>
            <a:ext cx="1844306" cy="1294088"/>
          </a:xfrm>
          <a:prstGeom prst="rect">
            <a:avLst/>
          </a:prstGeom>
        </p:spPr>
      </p:pic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-17900" y="2375514"/>
            <a:ext cx="2901950" cy="2089150"/>
            <a:chOff x="295" y="935"/>
            <a:chExt cx="1828" cy="1316"/>
          </a:xfrm>
        </p:grpSpPr>
        <p:graphicFrame>
          <p:nvGraphicFramePr>
            <p:cNvPr id="21" name="Object 9"/>
            <p:cNvGraphicFramePr>
              <a:graphicFrameLocks noChangeAspect="1"/>
            </p:cNvGraphicFramePr>
            <p:nvPr/>
          </p:nvGraphicFramePr>
          <p:xfrm>
            <a:off x="295" y="1466"/>
            <a:ext cx="22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9" name="Equation" r:id="rId5" imgW="152334" imgH="139639" progId="Equation.DSMT4">
                    <p:embed/>
                  </p:oleObj>
                </mc:Choice>
                <mc:Fallback>
                  <p:oleObj name="Equation" r:id="rId5" imgW="152334" imgH="139639" progId="Equation.DSMT4">
                    <p:embed/>
                    <p:pic>
                      <p:nvPicPr>
                        <p:cNvPr id="5224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466"/>
                          <a:ext cx="22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612" y="935"/>
              <a:ext cx="1316" cy="131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1265" y="1570"/>
              <a:ext cx="45" cy="4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" name="AutoShape 8"/>
            <p:cNvSpPr>
              <a:spLocks noChangeArrowheads="1"/>
            </p:cNvSpPr>
            <p:nvPr/>
          </p:nvSpPr>
          <p:spPr bwMode="auto">
            <a:xfrm flipH="1">
              <a:off x="476" y="1071"/>
              <a:ext cx="681" cy="6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2 w 21600"/>
                <a:gd name="T19" fmla="*/ 3172 h 21600"/>
                <a:gd name="T20" fmla="*/ 18428 w 21600"/>
                <a:gd name="T21" fmla="*/ 1842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442" y="7684"/>
                  </a:moveTo>
                  <a:cubicBezTo>
                    <a:pt x="18587" y="5313"/>
                    <a:pt x="16797" y="3398"/>
                    <a:pt x="14489" y="2386"/>
                  </a:cubicBezTo>
                  <a:lnTo>
                    <a:pt x="15137" y="909"/>
                  </a:lnTo>
                  <a:cubicBezTo>
                    <a:pt x="17850" y="2098"/>
                    <a:pt x="19955" y="4350"/>
                    <a:pt x="20959" y="7137"/>
                  </a:cubicBezTo>
                  <a:lnTo>
                    <a:pt x="23499" y="6221"/>
                  </a:lnTo>
                  <a:lnTo>
                    <a:pt x="21390" y="10709"/>
                  </a:lnTo>
                  <a:lnTo>
                    <a:pt x="16902" y="8599"/>
                  </a:lnTo>
                  <a:lnTo>
                    <a:pt x="19442" y="76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" name="Object 11"/>
            <p:cNvGraphicFramePr>
              <a:graphicFrameLocks noChangeAspect="1"/>
            </p:cNvGraphicFramePr>
            <p:nvPr/>
          </p:nvGraphicFramePr>
          <p:xfrm>
            <a:off x="1903" y="1049"/>
            <a:ext cx="22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0" name="Equation" r:id="rId7" imgW="126780" imgH="164814" progId="Equation.DSMT4">
                    <p:embed/>
                  </p:oleObj>
                </mc:Choice>
                <mc:Fallback>
                  <p:oleObj name="Equation" r:id="rId7" imgW="126780" imgH="164814" progId="Equation.DSMT4">
                    <p:embed/>
                    <p:pic>
                      <p:nvPicPr>
                        <p:cNvPr id="5224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1049"/>
                          <a:ext cx="22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833549" y="1293890"/>
            <a:ext cx="6067644" cy="216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带电圆环，总带电量为 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，以角速度 </a:t>
            </a:r>
            <a:r>
              <a:rPr kumimoji="1" lang="el-GR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绕通过圆心且垂直于圆面的轴匀速转动，其效果就相当于一个圆形电流。电流强度 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＝？</a:t>
            </a:r>
            <a:endParaRPr kumimoji="1" lang="zh-CN" altLang="el-GR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3585"/>
              </p:ext>
            </p:extLst>
          </p:nvPr>
        </p:nvGraphicFramePr>
        <p:xfrm>
          <a:off x="3151043" y="3369994"/>
          <a:ext cx="48672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Equation" r:id="rId9" imgW="1828800" imgH="393700" progId="Equation.DSMT4">
                  <p:embed/>
                </p:oleObj>
              </mc:Choice>
              <mc:Fallback>
                <p:oleObj name="Equation" r:id="rId9" imgW="1828800" imgH="393700" progId="Equation.DSMT4">
                  <p:embed/>
                  <p:pic>
                    <p:nvPicPr>
                      <p:cNvPr id="195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043" y="3369994"/>
                        <a:ext cx="48672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088231" y="4913801"/>
            <a:ext cx="5587457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电荷不要求均匀分布，只有一个点电荷也可以。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413901" y="4610588"/>
            <a:ext cx="2160587" cy="1555750"/>
            <a:chOff x="2971" y="3158"/>
            <a:chExt cx="1361" cy="980"/>
          </a:xfrm>
        </p:grpSpPr>
        <p:graphicFrame>
          <p:nvGraphicFramePr>
            <p:cNvPr id="30" name="Object 20"/>
            <p:cNvGraphicFramePr>
              <a:graphicFrameLocks noChangeAspect="1"/>
            </p:cNvGraphicFramePr>
            <p:nvPr/>
          </p:nvGraphicFramePr>
          <p:xfrm>
            <a:off x="2971" y="3553"/>
            <a:ext cx="16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2"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5223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553"/>
                          <a:ext cx="168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3207" y="3158"/>
              <a:ext cx="980" cy="980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3693" y="3631"/>
              <a:ext cx="34" cy="3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AutoShape 23"/>
            <p:cNvSpPr>
              <a:spLocks noChangeArrowheads="1"/>
            </p:cNvSpPr>
            <p:nvPr/>
          </p:nvSpPr>
          <p:spPr bwMode="auto">
            <a:xfrm flipH="1">
              <a:off x="3106" y="3259"/>
              <a:ext cx="507" cy="5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3 w 21600"/>
                <a:gd name="T19" fmla="*/ 3153 h 21600"/>
                <a:gd name="T20" fmla="*/ 18447 w 21600"/>
                <a:gd name="T21" fmla="*/ 18447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442" y="7684"/>
                  </a:moveTo>
                  <a:cubicBezTo>
                    <a:pt x="18587" y="5313"/>
                    <a:pt x="16797" y="3398"/>
                    <a:pt x="14489" y="2386"/>
                  </a:cubicBezTo>
                  <a:lnTo>
                    <a:pt x="15137" y="909"/>
                  </a:lnTo>
                  <a:cubicBezTo>
                    <a:pt x="17850" y="2098"/>
                    <a:pt x="19955" y="4350"/>
                    <a:pt x="20959" y="7137"/>
                  </a:cubicBezTo>
                  <a:lnTo>
                    <a:pt x="23499" y="6221"/>
                  </a:lnTo>
                  <a:lnTo>
                    <a:pt x="21390" y="10709"/>
                  </a:lnTo>
                  <a:lnTo>
                    <a:pt x="16902" y="8599"/>
                  </a:lnTo>
                  <a:lnTo>
                    <a:pt x="19442" y="768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6" name="Object 24"/>
            <p:cNvGraphicFramePr>
              <a:graphicFrameLocks noChangeAspect="1"/>
            </p:cNvGraphicFramePr>
            <p:nvPr/>
          </p:nvGraphicFramePr>
          <p:xfrm>
            <a:off x="4168" y="3243"/>
            <a:ext cx="16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43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52239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3243"/>
                          <a:ext cx="16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4059" y="3339"/>
              <a:ext cx="91" cy="9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7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52586" y="801447"/>
            <a:ext cx="30435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知识补充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7" y="854860"/>
            <a:ext cx="1844306" cy="1294088"/>
          </a:xfrm>
          <a:prstGeom prst="rect">
            <a:avLst/>
          </a:prstGeom>
        </p:spPr>
      </p:pic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848137" y="1340175"/>
            <a:ext cx="4100127" cy="4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800" b="1" kern="0" smtClean="0">
                <a:solidFill>
                  <a:srgbClr val="002060"/>
                </a:solidFill>
                <a:latin typeface="宋体" panose="02010600030101010101" pitchFamily="2" charset="-122"/>
              </a:rPr>
              <a:t>定义载流线圈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的磁矩</a:t>
            </a:r>
            <a:endParaRPr kumimoji="1" lang="zh-CN" altLang="el-GR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5246"/>
              </p:ext>
            </p:extLst>
          </p:nvPr>
        </p:nvGraphicFramePr>
        <p:xfrm>
          <a:off x="3898291" y="1808587"/>
          <a:ext cx="16224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0" name="Equation" r:id="rId5" imgW="609480" imgH="241200" progId="Equation.DSMT4">
                  <p:embed/>
                </p:oleObj>
              </mc:Choice>
              <mc:Fallback>
                <p:oleObj name="Equation" r:id="rId5" imgW="609480" imgH="241200" progId="Equation.DSMT4">
                  <p:embed/>
                  <p:pic>
                    <p:nvPicPr>
                      <p:cNvPr id="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291" y="1808587"/>
                        <a:ext cx="16224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3296515" y="2505449"/>
            <a:ext cx="516391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2800" b="1" kern="0" noProof="0">
                <a:solidFill>
                  <a:srgbClr val="002060"/>
                </a:solidFill>
              </a:rPr>
              <a:t>方</a:t>
            </a:r>
            <a:r>
              <a:rPr lang="zh-CN" altLang="en-US" sz="2800" b="1" kern="0" noProof="0" smtClean="0">
                <a:solidFill>
                  <a:srgbClr val="002060"/>
                </a:solidFill>
              </a:rPr>
              <a:t>向：与电流绕向成右手螺旋。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3296514" y="3265522"/>
            <a:ext cx="5163917" cy="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2800" b="1" kern="0" noProof="0" smtClean="0">
                <a:solidFill>
                  <a:srgbClr val="002060"/>
                </a:solidFill>
              </a:rPr>
              <a:t>如旋转圆电流的磁矩为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7900" y="2375514"/>
            <a:ext cx="2901950" cy="2089150"/>
            <a:chOff x="-17900" y="2375514"/>
            <a:chExt cx="2901950" cy="2089150"/>
          </a:xfrm>
        </p:grpSpPr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-17900" y="2375514"/>
              <a:ext cx="2901950" cy="2089150"/>
              <a:chOff x="295" y="935"/>
              <a:chExt cx="1828" cy="1316"/>
            </a:xfrm>
          </p:grpSpPr>
          <p:graphicFrame>
            <p:nvGraphicFramePr>
              <p:cNvPr id="21" name="Object 9"/>
              <p:cNvGraphicFramePr>
                <a:graphicFrameLocks noChangeAspect="1"/>
              </p:cNvGraphicFramePr>
              <p:nvPr/>
            </p:nvGraphicFramePr>
            <p:xfrm>
              <a:off x="295" y="1466"/>
              <a:ext cx="22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01" name="Equation" r:id="rId7" imgW="152334" imgH="139639" progId="Equation.DSMT4">
                      <p:embed/>
                    </p:oleObj>
                  </mc:Choice>
                  <mc:Fallback>
                    <p:oleObj name="Equation" r:id="rId7" imgW="152334" imgH="139639" progId="Equation.DSMT4">
                      <p:embed/>
                      <p:pic>
                        <p:nvPicPr>
                          <p:cNvPr id="2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466"/>
                            <a:ext cx="22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Oval 5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1316" cy="131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3" name="Oval 6"/>
              <p:cNvSpPr>
                <a:spLocks noChangeArrowheads="1"/>
              </p:cNvSpPr>
              <p:nvPr/>
            </p:nvSpPr>
            <p:spPr bwMode="auto">
              <a:xfrm>
                <a:off x="1265" y="157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 flipH="1">
                <a:off x="476" y="1071"/>
                <a:ext cx="681" cy="68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2 w 21600"/>
                  <a:gd name="T19" fmla="*/ 3172 h 21600"/>
                  <a:gd name="T20" fmla="*/ 18428 w 21600"/>
                  <a:gd name="T21" fmla="*/ 1842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442" y="7684"/>
                    </a:moveTo>
                    <a:cubicBezTo>
                      <a:pt x="18587" y="5313"/>
                      <a:pt x="16797" y="3398"/>
                      <a:pt x="14489" y="2386"/>
                    </a:cubicBezTo>
                    <a:lnTo>
                      <a:pt x="15137" y="909"/>
                    </a:lnTo>
                    <a:cubicBezTo>
                      <a:pt x="17850" y="2098"/>
                      <a:pt x="19955" y="4350"/>
                      <a:pt x="20959" y="7137"/>
                    </a:cubicBezTo>
                    <a:lnTo>
                      <a:pt x="23499" y="6221"/>
                    </a:lnTo>
                    <a:lnTo>
                      <a:pt x="21390" y="10709"/>
                    </a:lnTo>
                    <a:lnTo>
                      <a:pt x="16902" y="8599"/>
                    </a:lnTo>
                    <a:lnTo>
                      <a:pt x="19442" y="768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graphicFrame>
            <p:nvGraphicFramePr>
              <p:cNvPr id="25" name="Object 11"/>
              <p:cNvGraphicFramePr>
                <a:graphicFrameLocks noChangeAspect="1"/>
              </p:cNvGraphicFramePr>
              <p:nvPr/>
            </p:nvGraphicFramePr>
            <p:xfrm>
              <a:off x="1903" y="1049"/>
              <a:ext cx="220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02" name="Equation" r:id="rId9" imgW="126780" imgH="164814" progId="Equation.DSMT4">
                      <p:embed/>
                    </p:oleObj>
                  </mc:Choice>
                  <mc:Fallback>
                    <p:oleObj name="Equation" r:id="rId9" imgW="126780" imgH="164814" progId="Equation.DSMT4">
                      <p:embed/>
                      <p:pic>
                        <p:nvPicPr>
                          <p:cNvPr id="25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1049"/>
                            <a:ext cx="220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" name="直接箭头连接符 3"/>
            <p:cNvCxnSpPr/>
            <p:nvPr/>
          </p:nvCxnSpPr>
          <p:spPr>
            <a:xfrm>
              <a:off x="1567929" y="3419296"/>
              <a:ext cx="991537" cy="26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978695"/>
                </p:ext>
              </p:extLst>
            </p:nvPr>
          </p:nvGraphicFramePr>
          <p:xfrm>
            <a:off x="1760101" y="3478228"/>
            <a:ext cx="404812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03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2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101" y="3478228"/>
                          <a:ext cx="404812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46349"/>
              </p:ext>
            </p:extLst>
          </p:nvPr>
        </p:nvGraphicFramePr>
        <p:xfrm>
          <a:off x="3470454" y="3723746"/>
          <a:ext cx="38195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4" name="Equation" r:id="rId13" imgW="1434960" imgH="419040" progId="Equation.DSMT4">
                  <p:embed/>
                </p:oleObj>
              </mc:Choice>
              <mc:Fallback>
                <p:oleObj name="Equation" r:id="rId13" imgW="1434960" imgH="419040" progId="Equation.DSMT4">
                  <p:embed/>
                  <p:pic>
                    <p:nvPicPr>
                      <p:cNvPr id="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54" y="3723746"/>
                        <a:ext cx="38195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293175" y="4845392"/>
            <a:ext cx="516391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zh-CN" altLang="en-US" sz="2800" b="1" kern="0" noProof="0">
                <a:solidFill>
                  <a:srgbClr val="002060"/>
                </a:solidFill>
              </a:rPr>
              <a:t>方</a:t>
            </a:r>
            <a:r>
              <a:rPr lang="zh-CN" altLang="en-US" sz="2800" b="1" kern="0" noProof="0" smtClean="0">
                <a:solidFill>
                  <a:srgbClr val="002060"/>
                </a:solidFill>
              </a:rPr>
              <a:t>向：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30793" y="4977608"/>
            <a:ext cx="303212" cy="343431"/>
            <a:chOff x="4430793" y="4977608"/>
            <a:chExt cx="303212" cy="343431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4448697" y="4977608"/>
              <a:ext cx="260806" cy="2491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798128"/>
                </p:ext>
              </p:extLst>
            </p:nvPr>
          </p:nvGraphicFramePr>
          <p:xfrm>
            <a:off x="4430793" y="4982902"/>
            <a:ext cx="303212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05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4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793" y="4982902"/>
                          <a:ext cx="303212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160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8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课堂练习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32204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4405" y="1499162"/>
            <a:ext cx="64776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如图，边长为</a:t>
            </a:r>
            <a:r>
              <a:rPr lang="en-US" altLang="zh-CN" sz="2400" b="1" i="1" kern="100" smtClean="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正方</a:t>
            </a: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形的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四个角上固定有四个电量均为</a:t>
            </a:r>
            <a:r>
              <a:rPr lang="en-US" altLang="zh-CN" sz="2400" b="1" i="1" kern="100">
                <a:solidFill>
                  <a:srgbClr val="00206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的点电荷</a:t>
            </a: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。</a:t>
            </a:r>
            <a:endParaRPr lang="en-US" altLang="zh-CN" sz="2400" b="1" kern="100" smtClean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）正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方形以角速度</a:t>
            </a:r>
            <a:r>
              <a:rPr lang="el-GR" altLang="zh-CN" sz="2400" b="1" i="1" kern="100">
                <a:solidFill>
                  <a:srgbClr val="002060"/>
                </a:solidFill>
                <a:latin typeface="宋体" panose="02010600030101010101" pitchFamily="2" charset="-122"/>
              </a:rPr>
              <a:t>ω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绕过</a:t>
            </a:r>
            <a:r>
              <a:rPr lang="en-US" altLang="zh-CN" sz="2400" b="1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轴旋转时，在中心</a:t>
            </a:r>
            <a:r>
              <a:rPr lang="en-US" altLang="zh-CN" sz="2400" b="1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点产生的磁感应强度大</a:t>
            </a: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小；</a:t>
            </a:r>
            <a:endParaRPr lang="en-US" altLang="zh-CN" sz="2400" b="1" kern="100" smtClean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00206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kern="100" smtClean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kern="100" smtClean="0">
                <a:solidFill>
                  <a:srgbClr val="00206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>
                <a:solidFill>
                  <a:srgbClr val="002060"/>
                </a:solidFill>
              </a:rPr>
              <a:t>以角速度</a:t>
            </a:r>
            <a:r>
              <a:rPr lang="el-GR" altLang="zh-CN" sz="2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400" b="1">
                <a:solidFill>
                  <a:srgbClr val="002060"/>
                </a:solidFill>
              </a:rPr>
              <a:t>绕过</a:t>
            </a:r>
            <a:r>
              <a:rPr lang="en-US" altLang="zh-CN" sz="2400" b="1" i="1">
                <a:solidFill>
                  <a:srgbClr val="002060"/>
                </a:solidFill>
              </a:rPr>
              <a:t>O</a:t>
            </a:r>
            <a:r>
              <a:rPr lang="zh-CN" altLang="en-US" sz="2400" b="1">
                <a:solidFill>
                  <a:srgbClr val="002060"/>
                </a:solidFill>
              </a:rPr>
              <a:t>点垂直于正方形平面的轴旋转时，在</a:t>
            </a:r>
            <a:r>
              <a:rPr lang="en-US" altLang="zh-CN" sz="2400" b="1" i="1">
                <a:solidFill>
                  <a:srgbClr val="002060"/>
                </a:solidFill>
              </a:rPr>
              <a:t>O</a:t>
            </a:r>
            <a:r>
              <a:rPr lang="zh-CN" altLang="en-US" sz="2400" b="1">
                <a:solidFill>
                  <a:srgbClr val="002060"/>
                </a:solidFill>
              </a:rPr>
              <a:t>点产生的磁感应强度大</a:t>
            </a:r>
            <a:r>
              <a:rPr lang="zh-CN" altLang="en-US" sz="2400" b="1" smtClean="0">
                <a:solidFill>
                  <a:srgbClr val="002060"/>
                </a:solidFill>
              </a:rPr>
              <a:t>小</a:t>
            </a:r>
            <a:r>
              <a:rPr lang="zh-CN" altLang="en-US" sz="2400" b="1" kern="100">
                <a:solidFill>
                  <a:srgbClr val="002060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pic>
        <p:nvPicPr>
          <p:cNvPr id="60420" name="Picture 4" descr="C:\Users\ADMINI~1\AppData\Local\Temp\ksohtml5032\wps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" y="3501008"/>
            <a:ext cx="2558251" cy="21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824010" y="445380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答案</a:t>
            </a:r>
            <a:r>
              <a:rPr lang="zh-CN" altLang="en-US" sz="2400" b="1" kern="100" smtClean="0">
                <a:solidFill>
                  <a:srgbClr val="00206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zh-CN" altLang="en-US"/>
          </a:p>
        </p:txBody>
      </p:sp>
      <p:graphicFrame>
        <p:nvGraphicFramePr>
          <p:cNvPr id="9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42590"/>
              </p:ext>
            </p:extLst>
          </p:nvPr>
        </p:nvGraphicFramePr>
        <p:xfrm>
          <a:off x="3933011" y="4261319"/>
          <a:ext cx="10810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Equation" r:id="rId6" imgW="406080" imgH="419040" progId="Equation.DSMT4">
                  <p:embed/>
                </p:oleObj>
              </mc:Choice>
              <mc:Fallback>
                <p:oleObj name="Equation" r:id="rId6" imgW="406080" imgH="419040" progId="Equation.DSMT4">
                  <p:embed/>
                  <p:pic>
                    <p:nvPicPr>
                      <p:cNvPr id="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011" y="4261319"/>
                        <a:ext cx="10810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869567"/>
              </p:ext>
            </p:extLst>
          </p:nvPr>
        </p:nvGraphicFramePr>
        <p:xfrm>
          <a:off x="5396412" y="4281125"/>
          <a:ext cx="1453375" cy="1074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Equation" r:id="rId8" imgW="583920" imgH="431640" progId="Equation.DSMT4">
                  <p:embed/>
                </p:oleObj>
              </mc:Choice>
              <mc:Fallback>
                <p:oleObj name="Equation" r:id="rId8" imgW="583920" imgH="431640" progId="Equation.DSMT4">
                  <p:embed/>
                  <p:pic>
                    <p:nvPicPr>
                      <p:cNvPr id="9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412" y="4281125"/>
                        <a:ext cx="1453375" cy="1074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518598" y="2076597"/>
            <a:ext cx="2895600" cy="2854325"/>
            <a:chOff x="384" y="1296"/>
            <a:chExt cx="1824" cy="1798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384" y="1296"/>
              <a:ext cx="1824" cy="1798"/>
              <a:chOff x="384" y="1296"/>
              <a:chExt cx="1824" cy="1798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1824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9" name="Group 5"/>
              <p:cNvGrpSpPr>
                <a:grpSpLocks/>
              </p:cNvGrpSpPr>
              <p:nvPr/>
            </p:nvGrpSpPr>
            <p:grpSpPr bwMode="auto">
              <a:xfrm>
                <a:off x="624" y="1392"/>
                <a:ext cx="1344" cy="1702"/>
                <a:chOff x="624" y="1440"/>
                <a:chExt cx="1344" cy="1702"/>
              </a:xfrm>
            </p:grpSpPr>
            <p:sp>
              <p:nvSpPr>
                <p:cNvPr id="20" name="Oval 6"/>
                <p:cNvSpPr>
                  <a:spLocks noChangeArrowheads="1"/>
                </p:cNvSpPr>
                <p:nvPr/>
              </p:nvSpPr>
              <p:spPr bwMode="auto">
                <a:xfrm>
                  <a:off x="624" y="1440"/>
                  <a:ext cx="1344" cy="1328"/>
                </a:xfrm>
                <a:prstGeom prst="ellipse">
                  <a:avLst/>
                </a:prstGeom>
                <a:solidFill>
                  <a:srgbClr val="CCFFFF">
                    <a:alpha val="50195"/>
                  </a:srgb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21" name="Object 7"/>
                <p:cNvGraphicFramePr>
                  <a:graphicFrameLocks noChangeAspect="1"/>
                </p:cNvGraphicFramePr>
                <p:nvPr/>
              </p:nvGraphicFramePr>
              <p:xfrm>
                <a:off x="1296" y="2688"/>
                <a:ext cx="312" cy="4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914" name="公式" r:id="rId4" imgW="152268" imgH="215713" progId="Equation.3">
                        <p:embed/>
                      </p:oleObj>
                    </mc:Choice>
                    <mc:Fallback>
                      <p:oleObj name="公式" r:id="rId4" imgW="152268" imgH="215713" progId="Equation.3">
                        <p:embed/>
                        <p:pic>
                          <p:nvPicPr>
                            <p:cNvPr id="46113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6" y="2688"/>
                              <a:ext cx="312" cy="4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50195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6" y="1824"/>
                  <a:ext cx="624" cy="307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864" y="2784"/>
                  <a:ext cx="480" cy="144"/>
                </a:xfrm>
                <a:custGeom>
                  <a:avLst/>
                  <a:gdLst>
                    <a:gd name="T0" fmla="*/ 0 w 336"/>
                    <a:gd name="T1" fmla="*/ 0 h 112"/>
                    <a:gd name="T2" fmla="*/ 600 w 336"/>
                    <a:gd name="T3" fmla="*/ 261 h 112"/>
                    <a:gd name="T4" fmla="*/ 1400 w 336"/>
                    <a:gd name="T5" fmla="*/ 261 h 1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6" h="112">
                      <a:moveTo>
                        <a:pt x="0" y="0"/>
                      </a:moveTo>
                      <a:cubicBezTo>
                        <a:pt x="44" y="40"/>
                        <a:pt x="88" y="80"/>
                        <a:pt x="144" y="96"/>
                      </a:cubicBezTo>
                      <a:cubicBezTo>
                        <a:pt x="200" y="112"/>
                        <a:pt x="304" y="96"/>
                        <a:pt x="336" y="96"/>
                      </a:cubicBezTo>
                    </a:path>
                  </a:pathLst>
                </a:custGeom>
                <a:noFill/>
                <a:ln w="57150" cap="flat" cmpd="sng">
                  <a:solidFill>
                    <a:srgbClr val="FF3399"/>
                  </a:solidFill>
                  <a:prstDash val="solid"/>
                  <a:round/>
                  <a:headEnd type="none" w="med" len="med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00CC">
                          <a:alpha val="50195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24" name="Object 10"/>
                <p:cNvGraphicFramePr>
                  <a:graphicFrameLocks noChangeAspect="1"/>
                </p:cNvGraphicFramePr>
                <p:nvPr/>
              </p:nvGraphicFramePr>
              <p:xfrm>
                <a:off x="1392" y="1776"/>
                <a:ext cx="243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915" name="Equation" r:id="rId6" imgW="215806" imgH="228501" progId="Equation.3">
                        <p:embed/>
                      </p:oleObj>
                    </mc:Choice>
                    <mc:Fallback>
                      <p:oleObj name="Equation" r:id="rId6" imgW="215806" imgH="228501" progId="Equation.3">
                        <p:embed/>
                        <p:pic>
                          <p:nvPicPr>
                            <p:cNvPr id="46116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776"/>
                              <a:ext cx="243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50195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1152" y="1920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6" name="Equation" r:id="rId8" imgW="164957" imgH="190335" progId="Equation.3">
                    <p:embed/>
                  </p:oleObj>
                </mc:Choice>
                <mc:Fallback>
                  <p:oleObj name="Equation" r:id="rId8" imgW="164957" imgH="190335" progId="Equation.3">
                    <p:embed/>
                    <p:pic>
                      <p:nvPicPr>
                        <p:cNvPr id="461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1008" y="1711"/>
            <a:ext cx="2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17" name="公式" r:id="rId10" imgW="215713" imgH="190335" progId="Equation.3">
                    <p:embed/>
                  </p:oleObj>
                </mc:Choice>
                <mc:Fallback>
                  <p:oleObj name="公式" r:id="rId10" imgW="215713" imgH="190335" progId="Equation.3">
                    <p:embed/>
                    <p:pic>
                      <p:nvPicPr>
                        <p:cNvPr id="4610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11"/>
                          <a:ext cx="24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45091" y="2195976"/>
            <a:ext cx="4433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zh-CN" altLang="en-US" sz="2800" b="1" kern="0" smtClean="0">
                <a:solidFill>
                  <a:srgbClr val="000000"/>
                </a:solidFill>
              </a:rPr>
              <a:t>取微元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圆电流</a:t>
            </a:r>
          </a:p>
        </p:txBody>
      </p:sp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267215"/>
              </p:ext>
            </p:extLst>
          </p:nvPr>
        </p:nvGraphicFramePr>
        <p:xfrm>
          <a:off x="661899" y="2535081"/>
          <a:ext cx="4787791" cy="110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8" name="Equation" r:id="rId12" imgW="1625600" imgH="393700" progId="Equation.3">
                  <p:embed/>
                </p:oleObj>
              </mc:Choice>
              <mc:Fallback>
                <p:oleObj name="Equation" r:id="rId12" imgW="1625600" imgH="393700" progId="Equation.3">
                  <p:embed/>
                  <p:pic>
                    <p:nvPicPr>
                      <p:cNvPr id="1321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99" y="2535081"/>
                        <a:ext cx="4787791" cy="110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239848"/>
              </p:ext>
            </p:extLst>
          </p:nvPr>
        </p:nvGraphicFramePr>
        <p:xfrm>
          <a:off x="670164" y="4105991"/>
          <a:ext cx="3579862" cy="105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9" name="Equation" r:id="rId14" imgW="1371600" imgH="393700" progId="Equation.DSMT4">
                  <p:embed/>
                </p:oleObj>
              </mc:Choice>
              <mc:Fallback>
                <p:oleObj name="Equation" r:id="rId14" imgW="1371600" imgH="393700" progId="Equation.DSMT4">
                  <p:embed/>
                  <p:pic>
                    <p:nvPicPr>
                      <p:cNvPr id="1321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64" y="4105991"/>
                        <a:ext cx="3579862" cy="1052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6557616" y="4955663"/>
            <a:ext cx="2392363" cy="588961"/>
            <a:chOff x="760" y="3076"/>
            <a:chExt cx="1507" cy="371"/>
          </a:xfrm>
        </p:grpSpPr>
        <p:graphicFrame>
          <p:nvGraphicFramePr>
            <p:cNvPr id="2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8544215"/>
                </p:ext>
              </p:extLst>
            </p:nvPr>
          </p:nvGraphicFramePr>
          <p:xfrm>
            <a:off x="1490" y="3076"/>
            <a:ext cx="26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0" name="Equation" r:id="rId16" imgW="152334" imgH="190417" progId="Equation.DSMT4">
                    <p:embed/>
                  </p:oleObj>
                </mc:Choice>
                <mc:Fallback>
                  <p:oleObj name="Equation" r:id="rId16" imgW="152334" imgH="190417" progId="Equation.DSMT4">
                    <p:embed/>
                    <p:pic>
                      <p:nvPicPr>
                        <p:cNvPr id="4610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3076"/>
                          <a:ext cx="26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891699"/>
                </p:ext>
              </p:extLst>
            </p:nvPr>
          </p:nvGraphicFramePr>
          <p:xfrm>
            <a:off x="760" y="3120"/>
            <a:ext cx="70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1" name="公式" r:id="rId18" imgW="647700" imgH="279400" progId="Equation.3">
                    <p:embed/>
                  </p:oleObj>
                </mc:Choice>
                <mc:Fallback>
                  <p:oleObj name="公式" r:id="rId18" imgW="647700" imgH="279400" progId="Equation.3">
                    <p:embed/>
                    <p:pic>
                      <p:nvPicPr>
                        <p:cNvPr id="4610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3120"/>
                          <a:ext cx="70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688" y="3120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向外</a:t>
              </a:r>
            </a:p>
          </p:txBody>
        </p:sp>
      </p:grpSp>
      <p:sp>
        <p:nvSpPr>
          <p:cNvPr id="32" name="AutoShape 20"/>
          <p:cNvSpPr>
            <a:spLocks/>
          </p:cNvSpPr>
          <p:nvPr/>
        </p:nvSpPr>
        <p:spPr bwMode="auto">
          <a:xfrm>
            <a:off x="6258957" y="5200264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 smtClean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74452" y="756512"/>
            <a:ext cx="8305800" cy="1373188"/>
            <a:chOff x="336" y="448"/>
            <a:chExt cx="5232" cy="865"/>
          </a:xfrm>
        </p:grpSpPr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36" y="448"/>
              <a:ext cx="52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半径 为       的带电薄圆盘的电荷面密度为     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并以角速度       绕通过盘心垂直于盘面的轴转动 ，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圆盘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中心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的磁感强度</a:t>
              </a:r>
              <a:r>
                <a:rPr kumimoji="0" lang="zh-CN" altLang="en-US" sz="2800" b="1" kern="0" smtClean="0">
                  <a:solidFill>
                    <a:srgbClr val="000000"/>
                  </a:solidFill>
                </a:rPr>
                <a:t>和旋转圆盘磁矩。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4864997"/>
                </p:ext>
              </p:extLst>
            </p:nvPr>
          </p:nvGraphicFramePr>
          <p:xfrm>
            <a:off x="1626" y="693"/>
            <a:ext cx="28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2" name="Equation" r:id="rId20" imgW="215619" imgH="317087" progId="Equation.3">
                    <p:embed/>
                  </p:oleObj>
                </mc:Choice>
                <mc:Fallback>
                  <p:oleObj name="Equation" r:id="rId20" imgW="215619" imgH="317087" progId="Equation.3">
                    <p:embed/>
                    <p:pic>
                      <p:nvPicPr>
                        <p:cNvPr id="4610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693"/>
                          <a:ext cx="28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545537"/>
                </p:ext>
              </p:extLst>
            </p:nvPr>
          </p:nvGraphicFramePr>
          <p:xfrm>
            <a:off x="1881" y="482"/>
            <a:ext cx="34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3" name="Equation" r:id="rId22" imgW="215806" imgH="228501" progId="Equation.3">
                    <p:embed/>
                  </p:oleObj>
                </mc:Choice>
                <mc:Fallback>
                  <p:oleObj name="Equation" r:id="rId22" imgW="215806" imgH="228501" progId="Equation.3">
                    <p:embed/>
                    <p:pic>
                      <p:nvPicPr>
                        <p:cNvPr id="4610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482"/>
                          <a:ext cx="34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113953"/>
                </p:ext>
              </p:extLst>
            </p:nvPr>
          </p:nvGraphicFramePr>
          <p:xfrm>
            <a:off x="5115" y="520"/>
            <a:ext cx="27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4" name="Equation" r:id="rId24" imgW="215713" imgH="190335" progId="Equation.3">
                    <p:embed/>
                  </p:oleObj>
                </mc:Choice>
                <mc:Fallback>
                  <p:oleObj name="Equation" r:id="rId24" imgW="215713" imgH="190335" progId="Equation.3">
                    <p:embed/>
                    <p:pic>
                      <p:nvPicPr>
                        <p:cNvPr id="4610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5" y="520"/>
                          <a:ext cx="27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6128198" y="2457597"/>
            <a:ext cx="1905000" cy="1908175"/>
            <a:chOff x="768" y="1584"/>
            <a:chExt cx="1200" cy="1202"/>
          </a:xfrm>
        </p:grpSpPr>
        <p:sp>
          <p:nvSpPr>
            <p:cNvPr id="40" name="AutoShape 27"/>
            <p:cNvSpPr>
              <a:spLocks noChangeArrowheads="1"/>
            </p:cNvSpPr>
            <p:nvPr/>
          </p:nvSpPr>
          <p:spPr bwMode="auto">
            <a:xfrm>
              <a:off x="768" y="1584"/>
              <a:ext cx="1027" cy="10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5 w 21600"/>
                <a:gd name="T25" fmla="*/ 3159 h 21600"/>
                <a:gd name="T26" fmla="*/ 18445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09" y="10800"/>
                  </a:moveTo>
                  <a:cubicBezTo>
                    <a:pt x="1309" y="16042"/>
                    <a:pt x="5558" y="20291"/>
                    <a:pt x="10800" y="20291"/>
                  </a:cubicBezTo>
                  <a:cubicBezTo>
                    <a:pt x="16042" y="20291"/>
                    <a:pt x="20291" y="16042"/>
                    <a:pt x="20291" y="10800"/>
                  </a:cubicBezTo>
                  <a:cubicBezTo>
                    <a:pt x="20291" y="5558"/>
                    <a:pt x="16042" y="1309"/>
                    <a:pt x="10800" y="1309"/>
                  </a:cubicBezTo>
                  <a:cubicBezTo>
                    <a:pt x="5558" y="1309"/>
                    <a:pt x="1309" y="5558"/>
                    <a:pt x="1309" y="10800"/>
                  </a:cubicBezTo>
                  <a:close/>
                </a:path>
              </a:pathLst>
            </a:custGeom>
            <a:solidFill>
              <a:srgbClr val="FF33CC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1296" y="2112"/>
              <a:ext cx="219" cy="381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 flipV="1">
              <a:off x="1562" y="2542"/>
              <a:ext cx="140" cy="239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" name="Object 30"/>
            <p:cNvGraphicFramePr>
              <a:graphicFrameLocks noChangeAspect="1"/>
            </p:cNvGraphicFramePr>
            <p:nvPr/>
          </p:nvGraphicFramePr>
          <p:xfrm>
            <a:off x="1421" y="2157"/>
            <a:ext cx="2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5" name="公式" r:id="rId25" imgW="114102" imgH="126780" progId="Equation.3">
                    <p:embed/>
                  </p:oleObj>
                </mc:Choice>
                <mc:Fallback>
                  <p:oleObj name="公式" r:id="rId25" imgW="114102" imgH="126780" progId="Equation.3">
                    <p:embed/>
                    <p:pic>
                      <p:nvPicPr>
                        <p:cNvPr id="4609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157"/>
                          <a:ext cx="2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1"/>
            <p:cNvGraphicFramePr>
              <a:graphicFrameLocks noChangeAspect="1"/>
            </p:cNvGraphicFramePr>
            <p:nvPr/>
          </p:nvGraphicFramePr>
          <p:xfrm>
            <a:off x="1655" y="2496"/>
            <a:ext cx="31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6" name="Equation" r:id="rId27" imgW="279279" imgH="253890" progId="Equation.3">
                    <p:embed/>
                  </p:oleObj>
                </mc:Choice>
                <mc:Fallback>
                  <p:oleObj name="Equation" r:id="rId27" imgW="279279" imgH="253890" progId="Equation.3">
                    <p:embed/>
                    <p:pic>
                      <p:nvPicPr>
                        <p:cNvPr id="4609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496"/>
                          <a:ext cx="31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841505"/>
              </p:ext>
            </p:extLst>
          </p:nvPr>
        </p:nvGraphicFramePr>
        <p:xfrm>
          <a:off x="370805" y="5099974"/>
          <a:ext cx="4832828" cy="114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7" name="Equation" r:id="rId29" imgW="1600200" imgH="393700" progId="Equation.3">
                  <p:embed/>
                </p:oleObj>
              </mc:Choice>
              <mc:Fallback>
                <p:oleObj name="Equation" r:id="rId29" imgW="1600200" imgH="393700" progId="Equation.3">
                  <p:embed/>
                  <p:pic>
                    <p:nvPicPr>
                      <p:cNvPr id="13212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05" y="5099974"/>
                        <a:ext cx="4832828" cy="114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33"/>
          <p:cNvGrpSpPr>
            <a:grpSpLocks/>
          </p:cNvGrpSpPr>
          <p:nvPr/>
        </p:nvGrpSpPr>
        <p:grpSpPr bwMode="auto">
          <a:xfrm>
            <a:off x="6575414" y="5622342"/>
            <a:ext cx="2379663" cy="577850"/>
            <a:chOff x="768" y="3563"/>
            <a:chExt cx="1499" cy="364"/>
          </a:xfrm>
        </p:grpSpPr>
        <p:graphicFrame>
          <p:nvGraphicFramePr>
            <p:cNvPr id="4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319506"/>
                </p:ext>
              </p:extLst>
            </p:nvPr>
          </p:nvGraphicFramePr>
          <p:xfrm>
            <a:off x="768" y="3573"/>
            <a:ext cx="74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8" name="公式" r:id="rId31" imgW="647700" imgH="279400" progId="Equation.3">
                    <p:embed/>
                  </p:oleObj>
                </mc:Choice>
                <mc:Fallback>
                  <p:oleObj name="公式" r:id="rId31" imgW="647700" imgH="279400" progId="Equation.3">
                    <p:embed/>
                    <p:pic>
                      <p:nvPicPr>
                        <p:cNvPr id="4609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73"/>
                          <a:ext cx="74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1688" y="3600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向内</a:t>
              </a:r>
            </a:p>
          </p:txBody>
        </p:sp>
        <p:graphicFrame>
          <p:nvGraphicFramePr>
            <p:cNvPr id="4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657504"/>
                </p:ext>
              </p:extLst>
            </p:nvPr>
          </p:nvGraphicFramePr>
          <p:xfrm>
            <a:off x="1484" y="3563"/>
            <a:ext cx="27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9" name="Equation" r:id="rId33" imgW="152334" imgH="190417" progId="Equation.3">
                    <p:embed/>
                  </p:oleObj>
                </mc:Choice>
                <mc:Fallback>
                  <p:oleObj name="Equation" r:id="rId33" imgW="152334" imgH="190417" progId="Equation.3">
                    <p:embed/>
                    <p:pic>
                      <p:nvPicPr>
                        <p:cNvPr id="4609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" y="3563"/>
                          <a:ext cx="27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538255" y="3602361"/>
            <a:ext cx="333124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圆电流的磁场</a:t>
            </a:r>
          </a:p>
        </p:txBody>
      </p:sp>
      <p:sp>
        <p:nvSpPr>
          <p:cNvPr id="2" name="矩形 1"/>
          <p:cNvSpPr/>
          <p:nvPr/>
        </p:nvSpPr>
        <p:spPr>
          <a:xfrm>
            <a:off x="5335715" y="528506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smtClean="0">
                <a:solidFill>
                  <a:srgbClr val="002060"/>
                </a:solidFill>
                <a:latin typeface="Times New Roman" panose="02020603050405020304" pitchFamily="18" charset="0"/>
              </a:rPr>
              <a:t>方向</a:t>
            </a:r>
            <a:endParaRPr lang="zh-CN" altLang="en-US" sz="2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32" grpId="0" animBg="1"/>
      <p:bldP spid="50" grpId="0" autoUpdateAnimBg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5518598" y="2076597"/>
            <a:ext cx="2895600" cy="2854325"/>
            <a:chOff x="384" y="1296"/>
            <a:chExt cx="1824" cy="1798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384" y="1296"/>
              <a:ext cx="1824" cy="1798"/>
              <a:chOff x="384" y="1296"/>
              <a:chExt cx="1824" cy="1798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1824" cy="1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grpSp>
            <p:nvGrpSpPr>
              <p:cNvPr id="19" name="Group 5"/>
              <p:cNvGrpSpPr>
                <a:grpSpLocks/>
              </p:cNvGrpSpPr>
              <p:nvPr/>
            </p:nvGrpSpPr>
            <p:grpSpPr bwMode="auto">
              <a:xfrm>
                <a:off x="624" y="1392"/>
                <a:ext cx="1344" cy="1702"/>
                <a:chOff x="624" y="1440"/>
                <a:chExt cx="1344" cy="1702"/>
              </a:xfrm>
            </p:grpSpPr>
            <p:sp>
              <p:nvSpPr>
                <p:cNvPr id="20" name="Oval 6"/>
                <p:cNvSpPr>
                  <a:spLocks noChangeArrowheads="1"/>
                </p:cNvSpPr>
                <p:nvPr/>
              </p:nvSpPr>
              <p:spPr bwMode="auto">
                <a:xfrm>
                  <a:off x="624" y="1440"/>
                  <a:ext cx="1344" cy="1328"/>
                </a:xfrm>
                <a:prstGeom prst="ellipse">
                  <a:avLst/>
                </a:prstGeom>
                <a:solidFill>
                  <a:srgbClr val="CCFFFF">
                    <a:alpha val="50195"/>
                  </a:srgbClr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graphicFrame>
              <p:nvGraphicFramePr>
                <p:cNvPr id="21" name="Object 7"/>
                <p:cNvGraphicFramePr>
                  <a:graphicFrameLocks noChangeAspect="1"/>
                </p:cNvGraphicFramePr>
                <p:nvPr/>
              </p:nvGraphicFramePr>
              <p:xfrm>
                <a:off x="1296" y="2688"/>
                <a:ext cx="312" cy="4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834" name="公式" r:id="rId4" imgW="152268" imgH="215713" progId="Equation.3">
                        <p:embed/>
                      </p:oleObj>
                    </mc:Choice>
                    <mc:Fallback>
                      <p:oleObj name="公式" r:id="rId4" imgW="152268" imgH="215713" progId="Equation.3">
                        <p:embed/>
                        <p:pic>
                          <p:nvPicPr>
                            <p:cNvPr id="21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6" y="2688"/>
                              <a:ext cx="312" cy="4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50195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6" y="1824"/>
                  <a:ext cx="624" cy="307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sp>
              <p:nvSpPr>
                <p:cNvPr id="23" name="Freeform 9"/>
                <p:cNvSpPr>
                  <a:spLocks/>
                </p:cNvSpPr>
                <p:nvPr/>
              </p:nvSpPr>
              <p:spPr bwMode="auto">
                <a:xfrm>
                  <a:off x="864" y="2784"/>
                  <a:ext cx="480" cy="144"/>
                </a:xfrm>
                <a:custGeom>
                  <a:avLst/>
                  <a:gdLst>
                    <a:gd name="T0" fmla="*/ 0 w 336"/>
                    <a:gd name="T1" fmla="*/ 0 h 112"/>
                    <a:gd name="T2" fmla="*/ 600 w 336"/>
                    <a:gd name="T3" fmla="*/ 261 h 112"/>
                    <a:gd name="T4" fmla="*/ 1400 w 336"/>
                    <a:gd name="T5" fmla="*/ 261 h 1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36" h="112">
                      <a:moveTo>
                        <a:pt x="0" y="0"/>
                      </a:moveTo>
                      <a:cubicBezTo>
                        <a:pt x="44" y="40"/>
                        <a:pt x="88" y="80"/>
                        <a:pt x="144" y="96"/>
                      </a:cubicBezTo>
                      <a:cubicBezTo>
                        <a:pt x="200" y="112"/>
                        <a:pt x="304" y="96"/>
                        <a:pt x="336" y="96"/>
                      </a:cubicBezTo>
                    </a:path>
                  </a:pathLst>
                </a:custGeom>
                <a:noFill/>
                <a:ln w="57150" cap="flat" cmpd="sng">
                  <a:solidFill>
                    <a:srgbClr val="FF3399"/>
                  </a:solidFill>
                  <a:prstDash val="solid"/>
                  <a:round/>
                  <a:headEnd type="none" w="med" len="med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00CC">
                          <a:alpha val="50195"/>
                        </a:srgbClr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cs typeface="+mn-cs"/>
                  </a:endParaRPr>
                </a:p>
              </p:txBody>
            </p:sp>
            <p:graphicFrame>
              <p:nvGraphicFramePr>
                <p:cNvPr id="24" name="Object 10"/>
                <p:cNvGraphicFramePr>
                  <a:graphicFrameLocks noChangeAspect="1"/>
                </p:cNvGraphicFramePr>
                <p:nvPr/>
              </p:nvGraphicFramePr>
              <p:xfrm>
                <a:off x="1392" y="1776"/>
                <a:ext cx="243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835" name="Equation" r:id="rId6" imgW="215806" imgH="228501" progId="Equation.3">
                        <p:embed/>
                      </p:oleObj>
                    </mc:Choice>
                    <mc:Fallback>
                      <p:oleObj name="Equation" r:id="rId6" imgW="215806" imgH="228501" progId="Equation.3">
                        <p:embed/>
                        <p:pic>
                          <p:nvPicPr>
                            <p:cNvPr id="24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2" y="1776"/>
                              <a:ext cx="243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50195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1152" y="1920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6" name="Equation" r:id="rId8" imgW="164957" imgH="190335" progId="Equation.3">
                    <p:embed/>
                  </p:oleObj>
                </mc:Choice>
                <mc:Fallback>
                  <p:oleObj name="Equation" r:id="rId8" imgW="164957" imgH="190335" progId="Equation.3">
                    <p:embed/>
                    <p:pic>
                      <p:nvPicPr>
                        <p:cNvPr id="1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1008" y="1711"/>
            <a:ext cx="2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7" name="公式" r:id="rId10" imgW="215713" imgH="190335" progId="Equation.3">
                    <p:embed/>
                  </p:oleObj>
                </mc:Choice>
                <mc:Fallback>
                  <p:oleObj name="公式" r:id="rId10" imgW="215713" imgH="190335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11"/>
                          <a:ext cx="24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45091" y="2195976"/>
            <a:ext cx="4433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）取微元圆电流</a:t>
            </a:r>
          </a:p>
        </p:txBody>
      </p:sp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661899" y="2535081"/>
          <a:ext cx="4787791" cy="110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8" name="Equation" r:id="rId12" imgW="1625600" imgH="393700" progId="Equation.3">
                  <p:embed/>
                </p:oleObj>
              </mc:Choice>
              <mc:Fallback>
                <p:oleObj name="Equation" r:id="rId12" imgW="1625600" imgH="393700" progId="Equation.3">
                  <p:embed/>
                  <p:pic>
                    <p:nvPicPr>
                      <p:cNvPr id="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99" y="2535081"/>
                        <a:ext cx="4787791" cy="1106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73583"/>
              </p:ext>
            </p:extLst>
          </p:nvPr>
        </p:nvGraphicFramePr>
        <p:xfrm>
          <a:off x="541007" y="4199196"/>
          <a:ext cx="47720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9" name="Equation" r:id="rId14" imgW="1828800" imgH="253800" progId="Equation.DSMT4">
                  <p:embed/>
                </p:oleObj>
              </mc:Choice>
              <mc:Fallback>
                <p:oleObj name="Equation" r:id="rId14" imgW="1828800" imgH="253800" progId="Equation.DSMT4">
                  <p:embed/>
                  <p:pic>
                    <p:nvPicPr>
                      <p:cNvPr id="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07" y="4199196"/>
                        <a:ext cx="47720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6"/>
          <p:cNvGrpSpPr>
            <a:grpSpLocks/>
          </p:cNvGrpSpPr>
          <p:nvPr/>
        </p:nvGrpSpPr>
        <p:grpSpPr bwMode="auto">
          <a:xfrm>
            <a:off x="6897090" y="5115866"/>
            <a:ext cx="2078038" cy="519111"/>
            <a:chOff x="760" y="3097"/>
            <a:chExt cx="1309" cy="327"/>
          </a:xfrm>
        </p:grpSpPr>
        <p:graphicFrame>
          <p:nvGraphicFramePr>
            <p:cNvPr id="30" name="Object 18"/>
            <p:cNvGraphicFramePr>
              <a:graphicFrameLocks noChangeAspect="1"/>
            </p:cNvGraphicFramePr>
            <p:nvPr/>
          </p:nvGraphicFramePr>
          <p:xfrm>
            <a:off x="760" y="3120"/>
            <a:ext cx="70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0" name="公式" r:id="rId16" imgW="647700" imgH="279400" progId="Equation.3">
                    <p:embed/>
                  </p:oleObj>
                </mc:Choice>
                <mc:Fallback>
                  <p:oleObj name="公式" r:id="rId16" imgW="647700" imgH="279400" progId="Equation.3">
                    <p:embed/>
                    <p:pic>
                      <p:nvPicPr>
                        <p:cNvPr id="3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3120"/>
                          <a:ext cx="70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490" y="3097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向外</a:t>
              </a:r>
            </a:p>
          </p:txBody>
        </p:sp>
      </p:grpSp>
      <p:sp>
        <p:nvSpPr>
          <p:cNvPr id="32" name="AutoShape 20"/>
          <p:cNvSpPr>
            <a:spLocks/>
          </p:cNvSpPr>
          <p:nvPr/>
        </p:nvSpPr>
        <p:spPr bwMode="auto">
          <a:xfrm>
            <a:off x="6598431" y="5327131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28575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74452" y="756512"/>
            <a:ext cx="8305800" cy="1373188"/>
            <a:chOff x="336" y="448"/>
            <a:chExt cx="5232" cy="865"/>
          </a:xfrm>
        </p:grpSpPr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36" y="448"/>
              <a:ext cx="523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半径 为       的带电薄圆盘的电荷面密度为     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并以角速度       绕通过盘心垂直于盘面的轴转动 ，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圆盘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中心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的磁感强度和旋转圆盘磁矩。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6" name="Object 23"/>
            <p:cNvGraphicFramePr>
              <a:graphicFrameLocks noChangeAspect="1"/>
            </p:cNvGraphicFramePr>
            <p:nvPr/>
          </p:nvGraphicFramePr>
          <p:xfrm>
            <a:off x="1626" y="693"/>
            <a:ext cx="28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1" name="Equation" r:id="rId18" imgW="215619" imgH="317087" progId="Equation.3">
                    <p:embed/>
                  </p:oleObj>
                </mc:Choice>
                <mc:Fallback>
                  <p:oleObj name="Equation" r:id="rId18" imgW="215619" imgH="317087" progId="Equation.3">
                    <p:embed/>
                    <p:pic>
                      <p:nvPicPr>
                        <p:cNvPr id="3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693"/>
                          <a:ext cx="28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4"/>
            <p:cNvGraphicFramePr>
              <a:graphicFrameLocks noChangeAspect="1"/>
            </p:cNvGraphicFramePr>
            <p:nvPr/>
          </p:nvGraphicFramePr>
          <p:xfrm>
            <a:off x="1881" y="482"/>
            <a:ext cx="34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2" name="Equation" r:id="rId20" imgW="215806" imgH="228501" progId="Equation.3">
                    <p:embed/>
                  </p:oleObj>
                </mc:Choice>
                <mc:Fallback>
                  <p:oleObj name="Equation" r:id="rId20" imgW="215806" imgH="228501" progId="Equation.3">
                    <p:embed/>
                    <p:pic>
                      <p:nvPicPr>
                        <p:cNvPr id="3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482"/>
                          <a:ext cx="34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5"/>
            <p:cNvGraphicFramePr>
              <a:graphicFrameLocks noChangeAspect="1"/>
            </p:cNvGraphicFramePr>
            <p:nvPr/>
          </p:nvGraphicFramePr>
          <p:xfrm>
            <a:off x="5115" y="520"/>
            <a:ext cx="27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3" name="Equation" r:id="rId22" imgW="215713" imgH="190335" progId="Equation.3">
                    <p:embed/>
                  </p:oleObj>
                </mc:Choice>
                <mc:Fallback>
                  <p:oleObj name="Equation" r:id="rId22" imgW="215713" imgH="190335" progId="Equation.3">
                    <p:embed/>
                    <p:pic>
                      <p:nvPicPr>
                        <p:cNvPr id="3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5" y="520"/>
                          <a:ext cx="27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6128198" y="2457597"/>
            <a:ext cx="1905000" cy="1908175"/>
            <a:chOff x="768" y="1584"/>
            <a:chExt cx="1200" cy="1202"/>
          </a:xfrm>
        </p:grpSpPr>
        <p:sp>
          <p:nvSpPr>
            <p:cNvPr id="40" name="AutoShape 27"/>
            <p:cNvSpPr>
              <a:spLocks noChangeArrowheads="1"/>
            </p:cNvSpPr>
            <p:nvPr/>
          </p:nvSpPr>
          <p:spPr bwMode="auto">
            <a:xfrm>
              <a:off x="768" y="1584"/>
              <a:ext cx="1027" cy="10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5 w 21600"/>
                <a:gd name="T25" fmla="*/ 3159 h 21600"/>
                <a:gd name="T26" fmla="*/ 18445 w 21600"/>
                <a:gd name="T27" fmla="*/ 18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309" y="10800"/>
                  </a:moveTo>
                  <a:cubicBezTo>
                    <a:pt x="1309" y="16042"/>
                    <a:pt x="5558" y="20291"/>
                    <a:pt x="10800" y="20291"/>
                  </a:cubicBezTo>
                  <a:cubicBezTo>
                    <a:pt x="16042" y="20291"/>
                    <a:pt x="20291" y="16042"/>
                    <a:pt x="20291" y="10800"/>
                  </a:cubicBezTo>
                  <a:cubicBezTo>
                    <a:pt x="20291" y="5558"/>
                    <a:pt x="16042" y="1309"/>
                    <a:pt x="10800" y="1309"/>
                  </a:cubicBezTo>
                  <a:cubicBezTo>
                    <a:pt x="5558" y="1309"/>
                    <a:pt x="1309" y="5558"/>
                    <a:pt x="1309" y="10800"/>
                  </a:cubicBezTo>
                  <a:close/>
                </a:path>
              </a:pathLst>
            </a:custGeom>
            <a:solidFill>
              <a:srgbClr val="FF33CC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1296" y="2112"/>
              <a:ext cx="219" cy="381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 flipV="1">
              <a:off x="1562" y="2542"/>
              <a:ext cx="140" cy="239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43" name="Object 30"/>
            <p:cNvGraphicFramePr>
              <a:graphicFrameLocks noChangeAspect="1"/>
            </p:cNvGraphicFramePr>
            <p:nvPr/>
          </p:nvGraphicFramePr>
          <p:xfrm>
            <a:off x="1421" y="2157"/>
            <a:ext cx="2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4" name="公式" r:id="rId23" imgW="114102" imgH="126780" progId="Equation.3">
                    <p:embed/>
                  </p:oleObj>
                </mc:Choice>
                <mc:Fallback>
                  <p:oleObj name="公式" r:id="rId23" imgW="114102" imgH="126780" progId="Equation.3">
                    <p:embed/>
                    <p:pic>
                      <p:nvPicPr>
                        <p:cNvPr id="4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157"/>
                          <a:ext cx="2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1"/>
            <p:cNvGraphicFramePr>
              <a:graphicFrameLocks noChangeAspect="1"/>
            </p:cNvGraphicFramePr>
            <p:nvPr/>
          </p:nvGraphicFramePr>
          <p:xfrm>
            <a:off x="1655" y="2496"/>
            <a:ext cx="31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5" name="Equation" r:id="rId25" imgW="279279" imgH="253890" progId="Equation.3">
                    <p:embed/>
                  </p:oleObj>
                </mc:Choice>
                <mc:Fallback>
                  <p:oleObj name="Equation" r:id="rId25" imgW="279279" imgH="253890" progId="Equation.3">
                    <p:embed/>
                    <p:pic>
                      <p:nvPicPr>
                        <p:cNvPr id="4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496"/>
                          <a:ext cx="31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33"/>
          <p:cNvGrpSpPr>
            <a:grpSpLocks/>
          </p:cNvGrpSpPr>
          <p:nvPr/>
        </p:nvGrpSpPr>
        <p:grpSpPr bwMode="auto">
          <a:xfrm>
            <a:off x="6914888" y="5753977"/>
            <a:ext cx="2128838" cy="519113"/>
            <a:chOff x="768" y="3566"/>
            <a:chExt cx="1341" cy="327"/>
          </a:xfrm>
        </p:grpSpPr>
        <p:graphicFrame>
          <p:nvGraphicFramePr>
            <p:cNvPr id="47" name="Object 34"/>
            <p:cNvGraphicFramePr>
              <a:graphicFrameLocks noChangeAspect="1"/>
            </p:cNvGraphicFramePr>
            <p:nvPr/>
          </p:nvGraphicFramePr>
          <p:xfrm>
            <a:off x="768" y="3573"/>
            <a:ext cx="74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6" name="公式" r:id="rId27" imgW="647700" imgH="279400" progId="Equation.3">
                    <p:embed/>
                  </p:oleObj>
                </mc:Choice>
                <mc:Fallback>
                  <p:oleObj name="公式" r:id="rId27" imgW="647700" imgH="279400" progId="Equation.3">
                    <p:embed/>
                    <p:pic>
                      <p:nvPicPr>
                        <p:cNvPr id="4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73"/>
                          <a:ext cx="74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1530" y="3566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向内</a:t>
              </a:r>
            </a:p>
          </p:txBody>
        </p:sp>
      </p:grp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538255" y="3602361"/>
            <a:ext cx="3331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圆电流的磁矩</a:t>
            </a:r>
          </a:p>
        </p:txBody>
      </p:sp>
      <p:sp>
        <p:nvSpPr>
          <p:cNvPr id="2" name="矩形 1"/>
          <p:cNvSpPr/>
          <p:nvPr/>
        </p:nvSpPr>
        <p:spPr>
          <a:xfrm>
            <a:off x="5675189" y="5411935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方向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20887"/>
              </p:ext>
            </p:extLst>
          </p:nvPr>
        </p:nvGraphicFramePr>
        <p:xfrm>
          <a:off x="237604" y="4751331"/>
          <a:ext cx="5727725" cy="1097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7" name="Equation" r:id="rId29" imgW="2247840" imgH="419040" progId="Equation.DSMT4">
                  <p:embed/>
                </p:oleObj>
              </mc:Choice>
              <mc:Fallback>
                <p:oleObj name="Equation" r:id="rId29" imgW="2247840" imgH="419040" progId="Equation.DSMT4">
                  <p:embed/>
                  <p:pic>
                    <p:nvPicPr>
                      <p:cNvPr id="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4" y="4751331"/>
                        <a:ext cx="5727725" cy="1097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5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32" grpId="0" animBg="1"/>
      <p:bldP spid="50" grpId="0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1040128" y="2645276"/>
            <a:ext cx="6026150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2048191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2138678" y="2953251"/>
            <a:ext cx="90488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2341878" y="2873876"/>
            <a:ext cx="273050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2432366" y="2953251"/>
            <a:ext cx="92075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" name="Oval 8"/>
          <p:cNvSpPr>
            <a:spLocks noChangeArrowheads="1"/>
          </p:cNvSpPr>
          <p:nvPr/>
        </p:nvSpPr>
        <p:spPr bwMode="auto">
          <a:xfrm>
            <a:off x="2899091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3003866" y="2953251"/>
            <a:ext cx="90487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" name="Oval 10"/>
          <p:cNvSpPr>
            <a:spLocks noChangeArrowheads="1"/>
          </p:cNvSpPr>
          <p:nvPr/>
        </p:nvSpPr>
        <p:spPr bwMode="auto">
          <a:xfrm>
            <a:off x="2614928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" name="Oval 11"/>
          <p:cNvSpPr>
            <a:spLocks noChangeArrowheads="1"/>
          </p:cNvSpPr>
          <p:nvPr/>
        </p:nvSpPr>
        <p:spPr bwMode="auto">
          <a:xfrm>
            <a:off x="2719703" y="2953251"/>
            <a:ext cx="90488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" name="Oval 12"/>
          <p:cNvSpPr>
            <a:spLocks noChangeArrowheads="1"/>
          </p:cNvSpPr>
          <p:nvPr/>
        </p:nvSpPr>
        <p:spPr bwMode="auto">
          <a:xfrm>
            <a:off x="3183253" y="2873876"/>
            <a:ext cx="273050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" name="Oval 13"/>
          <p:cNvSpPr>
            <a:spLocks noChangeArrowheads="1"/>
          </p:cNvSpPr>
          <p:nvPr/>
        </p:nvSpPr>
        <p:spPr bwMode="auto">
          <a:xfrm>
            <a:off x="3302316" y="2953251"/>
            <a:ext cx="93662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" name="Oval 14"/>
          <p:cNvSpPr>
            <a:spLocks noChangeArrowheads="1"/>
          </p:cNvSpPr>
          <p:nvPr/>
        </p:nvSpPr>
        <p:spPr bwMode="auto">
          <a:xfrm>
            <a:off x="3470591" y="2873876"/>
            <a:ext cx="271462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" name="Oval 15"/>
          <p:cNvSpPr>
            <a:spLocks noChangeArrowheads="1"/>
          </p:cNvSpPr>
          <p:nvPr/>
        </p:nvSpPr>
        <p:spPr bwMode="auto">
          <a:xfrm>
            <a:off x="3589653" y="2953251"/>
            <a:ext cx="90488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" name="Oval 16"/>
          <p:cNvSpPr>
            <a:spLocks noChangeArrowheads="1"/>
          </p:cNvSpPr>
          <p:nvPr/>
        </p:nvSpPr>
        <p:spPr bwMode="auto">
          <a:xfrm>
            <a:off x="3756341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" name="Oval 17"/>
          <p:cNvSpPr>
            <a:spLocks noChangeArrowheads="1"/>
          </p:cNvSpPr>
          <p:nvPr/>
        </p:nvSpPr>
        <p:spPr bwMode="auto">
          <a:xfrm>
            <a:off x="3873816" y="2953251"/>
            <a:ext cx="90487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" name="Oval 18"/>
          <p:cNvSpPr>
            <a:spLocks noChangeArrowheads="1"/>
          </p:cNvSpPr>
          <p:nvPr/>
        </p:nvSpPr>
        <p:spPr bwMode="auto">
          <a:xfrm>
            <a:off x="4040503" y="2873876"/>
            <a:ext cx="273050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" name="Oval 19"/>
          <p:cNvSpPr>
            <a:spLocks noChangeArrowheads="1"/>
          </p:cNvSpPr>
          <p:nvPr/>
        </p:nvSpPr>
        <p:spPr bwMode="auto">
          <a:xfrm>
            <a:off x="4157978" y="2953251"/>
            <a:ext cx="9366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327841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" name="Oval 21"/>
          <p:cNvSpPr>
            <a:spLocks noChangeArrowheads="1"/>
          </p:cNvSpPr>
          <p:nvPr/>
        </p:nvSpPr>
        <p:spPr bwMode="auto">
          <a:xfrm>
            <a:off x="4445316" y="2953251"/>
            <a:ext cx="90487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4597716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" name="Oval 23"/>
          <p:cNvSpPr>
            <a:spLocks noChangeArrowheads="1"/>
          </p:cNvSpPr>
          <p:nvPr/>
        </p:nvSpPr>
        <p:spPr bwMode="auto">
          <a:xfrm>
            <a:off x="4715191" y="2953251"/>
            <a:ext cx="90487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4881878" y="2873876"/>
            <a:ext cx="273050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4999353" y="2953251"/>
            <a:ext cx="9366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4" name="Oval 26"/>
          <p:cNvSpPr>
            <a:spLocks noChangeArrowheads="1"/>
          </p:cNvSpPr>
          <p:nvPr/>
        </p:nvSpPr>
        <p:spPr bwMode="auto">
          <a:xfrm>
            <a:off x="5169216" y="2873876"/>
            <a:ext cx="269875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" name="Oval 27"/>
          <p:cNvSpPr>
            <a:spLocks noChangeArrowheads="1"/>
          </p:cNvSpPr>
          <p:nvPr/>
        </p:nvSpPr>
        <p:spPr bwMode="auto">
          <a:xfrm>
            <a:off x="5286691" y="2953251"/>
            <a:ext cx="90487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6" name="Group 84"/>
          <p:cNvGrpSpPr>
            <a:grpSpLocks/>
          </p:cNvGrpSpPr>
          <p:nvPr/>
        </p:nvGrpSpPr>
        <p:grpSpPr bwMode="auto">
          <a:xfrm>
            <a:off x="2119628" y="4164514"/>
            <a:ext cx="273050" cy="274637"/>
            <a:chOff x="1352" y="2391"/>
            <a:chExt cx="172" cy="173"/>
          </a:xfrm>
        </p:grpSpPr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Line 52"/>
          <p:cNvSpPr>
            <a:spLocks noChangeShapeType="1"/>
          </p:cNvSpPr>
          <p:nvPr/>
        </p:nvSpPr>
        <p:spPr bwMode="auto">
          <a:xfrm>
            <a:off x="1390966" y="3635876"/>
            <a:ext cx="50196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sz="3600" b="1" smtClean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" name="Line 53"/>
          <p:cNvSpPr>
            <a:spLocks noChangeShapeType="1"/>
          </p:cNvSpPr>
          <p:nvPr/>
        </p:nvSpPr>
        <p:spPr bwMode="auto">
          <a:xfrm flipH="1">
            <a:off x="1508441" y="3026276"/>
            <a:ext cx="469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" name="Text Box 54"/>
          <p:cNvSpPr txBox="1">
            <a:spLocks noChangeArrowheads="1"/>
          </p:cNvSpPr>
          <p:nvPr/>
        </p:nvSpPr>
        <p:spPr bwMode="auto">
          <a:xfrm>
            <a:off x="2641916" y="3578726"/>
            <a:ext cx="534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83" name="Text Box 55"/>
          <p:cNvSpPr txBox="1">
            <a:spLocks noChangeArrowheads="1"/>
          </p:cNvSpPr>
          <p:nvPr/>
        </p:nvSpPr>
        <p:spPr bwMode="auto">
          <a:xfrm>
            <a:off x="1508441" y="3178676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4" name="Line 56"/>
          <p:cNvSpPr>
            <a:spLocks noChangeShapeType="1"/>
          </p:cNvSpPr>
          <p:nvPr/>
        </p:nvSpPr>
        <p:spPr bwMode="auto">
          <a:xfrm flipV="1">
            <a:off x="1695766" y="3026276"/>
            <a:ext cx="0" cy="152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5" name="Line 57"/>
          <p:cNvSpPr>
            <a:spLocks noChangeShapeType="1"/>
          </p:cNvSpPr>
          <p:nvPr/>
        </p:nvSpPr>
        <p:spPr bwMode="auto">
          <a:xfrm>
            <a:off x="1695766" y="3483476"/>
            <a:ext cx="0" cy="228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" name="Oval 58"/>
          <p:cNvSpPr>
            <a:spLocks noChangeArrowheads="1"/>
          </p:cNvSpPr>
          <p:nvPr/>
        </p:nvSpPr>
        <p:spPr bwMode="auto">
          <a:xfrm>
            <a:off x="5459728" y="2873876"/>
            <a:ext cx="273050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" name="Oval 59"/>
          <p:cNvSpPr>
            <a:spLocks noChangeArrowheads="1"/>
          </p:cNvSpPr>
          <p:nvPr/>
        </p:nvSpPr>
        <p:spPr bwMode="auto">
          <a:xfrm>
            <a:off x="5553391" y="2953251"/>
            <a:ext cx="93662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8" name="Oval 60"/>
          <p:cNvSpPr>
            <a:spLocks noChangeArrowheads="1"/>
          </p:cNvSpPr>
          <p:nvPr/>
        </p:nvSpPr>
        <p:spPr bwMode="auto">
          <a:xfrm>
            <a:off x="5810566" y="2953251"/>
            <a:ext cx="90487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" name="Oval 63"/>
          <p:cNvSpPr>
            <a:spLocks noChangeArrowheads="1"/>
          </p:cNvSpPr>
          <p:nvPr/>
        </p:nvSpPr>
        <p:spPr bwMode="auto">
          <a:xfrm>
            <a:off x="5740716" y="2873876"/>
            <a:ext cx="273050" cy="23971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" name="Oval 64"/>
          <p:cNvSpPr>
            <a:spLocks noChangeArrowheads="1"/>
          </p:cNvSpPr>
          <p:nvPr/>
        </p:nvSpPr>
        <p:spPr bwMode="auto">
          <a:xfrm>
            <a:off x="5840728" y="2953251"/>
            <a:ext cx="92075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1" name="Text Box 67"/>
          <p:cNvSpPr txBox="1">
            <a:spLocks noChangeArrowheads="1"/>
          </p:cNvSpPr>
          <p:nvPr/>
        </p:nvSpPr>
        <p:spPr bwMode="auto">
          <a:xfrm>
            <a:off x="2721291" y="3421564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92" name="Text Box 68"/>
          <p:cNvSpPr txBox="1">
            <a:spLocks noChangeArrowheads="1"/>
          </p:cNvSpPr>
          <p:nvPr/>
        </p:nvSpPr>
        <p:spPr bwMode="auto">
          <a:xfrm>
            <a:off x="1040128" y="702176"/>
            <a:ext cx="8103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载流直螺线管的磁场（</a:t>
            </a:r>
            <a:r>
              <a:rPr kumimoji="0" lang="zh-CN" altLang="en-US" sz="2800" b="1" kern="0">
                <a:solidFill>
                  <a:srgbClr val="C00000"/>
                </a:solidFill>
              </a:rPr>
              <a:t>可略讲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3" name="Text Box 69"/>
          <p:cNvSpPr txBox="1">
            <a:spLocks noChangeArrowheads="1"/>
          </p:cNvSpPr>
          <p:nvPr/>
        </p:nvSpPr>
        <p:spPr bwMode="auto">
          <a:xfrm>
            <a:off x="354328" y="1205414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如图所示，有一长为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 ,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半径为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的载流密绕直螺线管，螺线管的总匝数为 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，通有电流 </a:t>
            </a:r>
            <a:r>
              <a:rPr kumimoji="0" lang="en-US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  </a:t>
            </a:r>
            <a:r>
              <a:rPr kumimoji="0" lang="zh-CN" altLang="en-US" sz="2800" b="1" kern="0" smtClean="0">
                <a:solidFill>
                  <a:srgbClr val="1C1C1C"/>
                </a:solidFill>
              </a:rPr>
              <a:t>。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设把螺线管放在真空中，求管内轴线上一点</a:t>
            </a: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处的磁感强度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94" name="Group 73"/>
          <p:cNvGrpSpPr>
            <a:grpSpLocks/>
          </p:cNvGrpSpPr>
          <p:nvPr/>
        </p:nvGrpSpPr>
        <p:grpSpPr bwMode="auto">
          <a:xfrm>
            <a:off x="2692716" y="2689726"/>
            <a:ext cx="3954462" cy="1828800"/>
            <a:chOff x="1829" y="1920"/>
            <a:chExt cx="2491" cy="1152"/>
          </a:xfrm>
        </p:grpSpPr>
        <p:sp>
          <p:nvSpPr>
            <p:cNvPr id="95" name="Line 74"/>
            <p:cNvSpPr>
              <a:spLocks noChangeShapeType="1"/>
            </p:cNvSpPr>
            <p:nvPr/>
          </p:nvSpPr>
          <p:spPr bwMode="auto">
            <a:xfrm>
              <a:off x="1968" y="2256"/>
              <a:ext cx="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75"/>
            <p:cNvSpPr>
              <a:spLocks noChangeShapeType="1"/>
            </p:cNvSpPr>
            <p:nvPr/>
          </p:nvSpPr>
          <p:spPr bwMode="auto">
            <a:xfrm flipH="1">
              <a:off x="3249" y="2592"/>
              <a:ext cx="25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76"/>
            <p:cNvSpPr txBox="1">
              <a:spLocks noChangeArrowheads="1"/>
            </p:cNvSpPr>
            <p:nvPr/>
          </p:nvSpPr>
          <p:spPr bwMode="auto">
            <a:xfrm>
              <a:off x="1829" y="2169"/>
              <a:ext cx="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98" name="Rectangle 77"/>
            <p:cNvSpPr>
              <a:spLocks noChangeArrowheads="1"/>
            </p:cNvSpPr>
            <p:nvPr/>
          </p:nvSpPr>
          <p:spPr bwMode="auto">
            <a:xfrm>
              <a:off x="3120" y="1920"/>
              <a:ext cx="144" cy="1152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Line 78"/>
            <p:cNvSpPr>
              <a:spLocks noChangeShapeType="1"/>
            </p:cNvSpPr>
            <p:nvPr/>
          </p:nvSpPr>
          <p:spPr bwMode="auto">
            <a:xfrm flipH="1">
              <a:off x="1968" y="2592"/>
              <a:ext cx="115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0" name="Object 79"/>
            <p:cNvGraphicFramePr>
              <a:graphicFrameLocks noChangeAspect="1"/>
            </p:cNvGraphicFramePr>
            <p:nvPr/>
          </p:nvGraphicFramePr>
          <p:xfrm>
            <a:off x="2483" y="2580"/>
            <a:ext cx="25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4" name="公式" r:id="rId4" imgW="177646" imgH="190335" progId="Equation.3">
                    <p:embed/>
                  </p:oleObj>
                </mc:Choice>
                <mc:Fallback>
                  <p:oleObj name="公式" r:id="rId4" imgW="177646" imgH="190335" progId="Equation.3">
                    <p:embed/>
                    <p:pic>
                      <p:nvPicPr>
                        <p:cNvPr id="4821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2580"/>
                          <a:ext cx="25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80"/>
            <p:cNvGraphicFramePr>
              <a:graphicFrameLocks noChangeAspect="1"/>
            </p:cNvGraphicFramePr>
            <p:nvPr/>
          </p:nvGraphicFramePr>
          <p:xfrm>
            <a:off x="3024" y="2229"/>
            <a:ext cx="33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5" name="Equation" r:id="rId6" imgW="190335" imgH="177646" progId="Equation.3">
                    <p:embed/>
                  </p:oleObj>
                </mc:Choice>
                <mc:Fallback>
                  <p:oleObj name="Equation" r:id="rId6" imgW="190335" imgH="177646" progId="Equation.3">
                    <p:embed/>
                    <p:pic>
                      <p:nvPicPr>
                        <p:cNvPr id="4822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29"/>
                          <a:ext cx="33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81"/>
            <p:cNvGraphicFramePr>
              <a:graphicFrameLocks noChangeAspect="1"/>
            </p:cNvGraphicFramePr>
            <p:nvPr/>
          </p:nvGraphicFramePr>
          <p:xfrm>
            <a:off x="4066" y="2532"/>
            <a:ext cx="25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6" name="公式" r:id="rId8" imgW="177646" imgH="190335" progId="Equation.3">
                    <p:embed/>
                  </p:oleObj>
                </mc:Choice>
                <mc:Fallback>
                  <p:oleObj name="公式" r:id="rId8" imgW="177646" imgH="190335" progId="Equation.3">
                    <p:embed/>
                    <p:pic>
                      <p:nvPicPr>
                        <p:cNvPr id="4822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2532"/>
                          <a:ext cx="25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" name="Group 85"/>
          <p:cNvGrpSpPr>
            <a:grpSpLocks/>
          </p:cNvGrpSpPr>
          <p:nvPr/>
        </p:nvGrpSpPr>
        <p:grpSpPr bwMode="auto">
          <a:xfrm>
            <a:off x="2384741" y="4158164"/>
            <a:ext cx="273050" cy="274637"/>
            <a:chOff x="1352" y="2391"/>
            <a:chExt cx="172" cy="173"/>
          </a:xfrm>
        </p:grpSpPr>
        <p:sp>
          <p:nvSpPr>
            <p:cNvPr id="104" name="Oval 86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Text Box 87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88"/>
          <p:cNvGrpSpPr>
            <a:grpSpLocks/>
          </p:cNvGrpSpPr>
          <p:nvPr/>
        </p:nvGrpSpPr>
        <p:grpSpPr bwMode="auto">
          <a:xfrm>
            <a:off x="2673666" y="4158164"/>
            <a:ext cx="273050" cy="274637"/>
            <a:chOff x="1352" y="2391"/>
            <a:chExt cx="172" cy="173"/>
          </a:xfrm>
        </p:grpSpPr>
        <p:sp>
          <p:nvSpPr>
            <p:cNvPr id="107" name="Oval 89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Text Box 90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Group 91"/>
          <p:cNvGrpSpPr>
            <a:grpSpLocks/>
          </p:cNvGrpSpPr>
          <p:nvPr/>
        </p:nvGrpSpPr>
        <p:grpSpPr bwMode="auto">
          <a:xfrm>
            <a:off x="2961003" y="4158164"/>
            <a:ext cx="273050" cy="274637"/>
            <a:chOff x="1352" y="2391"/>
            <a:chExt cx="172" cy="173"/>
          </a:xfrm>
        </p:grpSpPr>
        <p:sp>
          <p:nvSpPr>
            <p:cNvPr id="110" name="Oval 92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93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94"/>
          <p:cNvGrpSpPr>
            <a:grpSpLocks/>
          </p:cNvGrpSpPr>
          <p:nvPr/>
        </p:nvGrpSpPr>
        <p:grpSpPr bwMode="auto">
          <a:xfrm>
            <a:off x="3257866" y="4164514"/>
            <a:ext cx="273050" cy="274637"/>
            <a:chOff x="1352" y="2391"/>
            <a:chExt cx="172" cy="173"/>
          </a:xfrm>
        </p:grpSpPr>
        <p:sp>
          <p:nvSpPr>
            <p:cNvPr id="113" name="Oval 95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Text Box 96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Group 97"/>
          <p:cNvGrpSpPr>
            <a:grpSpLocks/>
          </p:cNvGrpSpPr>
          <p:nvPr/>
        </p:nvGrpSpPr>
        <p:grpSpPr bwMode="auto">
          <a:xfrm>
            <a:off x="3522978" y="4158164"/>
            <a:ext cx="273050" cy="274637"/>
            <a:chOff x="1352" y="2391"/>
            <a:chExt cx="172" cy="173"/>
          </a:xfrm>
        </p:grpSpPr>
        <p:sp>
          <p:nvSpPr>
            <p:cNvPr id="116" name="Oval 98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Text Box 99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Group 100"/>
          <p:cNvGrpSpPr>
            <a:grpSpLocks/>
          </p:cNvGrpSpPr>
          <p:nvPr/>
        </p:nvGrpSpPr>
        <p:grpSpPr bwMode="auto">
          <a:xfrm>
            <a:off x="3811903" y="4158164"/>
            <a:ext cx="273050" cy="274637"/>
            <a:chOff x="1352" y="2391"/>
            <a:chExt cx="172" cy="173"/>
          </a:xfrm>
        </p:grpSpPr>
        <p:sp>
          <p:nvSpPr>
            <p:cNvPr id="119" name="Oval 101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Text Box 102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Group 103"/>
          <p:cNvGrpSpPr>
            <a:grpSpLocks/>
          </p:cNvGrpSpPr>
          <p:nvPr/>
        </p:nvGrpSpPr>
        <p:grpSpPr bwMode="auto">
          <a:xfrm>
            <a:off x="4099241" y="4158164"/>
            <a:ext cx="273050" cy="274637"/>
            <a:chOff x="1352" y="2391"/>
            <a:chExt cx="172" cy="173"/>
          </a:xfrm>
        </p:grpSpPr>
        <p:sp>
          <p:nvSpPr>
            <p:cNvPr id="122" name="Oval 104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" name="Text Box 105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Group 106"/>
          <p:cNvGrpSpPr>
            <a:grpSpLocks/>
          </p:cNvGrpSpPr>
          <p:nvPr/>
        </p:nvGrpSpPr>
        <p:grpSpPr bwMode="auto">
          <a:xfrm>
            <a:off x="4337366" y="4164514"/>
            <a:ext cx="273050" cy="274637"/>
            <a:chOff x="1352" y="2391"/>
            <a:chExt cx="172" cy="173"/>
          </a:xfrm>
        </p:grpSpPr>
        <p:sp>
          <p:nvSpPr>
            <p:cNvPr id="125" name="Oval 107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Text Box 108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Group 109"/>
          <p:cNvGrpSpPr>
            <a:grpSpLocks/>
          </p:cNvGrpSpPr>
          <p:nvPr/>
        </p:nvGrpSpPr>
        <p:grpSpPr bwMode="auto">
          <a:xfrm>
            <a:off x="4602478" y="4158164"/>
            <a:ext cx="273050" cy="274637"/>
            <a:chOff x="1352" y="2391"/>
            <a:chExt cx="172" cy="173"/>
          </a:xfrm>
        </p:grpSpPr>
        <p:sp>
          <p:nvSpPr>
            <p:cNvPr id="128" name="Oval 110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9" name="Text Box 111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12"/>
          <p:cNvGrpSpPr>
            <a:grpSpLocks/>
          </p:cNvGrpSpPr>
          <p:nvPr/>
        </p:nvGrpSpPr>
        <p:grpSpPr bwMode="auto">
          <a:xfrm>
            <a:off x="4891403" y="4158164"/>
            <a:ext cx="273050" cy="274637"/>
            <a:chOff x="1352" y="2391"/>
            <a:chExt cx="172" cy="173"/>
          </a:xfrm>
        </p:grpSpPr>
        <p:sp>
          <p:nvSpPr>
            <p:cNvPr id="131" name="Oval 113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oup 115"/>
          <p:cNvGrpSpPr>
            <a:grpSpLocks/>
          </p:cNvGrpSpPr>
          <p:nvPr/>
        </p:nvGrpSpPr>
        <p:grpSpPr bwMode="auto">
          <a:xfrm>
            <a:off x="5178741" y="4158164"/>
            <a:ext cx="273050" cy="274637"/>
            <a:chOff x="1352" y="2391"/>
            <a:chExt cx="172" cy="173"/>
          </a:xfrm>
        </p:grpSpPr>
        <p:sp>
          <p:nvSpPr>
            <p:cNvPr id="134" name="Oval 116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Text Box 117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Group 118"/>
          <p:cNvGrpSpPr>
            <a:grpSpLocks/>
          </p:cNvGrpSpPr>
          <p:nvPr/>
        </p:nvGrpSpPr>
        <p:grpSpPr bwMode="auto">
          <a:xfrm>
            <a:off x="5489891" y="4164514"/>
            <a:ext cx="273050" cy="274637"/>
            <a:chOff x="1352" y="2391"/>
            <a:chExt cx="172" cy="173"/>
          </a:xfrm>
        </p:grpSpPr>
        <p:sp>
          <p:nvSpPr>
            <p:cNvPr id="137" name="Oval 119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Text Box 120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oup 121"/>
          <p:cNvGrpSpPr>
            <a:grpSpLocks/>
          </p:cNvGrpSpPr>
          <p:nvPr/>
        </p:nvGrpSpPr>
        <p:grpSpPr bwMode="auto">
          <a:xfrm>
            <a:off x="5770878" y="4158164"/>
            <a:ext cx="273050" cy="274637"/>
            <a:chOff x="1352" y="2391"/>
            <a:chExt cx="172" cy="173"/>
          </a:xfrm>
        </p:grpSpPr>
        <p:sp>
          <p:nvSpPr>
            <p:cNvPr id="140" name="Oval 122"/>
            <p:cNvSpPr>
              <a:spLocks noChangeArrowheads="1"/>
            </p:cNvSpPr>
            <p:nvPr/>
          </p:nvSpPr>
          <p:spPr bwMode="auto">
            <a:xfrm>
              <a:off x="1352" y="2396"/>
              <a:ext cx="172" cy="1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1" name="Text Box 123"/>
            <p:cNvSpPr txBox="1">
              <a:spLocks noChangeArrowheads="1"/>
            </p:cNvSpPr>
            <p:nvPr/>
          </p:nvSpPr>
          <p:spPr bwMode="auto">
            <a:xfrm>
              <a:off x="1358" y="239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Group 70"/>
          <p:cNvGrpSpPr>
            <a:grpSpLocks/>
          </p:cNvGrpSpPr>
          <p:nvPr/>
        </p:nvGrpSpPr>
        <p:grpSpPr bwMode="auto">
          <a:xfrm>
            <a:off x="484503" y="4614230"/>
            <a:ext cx="6985000" cy="1090613"/>
            <a:chOff x="576" y="3257"/>
            <a:chExt cx="4400" cy="687"/>
          </a:xfrm>
        </p:grpSpPr>
        <p:graphicFrame>
          <p:nvGraphicFramePr>
            <p:cNvPr id="143" name="Object 71"/>
            <p:cNvGraphicFramePr>
              <a:graphicFrameLocks noChangeAspect="1"/>
            </p:cNvGraphicFramePr>
            <p:nvPr/>
          </p:nvGraphicFramePr>
          <p:xfrm>
            <a:off x="3147" y="3257"/>
            <a:ext cx="1829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7" name="Equation" r:id="rId9" imgW="1117600" imgH="419100" progId="Equation.3">
                    <p:embed/>
                  </p:oleObj>
                </mc:Choice>
                <mc:Fallback>
                  <p:oleObj name="Equation" r:id="rId9" imgW="1117600" imgH="419100" progId="Equation.3">
                    <p:embed/>
                    <p:pic>
                      <p:nvPicPr>
                        <p:cNvPr id="48222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3257"/>
                          <a:ext cx="1829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576" y="3456"/>
              <a:ext cx="3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解 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由圆形电流磁场公式</a:t>
              </a:r>
            </a:p>
          </p:txBody>
        </p:sp>
      </p:grpSp>
      <p:graphicFrame>
        <p:nvGraphicFramePr>
          <p:cNvPr id="145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00197"/>
              </p:ext>
            </p:extLst>
          </p:nvPr>
        </p:nvGraphicFramePr>
        <p:xfrm>
          <a:off x="1181416" y="5564448"/>
          <a:ext cx="32924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8" name="Equation" r:id="rId11" imgW="1256755" imgH="203112" progId="Equation.DSMT4">
                  <p:embed/>
                </p:oleObj>
              </mc:Choice>
              <mc:Fallback>
                <p:oleObj name="Equation" r:id="rId11" imgW="1256755" imgH="203112" progId="Equation.DSMT4">
                  <p:embed/>
                  <p:pic>
                    <p:nvPicPr>
                      <p:cNvPr id="16187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16" y="5564448"/>
                        <a:ext cx="32924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42756"/>
              </p:ext>
            </p:extLst>
          </p:nvPr>
        </p:nvGraphicFramePr>
        <p:xfrm>
          <a:off x="4515959" y="5810787"/>
          <a:ext cx="34559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9" name="Equation" r:id="rId13" imgW="1143000" imgH="393700" progId="Equation.DSMT4">
                  <p:embed/>
                </p:oleObj>
              </mc:Choice>
              <mc:Fallback>
                <p:oleObj name="Equation" r:id="rId13" imgW="1143000" imgH="393700" progId="Equation.DSMT4">
                  <p:embed/>
                  <p:pic>
                    <p:nvPicPr>
                      <p:cNvPr id="16187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959" y="5810787"/>
                        <a:ext cx="3455987" cy="10302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28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" name="Rectangle 2"/>
          <p:cNvSpPr>
            <a:spLocks noChangeArrowheads="1"/>
          </p:cNvSpPr>
          <p:nvPr/>
        </p:nvSpPr>
        <p:spPr bwMode="auto">
          <a:xfrm>
            <a:off x="3124200" y="3351312"/>
            <a:ext cx="838200" cy="457200"/>
          </a:xfrm>
          <a:prstGeom prst="rect">
            <a:avLst/>
          </a:prstGeom>
          <a:solidFill>
            <a:srgbClr val="FFE1FF"/>
          </a:solidFill>
          <a:ln w="9525">
            <a:solidFill>
              <a:srgbClr val="FF33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3600" b="1" smtClean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250" name="Group 3"/>
          <p:cNvGrpSpPr>
            <a:grpSpLocks/>
          </p:cNvGrpSpPr>
          <p:nvPr/>
        </p:nvGrpSpPr>
        <p:grpSpPr bwMode="auto">
          <a:xfrm>
            <a:off x="1143000" y="836712"/>
            <a:ext cx="6858000" cy="2362200"/>
            <a:chOff x="720" y="384"/>
            <a:chExt cx="4320" cy="1488"/>
          </a:xfrm>
        </p:grpSpPr>
        <p:sp>
          <p:nvSpPr>
            <p:cNvPr id="251" name="Rectangle 4"/>
            <p:cNvSpPr>
              <a:spLocks noChangeArrowheads="1"/>
            </p:cNvSpPr>
            <p:nvPr/>
          </p:nvSpPr>
          <p:spPr bwMode="auto">
            <a:xfrm>
              <a:off x="720" y="384"/>
              <a:ext cx="4320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Text Box 5"/>
            <p:cNvSpPr txBox="1">
              <a:spLocks noChangeArrowheads="1"/>
            </p:cNvSpPr>
            <p:nvPr/>
          </p:nvSpPr>
          <p:spPr bwMode="auto">
            <a:xfrm>
              <a:off x="1813" y="1017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3" name="Text Box 6"/>
            <p:cNvSpPr txBox="1">
              <a:spLocks noChangeArrowheads="1"/>
            </p:cNvSpPr>
            <p:nvPr/>
          </p:nvSpPr>
          <p:spPr bwMode="auto">
            <a:xfrm>
              <a:off x="2028" y="1017"/>
              <a:ext cx="5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54" name="Line 7"/>
            <p:cNvSpPr>
              <a:spLocks noChangeShapeType="1"/>
            </p:cNvSpPr>
            <p:nvPr/>
          </p:nvSpPr>
          <p:spPr bwMode="auto">
            <a:xfrm>
              <a:off x="3216" y="1104"/>
              <a:ext cx="1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Line 8"/>
            <p:cNvSpPr>
              <a:spLocks noChangeShapeType="1"/>
            </p:cNvSpPr>
            <p:nvPr/>
          </p:nvSpPr>
          <p:spPr bwMode="auto">
            <a:xfrm flipH="1">
              <a:off x="2064" y="1104"/>
              <a:ext cx="0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Line 9"/>
            <p:cNvSpPr>
              <a:spLocks noChangeShapeType="1"/>
            </p:cNvSpPr>
            <p:nvPr/>
          </p:nvSpPr>
          <p:spPr bwMode="auto">
            <a:xfrm>
              <a:off x="1343" y="680"/>
              <a:ext cx="1" cy="4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7" name="Object 10"/>
            <p:cNvGraphicFramePr>
              <a:graphicFrameLocks noChangeAspect="1"/>
            </p:cNvGraphicFramePr>
            <p:nvPr/>
          </p:nvGraphicFramePr>
          <p:xfrm>
            <a:off x="1152" y="1056"/>
            <a:ext cx="32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6" name="Equation" r:id="rId4" imgW="152268" imgH="215713" progId="Equation.3">
                    <p:embed/>
                  </p:oleObj>
                </mc:Choice>
                <mc:Fallback>
                  <p:oleObj name="Equation" r:id="rId4" imgW="152268" imgH="215713" progId="Equation.3">
                    <p:embed/>
                    <p:pic>
                      <p:nvPicPr>
                        <p:cNvPr id="491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56"/>
                          <a:ext cx="32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8" name="Group 11"/>
            <p:cNvGrpSpPr>
              <a:grpSpLocks/>
            </p:cNvGrpSpPr>
            <p:nvPr/>
          </p:nvGrpSpPr>
          <p:grpSpPr bwMode="auto">
            <a:xfrm>
              <a:off x="2064" y="1567"/>
              <a:ext cx="1152" cy="246"/>
              <a:chOff x="2064" y="1567"/>
              <a:chExt cx="1152" cy="246"/>
            </a:xfrm>
          </p:grpSpPr>
          <p:graphicFrame>
            <p:nvGraphicFramePr>
              <p:cNvPr id="325" name="Object 12"/>
              <p:cNvGraphicFramePr>
                <a:graphicFrameLocks noChangeAspect="1"/>
              </p:cNvGraphicFramePr>
              <p:nvPr/>
            </p:nvGraphicFramePr>
            <p:xfrm>
              <a:off x="2483" y="1567"/>
              <a:ext cx="301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57" name="公式" r:id="rId6" imgW="177646" imgH="190335" progId="Equation.3">
                      <p:embed/>
                    </p:oleObj>
                  </mc:Choice>
                  <mc:Fallback>
                    <p:oleObj name="公式" r:id="rId6" imgW="177646" imgH="190335" progId="Equation.3">
                      <p:embed/>
                      <p:pic>
                        <p:nvPicPr>
                          <p:cNvPr id="4925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3" y="1567"/>
                            <a:ext cx="301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6" name="Line 13"/>
              <p:cNvSpPr>
                <a:spLocks noChangeShapeType="1"/>
              </p:cNvSpPr>
              <p:nvPr/>
            </p:nvSpPr>
            <p:spPr bwMode="auto">
              <a:xfrm>
                <a:off x="2801" y="1672"/>
                <a:ext cx="415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14"/>
              <p:cNvSpPr>
                <a:spLocks noChangeShapeType="1"/>
              </p:cNvSpPr>
              <p:nvPr/>
            </p:nvSpPr>
            <p:spPr bwMode="auto">
              <a:xfrm flipH="1">
                <a:off x="2064" y="1672"/>
                <a:ext cx="415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9" name="Line 15"/>
            <p:cNvSpPr>
              <a:spLocks noChangeShapeType="1"/>
            </p:cNvSpPr>
            <p:nvPr/>
          </p:nvSpPr>
          <p:spPr bwMode="auto">
            <a:xfrm>
              <a:off x="4368" y="680"/>
              <a:ext cx="1" cy="4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0" name="Object 16"/>
            <p:cNvGraphicFramePr>
              <a:graphicFrameLocks noChangeAspect="1"/>
            </p:cNvGraphicFramePr>
            <p:nvPr/>
          </p:nvGraphicFramePr>
          <p:xfrm>
            <a:off x="4244" y="1008"/>
            <a:ext cx="36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8" name="Equation" r:id="rId8" imgW="164885" imgH="215619" progId="Equation.3">
                    <p:embed/>
                  </p:oleObj>
                </mc:Choice>
                <mc:Fallback>
                  <p:oleObj name="Equation" r:id="rId8" imgW="164885" imgH="215619" progId="Equation.3">
                    <p:embed/>
                    <p:pic>
                      <p:nvPicPr>
                        <p:cNvPr id="49189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008"/>
                          <a:ext cx="36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1" name="Group 17"/>
            <p:cNvGrpSpPr>
              <a:grpSpLocks/>
            </p:cNvGrpSpPr>
            <p:nvPr/>
          </p:nvGrpSpPr>
          <p:grpSpPr bwMode="auto">
            <a:xfrm>
              <a:off x="1343" y="528"/>
              <a:ext cx="3075" cy="164"/>
              <a:chOff x="1343" y="528"/>
              <a:chExt cx="3075" cy="164"/>
            </a:xfrm>
          </p:grpSpPr>
          <p:grpSp>
            <p:nvGrpSpPr>
              <p:cNvPr id="280" name="Group 18"/>
              <p:cNvGrpSpPr>
                <a:grpSpLocks/>
              </p:cNvGrpSpPr>
              <p:nvPr/>
            </p:nvGrpSpPr>
            <p:grpSpPr bwMode="auto">
              <a:xfrm>
                <a:off x="1556" y="528"/>
                <a:ext cx="200" cy="164"/>
                <a:chOff x="1200" y="2304"/>
                <a:chExt cx="144" cy="144"/>
              </a:xfrm>
            </p:grpSpPr>
            <p:sp>
              <p:nvSpPr>
                <p:cNvPr id="323" name="Oval 1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4" name="Oval 2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1" name="Group 21"/>
              <p:cNvGrpSpPr>
                <a:grpSpLocks/>
              </p:cNvGrpSpPr>
              <p:nvPr/>
            </p:nvGrpSpPr>
            <p:grpSpPr bwMode="auto">
              <a:xfrm>
                <a:off x="1743" y="528"/>
                <a:ext cx="201" cy="164"/>
                <a:chOff x="1200" y="2304"/>
                <a:chExt cx="144" cy="144"/>
              </a:xfrm>
            </p:grpSpPr>
            <p:sp>
              <p:nvSpPr>
                <p:cNvPr id="321" name="Oval 2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2" name="Oval 2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2" name="Group 24"/>
              <p:cNvGrpSpPr>
                <a:grpSpLocks/>
              </p:cNvGrpSpPr>
              <p:nvPr/>
            </p:nvGrpSpPr>
            <p:grpSpPr bwMode="auto">
              <a:xfrm>
                <a:off x="2156" y="528"/>
                <a:ext cx="198" cy="164"/>
                <a:chOff x="1200" y="2304"/>
                <a:chExt cx="144" cy="144"/>
              </a:xfrm>
            </p:grpSpPr>
            <p:sp>
              <p:nvSpPr>
                <p:cNvPr id="319" name="Oval 2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0" name="Oval 2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3" name="Group 27"/>
              <p:cNvGrpSpPr>
                <a:grpSpLocks/>
              </p:cNvGrpSpPr>
              <p:nvPr/>
            </p:nvGrpSpPr>
            <p:grpSpPr bwMode="auto">
              <a:xfrm>
                <a:off x="1951" y="528"/>
                <a:ext cx="198" cy="164"/>
                <a:chOff x="1200" y="2304"/>
                <a:chExt cx="144" cy="144"/>
              </a:xfrm>
            </p:grpSpPr>
            <p:sp>
              <p:nvSpPr>
                <p:cNvPr id="317" name="Oval 2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8" name="Oval 2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4" name="Group 30"/>
              <p:cNvGrpSpPr>
                <a:grpSpLocks/>
              </p:cNvGrpSpPr>
              <p:nvPr/>
            </p:nvGrpSpPr>
            <p:grpSpPr bwMode="auto">
              <a:xfrm>
                <a:off x="2361" y="528"/>
                <a:ext cx="201" cy="164"/>
                <a:chOff x="1200" y="2304"/>
                <a:chExt cx="144" cy="144"/>
              </a:xfrm>
            </p:grpSpPr>
            <p:sp>
              <p:nvSpPr>
                <p:cNvPr id="315" name="Oval 3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6" name="Oval 3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5" name="Group 33"/>
              <p:cNvGrpSpPr>
                <a:grpSpLocks/>
              </p:cNvGrpSpPr>
              <p:nvPr/>
            </p:nvGrpSpPr>
            <p:grpSpPr bwMode="auto">
              <a:xfrm>
                <a:off x="2569" y="528"/>
                <a:ext cx="198" cy="164"/>
                <a:chOff x="1200" y="2304"/>
                <a:chExt cx="144" cy="144"/>
              </a:xfrm>
            </p:grpSpPr>
            <p:sp>
              <p:nvSpPr>
                <p:cNvPr id="313" name="Oval 34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4" name="Oval 35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6" name="Group 36"/>
              <p:cNvGrpSpPr>
                <a:grpSpLocks/>
              </p:cNvGrpSpPr>
              <p:nvPr/>
            </p:nvGrpSpPr>
            <p:grpSpPr bwMode="auto">
              <a:xfrm>
                <a:off x="2774" y="528"/>
                <a:ext cx="199" cy="164"/>
                <a:chOff x="1200" y="2304"/>
                <a:chExt cx="144" cy="144"/>
              </a:xfrm>
            </p:grpSpPr>
            <p:sp>
              <p:nvSpPr>
                <p:cNvPr id="311" name="Oval 37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2" name="Oval 38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7" name="Group 39"/>
              <p:cNvGrpSpPr>
                <a:grpSpLocks/>
              </p:cNvGrpSpPr>
              <p:nvPr/>
            </p:nvGrpSpPr>
            <p:grpSpPr bwMode="auto">
              <a:xfrm>
                <a:off x="2980" y="528"/>
                <a:ext cx="200" cy="164"/>
                <a:chOff x="1200" y="2304"/>
                <a:chExt cx="144" cy="144"/>
              </a:xfrm>
            </p:grpSpPr>
            <p:sp>
              <p:nvSpPr>
                <p:cNvPr id="309" name="Oval 40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0" name="Oval 41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8" name="Group 42"/>
              <p:cNvGrpSpPr>
                <a:grpSpLocks/>
              </p:cNvGrpSpPr>
              <p:nvPr/>
            </p:nvGrpSpPr>
            <p:grpSpPr bwMode="auto">
              <a:xfrm>
                <a:off x="3187" y="528"/>
                <a:ext cx="198" cy="164"/>
                <a:chOff x="1200" y="2304"/>
                <a:chExt cx="144" cy="144"/>
              </a:xfrm>
            </p:grpSpPr>
            <p:sp>
              <p:nvSpPr>
                <p:cNvPr id="307" name="Oval 43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8" name="Oval 44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89" name="Group 45"/>
              <p:cNvGrpSpPr>
                <a:grpSpLocks/>
              </p:cNvGrpSpPr>
              <p:nvPr/>
            </p:nvGrpSpPr>
            <p:grpSpPr bwMode="auto">
              <a:xfrm>
                <a:off x="3392" y="528"/>
                <a:ext cx="199" cy="164"/>
                <a:chOff x="1200" y="2304"/>
                <a:chExt cx="144" cy="144"/>
              </a:xfrm>
            </p:grpSpPr>
            <p:sp>
              <p:nvSpPr>
                <p:cNvPr id="305" name="Oval 46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6" name="Oval 47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90" name="Group 48"/>
              <p:cNvGrpSpPr>
                <a:grpSpLocks/>
              </p:cNvGrpSpPr>
              <p:nvPr/>
            </p:nvGrpSpPr>
            <p:grpSpPr bwMode="auto">
              <a:xfrm>
                <a:off x="3598" y="528"/>
                <a:ext cx="200" cy="164"/>
                <a:chOff x="1200" y="2304"/>
                <a:chExt cx="144" cy="144"/>
              </a:xfrm>
            </p:grpSpPr>
            <p:sp>
              <p:nvSpPr>
                <p:cNvPr id="303" name="Oval 49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4" name="Oval 50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91" name="Group 51"/>
              <p:cNvGrpSpPr>
                <a:grpSpLocks/>
              </p:cNvGrpSpPr>
              <p:nvPr/>
            </p:nvGrpSpPr>
            <p:grpSpPr bwMode="auto">
              <a:xfrm>
                <a:off x="3805" y="528"/>
                <a:ext cx="199" cy="164"/>
                <a:chOff x="1200" y="2304"/>
                <a:chExt cx="144" cy="144"/>
              </a:xfrm>
            </p:grpSpPr>
            <p:sp>
              <p:nvSpPr>
                <p:cNvPr id="301" name="Oval 52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2" name="Oval 53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92" name="Group 54"/>
              <p:cNvGrpSpPr>
                <a:grpSpLocks/>
              </p:cNvGrpSpPr>
              <p:nvPr/>
            </p:nvGrpSpPr>
            <p:grpSpPr bwMode="auto">
              <a:xfrm>
                <a:off x="1343" y="528"/>
                <a:ext cx="198" cy="164"/>
                <a:chOff x="1200" y="2304"/>
                <a:chExt cx="144" cy="144"/>
              </a:xfrm>
            </p:grpSpPr>
            <p:sp>
              <p:nvSpPr>
                <p:cNvPr id="299" name="Oval 55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0" name="Oval 56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93" name="Group 57"/>
              <p:cNvGrpSpPr>
                <a:grpSpLocks/>
              </p:cNvGrpSpPr>
              <p:nvPr/>
            </p:nvGrpSpPr>
            <p:grpSpPr bwMode="auto">
              <a:xfrm>
                <a:off x="4017" y="528"/>
                <a:ext cx="199" cy="164"/>
                <a:chOff x="1200" y="2304"/>
                <a:chExt cx="144" cy="144"/>
              </a:xfrm>
            </p:grpSpPr>
            <p:sp>
              <p:nvSpPr>
                <p:cNvPr id="297" name="Oval 58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8" name="Oval 59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294" name="Group 60"/>
              <p:cNvGrpSpPr>
                <a:grpSpLocks/>
              </p:cNvGrpSpPr>
              <p:nvPr/>
            </p:nvGrpSpPr>
            <p:grpSpPr bwMode="auto">
              <a:xfrm>
                <a:off x="4219" y="528"/>
                <a:ext cx="199" cy="164"/>
                <a:chOff x="1200" y="2304"/>
                <a:chExt cx="144" cy="144"/>
              </a:xfrm>
            </p:grpSpPr>
            <p:sp>
              <p:nvSpPr>
                <p:cNvPr id="295" name="Oval 61"/>
                <p:cNvSpPr>
                  <a:spLocks noChangeArrowheads="1"/>
                </p:cNvSpPr>
                <p:nvPr/>
              </p:nvSpPr>
              <p:spPr bwMode="auto">
                <a:xfrm>
                  <a:off x="1200" y="2304"/>
                  <a:ext cx="144" cy="144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6" name="Oval 62"/>
                <p:cNvSpPr>
                  <a:spLocks noChangeArrowheads="1"/>
                </p:cNvSpPr>
                <p:nvPr/>
              </p:nvSpPr>
              <p:spPr bwMode="auto">
                <a:xfrm>
                  <a:off x="1248" y="2352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262" name="Group 63"/>
            <p:cNvGrpSpPr>
              <a:grpSpLocks/>
            </p:cNvGrpSpPr>
            <p:nvPr/>
          </p:nvGrpSpPr>
          <p:grpSpPr bwMode="auto">
            <a:xfrm>
              <a:off x="1347" y="1364"/>
              <a:ext cx="3257" cy="252"/>
              <a:chOff x="1347" y="1364"/>
              <a:chExt cx="3257" cy="252"/>
            </a:xfrm>
          </p:grpSpPr>
          <p:sp>
            <p:nvSpPr>
              <p:cNvPr id="264" name="Oval 90"/>
              <p:cNvSpPr>
                <a:spLocks noChangeArrowheads="1"/>
              </p:cNvSpPr>
              <p:nvPr/>
            </p:nvSpPr>
            <p:spPr bwMode="auto">
              <a:xfrm>
                <a:off x="4056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5" name="Oval 92"/>
              <p:cNvSpPr>
                <a:spLocks noChangeArrowheads="1"/>
              </p:cNvSpPr>
              <p:nvPr/>
            </p:nvSpPr>
            <p:spPr bwMode="auto">
              <a:xfrm>
                <a:off x="4258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Oval 64"/>
              <p:cNvSpPr>
                <a:spLocks noChangeArrowheads="1"/>
              </p:cNvSpPr>
              <p:nvPr/>
            </p:nvSpPr>
            <p:spPr bwMode="auto">
              <a:xfrm>
                <a:off x="1392" y="1396"/>
                <a:ext cx="199" cy="16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Oval 65"/>
              <p:cNvSpPr>
                <a:spLocks noChangeArrowheads="1"/>
              </p:cNvSpPr>
              <p:nvPr/>
            </p:nvSpPr>
            <p:spPr bwMode="auto">
              <a:xfrm>
                <a:off x="1575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Oval 67"/>
              <p:cNvSpPr>
                <a:spLocks noChangeArrowheads="1"/>
              </p:cNvSpPr>
              <p:nvPr/>
            </p:nvSpPr>
            <p:spPr bwMode="auto">
              <a:xfrm>
                <a:off x="1782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Oval 69"/>
              <p:cNvSpPr>
                <a:spLocks noChangeArrowheads="1"/>
              </p:cNvSpPr>
              <p:nvPr/>
            </p:nvSpPr>
            <p:spPr bwMode="auto">
              <a:xfrm>
                <a:off x="1987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Oval 71"/>
              <p:cNvSpPr>
                <a:spLocks noChangeArrowheads="1"/>
              </p:cNvSpPr>
              <p:nvPr/>
            </p:nvSpPr>
            <p:spPr bwMode="auto">
              <a:xfrm>
                <a:off x="2605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1" name="Oval 73"/>
              <p:cNvSpPr>
                <a:spLocks noChangeArrowheads="1"/>
              </p:cNvSpPr>
              <p:nvPr/>
            </p:nvSpPr>
            <p:spPr bwMode="auto">
              <a:xfrm>
                <a:off x="2400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Oval 75"/>
              <p:cNvSpPr>
                <a:spLocks noChangeArrowheads="1"/>
              </p:cNvSpPr>
              <p:nvPr/>
            </p:nvSpPr>
            <p:spPr bwMode="auto">
              <a:xfrm>
                <a:off x="2195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3" name="Oval 77"/>
              <p:cNvSpPr>
                <a:spLocks noChangeArrowheads="1"/>
              </p:cNvSpPr>
              <p:nvPr/>
            </p:nvSpPr>
            <p:spPr bwMode="auto">
              <a:xfrm>
                <a:off x="2813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4" name="Oval 79"/>
              <p:cNvSpPr>
                <a:spLocks noChangeArrowheads="1"/>
              </p:cNvSpPr>
              <p:nvPr/>
            </p:nvSpPr>
            <p:spPr bwMode="auto">
              <a:xfrm>
                <a:off x="3018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5" name="Oval 81"/>
              <p:cNvSpPr>
                <a:spLocks noChangeArrowheads="1"/>
              </p:cNvSpPr>
              <p:nvPr/>
            </p:nvSpPr>
            <p:spPr bwMode="auto">
              <a:xfrm>
                <a:off x="3226" y="1398"/>
                <a:ext cx="198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" name="Oval 83"/>
              <p:cNvSpPr>
                <a:spLocks noChangeArrowheads="1"/>
              </p:cNvSpPr>
              <p:nvPr/>
            </p:nvSpPr>
            <p:spPr bwMode="auto">
              <a:xfrm>
                <a:off x="3431" y="1398"/>
                <a:ext cx="201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Oval 85"/>
              <p:cNvSpPr>
                <a:spLocks noChangeArrowheads="1"/>
              </p:cNvSpPr>
              <p:nvPr/>
            </p:nvSpPr>
            <p:spPr bwMode="auto">
              <a:xfrm>
                <a:off x="3637" y="1398"/>
                <a:ext cx="200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8" name="Oval 87"/>
              <p:cNvSpPr>
                <a:spLocks noChangeArrowheads="1"/>
              </p:cNvSpPr>
              <p:nvPr/>
            </p:nvSpPr>
            <p:spPr bwMode="auto">
              <a:xfrm>
                <a:off x="3844" y="1398"/>
                <a:ext cx="199" cy="166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9" name="Text Box 89"/>
              <p:cNvSpPr txBox="1">
                <a:spLocks noChangeArrowheads="1"/>
              </p:cNvSpPr>
              <p:nvPr/>
            </p:nvSpPr>
            <p:spPr bwMode="auto">
              <a:xfrm>
                <a:off x="1347" y="1364"/>
                <a:ext cx="325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6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××  × × ×  × × × × × ××  × × ×</a:t>
                </a:r>
              </a:p>
            </p:txBody>
          </p:sp>
        </p:grpSp>
        <p:sp>
          <p:nvSpPr>
            <p:cNvPr id="263" name="Rectangle 94"/>
            <p:cNvSpPr>
              <a:spLocks noChangeArrowheads="1"/>
            </p:cNvSpPr>
            <p:nvPr/>
          </p:nvSpPr>
          <p:spPr bwMode="auto">
            <a:xfrm>
              <a:off x="3216" y="480"/>
              <a:ext cx="144" cy="1152"/>
            </a:xfrm>
            <a:prstGeom prst="rect">
              <a:avLst/>
            </a:prstGeom>
            <a:solidFill>
              <a:srgbClr val="66CCFF">
                <a:alpha val="50195"/>
              </a:srgbClr>
            </a:solidFill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28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88962"/>
              </p:ext>
            </p:extLst>
          </p:nvPr>
        </p:nvGraphicFramePr>
        <p:xfrm>
          <a:off x="685800" y="3275112"/>
          <a:ext cx="3733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9" name="Equation" r:id="rId10" imgW="1282700" imgH="482600" progId="Equation.3">
                  <p:embed/>
                </p:oleObj>
              </mc:Choice>
              <mc:Fallback>
                <p:oleObj name="Equation" r:id="rId10" imgW="1282700" imgH="482600" progId="Equation.3">
                  <p:embed/>
                  <p:pic>
                    <p:nvPicPr>
                      <p:cNvPr id="162911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5112"/>
                        <a:ext cx="3733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55183"/>
              </p:ext>
            </p:extLst>
          </p:nvPr>
        </p:nvGraphicFramePr>
        <p:xfrm>
          <a:off x="5621776" y="3386194"/>
          <a:ext cx="2638059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0" name="Equation" r:id="rId12" imgW="1218671" imgH="672808" progId="Equation.DSMT4">
                  <p:embed/>
                </p:oleObj>
              </mc:Choice>
              <mc:Fallback>
                <p:oleObj name="Equation" r:id="rId12" imgW="1218671" imgH="672808" progId="Equation.DSMT4">
                  <p:embed/>
                  <p:pic>
                    <p:nvPicPr>
                      <p:cNvPr id="162912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776" y="3386194"/>
                        <a:ext cx="2638059" cy="1454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830724"/>
              </p:ext>
            </p:extLst>
          </p:nvPr>
        </p:nvGraphicFramePr>
        <p:xfrm>
          <a:off x="555096" y="4404156"/>
          <a:ext cx="4713817" cy="110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1" name="Equation" r:id="rId14" imgW="1943100" imgH="482600" progId="Equation.3">
                  <p:embed/>
                </p:oleObj>
              </mc:Choice>
              <mc:Fallback>
                <p:oleObj name="Equation" r:id="rId14" imgW="1943100" imgH="482600" progId="Equation.3">
                  <p:embed/>
                  <p:pic>
                    <p:nvPicPr>
                      <p:cNvPr id="162914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96" y="4404156"/>
                        <a:ext cx="4713817" cy="1103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31517"/>
              </p:ext>
            </p:extLst>
          </p:nvPr>
        </p:nvGraphicFramePr>
        <p:xfrm>
          <a:off x="4826000" y="5411049"/>
          <a:ext cx="327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2" name="Equation" r:id="rId16" imgW="1345616" imgH="393529" progId="Equation.3">
                  <p:embed/>
                </p:oleObj>
              </mc:Choice>
              <mc:Fallback>
                <p:oleObj name="Equation" r:id="rId16" imgW="1345616" imgH="393529" progId="Equation.3">
                  <p:embed/>
                  <p:pic>
                    <p:nvPicPr>
                      <p:cNvPr id="162916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411049"/>
                        <a:ext cx="327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82347"/>
              </p:ext>
            </p:extLst>
          </p:nvPr>
        </p:nvGraphicFramePr>
        <p:xfrm>
          <a:off x="891116" y="5411049"/>
          <a:ext cx="3998384" cy="103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3" name="Equation" r:id="rId18" imgW="1536480" imgH="444240" progId="Equation.DSMT4">
                  <p:embed/>
                </p:oleObj>
              </mc:Choice>
              <mc:Fallback>
                <p:oleObj name="Equation" r:id="rId18" imgW="1536480" imgH="444240" progId="Equation.DSMT4">
                  <p:embed/>
                  <p:pic>
                    <p:nvPicPr>
                      <p:cNvPr id="162917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116" y="5411049"/>
                        <a:ext cx="3998384" cy="1037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3" name="Group 102"/>
          <p:cNvGrpSpPr>
            <a:grpSpLocks/>
          </p:cNvGrpSpPr>
          <p:nvPr/>
        </p:nvGrpSpPr>
        <p:grpSpPr bwMode="auto">
          <a:xfrm>
            <a:off x="3276600" y="1293912"/>
            <a:ext cx="1844675" cy="682625"/>
            <a:chOff x="2064" y="672"/>
            <a:chExt cx="1162" cy="430"/>
          </a:xfrm>
        </p:grpSpPr>
        <p:sp>
          <p:nvSpPr>
            <p:cNvPr id="334" name="Arc 103"/>
            <p:cNvSpPr>
              <a:spLocks/>
            </p:cNvSpPr>
            <p:nvPr/>
          </p:nvSpPr>
          <p:spPr bwMode="auto">
            <a:xfrm>
              <a:off x="2853" y="818"/>
              <a:ext cx="68" cy="2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893" y="0"/>
                    <a:pt x="21548" y="9614"/>
                    <a:pt x="21599" y="21507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3" y="0"/>
                    <a:pt x="21548" y="9614"/>
                    <a:pt x="21599" y="2150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35" name="Group 104"/>
            <p:cNvGrpSpPr>
              <a:grpSpLocks/>
            </p:cNvGrpSpPr>
            <p:nvPr/>
          </p:nvGrpSpPr>
          <p:grpSpPr bwMode="auto">
            <a:xfrm>
              <a:off x="2064" y="672"/>
              <a:ext cx="1162" cy="426"/>
              <a:chOff x="2064" y="672"/>
              <a:chExt cx="1162" cy="426"/>
            </a:xfrm>
          </p:grpSpPr>
          <p:sp>
            <p:nvSpPr>
              <p:cNvPr id="336" name="Line 105"/>
              <p:cNvSpPr>
                <a:spLocks noChangeShapeType="1"/>
              </p:cNvSpPr>
              <p:nvPr/>
            </p:nvSpPr>
            <p:spPr bwMode="auto">
              <a:xfrm flipV="1">
                <a:off x="2064" y="672"/>
                <a:ext cx="1162" cy="426"/>
              </a:xfrm>
              <a:prstGeom prst="line">
                <a:avLst/>
              </a:pr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37" name="Object 106"/>
              <p:cNvGraphicFramePr>
                <a:graphicFrameLocks noChangeAspect="1"/>
              </p:cNvGraphicFramePr>
              <p:nvPr/>
            </p:nvGraphicFramePr>
            <p:xfrm>
              <a:off x="2928" y="768"/>
              <a:ext cx="27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64" name="Equation" r:id="rId20" imgW="152268" imgH="203024" progId="Equation.3">
                      <p:embed/>
                    </p:oleObj>
                  </mc:Choice>
                  <mc:Fallback>
                    <p:oleObj name="Equation" r:id="rId20" imgW="152268" imgH="203024" progId="Equation.3">
                      <p:embed/>
                      <p:pic>
                        <p:nvPicPr>
                          <p:cNvPr id="49179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768"/>
                            <a:ext cx="27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8" name="Group 107"/>
          <p:cNvGrpSpPr>
            <a:grpSpLocks/>
          </p:cNvGrpSpPr>
          <p:nvPr/>
        </p:nvGrpSpPr>
        <p:grpSpPr bwMode="auto">
          <a:xfrm>
            <a:off x="3265488" y="1293912"/>
            <a:ext cx="3668712" cy="1166813"/>
            <a:chOff x="2057" y="672"/>
            <a:chExt cx="2311" cy="735"/>
          </a:xfrm>
        </p:grpSpPr>
        <p:sp>
          <p:nvSpPr>
            <p:cNvPr id="339" name="Line 108"/>
            <p:cNvSpPr>
              <a:spLocks noChangeShapeType="1"/>
            </p:cNvSpPr>
            <p:nvPr/>
          </p:nvSpPr>
          <p:spPr bwMode="auto">
            <a:xfrm flipV="1">
              <a:off x="2057" y="672"/>
              <a:ext cx="2311" cy="42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0" name="Arc 109"/>
            <p:cNvSpPr>
              <a:spLocks/>
            </p:cNvSpPr>
            <p:nvPr/>
          </p:nvSpPr>
          <p:spPr bwMode="auto">
            <a:xfrm>
              <a:off x="2574" y="1013"/>
              <a:ext cx="50" cy="117"/>
            </a:xfrm>
            <a:custGeom>
              <a:avLst/>
              <a:gdLst>
                <a:gd name="T0" fmla="*/ 0 w 20593"/>
                <a:gd name="T1" fmla="*/ 0 h 21600"/>
                <a:gd name="T2" fmla="*/ 0 w 20593"/>
                <a:gd name="T3" fmla="*/ 0 h 21600"/>
                <a:gd name="T4" fmla="*/ 0 w 20593"/>
                <a:gd name="T5" fmla="*/ 0 h 21600"/>
                <a:gd name="T6" fmla="*/ 0 60000 65536"/>
                <a:gd name="T7" fmla="*/ 0 60000 65536"/>
                <a:gd name="T8" fmla="*/ 0 60000 65536"/>
                <a:gd name="T9" fmla="*/ 0 w 20593"/>
                <a:gd name="T10" fmla="*/ 0 h 21600"/>
                <a:gd name="T11" fmla="*/ 20593 w 205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93" h="21600" fill="none" extrusionOk="0">
                  <a:moveTo>
                    <a:pt x="-1" y="0"/>
                  </a:moveTo>
                  <a:cubicBezTo>
                    <a:pt x="9418" y="0"/>
                    <a:pt x="17751" y="6103"/>
                    <a:pt x="20593" y="15082"/>
                  </a:cubicBezTo>
                </a:path>
                <a:path w="20593" h="21600" stroke="0" extrusionOk="0">
                  <a:moveTo>
                    <a:pt x="-1" y="0"/>
                  </a:moveTo>
                  <a:cubicBezTo>
                    <a:pt x="9418" y="0"/>
                    <a:pt x="17751" y="6103"/>
                    <a:pt x="20593" y="150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41" name="Object 110"/>
            <p:cNvGraphicFramePr>
              <a:graphicFrameLocks noChangeAspect="1"/>
            </p:cNvGraphicFramePr>
            <p:nvPr/>
          </p:nvGraphicFramePr>
          <p:xfrm>
            <a:off x="2496" y="1104"/>
            <a:ext cx="36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5" name="Equation" r:id="rId22" imgW="190335" imgH="215713" progId="Equation.3">
                    <p:embed/>
                  </p:oleObj>
                </mc:Choice>
                <mc:Fallback>
                  <p:oleObj name="Equation" r:id="rId22" imgW="190335" imgH="215713" progId="Equation.3">
                    <p:embed/>
                    <p:pic>
                      <p:nvPicPr>
                        <p:cNvPr id="49175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104"/>
                          <a:ext cx="36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2" name="Group 111"/>
          <p:cNvGrpSpPr>
            <a:grpSpLocks/>
          </p:cNvGrpSpPr>
          <p:nvPr/>
        </p:nvGrpSpPr>
        <p:grpSpPr bwMode="auto">
          <a:xfrm>
            <a:off x="2209800" y="1293912"/>
            <a:ext cx="1573213" cy="681038"/>
            <a:chOff x="1392" y="672"/>
            <a:chExt cx="991" cy="429"/>
          </a:xfrm>
        </p:grpSpPr>
        <p:sp>
          <p:nvSpPr>
            <p:cNvPr id="343" name="Line 112"/>
            <p:cNvSpPr>
              <a:spLocks noChangeShapeType="1"/>
            </p:cNvSpPr>
            <p:nvPr/>
          </p:nvSpPr>
          <p:spPr bwMode="auto">
            <a:xfrm flipH="1" flipV="1">
              <a:off x="1392" y="672"/>
              <a:ext cx="689" cy="426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44" name="Arc 113"/>
            <p:cNvSpPr>
              <a:spLocks/>
            </p:cNvSpPr>
            <p:nvPr/>
          </p:nvSpPr>
          <p:spPr bwMode="auto">
            <a:xfrm>
              <a:off x="1924" y="996"/>
              <a:ext cx="457" cy="105"/>
            </a:xfrm>
            <a:custGeom>
              <a:avLst/>
              <a:gdLst>
                <a:gd name="T0" fmla="*/ 0 w 23764"/>
                <a:gd name="T1" fmla="*/ 0 h 21600"/>
                <a:gd name="T2" fmla="*/ 0 w 23764"/>
                <a:gd name="T3" fmla="*/ 0 h 21600"/>
                <a:gd name="T4" fmla="*/ 0 w 23764"/>
                <a:gd name="T5" fmla="*/ 0 h 21600"/>
                <a:gd name="T6" fmla="*/ 0 60000 65536"/>
                <a:gd name="T7" fmla="*/ 0 60000 65536"/>
                <a:gd name="T8" fmla="*/ 0 60000 65536"/>
                <a:gd name="T9" fmla="*/ 0 w 23764"/>
                <a:gd name="T10" fmla="*/ 0 h 21600"/>
                <a:gd name="T11" fmla="*/ 23764 w 237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764" h="21600" fill="none" extrusionOk="0">
                  <a:moveTo>
                    <a:pt x="-1" y="108"/>
                  </a:moveTo>
                  <a:cubicBezTo>
                    <a:pt x="719" y="36"/>
                    <a:pt x="1441" y="-1"/>
                    <a:pt x="2164" y="0"/>
                  </a:cubicBezTo>
                  <a:cubicBezTo>
                    <a:pt x="14093" y="0"/>
                    <a:pt x="23764" y="9670"/>
                    <a:pt x="23764" y="21600"/>
                  </a:cubicBezTo>
                </a:path>
                <a:path w="23764" h="21600" stroke="0" extrusionOk="0">
                  <a:moveTo>
                    <a:pt x="-1" y="108"/>
                  </a:moveTo>
                  <a:cubicBezTo>
                    <a:pt x="719" y="36"/>
                    <a:pt x="1441" y="-1"/>
                    <a:pt x="2164" y="0"/>
                  </a:cubicBezTo>
                  <a:cubicBezTo>
                    <a:pt x="14093" y="0"/>
                    <a:pt x="23764" y="9670"/>
                    <a:pt x="23764" y="21600"/>
                  </a:cubicBezTo>
                  <a:lnTo>
                    <a:pt x="2164" y="21600"/>
                  </a:lnTo>
                  <a:lnTo>
                    <a:pt x="-1" y="10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45" name="Object 114"/>
            <p:cNvGraphicFramePr>
              <a:graphicFrameLocks noChangeAspect="1"/>
            </p:cNvGraphicFramePr>
            <p:nvPr/>
          </p:nvGraphicFramePr>
          <p:xfrm>
            <a:off x="2033" y="720"/>
            <a:ext cx="35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66" name="Equation" r:id="rId24" imgW="177569" imgH="215619" progId="Equation.3">
                    <p:embed/>
                  </p:oleObj>
                </mc:Choice>
                <mc:Fallback>
                  <p:oleObj name="Equation" r:id="rId24" imgW="177569" imgH="215619" progId="Equation.3">
                    <p:embed/>
                    <p:pic>
                      <p:nvPicPr>
                        <p:cNvPr id="49172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720"/>
                          <a:ext cx="35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6" name="Line 115"/>
          <p:cNvSpPr>
            <a:spLocks noChangeShapeType="1"/>
          </p:cNvSpPr>
          <p:nvPr/>
        </p:nvSpPr>
        <p:spPr bwMode="auto">
          <a:xfrm>
            <a:off x="1676400" y="1979712"/>
            <a:ext cx="579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7" name="Line 53"/>
          <p:cNvSpPr>
            <a:spLocks noChangeShapeType="1"/>
          </p:cNvSpPr>
          <p:nvPr/>
        </p:nvSpPr>
        <p:spPr bwMode="auto">
          <a:xfrm flipH="1">
            <a:off x="1654175" y="1241525"/>
            <a:ext cx="469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" name="Text Box 55"/>
          <p:cNvSpPr txBox="1">
            <a:spLocks noChangeArrowheads="1"/>
          </p:cNvSpPr>
          <p:nvPr/>
        </p:nvSpPr>
        <p:spPr bwMode="auto">
          <a:xfrm>
            <a:off x="1679575" y="1352650"/>
            <a:ext cx="51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49" name="Line 56"/>
          <p:cNvSpPr>
            <a:spLocks noChangeShapeType="1"/>
          </p:cNvSpPr>
          <p:nvPr/>
        </p:nvSpPr>
        <p:spPr bwMode="auto">
          <a:xfrm flipV="1">
            <a:off x="1841500" y="1241525"/>
            <a:ext cx="0" cy="1524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0" name="Line 57"/>
          <p:cNvSpPr>
            <a:spLocks noChangeShapeType="1"/>
          </p:cNvSpPr>
          <p:nvPr/>
        </p:nvSpPr>
        <p:spPr bwMode="auto">
          <a:xfrm>
            <a:off x="1841500" y="1771750"/>
            <a:ext cx="0" cy="2286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58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84145"/>
              </p:ext>
            </p:extLst>
          </p:nvPr>
        </p:nvGraphicFramePr>
        <p:xfrm>
          <a:off x="1135684" y="834260"/>
          <a:ext cx="51847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4" name="Equation" r:id="rId4" imgW="1930400" imgH="393700" progId="Equation.DSMT4">
                  <p:embed/>
                </p:oleObj>
              </mc:Choice>
              <mc:Fallback>
                <p:oleObj name="Equation" r:id="rId4" imgW="1930400" imgH="393700" progId="Equation.DSMT4">
                  <p:embed/>
                  <p:pic>
                    <p:nvPicPr>
                      <p:cNvPr id="5017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684" y="834260"/>
                        <a:ext cx="5184775" cy="10556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FFFFFF"/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611320" y="196372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无限长的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螺线管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22066"/>
              </p:ext>
            </p:extLst>
          </p:nvPr>
        </p:nvGraphicFramePr>
        <p:xfrm>
          <a:off x="5625306" y="3357531"/>
          <a:ext cx="2084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5" name="Equation" r:id="rId6" imgW="710891" imgH="393529" progId="Equation.3">
                  <p:embed/>
                </p:oleObj>
              </mc:Choice>
              <mc:Fallback>
                <p:oleObj name="Equation" r:id="rId6" imgW="710891" imgH="393529" progId="Equation.3">
                  <p:embed/>
                  <p:pic>
                    <p:nvPicPr>
                      <p:cNvPr id="164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5306" y="3357531"/>
                        <a:ext cx="2084388" cy="1066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CC"/>
                          </a:gs>
                          <a:gs pos="50000">
                            <a:srgbClr val="FFFFFF"/>
                          </a:gs>
                          <a:gs pos="100000">
                            <a:srgbClr val="FFCCCC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 Box 4"/>
          <p:cNvSpPr txBox="1">
            <a:spLocks noChangeArrowheads="1"/>
          </p:cNvSpPr>
          <p:nvPr/>
        </p:nvSpPr>
        <p:spPr bwMode="auto">
          <a:xfrm>
            <a:off x="4659313" y="1889948"/>
            <a:ext cx="4016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半无限长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螺线管</a:t>
            </a:r>
          </a:p>
        </p:txBody>
      </p:sp>
      <p:grpSp>
        <p:nvGrpSpPr>
          <p:cNvPr id="115" name="Group 30"/>
          <p:cNvGrpSpPr>
            <a:grpSpLocks/>
          </p:cNvGrpSpPr>
          <p:nvPr/>
        </p:nvGrpSpPr>
        <p:grpSpPr bwMode="auto">
          <a:xfrm>
            <a:off x="1443449" y="3222367"/>
            <a:ext cx="2057400" cy="762000"/>
            <a:chOff x="1584" y="1672"/>
            <a:chExt cx="1344" cy="576"/>
          </a:xfrm>
        </p:grpSpPr>
        <p:sp>
          <p:nvSpPr>
            <p:cNvPr id="116" name="Rectangle 31"/>
            <p:cNvSpPr>
              <a:spLocks noChangeArrowheads="1"/>
            </p:cNvSpPr>
            <p:nvPr/>
          </p:nvSpPr>
          <p:spPr bwMode="auto">
            <a:xfrm>
              <a:off x="1584" y="1672"/>
              <a:ext cx="1344" cy="576"/>
            </a:xfrm>
            <a:prstGeom prst="rect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7" name="Object 32"/>
            <p:cNvGraphicFramePr>
              <a:graphicFrameLocks noChangeAspect="1"/>
            </p:cNvGraphicFramePr>
            <p:nvPr/>
          </p:nvGraphicFramePr>
          <p:xfrm>
            <a:off x="1680" y="1737"/>
            <a:ext cx="120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6" name="Equation" r:id="rId8" imgW="596900" imgH="228600" progId="Equation.3">
                    <p:embed/>
                  </p:oleObj>
                </mc:Choice>
                <mc:Fallback>
                  <p:oleObj name="Equation" r:id="rId8" imgW="596900" imgH="228600" progId="Equation.3">
                    <p:embed/>
                    <p:pic>
                      <p:nvPicPr>
                        <p:cNvPr id="5121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37"/>
                          <a:ext cx="1200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" name="矩形 117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graphicFrame>
        <p:nvGraphicFramePr>
          <p:cNvPr id="1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40146"/>
              </p:ext>
            </p:extLst>
          </p:nvPr>
        </p:nvGraphicFramePr>
        <p:xfrm>
          <a:off x="5509660" y="2255710"/>
          <a:ext cx="2514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7" name="Equation" r:id="rId10" imgW="914400" imgH="393700" progId="Equation.3">
                  <p:embed/>
                </p:oleObj>
              </mc:Choice>
              <mc:Fallback>
                <p:oleObj name="Equation" r:id="rId10" imgW="914400" imgH="393700" progId="Equation.3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9660" y="2255710"/>
                        <a:ext cx="25146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04707"/>
              </p:ext>
            </p:extLst>
          </p:nvPr>
        </p:nvGraphicFramePr>
        <p:xfrm>
          <a:off x="1367249" y="2544636"/>
          <a:ext cx="22098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8" name="Equation" r:id="rId12" imgW="1434477" imgH="317362" progId="Equation.DSMT4">
                  <p:embed/>
                </p:oleObj>
              </mc:Choice>
              <mc:Fallback>
                <p:oleObj name="Equation" r:id="rId12" imgW="1434477" imgH="317362" progId="Equation.DSMT4">
                  <p:embed/>
                  <p:pic>
                    <p:nvPicPr>
                      <p:cNvPr id="1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49" y="2544636"/>
                        <a:ext cx="22098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Group 11"/>
          <p:cNvGrpSpPr>
            <a:grpSpLocks/>
          </p:cNvGrpSpPr>
          <p:nvPr/>
        </p:nvGrpSpPr>
        <p:grpSpPr bwMode="auto">
          <a:xfrm>
            <a:off x="1135684" y="4267200"/>
            <a:ext cx="6400800" cy="2209800"/>
            <a:chOff x="768" y="2640"/>
            <a:chExt cx="4032" cy="1392"/>
          </a:xfrm>
        </p:grpSpPr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032" cy="1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AutoShape 13"/>
            <p:cNvSpPr>
              <a:spLocks noChangeArrowheads="1"/>
            </p:cNvSpPr>
            <p:nvPr/>
          </p:nvSpPr>
          <p:spPr bwMode="auto">
            <a:xfrm>
              <a:off x="1104" y="2976"/>
              <a:ext cx="672" cy="576"/>
            </a:xfrm>
            <a:prstGeom prst="wedgeRoundRectCallout">
              <a:avLst>
                <a:gd name="adj1" fmla="val 98810"/>
                <a:gd name="adj2" fmla="val 47745"/>
                <a:gd name="adj3" fmla="val 16667"/>
              </a:avLst>
            </a:prstGeom>
            <a:noFill/>
            <a:ln w="127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7" name="Object 14"/>
            <p:cNvGraphicFramePr>
              <a:graphicFrameLocks noChangeAspect="1"/>
            </p:cNvGraphicFramePr>
            <p:nvPr/>
          </p:nvGraphicFramePr>
          <p:xfrm>
            <a:off x="1104" y="2976"/>
            <a:ext cx="72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9" name="Equation" r:id="rId14" imgW="457002" imgH="393529" progId="Equation.3">
                    <p:embed/>
                  </p:oleObj>
                </mc:Choice>
                <mc:Fallback>
                  <p:oleObj name="Equation" r:id="rId14" imgW="457002" imgH="393529" progId="Equation.3">
                    <p:embed/>
                    <p:pic>
                      <p:nvPicPr>
                        <p:cNvPr id="5121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76"/>
                          <a:ext cx="72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15"/>
            <p:cNvSpPr>
              <a:spLocks noChangeShapeType="1"/>
            </p:cNvSpPr>
            <p:nvPr/>
          </p:nvSpPr>
          <p:spPr bwMode="auto">
            <a:xfrm flipV="1">
              <a:off x="1536" y="3888"/>
              <a:ext cx="30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 flipV="1">
              <a:off x="2928" y="2688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0" name="Text Box 17"/>
            <p:cNvSpPr txBox="1">
              <a:spLocks noChangeArrowheads="1"/>
            </p:cNvSpPr>
            <p:nvPr/>
          </p:nvSpPr>
          <p:spPr bwMode="auto">
            <a:xfrm>
              <a:off x="4272" y="3552"/>
              <a:ext cx="31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1" name="Text Box 18"/>
            <p:cNvSpPr txBox="1">
              <a:spLocks noChangeArrowheads="1"/>
            </p:cNvSpPr>
            <p:nvPr/>
          </p:nvSpPr>
          <p:spPr bwMode="auto">
            <a:xfrm>
              <a:off x="2928" y="2808"/>
              <a:ext cx="33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2" name="Line 19"/>
            <p:cNvSpPr>
              <a:spLocks noChangeShapeType="1"/>
            </p:cNvSpPr>
            <p:nvPr/>
          </p:nvSpPr>
          <p:spPr bwMode="auto">
            <a:xfrm flipV="1">
              <a:off x="2112" y="3552"/>
              <a:ext cx="1680" cy="0"/>
            </a:xfrm>
            <a:prstGeom prst="line">
              <a:avLst/>
            </a:prstGeom>
            <a:noFill/>
            <a:ln w="28575">
              <a:solidFill>
                <a:srgbClr val="0099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3" name="Object 20"/>
            <p:cNvGraphicFramePr>
              <a:graphicFrameLocks noChangeAspect="1"/>
            </p:cNvGraphicFramePr>
            <p:nvPr/>
          </p:nvGraphicFramePr>
          <p:xfrm>
            <a:off x="3408" y="2773"/>
            <a:ext cx="48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00" name="Equation" r:id="rId16" imgW="342751" imgH="228501" progId="Equation.3">
                    <p:embed/>
                  </p:oleObj>
                </mc:Choice>
                <mc:Fallback>
                  <p:oleObj name="Equation" r:id="rId16" imgW="342751" imgH="228501" progId="Equation.3">
                    <p:embed/>
                    <p:pic>
                      <p:nvPicPr>
                        <p:cNvPr id="5122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73"/>
                          <a:ext cx="48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2976" y="2864"/>
              <a:ext cx="1584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AutoShape 22"/>
            <p:cNvSpPr>
              <a:spLocks noChangeArrowheads="1"/>
            </p:cNvSpPr>
            <p:nvPr/>
          </p:nvSpPr>
          <p:spPr bwMode="auto">
            <a:xfrm>
              <a:off x="3408" y="2760"/>
              <a:ext cx="528" cy="360"/>
            </a:xfrm>
            <a:prstGeom prst="wedgeRoundRectCallout">
              <a:avLst>
                <a:gd name="adj1" fmla="val -78787"/>
                <a:gd name="adj2" fmla="val 67222"/>
                <a:gd name="adj3" fmla="val 16667"/>
              </a:avLst>
            </a:prstGeom>
            <a:noFill/>
            <a:ln w="12700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6" name="Group 23"/>
            <p:cNvGrpSpPr>
              <a:grpSpLocks/>
            </p:cNvGrpSpPr>
            <p:nvPr/>
          </p:nvGrpSpPr>
          <p:grpSpPr bwMode="auto">
            <a:xfrm>
              <a:off x="1776" y="3216"/>
              <a:ext cx="1152" cy="624"/>
              <a:chOff x="2112" y="3168"/>
              <a:chExt cx="1152" cy="624"/>
            </a:xfrm>
          </p:grpSpPr>
          <p:sp>
            <p:nvSpPr>
              <p:cNvPr id="141" name="Line 24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2" name="Freeform 25"/>
              <p:cNvSpPr>
                <a:spLocks/>
              </p:cNvSpPr>
              <p:nvPr/>
            </p:nvSpPr>
            <p:spPr bwMode="auto">
              <a:xfrm>
                <a:off x="2112" y="3168"/>
                <a:ext cx="672" cy="624"/>
              </a:xfrm>
              <a:custGeom>
                <a:avLst/>
                <a:gdLst>
                  <a:gd name="T0" fmla="*/ 672 w 672"/>
                  <a:gd name="T1" fmla="*/ 0 h 624"/>
                  <a:gd name="T2" fmla="*/ 432 w 672"/>
                  <a:gd name="T3" fmla="*/ 96 h 624"/>
                  <a:gd name="T4" fmla="*/ 240 w 672"/>
                  <a:gd name="T5" fmla="*/ 528 h 624"/>
                  <a:gd name="T6" fmla="*/ 0 w 67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624"/>
                  <a:gd name="T14" fmla="*/ 672 w 67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624">
                    <a:moveTo>
                      <a:pt x="672" y="0"/>
                    </a:moveTo>
                    <a:cubicBezTo>
                      <a:pt x="588" y="4"/>
                      <a:pt x="504" y="8"/>
                      <a:pt x="432" y="96"/>
                    </a:cubicBezTo>
                    <a:cubicBezTo>
                      <a:pt x="360" y="184"/>
                      <a:pt x="312" y="440"/>
                      <a:pt x="240" y="528"/>
                    </a:cubicBezTo>
                    <a:cubicBezTo>
                      <a:pt x="168" y="616"/>
                      <a:pt x="84" y="620"/>
                      <a:pt x="0" y="624"/>
                    </a:cubicBezTo>
                  </a:path>
                </a:pathLst>
              </a:custGeom>
              <a:noFill/>
              <a:ln w="349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37" name="Group 26"/>
            <p:cNvGrpSpPr>
              <a:grpSpLocks/>
            </p:cNvGrpSpPr>
            <p:nvPr/>
          </p:nvGrpSpPr>
          <p:grpSpPr bwMode="auto">
            <a:xfrm flipH="1">
              <a:off x="2928" y="3216"/>
              <a:ext cx="1200" cy="624"/>
              <a:chOff x="2112" y="3168"/>
              <a:chExt cx="1152" cy="624"/>
            </a:xfrm>
          </p:grpSpPr>
          <p:sp>
            <p:nvSpPr>
              <p:cNvPr id="139" name="Line 27"/>
              <p:cNvSpPr>
                <a:spLocks noChangeShapeType="1"/>
              </p:cNvSpPr>
              <p:nvPr/>
            </p:nvSpPr>
            <p:spPr bwMode="auto">
              <a:xfrm>
                <a:off x="2784" y="316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0" name="Freeform 28"/>
              <p:cNvSpPr>
                <a:spLocks/>
              </p:cNvSpPr>
              <p:nvPr/>
            </p:nvSpPr>
            <p:spPr bwMode="auto">
              <a:xfrm>
                <a:off x="2112" y="3168"/>
                <a:ext cx="672" cy="624"/>
              </a:xfrm>
              <a:custGeom>
                <a:avLst/>
                <a:gdLst>
                  <a:gd name="T0" fmla="*/ 672 w 672"/>
                  <a:gd name="T1" fmla="*/ 0 h 624"/>
                  <a:gd name="T2" fmla="*/ 432 w 672"/>
                  <a:gd name="T3" fmla="*/ 96 h 624"/>
                  <a:gd name="T4" fmla="*/ 240 w 672"/>
                  <a:gd name="T5" fmla="*/ 528 h 624"/>
                  <a:gd name="T6" fmla="*/ 0 w 672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2"/>
                  <a:gd name="T13" fmla="*/ 0 h 624"/>
                  <a:gd name="T14" fmla="*/ 672 w 672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2" h="624">
                    <a:moveTo>
                      <a:pt x="672" y="0"/>
                    </a:moveTo>
                    <a:cubicBezTo>
                      <a:pt x="588" y="4"/>
                      <a:pt x="504" y="8"/>
                      <a:pt x="432" y="96"/>
                    </a:cubicBezTo>
                    <a:cubicBezTo>
                      <a:pt x="360" y="184"/>
                      <a:pt x="312" y="440"/>
                      <a:pt x="240" y="528"/>
                    </a:cubicBezTo>
                    <a:cubicBezTo>
                      <a:pt x="168" y="616"/>
                      <a:pt x="84" y="620"/>
                      <a:pt x="0" y="624"/>
                    </a:cubicBezTo>
                  </a:path>
                </a:pathLst>
              </a:custGeom>
              <a:noFill/>
              <a:ln w="349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8" name="Text Box 29"/>
            <p:cNvSpPr txBox="1">
              <a:spLocks noChangeArrowheads="1"/>
            </p:cNvSpPr>
            <p:nvPr/>
          </p:nvSpPr>
          <p:spPr bwMode="auto">
            <a:xfrm>
              <a:off x="2688" y="3600"/>
              <a:ext cx="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5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知识回</a:t>
            </a: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顾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805318" y="692696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一、基本磁现象</a:t>
            </a: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777226" y="1822347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、磁场与磁感应强度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861308" y="4502656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62"/>
          <p:cNvSpPr/>
          <p:nvPr/>
        </p:nvSpPr>
        <p:spPr>
          <a:xfrm>
            <a:off x="1835696" y="1215916"/>
            <a:ext cx="61865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一切磁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现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象的根源是电流（运动电荷）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259632" y="2460041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磁场：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2774750" y="2417803"/>
            <a:ext cx="4461170" cy="831121"/>
            <a:chOff x="748" y="2614"/>
            <a:chExt cx="2943" cy="571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748" y="2614"/>
              <a:ext cx="636" cy="57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运动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电荷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 flipV="1">
              <a:off x="1429" y="2750"/>
              <a:ext cx="4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882" y="2729"/>
              <a:ext cx="726" cy="312"/>
            </a:xfrm>
            <a:prstGeom prst="rect">
              <a:avLst/>
            </a:prstGeom>
            <a:noFill/>
            <a:ln w="3810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磁场</a:t>
              </a: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2653" y="2750"/>
              <a:ext cx="445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98" y="2614"/>
              <a:ext cx="593" cy="571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运动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电荷</a:t>
              </a: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H="1">
              <a:off x="2608" y="2976"/>
              <a:ext cx="490" cy="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>
              <a:off x="1429" y="2976"/>
              <a:ext cx="40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259138" y="3449032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磁感应强度：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" name="Object 19"/>
          <p:cNvGraphicFramePr>
            <a:graphicFrameLocks noChangeAspect="1"/>
          </p:cNvGraphicFramePr>
          <p:nvPr>
            <p:extLst/>
          </p:nvPr>
        </p:nvGraphicFramePr>
        <p:xfrm>
          <a:off x="3789325" y="3429000"/>
          <a:ext cx="1272097" cy="85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4" imgW="977900" imgH="660400" progId="Equation.3">
                  <p:embed/>
                </p:oleObj>
              </mc:Choice>
              <mc:Fallback>
                <p:oleObj name="Equation" r:id="rId4" imgW="977900" imgH="660400" progId="Equation.3">
                  <p:embed/>
                  <p:pic>
                    <p:nvPicPr>
                      <p:cNvPr id="2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25" y="3429000"/>
                        <a:ext cx="1272097" cy="85501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430894" y="3469931"/>
            <a:ext cx="35107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磁场方向：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小磁针静止时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极所指的方向。</a:t>
            </a:r>
          </a:p>
        </p:txBody>
      </p:sp>
      <p:graphicFrame>
        <p:nvGraphicFramePr>
          <p:cNvPr id="28" name="Object 59"/>
          <p:cNvGraphicFramePr>
            <a:graphicFrameLocks noChangeAspect="1"/>
          </p:cNvGraphicFramePr>
          <p:nvPr>
            <p:extLst/>
          </p:nvPr>
        </p:nvGraphicFramePr>
        <p:xfrm>
          <a:off x="4242723" y="4427124"/>
          <a:ext cx="2446240" cy="95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6" imgW="1028700" imgH="419100" progId="Equation.3">
                  <p:embed/>
                </p:oleObj>
              </mc:Choice>
              <mc:Fallback>
                <p:oleObj name="Equation" r:id="rId6" imgW="1028700" imgH="419100" progId="Equation.3">
                  <p:embed/>
                  <p:pic>
                    <p:nvPicPr>
                      <p:cNvPr id="28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723" y="4427124"/>
                        <a:ext cx="2446240" cy="95533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FFFFFF"/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909323" y="5406013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四、毕奥萨伐尔定律应用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2029154" y="5837327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直电流的磁场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" name="Object 41"/>
          <p:cNvGraphicFramePr>
            <a:graphicFrameLocks noChangeAspect="1"/>
          </p:cNvGraphicFramePr>
          <p:nvPr>
            <p:extLst/>
          </p:nvPr>
        </p:nvGraphicFramePr>
        <p:xfrm>
          <a:off x="5043989" y="5418550"/>
          <a:ext cx="3887787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Equation" r:id="rId8" imgW="1511280" imgH="393480" progId="Equation.DSMT4">
                  <p:embed/>
                </p:oleObj>
              </mc:Choice>
              <mc:Fallback>
                <p:oleObj name="Equation" r:id="rId8" imgW="1511280" imgH="393480" progId="Equation.DSMT4">
                  <p:embed/>
                  <p:pic>
                    <p:nvPicPr>
                      <p:cNvPr id="3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989" y="5418550"/>
                        <a:ext cx="3887787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0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autoUpdateAnimBg="0"/>
      <p:bldP spid="25" grpId="0" build="p" autoUpdateAnimBg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课堂练习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32204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6626" y="1389147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如图所示，螺线管内轴上放入一小磁针，当电键Ｋ闭合时，小磁针的Ｎ极的指向</a:t>
            </a:r>
            <a:endParaRPr lang="zh-CN" altLang="en-US" sz="2800" kern="10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9634" name="Picture 2" descr="C:\Users\ADMINI~1\AppData\Local\Temp\ksohtml5032\wps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" y="3104103"/>
            <a:ext cx="4150635" cy="22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390292" y="2897139"/>
            <a:ext cx="43049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（Ａ）向外转</a:t>
            </a:r>
            <a:r>
              <a:rPr lang="en-US" altLang="zh-CN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90</a:t>
            </a:r>
            <a:r>
              <a:rPr lang="zh-CN" altLang="en-US" sz="2800" b="1" kern="100" baseline="30000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kern="100" baseline="30000" smtClean="0">
                <a:solidFill>
                  <a:srgbClr val="00206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endParaRPr lang="en-US" altLang="zh-CN" sz="2800" b="1" kern="100" smtClean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Ｂ）向里转</a:t>
            </a:r>
            <a:r>
              <a:rPr lang="en-US" altLang="zh-CN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90</a:t>
            </a:r>
            <a:r>
              <a:rPr lang="zh-CN" altLang="en-US" sz="2800" b="1" kern="100" baseline="30000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kern="100" baseline="30000" smtClean="0">
                <a:solidFill>
                  <a:srgbClr val="00206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              （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Ｃ）保持图示位置不</a:t>
            </a: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动 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（Ｄ）旋转</a:t>
            </a:r>
            <a:r>
              <a:rPr lang="en-US" altLang="zh-CN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180</a:t>
            </a:r>
            <a:r>
              <a:rPr lang="zh-CN" altLang="en-US" sz="2800" b="1" kern="100" baseline="30000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kern="100" baseline="30000" smtClean="0">
                <a:solidFill>
                  <a:srgbClr val="00206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               </a:t>
            </a:r>
            <a:endParaRPr lang="zh-CN" altLang="en-US" sz="2800" kern="10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Ｅ）不能确定．                    </a:t>
            </a:r>
            <a:endParaRPr lang="zh-CN" altLang="en-US" sz="2800" kern="10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5518417"/>
            <a:ext cx="1526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答案：</a:t>
            </a:r>
            <a:r>
              <a:rPr lang="en-US" altLang="zh-CN" sz="2800" b="1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25775" y="2275575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课堂练习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32204" y="948705"/>
            <a:ext cx="36387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5517232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答案：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2204" y="1441148"/>
            <a:ext cx="6120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图中所示的一无限长直圆筒，沿圆周方向上的面电流密度</a:t>
            </a:r>
            <a:r>
              <a:rPr lang="en-US" altLang="zh-CN" sz="2800" b="1" kern="10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单位垂直长度上流过的电流</a:t>
            </a:r>
            <a:r>
              <a:rPr lang="en-US" altLang="zh-CN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，求圆</a:t>
            </a:r>
            <a:r>
              <a:rPr lang="zh-CN" altLang="en-US" sz="2800" b="1" kern="100">
                <a:solidFill>
                  <a:srgbClr val="002060"/>
                </a:solidFill>
                <a:latin typeface="宋体" panose="02010600030101010101" pitchFamily="2" charset="-122"/>
              </a:rPr>
              <a:t>筒内部的磁感应强度的大</a:t>
            </a:r>
            <a:r>
              <a:rPr lang="zh-CN" altLang="en-US" sz="2800" b="1" kern="100" smtClean="0">
                <a:solidFill>
                  <a:srgbClr val="002060"/>
                </a:solidFill>
                <a:latin typeface="宋体" panose="02010600030101010101" pitchFamily="2" charset="-122"/>
              </a:rPr>
              <a:t>小和方向。</a:t>
            </a:r>
            <a:endParaRPr lang="zh-CN" altLang="en-US" sz="2800" b="1" kern="10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0660" name="Picture 4" descr="C:\Users\ADMINI~1\AppData\Local\Temp\ksohtml5032\wps15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04"/>
          <a:stretch/>
        </p:blipFill>
        <p:spPr bwMode="auto">
          <a:xfrm>
            <a:off x="534050" y="3289285"/>
            <a:ext cx="2453774" cy="12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3532241" y="3690041"/>
            <a:ext cx="2057400" cy="762000"/>
            <a:chOff x="1584" y="1672"/>
            <a:chExt cx="1344" cy="57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1584" y="1672"/>
              <a:ext cx="1344" cy="576"/>
            </a:xfrm>
            <a:prstGeom prst="rect">
              <a:avLst/>
            </a:prstGeom>
            <a:gradFill rotWithShape="0">
              <a:gsLst>
                <a:gs pos="0">
                  <a:srgbClr val="99FFCC"/>
                </a:gs>
                <a:gs pos="50000">
                  <a:srgbClr val="FFFFFF"/>
                </a:gs>
                <a:gs pos="100000">
                  <a:srgbClr val="99FFCC"/>
                </a:gs>
              </a:gsLst>
              <a:lin ang="5400000" scaled="1"/>
            </a:gra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8" name="Object 32"/>
            <p:cNvGraphicFramePr>
              <a:graphicFrameLocks noChangeAspect="1"/>
            </p:cNvGraphicFramePr>
            <p:nvPr/>
          </p:nvGraphicFramePr>
          <p:xfrm>
            <a:off x="1680" y="1737"/>
            <a:ext cx="120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9" name="Equation" r:id="rId6" imgW="596900" imgH="228600" progId="Equation.3">
                    <p:embed/>
                  </p:oleObj>
                </mc:Choice>
                <mc:Fallback>
                  <p:oleObj name="Equation" r:id="rId6" imgW="596900" imgH="228600" progId="Equation.3">
                    <p:embed/>
                    <p:pic>
                      <p:nvPicPr>
                        <p:cNvPr id="11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37"/>
                          <a:ext cx="1200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6072"/>
              </p:ext>
            </p:extLst>
          </p:nvPr>
        </p:nvGraphicFramePr>
        <p:xfrm>
          <a:off x="6035086" y="3713159"/>
          <a:ext cx="1463748" cy="577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8" imgW="469800" imgH="177480" progId="Equation.DSMT4">
                  <p:embed/>
                </p:oleObj>
              </mc:Choice>
              <mc:Fallback>
                <p:oleObj name="Equation" r:id="rId8" imgW="469800" imgH="177480" progId="Equation.DSMT4">
                  <p:embed/>
                  <p:pic>
                    <p:nvPicPr>
                      <p:cNvPr id="1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86" y="3713159"/>
                        <a:ext cx="1463748" cy="577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47494"/>
              </p:ext>
            </p:extLst>
          </p:nvPr>
        </p:nvGraphicFramePr>
        <p:xfrm>
          <a:off x="4560941" y="5323586"/>
          <a:ext cx="711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941" y="5323586"/>
                        <a:ext cx="711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479423" y="55172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方向向右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总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结：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fld id="{9A0DB2DC-4C9A-4742-B13C-FB6460FD3503}" type="slidenum">
              <a:rPr kumimoji="1" lang="en-US" altLang="zh-CN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22</a:t>
            </a:fld>
            <a:endParaRPr kumimoji="1" lang="en-US" altLang="zh-CN" sz="20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043685" y="833179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四、毕奥萨伐尔定律应用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616437" y="1542214"/>
            <a:ext cx="281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</a:rPr>
              <a:t>圆</a:t>
            </a:r>
            <a:r>
              <a:rPr kumimoji="1" lang="zh-CN" altLang="en-US" sz="2800" b="1" kern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电</a:t>
            </a:r>
            <a:r>
              <a: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</a:rPr>
              <a:t>流的磁场</a:t>
            </a:r>
            <a:endParaRPr lang="zh-CN" altLang="en-US"/>
          </a:p>
        </p:txBody>
      </p:sp>
      <p:graphicFrame>
        <p:nvGraphicFramePr>
          <p:cNvPr id="5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96174"/>
              </p:ext>
            </p:extLst>
          </p:nvPr>
        </p:nvGraphicFramePr>
        <p:xfrm>
          <a:off x="4625598" y="1172385"/>
          <a:ext cx="28797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1" name="公式" r:id="rId4" imgW="1091726" imgH="469696" progId="Equation.3">
                  <p:embed/>
                </p:oleObj>
              </mc:Choice>
              <mc:Fallback>
                <p:oleObj name="公式" r:id="rId4" imgW="1091726" imgH="469696" progId="Equation.3">
                  <p:embed/>
                  <p:pic>
                    <p:nvPicPr>
                      <p:cNvPr id="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598" y="1172385"/>
                        <a:ext cx="287972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1650748" y="2884559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b="1" kern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圆盘电</a:t>
            </a:r>
            <a:r>
              <a: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</a:rPr>
              <a:t>流的磁场</a:t>
            </a:r>
            <a:endParaRPr lang="zh-CN" altLang="en-US"/>
          </a:p>
        </p:txBody>
      </p:sp>
      <p:graphicFrame>
        <p:nvGraphicFramePr>
          <p:cNvPr id="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80636"/>
              </p:ext>
            </p:extLst>
          </p:nvPr>
        </p:nvGraphicFramePr>
        <p:xfrm>
          <a:off x="4583052" y="2534982"/>
          <a:ext cx="24923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2" name="Equation" r:id="rId6" imgW="825480" imgH="419040" progId="Equation.DSMT4">
                  <p:embed/>
                </p:oleObj>
              </mc:Choice>
              <mc:Fallback>
                <p:oleObj name="Equation" r:id="rId6" imgW="825480" imgH="419040" progId="Equation.DSMT4">
                  <p:embed/>
                  <p:pic>
                    <p:nvPicPr>
                      <p:cNvPr id="4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52" y="2534982"/>
                        <a:ext cx="249237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/>
          <p:cNvSpPr/>
          <p:nvPr/>
        </p:nvSpPr>
        <p:spPr>
          <a:xfrm>
            <a:off x="1713858" y="4616864"/>
            <a:ext cx="281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b="1" kern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旋转电流计算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684603" y="5392398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</a:rPr>
              <a:t>载流线圈的磁矩</a:t>
            </a: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25238"/>
              </p:ext>
            </p:extLst>
          </p:nvPr>
        </p:nvGraphicFramePr>
        <p:xfrm>
          <a:off x="4555538" y="4317660"/>
          <a:ext cx="1485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3" name="Equation" r:id="rId8" imgW="558720" imgH="393480" progId="Equation.DSMT4">
                  <p:embed/>
                </p:oleObj>
              </mc:Choice>
              <mc:Fallback>
                <p:oleObj name="Equation" r:id="rId8" imgW="558720" imgH="393480" progId="Equation.DSMT4">
                  <p:embed/>
                  <p:pic>
                    <p:nvPicPr>
                      <p:cNvPr id="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538" y="4317660"/>
                        <a:ext cx="1485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26076"/>
              </p:ext>
            </p:extLst>
          </p:nvPr>
        </p:nvGraphicFramePr>
        <p:xfrm>
          <a:off x="4885169" y="5365410"/>
          <a:ext cx="16224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4" name="Equation" r:id="rId10" imgW="609480" imgH="241200" progId="Equation.DSMT4">
                  <p:embed/>
                </p:oleObj>
              </mc:Choice>
              <mc:Fallback>
                <p:oleObj name="Equation" r:id="rId10" imgW="609480" imgH="241200" progId="Equation.DSMT4">
                  <p:embed/>
                  <p:pic>
                    <p:nvPicPr>
                      <p:cNvPr id="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169" y="5365410"/>
                        <a:ext cx="162242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1691345" y="3767452"/>
            <a:ext cx="4350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 b="1" kern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无限长螺旋管内的</a:t>
            </a:r>
            <a:r>
              <a:rPr kumimoji="1" lang="zh-CN" altLang="en-US" sz="2800" b="1" kern="0">
                <a:solidFill>
                  <a:srgbClr val="000000"/>
                </a:solidFill>
                <a:latin typeface="Times New Roman" panose="02020603050405020304" pitchFamily="18" charset="0"/>
              </a:rPr>
              <a:t>磁场</a:t>
            </a:r>
            <a:endParaRPr lang="zh-CN" altLang="en-US"/>
          </a:p>
        </p:txBody>
      </p:sp>
      <p:graphicFrame>
        <p:nvGraphicFramePr>
          <p:cNvPr id="6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46311"/>
              </p:ext>
            </p:extLst>
          </p:nvPr>
        </p:nvGraphicFramePr>
        <p:xfrm>
          <a:off x="5954631" y="3720855"/>
          <a:ext cx="1836964" cy="67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Equation" r:id="rId12" imgW="596900" imgH="228600" progId="Equation.3">
                  <p:embed/>
                </p:oleObj>
              </mc:Choice>
              <mc:Fallback>
                <p:oleObj name="Equation" r:id="rId12" imgW="596900" imgH="228600" progId="Equation.3">
                  <p:embed/>
                  <p:pic>
                    <p:nvPicPr>
                      <p:cNvPr id="11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631" y="3720855"/>
                        <a:ext cx="1836964" cy="67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5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54927" y="2204864"/>
            <a:ext cx="481093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作业：</a:t>
            </a:r>
            <a:r>
              <a:rPr kumimoji="0" lang="en-US" altLang="zh-CN" sz="54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8.5-8.13</a:t>
            </a:r>
            <a:endParaRPr kumimoji="0" lang="zh-CN" altLang="en-US" sz="5400" b="1" i="0" u="none" strike="noStrike" kern="1200" cap="none" spc="0" normalizeH="0" baseline="0" noProof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/>
            <a:fld id="{49AE70B2-8BF9-45C0-BB95-33D1B9D3A854}" type="slidenum">
              <a:rPr kumimoji="1" lang="zh-CN" altLang="en-US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23</a:t>
            </a:fld>
            <a:endParaRPr kumimoji="1" lang="zh-CN" altLang="en-US" sz="2000" b="1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9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2420888"/>
            <a:ext cx="5660524" cy="14464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8799" b="1" dirty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谢 谢 大 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755576" y="1628800"/>
            <a:ext cx="2333625" cy="30956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58000">
                <a:srgbClr val="FFFFCC"/>
              </a:gs>
              <a:gs pos="100000">
                <a:srgbClr val="A6E723"/>
              </a:gs>
            </a:gsLst>
            <a:lin ang="13500000" scaled="1"/>
          </a:gradFill>
          <a:ln w="9525" algn="ctr">
            <a:solidFill>
              <a:srgbClr val="33CC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7" name="Text Box 76"/>
          <p:cNvSpPr txBox="1">
            <a:spLocks noChangeArrowheads="1"/>
          </p:cNvSpPr>
          <p:nvPr/>
        </p:nvSpPr>
        <p:spPr bwMode="auto">
          <a:xfrm>
            <a:off x="880004" y="921998"/>
            <a:ext cx="7561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4"/>
              </a:buBlip>
            </a:pPr>
            <a:r>
              <a:rPr kumimoji="0" lang="zh-CN" altLang="en-US" sz="2800" smtClean="0">
                <a:solidFill>
                  <a:srgbClr val="010000"/>
                </a:solidFill>
                <a:ea typeface="宋体" panose="02010600030101010101" pitchFamily="2" charset="-122"/>
              </a:rPr>
              <a:t>任意载流导线在</a:t>
            </a:r>
            <a:r>
              <a:rPr kumimoji="0" lang="en-US" altLang="zh-CN" sz="2800" b="0" smtClean="0">
                <a:solidFill>
                  <a:srgbClr val="010000"/>
                </a:solidFill>
                <a:ea typeface="宋体" panose="02010600030101010101" pitchFamily="2" charset="-122"/>
              </a:rPr>
              <a:t>P</a:t>
            </a:r>
            <a:r>
              <a:rPr kumimoji="0" lang="zh-CN" altLang="en-US" sz="2800" smtClean="0">
                <a:solidFill>
                  <a:srgbClr val="010000"/>
                </a:solidFill>
                <a:ea typeface="宋体" panose="02010600030101010101" pitchFamily="2" charset="-122"/>
              </a:rPr>
              <a:t>点处的磁感应强度</a:t>
            </a:r>
          </a:p>
        </p:txBody>
      </p:sp>
      <p:sp>
        <p:nvSpPr>
          <p:cNvPr id="88" name="Rectangle 77"/>
          <p:cNvSpPr>
            <a:spLocks noChangeArrowheads="1"/>
          </p:cNvSpPr>
          <p:nvPr/>
        </p:nvSpPr>
        <p:spPr bwMode="auto">
          <a:xfrm>
            <a:off x="900038" y="2924200"/>
            <a:ext cx="2447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2800" smtClean="0">
                <a:solidFill>
                  <a:srgbClr val="CC0000"/>
                </a:solidFill>
                <a:ea typeface="宋体" panose="02010600030101010101" pitchFamily="2" charset="-122"/>
              </a:rPr>
              <a:t>总的思想是：</a:t>
            </a:r>
            <a:endParaRPr kumimoji="0" lang="zh-CN" altLang="en-US" sz="2800" smtClean="0">
              <a:solidFill>
                <a:srgbClr val="010000"/>
              </a:solidFill>
              <a:ea typeface="宋体" panose="02010600030101010101" pitchFamily="2" charset="-122"/>
            </a:endParaRPr>
          </a:p>
        </p:txBody>
      </p:sp>
      <p:grpSp>
        <p:nvGrpSpPr>
          <p:cNvPr id="89" name="Group 86"/>
          <p:cNvGrpSpPr>
            <a:grpSpLocks/>
          </p:cNvGrpSpPr>
          <p:nvPr/>
        </p:nvGrpSpPr>
        <p:grpSpPr bwMode="auto">
          <a:xfrm>
            <a:off x="726756" y="4973794"/>
            <a:ext cx="7488237" cy="1212850"/>
            <a:chOff x="204" y="2411"/>
            <a:chExt cx="4717" cy="764"/>
          </a:xfrm>
        </p:grpSpPr>
        <p:graphicFrame>
          <p:nvGraphicFramePr>
            <p:cNvPr id="90" name="Object 66"/>
            <p:cNvGraphicFramePr>
              <a:graphicFrameLocks noChangeAspect="1"/>
            </p:cNvGraphicFramePr>
            <p:nvPr/>
          </p:nvGraphicFramePr>
          <p:xfrm>
            <a:off x="3473" y="2474"/>
            <a:ext cx="1448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Equation" r:id="rId5" imgW="634725" imgH="355446" progId="Equation.DSMT4">
                    <p:embed/>
                  </p:oleObj>
                </mc:Choice>
                <mc:Fallback>
                  <p:oleObj name="Equation" r:id="rId5" imgW="634725" imgH="355446" progId="Equation.DSMT4">
                    <p:embed/>
                    <p:pic>
                      <p:nvPicPr>
                        <p:cNvPr id="3177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474"/>
                          <a:ext cx="1448" cy="701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FFFF"/>
                            </a:gs>
                            <a:gs pos="50000">
                              <a:srgbClr val="FFFFFF"/>
                            </a:gs>
                            <a:gs pos="100000">
                              <a:srgbClr val="CC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75"/>
            <p:cNvGraphicFramePr>
              <a:graphicFrameLocks noChangeAspect="1"/>
            </p:cNvGraphicFramePr>
            <p:nvPr/>
          </p:nvGraphicFramePr>
          <p:xfrm>
            <a:off x="204" y="2411"/>
            <a:ext cx="2496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Equation" r:id="rId7" imgW="1447800" imgH="419100" progId="Equation.3">
                    <p:embed/>
                  </p:oleObj>
                </mc:Choice>
                <mc:Fallback>
                  <p:oleObj name="Equation" r:id="rId7" imgW="1447800" imgH="419100" progId="Equation.3">
                    <p:embed/>
                    <p:pic>
                      <p:nvPicPr>
                        <p:cNvPr id="31771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11"/>
                          <a:ext cx="2496" cy="747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CCFFFF"/>
                            </a:gs>
                            <a:gs pos="50000">
                              <a:srgbClr val="FFFFFF"/>
                            </a:gs>
                            <a:gs pos="100000">
                              <a:srgbClr val="CC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78"/>
            <p:cNvSpPr txBox="1">
              <a:spLocks noChangeArrowheads="1"/>
            </p:cNvSpPr>
            <p:nvPr/>
          </p:nvSpPr>
          <p:spPr bwMode="auto">
            <a:xfrm>
              <a:off x="2856" y="263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</a:p>
          </p:txBody>
        </p:sp>
      </p:grpSp>
      <p:grpSp>
        <p:nvGrpSpPr>
          <p:cNvPr id="93" name="组合 16"/>
          <p:cNvGrpSpPr>
            <a:grpSpLocks/>
          </p:cNvGrpSpPr>
          <p:nvPr/>
        </p:nvGrpSpPr>
        <p:grpSpPr bwMode="auto">
          <a:xfrm>
            <a:off x="3114601" y="1628800"/>
            <a:ext cx="5273675" cy="3167062"/>
            <a:chOff x="1835284" y="2312284"/>
            <a:chExt cx="7020684" cy="3168351"/>
          </a:xfrm>
        </p:grpSpPr>
        <p:sp>
          <p:nvSpPr>
            <p:cNvPr id="94" name="任意多边形 93"/>
            <p:cNvSpPr/>
            <p:nvPr/>
          </p:nvSpPr>
          <p:spPr>
            <a:xfrm>
              <a:off x="1835284" y="2312284"/>
              <a:ext cx="598853" cy="1043166"/>
            </a:xfrm>
            <a:custGeom>
              <a:avLst/>
              <a:gdLst>
                <a:gd name="connsiteX0" fmla="*/ 0 w 1403206"/>
                <a:gd name="connsiteY0" fmla="*/ 0 h 982244"/>
                <a:gd name="connsiteX1" fmla="*/ 912084 w 1403206"/>
                <a:gd name="connsiteY1" fmla="*/ 0 h 982244"/>
                <a:gd name="connsiteX2" fmla="*/ 1403206 w 1403206"/>
                <a:gd name="connsiteY2" fmla="*/ 491122 h 982244"/>
                <a:gd name="connsiteX3" fmla="*/ 912084 w 1403206"/>
                <a:gd name="connsiteY3" fmla="*/ 982244 h 982244"/>
                <a:gd name="connsiteX4" fmla="*/ 0 w 1403206"/>
                <a:gd name="connsiteY4" fmla="*/ 982244 h 982244"/>
                <a:gd name="connsiteX5" fmla="*/ 491122 w 1403206"/>
                <a:gd name="connsiteY5" fmla="*/ 491122 h 982244"/>
                <a:gd name="connsiteX6" fmla="*/ 0 w 1403206"/>
                <a:gd name="connsiteY6" fmla="*/ 0 h 98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3206" h="982244">
                  <a:moveTo>
                    <a:pt x="1403206" y="0"/>
                  </a:moveTo>
                  <a:lnTo>
                    <a:pt x="1403206" y="638459"/>
                  </a:lnTo>
                  <a:lnTo>
                    <a:pt x="701603" y="982244"/>
                  </a:lnTo>
                  <a:lnTo>
                    <a:pt x="0" y="638459"/>
                  </a:lnTo>
                  <a:lnTo>
                    <a:pt x="0" y="0"/>
                  </a:lnTo>
                  <a:lnTo>
                    <a:pt x="701603" y="343785"/>
                  </a:lnTo>
                  <a:lnTo>
                    <a:pt x="1403206" y="0"/>
                  </a:lnTo>
                  <a:close/>
                </a:path>
              </a:pathLst>
            </a:custGeom>
            <a:solidFill>
              <a:srgbClr val="AAE2CA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6510" tIns="507633" rIns="16511" bIns="507632" spcCol="1270" anchor="ctr"/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95" name="任意多边形 94"/>
            <p:cNvSpPr/>
            <p:nvPr/>
          </p:nvSpPr>
          <p:spPr>
            <a:xfrm>
              <a:off x="2457900" y="2386192"/>
              <a:ext cx="6398068" cy="912085"/>
            </a:xfrm>
            <a:custGeom>
              <a:avLst/>
              <a:gdLst>
                <a:gd name="connsiteX0" fmla="*/ 152017 w 912084"/>
                <a:gd name="connsiteY0" fmla="*/ 0 h 6398067"/>
                <a:gd name="connsiteX1" fmla="*/ 760067 w 912084"/>
                <a:gd name="connsiteY1" fmla="*/ 0 h 6398067"/>
                <a:gd name="connsiteX2" fmla="*/ 867559 w 912084"/>
                <a:gd name="connsiteY2" fmla="*/ 44525 h 6398067"/>
                <a:gd name="connsiteX3" fmla="*/ 912084 w 912084"/>
                <a:gd name="connsiteY3" fmla="*/ 152017 h 6398067"/>
                <a:gd name="connsiteX4" fmla="*/ 912084 w 912084"/>
                <a:gd name="connsiteY4" fmla="*/ 6398067 h 6398067"/>
                <a:gd name="connsiteX5" fmla="*/ 912084 w 912084"/>
                <a:gd name="connsiteY5" fmla="*/ 6398067 h 6398067"/>
                <a:gd name="connsiteX6" fmla="*/ 912084 w 912084"/>
                <a:gd name="connsiteY6" fmla="*/ 6398067 h 6398067"/>
                <a:gd name="connsiteX7" fmla="*/ 0 w 912084"/>
                <a:gd name="connsiteY7" fmla="*/ 6398067 h 6398067"/>
                <a:gd name="connsiteX8" fmla="*/ 0 w 912084"/>
                <a:gd name="connsiteY8" fmla="*/ 6398067 h 6398067"/>
                <a:gd name="connsiteX9" fmla="*/ 0 w 912084"/>
                <a:gd name="connsiteY9" fmla="*/ 6398067 h 6398067"/>
                <a:gd name="connsiteX10" fmla="*/ 0 w 912084"/>
                <a:gd name="connsiteY10" fmla="*/ 152017 h 6398067"/>
                <a:gd name="connsiteX11" fmla="*/ 44525 w 912084"/>
                <a:gd name="connsiteY11" fmla="*/ 44525 h 6398067"/>
                <a:gd name="connsiteX12" fmla="*/ 152017 w 912084"/>
                <a:gd name="connsiteY12" fmla="*/ 0 h 639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084" h="6398067">
                  <a:moveTo>
                    <a:pt x="912084" y="1066368"/>
                  </a:moveTo>
                  <a:lnTo>
                    <a:pt x="912084" y="5331699"/>
                  </a:lnTo>
                  <a:cubicBezTo>
                    <a:pt x="912084" y="5614514"/>
                    <a:pt x="909801" y="5885754"/>
                    <a:pt x="905737" y="6085731"/>
                  </a:cubicBezTo>
                  <a:cubicBezTo>
                    <a:pt x="901672" y="6285715"/>
                    <a:pt x="896160" y="6398063"/>
                    <a:pt x="890413" y="6398063"/>
                  </a:cubicBezTo>
                  <a:lnTo>
                    <a:pt x="0" y="6398063"/>
                  </a:lnTo>
                  <a:lnTo>
                    <a:pt x="0" y="6398063"/>
                  </a:lnTo>
                  <a:lnTo>
                    <a:pt x="0" y="639806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890413" y="4"/>
                  </a:lnTo>
                  <a:cubicBezTo>
                    <a:pt x="896160" y="4"/>
                    <a:pt x="901673" y="112352"/>
                    <a:pt x="905737" y="312336"/>
                  </a:cubicBezTo>
                  <a:cubicBezTo>
                    <a:pt x="909801" y="512320"/>
                    <a:pt x="912084" y="783553"/>
                    <a:pt x="912084" y="1066368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>
              <a:solidFill>
                <a:srgbClr val="33CC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txBody>
            <a:bodyPr lIns="170689" tIns="59764" rIns="59764" bIns="59765" spcCol="1270" anchor="ctr"/>
            <a:lstStyle/>
            <a:p>
              <a:pPr marL="228600" marR="0" lvl="1" indent="-228600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/>
                  <a:cs typeface="+mn-cs"/>
                </a:rPr>
                <a:t>将电流视为电流元的集合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1835284" y="3392403"/>
              <a:ext cx="598852" cy="1043166"/>
            </a:xfrm>
            <a:custGeom>
              <a:avLst/>
              <a:gdLst>
                <a:gd name="connsiteX0" fmla="*/ 0 w 1403206"/>
                <a:gd name="connsiteY0" fmla="*/ 0 h 982244"/>
                <a:gd name="connsiteX1" fmla="*/ 912084 w 1403206"/>
                <a:gd name="connsiteY1" fmla="*/ 0 h 982244"/>
                <a:gd name="connsiteX2" fmla="*/ 1403206 w 1403206"/>
                <a:gd name="connsiteY2" fmla="*/ 491122 h 982244"/>
                <a:gd name="connsiteX3" fmla="*/ 912084 w 1403206"/>
                <a:gd name="connsiteY3" fmla="*/ 982244 h 982244"/>
                <a:gd name="connsiteX4" fmla="*/ 0 w 1403206"/>
                <a:gd name="connsiteY4" fmla="*/ 982244 h 982244"/>
                <a:gd name="connsiteX5" fmla="*/ 491122 w 1403206"/>
                <a:gd name="connsiteY5" fmla="*/ 491122 h 982244"/>
                <a:gd name="connsiteX6" fmla="*/ 0 w 1403206"/>
                <a:gd name="connsiteY6" fmla="*/ 0 h 98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3206" h="982244">
                  <a:moveTo>
                    <a:pt x="1403206" y="0"/>
                  </a:moveTo>
                  <a:lnTo>
                    <a:pt x="1403206" y="638459"/>
                  </a:lnTo>
                  <a:lnTo>
                    <a:pt x="701603" y="982244"/>
                  </a:lnTo>
                  <a:lnTo>
                    <a:pt x="0" y="638459"/>
                  </a:lnTo>
                  <a:lnTo>
                    <a:pt x="0" y="0"/>
                  </a:lnTo>
                  <a:lnTo>
                    <a:pt x="701603" y="343785"/>
                  </a:lnTo>
                  <a:lnTo>
                    <a:pt x="1403206" y="0"/>
                  </a:lnTo>
                  <a:close/>
                </a:path>
              </a:pathLst>
            </a:custGeom>
            <a:solidFill>
              <a:srgbClr val="AAE2CA">
                <a:hueOff val="2571418"/>
                <a:satOff val="5874"/>
                <a:lumOff val="-16274"/>
                <a:alphaOff val="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6510" tIns="507632" rIns="16510" bIns="507632" spcCol="1270" anchor="ctr"/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97" name="任意多边形 96"/>
            <p:cNvSpPr/>
            <p:nvPr/>
          </p:nvSpPr>
          <p:spPr>
            <a:xfrm>
              <a:off x="2457900" y="3411473"/>
              <a:ext cx="6398068" cy="912085"/>
            </a:xfrm>
            <a:custGeom>
              <a:avLst/>
              <a:gdLst>
                <a:gd name="connsiteX0" fmla="*/ 152017 w 912084"/>
                <a:gd name="connsiteY0" fmla="*/ 0 h 6398067"/>
                <a:gd name="connsiteX1" fmla="*/ 760067 w 912084"/>
                <a:gd name="connsiteY1" fmla="*/ 0 h 6398067"/>
                <a:gd name="connsiteX2" fmla="*/ 867559 w 912084"/>
                <a:gd name="connsiteY2" fmla="*/ 44525 h 6398067"/>
                <a:gd name="connsiteX3" fmla="*/ 912084 w 912084"/>
                <a:gd name="connsiteY3" fmla="*/ 152017 h 6398067"/>
                <a:gd name="connsiteX4" fmla="*/ 912084 w 912084"/>
                <a:gd name="connsiteY4" fmla="*/ 6398067 h 6398067"/>
                <a:gd name="connsiteX5" fmla="*/ 912084 w 912084"/>
                <a:gd name="connsiteY5" fmla="*/ 6398067 h 6398067"/>
                <a:gd name="connsiteX6" fmla="*/ 912084 w 912084"/>
                <a:gd name="connsiteY6" fmla="*/ 6398067 h 6398067"/>
                <a:gd name="connsiteX7" fmla="*/ 0 w 912084"/>
                <a:gd name="connsiteY7" fmla="*/ 6398067 h 6398067"/>
                <a:gd name="connsiteX8" fmla="*/ 0 w 912084"/>
                <a:gd name="connsiteY8" fmla="*/ 6398067 h 6398067"/>
                <a:gd name="connsiteX9" fmla="*/ 0 w 912084"/>
                <a:gd name="connsiteY9" fmla="*/ 6398067 h 6398067"/>
                <a:gd name="connsiteX10" fmla="*/ 0 w 912084"/>
                <a:gd name="connsiteY10" fmla="*/ 152017 h 6398067"/>
                <a:gd name="connsiteX11" fmla="*/ 44525 w 912084"/>
                <a:gd name="connsiteY11" fmla="*/ 44525 h 6398067"/>
                <a:gd name="connsiteX12" fmla="*/ 152017 w 912084"/>
                <a:gd name="connsiteY12" fmla="*/ 0 h 639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084" h="6398067">
                  <a:moveTo>
                    <a:pt x="912084" y="1066368"/>
                  </a:moveTo>
                  <a:lnTo>
                    <a:pt x="912084" y="5331699"/>
                  </a:lnTo>
                  <a:cubicBezTo>
                    <a:pt x="912084" y="5614514"/>
                    <a:pt x="909801" y="5885754"/>
                    <a:pt x="905737" y="6085731"/>
                  </a:cubicBezTo>
                  <a:cubicBezTo>
                    <a:pt x="901672" y="6285715"/>
                    <a:pt x="896160" y="6398063"/>
                    <a:pt x="890413" y="6398063"/>
                  </a:cubicBezTo>
                  <a:lnTo>
                    <a:pt x="0" y="6398063"/>
                  </a:lnTo>
                  <a:lnTo>
                    <a:pt x="0" y="6398063"/>
                  </a:lnTo>
                  <a:lnTo>
                    <a:pt x="0" y="639806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890413" y="4"/>
                  </a:lnTo>
                  <a:cubicBezTo>
                    <a:pt x="896160" y="4"/>
                    <a:pt x="901673" y="112352"/>
                    <a:pt x="905737" y="312336"/>
                  </a:cubicBezTo>
                  <a:cubicBezTo>
                    <a:pt x="909801" y="512320"/>
                    <a:pt x="912084" y="783553"/>
                    <a:pt x="912084" y="1066368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>
              <a:solidFill>
                <a:srgbClr val="0099FF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txBody>
            <a:bodyPr lIns="170689" tIns="59764" rIns="59764" bIns="59765" spcCol="1270" anchor="ctr"/>
            <a:lstStyle/>
            <a:p>
              <a:pPr marL="228600" marR="0" lvl="1" indent="-228600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/>
                  <a:cs typeface="+mn-cs"/>
                </a:rPr>
                <a:t>1.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/>
                  <a:cs typeface="+mn-cs"/>
                </a:rPr>
                <a:t>电流元磁场公式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  <a:p>
              <a:pPr marL="228600" marR="0" lvl="1" indent="-228600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/>
                  <a:cs typeface="+mn-cs"/>
                </a:rPr>
                <a:t>2.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/>
                  <a:cs typeface="+mn-cs"/>
                </a:rPr>
                <a:t>磁场叠加原理</a:t>
              </a:r>
            </a:p>
          </p:txBody>
        </p:sp>
        <p:sp>
          <p:nvSpPr>
            <p:cNvPr id="98" name="任意多边形 97"/>
            <p:cNvSpPr/>
            <p:nvPr/>
          </p:nvSpPr>
          <p:spPr>
            <a:xfrm>
              <a:off x="1835284" y="4437469"/>
              <a:ext cx="598852" cy="1043166"/>
            </a:xfrm>
            <a:custGeom>
              <a:avLst/>
              <a:gdLst>
                <a:gd name="connsiteX0" fmla="*/ 0 w 1403206"/>
                <a:gd name="connsiteY0" fmla="*/ 0 h 982244"/>
                <a:gd name="connsiteX1" fmla="*/ 912084 w 1403206"/>
                <a:gd name="connsiteY1" fmla="*/ 0 h 982244"/>
                <a:gd name="connsiteX2" fmla="*/ 1403206 w 1403206"/>
                <a:gd name="connsiteY2" fmla="*/ 491122 h 982244"/>
                <a:gd name="connsiteX3" fmla="*/ 912084 w 1403206"/>
                <a:gd name="connsiteY3" fmla="*/ 982244 h 982244"/>
                <a:gd name="connsiteX4" fmla="*/ 0 w 1403206"/>
                <a:gd name="connsiteY4" fmla="*/ 982244 h 982244"/>
                <a:gd name="connsiteX5" fmla="*/ 491122 w 1403206"/>
                <a:gd name="connsiteY5" fmla="*/ 491122 h 982244"/>
                <a:gd name="connsiteX6" fmla="*/ 0 w 1403206"/>
                <a:gd name="connsiteY6" fmla="*/ 0 h 98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3206" h="982244">
                  <a:moveTo>
                    <a:pt x="1403206" y="0"/>
                  </a:moveTo>
                  <a:lnTo>
                    <a:pt x="1403206" y="638459"/>
                  </a:lnTo>
                  <a:lnTo>
                    <a:pt x="701603" y="982244"/>
                  </a:lnTo>
                  <a:lnTo>
                    <a:pt x="0" y="638459"/>
                  </a:lnTo>
                  <a:lnTo>
                    <a:pt x="0" y="0"/>
                  </a:lnTo>
                  <a:lnTo>
                    <a:pt x="701603" y="343785"/>
                  </a:lnTo>
                  <a:lnTo>
                    <a:pt x="1403206" y="0"/>
                  </a:lnTo>
                  <a:close/>
                </a:path>
              </a:pathLst>
            </a:custGeom>
            <a:solidFill>
              <a:srgbClr val="AAE2CA">
                <a:hueOff val="5142836"/>
                <a:satOff val="11748"/>
                <a:lumOff val="-32549"/>
                <a:alphaOff val="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16510" tIns="507632" rIns="16510" bIns="507632" spcCol="1270" anchor="ctr"/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2457900" y="4437470"/>
              <a:ext cx="6398068" cy="912085"/>
            </a:xfrm>
            <a:custGeom>
              <a:avLst/>
              <a:gdLst>
                <a:gd name="connsiteX0" fmla="*/ 152017 w 912084"/>
                <a:gd name="connsiteY0" fmla="*/ 0 h 6398067"/>
                <a:gd name="connsiteX1" fmla="*/ 760067 w 912084"/>
                <a:gd name="connsiteY1" fmla="*/ 0 h 6398067"/>
                <a:gd name="connsiteX2" fmla="*/ 867559 w 912084"/>
                <a:gd name="connsiteY2" fmla="*/ 44525 h 6398067"/>
                <a:gd name="connsiteX3" fmla="*/ 912084 w 912084"/>
                <a:gd name="connsiteY3" fmla="*/ 152017 h 6398067"/>
                <a:gd name="connsiteX4" fmla="*/ 912084 w 912084"/>
                <a:gd name="connsiteY4" fmla="*/ 6398067 h 6398067"/>
                <a:gd name="connsiteX5" fmla="*/ 912084 w 912084"/>
                <a:gd name="connsiteY5" fmla="*/ 6398067 h 6398067"/>
                <a:gd name="connsiteX6" fmla="*/ 912084 w 912084"/>
                <a:gd name="connsiteY6" fmla="*/ 6398067 h 6398067"/>
                <a:gd name="connsiteX7" fmla="*/ 0 w 912084"/>
                <a:gd name="connsiteY7" fmla="*/ 6398067 h 6398067"/>
                <a:gd name="connsiteX8" fmla="*/ 0 w 912084"/>
                <a:gd name="connsiteY8" fmla="*/ 6398067 h 6398067"/>
                <a:gd name="connsiteX9" fmla="*/ 0 w 912084"/>
                <a:gd name="connsiteY9" fmla="*/ 6398067 h 6398067"/>
                <a:gd name="connsiteX10" fmla="*/ 0 w 912084"/>
                <a:gd name="connsiteY10" fmla="*/ 152017 h 6398067"/>
                <a:gd name="connsiteX11" fmla="*/ 44525 w 912084"/>
                <a:gd name="connsiteY11" fmla="*/ 44525 h 6398067"/>
                <a:gd name="connsiteX12" fmla="*/ 152017 w 912084"/>
                <a:gd name="connsiteY12" fmla="*/ 0 h 6398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2084" h="6398067">
                  <a:moveTo>
                    <a:pt x="912084" y="1066368"/>
                  </a:moveTo>
                  <a:lnTo>
                    <a:pt x="912084" y="5331699"/>
                  </a:lnTo>
                  <a:cubicBezTo>
                    <a:pt x="912084" y="5614514"/>
                    <a:pt x="909801" y="5885754"/>
                    <a:pt x="905737" y="6085731"/>
                  </a:cubicBezTo>
                  <a:cubicBezTo>
                    <a:pt x="901672" y="6285715"/>
                    <a:pt x="896160" y="6398063"/>
                    <a:pt x="890413" y="6398063"/>
                  </a:cubicBezTo>
                  <a:lnTo>
                    <a:pt x="0" y="6398063"/>
                  </a:lnTo>
                  <a:lnTo>
                    <a:pt x="0" y="6398063"/>
                  </a:lnTo>
                  <a:lnTo>
                    <a:pt x="0" y="639806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890413" y="4"/>
                  </a:lnTo>
                  <a:cubicBezTo>
                    <a:pt x="896160" y="4"/>
                    <a:pt x="901673" y="112352"/>
                    <a:pt x="905737" y="312336"/>
                  </a:cubicBezTo>
                  <a:cubicBezTo>
                    <a:pt x="909801" y="512320"/>
                    <a:pt x="912084" y="783553"/>
                    <a:pt x="912084" y="1066368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>
              <a:solidFill>
                <a:srgbClr val="000099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txBody>
            <a:bodyPr lIns="170689" tIns="59764" rIns="59764" bIns="59765" spcCol="1270" anchor="ctr"/>
            <a:lstStyle/>
            <a:p>
              <a:pPr marL="228600" marR="0" lvl="1" indent="-228600" defTabSz="10668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/>
                  <a:cs typeface="+mn-cs"/>
                </a:rPr>
                <a:t>求出电流磁场分布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Times New Roman"/>
                <a:ea typeface="宋体"/>
                <a:cs typeface="+mn-cs"/>
              </a:endParaRPr>
            </a:p>
          </p:txBody>
        </p:sp>
      </p:grpSp>
      <p:sp>
        <p:nvSpPr>
          <p:cNvPr id="140" name="矩形 139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noProof="0">
                <a:solidFill>
                  <a:srgbClr val="002060"/>
                </a:solidFill>
                <a:ea typeface="宋体" panose="02010600030101010101" pitchFamily="2" charset="-122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18" name="组合 9"/>
          <p:cNvGrpSpPr>
            <a:grpSpLocks/>
          </p:cNvGrpSpPr>
          <p:nvPr/>
        </p:nvGrpSpPr>
        <p:grpSpPr bwMode="auto">
          <a:xfrm>
            <a:off x="250825" y="836613"/>
            <a:ext cx="8893175" cy="5621337"/>
            <a:chOff x="215900" y="799877"/>
            <a:chExt cx="8893175" cy="5621558"/>
          </a:xfrm>
        </p:grpSpPr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215900" y="799877"/>
              <a:ext cx="8893175" cy="5087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      求磁感应强度的解题步骤：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1.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选取合适的电流元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根据已知电流的分布与待求场点的位置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2.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选取合适的坐标系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要根据电流的分布与磁场分布的特点来选取坐标系，其目的是要使数学运算简单；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3.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写出电流元产生的磁感应强度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根据毕奥－萨伐尔定律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6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的方向、大小</a:t>
              </a:r>
              <a:endPara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4.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99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计算磁感应强度的分布</a:t>
              </a: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叠加原理</a:t>
              </a: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5.</a:t>
              </a:r>
              <a:r>
                <a:rPr kumimoji="1" lang="zh-CN" altLang="en-US" sz="2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一般说来，需要将磁感应强度的矢量积分变为标量积分，并选取合适的积分变量，来统一积分变量。</a:t>
              </a:r>
            </a:p>
          </p:txBody>
        </p:sp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3672979" y="3608399"/>
            <a:ext cx="2403475" cy="863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2" name="Equation" r:id="rId4" imgW="1091726" imgH="393529" progId="Equation.DSMT4">
                    <p:embed/>
                  </p:oleObj>
                </mc:Choice>
                <mc:Fallback>
                  <p:oleObj name="Equation" r:id="rId4" imgW="1091726" imgH="393529" progId="Equation.DSMT4">
                    <p:embed/>
                    <p:pic>
                      <p:nvPicPr>
                        <p:cNvPr id="327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979" y="3608399"/>
                          <a:ext cx="2403475" cy="863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5"/>
            <p:cNvGraphicFramePr>
              <a:graphicFrameLocks noChangeAspect="1"/>
            </p:cNvGraphicFramePr>
            <p:nvPr/>
          </p:nvGraphicFramePr>
          <p:xfrm>
            <a:off x="1872779" y="5805461"/>
            <a:ext cx="5024438" cy="615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3" name="Equation" r:id="rId6" imgW="2273300" imgH="279400" progId="Equation.DSMT4">
                    <p:embed/>
                  </p:oleObj>
                </mc:Choice>
                <mc:Fallback>
                  <p:oleObj name="Equation" r:id="rId6" imgW="2273300" imgH="279400" progId="Equation.DSMT4">
                    <p:embed/>
                    <p:pic>
                      <p:nvPicPr>
                        <p:cNvPr id="327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779" y="5805461"/>
                          <a:ext cx="5024438" cy="6159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6588224" y="4262735"/>
            <a:ext cx="1147763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4" name="Equation" r:id="rId8" imgW="571252" imgH="279279" progId="Equation.DSMT4">
                    <p:embed/>
                  </p:oleObj>
                </mc:Choice>
                <mc:Fallback>
                  <p:oleObj name="Equation" r:id="rId8" imgW="571252" imgH="279279" progId="Equation.DSMT4">
                    <p:embed/>
                    <p:pic>
                      <p:nvPicPr>
                        <p:cNvPr id="327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4262735"/>
                          <a:ext cx="1147763" cy="60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0137" y="2262518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课后拓展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7" y="854860"/>
            <a:ext cx="1844306" cy="1294088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766955" y="854860"/>
            <a:ext cx="557189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有一无限长通电流的扁平铜片，宽度为</a:t>
            </a:r>
            <a:r>
              <a:rPr kumimoji="0" lang="zh-CN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，厚度不计，电流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在铜片上均匀分布，在铜片外与铜片共面，离铜片右边缘为</a:t>
            </a:r>
            <a:r>
              <a:rPr kumimoji="0" lang="zh-CN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处的</a:t>
            </a:r>
            <a:r>
              <a:rPr kumimoji="0" lang="zh-CN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的磁感强度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的大小</a:t>
            </a:r>
            <a:endParaRPr kumimoji="0" lang="zh-CN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5" y="3186146"/>
            <a:ext cx="1610906" cy="214894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86539" y="5494427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懵了吗？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0194" name="Picture 18" descr="C:\Users\ADMINI~1\AppData\Local\Temp\ksohtml5032\wps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71" y="3315483"/>
            <a:ext cx="2807767" cy="217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6" name="Picture 20" descr="C:\Users\ADMINI~1\AppData\Local\Temp\ksohtml5032\wps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27" y="2882970"/>
            <a:ext cx="1549379" cy="102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8" name="Picture 22" descr="C:\Users\ADMINI~1\AppData\Local\Temp\ksohtml5032\wps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17" y="4196988"/>
            <a:ext cx="1917585" cy="98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00" name="Picture 24" descr="C:\Users\ADMINI~1\AppData\Local\Temp\ksohtml5032\wps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17" y="5269919"/>
            <a:ext cx="1836615" cy="9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02" name="Picture 26" descr="C:\Users\ADMINI~1\AppData\Local\Temp\ksohtml5032\wps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04" y="2931117"/>
            <a:ext cx="1593596" cy="106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700624" y="3166593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(A)</a:t>
            </a:r>
            <a:endParaRPr kumimoji="0" lang="en-US" altLang="zh-CN" sz="2800" b="0" i="0" u="none" strike="noStrike" kern="1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52024" y="3156150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(B)</a:t>
            </a:r>
            <a:endParaRPr kumimoji="0" lang="en-US" altLang="zh-CN" sz="2800" b="0" i="0" u="none" strike="noStrike" kern="1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44814" y="4450990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(C)</a:t>
            </a:r>
            <a:endParaRPr kumimoji="0" lang="en-US" altLang="zh-CN" sz="2800" b="0" i="0" u="none" strike="noStrike" kern="1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44813" y="5516810"/>
            <a:ext cx="684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(D)</a:t>
            </a:r>
            <a:endParaRPr kumimoji="0" lang="en-US" altLang="zh-CN" sz="2800" b="0" i="0" u="none" strike="noStrike" kern="1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33518" y="5840549"/>
            <a:ext cx="16561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答案：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78" name="灯片编号占位符 3"/>
          <p:cNvSpPr txBox="1">
            <a:spLocks/>
          </p:cNvSpPr>
          <p:nvPr/>
        </p:nvSpPr>
        <p:spPr bwMode="auto">
          <a:xfrm>
            <a:off x="8102600" y="62484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3600" b="1" kern="12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976BC-C8C9-4D62-9C14-B6F8D2E83274}" type="slidenum">
              <a:rPr kumimoji="1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119" y="98072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zh-CN" altLang="en-US"/>
          </a:p>
        </p:txBody>
      </p:sp>
      <p:pic>
        <p:nvPicPr>
          <p:cNvPr id="21" name="Picture 18" descr="C:\Users\ADMINI~1\AppData\Local\Temp\ksohtml5032\wps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921" y="836712"/>
            <a:ext cx="280776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6228184" y="1503948"/>
            <a:ext cx="1467068" cy="1597750"/>
            <a:chOff x="6228184" y="1503948"/>
            <a:chExt cx="1467068" cy="1597750"/>
          </a:xfrm>
        </p:grpSpPr>
        <p:sp>
          <p:nvSpPr>
            <p:cNvPr id="7" name="矩形 6"/>
            <p:cNvSpPr/>
            <p:nvPr/>
          </p:nvSpPr>
          <p:spPr>
            <a:xfrm>
              <a:off x="6622944" y="1503948"/>
              <a:ext cx="144016" cy="1562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228184" y="2516923"/>
              <a:ext cx="146706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200" b="1" i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x+</a:t>
              </a:r>
              <a:r>
                <a:rPr lang="en-US" altLang="zh-CN" sz="3200" b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3200" b="1" i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81336" y="2348880"/>
            <a:ext cx="3589112" cy="877162"/>
            <a:chOff x="5481336" y="2348880"/>
            <a:chExt cx="3589112" cy="8771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934889" y="2644949"/>
              <a:ext cx="309656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5481336" y="2348880"/>
              <a:ext cx="4812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680598" y="264126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i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59784" y="980728"/>
            <a:ext cx="4221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建立坐标系</a:t>
            </a:r>
            <a:r>
              <a:rPr lang="en-US" altLang="zh-CN" sz="2800" b="1" i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68858" y="1591764"/>
            <a:ext cx="4221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取微分窄条 </a:t>
            </a:r>
            <a:r>
              <a:rPr lang="en-US" altLang="zh-CN" sz="2800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x— x+</a:t>
            </a:r>
            <a:r>
              <a:rPr lang="en-US" altLang="zh-CN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85739" y="3104757"/>
            <a:ext cx="4221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视为无限长载流直导线</a:t>
            </a:r>
            <a:endParaRPr lang="zh-CN" alt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1548"/>
              </p:ext>
            </p:extLst>
          </p:nvPr>
        </p:nvGraphicFramePr>
        <p:xfrm>
          <a:off x="7271804" y="3263805"/>
          <a:ext cx="17478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公式" r:id="rId5" imgW="571252" imgH="406224" progId="Equation.3">
                  <p:embed/>
                </p:oleObj>
              </mc:Choice>
              <mc:Fallback>
                <p:oleObj name="公式" r:id="rId5" imgW="571252" imgH="406224" progId="Equation.3">
                  <p:embed/>
                  <p:pic>
                    <p:nvPicPr>
                      <p:cNvPr id="1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804" y="3263805"/>
                        <a:ext cx="1747837" cy="1011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1416"/>
              </p:ext>
            </p:extLst>
          </p:nvPr>
        </p:nvGraphicFramePr>
        <p:xfrm>
          <a:off x="1223675" y="3634628"/>
          <a:ext cx="30702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7" imgW="1002960" imgH="431640" progId="Equation.DSMT4">
                  <p:embed/>
                </p:oleObj>
              </mc:Choice>
              <mc:Fallback>
                <p:oleObj name="Equation" r:id="rId7" imgW="1002960" imgH="431640" progId="Equation.DSMT4">
                  <p:embed/>
                  <p:pic>
                    <p:nvPicPr>
                      <p:cNvPr id="3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75" y="3634628"/>
                        <a:ext cx="3070225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86819"/>
              </p:ext>
            </p:extLst>
          </p:nvPr>
        </p:nvGraphicFramePr>
        <p:xfrm>
          <a:off x="1907704" y="2054041"/>
          <a:ext cx="1903412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9" imgW="622080" imgH="406080" progId="Equation.DSMT4">
                  <p:embed/>
                </p:oleObj>
              </mc:Choice>
              <mc:Fallback>
                <p:oleObj name="Equation" r:id="rId9" imgW="622080" imgH="406080" progId="Equation.DSMT4">
                  <p:embed/>
                  <p:pic>
                    <p:nvPicPr>
                      <p:cNvPr id="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054041"/>
                        <a:ext cx="1903412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19136"/>
              </p:ext>
            </p:extLst>
          </p:nvPr>
        </p:nvGraphicFramePr>
        <p:xfrm>
          <a:off x="4202643" y="3667154"/>
          <a:ext cx="27590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11" imgW="901440" imgH="431640" progId="Equation.DSMT4">
                  <p:embed/>
                </p:oleObj>
              </mc:Choice>
              <mc:Fallback>
                <p:oleObj name="Equation" r:id="rId11" imgW="901440" imgH="431640" progId="Equation.DSMT4">
                  <p:embed/>
                  <p:pic>
                    <p:nvPicPr>
                      <p:cNvPr id="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643" y="3667154"/>
                        <a:ext cx="2759075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1223675" y="4706067"/>
            <a:ext cx="2196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积分</a:t>
            </a:r>
            <a:endParaRPr lang="zh-CN" altLang="en-US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62134"/>
              </p:ext>
            </p:extLst>
          </p:nvPr>
        </p:nvGraphicFramePr>
        <p:xfrm>
          <a:off x="2062626" y="4619836"/>
          <a:ext cx="34972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13" imgW="1143000" imgH="431640" progId="Equation.DSMT4">
                  <p:embed/>
                </p:oleObj>
              </mc:Choice>
              <mc:Fallback>
                <p:oleObj name="Equation" r:id="rId13" imgW="1143000" imgH="431640" progId="Equation.DSMT4">
                  <p:embed/>
                  <p:pic>
                    <p:nvPicPr>
                      <p:cNvPr id="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626" y="4619836"/>
                        <a:ext cx="3497263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145703" y="5878647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方向</a:t>
            </a:r>
            <a:endParaRPr lang="zh-CN" altLang="en-US" sz="2800"/>
          </a:p>
        </p:txBody>
      </p:sp>
      <p:grpSp>
        <p:nvGrpSpPr>
          <p:cNvPr id="45" name="Group 56"/>
          <p:cNvGrpSpPr>
            <a:grpSpLocks/>
          </p:cNvGrpSpPr>
          <p:nvPr/>
        </p:nvGrpSpPr>
        <p:grpSpPr bwMode="auto">
          <a:xfrm>
            <a:off x="2124587" y="5936413"/>
            <a:ext cx="394372" cy="407688"/>
            <a:chOff x="1440" y="1488"/>
            <a:chExt cx="144" cy="144"/>
          </a:xfrm>
        </p:grpSpPr>
        <p:sp>
          <p:nvSpPr>
            <p:cNvPr id="46" name="Oval 57"/>
            <p:cNvSpPr>
              <a:spLocks noChangeArrowheads="1"/>
            </p:cNvSpPr>
            <p:nvPr/>
          </p:nvSpPr>
          <p:spPr bwMode="auto">
            <a:xfrm>
              <a:off x="1440" y="1488"/>
              <a:ext cx="144" cy="14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7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450911"/>
                </p:ext>
              </p:extLst>
            </p:nvPr>
          </p:nvGraphicFramePr>
          <p:xfrm>
            <a:off x="1440" y="148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2" name="Equation" r:id="rId15" imgW="215619" imgH="215619" progId="Equation.DSMT4">
                    <p:embed/>
                  </p:oleObj>
                </mc:Choice>
                <mc:Fallback>
                  <p:oleObj name="Equation" r:id="rId15" imgW="215619" imgH="215619" progId="Equation.DSMT4">
                    <p:embed/>
                    <p:pic>
                      <p:nvPicPr>
                        <p:cNvPr id="59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8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9529"/>
              </p:ext>
            </p:extLst>
          </p:nvPr>
        </p:nvGraphicFramePr>
        <p:xfrm>
          <a:off x="5490410" y="4613866"/>
          <a:ext cx="287496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3" name="Equation" r:id="rId17" imgW="939600" imgH="419040" progId="Equation.DSMT4">
                  <p:embed/>
                </p:oleObj>
              </mc:Choice>
              <mc:Fallback>
                <p:oleObj name="Equation" r:id="rId17" imgW="939600" imgH="419040" progId="Equation.DSMT4">
                  <p:embed/>
                  <p:pic>
                    <p:nvPicPr>
                      <p:cNvPr id="4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10" y="4613866"/>
                        <a:ext cx="2874963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7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32" grpId="0"/>
      <p:bldP spid="3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412304" y="737105"/>
            <a:ext cx="4811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0" lang="zh-CN" altLang="zh-CN" sz="2800">
                <a:solidFill>
                  <a:srgbClr val="000000"/>
                </a:solidFill>
                <a:ea typeface="宋体" panose="02010600030101010101" pitchFamily="2" charset="-122"/>
              </a:rPr>
              <a:t>圆形载流导线的磁</a:t>
            </a:r>
            <a:r>
              <a:rPr kumimoji="0" lang="zh-CN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场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159119" y="1190187"/>
            <a:ext cx="88122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smtClean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       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真空中 </a:t>
            </a:r>
            <a:r>
              <a:rPr kumimoji="0" lang="en-US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半径为</a:t>
            </a:r>
            <a:r>
              <a:rPr kumimoji="0" lang="en-US" altLang="zh-CN" sz="3200" b="0" i="1" smtClean="0">
                <a:solidFill>
                  <a:srgbClr val="000000"/>
                </a:solidFill>
                <a:ea typeface="宋体" panose="02010600030101010101" pitchFamily="2" charset="-122"/>
              </a:rPr>
              <a:t>R 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的圆形载流导线 </a:t>
            </a:r>
            <a:r>
              <a:rPr kumimoji="0" lang="en-US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通有电流</a:t>
            </a:r>
            <a:r>
              <a:rPr kumimoji="0" lang="en-US" altLang="zh-CN" sz="3200" b="0" i="1" smtClean="0">
                <a:solidFill>
                  <a:srgbClr val="000000"/>
                </a:solidFill>
                <a:ea typeface="宋体" panose="02010600030101010101" pitchFamily="2" charset="-122"/>
              </a:rPr>
              <a:t>I </a:t>
            </a:r>
            <a:r>
              <a:rPr kumimoji="0" lang="en-US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称</a:t>
            </a:r>
            <a:r>
              <a:rPr kumimoji="0" lang="zh-CN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圆电流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kumimoji="0" lang="zh-CN" altLang="en-US" sz="2800" smtClean="0">
                <a:solidFill>
                  <a:srgbClr val="CC0000"/>
                </a:solidFill>
                <a:ea typeface="宋体" panose="02010600030101010101" pitchFamily="2" charset="-122"/>
              </a:rPr>
              <a:t>求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其</a:t>
            </a:r>
            <a:r>
              <a:rPr kumimoji="0" lang="zh-CN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轴线上一点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3200" b="0" i="1" smtClean="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kumimoji="0" lang="zh-CN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的磁感强度的方向和大小</a:t>
            </a:r>
            <a:r>
              <a:rPr kumimoji="0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kumimoji="0" lang="en-US" altLang="zh-CN" sz="280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845713" y="2276872"/>
            <a:ext cx="7837487" cy="3581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3"/>
          <p:cNvSpPr>
            <a:spLocks noChangeShapeType="1"/>
          </p:cNvSpPr>
          <p:nvPr/>
        </p:nvSpPr>
        <p:spPr bwMode="auto">
          <a:xfrm flipH="1">
            <a:off x="1710900" y="4393010"/>
            <a:ext cx="60610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kumimoji="1" lang="zh-CN" altLang="en-US" sz="3600" b="1" smtClean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2742775" y="5616972"/>
            <a:ext cx="762000" cy="228600"/>
          </a:xfrm>
          <a:prstGeom prst="curvedUpArrow">
            <a:avLst>
              <a:gd name="adj1" fmla="val 53657"/>
              <a:gd name="adj2" fmla="val 109213"/>
              <a:gd name="adj3" fmla="val 67361"/>
            </a:avLst>
          </a:pr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428575" y="531217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i="1" smtClean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</a:p>
        </p:txBody>
      </p:sp>
      <p:graphicFrame>
        <p:nvGraphicFramePr>
          <p:cNvPr id="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08815"/>
              </p:ext>
            </p:extLst>
          </p:nvPr>
        </p:nvGraphicFramePr>
        <p:xfrm>
          <a:off x="7314775" y="4473972"/>
          <a:ext cx="444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2" name="Equation" r:id="rId4" imgW="177646" imgH="190335" progId="Equation.3">
                  <p:embed/>
                </p:oleObj>
              </mc:Choice>
              <mc:Fallback>
                <p:oleObj name="Equation" r:id="rId4" imgW="177646" imgH="190335" progId="Equation.3">
                  <p:embed/>
                  <p:pic>
                    <p:nvPicPr>
                      <p:cNvPr id="368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775" y="4473972"/>
                        <a:ext cx="444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Oval 7"/>
          <p:cNvSpPr>
            <a:spLocks noChangeArrowheads="1"/>
          </p:cNvSpPr>
          <p:nvPr/>
        </p:nvSpPr>
        <p:spPr bwMode="auto">
          <a:xfrm rot="52875">
            <a:off x="2471313" y="3003947"/>
            <a:ext cx="1219200" cy="2590800"/>
          </a:xfrm>
          <a:prstGeom prst="ellipse">
            <a:avLst/>
          </a:prstGeom>
          <a:solidFill>
            <a:srgbClr val="00CC99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 rot="52875">
            <a:off x="2552275" y="3084910"/>
            <a:ext cx="1057275" cy="242887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3123775" y="4396185"/>
            <a:ext cx="40386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461152"/>
              </p:ext>
            </p:extLst>
          </p:nvPr>
        </p:nvGraphicFramePr>
        <p:xfrm>
          <a:off x="4863675" y="4854972"/>
          <a:ext cx="23193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3" name="Equation" r:id="rId6" imgW="799753" imgH="393529" progId="Equation.3">
                  <p:embed/>
                </p:oleObj>
              </mc:Choice>
              <mc:Fallback>
                <p:oleObj name="Equation" r:id="rId6" imgW="799753" imgH="393529" progId="Equation.3">
                  <p:embed/>
                  <p:pic>
                    <p:nvPicPr>
                      <p:cNvPr id="1208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675" y="4854972"/>
                        <a:ext cx="23193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" name="Group 18"/>
          <p:cNvGrpSpPr>
            <a:grpSpLocks/>
          </p:cNvGrpSpPr>
          <p:nvPr/>
        </p:nvGrpSpPr>
        <p:grpSpPr bwMode="auto">
          <a:xfrm>
            <a:off x="4782713" y="4007247"/>
            <a:ext cx="550862" cy="381000"/>
            <a:chOff x="3637" y="2394"/>
            <a:chExt cx="347" cy="240"/>
          </a:xfrm>
        </p:grpSpPr>
        <p:sp>
          <p:nvSpPr>
            <p:cNvPr id="68" name="Arc 19"/>
            <p:cNvSpPr>
              <a:spLocks/>
            </p:cNvSpPr>
            <p:nvPr/>
          </p:nvSpPr>
          <p:spPr bwMode="auto">
            <a:xfrm flipH="1">
              <a:off x="3888" y="2426"/>
              <a:ext cx="96" cy="2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9" name="Object 20"/>
            <p:cNvGraphicFramePr>
              <a:graphicFrameLocks noChangeAspect="1"/>
            </p:cNvGraphicFramePr>
            <p:nvPr/>
          </p:nvGraphicFramePr>
          <p:xfrm>
            <a:off x="3637" y="2394"/>
            <a:ext cx="2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04" name="Equation" r:id="rId8" imgW="139579" imgH="164957" progId="Equation.3">
                    <p:embed/>
                  </p:oleObj>
                </mc:Choice>
                <mc:Fallback>
                  <p:oleObj name="Equation" r:id="rId8" imgW="139579" imgH="164957" progId="Equation.3">
                    <p:embed/>
                    <p:pic>
                      <p:nvPicPr>
                        <p:cNvPr id="3691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2394"/>
                          <a:ext cx="2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Group 22"/>
          <p:cNvGrpSpPr>
            <a:grpSpLocks/>
          </p:cNvGrpSpPr>
          <p:nvPr/>
        </p:nvGrpSpPr>
        <p:grpSpPr bwMode="auto">
          <a:xfrm>
            <a:off x="3123775" y="4388247"/>
            <a:ext cx="3352800" cy="1152525"/>
            <a:chOff x="2592" y="2634"/>
            <a:chExt cx="2112" cy="726"/>
          </a:xfrm>
        </p:grpSpPr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464" y="2634"/>
              <a:ext cx="240" cy="4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kumimoji="1" lang="zh-CN" altLang="en-US" sz="3600" b="1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V="1">
              <a:off x="2592" y="2634"/>
              <a:ext cx="1872" cy="726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kumimoji="1" lang="zh-CN" altLang="en-US" sz="3600" b="1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3" name="Group 31"/>
          <p:cNvGrpSpPr>
            <a:grpSpLocks/>
          </p:cNvGrpSpPr>
          <p:nvPr/>
        </p:nvGrpSpPr>
        <p:grpSpPr bwMode="auto">
          <a:xfrm>
            <a:off x="3123775" y="3026172"/>
            <a:ext cx="3733800" cy="1362075"/>
            <a:chOff x="2592" y="1776"/>
            <a:chExt cx="2352" cy="858"/>
          </a:xfrm>
        </p:grpSpPr>
        <p:graphicFrame>
          <p:nvGraphicFramePr>
            <p:cNvPr id="74" name="Object 32"/>
            <p:cNvGraphicFramePr>
              <a:graphicFrameLocks noChangeAspect="1"/>
            </p:cNvGraphicFramePr>
            <p:nvPr/>
          </p:nvGraphicFramePr>
          <p:xfrm>
            <a:off x="3552" y="1962"/>
            <a:ext cx="24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05" name="公式" r:id="rId10" imgW="114102" imgH="126780" progId="Equation.3">
                    <p:embed/>
                  </p:oleObj>
                </mc:Choice>
                <mc:Fallback>
                  <p:oleObj name="公式" r:id="rId10" imgW="114102" imgH="126780" progId="Equation.3">
                    <p:embed/>
                    <p:pic>
                      <p:nvPicPr>
                        <p:cNvPr id="3690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62"/>
                          <a:ext cx="24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33"/>
            <p:cNvSpPr>
              <a:spLocks noChangeShapeType="1"/>
            </p:cNvSpPr>
            <p:nvPr/>
          </p:nvSpPr>
          <p:spPr bwMode="auto">
            <a:xfrm flipV="1">
              <a:off x="4464" y="2154"/>
              <a:ext cx="288" cy="48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6" name="Object 34"/>
            <p:cNvGraphicFramePr>
              <a:graphicFrameLocks noChangeAspect="1"/>
            </p:cNvGraphicFramePr>
            <p:nvPr/>
          </p:nvGraphicFramePr>
          <p:xfrm>
            <a:off x="4608" y="1879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06" name="Equation" r:id="rId12" imgW="330200" imgH="279400" progId="Equation.3">
                    <p:embed/>
                  </p:oleObj>
                </mc:Choice>
                <mc:Fallback>
                  <p:oleObj name="Equation" r:id="rId12" imgW="330200" imgH="279400" progId="Equation.3">
                    <p:embed/>
                    <p:pic>
                      <p:nvPicPr>
                        <p:cNvPr id="3691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79"/>
                          <a:ext cx="33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872" cy="85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2514175" y="4388247"/>
            <a:ext cx="4267200" cy="457200"/>
            <a:chOff x="2208" y="2634"/>
            <a:chExt cx="2688" cy="288"/>
          </a:xfrm>
        </p:grpSpPr>
        <p:sp>
          <p:nvSpPr>
            <p:cNvPr id="79" name="Line 37"/>
            <p:cNvSpPr>
              <a:spLocks noChangeShapeType="1"/>
            </p:cNvSpPr>
            <p:nvPr/>
          </p:nvSpPr>
          <p:spPr bwMode="auto">
            <a:xfrm>
              <a:off x="4464" y="2634"/>
              <a:ext cx="432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38"/>
            <p:cNvSpPr>
              <a:spLocks noChangeShapeType="1"/>
            </p:cNvSpPr>
            <p:nvPr/>
          </p:nvSpPr>
          <p:spPr bwMode="auto">
            <a:xfrm>
              <a:off x="2208" y="2639"/>
              <a:ext cx="225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1" name="AutoShape 39"/>
          <p:cNvSpPr>
            <a:spLocks noChangeArrowheads="1"/>
          </p:cNvSpPr>
          <p:nvPr/>
        </p:nvSpPr>
        <p:spPr bwMode="auto">
          <a:xfrm>
            <a:off x="3571450" y="4178697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2" name="Group 43"/>
          <p:cNvGrpSpPr>
            <a:grpSpLocks/>
          </p:cNvGrpSpPr>
          <p:nvPr/>
        </p:nvGrpSpPr>
        <p:grpSpPr bwMode="auto">
          <a:xfrm>
            <a:off x="3733375" y="3929460"/>
            <a:ext cx="3048000" cy="468312"/>
            <a:chOff x="2976" y="2345"/>
            <a:chExt cx="1920" cy="295"/>
          </a:xfrm>
        </p:grpSpPr>
        <p:sp>
          <p:nvSpPr>
            <p:cNvPr id="83" name="Line 44"/>
            <p:cNvSpPr>
              <a:spLocks noChangeShapeType="1"/>
            </p:cNvSpPr>
            <p:nvPr/>
          </p:nvSpPr>
          <p:spPr bwMode="auto">
            <a:xfrm flipV="1">
              <a:off x="4464" y="2345"/>
              <a:ext cx="432" cy="28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kumimoji="1" lang="zh-CN" altLang="en-US" sz="3600" b="1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2976" y="2640"/>
              <a:ext cx="1536" cy="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1" hangingPunct="1">
                <a:spcBef>
                  <a:spcPct val="20000"/>
                </a:spcBef>
              </a:pPr>
              <a:endParaRPr kumimoji="1" lang="zh-CN" altLang="en-US" sz="3600" b="1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5" name="AutoShape 51"/>
          <p:cNvSpPr>
            <a:spLocks noChangeArrowheads="1"/>
          </p:cNvSpPr>
          <p:nvPr/>
        </p:nvSpPr>
        <p:spPr bwMode="auto">
          <a:xfrm flipV="1">
            <a:off x="2437975" y="4245372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6" name="Group 52"/>
          <p:cNvGrpSpPr>
            <a:grpSpLocks/>
          </p:cNvGrpSpPr>
          <p:nvPr/>
        </p:nvGrpSpPr>
        <p:grpSpPr bwMode="auto">
          <a:xfrm>
            <a:off x="2818975" y="2508647"/>
            <a:ext cx="604838" cy="609600"/>
            <a:chOff x="2400" y="1440"/>
            <a:chExt cx="381" cy="384"/>
          </a:xfrm>
        </p:grpSpPr>
        <p:graphicFrame>
          <p:nvGraphicFramePr>
            <p:cNvPr id="87" name="Object 53"/>
            <p:cNvGraphicFramePr>
              <a:graphicFrameLocks noChangeAspect="1"/>
            </p:cNvGraphicFramePr>
            <p:nvPr/>
          </p:nvGraphicFramePr>
          <p:xfrm>
            <a:off x="2400" y="1440"/>
            <a:ext cx="38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07" name="Equation" r:id="rId14" imgW="393529" imgH="291973" progId="Equation.3">
                    <p:embed/>
                  </p:oleObj>
                </mc:Choice>
                <mc:Fallback>
                  <p:oleObj name="Equation" r:id="rId14" imgW="393529" imgH="291973" progId="Equation.3">
                    <p:embed/>
                    <p:pic>
                      <p:nvPicPr>
                        <p:cNvPr id="36902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40"/>
                          <a:ext cx="38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 flipH="1">
              <a:off x="2459" y="1728"/>
              <a:ext cx="192" cy="96"/>
            </a:xfrm>
            <a:prstGeom prst="rightArrow">
              <a:avLst>
                <a:gd name="adj1" fmla="val 52056"/>
                <a:gd name="adj2" fmla="val 66667"/>
              </a:avLst>
            </a:prstGeom>
            <a:solidFill>
              <a:srgbClr val="FF3300"/>
            </a:solidFill>
            <a:ln w="28575">
              <a:solidFill>
                <a:srgbClr val="FF5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9" name="Text Box 55"/>
          <p:cNvSpPr txBox="1">
            <a:spLocks noChangeArrowheads="1"/>
          </p:cNvSpPr>
          <p:nvPr/>
        </p:nvSpPr>
        <p:spPr bwMode="auto">
          <a:xfrm>
            <a:off x="5927300" y="3788172"/>
            <a:ext cx="70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2800" b="0" i="1" smtClean="0">
                <a:solidFill>
                  <a:srgbClr val="1C1C1C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0" name="Oval 56"/>
          <p:cNvSpPr>
            <a:spLocks noChangeArrowheads="1"/>
          </p:cNvSpPr>
          <p:nvPr/>
        </p:nvSpPr>
        <p:spPr bwMode="auto">
          <a:xfrm>
            <a:off x="2590375" y="3102372"/>
            <a:ext cx="990600" cy="2438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2666575" y="4397772"/>
            <a:ext cx="533400" cy="704850"/>
            <a:chOff x="4032" y="1200"/>
            <a:chExt cx="341" cy="480"/>
          </a:xfrm>
        </p:grpSpPr>
        <p:sp>
          <p:nvSpPr>
            <p:cNvPr id="92" name="Line 58"/>
            <p:cNvSpPr>
              <a:spLocks noChangeShapeType="1"/>
            </p:cNvSpPr>
            <p:nvPr/>
          </p:nvSpPr>
          <p:spPr bwMode="auto">
            <a:xfrm flipH="1">
              <a:off x="4032" y="1200"/>
              <a:ext cx="278" cy="48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3" name="Object 59"/>
            <p:cNvGraphicFramePr>
              <a:graphicFrameLocks noChangeAspect="1"/>
            </p:cNvGraphicFramePr>
            <p:nvPr/>
          </p:nvGraphicFramePr>
          <p:xfrm>
            <a:off x="4176" y="1344"/>
            <a:ext cx="19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08" name="Equation" r:id="rId16" imgW="215806" imgH="228501" progId="Equation.3">
                    <p:embed/>
                  </p:oleObj>
                </mc:Choice>
                <mc:Fallback>
                  <p:oleObj name="Equation" r:id="rId16" imgW="215806" imgH="228501" progId="Equation.3">
                    <p:embed/>
                    <p:pic>
                      <p:nvPicPr>
                        <p:cNvPr id="3690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44"/>
                          <a:ext cx="19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63431"/>
              </p:ext>
            </p:extLst>
          </p:nvPr>
        </p:nvGraphicFramePr>
        <p:xfrm>
          <a:off x="2895175" y="3997722"/>
          <a:ext cx="346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9" name="Equation" r:id="rId18" imgW="164957" imgH="190335" progId="Equation.3">
                  <p:embed/>
                </p:oleObj>
              </mc:Choice>
              <mc:Fallback>
                <p:oleObj name="Equation" r:id="rId18" imgW="164957" imgH="190335" progId="Equation.3">
                  <p:embed/>
                  <p:pic>
                    <p:nvPicPr>
                      <p:cNvPr id="3689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175" y="3997722"/>
                        <a:ext cx="3460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123775" y="4397772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spcBef>
                <a:spcPct val="20000"/>
              </a:spcBef>
            </a:pPr>
            <a:endParaRPr kumimoji="1" lang="zh-CN" altLang="en-US" sz="3600" b="1" smtClean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AutoShape 62"/>
          <p:cNvSpPr>
            <a:spLocks noChangeArrowheads="1"/>
          </p:cNvSpPr>
          <p:nvPr/>
        </p:nvSpPr>
        <p:spPr bwMode="auto">
          <a:xfrm>
            <a:off x="2971375" y="5464572"/>
            <a:ext cx="304800" cy="152400"/>
          </a:xfrm>
          <a:prstGeom prst="rightArrow">
            <a:avLst>
              <a:gd name="adj1" fmla="val 52056"/>
              <a:gd name="adj2" fmla="val 66667"/>
            </a:avLst>
          </a:prstGeom>
          <a:solidFill>
            <a:srgbClr val="FF3300"/>
          </a:solidFill>
          <a:ln w="28575">
            <a:solidFill>
              <a:srgbClr val="FF505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Text Box 63"/>
          <p:cNvSpPr txBox="1">
            <a:spLocks noChangeArrowheads="1"/>
          </p:cNvSpPr>
          <p:nvPr/>
        </p:nvSpPr>
        <p:spPr bwMode="auto">
          <a:xfrm>
            <a:off x="5866975" y="4192985"/>
            <a:ext cx="54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0" i="1" smtClean="0">
                <a:solidFill>
                  <a:srgbClr val="000000"/>
                </a:solidFill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2560213" y="4235847"/>
            <a:ext cx="144462" cy="287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712369"/>
              </p:ext>
            </p:extLst>
          </p:nvPr>
        </p:nvGraphicFramePr>
        <p:xfrm>
          <a:off x="4389013" y="4466035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0" name="公式" r:id="rId20" imgW="177646" imgH="190335" progId="Equation.3">
                  <p:embed/>
                </p:oleObj>
              </mc:Choice>
              <mc:Fallback>
                <p:oleObj name="公式" r:id="rId20" imgW="177646" imgH="190335" progId="Equation.3">
                  <p:embed/>
                  <p:pic>
                    <p:nvPicPr>
                      <p:cNvPr id="3689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013" y="4466035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4770013" y="4618435"/>
            <a:ext cx="12954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spcBef>
                <a:spcPct val="20000"/>
              </a:spcBef>
            </a:pPr>
            <a:endParaRPr kumimoji="1" lang="zh-CN" altLang="en-US" sz="3600" b="1" smtClean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" name="Line 67"/>
          <p:cNvSpPr>
            <a:spLocks noChangeShapeType="1"/>
          </p:cNvSpPr>
          <p:nvPr/>
        </p:nvSpPr>
        <p:spPr bwMode="auto">
          <a:xfrm flipH="1">
            <a:off x="3098375" y="4618435"/>
            <a:ext cx="12954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1" hangingPunct="1">
              <a:spcBef>
                <a:spcPct val="20000"/>
              </a:spcBef>
            </a:pPr>
            <a:endParaRPr kumimoji="1" lang="zh-CN" altLang="en-US" sz="3600" b="1" smtClean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" name="Line 68"/>
          <p:cNvSpPr>
            <a:spLocks noChangeShapeType="1"/>
          </p:cNvSpPr>
          <p:nvPr/>
        </p:nvSpPr>
        <p:spPr bwMode="auto">
          <a:xfrm>
            <a:off x="6065413" y="4466035"/>
            <a:ext cx="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" name="Line 69"/>
          <p:cNvSpPr>
            <a:spLocks noChangeShapeType="1"/>
          </p:cNvSpPr>
          <p:nvPr/>
        </p:nvSpPr>
        <p:spPr bwMode="auto">
          <a:xfrm>
            <a:off x="3098375" y="4466035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5957" y="588638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称性分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析得出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844150"/>
              </p:ext>
            </p:extLst>
          </p:nvPr>
        </p:nvGraphicFramePr>
        <p:xfrm>
          <a:off x="3672613" y="5775720"/>
          <a:ext cx="3429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1" name="Equation" r:id="rId21" imgW="1269449" imgH="291973" progId="Equation.3">
                  <p:embed/>
                </p:oleObj>
              </mc:Choice>
              <mc:Fallback>
                <p:oleObj name="Equation" r:id="rId21" imgW="1269449" imgH="291973" progId="Equation.3">
                  <p:embed/>
                  <p:pic>
                    <p:nvPicPr>
                      <p:cNvPr id="369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13" y="5775720"/>
                        <a:ext cx="3429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2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1" grpId="0" animBg="1"/>
      <p:bldP spid="85" grpId="0" animBg="1"/>
      <p:bldP spid="9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Group 2"/>
          <p:cNvGrpSpPr>
            <a:grpSpLocks/>
          </p:cNvGrpSpPr>
          <p:nvPr/>
        </p:nvGrpSpPr>
        <p:grpSpPr bwMode="auto">
          <a:xfrm>
            <a:off x="3902320" y="734337"/>
            <a:ext cx="4800600" cy="3429000"/>
            <a:chOff x="240" y="480"/>
            <a:chExt cx="3024" cy="2160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40" y="480"/>
              <a:ext cx="3024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4" name="Object 4"/>
            <p:cNvGraphicFramePr>
              <a:graphicFrameLocks noChangeAspect="1"/>
            </p:cNvGraphicFramePr>
            <p:nvPr/>
          </p:nvGraphicFramePr>
          <p:xfrm>
            <a:off x="1584" y="172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42" name="公式" r:id="rId4" imgW="177646" imgH="190335" progId="Equation.3">
                    <p:embed/>
                  </p:oleObj>
                </mc:Choice>
                <mc:Fallback>
                  <p:oleObj name="公式" r:id="rId4" imgW="177646" imgH="190335" progId="Equation.3">
                    <p:embed/>
                    <p:pic>
                      <p:nvPicPr>
                        <p:cNvPr id="3792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2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5"/>
            <p:cNvGraphicFramePr>
              <a:graphicFrameLocks noChangeAspect="1"/>
            </p:cNvGraphicFramePr>
            <p:nvPr/>
          </p:nvGraphicFramePr>
          <p:xfrm>
            <a:off x="3024" y="1776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43" name="公式" r:id="rId6" imgW="177646" imgH="190335" progId="Equation.3">
                    <p:embed/>
                  </p:oleObj>
                </mc:Choice>
                <mc:Fallback>
                  <p:oleObj name="公式" r:id="rId6" imgW="177646" imgH="190335" progId="Equation.3">
                    <p:embed/>
                    <p:pic>
                      <p:nvPicPr>
                        <p:cNvPr id="3792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776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AutoShape 6"/>
            <p:cNvSpPr>
              <a:spLocks noChangeArrowheads="1"/>
            </p:cNvSpPr>
            <p:nvPr/>
          </p:nvSpPr>
          <p:spPr bwMode="auto">
            <a:xfrm>
              <a:off x="432" y="2448"/>
              <a:ext cx="624" cy="144"/>
            </a:xfrm>
            <a:prstGeom prst="curvedUpArrow">
              <a:avLst>
                <a:gd name="adj1" fmla="val 59262"/>
                <a:gd name="adj2" fmla="val 125827"/>
                <a:gd name="adj3" fmla="val 53648"/>
              </a:avLst>
            </a:prstGeom>
            <a:solidFill>
              <a:srgbClr val="FF3399"/>
            </a:solidFill>
            <a:ln w="9525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8" name="Group 7"/>
            <p:cNvGrpSpPr>
              <a:grpSpLocks/>
            </p:cNvGrpSpPr>
            <p:nvPr/>
          </p:nvGrpSpPr>
          <p:grpSpPr bwMode="auto">
            <a:xfrm>
              <a:off x="336" y="864"/>
              <a:ext cx="768" cy="1632"/>
              <a:chOff x="1104" y="720"/>
              <a:chExt cx="768" cy="1632"/>
            </a:xfrm>
          </p:grpSpPr>
          <p:sp>
            <p:nvSpPr>
              <p:cNvPr id="118" name="Oval 8"/>
              <p:cNvSpPr>
                <a:spLocks noChangeArrowheads="1"/>
              </p:cNvSpPr>
              <p:nvPr/>
            </p:nvSpPr>
            <p:spPr bwMode="auto">
              <a:xfrm rot="52875">
                <a:off x="1104" y="720"/>
                <a:ext cx="768" cy="163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Oval 9"/>
              <p:cNvSpPr>
                <a:spLocks noChangeArrowheads="1"/>
              </p:cNvSpPr>
              <p:nvPr/>
            </p:nvSpPr>
            <p:spPr bwMode="auto">
              <a:xfrm rot="52875">
                <a:off x="1104" y="720"/>
                <a:ext cx="768" cy="1632"/>
              </a:xfrm>
              <a:prstGeom prst="ellipse">
                <a:avLst/>
              </a:prstGeom>
              <a:solidFill>
                <a:srgbClr val="00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0" name="Oval 10"/>
              <p:cNvSpPr>
                <a:spLocks noChangeArrowheads="1"/>
              </p:cNvSpPr>
              <p:nvPr/>
            </p:nvSpPr>
            <p:spPr bwMode="auto">
              <a:xfrm rot="52875">
                <a:off x="1155" y="771"/>
                <a:ext cx="666" cy="153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Oval 11"/>
              <p:cNvSpPr>
                <a:spLocks noChangeArrowheads="1"/>
              </p:cNvSpPr>
              <p:nvPr/>
            </p:nvSpPr>
            <p:spPr bwMode="auto">
              <a:xfrm rot="52875">
                <a:off x="1155" y="768"/>
                <a:ext cx="666" cy="153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9" name="Line 12"/>
            <p:cNvSpPr>
              <a:spLocks noChangeShapeType="1"/>
            </p:cNvSpPr>
            <p:nvPr/>
          </p:nvSpPr>
          <p:spPr bwMode="auto">
            <a:xfrm flipH="1" flipV="1">
              <a:off x="720" y="864"/>
              <a:ext cx="0" cy="86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0" name="Object 13"/>
            <p:cNvGraphicFramePr>
              <a:graphicFrameLocks noChangeAspect="1"/>
            </p:cNvGraphicFramePr>
            <p:nvPr/>
          </p:nvGraphicFramePr>
          <p:xfrm>
            <a:off x="468" y="1224"/>
            <a:ext cx="20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44" name="Equation" r:id="rId7" imgW="215806" imgH="228501" progId="Equation.3">
                    <p:embed/>
                  </p:oleObj>
                </mc:Choice>
                <mc:Fallback>
                  <p:oleObj name="Equation" r:id="rId7" imgW="215806" imgH="228501" progId="Equation.3">
                    <p:embed/>
                    <p:pic>
                      <p:nvPicPr>
                        <p:cNvPr id="3792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224"/>
                          <a:ext cx="20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720" y="1728"/>
              <a:ext cx="24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1824" y="1824"/>
              <a:ext cx="816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 flipH="1">
              <a:off x="720" y="1824"/>
              <a:ext cx="816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Text Box 17"/>
            <p:cNvSpPr txBox="1">
              <a:spLocks noChangeArrowheads="1"/>
            </p:cNvSpPr>
            <p:nvPr/>
          </p:nvSpPr>
          <p:spPr bwMode="auto">
            <a:xfrm>
              <a:off x="2630" y="1632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2511" y="1598"/>
              <a:ext cx="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640" y="172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720" y="172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722361"/>
              </p:ext>
            </p:extLst>
          </p:nvPr>
        </p:nvGraphicFramePr>
        <p:xfrm>
          <a:off x="487174" y="3071507"/>
          <a:ext cx="3332948" cy="103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5" name="Equation" r:id="rId9" imgW="1205977" imgH="393529" progId="Equation.3">
                  <p:embed/>
                </p:oleObj>
              </mc:Choice>
              <mc:Fallback>
                <p:oleObj name="Equation" r:id="rId9" imgW="1205977" imgH="393529" progId="Equation.3">
                  <p:embed/>
                  <p:pic>
                    <p:nvPicPr>
                      <p:cNvPr id="1218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74" y="3071507"/>
                        <a:ext cx="3332948" cy="1035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51436"/>
              </p:ext>
            </p:extLst>
          </p:nvPr>
        </p:nvGraphicFramePr>
        <p:xfrm>
          <a:off x="439148" y="4195994"/>
          <a:ext cx="34290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6" name="Equation" r:id="rId11" imgW="1117115" imgH="393529" progId="Equation.3">
                  <p:embed/>
                </p:oleObj>
              </mc:Choice>
              <mc:Fallback>
                <p:oleObj name="Equation" r:id="rId11" imgW="1117115" imgH="393529" progId="Equation.3">
                  <p:embed/>
                  <p:pic>
                    <p:nvPicPr>
                      <p:cNvPr id="1218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48" y="4195994"/>
                        <a:ext cx="34290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649565"/>
              </p:ext>
            </p:extLst>
          </p:nvPr>
        </p:nvGraphicFramePr>
        <p:xfrm>
          <a:off x="4602199" y="4484012"/>
          <a:ext cx="38671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7" name="Equation" r:id="rId13" imgW="1917360" imgH="330120" progId="Equation.DSMT4">
                  <p:embed/>
                </p:oleObj>
              </mc:Choice>
              <mc:Fallback>
                <p:oleObj name="Equation" r:id="rId13" imgW="1917360" imgH="330120" progId="Equation.DSMT4">
                  <p:embed/>
                  <p:pic>
                    <p:nvPicPr>
                      <p:cNvPr id="1218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99" y="4484012"/>
                        <a:ext cx="38671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72842"/>
              </p:ext>
            </p:extLst>
          </p:nvPr>
        </p:nvGraphicFramePr>
        <p:xfrm>
          <a:off x="907810" y="5317558"/>
          <a:ext cx="25241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8" name="Equation" r:id="rId15" imgW="1041120" imgH="419040" progId="Equation.DSMT4">
                  <p:embed/>
                </p:oleObj>
              </mc:Choice>
              <mc:Fallback>
                <p:oleObj name="Equation" r:id="rId15" imgW="1041120" imgH="419040" progId="Equation.DSMT4">
                  <p:embed/>
                  <p:pic>
                    <p:nvPicPr>
                      <p:cNvPr id="1218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10" y="5317558"/>
                        <a:ext cx="252412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779487"/>
              </p:ext>
            </p:extLst>
          </p:nvPr>
        </p:nvGraphicFramePr>
        <p:xfrm>
          <a:off x="3396747" y="5193322"/>
          <a:ext cx="2792453" cy="13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9" name="Equation" r:id="rId17" imgW="1066680" imgH="495000" progId="Equation.DSMT4">
                  <p:embed/>
                </p:oleObj>
              </mc:Choice>
              <mc:Fallback>
                <p:oleObj name="Equation" r:id="rId17" imgW="1066680" imgH="495000" progId="Equation.DSMT4">
                  <p:embed/>
                  <p:pic>
                    <p:nvPicPr>
                      <p:cNvPr id="1218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47" y="5193322"/>
                        <a:ext cx="2792453" cy="13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61066"/>
              </p:ext>
            </p:extLst>
          </p:nvPr>
        </p:nvGraphicFramePr>
        <p:xfrm>
          <a:off x="765116" y="2068631"/>
          <a:ext cx="2422829" cy="105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0" name="Equation" r:id="rId19" imgW="799753" imgH="393529" progId="Equation.3">
                  <p:embed/>
                </p:oleObj>
              </mc:Choice>
              <mc:Fallback>
                <p:oleObj name="Equation" r:id="rId19" imgW="799753" imgH="393529" progId="Equation.3">
                  <p:embed/>
                  <p:pic>
                    <p:nvPicPr>
                      <p:cNvPr id="1218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16" y="2068631"/>
                        <a:ext cx="2422829" cy="105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Rectangle 27"/>
          <p:cNvSpPr>
            <a:spLocks noChangeArrowheads="1"/>
          </p:cNvSpPr>
          <p:nvPr/>
        </p:nvSpPr>
        <p:spPr bwMode="auto">
          <a:xfrm>
            <a:off x="3902320" y="810537"/>
            <a:ext cx="4800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9" name="Group 28"/>
          <p:cNvGrpSpPr>
            <a:grpSpLocks/>
          </p:cNvGrpSpPr>
          <p:nvPr/>
        </p:nvGrpSpPr>
        <p:grpSpPr bwMode="auto">
          <a:xfrm>
            <a:off x="6399458" y="2334537"/>
            <a:ext cx="550862" cy="381000"/>
            <a:chOff x="1813" y="1440"/>
            <a:chExt cx="347" cy="240"/>
          </a:xfrm>
        </p:grpSpPr>
        <p:sp>
          <p:nvSpPr>
            <p:cNvPr id="130" name="Arc 29"/>
            <p:cNvSpPr>
              <a:spLocks/>
            </p:cNvSpPr>
            <p:nvPr/>
          </p:nvSpPr>
          <p:spPr bwMode="auto">
            <a:xfrm flipH="1">
              <a:off x="2064" y="1472"/>
              <a:ext cx="96" cy="2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CC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1" name="Object 30"/>
            <p:cNvGraphicFramePr>
              <a:graphicFrameLocks noChangeAspect="1"/>
            </p:cNvGraphicFramePr>
            <p:nvPr/>
          </p:nvGraphicFramePr>
          <p:xfrm>
            <a:off x="1813" y="1440"/>
            <a:ext cx="23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51" name="Equation" r:id="rId21" imgW="139579" imgH="164957" progId="Equation.3">
                    <p:embed/>
                  </p:oleObj>
                </mc:Choice>
                <mc:Fallback>
                  <p:oleObj name="Equation" r:id="rId21" imgW="139579" imgH="164957" progId="Equation.3">
                    <p:embed/>
                    <p:pic>
                      <p:nvPicPr>
                        <p:cNvPr id="3792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1440"/>
                          <a:ext cx="23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" name="Group 31"/>
          <p:cNvGrpSpPr>
            <a:grpSpLocks/>
          </p:cNvGrpSpPr>
          <p:nvPr/>
        </p:nvGrpSpPr>
        <p:grpSpPr bwMode="auto">
          <a:xfrm>
            <a:off x="7694858" y="1648737"/>
            <a:ext cx="369887" cy="1066800"/>
            <a:chOff x="2629" y="1008"/>
            <a:chExt cx="233" cy="672"/>
          </a:xfrm>
        </p:grpSpPr>
        <p:sp>
          <p:nvSpPr>
            <p:cNvPr id="133" name="Line 32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34" name="Group 33"/>
            <p:cNvGrpSpPr>
              <a:grpSpLocks/>
            </p:cNvGrpSpPr>
            <p:nvPr/>
          </p:nvGrpSpPr>
          <p:grpSpPr bwMode="auto">
            <a:xfrm>
              <a:off x="2629" y="1114"/>
              <a:ext cx="233" cy="374"/>
              <a:chOff x="2533" y="1114"/>
              <a:chExt cx="233" cy="374"/>
            </a:xfrm>
          </p:grpSpPr>
          <p:sp>
            <p:nvSpPr>
              <p:cNvPr id="135" name="Arc 34"/>
              <p:cNvSpPr>
                <a:spLocks/>
              </p:cNvSpPr>
              <p:nvPr/>
            </p:nvSpPr>
            <p:spPr bwMode="auto">
              <a:xfrm rot="5400000" flipH="1">
                <a:off x="2587" y="1349"/>
                <a:ext cx="96" cy="181"/>
              </a:xfrm>
              <a:custGeom>
                <a:avLst/>
                <a:gdLst>
                  <a:gd name="T0" fmla="*/ 0 w 21600"/>
                  <a:gd name="T1" fmla="*/ 0 h 16294"/>
                  <a:gd name="T2" fmla="*/ 0 w 21600"/>
                  <a:gd name="T3" fmla="*/ 0 h 16294"/>
                  <a:gd name="T4" fmla="*/ 0 w 21600"/>
                  <a:gd name="T5" fmla="*/ 0 h 1629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6294" fill="none" extrusionOk="0">
                    <a:moveTo>
                      <a:pt x="14179" y="0"/>
                    </a:moveTo>
                    <a:cubicBezTo>
                      <a:pt x="18893" y="4102"/>
                      <a:pt x="21600" y="10045"/>
                      <a:pt x="21600" y="16294"/>
                    </a:cubicBezTo>
                  </a:path>
                  <a:path w="21600" h="16294" stroke="0" extrusionOk="0">
                    <a:moveTo>
                      <a:pt x="14179" y="0"/>
                    </a:moveTo>
                    <a:cubicBezTo>
                      <a:pt x="18893" y="4102"/>
                      <a:pt x="21600" y="10045"/>
                      <a:pt x="21600" y="16294"/>
                    </a:cubicBezTo>
                    <a:lnTo>
                      <a:pt x="0" y="16294"/>
                    </a:lnTo>
                    <a:lnTo>
                      <a:pt x="14179" y="0"/>
                    </a:lnTo>
                    <a:close/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36" name="Object 35"/>
              <p:cNvGraphicFramePr>
                <a:graphicFrameLocks noChangeAspect="1"/>
              </p:cNvGraphicFramePr>
              <p:nvPr/>
            </p:nvGraphicFramePr>
            <p:xfrm>
              <a:off x="2533" y="1114"/>
              <a:ext cx="233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852" name="Equation" r:id="rId23" imgW="139579" imgH="164957" progId="Equation.3">
                      <p:embed/>
                    </p:oleObj>
                  </mc:Choice>
                  <mc:Fallback>
                    <p:oleObj name="Equation" r:id="rId23" imgW="139579" imgH="164957" progId="Equation.3">
                      <p:embed/>
                      <p:pic>
                        <p:nvPicPr>
                          <p:cNvPr id="37919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3" y="1114"/>
                            <a:ext cx="233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7" name="Group 36"/>
          <p:cNvGrpSpPr>
            <a:grpSpLocks/>
          </p:cNvGrpSpPr>
          <p:nvPr/>
        </p:nvGrpSpPr>
        <p:grpSpPr bwMode="auto">
          <a:xfrm>
            <a:off x="7864720" y="2334537"/>
            <a:ext cx="533400" cy="381000"/>
            <a:chOff x="2736" y="1440"/>
            <a:chExt cx="336" cy="240"/>
          </a:xfrm>
        </p:grpSpPr>
        <p:sp>
          <p:nvSpPr>
            <p:cNvPr id="138" name="Arc 37"/>
            <p:cNvSpPr>
              <a:spLocks/>
            </p:cNvSpPr>
            <p:nvPr/>
          </p:nvSpPr>
          <p:spPr bwMode="auto">
            <a:xfrm>
              <a:off x="2736" y="1536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9" name="Object 38"/>
            <p:cNvGraphicFramePr>
              <a:graphicFrameLocks noChangeAspect="1"/>
            </p:cNvGraphicFramePr>
            <p:nvPr/>
          </p:nvGraphicFramePr>
          <p:xfrm>
            <a:off x="2840" y="144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53" name="Equation" r:id="rId24" imgW="139700" imgH="139700" progId="Equation.3">
                    <p:embed/>
                  </p:oleObj>
                </mc:Choice>
                <mc:Fallback>
                  <p:oleObj name="Equation" r:id="rId24" imgW="139700" imgH="139700" progId="Equation.3">
                    <p:embed/>
                    <p:pic>
                      <p:nvPicPr>
                        <p:cNvPr id="37915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44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" name="Group 39"/>
          <p:cNvGrpSpPr>
            <a:grpSpLocks/>
          </p:cNvGrpSpPr>
          <p:nvPr/>
        </p:nvGrpSpPr>
        <p:grpSpPr bwMode="auto">
          <a:xfrm>
            <a:off x="7350370" y="2334537"/>
            <a:ext cx="495300" cy="228600"/>
            <a:chOff x="2412" y="1488"/>
            <a:chExt cx="312" cy="144"/>
          </a:xfrm>
        </p:grpSpPr>
        <p:sp>
          <p:nvSpPr>
            <p:cNvPr id="141" name="Freeform 40"/>
            <p:cNvSpPr>
              <a:spLocks/>
            </p:cNvSpPr>
            <p:nvPr/>
          </p:nvSpPr>
          <p:spPr bwMode="auto">
            <a:xfrm>
              <a:off x="2412" y="1488"/>
              <a:ext cx="84" cy="144"/>
            </a:xfrm>
            <a:custGeom>
              <a:avLst/>
              <a:gdLst>
                <a:gd name="T0" fmla="*/ 0 w 84"/>
                <a:gd name="T1" fmla="*/ 144 h 144"/>
                <a:gd name="T2" fmla="*/ 84 w 84"/>
                <a:gd name="T3" fmla="*/ 0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4" h="144">
                  <a:moveTo>
                    <a:pt x="0" y="144"/>
                  </a:moveTo>
                  <a:lnTo>
                    <a:pt x="8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2" name="Freeform 41"/>
            <p:cNvSpPr>
              <a:spLocks/>
            </p:cNvSpPr>
            <p:nvPr/>
          </p:nvSpPr>
          <p:spPr bwMode="auto">
            <a:xfrm>
              <a:off x="2496" y="1488"/>
              <a:ext cx="228" cy="112"/>
            </a:xfrm>
            <a:custGeom>
              <a:avLst/>
              <a:gdLst>
                <a:gd name="T0" fmla="*/ 0 w 228"/>
                <a:gd name="T1" fmla="*/ 0 h 112"/>
                <a:gd name="T2" fmla="*/ 228 w 228"/>
                <a:gd name="T3" fmla="*/ 112 h 1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" h="112">
                  <a:moveTo>
                    <a:pt x="0" y="0"/>
                  </a:moveTo>
                  <a:lnTo>
                    <a:pt x="228" y="11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11095"/>
              </p:ext>
            </p:extLst>
          </p:nvPr>
        </p:nvGraphicFramePr>
        <p:xfrm>
          <a:off x="4307133" y="2620287"/>
          <a:ext cx="2809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4" name="Equation" r:id="rId26" imgW="164957" imgH="190335" progId="Equation.3">
                  <p:embed/>
                </p:oleObj>
              </mc:Choice>
              <mc:Fallback>
                <p:oleObj name="Equation" r:id="rId26" imgW="164957" imgH="190335" progId="Equation.3">
                  <p:embed/>
                  <p:pic>
                    <p:nvPicPr>
                      <p:cNvPr id="3790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133" y="2620287"/>
                        <a:ext cx="2809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43"/>
          <p:cNvGrpSpPr>
            <a:grpSpLocks/>
          </p:cNvGrpSpPr>
          <p:nvPr/>
        </p:nvGrpSpPr>
        <p:grpSpPr bwMode="auto">
          <a:xfrm>
            <a:off x="4664320" y="1420137"/>
            <a:ext cx="3962400" cy="1295400"/>
            <a:chOff x="720" y="864"/>
            <a:chExt cx="2496" cy="816"/>
          </a:xfrm>
        </p:grpSpPr>
        <p:graphicFrame>
          <p:nvGraphicFramePr>
            <p:cNvPr id="145" name="Object 44"/>
            <p:cNvGraphicFramePr>
              <a:graphicFrameLocks noChangeAspect="1"/>
            </p:cNvGraphicFramePr>
            <p:nvPr/>
          </p:nvGraphicFramePr>
          <p:xfrm>
            <a:off x="2880" y="864"/>
            <a:ext cx="33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55" name="Equation" r:id="rId28" imgW="330200" imgH="279400" progId="Equation.3">
                    <p:embed/>
                  </p:oleObj>
                </mc:Choice>
                <mc:Fallback>
                  <p:oleObj name="Equation" r:id="rId28" imgW="330200" imgH="279400" progId="Equation.3">
                    <p:embed/>
                    <p:pic>
                      <p:nvPicPr>
                        <p:cNvPr id="37907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33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Object 45"/>
            <p:cNvGraphicFramePr>
              <a:graphicFrameLocks noChangeAspect="1"/>
            </p:cNvGraphicFramePr>
            <p:nvPr/>
          </p:nvGraphicFramePr>
          <p:xfrm>
            <a:off x="1728" y="105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56" name="公式" r:id="rId30" imgW="114102" imgH="126780" progId="Equation.3">
                    <p:embed/>
                  </p:oleObj>
                </mc:Choice>
                <mc:Fallback>
                  <p:oleObj name="公式" r:id="rId30" imgW="114102" imgH="126780" progId="Equation.3">
                    <p:embed/>
                    <p:pic>
                      <p:nvPicPr>
                        <p:cNvPr id="3790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56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7" name="Group 46"/>
            <p:cNvGrpSpPr>
              <a:grpSpLocks/>
            </p:cNvGrpSpPr>
            <p:nvPr/>
          </p:nvGrpSpPr>
          <p:grpSpPr bwMode="auto">
            <a:xfrm>
              <a:off x="720" y="864"/>
              <a:ext cx="2256" cy="816"/>
              <a:chOff x="720" y="864"/>
              <a:chExt cx="2256" cy="816"/>
            </a:xfrm>
          </p:grpSpPr>
          <p:sp>
            <p:nvSpPr>
              <p:cNvPr id="148" name="Line 47"/>
              <p:cNvSpPr>
                <a:spLocks noChangeShapeType="1"/>
              </p:cNvSpPr>
              <p:nvPr/>
            </p:nvSpPr>
            <p:spPr bwMode="auto">
              <a:xfrm flipV="1">
                <a:off x="2640" y="1152"/>
                <a:ext cx="336" cy="528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9" name="Line 48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920" cy="816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50" name="Group 49"/>
          <p:cNvGrpSpPr>
            <a:grpSpLocks/>
          </p:cNvGrpSpPr>
          <p:nvPr/>
        </p:nvGrpSpPr>
        <p:grpSpPr bwMode="auto">
          <a:xfrm>
            <a:off x="4511920" y="810537"/>
            <a:ext cx="609600" cy="655638"/>
            <a:chOff x="624" y="480"/>
            <a:chExt cx="384" cy="413"/>
          </a:xfrm>
        </p:grpSpPr>
        <p:graphicFrame>
          <p:nvGraphicFramePr>
            <p:cNvPr id="151" name="Object 50"/>
            <p:cNvGraphicFramePr>
              <a:graphicFrameLocks noChangeAspect="1"/>
            </p:cNvGraphicFramePr>
            <p:nvPr/>
          </p:nvGraphicFramePr>
          <p:xfrm>
            <a:off x="624" y="480"/>
            <a:ext cx="38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57" name="Equation" r:id="rId32" imgW="393529" imgH="291973" progId="Equation.3">
                    <p:embed/>
                  </p:oleObj>
                </mc:Choice>
                <mc:Fallback>
                  <p:oleObj name="Equation" r:id="rId32" imgW="393529" imgH="291973" progId="Equation.3">
                    <p:embed/>
                    <p:pic>
                      <p:nvPicPr>
                        <p:cNvPr id="37905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38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AutoShape 51"/>
            <p:cNvSpPr>
              <a:spLocks noChangeArrowheads="1"/>
            </p:cNvSpPr>
            <p:nvPr/>
          </p:nvSpPr>
          <p:spPr bwMode="auto">
            <a:xfrm>
              <a:off x="648" y="797"/>
              <a:ext cx="192" cy="96"/>
            </a:xfrm>
            <a:prstGeom prst="rightArrow">
              <a:avLst>
                <a:gd name="adj1" fmla="val 52056"/>
                <a:gd name="adj2" fmla="val 66667"/>
              </a:avLst>
            </a:prstGeom>
            <a:solidFill>
              <a:srgbClr val="FF3300"/>
            </a:solidFill>
            <a:ln w="2857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9339" y="91099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2060"/>
                </a:solidFill>
              </a:rPr>
              <a:t>解：</a:t>
            </a:r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845708" y="922422"/>
            <a:ext cx="3036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</a:rPr>
              <a:t>建</a:t>
            </a:r>
            <a:r>
              <a:rPr lang="zh-CN" altLang="en-US" sz="2400" b="1" smtClean="0">
                <a:solidFill>
                  <a:srgbClr val="002060"/>
                </a:solidFill>
              </a:rPr>
              <a:t>立坐标系，对称性分析，取电流元，据毕萨定律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21191" y="4217312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2060"/>
                </a:solidFill>
              </a:rPr>
              <a:t>几何关系</a:t>
            </a:r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264520" y="5393249"/>
            <a:ext cx="2918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002060"/>
                </a:solidFill>
              </a:rPr>
              <a:t>方向：与电流满足右手螺旋，沿</a:t>
            </a:r>
            <a:r>
              <a:rPr lang="en-US" altLang="zh-CN" sz="2400" b="1" i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smtClean="0">
                <a:solidFill>
                  <a:srgbClr val="002060"/>
                </a:solidFill>
              </a:rPr>
              <a:t>轴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2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、毕奥萨伐尔定律的应用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6CA95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6CA95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5382980" y="1122633"/>
            <a:ext cx="3276600" cy="1295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54996"/>
              </p:ext>
            </p:extLst>
          </p:nvPr>
        </p:nvGraphicFramePr>
        <p:xfrm>
          <a:off x="5527442" y="1049608"/>
          <a:ext cx="2879725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0" name="公式" r:id="rId4" imgW="1091726" imgH="469696" progId="Equation.3">
                  <p:embed/>
                </p:oleObj>
              </mc:Choice>
              <mc:Fallback>
                <p:oleObj name="公式" r:id="rId4" imgW="1091726" imgH="469696" progId="Equation.3">
                  <p:embed/>
                  <p:pic>
                    <p:nvPicPr>
                      <p:cNvPr id="3892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442" y="1049608"/>
                        <a:ext cx="2879725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37"/>
          <p:cNvGrpSpPr>
            <a:grpSpLocks/>
          </p:cNvGrpSpPr>
          <p:nvPr/>
        </p:nvGrpSpPr>
        <p:grpSpPr bwMode="auto">
          <a:xfrm>
            <a:off x="630005" y="906733"/>
            <a:ext cx="4038600" cy="1676400"/>
            <a:chOff x="480" y="480"/>
            <a:chExt cx="2544" cy="1056"/>
          </a:xfrm>
        </p:grpSpPr>
        <p:sp>
          <p:nvSpPr>
            <p:cNvPr id="62" name="Rectangle 38"/>
            <p:cNvSpPr>
              <a:spLocks noChangeArrowheads="1"/>
            </p:cNvSpPr>
            <p:nvPr/>
          </p:nvSpPr>
          <p:spPr bwMode="auto">
            <a:xfrm>
              <a:off x="480" y="480"/>
              <a:ext cx="2544" cy="10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Oval 39"/>
            <p:cNvSpPr>
              <a:spLocks noChangeArrowheads="1"/>
            </p:cNvSpPr>
            <p:nvPr/>
          </p:nvSpPr>
          <p:spPr bwMode="auto">
            <a:xfrm>
              <a:off x="960" y="528"/>
              <a:ext cx="528" cy="9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1248" y="1008"/>
              <a:ext cx="15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2064" y="1008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 flipH="1" flipV="1">
              <a:off x="1056" y="624"/>
              <a:ext cx="192" cy="38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" name="Text Box 43"/>
            <p:cNvSpPr txBox="1">
              <a:spLocks noChangeArrowheads="1"/>
            </p:cNvSpPr>
            <p:nvPr/>
          </p:nvSpPr>
          <p:spPr bwMode="auto">
            <a:xfrm>
              <a:off x="2160" y="720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 flipH="1">
              <a:off x="624" y="100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9" name="Object 45"/>
            <p:cNvGraphicFramePr>
              <a:graphicFrameLocks noChangeAspect="1"/>
            </p:cNvGraphicFramePr>
            <p:nvPr/>
          </p:nvGraphicFramePr>
          <p:xfrm>
            <a:off x="1536" y="100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1" name="公式" r:id="rId6" imgW="177646" imgH="190335" progId="Equation.3">
                    <p:embed/>
                  </p:oleObj>
                </mc:Choice>
                <mc:Fallback>
                  <p:oleObj name="公式" r:id="rId6" imgW="177646" imgH="190335" progId="Equation.3">
                    <p:embed/>
                    <p:pic>
                      <p:nvPicPr>
                        <p:cNvPr id="3895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0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1920" y="86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1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graphicFrame>
          <p:nvGraphicFramePr>
            <p:cNvPr id="71" name="Object 47"/>
            <p:cNvGraphicFramePr>
              <a:graphicFrameLocks noChangeAspect="1"/>
            </p:cNvGraphicFramePr>
            <p:nvPr/>
          </p:nvGraphicFramePr>
          <p:xfrm>
            <a:off x="2208" y="672"/>
            <a:ext cx="23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2" name="公式" r:id="rId8" imgW="215619" imgH="266353" progId="Equation.3">
                    <p:embed/>
                  </p:oleObj>
                </mc:Choice>
                <mc:Fallback>
                  <p:oleObj name="公式" r:id="rId8" imgW="215619" imgH="266353" progId="Equation.3">
                    <p:embed/>
                    <p:pic>
                      <p:nvPicPr>
                        <p:cNvPr id="3895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72"/>
                          <a:ext cx="23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48"/>
            <p:cNvGraphicFramePr>
              <a:graphicFrameLocks noChangeAspect="1"/>
            </p:cNvGraphicFramePr>
            <p:nvPr/>
          </p:nvGraphicFramePr>
          <p:xfrm>
            <a:off x="2496" y="100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3" name="公式" r:id="rId10" imgW="177646" imgH="190335" progId="Equation.3">
                    <p:embed/>
                  </p:oleObj>
                </mc:Choice>
                <mc:Fallback>
                  <p:oleObj name="公式" r:id="rId10" imgW="177646" imgH="190335" progId="Equation.3">
                    <p:embed/>
                    <p:pic>
                      <p:nvPicPr>
                        <p:cNvPr id="3895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00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49"/>
            <p:cNvGraphicFramePr>
              <a:graphicFrameLocks noChangeAspect="1"/>
            </p:cNvGraphicFramePr>
            <p:nvPr/>
          </p:nvGraphicFramePr>
          <p:xfrm>
            <a:off x="1152" y="1008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4" name="Equation" r:id="rId11" imgW="164957" imgH="190335" progId="Equation.3">
                    <p:embed/>
                  </p:oleObj>
                </mc:Choice>
                <mc:Fallback>
                  <p:oleObj name="Equation" r:id="rId11" imgW="164957" imgH="190335" progId="Equation.3">
                    <p:embed/>
                    <p:pic>
                      <p:nvPicPr>
                        <p:cNvPr id="3895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50"/>
            <p:cNvGraphicFramePr>
              <a:graphicFrameLocks noChangeAspect="1"/>
            </p:cNvGraphicFramePr>
            <p:nvPr/>
          </p:nvGraphicFramePr>
          <p:xfrm>
            <a:off x="1213" y="720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5" name="Equation" r:id="rId13" imgW="215806" imgH="228501" progId="Equation.3">
                    <p:embed/>
                  </p:oleObj>
                </mc:Choice>
                <mc:Fallback>
                  <p:oleObj name="Equation" r:id="rId13" imgW="215806" imgH="228501" progId="Equation.3">
                    <p:embed/>
                    <p:pic>
                      <p:nvPicPr>
                        <p:cNvPr id="3895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720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51"/>
            <p:cNvGraphicFramePr>
              <a:graphicFrameLocks noChangeAspect="1"/>
            </p:cNvGraphicFramePr>
            <p:nvPr/>
          </p:nvGraphicFramePr>
          <p:xfrm>
            <a:off x="816" y="768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6" name="Equation" r:id="rId15" imgW="165028" imgH="228501" progId="Equation.3">
                    <p:embed/>
                  </p:oleObj>
                </mc:Choice>
                <mc:Fallback>
                  <p:oleObj name="Equation" r:id="rId15" imgW="165028" imgH="228501" progId="Equation.3">
                    <p:embed/>
                    <p:pic>
                      <p:nvPicPr>
                        <p:cNvPr id="38957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68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52"/>
            <p:cNvSpPr>
              <a:spLocks noChangeShapeType="1"/>
            </p:cNvSpPr>
            <p:nvPr/>
          </p:nvSpPr>
          <p:spPr bwMode="auto">
            <a:xfrm>
              <a:off x="960" y="960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381712" y="2674445"/>
            <a:ext cx="1911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34759" y="2709043"/>
            <a:ext cx="5546711" cy="526049"/>
            <a:chOff x="1934759" y="2709043"/>
            <a:chExt cx="5546711" cy="526049"/>
          </a:xfrm>
        </p:grpSpPr>
        <p:sp>
          <p:nvSpPr>
            <p:cNvPr id="78" name="Text Box 12"/>
            <p:cNvSpPr txBox="1">
              <a:spLocks noChangeArrowheads="1"/>
            </p:cNvSpPr>
            <p:nvPr/>
          </p:nvSpPr>
          <p:spPr bwMode="auto">
            <a:xfrm>
              <a:off x="1934759" y="2711872"/>
              <a:ext cx="55467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8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无论 </a:t>
              </a:r>
              <a:r>
                <a:rPr lang="en-US" altLang="zh-CN" sz="2800" i="1" smtClean="0">
                  <a:solidFill>
                    <a:srgbClr val="000000"/>
                  </a:solidFill>
                  <a:ea typeface="宋体" panose="02010600030101010101" pitchFamily="2" charset="-122"/>
                </a:rPr>
                <a:t>x&gt;</a:t>
              </a:r>
              <a:r>
                <a:rPr lang="en-US" altLang="zh-CN" sz="28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 </a:t>
              </a:r>
              <a:r>
                <a:rPr lang="zh-CN" altLang="en-US" sz="28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或 </a:t>
              </a:r>
              <a:r>
                <a:rPr lang="en-US" altLang="zh-CN" sz="2800" i="1" smtClean="0">
                  <a:solidFill>
                    <a:srgbClr val="000000"/>
                  </a:solidFill>
                  <a:ea typeface="宋体" panose="02010600030101010101" pitchFamily="2" charset="-122"/>
                </a:rPr>
                <a:t>x&lt;</a:t>
              </a:r>
              <a:r>
                <a:rPr lang="en-US" altLang="zh-CN" sz="28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r>
                <a:rPr lang="zh-CN" altLang="en-US" sz="28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    与</a:t>
              </a:r>
              <a:r>
                <a:rPr lang="en-US" altLang="zh-CN" sz="2800" i="1" smtClean="0">
                  <a:solidFill>
                    <a:srgbClr val="000000"/>
                  </a:solidFill>
                  <a:ea typeface="宋体" panose="02010600030101010101" pitchFamily="2" charset="-122"/>
                </a:rPr>
                <a:t>x</a:t>
              </a:r>
              <a:r>
                <a:rPr lang="zh-CN" altLang="en-US" sz="28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轴同向；  </a:t>
              </a:r>
            </a:p>
          </p:txBody>
        </p:sp>
        <p:graphicFrame>
          <p:nvGraphicFramePr>
            <p:cNvPr id="79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39161"/>
                </p:ext>
              </p:extLst>
            </p:nvPr>
          </p:nvGraphicFramePr>
          <p:xfrm>
            <a:off x="4788024" y="2709043"/>
            <a:ext cx="366713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17" name="公式" r:id="rId8" imgW="215619" imgH="266353" progId="Equation.3">
                    <p:embed/>
                  </p:oleObj>
                </mc:Choice>
                <mc:Fallback>
                  <p:oleObj name="公式" r:id="rId8" imgW="215619" imgH="266353" progId="Equation.3">
                    <p:embed/>
                    <p:pic>
                      <p:nvPicPr>
                        <p:cNvPr id="7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2709043"/>
                          <a:ext cx="366713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395304" y="3421333"/>
            <a:ext cx="1911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8926" y="3434467"/>
            <a:ext cx="3542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= 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时，圆心处：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192044"/>
              </p:ext>
            </p:extLst>
          </p:nvPr>
        </p:nvGraphicFramePr>
        <p:xfrm>
          <a:off x="2725015" y="3968506"/>
          <a:ext cx="1143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8" name="Equation" r:id="rId17" imgW="1244600" imgH="787400" progId="Equation.3">
                  <p:embed/>
                </p:oleObj>
              </mc:Choice>
              <mc:Fallback>
                <p:oleObj name="Equation" r:id="rId17" imgW="1244600" imgH="787400" progId="Equation.3">
                  <p:embed/>
                  <p:pic>
                    <p:nvPicPr>
                      <p:cNvPr id="159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015" y="3968506"/>
                        <a:ext cx="1143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436454" y="4800867"/>
            <a:ext cx="1911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r>
              <a:rPr lang="en-US" altLang="zh-CN" sz="2800" ker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2148" y="4832622"/>
            <a:ext cx="391425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轴线以外的磁场较复杂，可定性给出磁感应线</a:t>
            </a:r>
            <a:endParaRPr kumimoji="0" lang="zh-CN" altLang="en-US" sz="26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875615" y="5862215"/>
            <a:ext cx="542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smtClean="0">
                <a:ea typeface="宋体" panose="02010600030101010101" pitchFamily="2" charset="-122"/>
              </a:rPr>
              <a:t>电流与</a:t>
            </a:r>
            <a:r>
              <a:rPr lang="en-US" altLang="zh-CN" sz="2800" smtClean="0">
                <a:ea typeface="宋体" panose="02010600030101010101" pitchFamily="2" charset="-122"/>
              </a:rPr>
              <a:t>B</a:t>
            </a:r>
            <a:r>
              <a:rPr lang="zh-CN" altLang="en-US" sz="2800" smtClean="0">
                <a:ea typeface="宋体" panose="02010600030101010101" pitchFamily="2" charset="-122"/>
              </a:rPr>
              <a:t>线仍服从右手螺旋关系。</a:t>
            </a:r>
            <a:endParaRPr lang="zh-CN" altLang="en-US" sz="2800" b="0" smtClean="0">
              <a:ea typeface="宋体" panose="02010600030101010101" pitchFamily="2" charset="-122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6156176" y="3414105"/>
            <a:ext cx="2209800" cy="16002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8" name="Group 55"/>
          <p:cNvGrpSpPr>
            <a:grpSpLocks/>
          </p:cNvGrpSpPr>
          <p:nvPr/>
        </p:nvGrpSpPr>
        <p:grpSpPr bwMode="auto">
          <a:xfrm>
            <a:off x="6480026" y="3671280"/>
            <a:ext cx="1809750" cy="590550"/>
            <a:chOff x="4377" y="3113"/>
            <a:chExt cx="1140" cy="372"/>
          </a:xfrm>
        </p:grpSpPr>
        <p:grpSp>
          <p:nvGrpSpPr>
            <p:cNvPr id="89" name="Group 54"/>
            <p:cNvGrpSpPr>
              <a:grpSpLocks/>
            </p:cNvGrpSpPr>
            <p:nvPr/>
          </p:nvGrpSpPr>
          <p:grpSpPr bwMode="auto">
            <a:xfrm>
              <a:off x="4604" y="3289"/>
              <a:ext cx="576" cy="96"/>
              <a:chOff x="4752" y="2296"/>
              <a:chExt cx="576" cy="96"/>
            </a:xfrm>
          </p:grpSpPr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4752" y="2296"/>
                <a:ext cx="288" cy="9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" name="Rectangle 19"/>
              <p:cNvSpPr>
                <a:spLocks noChangeArrowheads="1"/>
              </p:cNvSpPr>
              <p:nvPr/>
            </p:nvSpPr>
            <p:spPr bwMode="auto">
              <a:xfrm>
                <a:off x="5040" y="2296"/>
                <a:ext cx="288" cy="96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0" name="Text Box 34"/>
            <p:cNvSpPr txBox="1">
              <a:spLocks noChangeArrowheads="1"/>
            </p:cNvSpPr>
            <p:nvPr/>
          </p:nvSpPr>
          <p:spPr bwMode="auto">
            <a:xfrm>
              <a:off x="4377" y="31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1" name="Text Box 35"/>
            <p:cNvSpPr txBox="1">
              <a:spLocks noChangeArrowheads="1"/>
            </p:cNvSpPr>
            <p:nvPr/>
          </p:nvSpPr>
          <p:spPr bwMode="auto">
            <a:xfrm>
              <a:off x="5239" y="315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Group 58"/>
          <p:cNvGrpSpPr>
            <a:grpSpLocks/>
          </p:cNvGrpSpPr>
          <p:nvPr/>
        </p:nvGrpSpPr>
        <p:grpSpPr bwMode="auto">
          <a:xfrm>
            <a:off x="6232376" y="4392005"/>
            <a:ext cx="2514600" cy="1371600"/>
            <a:chOff x="4176" y="2296"/>
            <a:chExt cx="1584" cy="864"/>
          </a:xfrm>
        </p:grpSpPr>
        <p:grpSp>
          <p:nvGrpSpPr>
            <p:cNvPr id="95" name="Group 20"/>
            <p:cNvGrpSpPr>
              <a:grpSpLocks/>
            </p:cNvGrpSpPr>
            <p:nvPr/>
          </p:nvGrpSpPr>
          <p:grpSpPr bwMode="auto">
            <a:xfrm>
              <a:off x="4176" y="2296"/>
              <a:ext cx="1584" cy="864"/>
              <a:chOff x="3984" y="1488"/>
              <a:chExt cx="1584" cy="864"/>
            </a:xfrm>
          </p:grpSpPr>
          <p:sp>
            <p:nvSpPr>
              <p:cNvPr id="97" name="Freeform 21"/>
              <p:cNvSpPr>
                <a:spLocks/>
              </p:cNvSpPr>
              <p:nvPr/>
            </p:nvSpPr>
            <p:spPr bwMode="auto">
              <a:xfrm>
                <a:off x="4818" y="1668"/>
                <a:ext cx="296" cy="156"/>
              </a:xfrm>
              <a:custGeom>
                <a:avLst/>
                <a:gdLst>
                  <a:gd name="T0" fmla="*/ 0 w 296"/>
                  <a:gd name="T1" fmla="*/ 156 h 156"/>
                  <a:gd name="T2" fmla="*/ 117 w 296"/>
                  <a:gd name="T3" fmla="*/ 127 h 156"/>
                  <a:gd name="T4" fmla="*/ 215 w 296"/>
                  <a:gd name="T5" fmla="*/ 78 h 156"/>
                  <a:gd name="T6" fmla="*/ 293 w 29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6" h="156">
                    <a:moveTo>
                      <a:pt x="0" y="156"/>
                    </a:moveTo>
                    <a:cubicBezTo>
                      <a:pt x="38" y="143"/>
                      <a:pt x="79" y="141"/>
                      <a:pt x="117" y="127"/>
                    </a:cubicBezTo>
                    <a:cubicBezTo>
                      <a:pt x="153" y="113"/>
                      <a:pt x="179" y="90"/>
                      <a:pt x="215" y="78"/>
                    </a:cubicBezTo>
                    <a:cubicBezTo>
                      <a:pt x="296" y="8"/>
                      <a:pt x="293" y="44"/>
                      <a:pt x="293" y="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8" name="Freeform 22"/>
              <p:cNvSpPr>
                <a:spLocks/>
              </p:cNvSpPr>
              <p:nvPr/>
            </p:nvSpPr>
            <p:spPr bwMode="auto">
              <a:xfrm flipV="1">
                <a:off x="4848" y="2016"/>
                <a:ext cx="296" cy="156"/>
              </a:xfrm>
              <a:custGeom>
                <a:avLst/>
                <a:gdLst>
                  <a:gd name="T0" fmla="*/ 0 w 296"/>
                  <a:gd name="T1" fmla="*/ 156 h 156"/>
                  <a:gd name="T2" fmla="*/ 117 w 296"/>
                  <a:gd name="T3" fmla="*/ 127 h 156"/>
                  <a:gd name="T4" fmla="*/ 215 w 296"/>
                  <a:gd name="T5" fmla="*/ 78 h 156"/>
                  <a:gd name="T6" fmla="*/ 293 w 29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6" h="156">
                    <a:moveTo>
                      <a:pt x="0" y="156"/>
                    </a:moveTo>
                    <a:cubicBezTo>
                      <a:pt x="38" y="143"/>
                      <a:pt x="79" y="141"/>
                      <a:pt x="117" y="127"/>
                    </a:cubicBezTo>
                    <a:cubicBezTo>
                      <a:pt x="153" y="113"/>
                      <a:pt x="179" y="90"/>
                      <a:pt x="215" y="78"/>
                    </a:cubicBezTo>
                    <a:cubicBezTo>
                      <a:pt x="296" y="8"/>
                      <a:pt x="293" y="44"/>
                      <a:pt x="293" y="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9" name="Freeform 23"/>
              <p:cNvSpPr>
                <a:spLocks/>
              </p:cNvSpPr>
              <p:nvPr/>
            </p:nvSpPr>
            <p:spPr bwMode="auto">
              <a:xfrm flipH="1">
                <a:off x="4128" y="1632"/>
                <a:ext cx="296" cy="144"/>
              </a:xfrm>
              <a:custGeom>
                <a:avLst/>
                <a:gdLst>
                  <a:gd name="T0" fmla="*/ 0 w 296"/>
                  <a:gd name="T1" fmla="*/ 123 h 156"/>
                  <a:gd name="T2" fmla="*/ 117 w 296"/>
                  <a:gd name="T3" fmla="*/ 100 h 156"/>
                  <a:gd name="T4" fmla="*/ 215 w 296"/>
                  <a:gd name="T5" fmla="*/ 61 h 156"/>
                  <a:gd name="T6" fmla="*/ 293 w 29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6" h="156">
                    <a:moveTo>
                      <a:pt x="0" y="156"/>
                    </a:moveTo>
                    <a:cubicBezTo>
                      <a:pt x="38" y="143"/>
                      <a:pt x="79" y="141"/>
                      <a:pt x="117" y="127"/>
                    </a:cubicBezTo>
                    <a:cubicBezTo>
                      <a:pt x="153" y="113"/>
                      <a:pt x="179" y="90"/>
                      <a:pt x="215" y="78"/>
                    </a:cubicBezTo>
                    <a:cubicBezTo>
                      <a:pt x="296" y="8"/>
                      <a:pt x="293" y="44"/>
                      <a:pt x="293" y="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0" name="Freeform 24"/>
              <p:cNvSpPr>
                <a:spLocks/>
              </p:cNvSpPr>
              <p:nvPr/>
            </p:nvSpPr>
            <p:spPr bwMode="auto">
              <a:xfrm flipH="1" flipV="1">
                <a:off x="4168" y="2064"/>
                <a:ext cx="296" cy="144"/>
              </a:xfrm>
              <a:custGeom>
                <a:avLst/>
                <a:gdLst>
                  <a:gd name="T0" fmla="*/ 0 w 296"/>
                  <a:gd name="T1" fmla="*/ 123 h 156"/>
                  <a:gd name="T2" fmla="*/ 117 w 296"/>
                  <a:gd name="T3" fmla="*/ 100 h 156"/>
                  <a:gd name="T4" fmla="*/ 215 w 296"/>
                  <a:gd name="T5" fmla="*/ 61 h 156"/>
                  <a:gd name="T6" fmla="*/ 293 w 29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6" h="156">
                    <a:moveTo>
                      <a:pt x="0" y="156"/>
                    </a:moveTo>
                    <a:cubicBezTo>
                      <a:pt x="38" y="143"/>
                      <a:pt x="79" y="141"/>
                      <a:pt x="117" y="127"/>
                    </a:cubicBezTo>
                    <a:cubicBezTo>
                      <a:pt x="153" y="113"/>
                      <a:pt x="179" y="90"/>
                      <a:pt x="215" y="78"/>
                    </a:cubicBezTo>
                    <a:cubicBezTo>
                      <a:pt x="296" y="8"/>
                      <a:pt x="293" y="44"/>
                      <a:pt x="293" y="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1" name="Oval 25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480" cy="24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2" name="Oval 26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480" cy="24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03" name="Group 27"/>
              <p:cNvGrpSpPr>
                <a:grpSpLocks/>
              </p:cNvGrpSpPr>
              <p:nvPr/>
            </p:nvGrpSpPr>
            <p:grpSpPr bwMode="auto">
              <a:xfrm>
                <a:off x="3984" y="1920"/>
                <a:ext cx="1584" cy="0"/>
                <a:chOff x="3984" y="1920"/>
                <a:chExt cx="1584" cy="0"/>
              </a:xfrm>
            </p:grpSpPr>
            <p:sp>
              <p:nvSpPr>
                <p:cNvPr id="157" name="Line 28"/>
                <p:cNvSpPr>
                  <a:spLocks noChangeShapeType="1"/>
                </p:cNvSpPr>
                <p:nvPr/>
              </p:nvSpPr>
              <p:spPr bwMode="auto">
                <a:xfrm>
                  <a:off x="3984" y="1920"/>
                  <a:ext cx="158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8" name="Line 29"/>
                <p:cNvSpPr>
                  <a:spLocks noChangeShapeType="1"/>
                </p:cNvSpPr>
                <p:nvPr/>
              </p:nvSpPr>
              <p:spPr bwMode="auto">
                <a:xfrm>
                  <a:off x="4128" y="19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36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05" name="Line 30"/>
              <p:cNvSpPr>
                <a:spLocks noChangeShapeType="1"/>
              </p:cNvSpPr>
              <p:nvPr/>
            </p:nvSpPr>
            <p:spPr bwMode="auto">
              <a:xfrm flipV="1">
                <a:off x="4752" y="1680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Line 31"/>
              <p:cNvSpPr>
                <a:spLocks noChangeShapeType="1"/>
              </p:cNvSpPr>
              <p:nvPr/>
            </p:nvSpPr>
            <p:spPr bwMode="auto">
              <a:xfrm>
                <a:off x="4752" y="2112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" name="Oval 32"/>
              <p:cNvSpPr>
                <a:spLocks noChangeArrowheads="1"/>
              </p:cNvSpPr>
              <p:nvPr/>
            </p:nvSpPr>
            <p:spPr bwMode="auto">
              <a:xfrm>
                <a:off x="4512" y="1584"/>
                <a:ext cx="240" cy="624"/>
              </a:xfrm>
              <a:prstGeom prst="ellips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6" name="Line 57"/>
            <p:cNvSpPr>
              <a:spLocks noChangeShapeType="1"/>
            </p:cNvSpPr>
            <p:nvPr/>
          </p:nvSpPr>
          <p:spPr bwMode="auto">
            <a:xfrm>
              <a:off x="4694" y="2659"/>
              <a:ext cx="0" cy="181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67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2" grpId="0"/>
      <p:bldP spid="83" grpId="0"/>
      <p:bldP spid="5" grpId="0"/>
      <p:bldP spid="86" grpId="0" autoUpdateAnimBg="0"/>
      <p:bldP spid="8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1856</Words>
  <Application>Microsoft Office PowerPoint</Application>
  <PresentationFormat>全屏显示(4:3)</PresentationFormat>
  <Paragraphs>260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FZHei-B01S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1_默认设计模板</vt:lpstr>
      <vt:lpstr>1_空白设计模板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彭青;刘朗</dc:creator>
  <cp:lastModifiedBy>Administrator</cp:lastModifiedBy>
  <cp:revision>154</cp:revision>
  <dcterms:created xsi:type="dcterms:W3CDTF">2005-09-11T15:39:18Z</dcterms:created>
  <dcterms:modified xsi:type="dcterms:W3CDTF">2020-08-17T12:40:51Z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