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notesSlides/notesSlide4.xml" ContentType="application/vnd.openxmlformats-officedocument.presentationml.notesSlide+xml"/>
  <Override PartName="/ppt/activeX/activeX2.xml" ContentType="application/vnd.ms-office.activeX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9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notesSlides/notesSlide10.xml" ContentType="application/vnd.openxmlformats-officedocument.presentationml.notesSlide+xml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11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notesSlides/notesSlide12.xml" ContentType="application/vnd.openxmlformats-officedocument.presentationml.notesSlide+xml"/>
  <Override PartName="/ppt/embeddings/oleObject40.bin" ContentType="application/vnd.openxmlformats-officedocument.oleObject"/>
  <Override PartName="/ppt/notesSlides/notesSlide13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notesSlides/notesSlide14.xml" ContentType="application/vnd.openxmlformats-officedocument.presentationml.notesSlide+xml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notesSlides/notesSlide15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notesSlides/notesSlide16.xml" ContentType="application/vnd.openxmlformats-officedocument.presentationml.notesSlide+xml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notesSlides/notesSlide17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notesSlides/notesSlide18.xml" ContentType="application/vnd.openxmlformats-officedocument.presentationml.notesSlide+xml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notesSlides/notesSlide19.xml" ContentType="application/vnd.openxmlformats-officedocument.presentationml.notesSlide+xml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ppt/embeddings/oleObject112.bin" ContentType="application/vnd.openxmlformats-officedocument.oleObject"/>
  <Override PartName="/ppt/embeddings/oleObject113.bin" ContentType="application/vnd.openxmlformats-officedocument.oleObject"/>
  <Override PartName="/ppt/embeddings/oleObject114.bin" ContentType="application/vnd.openxmlformats-officedocument.oleObject"/>
  <Override PartName="/ppt/embeddings/oleObject115.bin" ContentType="application/vnd.openxmlformats-officedocument.oleObject"/>
  <Override PartName="/ppt/embeddings/oleObject116.bin" ContentType="application/vnd.openxmlformats-officedocument.oleObject"/>
  <Override PartName="/ppt/embeddings/oleObject117.bin" ContentType="application/vnd.openxmlformats-officedocument.oleObject"/>
  <Override PartName="/ppt/embeddings/oleObject118.bin" ContentType="application/vnd.openxmlformats-officedocument.oleObject"/>
  <Override PartName="/ppt/embeddings/oleObject119.bin" ContentType="application/vnd.openxmlformats-officedocument.oleObject"/>
  <Override PartName="/ppt/embeddings/oleObject120.bin" ContentType="application/vnd.openxmlformats-officedocument.oleObject"/>
  <Override PartName="/ppt/embeddings/oleObject121.bin" ContentType="application/vnd.openxmlformats-officedocument.oleObject"/>
  <Override PartName="/ppt/embeddings/oleObject122.bin" ContentType="application/vnd.openxmlformats-officedocument.oleObject"/>
  <Override PartName="/ppt/notesSlides/notesSlide24.xml" ContentType="application/vnd.openxmlformats-officedocument.presentationml.notesSlide+xml"/>
  <Override PartName="/ppt/embeddings/oleObject123.bin" ContentType="application/vnd.openxmlformats-officedocument.oleObject"/>
  <Override PartName="/ppt/embeddings/oleObject124.bin" ContentType="application/vnd.openxmlformats-officedocument.oleObject"/>
  <Override PartName="/ppt/embeddings/oleObject125.bin" ContentType="application/vnd.openxmlformats-officedocument.oleObject"/>
  <Override PartName="/ppt/embeddings/oleObject126.bin" ContentType="application/vnd.openxmlformats-officedocument.oleObject"/>
  <Override PartName="/ppt/embeddings/oleObject127.bin" ContentType="application/vnd.openxmlformats-officedocument.oleObject"/>
  <Override PartName="/ppt/embeddings/oleObject128.bin" ContentType="application/vnd.openxmlformats-officedocument.oleObject"/>
  <Override PartName="/ppt/embeddings/oleObject129.bin" ContentType="application/vnd.openxmlformats-officedocument.oleObject"/>
  <Override PartName="/ppt/embeddings/oleObject130.bin" ContentType="application/vnd.openxmlformats-officedocument.oleObject"/>
  <Override PartName="/ppt/notesSlides/notesSlide25.xml" ContentType="application/vnd.openxmlformats-officedocument.presentationml.notesSlide+xml"/>
  <Override PartName="/ppt/embeddings/oleObject131.bin" ContentType="application/vnd.openxmlformats-officedocument.oleObject"/>
  <Override PartName="/ppt/embeddings/oleObject132.bin" ContentType="application/vnd.openxmlformats-officedocument.oleObject"/>
  <Override PartName="/ppt/embeddings/oleObject133.bin" ContentType="application/vnd.openxmlformats-officedocument.oleObject"/>
  <Override PartName="/ppt/embeddings/oleObject134.bin" ContentType="application/vnd.openxmlformats-officedocument.oleObject"/>
  <Override PartName="/ppt/embeddings/oleObject135.bin" ContentType="application/vnd.openxmlformats-officedocument.oleObject"/>
  <Override PartName="/ppt/embeddings/oleObject136.bin" ContentType="application/vnd.openxmlformats-officedocument.oleObject"/>
  <Override PartName="/ppt/embeddings/oleObject137.bin" ContentType="application/vnd.openxmlformats-officedocument.oleObject"/>
  <Override PartName="/ppt/embeddings/oleObject138.bin" ContentType="application/vnd.openxmlformats-officedocument.oleObject"/>
  <Override PartName="/ppt/embeddings/oleObject139.bin" ContentType="application/vnd.openxmlformats-officedocument.oleObject"/>
  <Override PartName="/ppt/embeddings/oleObject140.bin" ContentType="application/vnd.openxmlformats-officedocument.oleObject"/>
  <Override PartName="/ppt/embeddings/oleObject141.bin" ContentType="application/vnd.openxmlformats-officedocument.oleObject"/>
  <Override PartName="/ppt/embeddings/oleObject142.bin" ContentType="application/vnd.openxmlformats-officedocument.oleObject"/>
  <Override PartName="/ppt/embeddings/oleObject143.bin" ContentType="application/vnd.openxmlformats-officedocument.oleObject"/>
  <Override PartName="/ppt/embeddings/oleObject144.bin" ContentType="application/vnd.openxmlformats-officedocument.oleObject"/>
  <Override PartName="/ppt/embeddings/oleObject145.bin" ContentType="application/vnd.openxmlformats-officedocument.oleObject"/>
  <Override PartName="/ppt/embeddings/oleObject146.bin" ContentType="application/vnd.openxmlformats-officedocument.oleObject"/>
  <Override PartName="/ppt/embeddings/oleObject147.bin" ContentType="application/vnd.openxmlformats-officedocument.oleObject"/>
  <Override PartName="/ppt/embeddings/oleObject148.bin" ContentType="application/vnd.openxmlformats-officedocument.oleObject"/>
  <Override PartName="/ppt/notesSlides/notesSlide26.xml" ContentType="application/vnd.openxmlformats-officedocument.presentationml.notesSlide+xml"/>
  <Override PartName="/ppt/embeddings/oleObject149.bin" ContentType="application/vnd.openxmlformats-officedocument.oleObject"/>
  <Override PartName="/ppt/notesSlides/notesSlide27.xml" ContentType="application/vnd.openxmlformats-officedocument.presentationml.notesSlide+xml"/>
  <Override PartName="/ppt/embeddings/oleObject150.bin" ContentType="application/vnd.openxmlformats-officedocument.oleObject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4">
  <p:sldMasterIdLst>
    <p:sldMasterId id="2147483648" r:id="rId1"/>
    <p:sldMasterId id="2147483660" r:id="rId2"/>
    <p:sldMasterId id="2147483674" r:id="rId3"/>
  </p:sldMasterIdLst>
  <p:notesMasterIdLst>
    <p:notesMasterId r:id="rId33"/>
  </p:notesMasterIdLst>
  <p:handoutMasterIdLst>
    <p:handoutMasterId r:id="rId34"/>
  </p:handoutMasterIdLst>
  <p:sldIdLst>
    <p:sldId id="259" r:id="rId4"/>
    <p:sldId id="350" r:id="rId5"/>
    <p:sldId id="344" r:id="rId6"/>
    <p:sldId id="351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6" r:id="rId15"/>
    <p:sldId id="384" r:id="rId16"/>
    <p:sldId id="389" r:id="rId17"/>
    <p:sldId id="385" r:id="rId18"/>
    <p:sldId id="387" r:id="rId19"/>
    <p:sldId id="388" r:id="rId20"/>
    <p:sldId id="390" r:id="rId21"/>
    <p:sldId id="391" r:id="rId22"/>
    <p:sldId id="392" r:id="rId23"/>
    <p:sldId id="393" r:id="rId24"/>
    <p:sldId id="394" r:id="rId25"/>
    <p:sldId id="396" r:id="rId26"/>
    <p:sldId id="395" r:id="rId27"/>
    <p:sldId id="397" r:id="rId28"/>
    <p:sldId id="373" r:id="rId29"/>
    <p:sldId id="376" r:id="rId30"/>
    <p:sldId id="349" r:id="rId31"/>
    <p:sldId id="283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DDDDDD"/>
    <a:srgbClr val="3333FF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08" autoAdjust="0"/>
  </p:normalViewPr>
  <p:slideViewPr>
    <p:cSldViewPr showGuides="1"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80.wmf"/><Relationship Id="rId18" Type="http://schemas.openxmlformats.org/officeDocument/2006/relationships/image" Target="../media/image98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79.wmf"/><Relationship Id="rId17" Type="http://schemas.openxmlformats.org/officeDocument/2006/relationships/image" Target="../media/image84.wmf"/><Relationship Id="rId2" Type="http://schemas.openxmlformats.org/officeDocument/2006/relationships/image" Target="../media/image89.wmf"/><Relationship Id="rId16" Type="http://schemas.openxmlformats.org/officeDocument/2006/relationships/image" Target="../media/image83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78.wmf"/><Relationship Id="rId5" Type="http://schemas.openxmlformats.org/officeDocument/2006/relationships/image" Target="../media/image92.wmf"/><Relationship Id="rId15" Type="http://schemas.openxmlformats.org/officeDocument/2006/relationships/image" Target="../media/image82.wmf"/><Relationship Id="rId10" Type="http://schemas.openxmlformats.org/officeDocument/2006/relationships/image" Target="../media/image97.wmf"/><Relationship Id="rId19" Type="http://schemas.openxmlformats.org/officeDocument/2006/relationships/image" Target="../media/image99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100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10" Type="http://schemas.openxmlformats.org/officeDocument/2006/relationships/image" Target="../media/image99.wmf"/><Relationship Id="rId4" Type="http://schemas.openxmlformats.org/officeDocument/2006/relationships/image" Target="../media/image80.wmf"/><Relationship Id="rId9" Type="http://schemas.openxmlformats.org/officeDocument/2006/relationships/image" Target="../media/image10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image" Target="../media/image118.wmf"/><Relationship Id="rId18" Type="http://schemas.openxmlformats.org/officeDocument/2006/relationships/image" Target="../media/image12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12" Type="http://schemas.openxmlformats.org/officeDocument/2006/relationships/image" Target="../media/image117.wmf"/><Relationship Id="rId17" Type="http://schemas.openxmlformats.org/officeDocument/2006/relationships/image" Target="../media/image122.wmf"/><Relationship Id="rId2" Type="http://schemas.openxmlformats.org/officeDocument/2006/relationships/image" Target="../media/image107.wmf"/><Relationship Id="rId16" Type="http://schemas.openxmlformats.org/officeDocument/2006/relationships/image" Target="../media/image121.e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11" Type="http://schemas.openxmlformats.org/officeDocument/2006/relationships/image" Target="../media/image116.wmf"/><Relationship Id="rId5" Type="http://schemas.openxmlformats.org/officeDocument/2006/relationships/image" Target="../media/image110.wmf"/><Relationship Id="rId15" Type="http://schemas.openxmlformats.org/officeDocument/2006/relationships/image" Target="../media/image120.emf"/><Relationship Id="rId10" Type="http://schemas.openxmlformats.org/officeDocument/2006/relationships/image" Target="../media/image115.wmf"/><Relationship Id="rId19" Type="http://schemas.openxmlformats.org/officeDocument/2006/relationships/image" Target="../media/image124.e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Relationship Id="rId14" Type="http://schemas.openxmlformats.org/officeDocument/2006/relationships/image" Target="../media/image11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40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30.wmf"/><Relationship Id="rId17" Type="http://schemas.openxmlformats.org/officeDocument/2006/relationships/image" Target="../media/image129.wmf"/><Relationship Id="rId2" Type="http://schemas.openxmlformats.org/officeDocument/2006/relationships/image" Target="../media/image134.wmf"/><Relationship Id="rId16" Type="http://schemas.openxmlformats.org/officeDocument/2006/relationships/image" Target="../media/image143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28.wmf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10" Type="http://schemas.openxmlformats.org/officeDocument/2006/relationships/image" Target="../media/image127.wmf"/><Relationship Id="rId4" Type="http://schemas.openxmlformats.org/officeDocument/2006/relationships/image" Target="../media/image136.wmf"/><Relationship Id="rId9" Type="http://schemas.openxmlformats.org/officeDocument/2006/relationships/image" Target="../media/image126.wmf"/><Relationship Id="rId14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3" Type="http://schemas.openxmlformats.org/officeDocument/2006/relationships/image" Target="../media/image13.w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w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2.wmf"/><Relationship Id="rId1" Type="http://schemas.openxmlformats.org/officeDocument/2006/relationships/image" Target="../media/image54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5.emf"/><Relationship Id="rId2" Type="http://schemas.openxmlformats.org/officeDocument/2006/relationships/image" Target="../media/image60.emf"/><Relationship Id="rId1" Type="http://schemas.openxmlformats.org/officeDocument/2006/relationships/image" Target="../media/image59.wmf"/><Relationship Id="rId6" Type="http://schemas.openxmlformats.org/officeDocument/2006/relationships/image" Target="../media/image64.emf"/><Relationship Id="rId11" Type="http://schemas.openxmlformats.org/officeDocument/2006/relationships/image" Target="../media/image69.emf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emf"/><Relationship Id="rId9" Type="http://schemas.openxmlformats.org/officeDocument/2006/relationships/image" Target="../media/image6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8-3 安培环路定理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第八章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1970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83568492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1345153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1456502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145650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309558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57885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9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1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FB5200B-D5CD-4E46-AFAC-C6C2AEC78F25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B63235-B674-472C-A6E0-977B57697A5C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BBE6472-AA1F-4915-9277-D23EC856E265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9B43EFA-D127-49B7-B1E3-07D62342C2D6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03BE804-FCDD-49B5-9AAE-F5CCF882C7FB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539FFA8-D5A0-4EBD-80E3-320CF3141966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890AE7A-2A99-4DCA-AE92-B83198515D7D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t>‹#›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5940152" y="464880"/>
            <a:ext cx="3038336" cy="457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5781040" y="64770"/>
            <a:ext cx="350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§11-1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法拉第电磁感应定律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120846" y="6457890"/>
            <a:ext cx="290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第十一章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变化的电磁场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E81464B-B041-431A-9A0A-C60D83ABAC42}" type="datetime1">
              <a:rPr lang="zh-CN" altLang="en-US" smtClean="0"/>
              <a:t>2020/8/26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017339-2008-490B-A205-E9850B9BA0B1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4F14C9F-2529-49F4-8DCD-9257D0BC0493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04710933-4F22-4D2F-A97B-8302D3C5CEB3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2405-A869-4745-90A1-5D3337111DB0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3DF6-1080-4F65-A1E5-C4A29D640810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B5200B-D5CD-4E46-AFAC-C6C2AEC78F25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34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63235-B674-472C-A6E0-977B57697A5C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89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BE6472-AA1F-4915-9277-D23EC856E265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448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B43EFA-D127-49B7-B1E3-07D62342C2D6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86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3BE804-FCDD-49B5-9AAE-F5CCF882C7FB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8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9FFA8-D5A0-4EBD-80E3-320CF3141966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0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0AE7A-2A99-4DCA-AE92-B83198515D7D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6804248" y="464880"/>
            <a:ext cx="2174240" cy="85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58200" y="64770"/>
            <a:ext cx="262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§8-2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电流的磁场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096E6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16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81464B-B041-431A-9A0A-C60D83ABAC42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294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017339-2008-490B-A205-E9850B9BA0B1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34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F14C9F-2529-49F4-8DCD-9257D0BC0493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6131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710933-4F22-4D2F-A97B-8302D3C5CEB3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0522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DB2405-A869-4745-90A1-5D3337111DB0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7275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383DF6-1080-4F65-A1E5-C4A29D640810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1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ags" Target="../tags/tag62.xml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ags" Target="../tags/tag61.xml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59.xml"/><Relationship Id="rId10" Type="http://schemas.openxmlformats.org/officeDocument/2006/relationships/slideLayout" Target="../slideLayouts/slideLayout34.xml"/><Relationship Id="rId19" Type="http://schemas.openxmlformats.org/officeDocument/2006/relationships/tags" Target="../tags/tag6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A9B4CBB7-C641-4BF8-9B62-E1D8A3CB710C}" type="datetime1">
              <a:rPr lang="zh-CN" altLang="en-US" smtClean="0"/>
              <a:t>2020/8/26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4CBB7-C641-4BF8-9B62-E1D8A3CB710C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2020/8/26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88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4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9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1.jpe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gif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2.wmf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54.wmf"/><Relationship Id="rId10" Type="http://schemas.openxmlformats.org/officeDocument/2006/relationships/image" Target="../media/image55.wmf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54.bin"/><Relationship Id="rId7" Type="http://schemas.openxmlformats.org/officeDocument/2006/relationships/image" Target="../media/image60.emf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64.emf"/><Relationship Id="rId20" Type="http://schemas.openxmlformats.org/officeDocument/2006/relationships/image" Target="../media/image66.e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68.emf"/><Relationship Id="rId5" Type="http://schemas.openxmlformats.org/officeDocument/2006/relationships/image" Target="../media/image59.wmf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70.jpeg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61.emf"/><Relationship Id="rId14" Type="http://schemas.openxmlformats.org/officeDocument/2006/relationships/image" Target="../media/image63.emf"/><Relationship Id="rId22" Type="http://schemas.openxmlformats.org/officeDocument/2006/relationships/image" Target="../media/image6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7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83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0.wmf"/><Relationship Id="rId24" Type="http://schemas.openxmlformats.org/officeDocument/2006/relationships/image" Target="../media/image87.gif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23" Type="http://schemas.openxmlformats.org/officeDocument/2006/relationships/image" Target="../media/image86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84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92.wmf"/><Relationship Id="rId18" Type="http://schemas.openxmlformats.org/officeDocument/2006/relationships/oleObject" Target="../embeddings/oleObject80.bin"/><Relationship Id="rId26" Type="http://schemas.openxmlformats.org/officeDocument/2006/relationships/oleObject" Target="../embeddings/oleObject84.bin"/><Relationship Id="rId39" Type="http://schemas.openxmlformats.org/officeDocument/2006/relationships/oleObject" Target="../embeddings/oleObject91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96.wmf"/><Relationship Id="rId34" Type="http://schemas.openxmlformats.org/officeDocument/2006/relationships/image" Target="../media/image82.wmf"/><Relationship Id="rId42" Type="http://schemas.openxmlformats.org/officeDocument/2006/relationships/image" Target="../media/image99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77.bin"/><Relationship Id="rId17" Type="http://schemas.openxmlformats.org/officeDocument/2006/relationships/image" Target="../media/image94.wmf"/><Relationship Id="rId25" Type="http://schemas.openxmlformats.org/officeDocument/2006/relationships/image" Target="../media/image78.wmf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84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9.bin"/><Relationship Id="rId20" Type="http://schemas.openxmlformats.org/officeDocument/2006/relationships/oleObject" Target="../embeddings/oleObject81.bin"/><Relationship Id="rId29" Type="http://schemas.openxmlformats.org/officeDocument/2006/relationships/oleObject" Target="../embeddings/oleObject86.bin"/><Relationship Id="rId41" Type="http://schemas.openxmlformats.org/officeDocument/2006/relationships/oleObject" Target="../embeddings/oleObject9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91.wmf"/><Relationship Id="rId24" Type="http://schemas.openxmlformats.org/officeDocument/2006/relationships/oleObject" Target="../embeddings/oleObject83.bin"/><Relationship Id="rId32" Type="http://schemas.openxmlformats.org/officeDocument/2006/relationships/image" Target="../media/image81.w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98.wmf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image" Target="../media/image97.wmf"/><Relationship Id="rId28" Type="http://schemas.openxmlformats.org/officeDocument/2006/relationships/image" Target="../media/image79.wmf"/><Relationship Id="rId36" Type="http://schemas.openxmlformats.org/officeDocument/2006/relationships/image" Target="../media/image83.wmf"/><Relationship Id="rId10" Type="http://schemas.openxmlformats.org/officeDocument/2006/relationships/oleObject" Target="../embeddings/oleObject76.bin"/><Relationship Id="rId19" Type="http://schemas.openxmlformats.org/officeDocument/2006/relationships/image" Target="../media/image95.wmf"/><Relationship Id="rId31" Type="http://schemas.openxmlformats.org/officeDocument/2006/relationships/oleObject" Target="../embeddings/oleObject87.bin"/><Relationship Id="rId4" Type="http://schemas.openxmlformats.org/officeDocument/2006/relationships/oleObject" Target="../embeddings/oleObject73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78.bin"/><Relationship Id="rId22" Type="http://schemas.openxmlformats.org/officeDocument/2006/relationships/oleObject" Target="../embeddings/oleObject82.bin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8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83.wmf"/><Relationship Id="rId3" Type="http://schemas.openxmlformats.org/officeDocument/2006/relationships/notesSlide" Target="../notesSlides/notesSlide19.xml"/><Relationship Id="rId21" Type="http://schemas.openxmlformats.org/officeDocument/2006/relationships/oleObject" Target="../embeddings/oleObject102.bin"/><Relationship Id="rId7" Type="http://schemas.openxmlformats.org/officeDocument/2006/relationships/image" Target="../media/image78.wmf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0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4.bin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99.wmf"/><Relationship Id="rId5" Type="http://schemas.openxmlformats.org/officeDocument/2006/relationships/image" Target="../media/image100.wmf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101.bin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81.wmf"/><Relationship Id="rId22" Type="http://schemas.openxmlformats.org/officeDocument/2006/relationships/image" Target="../media/image10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5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10.wmf"/><Relationship Id="rId18" Type="http://schemas.openxmlformats.org/officeDocument/2006/relationships/oleObject" Target="../embeddings/oleObject111.bin"/><Relationship Id="rId26" Type="http://schemas.openxmlformats.org/officeDocument/2006/relationships/oleObject" Target="../embeddings/oleObject115.bin"/><Relationship Id="rId39" Type="http://schemas.openxmlformats.org/officeDocument/2006/relationships/image" Target="../media/image123.wmf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114.wmf"/><Relationship Id="rId34" Type="http://schemas.openxmlformats.org/officeDocument/2006/relationships/oleObject" Target="../embeddings/oleObject119.bin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12.wmf"/><Relationship Id="rId25" Type="http://schemas.openxmlformats.org/officeDocument/2006/relationships/image" Target="../media/image116.wmf"/><Relationship Id="rId33" Type="http://schemas.openxmlformats.org/officeDocument/2006/relationships/image" Target="../media/image120.emf"/><Relationship Id="rId38" Type="http://schemas.openxmlformats.org/officeDocument/2006/relationships/oleObject" Target="../embeddings/oleObject121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29" Type="http://schemas.openxmlformats.org/officeDocument/2006/relationships/image" Target="../media/image118.wmf"/><Relationship Id="rId41" Type="http://schemas.openxmlformats.org/officeDocument/2006/relationships/image" Target="../media/image124.e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09.wmf"/><Relationship Id="rId24" Type="http://schemas.openxmlformats.org/officeDocument/2006/relationships/oleObject" Target="../embeddings/oleObject114.bin"/><Relationship Id="rId32" Type="http://schemas.openxmlformats.org/officeDocument/2006/relationships/oleObject" Target="../embeddings/oleObject118.bin"/><Relationship Id="rId37" Type="http://schemas.openxmlformats.org/officeDocument/2006/relationships/image" Target="../media/image122.wmf"/><Relationship Id="rId40" Type="http://schemas.openxmlformats.org/officeDocument/2006/relationships/oleObject" Target="../embeddings/oleObject122.bin"/><Relationship Id="rId5" Type="http://schemas.openxmlformats.org/officeDocument/2006/relationships/image" Target="../media/image106.wmf"/><Relationship Id="rId15" Type="http://schemas.openxmlformats.org/officeDocument/2006/relationships/image" Target="../media/image111.wmf"/><Relationship Id="rId23" Type="http://schemas.openxmlformats.org/officeDocument/2006/relationships/image" Target="../media/image115.wmf"/><Relationship Id="rId28" Type="http://schemas.openxmlformats.org/officeDocument/2006/relationships/oleObject" Target="../embeddings/oleObject116.bin"/><Relationship Id="rId36" Type="http://schemas.openxmlformats.org/officeDocument/2006/relationships/oleObject" Target="../embeddings/oleObject120.bin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13.wmf"/><Relationship Id="rId31" Type="http://schemas.openxmlformats.org/officeDocument/2006/relationships/image" Target="../media/image119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8.wmf"/><Relationship Id="rId14" Type="http://schemas.openxmlformats.org/officeDocument/2006/relationships/oleObject" Target="../embeddings/oleObject109.bin"/><Relationship Id="rId22" Type="http://schemas.openxmlformats.org/officeDocument/2006/relationships/oleObject" Target="../embeddings/oleObject113.bin"/><Relationship Id="rId27" Type="http://schemas.openxmlformats.org/officeDocument/2006/relationships/image" Target="../media/image117.wmf"/><Relationship Id="rId30" Type="http://schemas.openxmlformats.org/officeDocument/2006/relationships/oleObject" Target="../embeddings/oleObject117.bin"/><Relationship Id="rId35" Type="http://schemas.openxmlformats.org/officeDocument/2006/relationships/image" Target="../media/image12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130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29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2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126.wmf"/><Relationship Id="rId34" Type="http://schemas.openxmlformats.org/officeDocument/2006/relationships/oleObject" Target="../embeddings/oleObject146.bin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39.wmf"/><Relationship Id="rId25" Type="http://schemas.openxmlformats.org/officeDocument/2006/relationships/image" Target="../media/image128.wmf"/><Relationship Id="rId33" Type="http://schemas.openxmlformats.org/officeDocument/2006/relationships/image" Target="../media/image142.wmf"/><Relationship Id="rId38" Type="http://schemas.openxmlformats.org/officeDocument/2006/relationships/image" Target="../media/image12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29" Type="http://schemas.openxmlformats.org/officeDocument/2006/relationships/image" Target="../media/image140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6.wmf"/><Relationship Id="rId24" Type="http://schemas.openxmlformats.org/officeDocument/2006/relationships/oleObject" Target="../embeddings/oleObject141.bin"/><Relationship Id="rId32" Type="http://schemas.openxmlformats.org/officeDocument/2006/relationships/oleObject" Target="../embeddings/oleObject145.bin"/><Relationship Id="rId37" Type="http://schemas.openxmlformats.org/officeDocument/2006/relationships/oleObject" Target="../embeddings/oleObject148.bin"/><Relationship Id="rId5" Type="http://schemas.openxmlformats.org/officeDocument/2006/relationships/image" Target="../media/image133.wmf"/><Relationship Id="rId15" Type="http://schemas.openxmlformats.org/officeDocument/2006/relationships/image" Target="../media/image138.wmf"/><Relationship Id="rId23" Type="http://schemas.openxmlformats.org/officeDocument/2006/relationships/image" Target="../media/image127.wmf"/><Relationship Id="rId28" Type="http://schemas.openxmlformats.org/officeDocument/2006/relationships/oleObject" Target="../embeddings/oleObject143.bin"/><Relationship Id="rId36" Type="http://schemas.openxmlformats.org/officeDocument/2006/relationships/oleObject" Target="../embeddings/oleObject147.bin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25.wmf"/><Relationship Id="rId31" Type="http://schemas.openxmlformats.org/officeDocument/2006/relationships/image" Target="../media/image141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30.wmf"/><Relationship Id="rId30" Type="http://schemas.openxmlformats.org/officeDocument/2006/relationships/oleObject" Target="../embeddings/oleObject144.bin"/><Relationship Id="rId35" Type="http://schemas.openxmlformats.org/officeDocument/2006/relationships/image" Target="../media/image1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4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46.wmf"/><Relationship Id="rId4" Type="http://schemas.openxmlformats.org/officeDocument/2006/relationships/image" Target="../media/image14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50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9.e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7.emf"/><Relationship Id="rId25" Type="http://schemas.openxmlformats.org/officeDocument/2006/relationships/image" Target="../media/image21.emf"/><Relationship Id="rId33" Type="http://schemas.openxmlformats.org/officeDocument/2006/relationships/image" Target="../media/image25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23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4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5" Type="http://schemas.openxmlformats.org/officeDocument/2006/relationships/image" Target="../media/image11.w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8.emf"/><Relationship Id="rId31" Type="http://schemas.openxmlformats.org/officeDocument/2006/relationships/image" Target="../media/image2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22.emf"/><Relationship Id="rId30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0.e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34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2.emf"/><Relationship Id="rId25" Type="http://schemas.openxmlformats.org/officeDocument/2006/relationships/image" Target="../media/image36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38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9.e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23" Type="http://schemas.openxmlformats.org/officeDocument/2006/relationships/image" Target="../media/image35.emf"/><Relationship Id="rId28" Type="http://schemas.openxmlformats.org/officeDocument/2006/relationships/oleObject" Target="../embeddings/oleObject28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3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7.emf"/><Relationship Id="rId30" Type="http://schemas.openxmlformats.org/officeDocument/2006/relationships/image" Target="../media/image3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912610" y="1275196"/>
            <a:ext cx="7656221" cy="76944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altLang="zh-CN" sz="4400" b="1" kern="0" smtClean="0">
                <a:solidFill>
                  <a:srgbClr val="CC0000"/>
                </a:solidFill>
              </a:rPr>
              <a:t>§11-1 </a:t>
            </a:r>
            <a:r>
              <a:rPr kumimoji="1" lang="zh-CN" altLang="en-US" sz="4400" b="1" kern="0" smtClean="0">
                <a:solidFill>
                  <a:srgbClr val="CC0000"/>
                </a:solidFill>
              </a:rPr>
              <a:t>法拉第电磁感应定律</a:t>
            </a:r>
            <a:endParaRPr kumimoji="1" lang="zh-CN" altLang="en-US" sz="4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240894" y="91195"/>
            <a:ext cx="6271927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cs typeface="Times New Roman" pitchFamily="18" charset="0"/>
              </a:rPr>
              <a:t>第</a:t>
            </a:r>
            <a:r>
              <a:rPr kumimoji="1" lang="zh-CN" altLang="en-US" sz="36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十一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cs typeface="Times New Roman" pitchFamily="18" charset="0"/>
              </a:rPr>
              <a:t>章 变化的电磁场</a:t>
            </a: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912610" y="847996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chemeClr val="lt1"/>
              </a:solidFill>
              <a:effectLst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2783" y="2146170"/>
            <a:ext cx="75424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2060"/>
                </a:solidFill>
              </a:rPr>
              <a:t>Faraday's law of electromagnetic induction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1619672" y="2044637"/>
            <a:ext cx="6048672" cy="16856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</p:cxnSp>
      <p:pic>
        <p:nvPicPr>
          <p:cNvPr id="110598" name="Picture 6" descr="https://ss0.bdstatic.com/70cFvHSh_Q1YnxGkpoWK1HF6hhy/it/u=2209924176,3611952034&amp;fm=26&amp;gp=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58"/>
          <a:stretch/>
        </p:blipFill>
        <p:spPr bwMode="auto">
          <a:xfrm>
            <a:off x="5148064" y="2870136"/>
            <a:ext cx="3662478" cy="304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600" name="Picture 8" descr="https://timgsa.baidu.com/timg?image&amp;quality=80&amp;size=b9999_10000&amp;sec=1597924720128&amp;di=66d2d99ca3189ddc2e6a7b9ab23482b4&amp;imgtype=0&amp;src=http%3A%2F%2Fimages.china.cn%2Fattachement%2Fjpg%2Fsite1000%2F20140923%2Fc03fd559e554158b52fa4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1" y="2870137"/>
            <a:ext cx="4354789" cy="293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382811" y="6021288"/>
            <a:ext cx="4522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>
                <a:solidFill>
                  <a:srgbClr val="002060"/>
                </a:solidFill>
                <a:latin typeface="宋体"/>
              </a:rPr>
              <a:t>1831</a:t>
            </a:r>
            <a:r>
              <a:rPr lang="zh-TW" altLang="en-US" sz="2400" b="1">
                <a:solidFill>
                  <a:srgbClr val="002060"/>
                </a:solidFill>
                <a:latin typeface="宋体"/>
              </a:rPr>
              <a:t>年</a:t>
            </a:r>
            <a:r>
              <a:rPr lang="en-US" altLang="zh-TW" sz="2400" b="1">
                <a:solidFill>
                  <a:srgbClr val="002060"/>
                </a:solidFill>
                <a:latin typeface="宋体"/>
              </a:rPr>
              <a:t>9</a:t>
            </a:r>
            <a:r>
              <a:rPr lang="zh-TW" altLang="en-US" sz="2400" b="1">
                <a:solidFill>
                  <a:srgbClr val="002060"/>
                </a:solidFill>
                <a:latin typeface="宋体"/>
              </a:rPr>
              <a:t>月</a:t>
            </a:r>
            <a:r>
              <a:rPr lang="en-US" altLang="zh-TW" sz="2400" b="1">
                <a:solidFill>
                  <a:srgbClr val="002060"/>
                </a:solidFill>
                <a:latin typeface="宋体"/>
              </a:rPr>
              <a:t>23</a:t>
            </a:r>
            <a:r>
              <a:rPr lang="zh-TW" altLang="en-US" sz="2400" b="1">
                <a:solidFill>
                  <a:srgbClr val="002060"/>
                </a:solidFill>
                <a:latin typeface="宋体"/>
              </a:rPr>
              <a:t>日 法拉</a:t>
            </a:r>
            <a:r>
              <a:rPr lang="zh-TW" altLang="en-US" sz="2400" b="1" smtClean="0">
                <a:solidFill>
                  <a:srgbClr val="002060"/>
                </a:solidFill>
                <a:latin typeface="宋体"/>
              </a:rPr>
              <a:t>第</a:t>
            </a:r>
            <a:r>
              <a:rPr lang="zh-CN" altLang="en-US" sz="2400" b="1" smtClean="0">
                <a:solidFill>
                  <a:srgbClr val="002060"/>
                </a:solidFill>
                <a:latin typeface="宋体"/>
              </a:rPr>
              <a:t>发明电机</a:t>
            </a:r>
            <a:endParaRPr lang="zh-CN" altLang="en-US" sz="240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三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、法拉第电磁感应定律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539750" y="908050"/>
            <a:ext cx="7921625" cy="1382713"/>
          </a:xfrm>
          <a:prstGeom prst="rect">
            <a:avLst/>
          </a:prstGeom>
          <a:solidFill>
            <a:srgbClr val="FFFFCC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当穿过闭合回路所围面积的磁通量发生变化时，回路中会产生感应电动势，且感应电动势正比于磁通量对时间变化率的负值。</a:t>
            </a:r>
          </a:p>
        </p:txBody>
      </p:sp>
      <p:graphicFrame>
        <p:nvGraphicFramePr>
          <p:cNvPr id="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763468"/>
              </p:ext>
            </p:extLst>
          </p:nvPr>
        </p:nvGraphicFramePr>
        <p:xfrm>
          <a:off x="3083719" y="2319821"/>
          <a:ext cx="239553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9" name="Equation" r:id="rId4" imgW="723586" imgH="393529" progId="Equation.DSMT4">
                  <p:embed/>
                </p:oleObj>
              </mc:Choice>
              <mc:Fallback>
                <p:oleObj name="Equation" r:id="rId4" imgW="723586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3719" y="2319821"/>
                        <a:ext cx="239553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1584325" y="3356994"/>
            <a:ext cx="6469063" cy="1306513"/>
            <a:chOff x="1968" y="3203"/>
            <a:chExt cx="4075" cy="823"/>
          </a:xfrm>
        </p:grpSpPr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968" y="3456"/>
              <a:ext cx="1360" cy="33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国际单位制</a:t>
              </a:r>
            </a:p>
          </p:txBody>
        </p:sp>
        <p:graphicFrame>
          <p:nvGraphicFramePr>
            <p:cNvPr id="4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7644340"/>
                </p:ext>
              </p:extLst>
            </p:nvPr>
          </p:nvGraphicFramePr>
          <p:xfrm>
            <a:off x="5362" y="3516"/>
            <a:ext cx="68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0" name="公式" r:id="rId6" imgW="329914" imgH="177646" progId="Equation.3">
                    <p:embed/>
                  </p:oleObj>
                </mc:Choice>
                <mc:Fallback>
                  <p:oleObj name="公式" r:id="rId6" imgW="329914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2" y="3516"/>
                          <a:ext cx="68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" name="Group 8"/>
            <p:cNvGrpSpPr>
              <a:grpSpLocks/>
            </p:cNvGrpSpPr>
            <p:nvPr/>
          </p:nvGrpSpPr>
          <p:grpSpPr bwMode="auto">
            <a:xfrm>
              <a:off x="3603" y="3696"/>
              <a:ext cx="1630" cy="330"/>
              <a:chOff x="3603" y="3696"/>
              <a:chExt cx="1630" cy="330"/>
            </a:xfrm>
          </p:grpSpPr>
          <p:graphicFrame>
            <p:nvGraphicFramePr>
              <p:cNvPr id="56" name="Object 9"/>
              <p:cNvGraphicFramePr>
                <a:graphicFrameLocks noChangeAspect="1"/>
              </p:cNvGraphicFramePr>
              <p:nvPr/>
            </p:nvGraphicFramePr>
            <p:xfrm>
              <a:off x="3603" y="3732"/>
              <a:ext cx="237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1" name="Equation" r:id="rId8" imgW="177569" imgH="215619" progId="Equation.3">
                      <p:embed/>
                    </p:oleObj>
                  </mc:Choice>
                  <mc:Fallback>
                    <p:oleObj name="Equation" r:id="rId8" imgW="177569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3" y="3732"/>
                            <a:ext cx="237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 Box 10"/>
              <p:cNvSpPr txBox="1">
                <a:spLocks noChangeArrowheads="1"/>
              </p:cNvSpPr>
              <p:nvPr/>
            </p:nvSpPr>
            <p:spPr bwMode="auto">
              <a:xfrm>
                <a:off x="4240" y="3696"/>
                <a:ext cx="993" cy="3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韦伯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Wb</a:t>
                </a: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>
                <a:off x="3854" y="3840"/>
                <a:ext cx="331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" name="AutoShape 12"/>
            <p:cNvSpPr>
              <a:spLocks/>
            </p:cNvSpPr>
            <p:nvPr/>
          </p:nvSpPr>
          <p:spPr bwMode="auto">
            <a:xfrm>
              <a:off x="3376" y="3408"/>
              <a:ext cx="146" cy="432"/>
            </a:xfrm>
            <a:prstGeom prst="leftBrace">
              <a:avLst>
                <a:gd name="adj1" fmla="val 24658"/>
                <a:gd name="adj2" fmla="val 50000"/>
              </a:avLst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" name="Group 13"/>
            <p:cNvGrpSpPr>
              <a:grpSpLocks/>
            </p:cNvGrpSpPr>
            <p:nvPr/>
          </p:nvGrpSpPr>
          <p:grpSpPr bwMode="auto">
            <a:xfrm>
              <a:off x="3485" y="3203"/>
              <a:ext cx="1590" cy="445"/>
              <a:chOff x="3485" y="3203"/>
              <a:chExt cx="1590" cy="445"/>
            </a:xfrm>
          </p:grpSpPr>
          <p:graphicFrame>
            <p:nvGraphicFramePr>
              <p:cNvPr id="53" name="Object 14"/>
              <p:cNvGraphicFramePr>
                <a:graphicFrameLocks noChangeAspect="1"/>
              </p:cNvGraphicFramePr>
              <p:nvPr/>
            </p:nvGraphicFramePr>
            <p:xfrm>
              <a:off x="3485" y="3203"/>
              <a:ext cx="467" cy="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2" name="公式" r:id="rId10" imgW="152268" imgH="215713" progId="Equation.3">
                      <p:embed/>
                    </p:oleObj>
                  </mc:Choice>
                  <mc:Fallback>
                    <p:oleObj name="公式" r:id="rId10" imgW="152268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5" y="3203"/>
                            <a:ext cx="467" cy="4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" name="Text Box 15"/>
              <p:cNvSpPr txBox="1">
                <a:spLocks noChangeArrowheads="1"/>
              </p:cNvSpPr>
              <p:nvPr/>
            </p:nvSpPr>
            <p:spPr bwMode="auto">
              <a:xfrm>
                <a:off x="4253" y="3312"/>
                <a:ext cx="822" cy="33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伏特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charset="-122"/>
                  </a:rPr>
                  <a:t>V</a:t>
                </a: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5" name="Line 16"/>
              <p:cNvSpPr>
                <a:spLocks noChangeShapeType="1"/>
              </p:cNvSpPr>
              <p:nvPr/>
            </p:nvSpPr>
            <p:spPr bwMode="auto">
              <a:xfrm>
                <a:off x="3912" y="3456"/>
                <a:ext cx="29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aphicFrame>
        <p:nvGraphicFramePr>
          <p:cNvPr id="5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093387"/>
              </p:ext>
            </p:extLst>
          </p:nvPr>
        </p:nvGraphicFramePr>
        <p:xfrm>
          <a:off x="1979613" y="4941317"/>
          <a:ext cx="211296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3" name="Equation" r:id="rId12" imgW="634725" imgH="393529" progId="Equation.DSMT4">
                  <p:embed/>
                </p:oleObj>
              </mc:Choice>
              <mc:Fallback>
                <p:oleObj name="Equation" r:id="rId12" imgW="63472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317"/>
                        <a:ext cx="2112962" cy="1228725"/>
                      </a:xfrm>
                      <a:prstGeom prst="rect">
                        <a:avLst/>
                      </a:prstGeom>
                      <a:solidFill>
                        <a:srgbClr val="FFEBFF"/>
                      </a:solidFill>
                      <a:ln w="38100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4281488" y="5085780"/>
            <a:ext cx="3714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负号表示感应电动势</a:t>
            </a:r>
          </a:p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黑体" pitchFamily="49" charset="-122"/>
              </a:rPr>
              <a:t>总是反抗磁通的变化</a:t>
            </a:r>
          </a:p>
        </p:txBody>
      </p:sp>
    </p:spTree>
    <p:extLst>
      <p:ext uri="{BB962C8B-B14F-4D97-AF65-F5344CB8AC3E}">
        <p14:creationId xmlns:p14="http://schemas.microsoft.com/office/powerpoint/2010/main" val="207599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 autoUpdateAnimBg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三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、法拉第电磁感应定律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539552" y="860349"/>
            <a:ext cx="218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zh-CN" altLang="en-US" sz="2800" smtClean="0">
                <a:solidFill>
                  <a:srgbClr val="C00000"/>
                </a:solidFill>
                <a:latin typeface="宋体" charset="-122"/>
              </a:rPr>
              <a:t>说明</a:t>
            </a:r>
            <a:r>
              <a:rPr lang="en-US" altLang="zh-CN" sz="2800" smtClean="0">
                <a:solidFill>
                  <a:srgbClr val="C00000"/>
                </a:solidFill>
                <a:latin typeface="宋体" charset="-122"/>
              </a:rPr>
              <a:t>1</a:t>
            </a:r>
            <a:endParaRPr lang="zh-CN" altLang="en-US" sz="2800">
              <a:solidFill>
                <a:srgbClr val="C00000"/>
              </a:solidFill>
              <a:latin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4960" y="844742"/>
            <a:ext cx="633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正确理解产生感应电动势的条件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75581" y="1628800"/>
            <a:ext cx="5760715" cy="1080120"/>
            <a:chOff x="1475581" y="1628800"/>
            <a:chExt cx="5760715" cy="1080120"/>
          </a:xfrm>
        </p:grpSpPr>
        <p:sp>
          <p:nvSpPr>
            <p:cNvPr id="3" name="矩形 2"/>
            <p:cNvSpPr/>
            <p:nvPr/>
          </p:nvSpPr>
          <p:spPr>
            <a:xfrm>
              <a:off x="1475581" y="1628800"/>
              <a:ext cx="5760715" cy="10801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Group 21"/>
            <p:cNvGrpSpPr>
              <a:grpSpLocks/>
            </p:cNvGrpSpPr>
            <p:nvPr/>
          </p:nvGrpSpPr>
          <p:grpSpPr bwMode="auto">
            <a:xfrm>
              <a:off x="1475581" y="1628800"/>
              <a:ext cx="5616918" cy="992188"/>
              <a:chOff x="1701" y="832"/>
              <a:chExt cx="3416" cy="625"/>
            </a:xfrm>
            <a:noFill/>
          </p:grpSpPr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1701" y="981"/>
                <a:ext cx="3416" cy="327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只有当                 时，才有</a:t>
                </a:r>
              </a:p>
            </p:txBody>
          </p:sp>
          <p:graphicFrame>
            <p:nvGraphicFramePr>
              <p:cNvPr id="26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2764346"/>
                  </p:ext>
                </p:extLst>
              </p:nvPr>
            </p:nvGraphicFramePr>
            <p:xfrm>
              <a:off x="2511" y="832"/>
              <a:ext cx="1095" cy="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84" name="Equation" r:id="rId4" imgW="647419" imgH="393529" progId="Equation.DSMT4">
                      <p:embed/>
                    </p:oleObj>
                  </mc:Choice>
                  <mc:Fallback>
                    <p:oleObj name="Equation" r:id="rId4" imgW="647419" imgH="39352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1" y="832"/>
                            <a:ext cx="1095" cy="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1">
                                  <a:gsLst>
                                    <a:gs pos="0">
                                      <a:schemeClr val="folHlink"/>
                                    </a:gs>
                                    <a:gs pos="50000">
                                      <a:srgbClr val="FFFFFF"/>
                                    </a:gs>
                                    <a:gs pos="100000">
                                      <a:schemeClr val="folHlink"/>
                                    </a:gs>
                                  </a:gsLst>
                                  <a:lin ang="540000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99FF3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1739968"/>
                  </p:ext>
                </p:extLst>
              </p:nvPr>
            </p:nvGraphicFramePr>
            <p:xfrm>
              <a:off x="4342" y="981"/>
              <a:ext cx="66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85" name="Equation" r:id="rId6" imgW="393529" imgH="228501" progId="Equation.DSMT4">
                      <p:embed/>
                    </p:oleObj>
                  </mc:Choice>
                  <mc:Fallback>
                    <p:oleObj name="Equation" r:id="rId6" imgW="393529" imgH="22850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2" y="981"/>
                            <a:ext cx="666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1">
                                  <a:gsLst>
                                    <a:gs pos="0">
                                      <a:schemeClr val="folHlink"/>
                                    </a:gs>
                                    <a:gs pos="50000">
                                      <a:srgbClr val="FFFFFF"/>
                                    </a:gs>
                                    <a:gs pos="100000">
                                      <a:schemeClr val="folHlink"/>
                                    </a:gs>
                                  </a:gsLst>
                                  <a:lin ang="540000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99FF3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8" name="Group 30"/>
          <p:cNvGrpSpPr>
            <a:grpSpLocks/>
          </p:cNvGrpSpPr>
          <p:nvPr/>
        </p:nvGrpSpPr>
        <p:grpSpPr bwMode="auto">
          <a:xfrm>
            <a:off x="323850" y="2924175"/>
            <a:ext cx="8208963" cy="1017588"/>
            <a:chOff x="249" y="1525"/>
            <a:chExt cx="5171" cy="641"/>
          </a:xfrm>
        </p:grpSpPr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249" y="1570"/>
              <a:ext cx="5171" cy="59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            只与磁通量对时间的变化率有关，而与    、    的具体大小无关。</a:t>
              </a:r>
            </a:p>
          </p:txBody>
        </p:sp>
        <p:graphicFrame>
          <p:nvGraphicFramePr>
            <p:cNvPr id="30" name="Object 27"/>
            <p:cNvGraphicFramePr>
              <a:graphicFrameLocks noChangeAspect="1"/>
            </p:cNvGraphicFramePr>
            <p:nvPr/>
          </p:nvGraphicFramePr>
          <p:xfrm>
            <a:off x="748" y="1525"/>
            <a:ext cx="25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6" name="Equation" r:id="rId8" imgW="152334" imgH="228501" progId="Equation.DSMT4">
                    <p:embed/>
                  </p:oleObj>
                </mc:Choice>
                <mc:Fallback>
                  <p:oleObj name="Equation" r:id="rId8" imgW="15233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25"/>
                          <a:ext cx="25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chemeClr val="folHlink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folHlink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99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8"/>
            <p:cNvGraphicFramePr>
              <a:graphicFrameLocks noChangeAspect="1"/>
            </p:cNvGraphicFramePr>
            <p:nvPr/>
          </p:nvGraphicFramePr>
          <p:xfrm>
            <a:off x="4778" y="1616"/>
            <a:ext cx="27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7" name="Equation" r:id="rId10" imgW="164957" imgH="152268" progId="Equation.DSMT4">
                    <p:embed/>
                  </p:oleObj>
                </mc:Choice>
                <mc:Fallback>
                  <p:oleObj name="Equation" r:id="rId10" imgW="164957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1616"/>
                          <a:ext cx="27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chemeClr val="folHlink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folHlink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99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9"/>
            <p:cNvGraphicFramePr>
              <a:graphicFrameLocks noChangeAspect="1"/>
            </p:cNvGraphicFramePr>
            <p:nvPr/>
          </p:nvGraphicFramePr>
          <p:xfrm>
            <a:off x="5148" y="1616"/>
            <a:ext cx="257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8" name="Equation" r:id="rId12" imgW="152268" imgH="164957" progId="Equation.DSMT4">
                    <p:embed/>
                  </p:oleObj>
                </mc:Choice>
                <mc:Fallback>
                  <p:oleObj name="Equation" r:id="rId12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1616"/>
                          <a:ext cx="257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chemeClr val="folHlink"/>
                                  </a:gs>
                                  <a:gs pos="50000">
                                    <a:srgbClr val="FFFFFF"/>
                                  </a:gs>
                                  <a:gs pos="100000">
                                    <a:schemeClr val="folHlink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99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465557" y="4073128"/>
            <a:ext cx="6282907" cy="1843287"/>
            <a:chOff x="2465557" y="4073128"/>
            <a:chExt cx="6282907" cy="1843287"/>
          </a:xfrm>
        </p:grpSpPr>
        <p:sp>
          <p:nvSpPr>
            <p:cNvPr id="6" name="矩形 5"/>
            <p:cNvSpPr/>
            <p:nvPr/>
          </p:nvSpPr>
          <p:spPr>
            <a:xfrm>
              <a:off x="2465557" y="4100115"/>
              <a:ext cx="6282907" cy="18163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2060"/>
                </a:solidFill>
              </a:endParaRPr>
            </a:p>
          </p:txBody>
        </p:sp>
        <p:grpSp>
          <p:nvGrpSpPr>
            <p:cNvPr id="33" name="Group 37"/>
            <p:cNvGrpSpPr>
              <a:grpSpLocks/>
            </p:cNvGrpSpPr>
            <p:nvPr/>
          </p:nvGrpSpPr>
          <p:grpSpPr bwMode="auto">
            <a:xfrm>
              <a:off x="2465557" y="4073128"/>
              <a:ext cx="6140450" cy="1843088"/>
              <a:chOff x="1540" y="2294"/>
              <a:chExt cx="3868" cy="1161"/>
            </a:xfrm>
          </p:grpSpPr>
          <p:sp>
            <p:nvSpPr>
              <p:cNvPr id="35" name="Text Box 3"/>
              <p:cNvSpPr txBox="1">
                <a:spLocks noChangeArrowheads="1"/>
              </p:cNvSpPr>
              <p:nvPr/>
            </p:nvSpPr>
            <p:spPr bwMode="auto">
              <a:xfrm>
                <a:off x="1540" y="2311"/>
                <a:ext cx="3868" cy="1144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        历史上由于人们一直以为有了     就能有感应电动势（感应电流），导致发现电生磁十多年之后才发现磁生电（电磁感应）。</a:t>
                </a:r>
              </a:p>
            </p:txBody>
          </p:sp>
          <p:graphicFrame>
            <p:nvGraphicFramePr>
              <p:cNvPr id="36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6801720"/>
                  </p:ext>
                </p:extLst>
              </p:nvPr>
            </p:nvGraphicFramePr>
            <p:xfrm>
              <a:off x="4999" y="2294"/>
              <a:ext cx="257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889" name="Equation" r:id="rId14" imgW="152268" imgH="203024" progId="Equation.DSMT4">
                      <p:embed/>
                    </p:oleObj>
                  </mc:Choice>
                  <mc:Fallback>
                    <p:oleObj name="Equation" r:id="rId14" imgW="152268" imgH="2030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9" y="2294"/>
                            <a:ext cx="257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gradFill rotWithShape="1">
                                  <a:gsLst>
                                    <a:gs pos="0">
                                      <a:schemeClr val="folHlink"/>
                                    </a:gs>
                                    <a:gs pos="50000">
                                      <a:srgbClr val="FFFFFF"/>
                                    </a:gs>
                                    <a:gs pos="100000">
                                      <a:schemeClr val="folHlink"/>
                                    </a:gs>
                                  </a:gsLst>
                                  <a:lin ang="5400000" scaled="1"/>
                                </a:gra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99FF3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17769" name="Picture 9" descr="https://timgsa.baidu.com/timg?image&amp;quality=80&amp;size=b9999_10000&amp;sec=1597940738843&amp;di=538f038c0bbb97bbd67a8f3f2a97a998&amp;imgtype=0&amp;src=http%3A%2F%2Fb.hiphotos.baidu.com%2Fzhidao%2Fpic%2Fitem%2F63d9f2d3572c11df40c9b4f4622762d0f603c2c9.jpg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1" t="37868" r="39650" b="26554"/>
          <a:stretch/>
        </p:blipFill>
        <p:spPr bwMode="auto">
          <a:xfrm>
            <a:off x="432785" y="4072815"/>
            <a:ext cx="1736963" cy="18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47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三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、法拉第电磁感应定律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539552" y="860349"/>
            <a:ext cx="218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zh-CN" altLang="en-US" sz="2800" smtClean="0">
                <a:solidFill>
                  <a:srgbClr val="C00000"/>
                </a:solidFill>
                <a:latin typeface="宋体" charset="-122"/>
              </a:rPr>
              <a:t>说明</a:t>
            </a:r>
            <a:r>
              <a:rPr lang="en-US" altLang="zh-CN" sz="2800" smtClean="0">
                <a:solidFill>
                  <a:srgbClr val="C00000"/>
                </a:solidFill>
                <a:latin typeface="宋体" charset="-122"/>
              </a:rPr>
              <a:t>1</a:t>
            </a:r>
            <a:endParaRPr lang="zh-CN" altLang="en-US" sz="2800">
              <a:solidFill>
                <a:srgbClr val="C00000"/>
              </a:solidFill>
              <a:latin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4960" y="844742"/>
            <a:ext cx="633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正确理解产生感应电动势的条件 </a:t>
            </a: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2687478" y="1554172"/>
            <a:ext cx="5838825" cy="4552951"/>
            <a:chOff x="204" y="1344"/>
            <a:chExt cx="3678" cy="2868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204" y="1345"/>
              <a:ext cx="3678" cy="286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15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        感应电动势     的产生与闭合回路是否全为导体无关（回路中可有一部分不是导体），因为法拉第电磁感应定律的本质是：变化的磁场在其周围产生感生电场（非静电场），当有导体时，这一非静电场在导体中就产生感应电动势。只有当导体回路闭合时，才有感应电流产生。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38" name="Object 6"/>
            <p:cNvGraphicFramePr>
              <a:graphicFrameLocks noChangeAspect="1"/>
            </p:cNvGraphicFramePr>
            <p:nvPr/>
          </p:nvGraphicFramePr>
          <p:xfrm>
            <a:off x="1851" y="1344"/>
            <a:ext cx="25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28" name="Equation" r:id="rId4" imgW="152334" imgH="228501" progId="Equation.DSMT4">
                    <p:embed/>
                  </p:oleObj>
                </mc:Choice>
                <mc:Fallback>
                  <p:oleObj name="Equation" r:id="rId4" imgW="15233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1344"/>
                          <a:ext cx="25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B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19810" name="Picture 2" descr="https://timgsa.baidu.com/timg?image&amp;quality=80&amp;size=b9999_10000&amp;sec=1597941304311&amp;di=4b483853d93a21b7799e5748d558ad13&amp;imgtype=0&amp;src=http%3A%2F%2Fimg.jianzhimao.com%2Fmessage%2F132%2F20151105113001_709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13" y="1766759"/>
            <a:ext cx="1800200" cy="126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315399" y="3054915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理解再进一步！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8955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三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、法拉第电磁感应定律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13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539552" y="860349"/>
            <a:ext cx="218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zh-CN" altLang="en-US" sz="2800" smtClean="0">
                <a:solidFill>
                  <a:srgbClr val="C00000"/>
                </a:solidFill>
                <a:latin typeface="宋体" charset="-122"/>
              </a:rPr>
              <a:t>说明</a:t>
            </a:r>
            <a:r>
              <a:rPr lang="en-US" altLang="zh-CN" sz="2800" smtClean="0">
                <a:solidFill>
                  <a:srgbClr val="C00000"/>
                </a:solidFill>
                <a:latin typeface="宋体" charset="-122"/>
              </a:rPr>
              <a:t>2</a:t>
            </a:r>
            <a:endParaRPr lang="zh-CN" altLang="en-US" sz="2800">
              <a:solidFill>
                <a:srgbClr val="C00000"/>
              </a:solidFill>
              <a:latin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4960" y="889556"/>
            <a:ext cx="633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产生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感应电动势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的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原因</a:t>
            </a:r>
          </a:p>
        </p:txBody>
      </p:sp>
      <p:graphicFrame>
        <p:nvGraphicFramePr>
          <p:cNvPr id="2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526319"/>
              </p:ext>
            </p:extLst>
          </p:nvPr>
        </p:nvGraphicFramePr>
        <p:xfrm>
          <a:off x="1259160" y="1700808"/>
          <a:ext cx="65532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8" name="Equation" r:id="rId4" imgW="2603500" imgH="444500" progId="Equation.DSMT4">
                  <p:embed/>
                </p:oleObj>
              </mc:Choice>
              <mc:Fallback>
                <p:oleObj name="Equation" r:id="rId4" imgW="2603500" imgH="4445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160" y="1700808"/>
                        <a:ext cx="65532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682898" y="3059708"/>
            <a:ext cx="6858000" cy="576263"/>
            <a:chOff x="567" y="1978"/>
            <a:chExt cx="4320" cy="363"/>
          </a:xfrm>
        </p:grpSpPr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567" y="1979"/>
              <a:ext cx="4320" cy="3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产生感应电动势     的原因可以归纳为：</a:t>
              </a:r>
            </a:p>
          </p:txBody>
        </p:sp>
        <p:graphicFrame>
          <p:nvGraphicFramePr>
            <p:cNvPr id="40" name="Object 8"/>
            <p:cNvGraphicFramePr>
              <a:graphicFrameLocks noChangeAspect="1"/>
            </p:cNvGraphicFramePr>
            <p:nvPr/>
          </p:nvGraphicFramePr>
          <p:xfrm>
            <a:off x="2214" y="1978"/>
            <a:ext cx="25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879" name="Equation" r:id="rId6" imgW="152334" imgH="228501" progId="Equation.DSMT4">
                    <p:embed/>
                  </p:oleObj>
                </mc:Choice>
                <mc:Fallback>
                  <p:oleObj name="Equation" r:id="rId6" imgW="152334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1978"/>
                          <a:ext cx="25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B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Group 17"/>
          <p:cNvGrpSpPr>
            <a:grpSpLocks/>
          </p:cNvGrpSpPr>
          <p:nvPr/>
        </p:nvGrpSpPr>
        <p:grpSpPr bwMode="auto">
          <a:xfrm>
            <a:off x="1330598" y="3851871"/>
            <a:ext cx="6481762" cy="1831975"/>
            <a:chOff x="793" y="1842"/>
            <a:chExt cx="3766" cy="1154"/>
          </a:xfrm>
        </p:grpSpPr>
        <p:grpSp>
          <p:nvGrpSpPr>
            <p:cNvPr id="42" name="Group 15"/>
            <p:cNvGrpSpPr>
              <a:grpSpLocks/>
            </p:cNvGrpSpPr>
            <p:nvPr/>
          </p:nvGrpSpPr>
          <p:grpSpPr bwMode="auto">
            <a:xfrm>
              <a:off x="975" y="1842"/>
              <a:ext cx="3584" cy="1154"/>
              <a:chOff x="431" y="1888"/>
              <a:chExt cx="3584" cy="1154"/>
            </a:xfrm>
          </p:grpSpPr>
          <p:sp>
            <p:nvSpPr>
              <p:cNvPr id="44" name="Rectangle 11"/>
              <p:cNvSpPr>
                <a:spLocks noChangeArrowheads="1"/>
              </p:cNvSpPr>
              <p:nvPr/>
            </p:nvSpPr>
            <p:spPr bwMode="auto">
              <a:xfrm>
                <a:off x="431" y="1888"/>
                <a:ext cx="3584" cy="113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8"/>
                  </a:buBlip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磁感应强度       随时间变化；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8"/>
                  </a:buBlip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    或    的形状、</a:t>
                </a: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大小随时</a:t>
                </a: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间变化；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Blip>
                    <a:blip r:embed="rId8"/>
                  </a:buBlip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   与      之间的夹角随时间变化。</a:t>
                </a:r>
              </a:p>
            </p:txBody>
          </p:sp>
          <p:graphicFrame>
            <p:nvGraphicFramePr>
              <p:cNvPr id="45" name="Object 12"/>
              <p:cNvGraphicFramePr>
                <a:graphicFrameLocks noChangeAspect="1"/>
              </p:cNvGraphicFramePr>
              <p:nvPr/>
            </p:nvGraphicFramePr>
            <p:xfrm>
              <a:off x="1760" y="1888"/>
              <a:ext cx="258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880" name="Equation" r:id="rId9" imgW="152268" imgH="203024" progId="Equation.DSMT4">
                      <p:embed/>
                    </p:oleObj>
                  </mc:Choice>
                  <mc:Fallback>
                    <p:oleObj name="Equation" r:id="rId9" imgW="152268" imgH="20302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60" y="1888"/>
                            <a:ext cx="258" cy="3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EB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13"/>
              <p:cNvGraphicFramePr>
                <a:graphicFrameLocks noChangeAspect="1"/>
              </p:cNvGraphicFramePr>
              <p:nvPr/>
            </p:nvGraphicFramePr>
            <p:xfrm>
              <a:off x="657" y="2251"/>
              <a:ext cx="774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881" name="Equation" r:id="rId11" imgW="457200" imgH="241300" progId="Equation.DSMT4">
                      <p:embed/>
                    </p:oleObj>
                  </mc:Choice>
                  <mc:Fallback>
                    <p:oleObj name="Equation" r:id="rId11" imgW="457200" imgH="2413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2251"/>
                            <a:ext cx="774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EB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14"/>
              <p:cNvGraphicFramePr>
                <a:graphicFrameLocks noChangeAspect="1"/>
              </p:cNvGraphicFramePr>
              <p:nvPr/>
            </p:nvGraphicFramePr>
            <p:xfrm>
              <a:off x="703" y="2659"/>
              <a:ext cx="796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8882" name="Equation" r:id="rId13" imgW="469696" imgH="241195" progId="Equation.DSMT4">
                      <p:embed/>
                    </p:oleObj>
                  </mc:Choice>
                  <mc:Fallback>
                    <p:oleObj name="Equation" r:id="rId13" imgW="469696" imgH="24119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3" y="2659"/>
                            <a:ext cx="796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EB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" name="AutoShape 16"/>
            <p:cNvSpPr>
              <a:spLocks noChangeAspect="1"/>
            </p:cNvSpPr>
            <p:nvPr/>
          </p:nvSpPr>
          <p:spPr bwMode="auto">
            <a:xfrm>
              <a:off x="793" y="1933"/>
              <a:ext cx="146" cy="1020"/>
            </a:xfrm>
            <a:prstGeom prst="leftBrace">
              <a:avLst>
                <a:gd name="adj1" fmla="val 48354"/>
                <a:gd name="adj2" fmla="val 50000"/>
              </a:avLst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2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726966"/>
              </p:ext>
            </p:extLst>
          </p:nvPr>
        </p:nvGraphicFramePr>
        <p:xfrm>
          <a:off x="899245" y="1412776"/>
          <a:ext cx="216058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8" name="公式" r:id="rId4" imgW="634725" imgH="393529" progId="Equation.3">
                  <p:embed/>
                </p:oleObj>
              </mc:Choice>
              <mc:Fallback>
                <p:oleObj name="公式" r:id="rId4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45" y="1412776"/>
                        <a:ext cx="2160587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三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、法拉第电磁感应定律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539552" y="860349"/>
            <a:ext cx="218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zh-CN" altLang="en-US" sz="2800" smtClean="0">
                <a:solidFill>
                  <a:srgbClr val="C00000"/>
                </a:solidFill>
                <a:latin typeface="宋体" charset="-122"/>
              </a:rPr>
              <a:t>说明</a:t>
            </a:r>
            <a:r>
              <a:rPr lang="en-US" altLang="zh-CN" sz="2800" smtClean="0">
                <a:solidFill>
                  <a:srgbClr val="C00000"/>
                </a:solidFill>
                <a:latin typeface="宋体" charset="-122"/>
              </a:rPr>
              <a:t>3</a:t>
            </a:r>
            <a:endParaRPr lang="zh-CN" altLang="en-US" sz="2800">
              <a:solidFill>
                <a:srgbClr val="C00000"/>
              </a:solidFill>
              <a:latin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4960" y="889556"/>
            <a:ext cx="633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smtClean="0">
                <a:solidFill>
                  <a:srgbClr val="002060"/>
                </a:solidFill>
                <a:latin typeface="Times New Roman" pitchFamily="18" charset="0"/>
                <a:ea typeface="宋体" charset="-122"/>
              </a:rPr>
              <a:t>负号</a:t>
            </a:r>
            <a:r>
              <a:rPr kumimoji="1"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“</a:t>
            </a:r>
            <a:r>
              <a:rPr kumimoji="1" lang="en-US" altLang="zh-CN" sz="2800" b="1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kumimoji="1"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宋体" charset="-122"/>
              </a:rPr>
              <a:t>”</a:t>
            </a:r>
            <a:r>
              <a:rPr kumimoji="1" lang="zh-CN" altLang="en-US" sz="2800" b="1" smtClean="0">
                <a:solidFill>
                  <a:srgbClr val="002060"/>
                </a:solidFill>
                <a:latin typeface="Times New Roman" pitchFamily="18" charset="0"/>
                <a:ea typeface="宋体" charset="-122"/>
              </a:rPr>
              <a:t>与感应电动势的方向</a:t>
            </a:r>
            <a:endParaRPr kumimoji="1" lang="zh-CN" altLang="en-US" sz="2800" b="1">
              <a:solidFill>
                <a:srgbClr val="00206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822680" y="1773932"/>
            <a:ext cx="3810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3491880" y="1704875"/>
            <a:ext cx="4467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负号为楞次定律的数学表现</a:t>
            </a:r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930484"/>
              </p:ext>
            </p:extLst>
          </p:nvPr>
        </p:nvGraphicFramePr>
        <p:xfrm>
          <a:off x="1537495" y="5063499"/>
          <a:ext cx="13255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9" name="Equation" r:id="rId6" imgW="447660" imgH="133440" progId="Equation.DSMT4">
                  <p:embed/>
                </p:oleObj>
              </mc:Choice>
              <mc:Fallback>
                <p:oleObj name="Equation" r:id="rId6" imgW="447660" imgH="1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495" y="5063499"/>
                        <a:ext cx="13255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1886943" y="5805264"/>
            <a:ext cx="2770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sym typeface="Symbol" pitchFamily="18" charset="2"/>
              </a:rPr>
              <a:t>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与 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反向</a:t>
            </a:r>
          </a:p>
        </p:txBody>
      </p:sp>
      <p:graphicFrame>
        <p:nvGraphicFramePr>
          <p:cNvPr id="2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37584"/>
              </p:ext>
            </p:extLst>
          </p:nvPr>
        </p:nvGraphicFramePr>
        <p:xfrm>
          <a:off x="1691680" y="2678311"/>
          <a:ext cx="990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0" name="公式" r:id="rId8" imgW="304830" imgH="104865" progId="Equation.3">
                  <p:embed/>
                </p:oleObj>
              </mc:Choice>
              <mc:Fallback>
                <p:oleObj name="公式" r:id="rId8" imgW="304830" imgH="104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678311"/>
                        <a:ext cx="990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Oval 18" descr="羊皮纸"/>
          <p:cNvSpPr>
            <a:spLocks noChangeArrowheads="1"/>
          </p:cNvSpPr>
          <p:nvPr/>
        </p:nvSpPr>
        <p:spPr bwMode="auto">
          <a:xfrm>
            <a:off x="1886943" y="3291086"/>
            <a:ext cx="2057400" cy="711200"/>
          </a:xfrm>
          <a:prstGeom prst="ellipse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762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V="1">
            <a:off x="2901355" y="2825949"/>
            <a:ext cx="0" cy="83820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581800"/>
              </p:ext>
            </p:extLst>
          </p:nvPr>
        </p:nvGraphicFramePr>
        <p:xfrm>
          <a:off x="2758480" y="2402086"/>
          <a:ext cx="325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1" name="公式" r:id="rId11" imgW="57240" imgH="104865" progId="Equation.3">
                  <p:embed/>
                </p:oleObj>
              </mc:Choice>
              <mc:Fallback>
                <p:oleObj name="公式" r:id="rId11" imgW="57240" imgH="104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480" y="2402086"/>
                        <a:ext cx="325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458467"/>
              </p:ext>
            </p:extLst>
          </p:nvPr>
        </p:nvGraphicFramePr>
        <p:xfrm>
          <a:off x="2191743" y="4078486"/>
          <a:ext cx="2936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2" name="公式" r:id="rId13" imgW="66690" imgH="76290" progId="Equation.3">
                  <p:embed/>
                </p:oleObj>
              </mc:Choice>
              <mc:Fallback>
                <p:oleObj name="公式" r:id="rId13" imgW="66690" imgH="76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1743" y="4078486"/>
                        <a:ext cx="2936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22"/>
          <p:cNvSpPr>
            <a:spLocks/>
          </p:cNvSpPr>
          <p:nvPr/>
        </p:nvSpPr>
        <p:spPr bwMode="auto">
          <a:xfrm>
            <a:off x="1963143" y="3821311"/>
            <a:ext cx="609600" cy="152400"/>
          </a:xfrm>
          <a:custGeom>
            <a:avLst/>
            <a:gdLst>
              <a:gd name="T0" fmla="*/ 0 w 384"/>
              <a:gd name="T1" fmla="*/ 0 h 96"/>
              <a:gd name="T2" fmla="*/ 2147483647 w 384"/>
              <a:gd name="T3" fmla="*/ 2147483647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0"/>
                </a:moveTo>
                <a:lnTo>
                  <a:pt x="202" y="68"/>
                </a:lnTo>
                <a:lnTo>
                  <a:pt x="384" y="96"/>
                </a:lnTo>
              </a:path>
            </a:pathLst>
          </a:custGeom>
          <a:noFill/>
          <a:ln w="41275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2" name="Group 41"/>
          <p:cNvGrpSpPr>
            <a:grpSpLocks/>
          </p:cNvGrpSpPr>
          <p:nvPr/>
        </p:nvGrpSpPr>
        <p:grpSpPr bwMode="auto">
          <a:xfrm>
            <a:off x="2844205" y="4189611"/>
            <a:ext cx="215900" cy="792163"/>
            <a:chOff x="3243" y="3430"/>
            <a:chExt cx="136" cy="499"/>
          </a:xfrm>
        </p:grpSpPr>
        <p:sp>
          <p:nvSpPr>
            <p:cNvPr id="33" name="AutoShape 39"/>
            <p:cNvSpPr>
              <a:spLocks noChangeArrowheads="1"/>
            </p:cNvSpPr>
            <p:nvPr/>
          </p:nvSpPr>
          <p:spPr bwMode="auto">
            <a:xfrm>
              <a:off x="3243" y="3430"/>
              <a:ext cx="136" cy="272"/>
            </a:xfrm>
            <a:prstGeom prst="can">
              <a:avLst>
                <a:gd name="adj" fmla="val 50000"/>
              </a:avLst>
            </a:prstGeom>
            <a:solidFill>
              <a:srgbClr val="FF3300"/>
            </a:solidFill>
            <a:ln w="63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utoShape 40"/>
            <p:cNvSpPr>
              <a:spLocks noChangeArrowheads="1"/>
            </p:cNvSpPr>
            <p:nvPr/>
          </p:nvSpPr>
          <p:spPr bwMode="auto">
            <a:xfrm>
              <a:off x="3243" y="3657"/>
              <a:ext cx="136" cy="272"/>
            </a:xfrm>
            <a:prstGeom prst="can">
              <a:avLst>
                <a:gd name="adj" fmla="val 50000"/>
              </a:avLst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2196505" y="3326011"/>
            <a:ext cx="1171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48" name="Freeform 43"/>
          <p:cNvSpPr>
            <a:spLocks/>
          </p:cNvSpPr>
          <p:nvPr/>
        </p:nvSpPr>
        <p:spPr bwMode="auto">
          <a:xfrm>
            <a:off x="2988668" y="3181549"/>
            <a:ext cx="719137" cy="1008062"/>
          </a:xfrm>
          <a:custGeom>
            <a:avLst/>
            <a:gdLst>
              <a:gd name="T0" fmla="*/ 0 w 453"/>
              <a:gd name="T1" fmla="*/ 2147483647 h 635"/>
              <a:gd name="T2" fmla="*/ 2147483647 w 453"/>
              <a:gd name="T3" fmla="*/ 2147483647 h 635"/>
              <a:gd name="T4" fmla="*/ 2147483647 w 453"/>
              <a:gd name="T5" fmla="*/ 0 h 635"/>
              <a:gd name="T6" fmla="*/ 0 60000 65536"/>
              <a:gd name="T7" fmla="*/ 0 60000 65536"/>
              <a:gd name="T8" fmla="*/ 0 60000 65536"/>
              <a:gd name="T9" fmla="*/ 0 w 453"/>
              <a:gd name="T10" fmla="*/ 0 h 635"/>
              <a:gd name="T11" fmla="*/ 453 w 453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635">
                <a:moveTo>
                  <a:pt x="0" y="635"/>
                </a:moveTo>
                <a:cubicBezTo>
                  <a:pt x="7" y="552"/>
                  <a:pt x="15" y="469"/>
                  <a:pt x="90" y="363"/>
                </a:cubicBezTo>
                <a:cubicBezTo>
                  <a:pt x="165" y="257"/>
                  <a:pt x="309" y="128"/>
                  <a:pt x="453" y="0"/>
                </a:cubicBezTo>
              </a:path>
            </a:pathLst>
          </a:custGeom>
          <a:noFill/>
          <a:ln w="4762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Freeform 44"/>
          <p:cNvSpPr>
            <a:spLocks/>
          </p:cNvSpPr>
          <p:nvPr/>
        </p:nvSpPr>
        <p:spPr bwMode="auto">
          <a:xfrm>
            <a:off x="2123480" y="3181549"/>
            <a:ext cx="804863" cy="1008062"/>
          </a:xfrm>
          <a:custGeom>
            <a:avLst/>
            <a:gdLst>
              <a:gd name="T0" fmla="*/ 2147483647 w 325"/>
              <a:gd name="T1" fmla="*/ 2147483647 h 680"/>
              <a:gd name="T2" fmla="*/ 2147483647 w 325"/>
              <a:gd name="T3" fmla="*/ 2147483647 h 680"/>
              <a:gd name="T4" fmla="*/ 0 w 325"/>
              <a:gd name="T5" fmla="*/ 0 h 680"/>
              <a:gd name="T6" fmla="*/ 0 60000 65536"/>
              <a:gd name="T7" fmla="*/ 0 60000 65536"/>
              <a:gd name="T8" fmla="*/ 0 60000 65536"/>
              <a:gd name="T9" fmla="*/ 0 w 325"/>
              <a:gd name="T10" fmla="*/ 0 h 680"/>
              <a:gd name="T11" fmla="*/ 325 w 325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5" h="680">
                <a:moveTo>
                  <a:pt x="318" y="680"/>
                </a:moveTo>
                <a:cubicBezTo>
                  <a:pt x="321" y="578"/>
                  <a:pt x="325" y="476"/>
                  <a:pt x="272" y="363"/>
                </a:cubicBezTo>
                <a:cubicBezTo>
                  <a:pt x="219" y="250"/>
                  <a:pt x="109" y="125"/>
                  <a:pt x="0" y="0"/>
                </a:cubicBezTo>
              </a:path>
            </a:pathLst>
          </a:custGeom>
          <a:noFill/>
          <a:ln w="4127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flipV="1">
            <a:off x="3204568" y="4334074"/>
            <a:ext cx="0" cy="720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Freeform 46"/>
          <p:cNvSpPr>
            <a:spLocks/>
          </p:cNvSpPr>
          <p:nvPr/>
        </p:nvSpPr>
        <p:spPr bwMode="auto">
          <a:xfrm>
            <a:off x="1980605" y="3829249"/>
            <a:ext cx="609600" cy="152400"/>
          </a:xfrm>
          <a:custGeom>
            <a:avLst/>
            <a:gdLst>
              <a:gd name="T0" fmla="*/ 0 w 384"/>
              <a:gd name="T1" fmla="*/ 0 h 96"/>
              <a:gd name="T2" fmla="*/ 2147483647 w 384"/>
              <a:gd name="T3" fmla="*/ 2147483647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0"/>
                </a:moveTo>
                <a:lnTo>
                  <a:pt x="202" y="68"/>
                </a:lnTo>
                <a:lnTo>
                  <a:pt x="384" y="96"/>
                </a:lnTo>
              </a:path>
            </a:pathLst>
          </a:custGeom>
          <a:noFill/>
          <a:ln w="41275">
            <a:solidFill>
              <a:srgbClr val="FF33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873000"/>
              </p:ext>
            </p:extLst>
          </p:nvPr>
        </p:nvGraphicFramePr>
        <p:xfrm>
          <a:off x="3059907" y="5024636"/>
          <a:ext cx="9048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3" name="Equation" r:id="rId15" imgW="285660" imgH="104865" progId="Equation.DSMT4">
                  <p:embed/>
                </p:oleObj>
              </mc:Choice>
              <mc:Fallback>
                <p:oleObj name="Equation" r:id="rId15" imgW="285660" imgH="1048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907" y="5024636"/>
                        <a:ext cx="9048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876124"/>
              </p:ext>
            </p:extLst>
          </p:nvPr>
        </p:nvGraphicFramePr>
        <p:xfrm>
          <a:off x="5328865" y="5285382"/>
          <a:ext cx="13255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4" name="Equation" r:id="rId17" imgW="447660" imgH="133440" progId="Equation.DSMT4">
                  <p:embed/>
                </p:oleObj>
              </mc:Choice>
              <mc:Fallback>
                <p:oleObj name="Equation" r:id="rId17" imgW="447660" imgH="133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8865" y="5285382"/>
                        <a:ext cx="132556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49"/>
          <p:cNvSpPr txBox="1">
            <a:spLocks noChangeArrowheads="1"/>
          </p:cNvSpPr>
          <p:nvPr/>
        </p:nvSpPr>
        <p:spPr bwMode="auto">
          <a:xfrm>
            <a:off x="5762252" y="5790207"/>
            <a:ext cx="203513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sym typeface="Symbol" pitchFamily="18" charset="2"/>
              </a:rPr>
              <a:t>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与 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L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同向</a:t>
            </a:r>
          </a:p>
        </p:txBody>
      </p:sp>
      <p:graphicFrame>
        <p:nvGraphicFramePr>
          <p:cNvPr id="5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925483"/>
              </p:ext>
            </p:extLst>
          </p:nvPr>
        </p:nvGraphicFramePr>
        <p:xfrm>
          <a:off x="5436096" y="2678311"/>
          <a:ext cx="990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5" name="公式" r:id="rId19" imgW="304830" imgH="104865" progId="Equation.3">
                  <p:embed/>
                </p:oleObj>
              </mc:Choice>
              <mc:Fallback>
                <p:oleObj name="公式" r:id="rId19" imgW="304830" imgH="104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678311"/>
                        <a:ext cx="990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51" descr="羊皮纸"/>
          <p:cNvSpPr>
            <a:spLocks noChangeArrowheads="1"/>
          </p:cNvSpPr>
          <p:nvPr/>
        </p:nvSpPr>
        <p:spPr bwMode="auto">
          <a:xfrm>
            <a:off x="5631359" y="3291086"/>
            <a:ext cx="2057400" cy="711200"/>
          </a:xfrm>
          <a:prstGeom prst="ellipse">
            <a:avLst/>
          </a:prstGeom>
          <a:blipFill dpi="0" rotWithShape="1">
            <a:blip r:embed="rId10"/>
            <a:srcRect/>
            <a:tile tx="0" ty="0" sx="100000" sy="100000" flip="none" algn="tl"/>
          </a:blipFill>
          <a:ln w="762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 flipV="1">
            <a:off x="6645771" y="2825949"/>
            <a:ext cx="0" cy="83820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8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319199"/>
              </p:ext>
            </p:extLst>
          </p:nvPr>
        </p:nvGraphicFramePr>
        <p:xfrm>
          <a:off x="6502896" y="2402086"/>
          <a:ext cx="325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6" name="公式" r:id="rId21" imgW="57240" imgH="104865" progId="Equation.3">
                  <p:embed/>
                </p:oleObj>
              </mc:Choice>
              <mc:Fallback>
                <p:oleObj name="公式" r:id="rId21" imgW="57240" imgH="1048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896" y="2402086"/>
                        <a:ext cx="325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851331"/>
              </p:ext>
            </p:extLst>
          </p:nvPr>
        </p:nvGraphicFramePr>
        <p:xfrm>
          <a:off x="5936159" y="4078486"/>
          <a:ext cx="2936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7" name="公式" r:id="rId23" imgW="66690" imgH="76290" progId="Equation.3">
                  <p:embed/>
                </p:oleObj>
              </mc:Choice>
              <mc:Fallback>
                <p:oleObj name="公式" r:id="rId23" imgW="66690" imgH="762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159" y="4078486"/>
                        <a:ext cx="2936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Freeform 55"/>
          <p:cNvSpPr>
            <a:spLocks/>
          </p:cNvSpPr>
          <p:nvPr/>
        </p:nvSpPr>
        <p:spPr bwMode="auto">
          <a:xfrm>
            <a:off x="5707559" y="3821311"/>
            <a:ext cx="609600" cy="152400"/>
          </a:xfrm>
          <a:custGeom>
            <a:avLst/>
            <a:gdLst>
              <a:gd name="T0" fmla="*/ 0 w 384"/>
              <a:gd name="T1" fmla="*/ 0 h 96"/>
              <a:gd name="T2" fmla="*/ 2147483647 w 384"/>
              <a:gd name="T3" fmla="*/ 2147483647 h 96"/>
              <a:gd name="T4" fmla="*/ 2147483647 w 384"/>
              <a:gd name="T5" fmla="*/ 2147483647 h 96"/>
              <a:gd name="T6" fmla="*/ 0 60000 65536"/>
              <a:gd name="T7" fmla="*/ 0 60000 65536"/>
              <a:gd name="T8" fmla="*/ 0 60000 65536"/>
              <a:gd name="T9" fmla="*/ 0 w 384"/>
              <a:gd name="T10" fmla="*/ 0 h 96"/>
              <a:gd name="T11" fmla="*/ 384 w 38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96">
                <a:moveTo>
                  <a:pt x="0" y="0"/>
                </a:moveTo>
                <a:lnTo>
                  <a:pt x="202" y="68"/>
                </a:lnTo>
                <a:lnTo>
                  <a:pt x="384" y="96"/>
                </a:lnTo>
              </a:path>
            </a:pathLst>
          </a:custGeom>
          <a:noFill/>
          <a:ln w="41275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1" name="Group 56"/>
          <p:cNvGrpSpPr>
            <a:grpSpLocks/>
          </p:cNvGrpSpPr>
          <p:nvPr/>
        </p:nvGrpSpPr>
        <p:grpSpPr bwMode="auto">
          <a:xfrm>
            <a:off x="6588621" y="4189611"/>
            <a:ext cx="215900" cy="792163"/>
            <a:chOff x="3243" y="3430"/>
            <a:chExt cx="136" cy="499"/>
          </a:xfrm>
        </p:grpSpPr>
        <p:sp>
          <p:nvSpPr>
            <p:cNvPr id="62" name="AutoShape 57"/>
            <p:cNvSpPr>
              <a:spLocks noChangeArrowheads="1"/>
            </p:cNvSpPr>
            <p:nvPr/>
          </p:nvSpPr>
          <p:spPr bwMode="auto">
            <a:xfrm>
              <a:off x="3243" y="3430"/>
              <a:ext cx="136" cy="272"/>
            </a:xfrm>
            <a:prstGeom prst="can">
              <a:avLst>
                <a:gd name="adj" fmla="val 50000"/>
              </a:avLst>
            </a:prstGeom>
            <a:solidFill>
              <a:srgbClr val="FF3300"/>
            </a:solidFill>
            <a:ln w="63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AutoShape 58"/>
            <p:cNvSpPr>
              <a:spLocks noChangeArrowheads="1"/>
            </p:cNvSpPr>
            <p:nvPr/>
          </p:nvSpPr>
          <p:spPr bwMode="auto">
            <a:xfrm>
              <a:off x="3243" y="3657"/>
              <a:ext cx="136" cy="272"/>
            </a:xfrm>
            <a:prstGeom prst="can">
              <a:avLst>
                <a:gd name="adj" fmla="val 50000"/>
              </a:avLst>
            </a:prstGeom>
            <a:solidFill>
              <a:srgbClr val="000000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" name="Text Box 59"/>
          <p:cNvSpPr txBox="1">
            <a:spLocks noChangeArrowheads="1"/>
          </p:cNvSpPr>
          <p:nvPr/>
        </p:nvSpPr>
        <p:spPr bwMode="auto">
          <a:xfrm>
            <a:off x="5940921" y="3326011"/>
            <a:ext cx="1171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65" name="Freeform 60"/>
          <p:cNvSpPr>
            <a:spLocks/>
          </p:cNvSpPr>
          <p:nvPr/>
        </p:nvSpPr>
        <p:spPr bwMode="auto">
          <a:xfrm>
            <a:off x="6733084" y="3181549"/>
            <a:ext cx="719137" cy="1008062"/>
          </a:xfrm>
          <a:custGeom>
            <a:avLst/>
            <a:gdLst>
              <a:gd name="T0" fmla="*/ 0 w 453"/>
              <a:gd name="T1" fmla="*/ 2147483647 h 635"/>
              <a:gd name="T2" fmla="*/ 2147483647 w 453"/>
              <a:gd name="T3" fmla="*/ 2147483647 h 635"/>
              <a:gd name="T4" fmla="*/ 2147483647 w 453"/>
              <a:gd name="T5" fmla="*/ 0 h 635"/>
              <a:gd name="T6" fmla="*/ 0 60000 65536"/>
              <a:gd name="T7" fmla="*/ 0 60000 65536"/>
              <a:gd name="T8" fmla="*/ 0 60000 65536"/>
              <a:gd name="T9" fmla="*/ 0 w 453"/>
              <a:gd name="T10" fmla="*/ 0 h 635"/>
              <a:gd name="T11" fmla="*/ 453 w 453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3" h="635">
                <a:moveTo>
                  <a:pt x="0" y="635"/>
                </a:moveTo>
                <a:cubicBezTo>
                  <a:pt x="7" y="552"/>
                  <a:pt x="15" y="469"/>
                  <a:pt x="90" y="363"/>
                </a:cubicBezTo>
                <a:cubicBezTo>
                  <a:pt x="165" y="257"/>
                  <a:pt x="309" y="128"/>
                  <a:pt x="453" y="0"/>
                </a:cubicBezTo>
              </a:path>
            </a:pathLst>
          </a:custGeom>
          <a:noFill/>
          <a:ln w="4762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6" name="Freeform 61"/>
          <p:cNvSpPr>
            <a:spLocks/>
          </p:cNvSpPr>
          <p:nvPr/>
        </p:nvSpPr>
        <p:spPr bwMode="auto">
          <a:xfrm>
            <a:off x="5867896" y="3181549"/>
            <a:ext cx="804863" cy="1008062"/>
          </a:xfrm>
          <a:custGeom>
            <a:avLst/>
            <a:gdLst>
              <a:gd name="T0" fmla="*/ 2147483647 w 325"/>
              <a:gd name="T1" fmla="*/ 2147483647 h 680"/>
              <a:gd name="T2" fmla="*/ 2147483647 w 325"/>
              <a:gd name="T3" fmla="*/ 2147483647 h 680"/>
              <a:gd name="T4" fmla="*/ 0 w 325"/>
              <a:gd name="T5" fmla="*/ 0 h 680"/>
              <a:gd name="T6" fmla="*/ 0 60000 65536"/>
              <a:gd name="T7" fmla="*/ 0 60000 65536"/>
              <a:gd name="T8" fmla="*/ 0 60000 65536"/>
              <a:gd name="T9" fmla="*/ 0 w 325"/>
              <a:gd name="T10" fmla="*/ 0 h 680"/>
              <a:gd name="T11" fmla="*/ 325 w 325"/>
              <a:gd name="T12" fmla="*/ 680 h 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5" h="680">
                <a:moveTo>
                  <a:pt x="318" y="680"/>
                </a:moveTo>
                <a:cubicBezTo>
                  <a:pt x="321" y="578"/>
                  <a:pt x="325" y="476"/>
                  <a:pt x="272" y="363"/>
                </a:cubicBezTo>
                <a:cubicBezTo>
                  <a:pt x="219" y="250"/>
                  <a:pt x="109" y="125"/>
                  <a:pt x="0" y="0"/>
                </a:cubicBezTo>
              </a:path>
            </a:pathLst>
          </a:custGeom>
          <a:noFill/>
          <a:ln w="41275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V="1">
            <a:off x="6948984" y="4334074"/>
            <a:ext cx="0" cy="720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6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895537"/>
              </p:ext>
            </p:extLst>
          </p:nvPr>
        </p:nvGraphicFramePr>
        <p:xfrm>
          <a:off x="6770315" y="5285382"/>
          <a:ext cx="9048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8" name="Equation" r:id="rId25" imgW="285660" imgH="104865" progId="Equation.DSMT4">
                  <p:embed/>
                </p:oleObj>
              </mc:Choice>
              <mc:Fallback>
                <p:oleObj name="Equation" r:id="rId25" imgW="285660" imgH="1048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315" y="5285382"/>
                        <a:ext cx="9048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77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4" grpId="0"/>
      <p:bldP spid="27" grpId="0" animBg="1"/>
      <p:bldP spid="28" grpId="0" animBg="1"/>
      <p:bldP spid="31" grpId="0" animBg="1"/>
      <p:bldP spid="31" grpId="1" animBg="1"/>
      <p:bldP spid="36" grpId="0"/>
      <p:bldP spid="48" grpId="0" animBg="1"/>
      <p:bldP spid="49" grpId="0" animBg="1"/>
      <p:bldP spid="50" grpId="0" animBg="1"/>
      <p:bldP spid="51" grpId="0" animBg="1"/>
      <p:bldP spid="54" grpId="0"/>
      <p:bldP spid="56" grpId="0" animBg="1"/>
      <p:bldP spid="57" grpId="0" animBg="1"/>
      <p:bldP spid="60" grpId="0" animBg="1"/>
      <p:bldP spid="64" grpId="0"/>
      <p:bldP spid="65" grpId="0" animBg="1"/>
      <p:bldP spid="66" grpId="0" animBg="1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三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、法拉第电磁感应定律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539552" y="860349"/>
            <a:ext cx="218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zh-CN" altLang="en-US" sz="2800" smtClean="0">
                <a:solidFill>
                  <a:srgbClr val="C00000"/>
                </a:solidFill>
                <a:latin typeface="宋体" charset="-122"/>
              </a:rPr>
              <a:t>计算</a:t>
            </a:r>
            <a:r>
              <a:rPr lang="en-US" altLang="zh-CN" sz="2800" smtClean="0">
                <a:solidFill>
                  <a:srgbClr val="C00000"/>
                </a:solidFill>
                <a:latin typeface="宋体" charset="-122"/>
              </a:rPr>
              <a:t>1</a:t>
            </a:r>
            <a:endParaRPr lang="zh-CN" altLang="en-US" sz="2800">
              <a:solidFill>
                <a:srgbClr val="C00000"/>
              </a:solidFill>
              <a:latin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4960" y="889556"/>
            <a:ext cx="633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多匝线圈</a:t>
            </a:r>
            <a:endParaRPr kumimoji="1" lang="zh-CN" altLang="en-US" sz="2800" b="1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39552" y="1598609"/>
            <a:ext cx="84249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有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匝线圈，它们彼此串联，总电动势等于各匝线圈所产生的电动势之和。令每匝的磁通量为</a:t>
            </a:r>
            <a:r>
              <a:rPr kumimoji="1" lang="zh-CN" altLang="en-US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</a:t>
            </a:r>
            <a:r>
              <a:rPr kumimoji="1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、 </a:t>
            </a:r>
            <a:r>
              <a:rPr kumimoji="1" lang="zh-CN" altLang="en-US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</a:t>
            </a:r>
            <a:r>
              <a:rPr kumimoji="1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、 </a:t>
            </a:r>
            <a:r>
              <a:rPr kumimoji="1" lang="zh-CN" altLang="en-US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</a:t>
            </a:r>
            <a:r>
              <a:rPr kumimoji="1" lang="zh-CN" altLang="en-US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 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869449" y="3002784"/>
            <a:ext cx="173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磁通链数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040128" y="4623111"/>
            <a:ext cx="3125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若每匝磁通量相同</a:t>
            </a: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481674"/>
              </p:ext>
            </p:extLst>
          </p:nvPr>
        </p:nvGraphicFramePr>
        <p:xfrm>
          <a:off x="2694202" y="2974209"/>
          <a:ext cx="33559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5" name="Equation" r:id="rId4" imgW="1333440" imgH="228600" progId="Equation.DSMT4">
                  <p:embed/>
                </p:oleObj>
              </mc:Choice>
              <mc:Fallback>
                <p:oleObj name="Equation" r:id="rId4" imgW="1333440" imgH="2286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202" y="2974209"/>
                        <a:ext cx="33559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8284"/>
              </p:ext>
            </p:extLst>
          </p:nvPr>
        </p:nvGraphicFramePr>
        <p:xfrm>
          <a:off x="2599069" y="3521897"/>
          <a:ext cx="55292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6" name="Equation" r:id="rId6" imgW="2197080" imgH="393480" progId="Equation.DSMT4">
                  <p:embed/>
                </p:oleObj>
              </mc:Choice>
              <mc:Fallback>
                <p:oleObj name="Equation" r:id="rId6" imgW="2197080" imgH="39348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069" y="3521897"/>
                        <a:ext cx="552926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120837"/>
              </p:ext>
            </p:extLst>
          </p:nvPr>
        </p:nvGraphicFramePr>
        <p:xfrm>
          <a:off x="2601412" y="5142223"/>
          <a:ext cx="3355975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7" name="Equation" r:id="rId8" imgW="1333440" imgH="393480" progId="Equation.DSMT4">
                  <p:embed/>
                </p:oleObj>
              </mc:Choice>
              <mc:Fallback>
                <p:oleObj name="Equation" r:id="rId8" imgW="1333440" imgH="393480" progId="Equation.DSMT4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412" y="5142223"/>
                        <a:ext cx="3355975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9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 autoUpdateAnimBg="0"/>
      <p:bldP spid="19" grpId="0" autoUpdateAnimBg="0"/>
      <p:bldP spid="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三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、法拉第电磁感应定律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1" name="Text Box 65"/>
          <p:cNvSpPr txBox="1">
            <a:spLocks noChangeArrowheads="1"/>
          </p:cNvSpPr>
          <p:nvPr/>
        </p:nvSpPr>
        <p:spPr bwMode="auto">
          <a:xfrm>
            <a:off x="539552" y="860349"/>
            <a:ext cx="218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zh-CN" altLang="en-US" sz="2800" smtClean="0">
                <a:solidFill>
                  <a:srgbClr val="C00000"/>
                </a:solidFill>
                <a:latin typeface="宋体" charset="-122"/>
              </a:rPr>
              <a:t>计算</a:t>
            </a:r>
            <a:r>
              <a:rPr lang="en-US" altLang="zh-CN" sz="2800" smtClean="0">
                <a:solidFill>
                  <a:srgbClr val="C00000"/>
                </a:solidFill>
                <a:latin typeface="宋体" charset="-122"/>
              </a:rPr>
              <a:t>2</a:t>
            </a:r>
            <a:endParaRPr lang="zh-CN" altLang="en-US" sz="2800">
              <a:solidFill>
                <a:srgbClr val="C00000"/>
              </a:solidFill>
              <a:latin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94960" y="889556"/>
            <a:ext cx="6337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 smtClean="0">
                <a:solidFill>
                  <a:srgbClr val="002060"/>
                </a:solidFill>
                <a:latin typeface="Times New Roman" pitchFamily="18" charset="0"/>
                <a:ea typeface="宋体" charset="-122"/>
              </a:rPr>
              <a:t>闭合回路中的感应电流</a:t>
            </a:r>
            <a:endParaRPr kumimoji="1" lang="zh-CN" altLang="en-US" sz="2800" b="1">
              <a:solidFill>
                <a:srgbClr val="002060"/>
              </a:solidFill>
              <a:latin typeface="Times New Roman" pitchFamily="18" charset="0"/>
              <a:ea typeface="宋体" charset="-122"/>
            </a:endParaRPr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114107"/>
              </p:ext>
            </p:extLst>
          </p:nvPr>
        </p:nvGraphicFramePr>
        <p:xfrm>
          <a:off x="2612935" y="1412776"/>
          <a:ext cx="27178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5" name="Equation" r:id="rId4" imgW="1079280" imgH="393480" progId="Equation.DSMT4">
                  <p:embed/>
                </p:oleObj>
              </mc:Choice>
              <mc:Fallback>
                <p:oleObj name="Equation" r:id="rId4" imgW="1079280" imgH="393480" progId="Equation.DSMT4">
                  <p:embed/>
                  <p:pic>
                    <p:nvPicPr>
                      <p:cNvPr id="0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935" y="1412776"/>
                        <a:ext cx="27178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B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5"/>
          <p:cNvSpPr txBox="1">
            <a:spLocks noChangeArrowheads="1"/>
          </p:cNvSpPr>
          <p:nvPr/>
        </p:nvSpPr>
        <p:spPr bwMode="auto">
          <a:xfrm>
            <a:off x="539551" y="2564904"/>
            <a:ext cx="218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zh-CN" altLang="en-US" sz="2800" smtClean="0">
                <a:solidFill>
                  <a:srgbClr val="C00000"/>
                </a:solidFill>
                <a:latin typeface="宋体" charset="-122"/>
              </a:rPr>
              <a:t>计算</a:t>
            </a:r>
            <a:r>
              <a:rPr lang="en-US" altLang="zh-CN" sz="2800" smtClean="0">
                <a:solidFill>
                  <a:srgbClr val="C00000"/>
                </a:solidFill>
                <a:latin typeface="宋体" charset="-122"/>
              </a:rPr>
              <a:t>3</a:t>
            </a:r>
            <a:endParaRPr lang="zh-CN" altLang="en-US" sz="2800">
              <a:solidFill>
                <a:srgbClr val="C00000"/>
              </a:solidFill>
              <a:latin typeface="宋体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86000" y="261641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1" hangingPunct="1">
              <a:spcBef>
                <a:spcPct val="20000"/>
              </a:spcBef>
            </a:pPr>
            <a:r>
              <a:rPr kumimoji="1" lang="zh-CN" altLang="en-US" sz="2800" b="1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感应</a:t>
            </a:r>
            <a:r>
              <a:rPr kumimoji="1" lang="zh-CN" altLang="en-US" sz="2800" b="1" smtClean="0">
                <a:solidFill>
                  <a:srgbClr val="002060"/>
                </a:solidFill>
                <a:latin typeface="Times New Roman" pitchFamily="18" charset="0"/>
                <a:ea typeface="楷体_GB2312" pitchFamily="49" charset="-122"/>
              </a:rPr>
              <a:t>电量</a:t>
            </a:r>
            <a:endParaRPr kumimoji="1" lang="zh-CN" altLang="en-US" sz="2800" b="1">
              <a:solidFill>
                <a:srgbClr val="00206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388158" y="4274989"/>
            <a:ext cx="649621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000000"/>
                </a:solidFill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</a:rPr>
              <a:t>1</a:t>
            </a:r>
            <a:r>
              <a:rPr lang="zh-CN" altLang="en-US" sz="2800">
                <a:solidFill>
                  <a:srgbClr val="000000"/>
                </a:solidFill>
              </a:rPr>
              <a:t>时刻磁通量为</a:t>
            </a:r>
            <a:r>
              <a:rPr lang="en-US" altLang="zh-CN" sz="2800" i="1">
                <a:solidFill>
                  <a:srgbClr val="000000"/>
                </a:solidFill>
              </a:rPr>
              <a:t>Ф</a:t>
            </a:r>
            <a:r>
              <a:rPr lang="en-US" altLang="zh-CN" sz="2800" baseline="-25000">
                <a:solidFill>
                  <a:srgbClr val="000000"/>
                </a:solidFill>
              </a:rPr>
              <a:t>1</a:t>
            </a:r>
            <a:r>
              <a:rPr lang="zh-CN" altLang="en-US" sz="2800">
                <a:solidFill>
                  <a:srgbClr val="000000"/>
                </a:solidFill>
              </a:rPr>
              <a:t>，</a:t>
            </a:r>
            <a:r>
              <a:rPr lang="en-US" altLang="zh-CN" sz="2800" i="1">
                <a:solidFill>
                  <a:srgbClr val="000000"/>
                </a:solidFill>
              </a:rPr>
              <a:t>t</a:t>
            </a:r>
            <a:r>
              <a:rPr lang="en-US" altLang="zh-CN" sz="2800" baseline="-25000">
                <a:solidFill>
                  <a:srgbClr val="000000"/>
                </a:solidFill>
              </a:rPr>
              <a:t>2</a:t>
            </a:r>
            <a:r>
              <a:rPr lang="zh-CN" altLang="en-US" sz="2800">
                <a:solidFill>
                  <a:srgbClr val="000000"/>
                </a:solidFill>
              </a:rPr>
              <a:t>时刻磁通量为</a:t>
            </a:r>
            <a:r>
              <a:rPr lang="en-US" altLang="zh-CN" sz="2800" i="1">
                <a:solidFill>
                  <a:srgbClr val="000000"/>
                </a:solidFill>
              </a:rPr>
              <a:t>Ф</a:t>
            </a:r>
            <a:r>
              <a:rPr lang="en-US" altLang="zh-CN" sz="2800" baseline="-25000">
                <a:solidFill>
                  <a:srgbClr val="000000"/>
                </a:solidFill>
              </a:rPr>
              <a:t>2</a:t>
            </a:r>
            <a:endParaRPr lang="en-US" altLang="zh-CN" sz="2800"/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962428"/>
              </p:ext>
            </p:extLst>
          </p:nvPr>
        </p:nvGraphicFramePr>
        <p:xfrm>
          <a:off x="1829969" y="3139638"/>
          <a:ext cx="42703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6" name="公式" r:id="rId6" imgW="1790640" imgH="393480" progId="Equation.3">
                  <p:embed/>
                </p:oleObj>
              </mc:Choice>
              <mc:Fallback>
                <p:oleObj name="公式" r:id="rId6" imgW="1790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969" y="3139638"/>
                        <a:ext cx="427037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290955"/>
              </p:ext>
            </p:extLst>
          </p:nvPr>
        </p:nvGraphicFramePr>
        <p:xfrm>
          <a:off x="1964113" y="4794101"/>
          <a:ext cx="40020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07" name="公式" r:id="rId8" imgW="1701720" imgH="393480" progId="Equation.3">
                  <p:embed/>
                </p:oleObj>
              </mc:Choice>
              <mc:Fallback>
                <p:oleObj name="公式" r:id="rId8" imgW="1701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4113" y="4794101"/>
                        <a:ext cx="40020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55543" y="5846852"/>
            <a:ext cx="3916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kumimoji="1" lang="en-US" altLang="zh-CN" sz="2800" b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ↈ</a:t>
            </a:r>
            <a:r>
              <a:rPr kumimoji="1" lang="zh-CN" altLang="en-US" sz="2800" b="1" smtClean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用途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：测磁通计。</a:t>
            </a:r>
            <a:endParaRPr kumimoji="1" lang="zh-CN" altLang="en-US" sz="2800" b="1">
              <a:solidFill>
                <a:srgbClr val="FF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0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  <p:bldP spid="2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  <a:endParaRPr kumimoji="0" lang="zh-CN" altLang="en-US" sz="2800" smtClean="0">
              <a:solidFill>
                <a:srgbClr val="00206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17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14" name="Group 2"/>
          <p:cNvGrpSpPr>
            <a:grpSpLocks/>
          </p:cNvGrpSpPr>
          <p:nvPr/>
        </p:nvGrpSpPr>
        <p:grpSpPr bwMode="auto">
          <a:xfrm>
            <a:off x="406657" y="843670"/>
            <a:ext cx="4165600" cy="2678112"/>
            <a:chOff x="432" y="960"/>
            <a:chExt cx="2624" cy="1687"/>
          </a:xfrm>
        </p:grpSpPr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432" y="960"/>
              <a:ext cx="2624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      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例</a:t>
              </a: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在匀强磁场中</a:t>
              </a: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,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置有面积为 </a:t>
              </a: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S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的可绕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轴转动的</a:t>
              </a: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N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匝线圈 </a:t>
              </a:r>
              <a:r>
                <a:rPr kumimoji="0" lang="zh-CN" altLang="en-US" sz="2800" kern="0">
                  <a:solidFill>
                    <a:srgbClr val="1C1C1C"/>
                  </a:solidFill>
                  <a:ea typeface="宋体" charset="-122"/>
                </a:rPr>
                <a:t>。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若线圈以角速度 </a:t>
              </a:r>
              <a:endParaRPr kumimoji="0" lang="zh-CN" altLang="en-US" sz="2800" b="1" i="1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sym typeface="Symbol" pitchFamily="18" charset="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1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sym typeface="Symbol" pitchFamily="18" charset="2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作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匀速转动。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求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线圈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中的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感应电动势。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7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8364869"/>
                </p:ext>
              </p:extLst>
            </p:nvPr>
          </p:nvGraphicFramePr>
          <p:xfrm>
            <a:off x="2239" y="1817"/>
            <a:ext cx="2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6" name="Equation" r:id="rId4" imgW="241195" imgH="190417" progId="Equation.3">
                    <p:embed/>
                  </p:oleObj>
                </mc:Choice>
                <mc:Fallback>
                  <p:oleObj name="Equation" r:id="rId4" imgW="241195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9" y="1817"/>
                          <a:ext cx="28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4799269" y="988132"/>
            <a:ext cx="3886200" cy="5105400"/>
            <a:chOff x="3024" y="576"/>
            <a:chExt cx="2448" cy="3216"/>
          </a:xfrm>
        </p:grpSpPr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4656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7" name="Equation" r:id="rId6" imgW="152268" imgH="164957" progId="Equation.3">
                    <p:embed/>
                  </p:oleObj>
                </mc:Choice>
                <mc:Fallback>
                  <p:oleObj name="Equation" r:id="rId6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" name="Group 7"/>
            <p:cNvGrpSpPr>
              <a:grpSpLocks/>
            </p:cNvGrpSpPr>
            <p:nvPr/>
          </p:nvGrpSpPr>
          <p:grpSpPr bwMode="auto">
            <a:xfrm>
              <a:off x="3521" y="960"/>
              <a:ext cx="1713" cy="1319"/>
              <a:chOff x="1296" y="1152"/>
              <a:chExt cx="2592" cy="1536"/>
            </a:xfrm>
          </p:grpSpPr>
          <p:sp>
            <p:nvSpPr>
              <p:cNvPr id="82" name="Line 8"/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3" name="Line 9"/>
              <p:cNvSpPr>
                <a:spLocks noChangeShapeType="1"/>
              </p:cNvSpPr>
              <p:nvPr/>
            </p:nvSpPr>
            <p:spPr bwMode="auto">
              <a:xfrm>
                <a:off x="1296" y="1459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Line 10"/>
              <p:cNvSpPr>
                <a:spLocks noChangeShapeType="1"/>
              </p:cNvSpPr>
              <p:nvPr/>
            </p:nvSpPr>
            <p:spPr bwMode="auto">
              <a:xfrm>
                <a:off x="1296" y="1766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Line 11"/>
              <p:cNvSpPr>
                <a:spLocks noChangeShapeType="1"/>
              </p:cNvSpPr>
              <p:nvPr/>
            </p:nvSpPr>
            <p:spPr bwMode="auto">
              <a:xfrm>
                <a:off x="1296" y="2074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Line 12"/>
              <p:cNvSpPr>
                <a:spLocks noChangeShapeType="1"/>
              </p:cNvSpPr>
              <p:nvPr/>
            </p:nvSpPr>
            <p:spPr bwMode="auto">
              <a:xfrm>
                <a:off x="1296" y="2381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13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4377" y="960"/>
              <a:ext cx="123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4010" y="1488"/>
              <a:ext cx="123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4214" y="1200"/>
              <a:ext cx="82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3847" y="1728"/>
              <a:ext cx="82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3888" y="1968"/>
              <a:ext cx="122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3521" y="2208"/>
              <a:ext cx="571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1" name="Group 20"/>
            <p:cNvGrpSpPr>
              <a:grpSpLocks/>
            </p:cNvGrpSpPr>
            <p:nvPr/>
          </p:nvGrpSpPr>
          <p:grpSpPr bwMode="auto">
            <a:xfrm rot="-456532">
              <a:off x="3317" y="960"/>
              <a:ext cx="1711" cy="1872"/>
              <a:chOff x="1330" y="1056"/>
              <a:chExt cx="2174" cy="2180"/>
            </a:xfrm>
          </p:grpSpPr>
          <p:sp>
            <p:nvSpPr>
              <p:cNvPr id="57" name="Line 21"/>
              <p:cNvSpPr>
                <a:spLocks noChangeShapeType="1"/>
              </p:cNvSpPr>
              <p:nvPr/>
            </p:nvSpPr>
            <p:spPr bwMode="auto">
              <a:xfrm flipV="1">
                <a:off x="1776" y="2440"/>
                <a:ext cx="621" cy="6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8" name="Group 22"/>
              <p:cNvGrpSpPr>
                <a:grpSpLocks/>
              </p:cNvGrpSpPr>
              <p:nvPr/>
            </p:nvGrpSpPr>
            <p:grpSpPr bwMode="auto">
              <a:xfrm>
                <a:off x="1330" y="2544"/>
                <a:ext cx="830" cy="692"/>
                <a:chOff x="1167" y="2208"/>
                <a:chExt cx="753" cy="599"/>
              </a:xfrm>
            </p:grpSpPr>
            <p:grpSp>
              <p:nvGrpSpPr>
                <p:cNvPr id="73" name="Group 23"/>
                <p:cNvGrpSpPr>
                  <a:grpSpLocks/>
                </p:cNvGrpSpPr>
                <p:nvPr/>
              </p:nvGrpSpPr>
              <p:grpSpPr bwMode="auto">
                <a:xfrm rot="2516868">
                  <a:off x="1440" y="2208"/>
                  <a:ext cx="480" cy="288"/>
                  <a:chOff x="1200" y="2688"/>
                  <a:chExt cx="432" cy="240"/>
                </a:xfrm>
              </p:grpSpPr>
              <p:sp>
                <p:nvSpPr>
                  <p:cNvPr id="78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79" name="Freeform 25"/>
                  <p:cNvSpPr>
                    <a:spLocks/>
                  </p:cNvSpPr>
                  <p:nvPr/>
                </p:nvSpPr>
                <p:spPr bwMode="auto">
                  <a:xfrm>
                    <a:off x="1207" y="2741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0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6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81" name="Freeform 27"/>
                  <p:cNvSpPr>
                    <a:spLocks/>
                  </p:cNvSpPr>
                  <p:nvPr/>
                </p:nvSpPr>
                <p:spPr bwMode="auto">
                  <a:xfrm>
                    <a:off x="1207" y="2715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74" name="Oval 28"/>
                <p:cNvSpPr>
                  <a:spLocks noChangeArrowheads="1"/>
                </p:cNvSpPr>
                <p:nvPr/>
              </p:nvSpPr>
              <p:spPr bwMode="auto">
                <a:xfrm rot="2516868">
                  <a:off x="1232" y="2544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Freeform 29"/>
                <p:cNvSpPr>
                  <a:spLocks/>
                </p:cNvSpPr>
                <p:nvPr/>
              </p:nvSpPr>
              <p:spPr bwMode="auto">
                <a:xfrm rot="2516868">
                  <a:off x="1228" y="2606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2 w 614"/>
                    <a:gd name="T7" fmla="*/ 1 h 144"/>
                    <a:gd name="T8" fmla="*/ 2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Oval 30"/>
                <p:cNvSpPr>
                  <a:spLocks noChangeArrowheads="1"/>
                </p:cNvSpPr>
                <p:nvPr/>
              </p:nvSpPr>
              <p:spPr bwMode="auto">
                <a:xfrm rot="2516868">
                  <a:off x="1167" y="2615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 31"/>
                <p:cNvSpPr>
                  <a:spLocks/>
                </p:cNvSpPr>
                <p:nvPr/>
              </p:nvSpPr>
              <p:spPr bwMode="auto">
                <a:xfrm rot="2516868">
                  <a:off x="1249" y="2583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2 w 614"/>
                    <a:gd name="T7" fmla="*/ 1 h 144"/>
                    <a:gd name="T8" fmla="*/ 2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59" name="Line 32"/>
              <p:cNvSpPr>
                <a:spLocks noChangeShapeType="1"/>
              </p:cNvSpPr>
              <p:nvPr/>
            </p:nvSpPr>
            <p:spPr bwMode="auto">
              <a:xfrm>
                <a:off x="2397" y="2440"/>
                <a:ext cx="208" cy="3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33"/>
              <p:cNvSpPr>
                <a:spLocks noChangeShapeType="1"/>
              </p:cNvSpPr>
              <p:nvPr/>
            </p:nvSpPr>
            <p:spPr bwMode="auto">
              <a:xfrm flipV="1">
                <a:off x="2605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34"/>
              <p:cNvSpPr>
                <a:spLocks noChangeShapeType="1"/>
              </p:cNvSpPr>
              <p:nvPr/>
            </p:nvSpPr>
            <p:spPr bwMode="auto">
              <a:xfrm flipH="1" flipV="1">
                <a:off x="3020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35"/>
              <p:cNvSpPr>
                <a:spLocks noChangeShapeType="1"/>
              </p:cNvSpPr>
              <p:nvPr/>
            </p:nvSpPr>
            <p:spPr bwMode="auto">
              <a:xfrm flipV="1">
                <a:off x="2051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Line 36"/>
              <p:cNvSpPr>
                <a:spLocks noChangeShapeType="1"/>
              </p:cNvSpPr>
              <p:nvPr/>
            </p:nvSpPr>
            <p:spPr bwMode="auto">
              <a:xfrm flipH="1" flipV="1">
                <a:off x="2051" y="2025"/>
                <a:ext cx="485" cy="76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Line 37"/>
              <p:cNvSpPr>
                <a:spLocks noChangeShapeType="1"/>
              </p:cNvSpPr>
              <p:nvPr/>
            </p:nvSpPr>
            <p:spPr bwMode="auto">
              <a:xfrm flipV="1">
                <a:off x="2536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Line 38"/>
              <p:cNvSpPr>
                <a:spLocks noChangeShapeType="1"/>
              </p:cNvSpPr>
              <p:nvPr/>
            </p:nvSpPr>
            <p:spPr bwMode="auto">
              <a:xfrm flipH="1" flipV="1">
                <a:off x="2951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Line 39"/>
              <p:cNvSpPr>
                <a:spLocks noChangeShapeType="1"/>
              </p:cNvSpPr>
              <p:nvPr/>
            </p:nvSpPr>
            <p:spPr bwMode="auto">
              <a:xfrm flipV="1">
                <a:off x="1982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Line 40"/>
              <p:cNvSpPr>
                <a:spLocks noChangeShapeType="1"/>
              </p:cNvSpPr>
              <p:nvPr/>
            </p:nvSpPr>
            <p:spPr bwMode="auto">
              <a:xfrm flipH="1" flipV="1">
                <a:off x="1982" y="2025"/>
                <a:ext cx="484" cy="76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Line 41"/>
              <p:cNvSpPr>
                <a:spLocks noChangeShapeType="1"/>
              </p:cNvSpPr>
              <p:nvPr/>
            </p:nvSpPr>
            <p:spPr bwMode="auto">
              <a:xfrm flipV="1">
                <a:off x="2466" y="1886"/>
                <a:ext cx="90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Line 42"/>
              <p:cNvSpPr>
                <a:spLocks noChangeShapeType="1"/>
              </p:cNvSpPr>
              <p:nvPr/>
            </p:nvSpPr>
            <p:spPr bwMode="auto">
              <a:xfrm flipH="1" flipV="1">
                <a:off x="2881" y="1056"/>
                <a:ext cx="485" cy="8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Line 43"/>
              <p:cNvSpPr>
                <a:spLocks noChangeShapeType="1"/>
              </p:cNvSpPr>
              <p:nvPr/>
            </p:nvSpPr>
            <p:spPr bwMode="auto">
              <a:xfrm flipV="1">
                <a:off x="1913" y="1056"/>
                <a:ext cx="968" cy="9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Line 44"/>
              <p:cNvSpPr>
                <a:spLocks noChangeShapeType="1"/>
              </p:cNvSpPr>
              <p:nvPr/>
            </p:nvSpPr>
            <p:spPr bwMode="auto">
              <a:xfrm>
                <a:off x="1913" y="2025"/>
                <a:ext cx="207" cy="3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Line 45"/>
              <p:cNvSpPr>
                <a:spLocks noChangeShapeType="1"/>
              </p:cNvSpPr>
              <p:nvPr/>
            </p:nvSpPr>
            <p:spPr bwMode="auto">
              <a:xfrm flipV="1">
                <a:off x="1920" y="2371"/>
                <a:ext cx="200" cy="1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" name="Line 46"/>
            <p:cNvSpPr>
              <a:spLocks noChangeShapeType="1"/>
            </p:cNvSpPr>
            <p:nvPr/>
          </p:nvSpPr>
          <p:spPr bwMode="auto">
            <a:xfrm flipV="1">
              <a:off x="3984" y="2830"/>
              <a:ext cx="609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47"/>
            <p:cNvSpPr>
              <a:spLocks noChangeShapeType="1"/>
            </p:cNvSpPr>
            <p:nvPr/>
          </p:nvSpPr>
          <p:spPr bwMode="auto">
            <a:xfrm>
              <a:off x="3847" y="3456"/>
              <a:ext cx="74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48"/>
            <p:cNvSpPr>
              <a:spLocks noChangeShapeType="1"/>
            </p:cNvSpPr>
            <p:nvPr/>
          </p:nvSpPr>
          <p:spPr bwMode="auto">
            <a:xfrm>
              <a:off x="4593" y="2830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Line 49"/>
            <p:cNvSpPr>
              <a:spLocks noChangeShapeType="1"/>
            </p:cNvSpPr>
            <p:nvPr/>
          </p:nvSpPr>
          <p:spPr bwMode="auto">
            <a:xfrm>
              <a:off x="4581" y="3293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50"/>
            <p:cNvSpPr>
              <a:spLocks noChangeArrowheads="1"/>
            </p:cNvSpPr>
            <p:nvPr/>
          </p:nvSpPr>
          <p:spPr bwMode="auto">
            <a:xfrm>
              <a:off x="4541" y="2993"/>
              <a:ext cx="81" cy="319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C3CFDB"/>
                </a:gs>
                <a:gs pos="100000">
                  <a:srgbClr val="003366"/>
                </a:gs>
              </a:gsLst>
              <a:lin ang="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8" name="Object 51"/>
            <p:cNvGraphicFramePr>
              <a:graphicFrameLocks noChangeAspect="1"/>
            </p:cNvGraphicFramePr>
            <p:nvPr/>
          </p:nvGraphicFramePr>
          <p:xfrm>
            <a:off x="3765" y="1202"/>
            <a:ext cx="28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8" name="Equation" r:id="rId8" imgW="177492" imgH="177492" progId="Equation.3">
                    <p:embed/>
                  </p:oleObj>
                </mc:Choice>
                <mc:Fallback>
                  <p:oleObj name="Equation" r:id="rId8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5" y="1202"/>
                          <a:ext cx="28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52"/>
            <p:cNvGraphicFramePr>
              <a:graphicFrameLocks noChangeAspect="1"/>
            </p:cNvGraphicFramePr>
            <p:nvPr/>
          </p:nvGraphicFramePr>
          <p:xfrm>
            <a:off x="4992" y="626"/>
            <a:ext cx="3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9" name="Equation" r:id="rId10" imgW="152202" imgH="177569" progId="Equation.3">
                    <p:embed/>
                  </p:oleObj>
                </mc:Choice>
                <mc:Fallback>
                  <p:oleObj name="Equation" r:id="rId10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626"/>
                          <a:ext cx="38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53"/>
            <p:cNvGraphicFramePr>
              <a:graphicFrameLocks noChangeAspect="1"/>
            </p:cNvGraphicFramePr>
            <p:nvPr/>
          </p:nvGraphicFramePr>
          <p:xfrm>
            <a:off x="3245" y="3391"/>
            <a:ext cx="23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0" name="Equation" r:id="rId12" imgW="126835" imgH="139518" progId="Equation.3">
                    <p:embed/>
                  </p:oleObj>
                </mc:Choice>
                <mc:Fallback>
                  <p:oleObj name="Equation" r:id="rId12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5" y="3391"/>
                          <a:ext cx="23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Oval 54"/>
            <p:cNvSpPr>
              <a:spLocks noChangeArrowheads="1"/>
            </p:cNvSpPr>
            <p:nvPr/>
          </p:nvSpPr>
          <p:spPr bwMode="auto">
            <a:xfrm rot="1952563">
              <a:off x="3164" y="3171"/>
              <a:ext cx="24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55"/>
            <p:cNvSpPr>
              <a:spLocks noChangeArrowheads="1"/>
            </p:cNvSpPr>
            <p:nvPr/>
          </p:nvSpPr>
          <p:spPr bwMode="auto">
            <a:xfrm>
              <a:off x="3194" y="3264"/>
              <a:ext cx="123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Line 56"/>
            <p:cNvSpPr>
              <a:spLocks noChangeShapeType="1"/>
            </p:cNvSpPr>
            <p:nvPr/>
          </p:nvSpPr>
          <p:spPr bwMode="auto">
            <a:xfrm flipH="1">
              <a:off x="3153" y="816"/>
              <a:ext cx="1836" cy="2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Freeform 57"/>
            <p:cNvSpPr>
              <a:spLocks/>
            </p:cNvSpPr>
            <p:nvPr/>
          </p:nvSpPr>
          <p:spPr bwMode="auto">
            <a:xfrm>
              <a:off x="3158" y="3165"/>
              <a:ext cx="98" cy="147"/>
            </a:xfrm>
            <a:custGeom>
              <a:avLst/>
              <a:gdLst>
                <a:gd name="T0" fmla="*/ 3 w 116"/>
                <a:gd name="T1" fmla="*/ 0 h 147"/>
                <a:gd name="T2" fmla="*/ 3 w 116"/>
                <a:gd name="T3" fmla="*/ 20 h 147"/>
                <a:gd name="T4" fmla="*/ 3 w 116"/>
                <a:gd name="T5" fmla="*/ 69 h 147"/>
                <a:gd name="T6" fmla="*/ 3 w 116"/>
                <a:gd name="T7" fmla="*/ 147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147"/>
                <a:gd name="T14" fmla="*/ 116 w 116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147">
                  <a:moveTo>
                    <a:pt x="116" y="0"/>
                  </a:moveTo>
                  <a:cubicBezTo>
                    <a:pt x="108" y="3"/>
                    <a:pt x="84" y="9"/>
                    <a:pt x="66" y="20"/>
                  </a:cubicBezTo>
                  <a:cubicBezTo>
                    <a:pt x="48" y="31"/>
                    <a:pt x="14" y="48"/>
                    <a:pt x="7" y="69"/>
                  </a:cubicBezTo>
                  <a:cubicBezTo>
                    <a:pt x="0" y="90"/>
                    <a:pt x="22" y="131"/>
                    <a:pt x="26" y="147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>
              <a:off x="4459" y="2976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47" name="Object 59"/>
            <p:cNvGraphicFramePr>
              <a:graphicFrameLocks noChangeAspect="1"/>
            </p:cNvGraphicFramePr>
            <p:nvPr/>
          </p:nvGraphicFramePr>
          <p:xfrm>
            <a:off x="4332" y="2805"/>
            <a:ext cx="16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1" name="Equation" r:id="rId14" imgW="88707" imgH="164742" progId="Equation.3">
                    <p:embed/>
                  </p:oleObj>
                </mc:Choice>
                <mc:Fallback>
                  <p:oleObj name="Equation" r:id="rId14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805"/>
                          <a:ext cx="16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60"/>
            <p:cNvGraphicFramePr>
              <a:graphicFrameLocks noChangeAspect="1"/>
            </p:cNvGraphicFramePr>
            <p:nvPr/>
          </p:nvGraphicFramePr>
          <p:xfrm>
            <a:off x="5193" y="1152"/>
            <a:ext cx="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2" name="Equation" r:id="rId16" imgW="152334" imgH="190417" progId="Equation.3">
                    <p:embed/>
                  </p:oleObj>
                </mc:Choice>
                <mc:Fallback>
                  <p:oleObj name="Equation" r:id="rId16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1152"/>
                          <a:ext cx="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61"/>
            <p:cNvSpPr>
              <a:spLocks noChangeShapeType="1"/>
            </p:cNvSpPr>
            <p:nvPr/>
          </p:nvSpPr>
          <p:spPr bwMode="auto">
            <a:xfrm flipV="1">
              <a:off x="4296" y="1296"/>
              <a:ext cx="775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2"/>
            <p:cNvSpPr>
              <a:spLocks/>
            </p:cNvSpPr>
            <p:nvPr/>
          </p:nvSpPr>
          <p:spPr bwMode="auto">
            <a:xfrm>
              <a:off x="4576" y="1602"/>
              <a:ext cx="49" cy="144"/>
            </a:xfrm>
            <a:custGeom>
              <a:avLst/>
              <a:gdLst>
                <a:gd name="T0" fmla="*/ 0 w 57"/>
                <a:gd name="T1" fmla="*/ 0 h 144"/>
                <a:gd name="T2" fmla="*/ 3 w 57"/>
                <a:gd name="T3" fmla="*/ 36 h 144"/>
                <a:gd name="T4" fmla="*/ 3 w 57"/>
                <a:gd name="T5" fmla="*/ 78 h 144"/>
                <a:gd name="T6" fmla="*/ 3 w 57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44"/>
                <a:gd name="T14" fmla="*/ 57 w 57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44">
                  <a:moveTo>
                    <a:pt x="0" y="0"/>
                  </a:moveTo>
                  <a:cubicBezTo>
                    <a:pt x="6" y="6"/>
                    <a:pt x="27" y="23"/>
                    <a:pt x="36" y="36"/>
                  </a:cubicBezTo>
                  <a:cubicBezTo>
                    <a:pt x="45" y="49"/>
                    <a:pt x="51" y="60"/>
                    <a:pt x="54" y="78"/>
                  </a:cubicBezTo>
                  <a:cubicBezTo>
                    <a:pt x="57" y="96"/>
                    <a:pt x="54" y="130"/>
                    <a:pt x="54" y="144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1" name="Object 63"/>
            <p:cNvGraphicFramePr>
              <a:graphicFrameLocks noChangeAspect="1"/>
            </p:cNvGraphicFramePr>
            <p:nvPr/>
          </p:nvGraphicFramePr>
          <p:xfrm>
            <a:off x="4622" y="1490"/>
            <a:ext cx="17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3" name="Equation" r:id="rId18" imgW="126725" imgH="177415" progId="Equation.3">
                    <p:embed/>
                  </p:oleObj>
                </mc:Choice>
                <mc:Fallback>
                  <p:oleObj name="Equation" r:id="rId18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2" y="1490"/>
                          <a:ext cx="17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64"/>
            <p:cNvGraphicFramePr>
              <a:graphicFrameLocks noChangeAspect="1"/>
            </p:cNvGraphicFramePr>
            <p:nvPr/>
          </p:nvGraphicFramePr>
          <p:xfrm>
            <a:off x="4815" y="996"/>
            <a:ext cx="20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4" name="Equation" r:id="rId20" imgW="126725" imgH="177415" progId="Equation.DSMT4">
                    <p:embed/>
                  </p:oleObj>
                </mc:Choice>
                <mc:Fallback>
                  <p:oleObj name="Equation" r:id="rId20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996"/>
                          <a:ext cx="20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3024" y="576"/>
              <a:ext cx="2448" cy="3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Line 66"/>
            <p:cNvSpPr>
              <a:spLocks noChangeShapeType="1"/>
            </p:cNvSpPr>
            <p:nvPr/>
          </p:nvSpPr>
          <p:spPr bwMode="auto">
            <a:xfrm flipV="1">
              <a:off x="3984" y="2496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 flipV="1">
              <a:off x="3840" y="2784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6" name="Object 68"/>
            <p:cNvGraphicFramePr>
              <a:graphicFrameLocks noChangeAspect="1"/>
            </p:cNvGraphicFramePr>
            <p:nvPr/>
          </p:nvGraphicFramePr>
          <p:xfrm>
            <a:off x="3107" y="2931"/>
            <a:ext cx="27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5" name="公式" r:id="rId22" imgW="152334" imgH="139639" progId="Equation.3">
                    <p:embed/>
                  </p:oleObj>
                </mc:Choice>
                <mc:Fallback>
                  <p:oleObj name="公式" r:id="rId22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2931"/>
                          <a:ext cx="275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8" name="Picture 0" descr="fadianji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69" y="3610129"/>
            <a:ext cx="3455987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327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18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89" name="Group 2"/>
          <p:cNvGrpSpPr>
            <a:grpSpLocks/>
          </p:cNvGrpSpPr>
          <p:nvPr/>
        </p:nvGrpSpPr>
        <p:grpSpPr bwMode="auto">
          <a:xfrm>
            <a:off x="368300" y="755650"/>
            <a:ext cx="4279900" cy="692150"/>
            <a:chOff x="232" y="432"/>
            <a:chExt cx="2696" cy="436"/>
          </a:xfrm>
        </p:grpSpPr>
        <p:sp>
          <p:nvSpPr>
            <p:cNvPr id="90" name="Text Box 3"/>
            <p:cNvSpPr txBox="1">
              <a:spLocks noChangeArrowheads="1"/>
            </p:cNvSpPr>
            <p:nvPr/>
          </p:nvSpPr>
          <p:spPr bwMode="auto">
            <a:xfrm>
              <a:off x="232" y="432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已知</a:t>
              </a:r>
            </a:p>
          </p:txBody>
        </p:sp>
        <p:graphicFrame>
          <p:nvGraphicFramePr>
            <p:cNvPr id="91" name="Object 4"/>
            <p:cNvGraphicFramePr>
              <a:graphicFrameLocks noChangeAspect="1"/>
            </p:cNvGraphicFramePr>
            <p:nvPr/>
          </p:nvGraphicFramePr>
          <p:xfrm>
            <a:off x="856" y="432"/>
            <a:ext cx="120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97" name="Equation" r:id="rId4" imgW="558558" imgH="203112" progId="Equation.3">
                    <p:embed/>
                  </p:oleObj>
                </mc:Choice>
                <mc:Fallback>
                  <p:oleObj name="Equation" r:id="rId4" imgW="5585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432"/>
                          <a:ext cx="1208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Text Box 5"/>
            <p:cNvSpPr txBox="1">
              <a:spLocks noChangeArrowheads="1"/>
            </p:cNvSpPr>
            <p:nvPr/>
          </p:nvSpPr>
          <p:spPr bwMode="auto">
            <a:xfrm>
              <a:off x="2208" y="43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求</a:t>
              </a:r>
            </a:p>
          </p:txBody>
        </p:sp>
        <p:graphicFrame>
          <p:nvGraphicFramePr>
            <p:cNvPr id="93" name="Object 6"/>
            <p:cNvGraphicFramePr>
              <a:graphicFrameLocks noChangeAspect="1"/>
            </p:cNvGraphicFramePr>
            <p:nvPr/>
          </p:nvGraphicFramePr>
          <p:xfrm>
            <a:off x="2543" y="493"/>
            <a:ext cx="27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98" name="公式" r:id="rId6" imgW="126835" imgH="139518" progId="Equation.3">
                    <p:embed/>
                  </p:oleObj>
                </mc:Choice>
                <mc:Fallback>
                  <p:oleObj name="公式" r:id="rId6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3" y="493"/>
                          <a:ext cx="275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" name="Group 7"/>
          <p:cNvGrpSpPr>
            <a:grpSpLocks/>
          </p:cNvGrpSpPr>
          <p:nvPr/>
        </p:nvGrpSpPr>
        <p:grpSpPr bwMode="auto">
          <a:xfrm>
            <a:off x="381000" y="1385888"/>
            <a:ext cx="4516438" cy="1311275"/>
            <a:chOff x="240" y="873"/>
            <a:chExt cx="2845" cy="826"/>
          </a:xfrm>
        </p:grpSpPr>
        <p:sp>
          <p:nvSpPr>
            <p:cNvPr id="95" name="Text Box 8"/>
            <p:cNvSpPr txBox="1">
              <a:spLocks noChangeArrowheads="1"/>
            </p:cNvSpPr>
            <p:nvPr/>
          </p:nvSpPr>
          <p:spPr bwMode="auto">
            <a:xfrm>
              <a:off x="240" y="873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解</a:t>
              </a:r>
            </a:p>
          </p:txBody>
        </p:sp>
        <p:grpSp>
          <p:nvGrpSpPr>
            <p:cNvPr id="96" name="Group 9"/>
            <p:cNvGrpSpPr>
              <a:grpSpLocks/>
            </p:cNvGrpSpPr>
            <p:nvPr/>
          </p:nvGrpSpPr>
          <p:grpSpPr bwMode="auto">
            <a:xfrm>
              <a:off x="281" y="900"/>
              <a:ext cx="2804" cy="799"/>
              <a:chOff x="281" y="900"/>
              <a:chExt cx="2804" cy="799"/>
            </a:xfrm>
          </p:grpSpPr>
          <p:grpSp>
            <p:nvGrpSpPr>
              <p:cNvPr id="97" name="Group 10"/>
              <p:cNvGrpSpPr>
                <a:grpSpLocks/>
              </p:cNvGrpSpPr>
              <p:nvPr/>
            </p:nvGrpSpPr>
            <p:grpSpPr bwMode="auto">
              <a:xfrm>
                <a:off x="816" y="900"/>
                <a:ext cx="1536" cy="348"/>
                <a:chOff x="1008" y="1428"/>
                <a:chExt cx="1536" cy="348"/>
              </a:xfrm>
            </p:grpSpPr>
            <p:sp>
              <p:nvSpPr>
                <p:cNvPr id="10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008" y="1440"/>
                  <a:ext cx="15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</a:rPr>
                    <a:t>设              时</a:t>
                  </a:r>
                  <a:r>
                    <a:rPr kumimoji="0" lang="en-US" altLang="zh-CN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</a:rPr>
                    <a:t>,</a:t>
                  </a:r>
                </a:p>
              </p:txBody>
            </p:sp>
            <p:graphicFrame>
              <p:nvGraphicFramePr>
                <p:cNvPr id="104" name="Object 12"/>
                <p:cNvGraphicFramePr>
                  <a:graphicFrameLocks noChangeAspect="1"/>
                </p:cNvGraphicFramePr>
                <p:nvPr/>
              </p:nvGraphicFramePr>
              <p:xfrm>
                <a:off x="1344" y="1428"/>
                <a:ext cx="624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199" name="Equation" r:id="rId8" imgW="317087" imgH="177569" progId="Equation.3">
                        <p:embed/>
                      </p:oleObj>
                    </mc:Choice>
                    <mc:Fallback>
                      <p:oleObj name="Equation" r:id="rId8" imgW="317087" imgH="17756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1428"/>
                              <a:ext cx="624" cy="3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98" name="Group 13"/>
              <p:cNvGrpSpPr>
                <a:grpSpLocks/>
              </p:cNvGrpSpPr>
              <p:nvPr/>
            </p:nvGrpSpPr>
            <p:grpSpPr bwMode="auto">
              <a:xfrm>
                <a:off x="281" y="1334"/>
                <a:ext cx="2804" cy="365"/>
                <a:chOff x="220" y="1654"/>
                <a:chExt cx="2804" cy="391"/>
              </a:xfrm>
            </p:grpSpPr>
            <p:graphicFrame>
              <p:nvGraphicFramePr>
                <p:cNvPr id="99" name="Object 14"/>
                <p:cNvGraphicFramePr>
                  <a:graphicFrameLocks noChangeAspect="1"/>
                </p:cNvGraphicFramePr>
                <p:nvPr/>
              </p:nvGraphicFramePr>
              <p:xfrm>
                <a:off x="720" y="1661"/>
                <a:ext cx="329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200" name="Equation" r:id="rId10" imgW="152334" imgH="190417" progId="Equation.3">
                        <p:embed/>
                      </p:oleObj>
                    </mc:Choice>
                    <mc:Fallback>
                      <p:oleObj name="Equation" r:id="rId10" imgW="152334" imgH="19041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20" y="1661"/>
                              <a:ext cx="329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0" name="Object 15"/>
                <p:cNvGraphicFramePr>
                  <a:graphicFrameLocks noChangeAspect="1"/>
                </p:cNvGraphicFramePr>
                <p:nvPr/>
              </p:nvGraphicFramePr>
              <p:xfrm>
                <a:off x="220" y="1654"/>
                <a:ext cx="274" cy="3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201" name="Equation" r:id="rId12" imgW="126725" imgH="177415" progId="Equation.DSMT4">
                        <p:embed/>
                      </p:oleObj>
                    </mc:Choice>
                    <mc:Fallback>
                      <p:oleObj name="Equation" r:id="rId12" imgW="126725" imgH="17741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0" y="1654"/>
                              <a:ext cx="274" cy="3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19" y="1674"/>
                  <a:ext cx="2605" cy="3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kumimoji="1" sz="3600" b="1">
                      <a:solidFill>
                        <a:srgbClr val="FF3300"/>
                      </a:solidFill>
                      <a:latin typeface="Times New Roman" pitchFamily="18" charset="0"/>
                      <a:ea typeface="楷体_GB2312" pitchFamily="49" charset="-122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</a:rPr>
                    <a:t>与       同向 </a:t>
                  </a:r>
                  <a:r>
                    <a:rPr kumimoji="0" lang="en-US" altLang="zh-CN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</a:rPr>
                    <a:t>, </a:t>
                  </a:r>
                  <a:r>
                    <a:rPr kumimoji="0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1C1C1C"/>
                      </a:solidFill>
                      <a:effectLst/>
                      <a:uLnTx/>
                      <a:uFillTx/>
                      <a:latin typeface="Times New Roman" pitchFamily="18" charset="0"/>
                      <a:ea typeface="宋体" charset="-122"/>
                    </a:rPr>
                    <a:t>则</a:t>
                  </a:r>
                </a:p>
              </p:txBody>
            </p:sp>
            <p:graphicFrame>
              <p:nvGraphicFramePr>
                <p:cNvPr id="102" name="Object 17"/>
                <p:cNvGraphicFramePr>
                  <a:graphicFrameLocks noChangeAspect="1"/>
                </p:cNvGraphicFramePr>
                <p:nvPr/>
              </p:nvGraphicFramePr>
              <p:xfrm>
                <a:off x="2016" y="1662"/>
                <a:ext cx="864" cy="3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202" name="Equation" r:id="rId14" imgW="431425" imgH="177646" progId="Equation.3">
                        <p:embed/>
                      </p:oleObj>
                    </mc:Choice>
                    <mc:Fallback>
                      <p:oleObj name="Equation" r:id="rId14" imgW="431425" imgH="177646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6" y="1662"/>
                              <a:ext cx="864" cy="35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105" name="Object 18"/>
          <p:cNvGraphicFramePr>
            <a:graphicFrameLocks noChangeAspect="1"/>
          </p:cNvGraphicFramePr>
          <p:nvPr/>
        </p:nvGraphicFramePr>
        <p:xfrm>
          <a:off x="411163" y="2889250"/>
          <a:ext cx="45418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3" name="Equation" r:id="rId16" imgW="1346200" imgH="203200" progId="Equation.3">
                  <p:embed/>
                </p:oleObj>
              </mc:Choice>
              <mc:Fallback>
                <p:oleObj name="Equation" r:id="rId16" imgW="1346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2889250"/>
                        <a:ext cx="45418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9"/>
          <p:cNvGraphicFramePr>
            <a:graphicFrameLocks noChangeAspect="1"/>
          </p:cNvGraphicFramePr>
          <p:nvPr/>
        </p:nvGraphicFramePr>
        <p:xfrm>
          <a:off x="266700" y="3581400"/>
          <a:ext cx="46466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04" name="公式" r:id="rId18" imgW="1524000" imgH="393700" progId="Equation.3">
                  <p:embed/>
                </p:oleObj>
              </mc:Choice>
              <mc:Fallback>
                <p:oleObj name="公式" r:id="rId18" imgW="1524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3581400"/>
                        <a:ext cx="46466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" name="Group 20"/>
          <p:cNvGrpSpPr>
            <a:grpSpLocks/>
          </p:cNvGrpSpPr>
          <p:nvPr/>
        </p:nvGrpSpPr>
        <p:grpSpPr bwMode="auto">
          <a:xfrm>
            <a:off x="684213" y="4868863"/>
            <a:ext cx="3311525" cy="739775"/>
            <a:chOff x="431" y="3067"/>
            <a:chExt cx="2086" cy="466"/>
          </a:xfrm>
        </p:grpSpPr>
        <p:sp>
          <p:nvSpPr>
            <p:cNvPr id="108" name="Text Box 21"/>
            <p:cNvSpPr txBox="1">
              <a:spLocks noChangeArrowheads="1"/>
            </p:cNvSpPr>
            <p:nvPr/>
          </p:nvSpPr>
          <p:spPr bwMode="auto">
            <a:xfrm>
              <a:off x="431" y="3158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令</a:t>
              </a:r>
            </a:p>
          </p:txBody>
        </p:sp>
        <p:graphicFrame>
          <p:nvGraphicFramePr>
            <p:cNvPr id="109" name="Object 22"/>
            <p:cNvGraphicFramePr>
              <a:graphicFrameLocks noChangeAspect="1"/>
            </p:cNvGraphicFramePr>
            <p:nvPr/>
          </p:nvGraphicFramePr>
          <p:xfrm>
            <a:off x="975" y="3067"/>
            <a:ext cx="154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5" name="公式" r:id="rId20" imgW="749300" imgH="228600" progId="Equation.3">
                    <p:embed/>
                  </p:oleObj>
                </mc:Choice>
                <mc:Fallback>
                  <p:oleObj name="公式" r:id="rId20" imgW="749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067"/>
                          <a:ext cx="1542" cy="4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" name="Group 23"/>
          <p:cNvGrpSpPr>
            <a:grpSpLocks/>
          </p:cNvGrpSpPr>
          <p:nvPr/>
        </p:nvGrpSpPr>
        <p:grpSpPr bwMode="auto">
          <a:xfrm>
            <a:off x="827088" y="5589588"/>
            <a:ext cx="3263900" cy="725487"/>
            <a:chOff x="240" y="3124"/>
            <a:chExt cx="2056" cy="490"/>
          </a:xfrm>
        </p:grpSpPr>
        <p:graphicFrame>
          <p:nvGraphicFramePr>
            <p:cNvPr id="111" name="Object 24"/>
            <p:cNvGraphicFramePr>
              <a:graphicFrameLocks noChangeAspect="1"/>
            </p:cNvGraphicFramePr>
            <p:nvPr/>
          </p:nvGraphicFramePr>
          <p:xfrm>
            <a:off x="685" y="3124"/>
            <a:ext cx="1611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6" name="公式" r:id="rId22" imgW="800100" imgH="228600" progId="Equation.3">
                    <p:embed/>
                  </p:oleObj>
                </mc:Choice>
                <mc:Fallback>
                  <p:oleObj name="公式" r:id="rId22" imgW="8001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3124"/>
                          <a:ext cx="1611" cy="4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" name="Text Box 25"/>
            <p:cNvSpPr txBox="1">
              <a:spLocks noChangeArrowheads="1"/>
            </p:cNvSpPr>
            <p:nvPr/>
          </p:nvSpPr>
          <p:spPr bwMode="auto">
            <a:xfrm>
              <a:off x="240" y="3168"/>
              <a:ext cx="52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则</a:t>
              </a:r>
            </a:p>
          </p:txBody>
        </p:sp>
      </p:grpSp>
      <p:grpSp>
        <p:nvGrpSpPr>
          <p:cNvPr id="113" name="Group 26"/>
          <p:cNvGrpSpPr>
            <a:grpSpLocks/>
          </p:cNvGrpSpPr>
          <p:nvPr/>
        </p:nvGrpSpPr>
        <p:grpSpPr bwMode="auto">
          <a:xfrm>
            <a:off x="4932363" y="908050"/>
            <a:ext cx="3886200" cy="5105400"/>
            <a:chOff x="3168" y="576"/>
            <a:chExt cx="2448" cy="3216"/>
          </a:xfrm>
        </p:grpSpPr>
        <p:graphicFrame>
          <p:nvGraphicFramePr>
            <p:cNvPr id="114" name="Object 27"/>
            <p:cNvGraphicFramePr>
              <a:graphicFrameLocks noChangeAspect="1"/>
            </p:cNvGraphicFramePr>
            <p:nvPr/>
          </p:nvGraphicFramePr>
          <p:xfrm>
            <a:off x="4800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7" name="Equation" r:id="rId24" imgW="152268" imgH="164957" progId="Equation.3">
                    <p:embed/>
                  </p:oleObj>
                </mc:Choice>
                <mc:Fallback>
                  <p:oleObj name="Equation" r:id="rId24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Object 28"/>
            <p:cNvGraphicFramePr>
              <a:graphicFrameLocks noChangeAspect="1"/>
            </p:cNvGraphicFramePr>
            <p:nvPr/>
          </p:nvGraphicFramePr>
          <p:xfrm>
            <a:off x="4800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8" name="Equation" r:id="rId26" imgW="152268" imgH="164957" progId="Equation.3">
                    <p:embed/>
                  </p:oleObj>
                </mc:Choice>
                <mc:Fallback>
                  <p:oleObj name="Equation" r:id="rId26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" name="Group 29"/>
            <p:cNvGrpSpPr>
              <a:grpSpLocks/>
            </p:cNvGrpSpPr>
            <p:nvPr/>
          </p:nvGrpSpPr>
          <p:grpSpPr bwMode="auto">
            <a:xfrm>
              <a:off x="3665" y="960"/>
              <a:ext cx="1713" cy="1319"/>
              <a:chOff x="1296" y="1152"/>
              <a:chExt cx="2592" cy="1536"/>
            </a:xfrm>
          </p:grpSpPr>
          <p:sp>
            <p:nvSpPr>
              <p:cNvPr id="172" name="Line 30"/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3" name="Line 31"/>
              <p:cNvSpPr>
                <a:spLocks noChangeShapeType="1"/>
              </p:cNvSpPr>
              <p:nvPr/>
            </p:nvSpPr>
            <p:spPr bwMode="auto">
              <a:xfrm>
                <a:off x="1296" y="1459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Line 32"/>
              <p:cNvSpPr>
                <a:spLocks noChangeShapeType="1"/>
              </p:cNvSpPr>
              <p:nvPr/>
            </p:nvSpPr>
            <p:spPr bwMode="auto">
              <a:xfrm>
                <a:off x="1296" y="1766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Line 33"/>
              <p:cNvSpPr>
                <a:spLocks noChangeShapeType="1"/>
              </p:cNvSpPr>
              <p:nvPr/>
            </p:nvSpPr>
            <p:spPr bwMode="auto">
              <a:xfrm>
                <a:off x="1296" y="2074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Line 34"/>
              <p:cNvSpPr>
                <a:spLocks noChangeShapeType="1"/>
              </p:cNvSpPr>
              <p:nvPr/>
            </p:nvSpPr>
            <p:spPr bwMode="auto">
              <a:xfrm>
                <a:off x="1296" y="2381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7" name="Line 35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4521" y="960"/>
              <a:ext cx="123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Line 37"/>
            <p:cNvSpPr>
              <a:spLocks noChangeShapeType="1"/>
            </p:cNvSpPr>
            <p:nvPr/>
          </p:nvSpPr>
          <p:spPr bwMode="auto">
            <a:xfrm>
              <a:off x="4154" y="1488"/>
              <a:ext cx="123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Rectangle 38"/>
            <p:cNvSpPr>
              <a:spLocks noChangeArrowheads="1"/>
            </p:cNvSpPr>
            <p:nvPr/>
          </p:nvSpPr>
          <p:spPr bwMode="auto">
            <a:xfrm>
              <a:off x="4358" y="1200"/>
              <a:ext cx="82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Rectangle 39"/>
            <p:cNvSpPr>
              <a:spLocks noChangeArrowheads="1"/>
            </p:cNvSpPr>
            <p:nvPr/>
          </p:nvSpPr>
          <p:spPr bwMode="auto">
            <a:xfrm>
              <a:off x="3991" y="1728"/>
              <a:ext cx="82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Rectangle 40"/>
            <p:cNvSpPr>
              <a:spLocks noChangeArrowheads="1"/>
            </p:cNvSpPr>
            <p:nvPr/>
          </p:nvSpPr>
          <p:spPr bwMode="auto">
            <a:xfrm>
              <a:off x="4032" y="1968"/>
              <a:ext cx="122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41"/>
            <p:cNvSpPr>
              <a:spLocks noChangeArrowheads="1"/>
            </p:cNvSpPr>
            <p:nvPr/>
          </p:nvSpPr>
          <p:spPr bwMode="auto">
            <a:xfrm>
              <a:off x="3665" y="2208"/>
              <a:ext cx="571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3" name="Group 42"/>
            <p:cNvGrpSpPr>
              <a:grpSpLocks/>
            </p:cNvGrpSpPr>
            <p:nvPr/>
          </p:nvGrpSpPr>
          <p:grpSpPr bwMode="auto">
            <a:xfrm rot="-456532">
              <a:off x="3461" y="960"/>
              <a:ext cx="1711" cy="1872"/>
              <a:chOff x="1330" y="1056"/>
              <a:chExt cx="2174" cy="2180"/>
            </a:xfrm>
          </p:grpSpPr>
          <p:sp>
            <p:nvSpPr>
              <p:cNvPr id="147" name="Line 43"/>
              <p:cNvSpPr>
                <a:spLocks noChangeShapeType="1"/>
              </p:cNvSpPr>
              <p:nvPr/>
            </p:nvSpPr>
            <p:spPr bwMode="auto">
              <a:xfrm flipV="1">
                <a:off x="1776" y="2440"/>
                <a:ext cx="621" cy="6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48" name="Group 44"/>
              <p:cNvGrpSpPr>
                <a:grpSpLocks/>
              </p:cNvGrpSpPr>
              <p:nvPr/>
            </p:nvGrpSpPr>
            <p:grpSpPr bwMode="auto">
              <a:xfrm>
                <a:off x="1330" y="2544"/>
                <a:ext cx="830" cy="692"/>
                <a:chOff x="1167" y="2208"/>
                <a:chExt cx="753" cy="599"/>
              </a:xfrm>
            </p:grpSpPr>
            <p:grpSp>
              <p:nvGrpSpPr>
                <p:cNvPr id="163" name="Group 45"/>
                <p:cNvGrpSpPr>
                  <a:grpSpLocks/>
                </p:cNvGrpSpPr>
                <p:nvPr/>
              </p:nvGrpSpPr>
              <p:grpSpPr bwMode="auto">
                <a:xfrm rot="2516868">
                  <a:off x="1440" y="2208"/>
                  <a:ext cx="480" cy="288"/>
                  <a:chOff x="1200" y="2688"/>
                  <a:chExt cx="432" cy="240"/>
                </a:xfrm>
              </p:grpSpPr>
              <p:sp>
                <p:nvSpPr>
                  <p:cNvPr id="168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69" name="Freeform 47"/>
                  <p:cNvSpPr>
                    <a:spLocks/>
                  </p:cNvSpPr>
                  <p:nvPr/>
                </p:nvSpPr>
                <p:spPr bwMode="auto">
                  <a:xfrm>
                    <a:off x="1207" y="2741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6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71" name="Freeform 49"/>
                  <p:cNvSpPr>
                    <a:spLocks/>
                  </p:cNvSpPr>
                  <p:nvPr/>
                </p:nvSpPr>
                <p:spPr bwMode="auto">
                  <a:xfrm>
                    <a:off x="1207" y="2715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64" name="Oval 50"/>
                <p:cNvSpPr>
                  <a:spLocks noChangeArrowheads="1"/>
                </p:cNvSpPr>
                <p:nvPr/>
              </p:nvSpPr>
              <p:spPr bwMode="auto">
                <a:xfrm rot="2516868">
                  <a:off x="1232" y="2544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Freeform 51"/>
                <p:cNvSpPr>
                  <a:spLocks/>
                </p:cNvSpPr>
                <p:nvPr/>
              </p:nvSpPr>
              <p:spPr bwMode="auto">
                <a:xfrm rot="2516868">
                  <a:off x="1228" y="2606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2 w 614"/>
                    <a:gd name="T7" fmla="*/ 1 h 144"/>
                    <a:gd name="T8" fmla="*/ 2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6" name="Oval 52"/>
                <p:cNvSpPr>
                  <a:spLocks noChangeArrowheads="1"/>
                </p:cNvSpPr>
                <p:nvPr/>
              </p:nvSpPr>
              <p:spPr bwMode="auto">
                <a:xfrm rot="2516868">
                  <a:off x="1167" y="2615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Freeform 53"/>
                <p:cNvSpPr>
                  <a:spLocks/>
                </p:cNvSpPr>
                <p:nvPr/>
              </p:nvSpPr>
              <p:spPr bwMode="auto">
                <a:xfrm rot="2516868">
                  <a:off x="1249" y="2583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2 w 614"/>
                    <a:gd name="T7" fmla="*/ 1 h 144"/>
                    <a:gd name="T8" fmla="*/ 2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49" name="Line 54"/>
              <p:cNvSpPr>
                <a:spLocks noChangeShapeType="1"/>
              </p:cNvSpPr>
              <p:nvPr/>
            </p:nvSpPr>
            <p:spPr bwMode="auto">
              <a:xfrm>
                <a:off x="2397" y="2440"/>
                <a:ext cx="208" cy="3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Line 55"/>
              <p:cNvSpPr>
                <a:spLocks noChangeShapeType="1"/>
              </p:cNvSpPr>
              <p:nvPr/>
            </p:nvSpPr>
            <p:spPr bwMode="auto">
              <a:xfrm flipV="1">
                <a:off x="2605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Line 56"/>
              <p:cNvSpPr>
                <a:spLocks noChangeShapeType="1"/>
              </p:cNvSpPr>
              <p:nvPr/>
            </p:nvSpPr>
            <p:spPr bwMode="auto">
              <a:xfrm flipH="1" flipV="1">
                <a:off x="3020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2" name="Line 57"/>
              <p:cNvSpPr>
                <a:spLocks noChangeShapeType="1"/>
              </p:cNvSpPr>
              <p:nvPr/>
            </p:nvSpPr>
            <p:spPr bwMode="auto">
              <a:xfrm flipV="1">
                <a:off x="2051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Line 58"/>
              <p:cNvSpPr>
                <a:spLocks noChangeShapeType="1"/>
              </p:cNvSpPr>
              <p:nvPr/>
            </p:nvSpPr>
            <p:spPr bwMode="auto">
              <a:xfrm flipH="1" flipV="1">
                <a:off x="2051" y="2025"/>
                <a:ext cx="485" cy="76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4" name="Line 59"/>
              <p:cNvSpPr>
                <a:spLocks noChangeShapeType="1"/>
              </p:cNvSpPr>
              <p:nvPr/>
            </p:nvSpPr>
            <p:spPr bwMode="auto">
              <a:xfrm flipV="1">
                <a:off x="2536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Line 60"/>
              <p:cNvSpPr>
                <a:spLocks noChangeShapeType="1"/>
              </p:cNvSpPr>
              <p:nvPr/>
            </p:nvSpPr>
            <p:spPr bwMode="auto">
              <a:xfrm flipH="1" flipV="1">
                <a:off x="2951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Line 61"/>
              <p:cNvSpPr>
                <a:spLocks noChangeShapeType="1"/>
              </p:cNvSpPr>
              <p:nvPr/>
            </p:nvSpPr>
            <p:spPr bwMode="auto">
              <a:xfrm flipV="1">
                <a:off x="1982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Line 62"/>
              <p:cNvSpPr>
                <a:spLocks noChangeShapeType="1"/>
              </p:cNvSpPr>
              <p:nvPr/>
            </p:nvSpPr>
            <p:spPr bwMode="auto">
              <a:xfrm flipH="1" flipV="1">
                <a:off x="1982" y="2025"/>
                <a:ext cx="484" cy="76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8" name="Line 63"/>
              <p:cNvSpPr>
                <a:spLocks noChangeShapeType="1"/>
              </p:cNvSpPr>
              <p:nvPr/>
            </p:nvSpPr>
            <p:spPr bwMode="auto">
              <a:xfrm flipV="1">
                <a:off x="2466" y="1886"/>
                <a:ext cx="90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9" name="Line 64"/>
              <p:cNvSpPr>
                <a:spLocks noChangeShapeType="1"/>
              </p:cNvSpPr>
              <p:nvPr/>
            </p:nvSpPr>
            <p:spPr bwMode="auto">
              <a:xfrm flipH="1" flipV="1">
                <a:off x="2881" y="1056"/>
                <a:ext cx="485" cy="8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0" name="Line 65"/>
              <p:cNvSpPr>
                <a:spLocks noChangeShapeType="1"/>
              </p:cNvSpPr>
              <p:nvPr/>
            </p:nvSpPr>
            <p:spPr bwMode="auto">
              <a:xfrm flipV="1">
                <a:off x="1913" y="1056"/>
                <a:ext cx="968" cy="9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1" name="Line 66"/>
              <p:cNvSpPr>
                <a:spLocks noChangeShapeType="1"/>
              </p:cNvSpPr>
              <p:nvPr/>
            </p:nvSpPr>
            <p:spPr bwMode="auto">
              <a:xfrm>
                <a:off x="1913" y="2025"/>
                <a:ext cx="207" cy="3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62" name="Line 67"/>
              <p:cNvSpPr>
                <a:spLocks noChangeShapeType="1"/>
              </p:cNvSpPr>
              <p:nvPr/>
            </p:nvSpPr>
            <p:spPr bwMode="auto">
              <a:xfrm flipV="1">
                <a:off x="1920" y="2371"/>
                <a:ext cx="200" cy="1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4" name="Line 68"/>
            <p:cNvSpPr>
              <a:spLocks noChangeShapeType="1"/>
            </p:cNvSpPr>
            <p:nvPr/>
          </p:nvSpPr>
          <p:spPr bwMode="auto">
            <a:xfrm flipV="1">
              <a:off x="4128" y="2830"/>
              <a:ext cx="609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Line 69"/>
            <p:cNvSpPr>
              <a:spLocks noChangeShapeType="1"/>
            </p:cNvSpPr>
            <p:nvPr/>
          </p:nvSpPr>
          <p:spPr bwMode="auto">
            <a:xfrm>
              <a:off x="3991" y="3456"/>
              <a:ext cx="74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Line 70"/>
            <p:cNvSpPr>
              <a:spLocks noChangeShapeType="1"/>
            </p:cNvSpPr>
            <p:nvPr/>
          </p:nvSpPr>
          <p:spPr bwMode="auto">
            <a:xfrm>
              <a:off x="4737" y="2830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Line 71"/>
            <p:cNvSpPr>
              <a:spLocks noChangeShapeType="1"/>
            </p:cNvSpPr>
            <p:nvPr/>
          </p:nvSpPr>
          <p:spPr bwMode="auto">
            <a:xfrm>
              <a:off x="4725" y="3293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Rectangle 72"/>
            <p:cNvSpPr>
              <a:spLocks noChangeArrowheads="1"/>
            </p:cNvSpPr>
            <p:nvPr/>
          </p:nvSpPr>
          <p:spPr bwMode="auto">
            <a:xfrm>
              <a:off x="4685" y="2993"/>
              <a:ext cx="81" cy="319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C3CFDB"/>
                </a:gs>
                <a:gs pos="100000">
                  <a:srgbClr val="003366"/>
                </a:gs>
              </a:gsLst>
              <a:lin ang="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29" name="Object 73"/>
            <p:cNvGraphicFramePr>
              <a:graphicFrameLocks noChangeAspect="1"/>
            </p:cNvGraphicFramePr>
            <p:nvPr/>
          </p:nvGraphicFramePr>
          <p:xfrm>
            <a:off x="3909" y="1202"/>
            <a:ext cx="28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09" name="Equation" r:id="rId27" imgW="177492" imgH="177492" progId="Equation.3">
                    <p:embed/>
                  </p:oleObj>
                </mc:Choice>
                <mc:Fallback>
                  <p:oleObj name="Equation" r:id="rId27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1202"/>
                          <a:ext cx="28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74"/>
            <p:cNvGraphicFramePr>
              <a:graphicFrameLocks noChangeAspect="1"/>
            </p:cNvGraphicFramePr>
            <p:nvPr/>
          </p:nvGraphicFramePr>
          <p:xfrm>
            <a:off x="5136" y="626"/>
            <a:ext cx="3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0" name="Equation" r:id="rId29" imgW="152202" imgH="177569" progId="Equation.3">
                    <p:embed/>
                  </p:oleObj>
                </mc:Choice>
                <mc:Fallback>
                  <p:oleObj name="Equation" r:id="rId29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626"/>
                          <a:ext cx="38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Object 75"/>
            <p:cNvGraphicFramePr>
              <a:graphicFrameLocks noChangeAspect="1"/>
            </p:cNvGraphicFramePr>
            <p:nvPr/>
          </p:nvGraphicFramePr>
          <p:xfrm>
            <a:off x="3389" y="3391"/>
            <a:ext cx="23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1" name="Equation" r:id="rId31" imgW="126835" imgH="139518" progId="Equation.3">
                    <p:embed/>
                  </p:oleObj>
                </mc:Choice>
                <mc:Fallback>
                  <p:oleObj name="Equation" r:id="rId31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9" y="3391"/>
                          <a:ext cx="23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Oval 76"/>
            <p:cNvSpPr>
              <a:spLocks noChangeArrowheads="1"/>
            </p:cNvSpPr>
            <p:nvPr/>
          </p:nvSpPr>
          <p:spPr bwMode="auto">
            <a:xfrm rot="1880954">
              <a:off x="3308" y="3171"/>
              <a:ext cx="24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Rectangle 77"/>
            <p:cNvSpPr>
              <a:spLocks noChangeArrowheads="1"/>
            </p:cNvSpPr>
            <p:nvPr/>
          </p:nvSpPr>
          <p:spPr bwMode="auto">
            <a:xfrm>
              <a:off x="3338" y="3264"/>
              <a:ext cx="123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Line 78"/>
            <p:cNvSpPr>
              <a:spLocks noChangeShapeType="1"/>
            </p:cNvSpPr>
            <p:nvPr/>
          </p:nvSpPr>
          <p:spPr bwMode="auto">
            <a:xfrm flipH="1">
              <a:off x="3297" y="816"/>
              <a:ext cx="1836" cy="2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79"/>
            <p:cNvSpPr>
              <a:spLocks/>
            </p:cNvSpPr>
            <p:nvPr/>
          </p:nvSpPr>
          <p:spPr bwMode="auto">
            <a:xfrm>
              <a:off x="3302" y="3165"/>
              <a:ext cx="98" cy="147"/>
            </a:xfrm>
            <a:custGeom>
              <a:avLst/>
              <a:gdLst>
                <a:gd name="T0" fmla="*/ 3 w 116"/>
                <a:gd name="T1" fmla="*/ 0 h 147"/>
                <a:gd name="T2" fmla="*/ 3 w 116"/>
                <a:gd name="T3" fmla="*/ 20 h 147"/>
                <a:gd name="T4" fmla="*/ 3 w 116"/>
                <a:gd name="T5" fmla="*/ 69 h 147"/>
                <a:gd name="T6" fmla="*/ 3 w 116"/>
                <a:gd name="T7" fmla="*/ 147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147"/>
                <a:gd name="T14" fmla="*/ 116 w 116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147">
                  <a:moveTo>
                    <a:pt x="116" y="0"/>
                  </a:moveTo>
                  <a:cubicBezTo>
                    <a:pt x="108" y="3"/>
                    <a:pt x="84" y="9"/>
                    <a:pt x="66" y="20"/>
                  </a:cubicBezTo>
                  <a:cubicBezTo>
                    <a:pt x="48" y="31"/>
                    <a:pt x="14" y="48"/>
                    <a:pt x="7" y="69"/>
                  </a:cubicBezTo>
                  <a:cubicBezTo>
                    <a:pt x="0" y="90"/>
                    <a:pt x="22" y="131"/>
                    <a:pt x="26" y="147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80"/>
            <p:cNvSpPr>
              <a:spLocks noChangeShapeType="1"/>
            </p:cNvSpPr>
            <p:nvPr/>
          </p:nvSpPr>
          <p:spPr bwMode="auto">
            <a:xfrm>
              <a:off x="4603" y="2976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37" name="Object 81"/>
            <p:cNvGraphicFramePr>
              <a:graphicFrameLocks noChangeAspect="1"/>
            </p:cNvGraphicFramePr>
            <p:nvPr/>
          </p:nvGraphicFramePr>
          <p:xfrm>
            <a:off x="4476" y="2805"/>
            <a:ext cx="16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2" name="Equation" r:id="rId33" imgW="88707" imgH="164742" progId="Equation.3">
                    <p:embed/>
                  </p:oleObj>
                </mc:Choice>
                <mc:Fallback>
                  <p:oleObj name="Equation" r:id="rId33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805"/>
                          <a:ext cx="16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" name="Object 82"/>
            <p:cNvGraphicFramePr>
              <a:graphicFrameLocks noChangeAspect="1"/>
            </p:cNvGraphicFramePr>
            <p:nvPr/>
          </p:nvGraphicFramePr>
          <p:xfrm>
            <a:off x="5337" y="1152"/>
            <a:ext cx="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3" name="Equation" r:id="rId35" imgW="152334" imgH="190417" progId="Equation.3">
                    <p:embed/>
                  </p:oleObj>
                </mc:Choice>
                <mc:Fallback>
                  <p:oleObj name="Equation" r:id="rId35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152"/>
                          <a:ext cx="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9" name="Line 83"/>
            <p:cNvSpPr>
              <a:spLocks noChangeShapeType="1"/>
            </p:cNvSpPr>
            <p:nvPr/>
          </p:nvSpPr>
          <p:spPr bwMode="auto">
            <a:xfrm flipV="1">
              <a:off x="4440" y="1296"/>
              <a:ext cx="775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Freeform 84"/>
            <p:cNvSpPr>
              <a:spLocks/>
            </p:cNvSpPr>
            <p:nvPr/>
          </p:nvSpPr>
          <p:spPr bwMode="auto">
            <a:xfrm>
              <a:off x="4720" y="1602"/>
              <a:ext cx="49" cy="144"/>
            </a:xfrm>
            <a:custGeom>
              <a:avLst/>
              <a:gdLst>
                <a:gd name="T0" fmla="*/ 0 w 57"/>
                <a:gd name="T1" fmla="*/ 0 h 144"/>
                <a:gd name="T2" fmla="*/ 3 w 57"/>
                <a:gd name="T3" fmla="*/ 36 h 144"/>
                <a:gd name="T4" fmla="*/ 3 w 57"/>
                <a:gd name="T5" fmla="*/ 78 h 144"/>
                <a:gd name="T6" fmla="*/ 3 w 57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44"/>
                <a:gd name="T14" fmla="*/ 57 w 57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44">
                  <a:moveTo>
                    <a:pt x="0" y="0"/>
                  </a:moveTo>
                  <a:cubicBezTo>
                    <a:pt x="6" y="6"/>
                    <a:pt x="27" y="23"/>
                    <a:pt x="36" y="36"/>
                  </a:cubicBezTo>
                  <a:cubicBezTo>
                    <a:pt x="45" y="49"/>
                    <a:pt x="51" y="60"/>
                    <a:pt x="54" y="78"/>
                  </a:cubicBezTo>
                  <a:cubicBezTo>
                    <a:pt x="57" y="96"/>
                    <a:pt x="54" y="130"/>
                    <a:pt x="54" y="144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41" name="Object 85"/>
            <p:cNvGraphicFramePr>
              <a:graphicFrameLocks noChangeAspect="1"/>
            </p:cNvGraphicFramePr>
            <p:nvPr/>
          </p:nvGraphicFramePr>
          <p:xfrm>
            <a:off x="4766" y="1490"/>
            <a:ext cx="17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4" name="Equation" r:id="rId37" imgW="126725" imgH="177415" progId="Equation.3">
                    <p:embed/>
                  </p:oleObj>
                </mc:Choice>
                <mc:Fallback>
                  <p:oleObj name="Equation" r:id="rId37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490"/>
                          <a:ext cx="17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86"/>
            <p:cNvGraphicFramePr>
              <a:graphicFrameLocks noChangeAspect="1"/>
            </p:cNvGraphicFramePr>
            <p:nvPr/>
          </p:nvGraphicFramePr>
          <p:xfrm>
            <a:off x="4960" y="995"/>
            <a:ext cx="20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5" name="Equation" r:id="rId39" imgW="126725" imgH="177415" progId="Equation.DSMT4">
                    <p:embed/>
                  </p:oleObj>
                </mc:Choice>
                <mc:Fallback>
                  <p:oleObj name="Equation" r:id="rId39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995"/>
                          <a:ext cx="20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" name="Rectangle 87"/>
            <p:cNvSpPr>
              <a:spLocks noChangeArrowheads="1"/>
            </p:cNvSpPr>
            <p:nvPr/>
          </p:nvSpPr>
          <p:spPr bwMode="auto">
            <a:xfrm>
              <a:off x="3168" y="576"/>
              <a:ext cx="2448" cy="3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Line 88"/>
            <p:cNvSpPr>
              <a:spLocks noChangeShapeType="1"/>
            </p:cNvSpPr>
            <p:nvPr/>
          </p:nvSpPr>
          <p:spPr bwMode="auto">
            <a:xfrm flipV="1">
              <a:off x="4128" y="2496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89"/>
            <p:cNvSpPr>
              <a:spLocks noChangeShapeType="1"/>
            </p:cNvSpPr>
            <p:nvPr/>
          </p:nvSpPr>
          <p:spPr bwMode="auto">
            <a:xfrm flipV="1">
              <a:off x="3984" y="2784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46" name="Object 90"/>
            <p:cNvGraphicFramePr>
              <a:graphicFrameLocks noChangeAspect="1"/>
            </p:cNvGraphicFramePr>
            <p:nvPr/>
          </p:nvGraphicFramePr>
          <p:xfrm>
            <a:off x="3198" y="2931"/>
            <a:ext cx="31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16" name="公式" r:id="rId41" imgW="152334" imgH="139639" progId="Equation.3">
                    <p:embed/>
                  </p:oleObj>
                </mc:Choice>
                <mc:Fallback>
                  <p:oleObj name="公式" r:id="rId41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931"/>
                          <a:ext cx="31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7804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19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484257"/>
              </p:ext>
            </p:extLst>
          </p:nvPr>
        </p:nvGraphicFramePr>
        <p:xfrm>
          <a:off x="1074223" y="1774825"/>
          <a:ext cx="255746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4" name="公式" r:id="rId4" imgW="800100" imgH="228600" progId="Equation.3">
                  <p:embed/>
                </p:oleObj>
              </mc:Choice>
              <mc:Fallback>
                <p:oleObj name="公式" r:id="rId4" imgW="800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223" y="1774825"/>
                        <a:ext cx="255746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" name="Text Box 5"/>
          <p:cNvSpPr txBox="1">
            <a:spLocks noChangeArrowheads="1"/>
          </p:cNvSpPr>
          <p:nvPr/>
        </p:nvSpPr>
        <p:spPr bwMode="auto">
          <a:xfrm>
            <a:off x="285750" y="2571750"/>
            <a:ext cx="4343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可见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,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在匀强磁场中匀速转动的线圈内的感应电动势是时间的正弦函数，即，电动势的大小和方向都随时间做周期性的变化， 称为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交流电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.</a:t>
            </a:r>
          </a:p>
        </p:txBody>
      </p:sp>
      <p:grpSp>
        <p:nvGrpSpPr>
          <p:cNvPr id="180" name="Group 6"/>
          <p:cNvGrpSpPr>
            <a:grpSpLocks/>
          </p:cNvGrpSpPr>
          <p:nvPr/>
        </p:nvGrpSpPr>
        <p:grpSpPr bwMode="auto">
          <a:xfrm>
            <a:off x="4859338" y="1052513"/>
            <a:ext cx="3886200" cy="5105400"/>
            <a:chOff x="3168" y="576"/>
            <a:chExt cx="2448" cy="3216"/>
          </a:xfrm>
        </p:grpSpPr>
        <p:graphicFrame>
          <p:nvGraphicFramePr>
            <p:cNvPr id="181" name="Object 7"/>
            <p:cNvGraphicFramePr>
              <a:graphicFrameLocks noChangeAspect="1"/>
            </p:cNvGraphicFramePr>
            <p:nvPr/>
          </p:nvGraphicFramePr>
          <p:xfrm>
            <a:off x="4800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5" name="Equation" r:id="rId6" imgW="152268" imgH="164957" progId="Equation.3">
                    <p:embed/>
                  </p:oleObj>
                </mc:Choice>
                <mc:Fallback>
                  <p:oleObj name="Equation" r:id="rId6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Object 8"/>
            <p:cNvGraphicFramePr>
              <a:graphicFrameLocks noChangeAspect="1"/>
            </p:cNvGraphicFramePr>
            <p:nvPr/>
          </p:nvGraphicFramePr>
          <p:xfrm>
            <a:off x="4800" y="2976"/>
            <a:ext cx="33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6" name="Equation" r:id="rId8" imgW="152268" imgH="164957" progId="Equation.3">
                    <p:embed/>
                  </p:oleObj>
                </mc:Choice>
                <mc:Fallback>
                  <p:oleObj name="Equation" r:id="rId8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976"/>
                          <a:ext cx="33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3" name="Group 9"/>
            <p:cNvGrpSpPr>
              <a:grpSpLocks/>
            </p:cNvGrpSpPr>
            <p:nvPr/>
          </p:nvGrpSpPr>
          <p:grpSpPr bwMode="auto">
            <a:xfrm>
              <a:off x="3665" y="960"/>
              <a:ext cx="1713" cy="1319"/>
              <a:chOff x="1296" y="1152"/>
              <a:chExt cx="2592" cy="1536"/>
            </a:xfrm>
          </p:grpSpPr>
          <p:sp>
            <p:nvSpPr>
              <p:cNvPr id="239" name="Line 10"/>
              <p:cNvSpPr>
                <a:spLocks noChangeShapeType="1"/>
              </p:cNvSpPr>
              <p:nvPr/>
            </p:nvSpPr>
            <p:spPr bwMode="auto">
              <a:xfrm>
                <a:off x="1296" y="1152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Line 11"/>
              <p:cNvSpPr>
                <a:spLocks noChangeShapeType="1"/>
              </p:cNvSpPr>
              <p:nvPr/>
            </p:nvSpPr>
            <p:spPr bwMode="auto">
              <a:xfrm>
                <a:off x="1296" y="1459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12"/>
              <p:cNvSpPr>
                <a:spLocks noChangeShapeType="1"/>
              </p:cNvSpPr>
              <p:nvPr/>
            </p:nvSpPr>
            <p:spPr bwMode="auto">
              <a:xfrm>
                <a:off x="1296" y="1766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2" name="Line 13"/>
              <p:cNvSpPr>
                <a:spLocks noChangeShapeType="1"/>
              </p:cNvSpPr>
              <p:nvPr/>
            </p:nvSpPr>
            <p:spPr bwMode="auto">
              <a:xfrm>
                <a:off x="1296" y="2074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Line 14"/>
              <p:cNvSpPr>
                <a:spLocks noChangeShapeType="1"/>
              </p:cNvSpPr>
              <p:nvPr/>
            </p:nvSpPr>
            <p:spPr bwMode="auto">
              <a:xfrm>
                <a:off x="1296" y="2381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Line 15"/>
              <p:cNvSpPr>
                <a:spLocks noChangeShapeType="1"/>
              </p:cNvSpPr>
              <p:nvPr/>
            </p:nvSpPr>
            <p:spPr bwMode="auto">
              <a:xfrm>
                <a:off x="1296" y="2688"/>
                <a:ext cx="2592" cy="0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4" name="Line 16"/>
            <p:cNvSpPr>
              <a:spLocks noChangeShapeType="1"/>
            </p:cNvSpPr>
            <p:nvPr/>
          </p:nvSpPr>
          <p:spPr bwMode="auto">
            <a:xfrm>
              <a:off x="4521" y="960"/>
              <a:ext cx="123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Line 17"/>
            <p:cNvSpPr>
              <a:spLocks noChangeShapeType="1"/>
            </p:cNvSpPr>
            <p:nvPr/>
          </p:nvSpPr>
          <p:spPr bwMode="auto">
            <a:xfrm>
              <a:off x="4154" y="1488"/>
              <a:ext cx="123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Rectangle 18"/>
            <p:cNvSpPr>
              <a:spLocks noChangeArrowheads="1"/>
            </p:cNvSpPr>
            <p:nvPr/>
          </p:nvSpPr>
          <p:spPr bwMode="auto">
            <a:xfrm>
              <a:off x="4358" y="1200"/>
              <a:ext cx="82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Rectangle 19"/>
            <p:cNvSpPr>
              <a:spLocks noChangeArrowheads="1"/>
            </p:cNvSpPr>
            <p:nvPr/>
          </p:nvSpPr>
          <p:spPr bwMode="auto">
            <a:xfrm>
              <a:off x="3991" y="1728"/>
              <a:ext cx="82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8" name="Rectangle 20"/>
            <p:cNvSpPr>
              <a:spLocks noChangeArrowheads="1"/>
            </p:cNvSpPr>
            <p:nvPr/>
          </p:nvSpPr>
          <p:spPr bwMode="auto">
            <a:xfrm>
              <a:off x="4032" y="1968"/>
              <a:ext cx="122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Rectangle 21"/>
            <p:cNvSpPr>
              <a:spLocks noChangeArrowheads="1"/>
            </p:cNvSpPr>
            <p:nvPr/>
          </p:nvSpPr>
          <p:spPr bwMode="auto">
            <a:xfrm>
              <a:off x="3665" y="2208"/>
              <a:ext cx="571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90" name="Group 22"/>
            <p:cNvGrpSpPr>
              <a:grpSpLocks/>
            </p:cNvGrpSpPr>
            <p:nvPr/>
          </p:nvGrpSpPr>
          <p:grpSpPr bwMode="auto">
            <a:xfrm rot="-456532">
              <a:off x="3461" y="960"/>
              <a:ext cx="1711" cy="1872"/>
              <a:chOff x="1330" y="1056"/>
              <a:chExt cx="2174" cy="2180"/>
            </a:xfrm>
          </p:grpSpPr>
          <p:sp>
            <p:nvSpPr>
              <p:cNvPr id="214" name="Line 23"/>
              <p:cNvSpPr>
                <a:spLocks noChangeShapeType="1"/>
              </p:cNvSpPr>
              <p:nvPr/>
            </p:nvSpPr>
            <p:spPr bwMode="auto">
              <a:xfrm flipV="1">
                <a:off x="1776" y="2440"/>
                <a:ext cx="621" cy="6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15" name="Group 24"/>
              <p:cNvGrpSpPr>
                <a:grpSpLocks/>
              </p:cNvGrpSpPr>
              <p:nvPr/>
            </p:nvGrpSpPr>
            <p:grpSpPr bwMode="auto">
              <a:xfrm>
                <a:off x="1330" y="2544"/>
                <a:ext cx="830" cy="692"/>
                <a:chOff x="1167" y="2208"/>
                <a:chExt cx="753" cy="599"/>
              </a:xfrm>
            </p:grpSpPr>
            <p:grpSp>
              <p:nvGrpSpPr>
                <p:cNvPr id="230" name="Group 25"/>
                <p:cNvGrpSpPr>
                  <a:grpSpLocks/>
                </p:cNvGrpSpPr>
                <p:nvPr/>
              </p:nvGrpSpPr>
              <p:grpSpPr bwMode="auto">
                <a:xfrm rot="2516868">
                  <a:off x="1440" y="2208"/>
                  <a:ext cx="480" cy="288"/>
                  <a:chOff x="1200" y="2688"/>
                  <a:chExt cx="432" cy="240"/>
                </a:xfrm>
              </p:grpSpPr>
              <p:sp>
                <p:nvSpPr>
                  <p:cNvPr id="235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8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6" name="Freeform 27"/>
                  <p:cNvSpPr>
                    <a:spLocks/>
                  </p:cNvSpPr>
                  <p:nvPr/>
                </p:nvSpPr>
                <p:spPr bwMode="auto">
                  <a:xfrm>
                    <a:off x="1207" y="2741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7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68"/>
                    <a:ext cx="432" cy="1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38" name="Freeform 29"/>
                  <p:cNvSpPr>
                    <a:spLocks/>
                  </p:cNvSpPr>
                  <p:nvPr/>
                </p:nvSpPr>
                <p:spPr bwMode="auto">
                  <a:xfrm>
                    <a:off x="1207" y="2715"/>
                    <a:ext cx="425" cy="80"/>
                  </a:xfrm>
                  <a:custGeom>
                    <a:avLst/>
                    <a:gdLst>
                      <a:gd name="T0" fmla="*/ 0 w 614"/>
                      <a:gd name="T1" fmla="*/ 1 h 144"/>
                      <a:gd name="T2" fmla="*/ 1 w 614"/>
                      <a:gd name="T3" fmla="*/ 1 h 144"/>
                      <a:gd name="T4" fmla="*/ 1 w 614"/>
                      <a:gd name="T5" fmla="*/ 0 h 144"/>
                      <a:gd name="T6" fmla="*/ 1 w 614"/>
                      <a:gd name="T7" fmla="*/ 1 h 144"/>
                      <a:gd name="T8" fmla="*/ 1 w 614"/>
                      <a:gd name="T9" fmla="*/ 1 h 1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14"/>
                      <a:gd name="T16" fmla="*/ 0 h 144"/>
                      <a:gd name="T17" fmla="*/ 614 w 614"/>
                      <a:gd name="T18" fmla="*/ 144 h 1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14" h="144">
                        <a:moveTo>
                          <a:pt x="0" y="134"/>
                        </a:moveTo>
                        <a:cubicBezTo>
                          <a:pt x="8" y="122"/>
                          <a:pt x="0" y="80"/>
                          <a:pt x="48" y="58"/>
                        </a:cubicBezTo>
                        <a:cubicBezTo>
                          <a:pt x="96" y="36"/>
                          <a:pt x="207" y="0"/>
                          <a:pt x="288" y="0"/>
                        </a:cubicBezTo>
                        <a:cubicBezTo>
                          <a:pt x="369" y="0"/>
                          <a:pt x="483" y="34"/>
                          <a:pt x="537" y="58"/>
                        </a:cubicBezTo>
                        <a:cubicBezTo>
                          <a:pt x="591" y="82"/>
                          <a:pt x="598" y="126"/>
                          <a:pt x="614" y="144"/>
                        </a:cubicBezTo>
                      </a:path>
                    </a:pathLst>
                  </a:cu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231" name="Oval 30"/>
                <p:cNvSpPr>
                  <a:spLocks noChangeArrowheads="1"/>
                </p:cNvSpPr>
                <p:nvPr/>
              </p:nvSpPr>
              <p:spPr bwMode="auto">
                <a:xfrm rot="2516868">
                  <a:off x="1232" y="2544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2" name="Freeform 31"/>
                <p:cNvSpPr>
                  <a:spLocks/>
                </p:cNvSpPr>
                <p:nvPr/>
              </p:nvSpPr>
              <p:spPr bwMode="auto">
                <a:xfrm rot="2516868">
                  <a:off x="1228" y="2606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2 w 614"/>
                    <a:gd name="T7" fmla="*/ 1 h 144"/>
                    <a:gd name="T8" fmla="*/ 2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3" name="Oval 32"/>
                <p:cNvSpPr>
                  <a:spLocks noChangeArrowheads="1"/>
                </p:cNvSpPr>
                <p:nvPr/>
              </p:nvSpPr>
              <p:spPr bwMode="auto">
                <a:xfrm rot="2516868">
                  <a:off x="1167" y="2615"/>
                  <a:ext cx="480" cy="192"/>
                </a:xfrm>
                <a:prstGeom prst="ellips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4" name="Freeform 33"/>
                <p:cNvSpPr>
                  <a:spLocks/>
                </p:cNvSpPr>
                <p:nvPr/>
              </p:nvSpPr>
              <p:spPr bwMode="auto">
                <a:xfrm rot="2516868">
                  <a:off x="1249" y="2583"/>
                  <a:ext cx="472" cy="96"/>
                </a:xfrm>
                <a:custGeom>
                  <a:avLst/>
                  <a:gdLst>
                    <a:gd name="T0" fmla="*/ 0 w 614"/>
                    <a:gd name="T1" fmla="*/ 1 h 144"/>
                    <a:gd name="T2" fmla="*/ 2 w 614"/>
                    <a:gd name="T3" fmla="*/ 1 h 144"/>
                    <a:gd name="T4" fmla="*/ 2 w 614"/>
                    <a:gd name="T5" fmla="*/ 0 h 144"/>
                    <a:gd name="T6" fmla="*/ 2 w 614"/>
                    <a:gd name="T7" fmla="*/ 1 h 144"/>
                    <a:gd name="T8" fmla="*/ 2 w 614"/>
                    <a:gd name="T9" fmla="*/ 1 h 14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4"/>
                    <a:gd name="T16" fmla="*/ 0 h 144"/>
                    <a:gd name="T17" fmla="*/ 614 w 614"/>
                    <a:gd name="T18" fmla="*/ 144 h 14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4" h="144">
                      <a:moveTo>
                        <a:pt x="0" y="134"/>
                      </a:moveTo>
                      <a:cubicBezTo>
                        <a:pt x="8" y="122"/>
                        <a:pt x="0" y="80"/>
                        <a:pt x="48" y="58"/>
                      </a:cubicBezTo>
                      <a:cubicBezTo>
                        <a:pt x="96" y="36"/>
                        <a:pt x="207" y="0"/>
                        <a:pt x="288" y="0"/>
                      </a:cubicBezTo>
                      <a:cubicBezTo>
                        <a:pt x="369" y="0"/>
                        <a:pt x="483" y="34"/>
                        <a:pt x="537" y="58"/>
                      </a:cubicBezTo>
                      <a:cubicBezTo>
                        <a:pt x="591" y="82"/>
                        <a:pt x="598" y="126"/>
                        <a:pt x="614" y="144"/>
                      </a:cubicBezTo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16" name="Line 34"/>
              <p:cNvSpPr>
                <a:spLocks noChangeShapeType="1"/>
              </p:cNvSpPr>
              <p:nvPr/>
            </p:nvSpPr>
            <p:spPr bwMode="auto">
              <a:xfrm>
                <a:off x="2397" y="2440"/>
                <a:ext cx="208" cy="3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Line 35"/>
              <p:cNvSpPr>
                <a:spLocks noChangeShapeType="1"/>
              </p:cNvSpPr>
              <p:nvPr/>
            </p:nvSpPr>
            <p:spPr bwMode="auto">
              <a:xfrm flipV="1">
                <a:off x="2605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Line 36"/>
              <p:cNvSpPr>
                <a:spLocks noChangeShapeType="1"/>
              </p:cNvSpPr>
              <p:nvPr/>
            </p:nvSpPr>
            <p:spPr bwMode="auto">
              <a:xfrm flipH="1" flipV="1">
                <a:off x="3020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Line 37"/>
              <p:cNvSpPr>
                <a:spLocks noChangeShapeType="1"/>
              </p:cNvSpPr>
              <p:nvPr/>
            </p:nvSpPr>
            <p:spPr bwMode="auto">
              <a:xfrm flipV="1">
                <a:off x="2051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Line 38"/>
              <p:cNvSpPr>
                <a:spLocks noChangeShapeType="1"/>
              </p:cNvSpPr>
              <p:nvPr/>
            </p:nvSpPr>
            <p:spPr bwMode="auto">
              <a:xfrm flipH="1" flipV="1">
                <a:off x="2051" y="2025"/>
                <a:ext cx="485" cy="76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Line 39"/>
              <p:cNvSpPr>
                <a:spLocks noChangeShapeType="1"/>
              </p:cNvSpPr>
              <p:nvPr/>
            </p:nvSpPr>
            <p:spPr bwMode="auto">
              <a:xfrm flipV="1">
                <a:off x="2536" y="1886"/>
                <a:ext cx="899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Line 40"/>
              <p:cNvSpPr>
                <a:spLocks noChangeShapeType="1"/>
              </p:cNvSpPr>
              <p:nvPr/>
            </p:nvSpPr>
            <p:spPr bwMode="auto">
              <a:xfrm flipH="1" flipV="1">
                <a:off x="2951" y="1056"/>
                <a:ext cx="484" cy="8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Line 41"/>
              <p:cNvSpPr>
                <a:spLocks noChangeShapeType="1"/>
              </p:cNvSpPr>
              <p:nvPr/>
            </p:nvSpPr>
            <p:spPr bwMode="auto">
              <a:xfrm flipV="1">
                <a:off x="1982" y="1056"/>
                <a:ext cx="969" cy="9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Line 42"/>
              <p:cNvSpPr>
                <a:spLocks noChangeShapeType="1"/>
              </p:cNvSpPr>
              <p:nvPr/>
            </p:nvSpPr>
            <p:spPr bwMode="auto">
              <a:xfrm flipH="1" flipV="1">
                <a:off x="1982" y="2025"/>
                <a:ext cx="484" cy="76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Line 43"/>
              <p:cNvSpPr>
                <a:spLocks noChangeShapeType="1"/>
              </p:cNvSpPr>
              <p:nvPr/>
            </p:nvSpPr>
            <p:spPr bwMode="auto">
              <a:xfrm flipV="1">
                <a:off x="2466" y="1886"/>
                <a:ext cx="900" cy="90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Line 44"/>
              <p:cNvSpPr>
                <a:spLocks noChangeShapeType="1"/>
              </p:cNvSpPr>
              <p:nvPr/>
            </p:nvSpPr>
            <p:spPr bwMode="auto">
              <a:xfrm flipH="1" flipV="1">
                <a:off x="2881" y="1056"/>
                <a:ext cx="485" cy="8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Line 45"/>
              <p:cNvSpPr>
                <a:spLocks noChangeShapeType="1"/>
              </p:cNvSpPr>
              <p:nvPr/>
            </p:nvSpPr>
            <p:spPr bwMode="auto">
              <a:xfrm flipV="1">
                <a:off x="1913" y="1056"/>
                <a:ext cx="968" cy="96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Line 46"/>
              <p:cNvSpPr>
                <a:spLocks noChangeShapeType="1"/>
              </p:cNvSpPr>
              <p:nvPr/>
            </p:nvSpPr>
            <p:spPr bwMode="auto">
              <a:xfrm>
                <a:off x="1913" y="2025"/>
                <a:ext cx="207" cy="34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Line 47"/>
              <p:cNvSpPr>
                <a:spLocks noChangeShapeType="1"/>
              </p:cNvSpPr>
              <p:nvPr/>
            </p:nvSpPr>
            <p:spPr bwMode="auto">
              <a:xfrm flipV="1">
                <a:off x="1920" y="2371"/>
                <a:ext cx="200" cy="1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91" name="Line 48"/>
            <p:cNvSpPr>
              <a:spLocks noChangeShapeType="1"/>
            </p:cNvSpPr>
            <p:nvPr/>
          </p:nvSpPr>
          <p:spPr bwMode="auto">
            <a:xfrm flipV="1">
              <a:off x="4128" y="2830"/>
              <a:ext cx="609" cy="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Line 49"/>
            <p:cNvSpPr>
              <a:spLocks noChangeShapeType="1"/>
            </p:cNvSpPr>
            <p:nvPr/>
          </p:nvSpPr>
          <p:spPr bwMode="auto">
            <a:xfrm>
              <a:off x="3991" y="3456"/>
              <a:ext cx="74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Line 50"/>
            <p:cNvSpPr>
              <a:spLocks noChangeShapeType="1"/>
            </p:cNvSpPr>
            <p:nvPr/>
          </p:nvSpPr>
          <p:spPr bwMode="auto">
            <a:xfrm>
              <a:off x="4737" y="2830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Line 51"/>
            <p:cNvSpPr>
              <a:spLocks noChangeShapeType="1"/>
            </p:cNvSpPr>
            <p:nvPr/>
          </p:nvSpPr>
          <p:spPr bwMode="auto">
            <a:xfrm>
              <a:off x="4725" y="3293"/>
              <a:ext cx="0" cy="1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Rectangle 52"/>
            <p:cNvSpPr>
              <a:spLocks noChangeArrowheads="1"/>
            </p:cNvSpPr>
            <p:nvPr/>
          </p:nvSpPr>
          <p:spPr bwMode="auto">
            <a:xfrm>
              <a:off x="4685" y="2993"/>
              <a:ext cx="81" cy="319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rgbClr val="C3CFDB"/>
                </a:gs>
                <a:gs pos="100000">
                  <a:srgbClr val="003366"/>
                </a:gs>
              </a:gsLst>
              <a:lin ang="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96" name="Object 53"/>
            <p:cNvGraphicFramePr>
              <a:graphicFrameLocks noChangeAspect="1"/>
            </p:cNvGraphicFramePr>
            <p:nvPr/>
          </p:nvGraphicFramePr>
          <p:xfrm>
            <a:off x="3909" y="1202"/>
            <a:ext cx="286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7" name="Equation" r:id="rId9" imgW="177492" imgH="177492" progId="Equation.3">
                    <p:embed/>
                  </p:oleObj>
                </mc:Choice>
                <mc:Fallback>
                  <p:oleObj name="Equation" r:id="rId9" imgW="177492" imgH="1774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9" y="1202"/>
                          <a:ext cx="286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7" name="Object 54"/>
            <p:cNvGraphicFramePr>
              <a:graphicFrameLocks noChangeAspect="1"/>
            </p:cNvGraphicFramePr>
            <p:nvPr/>
          </p:nvGraphicFramePr>
          <p:xfrm>
            <a:off x="5136" y="626"/>
            <a:ext cx="3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8" name="Equation" r:id="rId11" imgW="152202" imgH="177569" progId="Equation.3">
                    <p:embed/>
                  </p:oleObj>
                </mc:Choice>
                <mc:Fallback>
                  <p:oleObj name="Equation" r:id="rId11" imgW="152202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626"/>
                          <a:ext cx="38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8" name="Object 55"/>
            <p:cNvGraphicFramePr>
              <a:graphicFrameLocks noChangeAspect="1"/>
            </p:cNvGraphicFramePr>
            <p:nvPr/>
          </p:nvGraphicFramePr>
          <p:xfrm>
            <a:off x="3389" y="3391"/>
            <a:ext cx="238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79" name="Equation" r:id="rId13" imgW="126835" imgH="139518" progId="Equation.3">
                    <p:embed/>
                  </p:oleObj>
                </mc:Choice>
                <mc:Fallback>
                  <p:oleObj name="Equation" r:id="rId1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9" y="3391"/>
                          <a:ext cx="238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" name="Oval 56"/>
            <p:cNvSpPr>
              <a:spLocks noChangeArrowheads="1"/>
            </p:cNvSpPr>
            <p:nvPr/>
          </p:nvSpPr>
          <p:spPr bwMode="auto">
            <a:xfrm rot="1880954">
              <a:off x="3308" y="3171"/>
              <a:ext cx="24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Rectangle 57"/>
            <p:cNvSpPr>
              <a:spLocks noChangeArrowheads="1"/>
            </p:cNvSpPr>
            <p:nvPr/>
          </p:nvSpPr>
          <p:spPr bwMode="auto">
            <a:xfrm>
              <a:off x="3338" y="3264"/>
              <a:ext cx="123" cy="1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Line 58"/>
            <p:cNvSpPr>
              <a:spLocks noChangeShapeType="1"/>
            </p:cNvSpPr>
            <p:nvPr/>
          </p:nvSpPr>
          <p:spPr bwMode="auto">
            <a:xfrm flipH="1">
              <a:off x="3297" y="816"/>
              <a:ext cx="1836" cy="26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59"/>
            <p:cNvSpPr>
              <a:spLocks/>
            </p:cNvSpPr>
            <p:nvPr/>
          </p:nvSpPr>
          <p:spPr bwMode="auto">
            <a:xfrm>
              <a:off x="3302" y="3165"/>
              <a:ext cx="98" cy="147"/>
            </a:xfrm>
            <a:custGeom>
              <a:avLst/>
              <a:gdLst>
                <a:gd name="T0" fmla="*/ 3 w 116"/>
                <a:gd name="T1" fmla="*/ 0 h 147"/>
                <a:gd name="T2" fmla="*/ 3 w 116"/>
                <a:gd name="T3" fmla="*/ 20 h 147"/>
                <a:gd name="T4" fmla="*/ 3 w 116"/>
                <a:gd name="T5" fmla="*/ 69 h 147"/>
                <a:gd name="T6" fmla="*/ 3 w 116"/>
                <a:gd name="T7" fmla="*/ 147 h 1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"/>
                <a:gd name="T13" fmla="*/ 0 h 147"/>
                <a:gd name="T14" fmla="*/ 116 w 116"/>
                <a:gd name="T15" fmla="*/ 147 h 1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" h="147">
                  <a:moveTo>
                    <a:pt x="116" y="0"/>
                  </a:moveTo>
                  <a:cubicBezTo>
                    <a:pt x="108" y="3"/>
                    <a:pt x="84" y="9"/>
                    <a:pt x="66" y="20"/>
                  </a:cubicBezTo>
                  <a:cubicBezTo>
                    <a:pt x="48" y="31"/>
                    <a:pt x="14" y="48"/>
                    <a:pt x="7" y="69"/>
                  </a:cubicBezTo>
                  <a:cubicBezTo>
                    <a:pt x="0" y="90"/>
                    <a:pt x="22" y="131"/>
                    <a:pt x="26" y="147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Line 60"/>
            <p:cNvSpPr>
              <a:spLocks noChangeShapeType="1"/>
            </p:cNvSpPr>
            <p:nvPr/>
          </p:nvSpPr>
          <p:spPr bwMode="auto">
            <a:xfrm>
              <a:off x="4603" y="2976"/>
              <a:ext cx="0" cy="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04" name="Object 61"/>
            <p:cNvGraphicFramePr>
              <a:graphicFrameLocks noChangeAspect="1"/>
            </p:cNvGraphicFramePr>
            <p:nvPr/>
          </p:nvGraphicFramePr>
          <p:xfrm>
            <a:off x="4476" y="2805"/>
            <a:ext cx="16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0" name="Equation" r:id="rId15" imgW="88707" imgH="164742" progId="Equation.3">
                    <p:embed/>
                  </p:oleObj>
                </mc:Choice>
                <mc:Fallback>
                  <p:oleObj name="Equation" r:id="rId15" imgW="88707" imgH="16474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805"/>
                          <a:ext cx="168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" name="Object 62"/>
            <p:cNvGraphicFramePr>
              <a:graphicFrameLocks noChangeAspect="1"/>
            </p:cNvGraphicFramePr>
            <p:nvPr/>
          </p:nvGraphicFramePr>
          <p:xfrm>
            <a:off x="5337" y="1152"/>
            <a:ext cx="245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1" name="Equation" r:id="rId17" imgW="152334" imgH="190417" progId="Equation.3">
                    <p:embed/>
                  </p:oleObj>
                </mc:Choice>
                <mc:Fallback>
                  <p:oleObj name="Equation" r:id="rId17" imgW="152334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" y="1152"/>
                          <a:ext cx="245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" name="Line 63"/>
            <p:cNvSpPr>
              <a:spLocks noChangeShapeType="1"/>
            </p:cNvSpPr>
            <p:nvPr/>
          </p:nvSpPr>
          <p:spPr bwMode="auto">
            <a:xfrm flipV="1">
              <a:off x="4440" y="1296"/>
              <a:ext cx="775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7" name="Freeform 64"/>
            <p:cNvSpPr>
              <a:spLocks/>
            </p:cNvSpPr>
            <p:nvPr/>
          </p:nvSpPr>
          <p:spPr bwMode="auto">
            <a:xfrm>
              <a:off x="4720" y="1602"/>
              <a:ext cx="49" cy="144"/>
            </a:xfrm>
            <a:custGeom>
              <a:avLst/>
              <a:gdLst>
                <a:gd name="T0" fmla="*/ 0 w 57"/>
                <a:gd name="T1" fmla="*/ 0 h 144"/>
                <a:gd name="T2" fmla="*/ 3 w 57"/>
                <a:gd name="T3" fmla="*/ 36 h 144"/>
                <a:gd name="T4" fmla="*/ 3 w 57"/>
                <a:gd name="T5" fmla="*/ 78 h 144"/>
                <a:gd name="T6" fmla="*/ 3 w 57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"/>
                <a:gd name="T13" fmla="*/ 0 h 144"/>
                <a:gd name="T14" fmla="*/ 57 w 57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" h="144">
                  <a:moveTo>
                    <a:pt x="0" y="0"/>
                  </a:moveTo>
                  <a:cubicBezTo>
                    <a:pt x="6" y="6"/>
                    <a:pt x="27" y="23"/>
                    <a:pt x="36" y="36"/>
                  </a:cubicBezTo>
                  <a:cubicBezTo>
                    <a:pt x="45" y="49"/>
                    <a:pt x="51" y="60"/>
                    <a:pt x="54" y="78"/>
                  </a:cubicBezTo>
                  <a:cubicBezTo>
                    <a:pt x="57" y="96"/>
                    <a:pt x="54" y="130"/>
                    <a:pt x="54" y="144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08" name="Object 65"/>
            <p:cNvGraphicFramePr>
              <a:graphicFrameLocks noChangeAspect="1"/>
            </p:cNvGraphicFramePr>
            <p:nvPr/>
          </p:nvGraphicFramePr>
          <p:xfrm>
            <a:off x="4766" y="1490"/>
            <a:ext cx="17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2" name="Equation" r:id="rId19" imgW="126725" imgH="177415" progId="Equation.3">
                    <p:embed/>
                  </p:oleObj>
                </mc:Choice>
                <mc:Fallback>
                  <p:oleObj name="Equation" r:id="rId19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490"/>
                          <a:ext cx="17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" name="Object 66"/>
            <p:cNvGraphicFramePr>
              <a:graphicFrameLocks noChangeAspect="1"/>
            </p:cNvGraphicFramePr>
            <p:nvPr/>
          </p:nvGraphicFramePr>
          <p:xfrm>
            <a:off x="4959" y="995"/>
            <a:ext cx="20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3" name="Equation" r:id="rId21" imgW="126725" imgH="177415" progId="Equation.DSMT4">
                    <p:embed/>
                  </p:oleObj>
                </mc:Choice>
                <mc:Fallback>
                  <p:oleObj name="Equation" r:id="rId21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" y="995"/>
                          <a:ext cx="204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" name="Rectangle 67"/>
            <p:cNvSpPr>
              <a:spLocks noChangeArrowheads="1"/>
            </p:cNvSpPr>
            <p:nvPr/>
          </p:nvSpPr>
          <p:spPr bwMode="auto">
            <a:xfrm>
              <a:off x="3168" y="576"/>
              <a:ext cx="2448" cy="32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1" name="Line 68"/>
            <p:cNvSpPr>
              <a:spLocks noChangeShapeType="1"/>
            </p:cNvSpPr>
            <p:nvPr/>
          </p:nvSpPr>
          <p:spPr bwMode="auto">
            <a:xfrm flipV="1">
              <a:off x="4128" y="2496"/>
              <a:ext cx="0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2" name="Line 69"/>
            <p:cNvSpPr>
              <a:spLocks noChangeShapeType="1"/>
            </p:cNvSpPr>
            <p:nvPr/>
          </p:nvSpPr>
          <p:spPr bwMode="auto">
            <a:xfrm flipV="1">
              <a:off x="3984" y="2784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13" name="Object 70"/>
            <p:cNvGraphicFramePr>
              <a:graphicFrameLocks noChangeAspect="1"/>
            </p:cNvGraphicFramePr>
            <p:nvPr/>
          </p:nvGraphicFramePr>
          <p:xfrm>
            <a:off x="3198" y="2931"/>
            <a:ext cx="31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84" name="公式" r:id="rId23" imgW="152334" imgH="139639" progId="Equation.3">
                    <p:embed/>
                  </p:oleObj>
                </mc:Choice>
                <mc:Fallback>
                  <p:oleObj name="公式" r:id="rId23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2931"/>
                          <a:ext cx="31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8988" y="114932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</a:rPr>
              <a:t>讨论：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5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本章内容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00188" y="1844824"/>
            <a:ext cx="6335712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§11-1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法拉第电磁感应定律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§11-2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动生电动势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§11-3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感生电动势 感生电场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§11-4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自感和互感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§11-5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磁场的能量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§11-6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电磁场的理论基础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500188" y="868789"/>
            <a:ext cx="5040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Times New Roman" pitchFamily="18" charset="0"/>
              </a:rPr>
              <a:t>第十一章 变化的电磁场</a:t>
            </a:r>
          </a:p>
        </p:txBody>
      </p:sp>
      <p:pic>
        <p:nvPicPr>
          <p:cNvPr id="19" name="Picture 5" descr="P20070419102544506029631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55" y="1993312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8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20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124932" name="Picture 4" descr="http://x0.ifengimg.com/res/2019/C0EB678101211058BAFC702B432118861B0652CA_size343_w568_h40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55" y="1052736"/>
            <a:ext cx="637805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92871" y="5220960"/>
            <a:ext cx="6649005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0128" y="1052736"/>
            <a:ext cx="158765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91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21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129026" name="Picture 2" descr="http://x0.ifengimg.com/res/2019/7F263B85A2EB45403E5C65BDC8C30C4C2F629883_size325_w564_h402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54" y="1124744"/>
            <a:ext cx="6576997" cy="468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187608" y="5471676"/>
            <a:ext cx="6649005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0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237312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22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7" name="Picture 2" descr="http://x0.ifengimg.com/res/2019/30C23715D6381FFCD3BBE63C330D101EC350FD11_size830_w574_h40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124744"/>
            <a:ext cx="5467350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222662" y="4315247"/>
            <a:ext cx="6649005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30050" name="Picture 2" descr="https://timgsa.baidu.com/timg?image&amp;quality=80&amp;size=b9999_10000&amp;sec=1597944852031&amp;di=dbda5a6a87dd9a389b181fd58d46c944&amp;imgtype=0&amp;src=http%3A%2F%2Fimg3.chinadaily.com.cn%2Fimages%2F202008%2F20%2F5f3e2ec9a310a859791620ab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8" y="3167390"/>
            <a:ext cx="4472570" cy="299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899592" y="2509576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>
                <a:solidFill>
                  <a:srgbClr val="C00000"/>
                </a:solidFill>
              </a:rPr>
              <a:t>三峡大坝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1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66458" y="4715058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23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Text Box 40"/>
          <p:cNvSpPr txBox="1">
            <a:spLocks noChangeArrowheads="1"/>
          </p:cNvSpPr>
          <p:nvPr/>
        </p:nvSpPr>
        <p:spPr bwMode="auto">
          <a:xfrm>
            <a:off x="152400" y="766341"/>
            <a:ext cx="8763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例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2.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如图所示，一矩形导线框在无限长载流导线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的场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中向右运动，求其电动势。</a:t>
            </a: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</a:rPr>
              <a:t> </a:t>
            </a:r>
          </a:p>
        </p:txBody>
      </p: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1074291" y="1943447"/>
            <a:ext cx="4100513" cy="1612900"/>
            <a:chOff x="575" y="477"/>
            <a:chExt cx="2583" cy="1016"/>
          </a:xfrm>
        </p:grpSpPr>
        <p:graphicFrame>
          <p:nvGraphicFramePr>
            <p:cNvPr id="1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0147871"/>
                </p:ext>
              </p:extLst>
            </p:nvPr>
          </p:nvGraphicFramePr>
          <p:xfrm>
            <a:off x="1854" y="477"/>
            <a:ext cx="108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45" name="公式" r:id="rId4" imgW="583693" imgH="177646" progId="Equation.3">
                    <p:embed/>
                  </p:oleObj>
                </mc:Choice>
                <mc:Fallback>
                  <p:oleObj name="公式" r:id="rId4" imgW="583693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" y="477"/>
                          <a:ext cx="108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" name="Group 4"/>
            <p:cNvGrpSpPr>
              <a:grpSpLocks/>
            </p:cNvGrpSpPr>
            <p:nvPr/>
          </p:nvGrpSpPr>
          <p:grpSpPr bwMode="auto">
            <a:xfrm>
              <a:off x="575" y="770"/>
              <a:ext cx="2583" cy="723"/>
              <a:chOff x="191" y="242"/>
              <a:chExt cx="2583" cy="723"/>
            </a:xfrm>
          </p:grpSpPr>
          <p:graphicFrame>
            <p:nvGraphicFramePr>
              <p:cNvPr id="1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01524911"/>
                  </p:ext>
                </p:extLst>
              </p:nvPr>
            </p:nvGraphicFramePr>
            <p:xfrm>
              <a:off x="191" y="376"/>
              <a:ext cx="1632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246" name="公式" r:id="rId6" imgW="901309" imgH="253890" progId="Equation.3">
                      <p:embed/>
                    </p:oleObj>
                  </mc:Choice>
                  <mc:Fallback>
                    <p:oleObj name="公式" r:id="rId6" imgW="901309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" y="376"/>
                            <a:ext cx="1632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4475661"/>
                  </p:ext>
                </p:extLst>
              </p:nvPr>
            </p:nvGraphicFramePr>
            <p:xfrm>
              <a:off x="1862" y="242"/>
              <a:ext cx="912" cy="7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247" name="公式" r:id="rId8" imgW="495085" imgH="393529" progId="Equation.3">
                      <p:embed/>
                    </p:oleObj>
                  </mc:Choice>
                  <mc:Fallback>
                    <p:oleObj name="公式" r:id="rId8" imgW="495085" imgH="39352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62" y="242"/>
                            <a:ext cx="912" cy="7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180528" y="1702148"/>
            <a:ext cx="2663280" cy="934764"/>
            <a:chOff x="144" y="144"/>
            <a:chExt cx="1704" cy="624"/>
          </a:xfrm>
        </p:grpSpPr>
        <p:graphicFrame>
          <p:nvGraphicFramePr>
            <p:cNvPr id="16" name="Object 8"/>
            <p:cNvGraphicFramePr>
              <a:graphicFrameLocks noChangeAspect="1"/>
            </p:cNvGraphicFramePr>
            <p:nvPr/>
          </p:nvGraphicFramePr>
          <p:xfrm>
            <a:off x="960" y="144"/>
            <a:ext cx="88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48" name="公式" r:id="rId10" imgW="1409088" imgH="990170" progId="Equation.3">
                    <p:embed/>
                  </p:oleObj>
                </mc:Choice>
                <mc:Fallback>
                  <p:oleObj name="公式" r:id="rId10" imgW="1409088" imgH="9901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44"/>
                          <a:ext cx="88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144" y="240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解：</a:t>
              </a:r>
            </a:p>
          </p:txBody>
        </p:sp>
      </p:grpSp>
      <p:grpSp>
        <p:nvGrpSpPr>
          <p:cNvPr id="18" name="Group 10"/>
          <p:cNvGrpSpPr>
            <a:grpSpLocks/>
          </p:cNvGrpSpPr>
          <p:nvPr/>
        </p:nvGrpSpPr>
        <p:grpSpPr bwMode="auto">
          <a:xfrm>
            <a:off x="879028" y="3343628"/>
            <a:ext cx="4470401" cy="1928814"/>
            <a:chOff x="-172" y="1476"/>
            <a:chExt cx="2816" cy="1215"/>
          </a:xfrm>
        </p:grpSpPr>
        <p:graphicFrame>
          <p:nvGraphicFramePr>
            <p:cNvPr id="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0449390"/>
                </p:ext>
              </p:extLst>
            </p:nvPr>
          </p:nvGraphicFramePr>
          <p:xfrm>
            <a:off x="-172" y="1542"/>
            <a:ext cx="1344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49" name="公式" r:id="rId12" imgW="800100" imgH="279400" progId="Equation.3">
                    <p:embed/>
                  </p:oleObj>
                </mc:Choice>
                <mc:Fallback>
                  <p:oleObj name="公式" r:id="rId12" imgW="800100" imgH="279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72" y="1542"/>
                          <a:ext cx="1344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1887624"/>
                </p:ext>
              </p:extLst>
            </p:nvPr>
          </p:nvGraphicFramePr>
          <p:xfrm>
            <a:off x="1156" y="1476"/>
            <a:ext cx="1488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50" name="公式" r:id="rId14" imgW="787058" imgH="393529" progId="Equation.3">
                    <p:embed/>
                  </p:oleObj>
                </mc:Choice>
                <mc:Fallback>
                  <p:oleObj name="公式" r:id="rId14" imgW="787058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476"/>
                          <a:ext cx="1488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9375385"/>
                </p:ext>
              </p:extLst>
            </p:nvPr>
          </p:nvGraphicFramePr>
          <p:xfrm>
            <a:off x="207" y="2041"/>
            <a:ext cx="1392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51" name="公式" r:id="rId16" imgW="952087" imgH="393529" progId="Equation.3">
                    <p:embed/>
                  </p:oleObj>
                </mc:Choice>
                <mc:Fallback>
                  <p:oleObj name="公式" r:id="rId16" imgW="95208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2041"/>
                          <a:ext cx="1392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4"/>
          <p:cNvGrpSpPr>
            <a:grpSpLocks/>
          </p:cNvGrpSpPr>
          <p:nvPr/>
        </p:nvGrpSpPr>
        <p:grpSpPr bwMode="auto">
          <a:xfrm>
            <a:off x="323403" y="4797152"/>
            <a:ext cx="5789613" cy="1635125"/>
            <a:chOff x="117" y="2806"/>
            <a:chExt cx="3647" cy="1030"/>
          </a:xfrm>
        </p:grpSpPr>
        <p:grpSp>
          <p:nvGrpSpPr>
            <p:cNvPr id="23" name="Group 15"/>
            <p:cNvGrpSpPr>
              <a:grpSpLocks/>
            </p:cNvGrpSpPr>
            <p:nvPr/>
          </p:nvGrpSpPr>
          <p:grpSpPr bwMode="auto">
            <a:xfrm>
              <a:off x="117" y="3114"/>
              <a:ext cx="3647" cy="722"/>
              <a:chOff x="117" y="3114"/>
              <a:chExt cx="3647" cy="722"/>
            </a:xfrm>
          </p:grpSpPr>
          <p:graphicFrame>
            <p:nvGraphicFramePr>
              <p:cNvPr id="26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3879713"/>
                  </p:ext>
                </p:extLst>
              </p:nvPr>
            </p:nvGraphicFramePr>
            <p:xfrm>
              <a:off x="117" y="3114"/>
              <a:ext cx="2533" cy="7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252" name="Equation" r:id="rId18" imgW="1511300" imgH="431800" progId="Equation.DSMT4">
                      <p:embed/>
                    </p:oleObj>
                  </mc:Choice>
                  <mc:Fallback>
                    <p:oleObj name="Equation" r:id="rId18" imgW="1511300" imgH="431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" y="3114"/>
                            <a:ext cx="2533" cy="7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708797"/>
                  </p:ext>
                </p:extLst>
              </p:nvPr>
            </p:nvGraphicFramePr>
            <p:xfrm>
              <a:off x="2612" y="3155"/>
              <a:ext cx="1152" cy="6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1253" name="Equation" r:id="rId20" imgW="1828800" imgH="1079500" progId="Equation.DSMT4">
                      <p:embed/>
                    </p:oleObj>
                  </mc:Choice>
                  <mc:Fallback>
                    <p:oleObj name="Equation" r:id="rId20" imgW="1828800" imgH="1079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2" y="3155"/>
                            <a:ext cx="1152" cy="6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663537"/>
                </p:ext>
              </p:extLst>
            </p:nvPr>
          </p:nvGraphicFramePr>
          <p:xfrm>
            <a:off x="2411" y="2806"/>
            <a:ext cx="20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54" name="公式" r:id="rId22" imgW="228501" imgH="266584" progId="Equation.3">
                    <p:embed/>
                  </p:oleObj>
                </mc:Choice>
                <mc:Fallback>
                  <p:oleObj name="公式" r:id="rId22" imgW="228501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" y="2806"/>
                          <a:ext cx="20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94" y="2958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6585297" y="5503259"/>
            <a:ext cx="1763712" cy="550862"/>
            <a:chOff x="3936" y="3105"/>
            <a:chExt cx="922" cy="347"/>
          </a:xfrm>
        </p:grpSpPr>
        <p:sp>
          <p:nvSpPr>
            <p:cNvPr id="29" name="Arc 21"/>
            <p:cNvSpPr>
              <a:spLocks/>
            </p:cNvSpPr>
            <p:nvPr/>
          </p:nvSpPr>
          <p:spPr bwMode="auto">
            <a:xfrm rot="-1203199">
              <a:off x="4512" y="3168"/>
              <a:ext cx="346" cy="284"/>
            </a:xfrm>
            <a:custGeom>
              <a:avLst/>
              <a:gdLst>
                <a:gd name="T0" fmla="*/ 0 w 21600"/>
                <a:gd name="T1" fmla="*/ 0 h 40255"/>
                <a:gd name="T2" fmla="*/ 0 w 21600"/>
                <a:gd name="T3" fmla="*/ 0 h 40255"/>
                <a:gd name="T4" fmla="*/ 0 w 21600"/>
                <a:gd name="T5" fmla="*/ 0 h 40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0255"/>
                <a:gd name="T11" fmla="*/ 21600 w 21600"/>
                <a:gd name="T12" fmla="*/ 40255 h 40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0255" fill="none" extrusionOk="0">
                  <a:moveTo>
                    <a:pt x="5834" y="-1"/>
                  </a:moveTo>
                  <a:cubicBezTo>
                    <a:pt x="15156" y="2614"/>
                    <a:pt x="21600" y="11114"/>
                    <a:pt x="21600" y="20797"/>
                  </a:cubicBezTo>
                  <a:cubicBezTo>
                    <a:pt x="21600" y="29092"/>
                    <a:pt x="16849" y="36654"/>
                    <a:pt x="9377" y="40255"/>
                  </a:cubicBezTo>
                </a:path>
                <a:path w="21600" h="40255" stroke="0" extrusionOk="0">
                  <a:moveTo>
                    <a:pt x="5834" y="-1"/>
                  </a:moveTo>
                  <a:cubicBezTo>
                    <a:pt x="15156" y="2614"/>
                    <a:pt x="21600" y="11114"/>
                    <a:pt x="21600" y="20797"/>
                  </a:cubicBezTo>
                  <a:cubicBezTo>
                    <a:pt x="21600" y="29092"/>
                    <a:pt x="16849" y="36654"/>
                    <a:pt x="9377" y="40255"/>
                  </a:cubicBezTo>
                  <a:lnTo>
                    <a:pt x="0" y="20797"/>
                  </a:lnTo>
                  <a:lnTo>
                    <a:pt x="5834" y="-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3936" y="310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方向</a:t>
              </a:r>
            </a:p>
          </p:txBody>
        </p:sp>
      </p:grpSp>
      <p:grpSp>
        <p:nvGrpSpPr>
          <p:cNvPr id="31" name="Group 23"/>
          <p:cNvGrpSpPr>
            <a:grpSpLocks/>
          </p:cNvGrpSpPr>
          <p:nvPr/>
        </p:nvGrpSpPr>
        <p:grpSpPr bwMode="auto">
          <a:xfrm>
            <a:off x="5905053" y="1268760"/>
            <a:ext cx="3124200" cy="3352800"/>
            <a:chOff x="3504" y="144"/>
            <a:chExt cx="1968" cy="2112"/>
          </a:xfrm>
        </p:grpSpPr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3504" y="144"/>
              <a:ext cx="1968" cy="21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V="1">
              <a:off x="3744" y="240"/>
              <a:ext cx="0" cy="192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4199" y="921"/>
              <a:ext cx="599" cy="88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6" name="Object 27"/>
            <p:cNvGraphicFramePr>
              <a:graphicFrameLocks noChangeAspect="1"/>
            </p:cNvGraphicFramePr>
            <p:nvPr/>
          </p:nvGraphicFramePr>
          <p:xfrm>
            <a:off x="4969" y="1302"/>
            <a:ext cx="414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55" name="公式" r:id="rId24" imgW="736600" imgH="292100" progId="Equation.3">
                    <p:embed/>
                  </p:oleObj>
                </mc:Choice>
                <mc:Fallback>
                  <p:oleObj name="公式" r:id="rId24" imgW="736600" imgH="292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9" y="1302"/>
                          <a:ext cx="414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8"/>
            <p:cNvGraphicFramePr>
              <a:graphicFrameLocks noChangeAspect="1"/>
            </p:cNvGraphicFramePr>
            <p:nvPr/>
          </p:nvGraphicFramePr>
          <p:xfrm>
            <a:off x="4848" y="1200"/>
            <a:ext cx="134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56" name="公式" r:id="rId26" imgW="241300" imgH="368300" progId="Equation.3">
                    <p:embed/>
                  </p:oleObj>
                </mc:Choice>
                <mc:Fallback>
                  <p:oleObj name="公式" r:id="rId26" imgW="2413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200"/>
                          <a:ext cx="134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9"/>
            <p:cNvGraphicFramePr>
              <a:graphicFrameLocks noChangeAspect="1"/>
            </p:cNvGraphicFramePr>
            <p:nvPr/>
          </p:nvGraphicFramePr>
          <p:xfrm>
            <a:off x="4456" y="710"/>
            <a:ext cx="14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57" name="公式" r:id="rId28" imgW="253780" imgH="266469" progId="Equation.3">
                    <p:embed/>
                  </p:oleObj>
                </mc:Choice>
                <mc:Fallback>
                  <p:oleObj name="公式" r:id="rId28" imgW="253780" imgH="2664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6" y="710"/>
                          <a:ext cx="141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30"/>
            <p:cNvGraphicFramePr>
              <a:graphicFrameLocks noChangeAspect="1"/>
            </p:cNvGraphicFramePr>
            <p:nvPr/>
          </p:nvGraphicFramePr>
          <p:xfrm>
            <a:off x="4285" y="288"/>
            <a:ext cx="33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58" name="公式" r:id="rId30" imgW="514350" imgH="352335" progId="Equation.3">
                    <p:embed/>
                  </p:oleObj>
                </mc:Choice>
                <mc:Fallback>
                  <p:oleObj name="公式" r:id="rId30" imgW="514350" imgH="352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" y="288"/>
                          <a:ext cx="33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31"/>
            <p:cNvGraphicFramePr>
              <a:graphicFrameLocks noChangeAspect="1"/>
            </p:cNvGraphicFramePr>
            <p:nvPr/>
          </p:nvGraphicFramePr>
          <p:xfrm>
            <a:off x="3552" y="576"/>
            <a:ext cx="13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59" name="公式" r:id="rId32" imgW="162000" imgH="257175" progId="Equation.3">
                    <p:embed/>
                  </p:oleObj>
                </mc:Choice>
                <mc:Fallback>
                  <p:oleObj name="公式" r:id="rId32" imgW="162000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576"/>
                          <a:ext cx="135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V="1">
              <a:off x="3744" y="432"/>
              <a:ext cx="0" cy="1584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 flipV="1">
              <a:off x="3744" y="1824"/>
              <a:ext cx="1632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43" name="Object 34"/>
            <p:cNvGraphicFramePr>
              <a:graphicFrameLocks noChangeAspect="1"/>
            </p:cNvGraphicFramePr>
            <p:nvPr/>
          </p:nvGraphicFramePr>
          <p:xfrm>
            <a:off x="5280" y="1632"/>
            <a:ext cx="142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60" name="公式" r:id="rId34" imgW="171450" imgH="180885" progId="Equation.3">
                    <p:embed/>
                  </p:oleObj>
                </mc:Choice>
                <mc:Fallback>
                  <p:oleObj name="公式" r:id="rId34" imgW="171450" imgH="180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32"/>
                          <a:ext cx="142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5"/>
            <p:cNvGraphicFramePr>
              <a:graphicFrameLocks noChangeAspect="1"/>
            </p:cNvGraphicFramePr>
            <p:nvPr/>
          </p:nvGraphicFramePr>
          <p:xfrm>
            <a:off x="3600" y="1776"/>
            <a:ext cx="13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61" name="公式" r:id="rId36" imgW="241091" imgH="266469" progId="Equation.3">
                    <p:embed/>
                  </p:oleObj>
                </mc:Choice>
                <mc:Fallback>
                  <p:oleObj name="公式" r:id="rId36" imgW="241091" imgH="2664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76"/>
                          <a:ext cx="135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36"/>
            <p:cNvGraphicFramePr>
              <a:graphicFrameLocks noChangeAspect="1"/>
            </p:cNvGraphicFramePr>
            <p:nvPr/>
          </p:nvGraphicFramePr>
          <p:xfrm>
            <a:off x="4464" y="1872"/>
            <a:ext cx="142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62" name="公式" r:id="rId38" imgW="253780" imgH="266469" progId="Equation.3">
                    <p:embed/>
                  </p:oleObj>
                </mc:Choice>
                <mc:Fallback>
                  <p:oleObj name="公式" r:id="rId38" imgW="253780" imgH="2664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872"/>
                          <a:ext cx="142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" name="Group 37"/>
          <p:cNvGrpSpPr>
            <a:grpSpLocks/>
          </p:cNvGrpSpPr>
          <p:nvPr/>
        </p:nvGrpSpPr>
        <p:grpSpPr bwMode="auto">
          <a:xfrm>
            <a:off x="6913116" y="2492723"/>
            <a:ext cx="554037" cy="1408112"/>
            <a:chOff x="4224" y="912"/>
            <a:chExt cx="349" cy="887"/>
          </a:xfrm>
        </p:grpSpPr>
        <p:sp>
          <p:nvSpPr>
            <p:cNvPr id="47" name="Rectangle 38"/>
            <p:cNvSpPr>
              <a:spLocks noChangeArrowheads="1"/>
            </p:cNvSpPr>
            <p:nvPr/>
          </p:nvSpPr>
          <p:spPr bwMode="auto">
            <a:xfrm>
              <a:off x="4464" y="912"/>
              <a:ext cx="109" cy="887"/>
            </a:xfrm>
            <a:prstGeom prst="rect">
              <a:avLst/>
            </a:prstGeom>
            <a:solidFill>
              <a:srgbClr val="FF7C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48" name="Object 39"/>
            <p:cNvGraphicFramePr>
              <a:graphicFrameLocks noChangeAspect="1"/>
            </p:cNvGraphicFramePr>
            <p:nvPr/>
          </p:nvGraphicFramePr>
          <p:xfrm>
            <a:off x="4224" y="1296"/>
            <a:ext cx="267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263" name="公式" r:id="rId40" imgW="104760" imgH="95160" progId="Equation.3">
                    <p:embed/>
                  </p:oleObj>
                </mc:Choice>
                <mc:Fallback>
                  <p:oleObj name="公式" r:id="rId40" imgW="1047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296"/>
                          <a:ext cx="267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69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309320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24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1175" y="787852"/>
            <a:ext cx="67056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例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3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：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长直导线通交流电， </a:t>
            </a:r>
          </a:p>
          <a:p>
            <a:pPr marL="0" marR="0" lvl="0" indent="0" defTabSz="762000" eaLnBrk="0" fontAlgn="auto" latinLnBrk="0" hangingPunct="0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    置于磁导率为</a:t>
            </a:r>
            <a:r>
              <a:rPr kumimoji="0" lang="zh-CN" altLang="en-US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  <a:sym typeface="Symbol" pitchFamily="18" charset="2"/>
              </a:rPr>
              <a:t> 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sym typeface="Symbol" pitchFamily="18" charset="2"/>
              </a:rPr>
              <a:t>的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介质中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35563" y="2548390"/>
            <a:ext cx="5114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设当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I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sym typeface="Symbol" pitchFamily="18" charset="2"/>
              </a:rPr>
              <a:t>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0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时，电流方向如图。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7536375" y="1149896"/>
            <a:ext cx="614363" cy="609600"/>
            <a:chOff x="3552" y="3696"/>
            <a:chExt cx="387" cy="384"/>
          </a:xfrm>
        </p:grpSpPr>
        <p:sp>
          <p:nvSpPr>
            <p:cNvPr id="12" name="Line 5"/>
            <p:cNvSpPr>
              <a:spLocks noChangeShapeType="1"/>
            </p:cNvSpPr>
            <p:nvPr/>
          </p:nvSpPr>
          <p:spPr bwMode="auto">
            <a:xfrm>
              <a:off x="3552" y="4080"/>
              <a:ext cx="24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3" name="Object 6"/>
            <p:cNvGraphicFramePr>
              <a:graphicFrameLocks/>
            </p:cNvGraphicFramePr>
            <p:nvPr/>
          </p:nvGraphicFramePr>
          <p:xfrm>
            <a:off x="3600" y="3696"/>
            <a:ext cx="33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62" name="公式" r:id="rId4" imgW="152268" imgH="152268" progId="Equation.3">
                    <p:embed/>
                  </p:oleObj>
                </mc:Choice>
                <mc:Fallback>
                  <p:oleObj name="公式" r:id="rId4" imgW="152268" imgH="15226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696"/>
                          <a:ext cx="33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7"/>
          <p:cNvGrpSpPr>
            <a:grpSpLocks/>
          </p:cNvGrpSpPr>
          <p:nvPr/>
        </p:nvGrpSpPr>
        <p:grpSpPr bwMode="auto">
          <a:xfrm>
            <a:off x="6621975" y="2445296"/>
            <a:ext cx="381000" cy="538163"/>
            <a:chOff x="3408" y="2880"/>
            <a:chExt cx="240" cy="339"/>
          </a:xfrm>
        </p:grpSpPr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3648" y="2880"/>
              <a:ext cx="0" cy="33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6" name="Object 9"/>
            <p:cNvGraphicFramePr>
              <a:graphicFrameLocks/>
            </p:cNvGraphicFramePr>
            <p:nvPr/>
          </p:nvGraphicFramePr>
          <p:xfrm>
            <a:off x="3408" y="2928"/>
            <a:ext cx="23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63" name="公式" r:id="rId6" imgW="126835" imgH="152202" progId="Equation.3">
                    <p:embed/>
                  </p:oleObj>
                </mc:Choice>
                <mc:Fallback>
                  <p:oleObj name="公式" r:id="rId6" imgW="126835" imgH="15220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928"/>
                          <a:ext cx="23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0"/>
          <p:cNvGrpSpPr>
            <a:grpSpLocks/>
          </p:cNvGrpSpPr>
          <p:nvPr/>
        </p:nvGrpSpPr>
        <p:grpSpPr bwMode="auto">
          <a:xfrm>
            <a:off x="7002975" y="692696"/>
            <a:ext cx="1830388" cy="3200400"/>
            <a:chOff x="4416" y="912"/>
            <a:chExt cx="1153" cy="1968"/>
          </a:xfrm>
        </p:grpSpPr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4704" y="2352"/>
              <a:ext cx="624" cy="192"/>
              <a:chOff x="4704" y="2880"/>
              <a:chExt cx="624" cy="192"/>
            </a:xfrm>
          </p:grpSpPr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4704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5328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3333CC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4416" y="912"/>
              <a:ext cx="1153" cy="1968"/>
              <a:chOff x="4416" y="1152"/>
              <a:chExt cx="1153" cy="2352"/>
            </a:xfrm>
          </p:grpSpPr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158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4708" y="1924"/>
                <a:ext cx="616" cy="904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6" name="Object 17"/>
              <p:cNvGraphicFramePr>
                <a:graphicFrameLocks/>
              </p:cNvGraphicFramePr>
              <p:nvPr/>
            </p:nvGraphicFramePr>
            <p:xfrm>
              <a:off x="5345" y="2105"/>
              <a:ext cx="224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164" name="公式" r:id="rId8" imgW="88707" imgH="164742" progId="Equation.3">
                      <p:embed/>
                    </p:oleObj>
                  </mc:Choice>
                  <mc:Fallback>
                    <p:oleObj name="公式" r:id="rId8" imgW="88707" imgH="164742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5" y="2105"/>
                            <a:ext cx="224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" name="Line 18"/>
              <p:cNvSpPr>
                <a:spLocks noChangeShapeType="1"/>
              </p:cNvSpPr>
              <p:nvPr/>
            </p:nvSpPr>
            <p:spPr bwMode="auto">
              <a:xfrm flipV="1">
                <a:off x="4416" y="1152"/>
                <a:ext cx="0" cy="5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0" cy="52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20" name="Object 20"/>
            <p:cNvGraphicFramePr>
              <a:graphicFrameLocks noChangeAspect="1"/>
            </p:cNvGraphicFramePr>
            <p:nvPr/>
          </p:nvGraphicFramePr>
          <p:xfrm>
            <a:off x="4464" y="2304"/>
            <a:ext cx="64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65" name="公式" r:id="rId10" imgW="368140" imgH="203112" progId="Equation.3">
                    <p:embed/>
                  </p:oleObj>
                </mc:Choice>
                <mc:Fallback>
                  <p:oleObj name="公式" r:id="rId10" imgW="36814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64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416" y="2496"/>
              <a:ext cx="9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656" y="2496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136" y="249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31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410251"/>
              </p:ext>
            </p:extLst>
          </p:nvPr>
        </p:nvGraphicFramePr>
        <p:xfrm>
          <a:off x="4924938" y="748165"/>
          <a:ext cx="180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6" name="公式" r:id="rId12" imgW="914400" imgH="241300" progId="Equation.3">
                  <p:embed/>
                </p:oleObj>
              </mc:Choice>
              <mc:Fallback>
                <p:oleObj name="公式" r:id="rId12" imgW="9144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938" y="748165"/>
                        <a:ext cx="180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892688" y="1972127"/>
            <a:ext cx="511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其中 </a:t>
            </a:r>
            <a:r>
              <a:rPr kumimoji="1" lang="zh-CN" altLang="en-US" sz="280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 </a:t>
            </a:r>
            <a:r>
              <a:rPr kumimoji="1" lang="en-US" altLang="zh-CN" sz="280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I</a:t>
            </a:r>
            <a:r>
              <a:rPr kumimoji="1" lang="en-US" altLang="zh-CN" sz="2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0</a:t>
            </a:r>
            <a:r>
              <a:rPr kumimoji="1" lang="en-US" altLang="zh-CN" sz="280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</a:rPr>
              <a:t> </a:t>
            </a: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和</a:t>
            </a:r>
            <a:r>
              <a:rPr kumimoji="1" lang="zh-CN" altLang="en-US" sz="280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charset="-122"/>
                <a:sym typeface="Symbol" pitchFamily="18" charset="2"/>
              </a:rPr>
              <a:t> </a:t>
            </a: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  <a:sym typeface="Symbol" pitchFamily="18" charset="2"/>
              </a:rPr>
              <a:t>是正的常量。</a:t>
            </a:r>
            <a:endParaRPr kumimoji="1" lang="zh-CN" altLang="en-US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</a:endParaRPr>
          </a:p>
        </p:txBody>
      </p:sp>
      <p:grpSp>
        <p:nvGrpSpPr>
          <p:cNvPr id="33" name="Group 26"/>
          <p:cNvGrpSpPr>
            <a:grpSpLocks/>
          </p:cNvGrpSpPr>
          <p:nvPr/>
        </p:nvGrpSpPr>
        <p:grpSpPr bwMode="auto">
          <a:xfrm>
            <a:off x="6698175" y="3893096"/>
            <a:ext cx="2438400" cy="601663"/>
            <a:chOff x="2064" y="2880"/>
            <a:chExt cx="1536" cy="379"/>
          </a:xfrm>
        </p:grpSpPr>
        <p:sp>
          <p:nvSpPr>
            <p:cNvPr id="35" name="Line 27"/>
            <p:cNvSpPr>
              <a:spLocks noChangeShapeType="1"/>
            </p:cNvSpPr>
            <p:nvPr/>
          </p:nvSpPr>
          <p:spPr bwMode="auto">
            <a:xfrm>
              <a:off x="2208" y="2880"/>
              <a:ext cx="1200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6" name="Object 28"/>
            <p:cNvGraphicFramePr>
              <a:graphicFrameLocks noChangeAspect="1"/>
            </p:cNvGraphicFramePr>
            <p:nvPr/>
          </p:nvGraphicFramePr>
          <p:xfrm>
            <a:off x="2064" y="2880"/>
            <a:ext cx="1536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67" name="公式" r:id="rId14" imgW="342603" imgH="164957" progId="Equation.3">
                    <p:embed/>
                  </p:oleObj>
                </mc:Choice>
                <mc:Fallback>
                  <p:oleObj name="公式" r:id="rId14" imgW="342603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80"/>
                          <a:ext cx="1536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Group 29"/>
          <p:cNvGrpSpPr>
            <a:grpSpLocks/>
          </p:cNvGrpSpPr>
          <p:nvPr/>
        </p:nvGrpSpPr>
        <p:grpSpPr bwMode="auto">
          <a:xfrm>
            <a:off x="7841175" y="1759496"/>
            <a:ext cx="457200" cy="1219200"/>
            <a:chOff x="4944" y="1104"/>
            <a:chExt cx="288" cy="768"/>
          </a:xfrm>
        </p:grpSpPr>
        <p:sp>
          <p:nvSpPr>
            <p:cNvPr id="38" name="Rectangle 30" descr="浅色上对角线"/>
            <p:cNvSpPr>
              <a:spLocks noChangeArrowheads="1"/>
            </p:cNvSpPr>
            <p:nvPr/>
          </p:nvSpPr>
          <p:spPr bwMode="auto">
            <a:xfrm>
              <a:off x="4944" y="1104"/>
              <a:ext cx="96" cy="768"/>
            </a:xfrm>
            <a:prstGeom prst="rect">
              <a:avLst/>
            </a:prstGeom>
            <a:pattFill prst="ltUpDiag">
              <a:fgClr>
                <a:srgbClr val="3333CC"/>
              </a:fgClr>
              <a:bgClr>
                <a:srgbClr val="FFFFFF"/>
              </a:bgClr>
            </a:patt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39" name="Object 31"/>
            <p:cNvGraphicFramePr>
              <a:graphicFrameLocks noChangeAspect="1"/>
            </p:cNvGraphicFramePr>
            <p:nvPr/>
          </p:nvGraphicFramePr>
          <p:xfrm>
            <a:off x="4996" y="1338"/>
            <a:ext cx="236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68" name="公式" r:id="rId16" imgW="253780" imgH="203024" progId="Equation.3">
                    <p:embed/>
                  </p:oleObj>
                </mc:Choice>
                <mc:Fallback>
                  <p:oleObj name="公式" r:id="rId16" imgW="253780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6" y="1338"/>
                          <a:ext cx="236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1278450" y="4172892"/>
            <a:ext cx="4114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  <a:latin typeface="宋体" charset="-122"/>
                <a:ea typeface="宋体" charset="-122"/>
              </a:rPr>
              <a:t>设顺时针为回路的正绕行方向</a:t>
            </a: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1278450" y="5173017"/>
            <a:ext cx="7286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回路所处磁场为非匀强场，建坐标系如图，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492638" y="4149080"/>
            <a:ext cx="906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解：</a:t>
            </a:r>
            <a:endParaRPr kumimoji="1" lang="zh-CN" altLang="en-US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</a:endParaRP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532325" y="3196090"/>
            <a:ext cx="574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求</a:t>
            </a: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：与其共面的矩形回路中的感应    电动势</a:t>
            </a:r>
          </a:p>
        </p:txBody>
      </p:sp>
      <p:grpSp>
        <p:nvGrpSpPr>
          <p:cNvPr id="44" name="Group 37"/>
          <p:cNvGrpSpPr>
            <a:grpSpLocks/>
          </p:cNvGrpSpPr>
          <p:nvPr/>
        </p:nvGrpSpPr>
        <p:grpSpPr bwMode="auto">
          <a:xfrm>
            <a:off x="1278450" y="5601642"/>
            <a:ext cx="5029200" cy="590550"/>
            <a:chOff x="432" y="3123"/>
            <a:chExt cx="3168" cy="372"/>
          </a:xfrm>
        </p:grpSpPr>
        <p:sp>
          <p:nvSpPr>
            <p:cNvPr id="45" name="Text Box 38"/>
            <p:cNvSpPr txBox="1">
              <a:spLocks noChangeArrowheads="1"/>
            </p:cNvSpPr>
            <p:nvPr/>
          </p:nvSpPr>
          <p:spPr bwMode="auto">
            <a:xfrm>
              <a:off x="432" y="3168"/>
              <a:ext cx="31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在任意坐标</a:t>
              </a:r>
              <a:r>
                <a:rPr kumimoji="1" lang="en-US" altLang="zh-CN" sz="280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x</a:t>
              </a:r>
              <a:r>
                <a:rPr kumimoji="1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处取一面元 </a:t>
              </a:r>
            </a:p>
          </p:txBody>
        </p:sp>
        <p:graphicFrame>
          <p:nvGraphicFramePr>
            <p:cNvPr id="46" name="Object 39"/>
            <p:cNvGraphicFramePr>
              <a:graphicFrameLocks noChangeAspect="1"/>
            </p:cNvGraphicFramePr>
            <p:nvPr/>
          </p:nvGraphicFramePr>
          <p:xfrm>
            <a:off x="2907" y="3123"/>
            <a:ext cx="384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69" name="公式" r:id="rId18" imgW="279279" imgH="241195" progId="Equation.3">
                    <p:embed/>
                  </p:oleObj>
                </mc:Choice>
                <mc:Fallback>
                  <p:oleObj name="公式" r:id="rId18" imgW="279279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3123"/>
                          <a:ext cx="384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6964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66960" y="6309320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25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aphicFrame>
        <p:nvGraphicFramePr>
          <p:cNvPr id="47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491103"/>
              </p:ext>
            </p:extLst>
          </p:nvPr>
        </p:nvGraphicFramePr>
        <p:xfrm>
          <a:off x="1025525" y="756617"/>
          <a:ext cx="17859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6" name="Equation" r:id="rId4" imgW="761669" imgH="393529" progId="Equation.DSMT4">
                  <p:embed/>
                </p:oleObj>
              </mc:Choice>
              <mc:Fallback>
                <p:oleObj name="Equation" r:id="rId4" imgW="761669" imgH="39352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756617"/>
                        <a:ext cx="17859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812906"/>
              </p:ext>
            </p:extLst>
          </p:nvPr>
        </p:nvGraphicFramePr>
        <p:xfrm>
          <a:off x="4071938" y="542305"/>
          <a:ext cx="21447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7" name="Equation" r:id="rId6" imgW="888614" imgH="482391" progId="Equation.DSMT4">
                  <p:embed/>
                </p:oleObj>
              </mc:Choice>
              <mc:Fallback>
                <p:oleObj name="Equation" r:id="rId6" imgW="888614" imgH="48239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542305"/>
                        <a:ext cx="2144712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436156"/>
              </p:ext>
            </p:extLst>
          </p:nvPr>
        </p:nvGraphicFramePr>
        <p:xfrm>
          <a:off x="1346200" y="1755155"/>
          <a:ext cx="233521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8" name="Equation" r:id="rId8" imgW="914400" imgH="393700" progId="Equation.DSMT4">
                  <p:embed/>
                </p:oleObj>
              </mc:Choice>
              <mc:Fallback>
                <p:oleObj name="Equation" r:id="rId8" imgW="914400" imgH="3937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1755155"/>
                        <a:ext cx="233521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677146"/>
              </p:ext>
            </p:extLst>
          </p:nvPr>
        </p:nvGraphicFramePr>
        <p:xfrm>
          <a:off x="1373188" y="2894980"/>
          <a:ext cx="30432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9" name="Equation" r:id="rId10" imgW="1384300" imgH="393700" progId="Equation.DSMT4">
                  <p:embed/>
                </p:oleObj>
              </mc:Choice>
              <mc:Fallback>
                <p:oleObj name="Equation" r:id="rId10" imgW="1384300" imgH="3937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2894980"/>
                        <a:ext cx="304323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773152"/>
              </p:ext>
            </p:extLst>
          </p:nvPr>
        </p:nvGraphicFramePr>
        <p:xfrm>
          <a:off x="2327532" y="3997659"/>
          <a:ext cx="41084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0" name="Equation" r:id="rId12" imgW="1586811" imgH="393529" progId="Equation.DSMT4">
                  <p:embed/>
                </p:oleObj>
              </mc:Choice>
              <mc:Fallback>
                <p:oleObj name="Equation" r:id="rId12" imgW="1586811" imgH="39352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532" y="3997659"/>
                        <a:ext cx="41084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18057"/>
              </p:ext>
            </p:extLst>
          </p:nvPr>
        </p:nvGraphicFramePr>
        <p:xfrm>
          <a:off x="2714625" y="756617"/>
          <a:ext cx="147796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1" name="Equation" r:id="rId14" imgW="571252" imgH="393529" progId="Equation.DSMT4">
                  <p:embed/>
                </p:oleObj>
              </mc:Choice>
              <mc:Fallback>
                <p:oleObj name="Equation" r:id="rId14" imgW="571252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756617"/>
                        <a:ext cx="147796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50730"/>
              </p:ext>
            </p:extLst>
          </p:nvPr>
        </p:nvGraphicFramePr>
        <p:xfrm>
          <a:off x="590550" y="3866530"/>
          <a:ext cx="17129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2" name="Equation" r:id="rId16" imgW="647419" imgH="393529" progId="Equation.DSMT4">
                  <p:embed/>
                </p:oleObj>
              </mc:Choice>
              <mc:Fallback>
                <p:oleObj name="Equation" r:id="rId16" imgW="647419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3866530"/>
                        <a:ext cx="17129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504012" y="4609174"/>
            <a:ext cx="23949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CC0000"/>
                </a:solidFill>
                <a:ea typeface="宋体" charset="-122"/>
              </a:rPr>
              <a:t>交变的电动势</a:t>
            </a:r>
          </a:p>
        </p:txBody>
      </p:sp>
      <p:grpSp>
        <p:nvGrpSpPr>
          <p:cNvPr id="55" name="Group 10"/>
          <p:cNvGrpSpPr>
            <a:grpSpLocks/>
          </p:cNvGrpSpPr>
          <p:nvPr/>
        </p:nvGrpSpPr>
        <p:grpSpPr bwMode="auto">
          <a:xfrm>
            <a:off x="6444208" y="1013048"/>
            <a:ext cx="2514600" cy="3649663"/>
            <a:chOff x="4176" y="864"/>
            <a:chExt cx="1584" cy="2299"/>
          </a:xfrm>
        </p:grpSpPr>
        <p:grpSp>
          <p:nvGrpSpPr>
            <p:cNvPr id="56" name="Group 11"/>
            <p:cNvGrpSpPr>
              <a:grpSpLocks/>
            </p:cNvGrpSpPr>
            <p:nvPr/>
          </p:nvGrpSpPr>
          <p:grpSpPr bwMode="auto">
            <a:xfrm>
              <a:off x="4992" y="1152"/>
              <a:ext cx="387" cy="384"/>
              <a:chOff x="3552" y="3696"/>
              <a:chExt cx="387" cy="384"/>
            </a:xfrm>
          </p:grpSpPr>
          <p:sp>
            <p:nvSpPr>
              <p:cNvPr id="80" name="Line 12"/>
              <p:cNvSpPr>
                <a:spLocks noChangeShapeType="1"/>
              </p:cNvSpPr>
              <p:nvPr/>
            </p:nvSpPr>
            <p:spPr bwMode="auto">
              <a:xfrm>
                <a:off x="3552" y="40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81" name="Object 13"/>
              <p:cNvGraphicFramePr>
                <a:graphicFrameLocks/>
              </p:cNvGraphicFramePr>
              <p:nvPr/>
            </p:nvGraphicFramePr>
            <p:xfrm>
              <a:off x="3600" y="3696"/>
              <a:ext cx="33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73" name="公式" r:id="rId18" imgW="152268" imgH="152268" progId="Equation.3">
                      <p:embed/>
                    </p:oleObj>
                  </mc:Choice>
                  <mc:Fallback>
                    <p:oleObj name="公式" r:id="rId18" imgW="152268" imgH="152268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96"/>
                            <a:ext cx="33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Group 14"/>
            <p:cNvGrpSpPr>
              <a:grpSpLocks/>
            </p:cNvGrpSpPr>
            <p:nvPr/>
          </p:nvGrpSpPr>
          <p:grpSpPr bwMode="auto">
            <a:xfrm>
              <a:off x="4176" y="1536"/>
              <a:ext cx="240" cy="339"/>
              <a:chOff x="3408" y="2880"/>
              <a:chExt cx="240" cy="339"/>
            </a:xfrm>
          </p:grpSpPr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>
                <a:off x="3648" y="288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79" name="Object 16"/>
              <p:cNvGraphicFramePr>
                <a:graphicFrameLocks/>
              </p:cNvGraphicFramePr>
              <p:nvPr/>
            </p:nvGraphicFramePr>
            <p:xfrm>
              <a:off x="3408" y="2928"/>
              <a:ext cx="239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74" name="公式" r:id="rId20" imgW="126835" imgH="152202" progId="Equation.3">
                      <p:embed/>
                    </p:oleObj>
                  </mc:Choice>
                  <mc:Fallback>
                    <p:oleObj name="公式" r:id="rId20" imgW="126835" imgH="152202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928"/>
                            <a:ext cx="239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8" name="Group 17"/>
            <p:cNvGrpSpPr>
              <a:grpSpLocks/>
            </p:cNvGrpSpPr>
            <p:nvPr/>
          </p:nvGrpSpPr>
          <p:grpSpPr bwMode="auto">
            <a:xfrm>
              <a:off x="4416" y="864"/>
              <a:ext cx="1153" cy="2016"/>
              <a:chOff x="4416" y="912"/>
              <a:chExt cx="1153" cy="1968"/>
            </a:xfrm>
          </p:grpSpPr>
          <p:grpSp>
            <p:nvGrpSpPr>
              <p:cNvPr id="65" name="Group 18"/>
              <p:cNvGrpSpPr>
                <a:grpSpLocks/>
              </p:cNvGrpSpPr>
              <p:nvPr/>
            </p:nvGrpSpPr>
            <p:grpSpPr bwMode="auto">
              <a:xfrm>
                <a:off x="4704" y="2352"/>
                <a:ext cx="624" cy="192"/>
                <a:chOff x="4704" y="2880"/>
                <a:chExt cx="624" cy="192"/>
              </a:xfrm>
            </p:grpSpPr>
            <p:sp>
              <p:nvSpPr>
                <p:cNvPr id="76" name="Line 19"/>
                <p:cNvSpPr>
                  <a:spLocks noChangeShapeType="1"/>
                </p:cNvSpPr>
                <p:nvPr/>
              </p:nvSpPr>
              <p:spPr bwMode="auto">
                <a:xfrm>
                  <a:off x="4704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Line 20"/>
                <p:cNvSpPr>
                  <a:spLocks noChangeShapeType="1"/>
                </p:cNvSpPr>
                <p:nvPr/>
              </p:nvSpPr>
              <p:spPr bwMode="auto">
                <a:xfrm>
                  <a:off x="5328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rgbClr val="3333CC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6" name="Group 21"/>
              <p:cNvGrpSpPr>
                <a:grpSpLocks/>
              </p:cNvGrpSpPr>
              <p:nvPr/>
            </p:nvGrpSpPr>
            <p:grpSpPr bwMode="auto">
              <a:xfrm>
                <a:off x="4416" y="912"/>
                <a:ext cx="1153" cy="1968"/>
                <a:chOff x="4416" y="1152"/>
                <a:chExt cx="1153" cy="2352"/>
              </a:xfrm>
            </p:grpSpPr>
            <p:sp>
              <p:nvSpPr>
                <p:cNvPr id="71" name="Line 22"/>
                <p:cNvSpPr>
                  <a:spLocks noChangeShapeType="1"/>
                </p:cNvSpPr>
                <p:nvPr/>
              </p:nvSpPr>
              <p:spPr bwMode="auto">
                <a:xfrm>
                  <a:off x="4416" y="1584"/>
                  <a:ext cx="0" cy="158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2" name="Rectangle 23"/>
                <p:cNvSpPr>
                  <a:spLocks noChangeArrowheads="1"/>
                </p:cNvSpPr>
                <p:nvPr/>
              </p:nvSpPr>
              <p:spPr bwMode="auto">
                <a:xfrm>
                  <a:off x="4708" y="1924"/>
                  <a:ext cx="616" cy="904"/>
                </a:xfrm>
                <a:prstGeom prst="rect">
                  <a:avLst/>
                </a:prstGeom>
                <a:noFill/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aphicFrame>
              <p:nvGraphicFramePr>
                <p:cNvPr id="73" name="Object 24"/>
                <p:cNvGraphicFramePr>
                  <a:graphicFrameLocks/>
                </p:cNvGraphicFramePr>
                <p:nvPr/>
              </p:nvGraphicFramePr>
              <p:xfrm>
                <a:off x="5345" y="2105"/>
                <a:ext cx="224" cy="4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275" name="公式" r:id="rId22" imgW="88707" imgH="164742" progId="Equation.3">
                        <p:embed/>
                      </p:oleObj>
                    </mc:Choice>
                    <mc:Fallback>
                      <p:oleObj name="公式" r:id="rId22" imgW="88707" imgH="164742" progId="Equation.3">
                        <p:embed/>
                        <p:pic>
                          <p:nvPicPr>
                            <p:cNvPr id="0" name="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45" y="2105"/>
                              <a:ext cx="224" cy="4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416" y="115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5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2976"/>
                  <a:ext cx="0" cy="52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aphicFrame>
            <p:nvGraphicFramePr>
              <p:cNvPr id="67" name="Object 27"/>
              <p:cNvGraphicFramePr>
                <a:graphicFrameLocks noChangeAspect="1"/>
              </p:cNvGraphicFramePr>
              <p:nvPr/>
            </p:nvGraphicFramePr>
            <p:xfrm>
              <a:off x="4464" y="2304"/>
              <a:ext cx="644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76" name="公式" r:id="rId24" imgW="368140" imgH="203112" progId="Equation.3">
                      <p:embed/>
                    </p:oleObj>
                  </mc:Choice>
                  <mc:Fallback>
                    <p:oleObj name="公式" r:id="rId24" imgW="368140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304"/>
                            <a:ext cx="644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Line 28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9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Line 29"/>
              <p:cNvSpPr>
                <a:spLocks noChangeShapeType="1"/>
              </p:cNvSpPr>
              <p:nvPr/>
            </p:nvSpPr>
            <p:spPr bwMode="auto">
              <a:xfrm>
                <a:off x="4656" y="2496"/>
                <a:ext cx="14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Line 30"/>
              <p:cNvSpPr>
                <a:spLocks noChangeShapeType="1"/>
              </p:cNvSpPr>
              <p:nvPr/>
            </p:nvSpPr>
            <p:spPr bwMode="auto">
              <a:xfrm>
                <a:off x="5136" y="2496"/>
                <a:ext cx="19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9" name="Group 31"/>
            <p:cNvGrpSpPr>
              <a:grpSpLocks/>
            </p:cNvGrpSpPr>
            <p:nvPr/>
          </p:nvGrpSpPr>
          <p:grpSpPr bwMode="auto">
            <a:xfrm>
              <a:off x="4224" y="2784"/>
              <a:ext cx="1536" cy="379"/>
              <a:chOff x="2064" y="2880"/>
              <a:chExt cx="1536" cy="379"/>
            </a:xfrm>
          </p:grpSpPr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2208" y="2880"/>
                <a:ext cx="1200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64" name="Object 33"/>
              <p:cNvGraphicFramePr>
                <a:graphicFrameLocks noChangeAspect="1"/>
              </p:cNvGraphicFramePr>
              <p:nvPr/>
            </p:nvGraphicFramePr>
            <p:xfrm>
              <a:off x="2064" y="2880"/>
              <a:ext cx="1536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77" name="公式" r:id="rId26" imgW="342603" imgH="164957" progId="Equation.3">
                      <p:embed/>
                    </p:oleObj>
                  </mc:Choice>
                  <mc:Fallback>
                    <p:oleObj name="公式" r:id="rId26" imgW="342603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880"/>
                            <a:ext cx="1536" cy="3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" name="Group 34"/>
            <p:cNvGrpSpPr>
              <a:grpSpLocks/>
            </p:cNvGrpSpPr>
            <p:nvPr/>
          </p:nvGrpSpPr>
          <p:grpSpPr bwMode="auto">
            <a:xfrm>
              <a:off x="4800" y="1536"/>
              <a:ext cx="448" cy="768"/>
              <a:chOff x="4752" y="3216"/>
              <a:chExt cx="448" cy="720"/>
            </a:xfrm>
          </p:grpSpPr>
          <p:sp>
            <p:nvSpPr>
              <p:cNvPr id="61" name="Rectangle 35" descr="浅色上对角线"/>
              <p:cNvSpPr>
                <a:spLocks noChangeArrowheads="1"/>
              </p:cNvSpPr>
              <p:nvPr/>
            </p:nvSpPr>
            <p:spPr bwMode="auto">
              <a:xfrm>
                <a:off x="4752" y="3216"/>
                <a:ext cx="96" cy="720"/>
              </a:xfrm>
              <a:prstGeom prst="rect">
                <a:avLst/>
              </a:prstGeom>
              <a:pattFill prst="ltUpDiag">
                <a:fgClr>
                  <a:srgbClr val="3333CC"/>
                </a:fgClr>
                <a:bgClr>
                  <a:srgbClr val="FFFFFF"/>
                </a:bgClr>
              </a:patt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62" name="Object 36"/>
              <p:cNvGraphicFramePr>
                <a:graphicFrameLocks noChangeAspect="1"/>
              </p:cNvGraphicFramePr>
              <p:nvPr/>
            </p:nvGraphicFramePr>
            <p:xfrm>
              <a:off x="4848" y="3408"/>
              <a:ext cx="352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278" name="公式" r:id="rId28" imgW="202936" imgH="177569" progId="Equation.3">
                      <p:embed/>
                    </p:oleObj>
                  </mc:Choice>
                  <mc:Fallback>
                    <p:oleObj name="公式" r:id="rId28" imgW="202936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408"/>
                            <a:ext cx="352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2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1797834"/>
              </p:ext>
            </p:extLst>
          </p:nvPr>
        </p:nvGraphicFramePr>
        <p:xfrm>
          <a:off x="748663" y="5258606"/>
          <a:ext cx="1375065" cy="546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9" name="公式" r:id="rId30" imgW="495085" imgH="241195" progId="Equation.3">
                  <p:embed/>
                </p:oleObj>
              </mc:Choice>
              <mc:Fallback>
                <p:oleObj name="公式" r:id="rId30" imgW="495085" imgH="24119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63" y="5258606"/>
                        <a:ext cx="1375065" cy="546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oup 38"/>
          <p:cNvGrpSpPr>
            <a:grpSpLocks/>
          </p:cNvGrpSpPr>
          <p:nvPr/>
        </p:nvGrpSpPr>
        <p:grpSpPr bwMode="auto">
          <a:xfrm>
            <a:off x="2362200" y="5157192"/>
            <a:ext cx="901700" cy="825500"/>
            <a:chOff x="3072" y="1296"/>
            <a:chExt cx="568" cy="520"/>
          </a:xfrm>
        </p:grpSpPr>
        <p:grpSp>
          <p:nvGrpSpPr>
            <p:cNvPr id="84" name="Group 39"/>
            <p:cNvGrpSpPr>
              <a:grpSpLocks/>
            </p:cNvGrpSpPr>
            <p:nvPr/>
          </p:nvGrpSpPr>
          <p:grpSpPr bwMode="auto">
            <a:xfrm>
              <a:off x="3312" y="1296"/>
              <a:ext cx="328" cy="520"/>
              <a:chOff x="3312" y="1296"/>
              <a:chExt cx="328" cy="520"/>
            </a:xfrm>
          </p:grpSpPr>
          <p:sp>
            <p:nvSpPr>
              <p:cNvPr id="86" name="Rectangle 40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328" cy="52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Line 41"/>
              <p:cNvSpPr>
                <a:spLocks noChangeShapeType="1"/>
              </p:cNvSpPr>
              <p:nvPr/>
            </p:nvSpPr>
            <p:spPr bwMode="auto">
              <a:xfrm>
                <a:off x="3360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85" name="Object 42"/>
            <p:cNvGraphicFramePr>
              <a:graphicFrameLocks noChangeAspect="1"/>
            </p:cNvGraphicFramePr>
            <p:nvPr/>
          </p:nvGraphicFramePr>
          <p:xfrm>
            <a:off x="3072" y="1344"/>
            <a:ext cx="26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0" name="公式" r:id="rId32" imgW="152334" imgH="228501" progId="Equation.3">
                    <p:embed/>
                  </p:oleObj>
                </mc:Choice>
                <mc:Fallback>
                  <p:oleObj name="公式" r:id="rId32" imgW="15233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344"/>
                          <a:ext cx="26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695384"/>
              </p:ext>
            </p:extLst>
          </p:nvPr>
        </p:nvGraphicFramePr>
        <p:xfrm>
          <a:off x="3974704" y="5335663"/>
          <a:ext cx="1173360" cy="55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1" name="公式" r:id="rId34" imgW="444307" imgH="241195" progId="Equation.3">
                  <p:embed/>
                </p:oleObj>
              </mc:Choice>
              <mc:Fallback>
                <p:oleObj name="公式" r:id="rId34" imgW="44430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4704" y="5335663"/>
                        <a:ext cx="1173360" cy="5507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44"/>
          <p:cNvGrpSpPr>
            <a:grpSpLocks/>
          </p:cNvGrpSpPr>
          <p:nvPr/>
        </p:nvGrpSpPr>
        <p:grpSpPr bwMode="auto">
          <a:xfrm>
            <a:off x="5410200" y="5163542"/>
            <a:ext cx="984250" cy="831850"/>
            <a:chOff x="3072" y="2352"/>
            <a:chExt cx="620" cy="524"/>
          </a:xfrm>
        </p:grpSpPr>
        <p:sp>
          <p:nvSpPr>
            <p:cNvPr id="90" name="Rectangle 45"/>
            <p:cNvSpPr>
              <a:spLocks noChangeArrowheads="1"/>
            </p:cNvSpPr>
            <p:nvPr/>
          </p:nvSpPr>
          <p:spPr bwMode="auto">
            <a:xfrm>
              <a:off x="3364" y="2356"/>
              <a:ext cx="328" cy="52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Line 46"/>
            <p:cNvSpPr>
              <a:spLocks noChangeShapeType="1"/>
            </p:cNvSpPr>
            <p:nvPr/>
          </p:nvSpPr>
          <p:spPr bwMode="auto">
            <a:xfrm>
              <a:off x="3408" y="2352"/>
              <a:ext cx="24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92" name="Object 47"/>
            <p:cNvGraphicFramePr>
              <a:graphicFrameLocks noChangeAspect="1"/>
            </p:cNvGraphicFramePr>
            <p:nvPr/>
          </p:nvGraphicFramePr>
          <p:xfrm>
            <a:off x="3072" y="2400"/>
            <a:ext cx="26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82" name="公式" r:id="rId36" imgW="152334" imgH="228501" progId="Equation.3">
                    <p:embed/>
                  </p:oleObj>
                </mc:Choice>
                <mc:Fallback>
                  <p:oleObj name="公式" r:id="rId36" imgW="15233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00"/>
                          <a:ext cx="26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684274"/>
              </p:ext>
            </p:extLst>
          </p:nvPr>
        </p:nvGraphicFramePr>
        <p:xfrm>
          <a:off x="4356100" y="1740867"/>
          <a:ext cx="17954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3" name="公式" r:id="rId37" imgW="914400" imgH="241300" progId="Equation.3">
                  <p:embed/>
                </p:oleObj>
              </mc:Choice>
              <mc:Fallback>
                <p:oleObj name="公式" r:id="rId37" imgW="91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740867"/>
                        <a:ext cx="1795463" cy="4826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4" name="AutoShape 81"/>
          <p:cNvCxnSpPr>
            <a:cxnSpLocks noChangeShapeType="1"/>
          </p:cNvCxnSpPr>
          <p:nvPr/>
        </p:nvCxnSpPr>
        <p:spPr bwMode="auto">
          <a:xfrm rot="10800000">
            <a:off x="2268538" y="1771030"/>
            <a:ext cx="2057400" cy="401637"/>
          </a:xfrm>
          <a:prstGeom prst="curvedConnector4">
            <a:avLst>
              <a:gd name="adj1" fmla="val 18440"/>
              <a:gd name="adj2" fmla="val 182213"/>
            </a:avLst>
          </a:prstGeom>
          <a:noFill/>
          <a:ln w="28575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99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/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2" name="矩形 1"/>
          <p:cNvSpPr/>
          <p:nvPr/>
        </p:nvSpPr>
        <p:spPr>
          <a:xfrm>
            <a:off x="2368182" y="980728"/>
            <a:ext cx="67758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>
                <a:latin typeface="Times New Roman"/>
                <a:ea typeface="宋体"/>
                <a:cs typeface="Times New Roman"/>
              </a:rPr>
              <a:t>两根平行无限长直导线相距为</a:t>
            </a:r>
            <a:r>
              <a:rPr lang="en-US" altLang="zh-CN" sz="2800" b="1" i="1" kern="100">
                <a:latin typeface="Times New Roman"/>
                <a:ea typeface="宋体"/>
              </a:rPr>
              <a:t>d</a:t>
            </a:r>
            <a:r>
              <a:rPr lang="zh-CN" altLang="zh-CN" sz="2800" b="1" kern="100">
                <a:latin typeface="Times New Roman"/>
                <a:ea typeface="宋体"/>
                <a:cs typeface="Times New Roman"/>
              </a:rPr>
              <a:t>，载有大小相等方向相反的电流</a:t>
            </a:r>
            <a:r>
              <a:rPr lang="en-US" altLang="zh-CN" sz="2800" b="1" i="1" kern="100">
                <a:latin typeface="Times New Roman"/>
                <a:ea typeface="宋体"/>
              </a:rPr>
              <a:t>I</a:t>
            </a:r>
            <a:r>
              <a:rPr lang="zh-CN" altLang="zh-CN" sz="2800" b="1" kern="100">
                <a:latin typeface="Times New Roman"/>
                <a:ea typeface="宋体"/>
                <a:cs typeface="Times New Roman"/>
              </a:rPr>
              <a:t>，电流变化率</a:t>
            </a:r>
            <a:r>
              <a:rPr lang="en-US" altLang="zh-CN" sz="2800" b="1" kern="100">
                <a:latin typeface="Times New Roman"/>
                <a:ea typeface="宋体"/>
              </a:rPr>
              <a:t>d</a:t>
            </a:r>
            <a:r>
              <a:rPr lang="en-US" altLang="zh-CN" sz="2800" b="1" i="1" kern="100">
                <a:latin typeface="Times New Roman"/>
                <a:ea typeface="宋体"/>
              </a:rPr>
              <a:t>I</a:t>
            </a:r>
            <a:r>
              <a:rPr lang="en-US" altLang="zh-CN" sz="2800" b="1" kern="100">
                <a:latin typeface="Times New Roman"/>
                <a:ea typeface="宋体"/>
              </a:rPr>
              <a:t> /d</a:t>
            </a:r>
            <a:r>
              <a:rPr lang="en-US" altLang="zh-CN" sz="2800" b="1" i="1" kern="100">
                <a:latin typeface="Times New Roman"/>
                <a:ea typeface="宋体"/>
              </a:rPr>
              <a:t>t</a:t>
            </a:r>
            <a:r>
              <a:rPr lang="en-US" altLang="zh-CN" sz="2800" b="1" kern="100">
                <a:latin typeface="Times New Roman"/>
                <a:ea typeface="宋体"/>
              </a:rPr>
              <a:t> =</a:t>
            </a:r>
            <a:r>
              <a:rPr lang="en-US" altLang="zh-CN" sz="2800" b="1" i="1" kern="100">
                <a:latin typeface="Symbol"/>
                <a:ea typeface="宋体"/>
                <a:cs typeface="Times New Roman"/>
              </a:rPr>
              <a:t>a </a:t>
            </a:r>
            <a:r>
              <a:rPr lang="en-US" altLang="zh-CN" sz="2800" b="1" kern="100">
                <a:latin typeface="Times New Roman"/>
                <a:ea typeface="宋体"/>
              </a:rPr>
              <a:t>&gt;</a:t>
            </a:r>
            <a:r>
              <a:rPr lang="en-US" altLang="zh-CN" sz="2800" b="1" kern="100" smtClean="0">
                <a:latin typeface="Times New Roman"/>
                <a:ea typeface="宋体"/>
              </a:rPr>
              <a:t>0</a:t>
            </a:r>
            <a:r>
              <a:rPr lang="zh-CN" altLang="en-US" sz="2800" b="1" kern="100" smtClean="0">
                <a:latin typeface="Times New Roman"/>
                <a:ea typeface="宋体"/>
              </a:rPr>
              <a:t>。</a:t>
            </a:r>
            <a:r>
              <a:rPr lang="zh-CN" altLang="zh-CN" sz="2800" b="1" kern="100" smtClean="0">
                <a:latin typeface="Times New Roman"/>
                <a:ea typeface="宋体"/>
                <a:cs typeface="Times New Roman"/>
              </a:rPr>
              <a:t>一</a:t>
            </a:r>
            <a:r>
              <a:rPr lang="zh-CN" altLang="zh-CN" sz="2800" b="1" kern="100">
                <a:latin typeface="Times New Roman"/>
                <a:ea typeface="宋体"/>
                <a:cs typeface="Times New Roman"/>
              </a:rPr>
              <a:t>个边长为</a:t>
            </a:r>
            <a:r>
              <a:rPr lang="en-US" altLang="zh-CN" sz="2800" b="1" i="1" kern="100">
                <a:latin typeface="Times New Roman"/>
                <a:ea typeface="宋体"/>
              </a:rPr>
              <a:t>d</a:t>
            </a:r>
            <a:r>
              <a:rPr lang="zh-CN" altLang="zh-CN" sz="2800" b="1" kern="100">
                <a:latin typeface="Times New Roman"/>
                <a:ea typeface="宋体"/>
                <a:cs typeface="Times New Roman"/>
              </a:rPr>
              <a:t>的正方形线圈位于导线平面内与一根导线相距</a:t>
            </a:r>
            <a:r>
              <a:rPr lang="en-US" altLang="zh-CN" sz="2800" b="1" i="1" kern="100">
                <a:latin typeface="Times New Roman"/>
                <a:ea typeface="宋体"/>
              </a:rPr>
              <a:t>d</a:t>
            </a:r>
            <a:r>
              <a:rPr lang="zh-CN" altLang="zh-CN" sz="2800" b="1" kern="100">
                <a:latin typeface="Times New Roman"/>
                <a:ea typeface="宋体"/>
                <a:cs typeface="Times New Roman"/>
              </a:rPr>
              <a:t>，如图所</a:t>
            </a:r>
            <a:r>
              <a:rPr lang="zh-CN" altLang="zh-CN" sz="2800" b="1" kern="100" smtClean="0">
                <a:latin typeface="Times New Roman"/>
                <a:ea typeface="宋体"/>
                <a:cs typeface="Times New Roman"/>
              </a:rPr>
              <a:t>示</a:t>
            </a:r>
            <a:r>
              <a:rPr lang="zh-CN" altLang="en-US" sz="2800" b="1" kern="100" smtClean="0">
                <a:latin typeface="Times New Roman"/>
                <a:ea typeface="宋体"/>
                <a:cs typeface="Times New Roman"/>
              </a:rPr>
              <a:t>。</a:t>
            </a:r>
            <a:r>
              <a:rPr lang="zh-CN" altLang="zh-CN" sz="2800" b="1" kern="100" smtClean="0">
                <a:latin typeface="Times New Roman"/>
                <a:ea typeface="宋体"/>
                <a:cs typeface="Times New Roman"/>
              </a:rPr>
              <a:t>求</a:t>
            </a:r>
            <a:r>
              <a:rPr lang="zh-CN" altLang="zh-CN" sz="2800" b="1" kern="100">
                <a:latin typeface="Times New Roman"/>
                <a:ea typeface="宋体"/>
                <a:cs typeface="Times New Roman"/>
              </a:rPr>
              <a:t>线圈中的感应电动势</a:t>
            </a:r>
            <a:r>
              <a:rPr lang="en-US" altLang="zh-CN" sz="2800" b="1" i="1" kern="100">
                <a:latin typeface="Math5Mono"/>
                <a:ea typeface="宋体"/>
                <a:cs typeface="Times New Roman"/>
              </a:rPr>
              <a:t>E</a:t>
            </a:r>
            <a:r>
              <a:rPr lang="zh-CN" altLang="zh-CN" sz="2800" b="1" kern="100">
                <a:latin typeface="Times New Roman"/>
                <a:ea typeface="宋体"/>
                <a:cs typeface="Times New Roman"/>
              </a:rPr>
              <a:t>，并说明线圈中的感应电流是顺时针还是逆时针</a:t>
            </a:r>
            <a:r>
              <a:rPr lang="zh-CN" altLang="zh-CN" sz="2800" b="1" kern="100" smtClean="0">
                <a:latin typeface="Times New Roman"/>
                <a:ea typeface="宋体"/>
                <a:cs typeface="Times New Roman"/>
              </a:rPr>
              <a:t>方向</a:t>
            </a:r>
            <a:r>
              <a:rPr lang="zh-CN" altLang="en-US" sz="2800" b="1" kern="100" smtClean="0">
                <a:latin typeface="Times New Roman"/>
                <a:ea typeface="宋体"/>
                <a:cs typeface="Times New Roman"/>
              </a:rPr>
              <a:t>。</a:t>
            </a:r>
            <a:endParaRPr lang="zh-CN" altLang="en-US" sz="2800"/>
          </a:p>
        </p:txBody>
      </p:sp>
      <p:pic>
        <p:nvPicPr>
          <p:cNvPr id="107770" name="Picture 25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681" y="3494568"/>
            <a:ext cx="3096344" cy="237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09186" y="3609966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答案：</a:t>
            </a:r>
            <a:endParaRPr lang="zh-CN" altLang="en-US" sz="2800" b="1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302469"/>
              </p:ext>
            </p:extLst>
          </p:nvPr>
        </p:nvGraphicFramePr>
        <p:xfrm>
          <a:off x="322213" y="4220398"/>
          <a:ext cx="1740630" cy="93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78" name="公式" r:id="rId6" imgW="787320" imgH="406080" progId="Equation.3">
                  <p:embed/>
                </p:oleObj>
              </mc:Choice>
              <mc:Fallback>
                <p:oleObj name="公式" r:id="rId6" imgW="787320" imgH="4060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13" y="4220398"/>
                        <a:ext cx="1740630" cy="930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矩形 109"/>
          <p:cNvSpPr/>
          <p:nvPr/>
        </p:nvSpPr>
        <p:spPr>
          <a:xfrm>
            <a:off x="409186" y="5318723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/>
              <a:t>顺时针</a:t>
            </a:r>
          </a:p>
        </p:txBody>
      </p:sp>
    </p:spTree>
    <p:extLst>
      <p:ext uri="{BB962C8B-B14F-4D97-AF65-F5344CB8AC3E}">
        <p14:creationId xmlns:p14="http://schemas.microsoft.com/office/powerpoint/2010/main" val="344476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40127" y="1052736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一、基本的电磁感应现象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3470" y="1700808"/>
            <a:ext cx="720428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现象小结：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磁通量发生变化是引起电磁感应现象的必要条件。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63355" y="2780928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二、楞次定律</a:t>
            </a: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1544317" y="3411838"/>
            <a:ext cx="6663485" cy="138499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闭合电路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中感应电流的方向，总是企图使感应电流产生的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磁通量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去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阻碍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引起该感应电流的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磁通量的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变化。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182370" y="5274786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>
                <a:solidFill>
                  <a:srgbClr val="002060"/>
                </a:solidFill>
                <a:ea typeface="宋体" panose="02010600030101010101" pitchFamily="2" charset="-122"/>
              </a:rPr>
              <a:t>三</a:t>
            </a: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、法拉第电磁感应定律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930876"/>
              </p:ext>
            </p:extLst>
          </p:nvPr>
        </p:nvGraphicFramePr>
        <p:xfrm>
          <a:off x="5404136" y="4922033"/>
          <a:ext cx="211296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6" name="Equation" r:id="rId4" imgW="634725" imgH="393529" progId="Equation.DSMT4">
                  <p:embed/>
                </p:oleObj>
              </mc:Choice>
              <mc:Fallback>
                <p:oleObj name="Equation" r:id="rId4" imgW="634725" imgH="39352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4136" y="4922033"/>
                        <a:ext cx="2112962" cy="1228725"/>
                      </a:xfrm>
                      <a:prstGeom prst="rect">
                        <a:avLst/>
                      </a:prstGeom>
                      <a:solidFill>
                        <a:srgbClr val="FFEBFF"/>
                      </a:solidFill>
                      <a:ln w="38100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51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19600" y="2636912"/>
            <a:ext cx="7153625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900000"/>
            </a:lightRig>
          </a:scene3d>
          <a:sp3d prstMaterial="metal">
            <a:bevelT/>
          </a:sp3d>
        </p:spPr>
        <p:txBody>
          <a:bodyPr wrap="none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作业：</a:t>
            </a:r>
            <a:r>
              <a:rPr kumimoji="0" lang="en-US" altLang="zh-CN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11.1</a:t>
            </a:r>
            <a:r>
              <a:rPr kumimoji="0" lang="zh-CN" altLang="en-US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，</a:t>
            </a:r>
            <a:r>
              <a:rPr kumimoji="0" lang="en-US" altLang="zh-CN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11.2</a:t>
            </a:r>
            <a:r>
              <a:rPr kumimoji="0" lang="zh-CN" altLang="en-US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，</a:t>
            </a:r>
            <a:r>
              <a:rPr kumimoji="0" lang="en-US" altLang="zh-CN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11.5</a:t>
            </a:r>
            <a:r>
              <a:rPr kumimoji="0" lang="zh-CN" altLang="en-US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，</a:t>
            </a:r>
            <a:r>
              <a:rPr kumimoji="0" lang="en-US" altLang="zh-CN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11.6</a:t>
            </a:r>
            <a:endParaRPr kumimoji="0" lang="zh-CN" altLang="en-US" sz="4000" b="1" i="0" u="none" strike="noStrike" kern="1200" cap="none" spc="0" normalizeH="0" baseline="0" noProof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2420888"/>
            <a:ext cx="5660524" cy="14464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900000"/>
            </a:lightRig>
          </a:scene3d>
          <a:sp3d prstMaterial="metal">
            <a:bevelT/>
          </a:sp3d>
        </p:spPr>
        <p:txBody>
          <a:bodyPr wrap="none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8799" b="1" dirty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谢 谢 大 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613913" y="797474"/>
            <a:ext cx="182880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对称性</a:t>
            </a: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2502774" y="1302223"/>
            <a:ext cx="1925210" cy="188696"/>
          </a:xfrm>
          <a:prstGeom prst="rightArrow">
            <a:avLst>
              <a:gd name="adj1" fmla="val 50000"/>
              <a:gd name="adj2" fmla="val 265302"/>
            </a:avLst>
          </a:prstGeom>
          <a:solidFill>
            <a:srgbClr val="00CC99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4427984" y="967057"/>
            <a:ext cx="2952328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磁的电效应？</a:t>
            </a: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523290" y="1628800"/>
            <a:ext cx="79208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法拉第十年研究 ，</a:t>
            </a:r>
            <a:r>
              <a:rPr kumimoji="1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1831</a:t>
            </a:r>
            <a:r>
              <a:rPr kumimoji="1" lang="zh-CN" altLang="en-US" sz="240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年发现电磁感应</a:t>
            </a: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定律。</a:t>
            </a:r>
            <a:endParaRPr kumimoji="1" lang="zh-CN" altLang="en-US" sz="24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500567" y="998793"/>
            <a:ext cx="198513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电流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磁效应</a:t>
            </a:r>
          </a:p>
        </p:txBody>
      </p:sp>
      <p:pic>
        <p:nvPicPr>
          <p:cNvPr id="86316" name="Picture 300" descr="https://bkimg.cdn.bcebos.com/pic/377adab44aed2e7347e388f88e01a18b86d6fad8?x-bce-process=image/watermark,image_d2F0ZXIvYmFpa2UxMTY=,g_7,xp_5,yp_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95"/>
          <a:stretch/>
        </p:blipFill>
        <p:spPr bwMode="auto">
          <a:xfrm>
            <a:off x="549279" y="2420888"/>
            <a:ext cx="3060741" cy="354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3965157" y="2276872"/>
            <a:ext cx="4679950" cy="408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ts val="35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法拉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第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Michael Faraday, 1791-1867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），伟大的英国实验物理学家和化学家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.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于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1831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年发现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电磁感应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现象，后又相继发现电解定律，光磁效应，物质的抗磁性和顺磁性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.1851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年，创造性地提出了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场的思想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为麦克斯韦电磁场理论奠定了基础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，他是电磁理论的创始人之一。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685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4" grpId="0" autoUpdateAnimBg="0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一、基本的电磁感应现象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904667" y="739775"/>
            <a:ext cx="1584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charset="-122"/>
              </a:rPr>
              <a:t>实验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charset="-122"/>
              </a:rPr>
              <a:t>1</a:t>
            </a: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6083070" y="697235"/>
            <a:ext cx="13677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charset="-122"/>
              </a:rPr>
              <a:t>实验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charset="-122"/>
              </a:rPr>
              <a:t>2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259" name="ShockwaveFlash1" r:id="rId2" imgW="7163421" imgH="5334462"/>
        </mc:Choice>
        <mc:Fallback>
          <p:control name="ShockwaveFlash1" r:id="rId2" imgW="7163421" imgH="5334462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7450" y="1262063"/>
                  <a:ext cx="7056438" cy="52625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315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一、基本的电磁感应现象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82708" y="734338"/>
            <a:ext cx="15533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charset="-122"/>
              </a:rPr>
              <a:t>实验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charset="-122"/>
              </a:rPr>
              <a:t>3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40128" y="5257544"/>
            <a:ext cx="720428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现象小结：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磁通量发生变化是引起电磁感应现象的必要条件。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1620" name="ShockwaveFlash1" r:id="rId2" imgW="5727100" imgH="3819568"/>
        </mc:Choice>
        <mc:Fallback>
          <p:control name="ShockwaveFlash1" r:id="rId2" imgW="5727100" imgH="3819568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03350" y="1268413"/>
                  <a:ext cx="6048375" cy="396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89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152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一、基本的电磁感应现象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539552" y="1404640"/>
            <a:ext cx="8352928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lvl="0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CN" altLang="en-US" sz="2800" kern="0"/>
              <a:t>电磁感应</a:t>
            </a:r>
            <a:r>
              <a:rPr lang="zh-CN" altLang="en-US" sz="2800" kern="0" smtClean="0"/>
              <a:t>现象：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通过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一个闭合回路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所围面积的磁通量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发生变化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时（不管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这种变化是由什么原因引起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的），回路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中就有电流产生，这种现象称为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电磁感应现象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感应电流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：由于通过回路中的磁通量发生变化，而在回路中产生的电流。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感应电动势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：由于磁通量的变化而产生的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电动势。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539552" y="860349"/>
            <a:ext cx="2187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3333FF"/>
                </a:solidFill>
                <a:latin typeface="宋体" charset="-122"/>
              </a:rPr>
              <a:t>定义</a:t>
            </a:r>
            <a:endParaRPr lang="zh-CN" altLang="en-US" sz="2800">
              <a:solidFill>
                <a:srgbClr val="3333FF"/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79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二、楞次定律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113666" name="Picture 2" descr="https://bkimg.cdn.bcebos.com/pic/c2cec3fdfc039245b042b1168594a4c27d1e2537?x-bce-process=image/watermark,image_d2F0ZXIvYmFpa2U5Mg==,g_7,xp_5,yp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6" y="1064662"/>
            <a:ext cx="3240360" cy="366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420648" y="4932588"/>
            <a:ext cx="33123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宋体" pitchFamily="2" charset="-122"/>
              </a:rPr>
              <a:t>海因里希</a:t>
            </a:r>
            <a:r>
              <a:rPr lang="en-US" altLang="zh-CN" sz="2400" b="1">
                <a:solidFill>
                  <a:srgbClr val="002060"/>
                </a:solidFill>
                <a:latin typeface="宋体" pitchFamily="2" charset="-122"/>
              </a:rPr>
              <a:t>·</a:t>
            </a:r>
            <a:r>
              <a:rPr lang="zh-CN" altLang="en-US" sz="2400" b="1">
                <a:solidFill>
                  <a:srgbClr val="002060"/>
                </a:solidFill>
                <a:latin typeface="宋体" pitchFamily="2" charset="-122"/>
              </a:rPr>
              <a:t>楞</a:t>
            </a:r>
            <a:r>
              <a:rPr lang="zh-CN" altLang="en-US" sz="2400" b="1" smtClean="0">
                <a:solidFill>
                  <a:srgbClr val="002060"/>
                </a:solidFill>
                <a:latin typeface="宋体" pitchFamily="2" charset="-122"/>
              </a:rPr>
              <a:t>次，</a:t>
            </a:r>
            <a:r>
              <a:rPr lang="az-Cyrl-AZ" altLang="zh-CN" sz="2400" b="1" smtClean="0">
                <a:solidFill>
                  <a:srgbClr val="002060"/>
                </a:solidFill>
                <a:latin typeface="arial"/>
              </a:rPr>
              <a:t>1804</a:t>
            </a:r>
            <a:r>
              <a:rPr lang="zh-CN" altLang="en-US" sz="2400" b="1" smtClean="0">
                <a:solidFill>
                  <a:srgbClr val="002060"/>
                </a:solidFill>
                <a:latin typeface="宋体" pitchFamily="2" charset="-122"/>
              </a:rPr>
              <a:t>－</a:t>
            </a:r>
            <a:r>
              <a:rPr lang="en-US" altLang="zh-CN" sz="2400" b="1" smtClean="0">
                <a:solidFill>
                  <a:srgbClr val="002060"/>
                </a:solidFill>
                <a:latin typeface="宋体" pitchFamily="2" charset="-122"/>
              </a:rPr>
              <a:t>1865</a:t>
            </a:r>
            <a:r>
              <a:rPr lang="zh-CN" altLang="en-US" sz="2400" b="1" smtClean="0">
                <a:solidFill>
                  <a:srgbClr val="002060"/>
                </a:solidFill>
                <a:latin typeface="宋体" pitchFamily="2" charset="-122"/>
              </a:rPr>
              <a:t>，俄国理学家</a:t>
            </a:r>
            <a:r>
              <a:rPr lang="zh-CN" altLang="en-US" sz="2400" b="1">
                <a:solidFill>
                  <a:srgbClr val="002060"/>
                </a:solidFill>
                <a:latin typeface="宋体" pitchFamily="2" charset="-122"/>
              </a:rPr>
              <a:t>、地球物理学家。</a:t>
            </a: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4243927" y="2264528"/>
            <a:ext cx="4364521" cy="2246769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闭合电路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中感应电流的方向，总是企图使感应电流产生的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磁通量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去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阻碍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引起该感应电流的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磁通量的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变化。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283968" y="1064662"/>
            <a:ext cx="4035594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1834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年楞次提出一种判断感应电流的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方法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: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94041" y="4758930"/>
            <a:ext cx="501544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>
                <a:solidFill>
                  <a:srgbClr val="002060"/>
                </a:solidFill>
                <a:latin typeface="arial"/>
              </a:rPr>
              <a:t>楞次定律是</a:t>
            </a:r>
            <a:r>
              <a:rPr lang="zh-CN" altLang="en-US" sz="2800" b="1">
                <a:solidFill>
                  <a:srgbClr val="C00000"/>
                </a:solidFill>
                <a:latin typeface="arial"/>
              </a:rPr>
              <a:t>能量守恒定律</a:t>
            </a:r>
            <a:r>
              <a:rPr lang="zh-CN" altLang="en-US" sz="2800" b="1">
                <a:solidFill>
                  <a:srgbClr val="002060"/>
                </a:solidFill>
                <a:latin typeface="arial"/>
              </a:rPr>
              <a:t>在电磁感应现象中的具体</a:t>
            </a:r>
            <a:r>
              <a:rPr lang="zh-CN" altLang="en-US" sz="2800" b="1" smtClean="0">
                <a:solidFill>
                  <a:srgbClr val="002060"/>
                </a:solidFill>
                <a:latin typeface="arial"/>
              </a:rPr>
              <a:t>体现；也</a:t>
            </a:r>
            <a:r>
              <a:rPr lang="zh-CN" altLang="en-US" sz="2800" b="1" smtClean="0">
                <a:solidFill>
                  <a:srgbClr val="002060"/>
                </a:solidFill>
              </a:rPr>
              <a:t>是</a:t>
            </a:r>
            <a:r>
              <a:rPr lang="zh-CN" altLang="en-US" sz="2800" b="1">
                <a:solidFill>
                  <a:srgbClr val="002060"/>
                </a:solidFill>
              </a:rPr>
              <a:t>电磁领域的</a:t>
            </a:r>
            <a:r>
              <a:rPr lang="zh-CN" altLang="en-US" sz="2800" b="1">
                <a:solidFill>
                  <a:srgbClr val="C00000"/>
                </a:solidFill>
              </a:rPr>
              <a:t>惯性定理</a:t>
            </a:r>
            <a:r>
              <a:rPr lang="zh-CN" altLang="en-US" sz="2800" b="1">
                <a:solidFill>
                  <a:srgbClr val="00206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28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二、楞次定律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539552" y="860349"/>
            <a:ext cx="218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smtClean="0">
                <a:solidFill>
                  <a:srgbClr val="002060"/>
                </a:solidFill>
                <a:latin typeface="宋体" charset="-122"/>
              </a:rPr>
              <a:t>1.</a:t>
            </a:r>
            <a:r>
              <a:rPr lang="zh-CN" altLang="en-US" sz="2800" smtClean="0">
                <a:solidFill>
                  <a:srgbClr val="002060"/>
                </a:solidFill>
                <a:latin typeface="宋体" charset="-122"/>
              </a:rPr>
              <a:t>方向判断</a:t>
            </a:r>
            <a:endParaRPr lang="zh-CN" altLang="en-US" sz="2800">
              <a:solidFill>
                <a:srgbClr val="002060"/>
              </a:solidFill>
              <a:latin typeface="宋体" charset="-122"/>
            </a:endParaRPr>
          </a:p>
        </p:txBody>
      </p: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547813" y="1700808"/>
            <a:ext cx="2603500" cy="3959225"/>
            <a:chOff x="960" y="528"/>
            <a:chExt cx="2304" cy="3504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960" y="528"/>
              <a:ext cx="2256" cy="35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960" y="624"/>
              <a:ext cx="2304" cy="3312"/>
              <a:chOff x="960" y="624"/>
              <a:chExt cx="2304" cy="3312"/>
            </a:xfrm>
          </p:grpSpPr>
          <p:sp>
            <p:nvSpPr>
              <p:cNvPr id="16" name="Arc 5"/>
              <p:cNvSpPr>
                <a:spLocks/>
              </p:cNvSpPr>
              <p:nvPr/>
            </p:nvSpPr>
            <p:spPr bwMode="auto">
              <a:xfrm flipV="1">
                <a:off x="960" y="2982"/>
                <a:ext cx="1056" cy="690"/>
              </a:xfrm>
              <a:custGeom>
                <a:avLst/>
                <a:gdLst>
                  <a:gd name="T0" fmla="*/ 0 w 21600"/>
                  <a:gd name="T1" fmla="*/ 0 h 21146"/>
                  <a:gd name="T2" fmla="*/ 0 w 21600"/>
                  <a:gd name="T3" fmla="*/ 0 h 21146"/>
                  <a:gd name="T4" fmla="*/ 0 w 21600"/>
                  <a:gd name="T5" fmla="*/ 0 h 211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46"/>
                  <a:gd name="T11" fmla="*/ 21600 w 21600"/>
                  <a:gd name="T12" fmla="*/ 21146 h 21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" name="Line 6"/>
              <p:cNvSpPr>
                <a:spLocks noChangeShapeType="1"/>
              </p:cNvSpPr>
              <p:nvPr/>
            </p:nvSpPr>
            <p:spPr bwMode="auto">
              <a:xfrm flipV="1">
                <a:off x="2160" y="624"/>
                <a:ext cx="0" cy="1258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" name="Arc 7"/>
              <p:cNvSpPr>
                <a:spLocks/>
              </p:cNvSpPr>
              <p:nvPr/>
            </p:nvSpPr>
            <p:spPr bwMode="auto">
              <a:xfrm flipH="1">
                <a:off x="2208" y="792"/>
                <a:ext cx="912" cy="1121"/>
              </a:xfrm>
              <a:custGeom>
                <a:avLst/>
                <a:gdLst>
                  <a:gd name="T0" fmla="*/ 0 w 21600"/>
                  <a:gd name="T1" fmla="*/ 0 h 19892"/>
                  <a:gd name="T2" fmla="*/ 0 w 21600"/>
                  <a:gd name="T3" fmla="*/ 0 h 19892"/>
                  <a:gd name="T4" fmla="*/ 0 w 21600"/>
                  <a:gd name="T5" fmla="*/ 0 h 198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892"/>
                  <a:gd name="T11" fmla="*/ 21600 w 21600"/>
                  <a:gd name="T12" fmla="*/ 19892 h 19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" name="Arc 8"/>
              <p:cNvSpPr>
                <a:spLocks/>
              </p:cNvSpPr>
              <p:nvPr/>
            </p:nvSpPr>
            <p:spPr bwMode="auto">
              <a:xfrm flipH="1">
                <a:off x="2256" y="1085"/>
                <a:ext cx="1008" cy="816"/>
              </a:xfrm>
              <a:custGeom>
                <a:avLst/>
                <a:gdLst>
                  <a:gd name="T0" fmla="*/ 0 w 21600"/>
                  <a:gd name="T1" fmla="*/ 0 h 21146"/>
                  <a:gd name="T2" fmla="*/ 0 w 21600"/>
                  <a:gd name="T3" fmla="*/ 0 h 21146"/>
                  <a:gd name="T4" fmla="*/ 0 w 21600"/>
                  <a:gd name="T5" fmla="*/ 0 h 211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46"/>
                  <a:gd name="T11" fmla="*/ 21600 w 21600"/>
                  <a:gd name="T12" fmla="*/ 21146 h 21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Arc 9"/>
              <p:cNvSpPr>
                <a:spLocks/>
              </p:cNvSpPr>
              <p:nvPr/>
            </p:nvSpPr>
            <p:spPr bwMode="auto">
              <a:xfrm>
                <a:off x="1008" y="1085"/>
                <a:ext cx="1056" cy="816"/>
              </a:xfrm>
              <a:custGeom>
                <a:avLst/>
                <a:gdLst>
                  <a:gd name="T0" fmla="*/ 0 w 21600"/>
                  <a:gd name="T1" fmla="*/ 0 h 21146"/>
                  <a:gd name="T2" fmla="*/ 0 w 21600"/>
                  <a:gd name="T3" fmla="*/ 0 h 21146"/>
                  <a:gd name="T4" fmla="*/ 0 w 21600"/>
                  <a:gd name="T5" fmla="*/ 0 h 211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46"/>
                  <a:gd name="T11" fmla="*/ 21600 w 21600"/>
                  <a:gd name="T12" fmla="*/ 21146 h 21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Arc 10"/>
              <p:cNvSpPr>
                <a:spLocks/>
              </p:cNvSpPr>
              <p:nvPr/>
            </p:nvSpPr>
            <p:spPr bwMode="auto">
              <a:xfrm>
                <a:off x="1296" y="792"/>
                <a:ext cx="816" cy="1121"/>
              </a:xfrm>
              <a:custGeom>
                <a:avLst/>
                <a:gdLst>
                  <a:gd name="T0" fmla="*/ 0 w 21600"/>
                  <a:gd name="T1" fmla="*/ 0 h 19892"/>
                  <a:gd name="T2" fmla="*/ 0 w 21600"/>
                  <a:gd name="T3" fmla="*/ 0 h 19892"/>
                  <a:gd name="T4" fmla="*/ 0 w 21600"/>
                  <a:gd name="T5" fmla="*/ 0 h 198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892"/>
                  <a:gd name="T11" fmla="*/ 21600 w 21600"/>
                  <a:gd name="T12" fmla="*/ 19892 h 19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2016" y="1882"/>
                <a:ext cx="240" cy="1090"/>
              </a:xfrm>
              <a:prstGeom prst="rect">
                <a:avLst/>
              </a:prstGeom>
              <a:solidFill>
                <a:srgbClr val="00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Rectangle 12"/>
              <p:cNvSpPr>
                <a:spLocks noChangeArrowheads="1"/>
              </p:cNvSpPr>
              <p:nvPr/>
            </p:nvSpPr>
            <p:spPr bwMode="auto">
              <a:xfrm>
                <a:off x="2016" y="2427"/>
                <a:ext cx="240" cy="545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55" y="2600"/>
                <a:ext cx="391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2112" y="2998"/>
                <a:ext cx="0" cy="938"/>
              </a:xfrm>
              <a:prstGeom prst="line">
                <a:avLst/>
              </a:prstGeom>
              <a:noFill/>
              <a:ln w="19050">
                <a:solidFill>
                  <a:srgbClr val="3333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Arc 15"/>
              <p:cNvSpPr>
                <a:spLocks/>
              </p:cNvSpPr>
              <p:nvPr/>
            </p:nvSpPr>
            <p:spPr bwMode="auto">
              <a:xfrm flipH="1" flipV="1">
                <a:off x="2160" y="2972"/>
                <a:ext cx="912" cy="948"/>
              </a:xfrm>
              <a:custGeom>
                <a:avLst/>
                <a:gdLst>
                  <a:gd name="T0" fmla="*/ 0 w 21600"/>
                  <a:gd name="T1" fmla="*/ 0 h 19892"/>
                  <a:gd name="T2" fmla="*/ 0 w 21600"/>
                  <a:gd name="T3" fmla="*/ 0 h 19892"/>
                  <a:gd name="T4" fmla="*/ 0 w 21600"/>
                  <a:gd name="T5" fmla="*/ 0 h 198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892"/>
                  <a:gd name="T11" fmla="*/ 21600 w 21600"/>
                  <a:gd name="T12" fmla="*/ 19892 h 19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Arc 16"/>
              <p:cNvSpPr>
                <a:spLocks/>
              </p:cNvSpPr>
              <p:nvPr/>
            </p:nvSpPr>
            <p:spPr bwMode="auto">
              <a:xfrm flipH="1" flipV="1">
                <a:off x="2208" y="2982"/>
                <a:ext cx="1008" cy="690"/>
              </a:xfrm>
              <a:custGeom>
                <a:avLst/>
                <a:gdLst>
                  <a:gd name="T0" fmla="*/ 0 w 21600"/>
                  <a:gd name="T1" fmla="*/ 0 h 21146"/>
                  <a:gd name="T2" fmla="*/ 0 w 21600"/>
                  <a:gd name="T3" fmla="*/ 0 h 21146"/>
                  <a:gd name="T4" fmla="*/ 0 w 21600"/>
                  <a:gd name="T5" fmla="*/ 0 h 2114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146"/>
                  <a:gd name="T11" fmla="*/ 21600 w 21600"/>
                  <a:gd name="T12" fmla="*/ 21146 h 2114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146" fill="none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</a:path>
                  <a:path w="21600" h="21146" stroke="0" extrusionOk="0">
                    <a:moveTo>
                      <a:pt x="4404" y="-1"/>
                    </a:moveTo>
                    <a:cubicBezTo>
                      <a:pt x="14421" y="2085"/>
                      <a:pt x="21600" y="10914"/>
                      <a:pt x="21600" y="21146"/>
                    </a:cubicBezTo>
                    <a:lnTo>
                      <a:pt x="0" y="21146"/>
                    </a:lnTo>
                    <a:lnTo>
                      <a:pt x="4404" y="-1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Arc 17"/>
              <p:cNvSpPr>
                <a:spLocks/>
              </p:cNvSpPr>
              <p:nvPr/>
            </p:nvSpPr>
            <p:spPr bwMode="auto">
              <a:xfrm flipV="1">
                <a:off x="1248" y="2972"/>
                <a:ext cx="816" cy="948"/>
              </a:xfrm>
              <a:custGeom>
                <a:avLst/>
                <a:gdLst>
                  <a:gd name="T0" fmla="*/ 0 w 21600"/>
                  <a:gd name="T1" fmla="*/ 0 h 19892"/>
                  <a:gd name="T2" fmla="*/ 0 w 21600"/>
                  <a:gd name="T3" fmla="*/ 0 h 19892"/>
                  <a:gd name="T4" fmla="*/ 0 w 21600"/>
                  <a:gd name="T5" fmla="*/ 0 h 19892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892"/>
                  <a:gd name="T11" fmla="*/ 21600 w 21600"/>
                  <a:gd name="T12" fmla="*/ 19892 h 198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892" fill="none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</a:path>
                  <a:path w="21600" h="19892" stroke="0" extrusionOk="0">
                    <a:moveTo>
                      <a:pt x="8419" y="0"/>
                    </a:moveTo>
                    <a:cubicBezTo>
                      <a:pt x="16409" y="3382"/>
                      <a:pt x="21600" y="11216"/>
                      <a:pt x="21600" y="19892"/>
                    </a:cubicBezTo>
                    <a:lnTo>
                      <a:pt x="0" y="19892"/>
                    </a:lnTo>
                    <a:lnTo>
                      <a:pt x="8419" y="0"/>
                    </a:lnTo>
                    <a:close/>
                  </a:path>
                </a:pathLst>
              </a:custGeom>
              <a:noFill/>
              <a:ln w="19050">
                <a:solidFill>
                  <a:srgbClr val="3333CC"/>
                </a:solidFill>
                <a:round/>
                <a:headEnd type="triangle" w="med" len="med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9" name="Object 18"/>
              <p:cNvGraphicFramePr>
                <a:graphicFrameLocks noChangeAspect="1"/>
              </p:cNvGraphicFramePr>
              <p:nvPr/>
            </p:nvGraphicFramePr>
            <p:xfrm>
              <a:off x="1800" y="672"/>
              <a:ext cx="295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20" name="Equation" r:id="rId4" imgW="215619" imgH="266353" progId="Equation.3">
                      <p:embed/>
                    </p:oleObj>
                  </mc:Choice>
                  <mc:Fallback>
                    <p:oleObj name="Equation" r:id="rId4" imgW="215619" imgH="2663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0" y="672"/>
                            <a:ext cx="295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1996" y="1840"/>
                <a:ext cx="241" cy="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S</a:t>
                </a:r>
              </a:p>
            </p:txBody>
          </p:sp>
        </p:grpSp>
      </p:grpSp>
      <p:grpSp>
        <p:nvGrpSpPr>
          <p:cNvPr id="31" name="Group 43"/>
          <p:cNvGrpSpPr>
            <a:grpSpLocks/>
          </p:cNvGrpSpPr>
          <p:nvPr/>
        </p:nvGrpSpPr>
        <p:grpSpPr bwMode="auto">
          <a:xfrm>
            <a:off x="2051050" y="2132608"/>
            <a:ext cx="1943100" cy="1314450"/>
            <a:chOff x="1584" y="840"/>
            <a:chExt cx="1454" cy="984"/>
          </a:xfrm>
        </p:grpSpPr>
        <p:grpSp>
          <p:nvGrpSpPr>
            <p:cNvPr id="32" name="Group 44"/>
            <p:cNvGrpSpPr>
              <a:grpSpLocks/>
            </p:cNvGrpSpPr>
            <p:nvPr/>
          </p:nvGrpSpPr>
          <p:grpSpPr bwMode="auto">
            <a:xfrm>
              <a:off x="2781" y="840"/>
              <a:ext cx="257" cy="984"/>
              <a:chOff x="2781" y="840"/>
              <a:chExt cx="257" cy="984"/>
            </a:xfrm>
          </p:grpSpPr>
          <p:graphicFrame>
            <p:nvGraphicFramePr>
              <p:cNvPr id="35" name="Object 45"/>
              <p:cNvGraphicFramePr>
                <a:graphicFrameLocks noChangeAspect="1"/>
              </p:cNvGraphicFramePr>
              <p:nvPr/>
            </p:nvGraphicFramePr>
            <p:xfrm>
              <a:off x="2781" y="1461"/>
              <a:ext cx="25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21" name="Equation" r:id="rId6" imgW="126725" imgH="177415" progId="Equation.3">
                      <p:embed/>
                    </p:oleObj>
                  </mc:Choice>
                  <mc:Fallback>
                    <p:oleObj name="Equation" r:id="rId6" imgW="126725" imgH="1774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1" y="1461"/>
                            <a:ext cx="257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AutoShape 46"/>
              <p:cNvSpPr>
                <a:spLocks noChangeArrowheads="1"/>
              </p:cNvSpPr>
              <p:nvPr/>
            </p:nvSpPr>
            <p:spPr bwMode="auto">
              <a:xfrm>
                <a:off x="2832" y="840"/>
                <a:ext cx="144" cy="576"/>
              </a:xfrm>
              <a:prstGeom prst="downArrow">
                <a:avLst>
                  <a:gd name="adj1" fmla="val 50000"/>
                  <a:gd name="adj2" fmla="val 100000"/>
                </a:avLst>
              </a:prstGeom>
              <a:solidFill>
                <a:srgbClr val="FF99CC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3" name="AutoShape 47"/>
            <p:cNvSpPr>
              <a:spLocks noChangeArrowheads="1"/>
            </p:cNvSpPr>
            <p:nvPr/>
          </p:nvSpPr>
          <p:spPr bwMode="auto">
            <a:xfrm>
              <a:off x="1584" y="1080"/>
              <a:ext cx="110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70 w 21600"/>
                <a:gd name="T25" fmla="*/ 3150 h 21600"/>
                <a:gd name="T26" fmla="*/ 1843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863" y="10800"/>
                  </a:moveTo>
                  <a:cubicBezTo>
                    <a:pt x="863" y="16288"/>
                    <a:pt x="5312" y="20737"/>
                    <a:pt x="10800" y="20737"/>
                  </a:cubicBezTo>
                  <a:cubicBezTo>
                    <a:pt x="16288" y="20737"/>
                    <a:pt x="20737" y="16288"/>
                    <a:pt x="20737" y="10800"/>
                  </a:cubicBezTo>
                  <a:cubicBezTo>
                    <a:pt x="20737" y="5312"/>
                    <a:pt x="16288" y="863"/>
                    <a:pt x="10800" y="863"/>
                  </a:cubicBezTo>
                  <a:cubicBezTo>
                    <a:pt x="5312" y="863"/>
                    <a:pt x="863" y="5312"/>
                    <a:pt x="863" y="10800"/>
                  </a:cubicBezTo>
                  <a:close/>
                </a:path>
              </a:pathLst>
            </a:custGeom>
            <a:solidFill>
              <a:srgbClr val="66CCFF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49"/>
          <p:cNvGrpSpPr>
            <a:grpSpLocks/>
          </p:cNvGrpSpPr>
          <p:nvPr/>
        </p:nvGrpSpPr>
        <p:grpSpPr bwMode="auto">
          <a:xfrm>
            <a:off x="1763713" y="2419946"/>
            <a:ext cx="515937" cy="755650"/>
            <a:chOff x="1200" y="960"/>
            <a:chExt cx="513" cy="696"/>
          </a:xfrm>
        </p:grpSpPr>
        <p:sp>
          <p:nvSpPr>
            <p:cNvPr id="38" name="AutoShape 50"/>
            <p:cNvSpPr>
              <a:spLocks noChangeArrowheads="1"/>
            </p:cNvSpPr>
            <p:nvPr/>
          </p:nvSpPr>
          <p:spPr bwMode="auto">
            <a:xfrm>
              <a:off x="1200" y="960"/>
              <a:ext cx="336" cy="528"/>
            </a:xfrm>
            <a:prstGeom prst="curvedRightArrow">
              <a:avLst>
                <a:gd name="adj1" fmla="val 21782"/>
                <a:gd name="adj2" fmla="val 62857"/>
                <a:gd name="adj3" fmla="val 66370"/>
              </a:avLst>
            </a:prstGeom>
            <a:solidFill>
              <a:srgbClr val="FF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40" name="Object 51"/>
            <p:cNvGraphicFramePr>
              <a:graphicFrameLocks noChangeAspect="1"/>
            </p:cNvGraphicFramePr>
            <p:nvPr/>
          </p:nvGraphicFramePr>
          <p:xfrm>
            <a:off x="1488" y="1344"/>
            <a:ext cx="22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22" name="Equation" r:id="rId8" imgW="165028" imgH="228501" progId="Equation.3">
                    <p:embed/>
                  </p:oleObj>
                </mc:Choice>
                <mc:Fallback>
                  <p:oleObj name="Equation" r:id="rId8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44"/>
                          <a:ext cx="22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Line 148"/>
          <p:cNvSpPr>
            <a:spLocks noChangeShapeType="1"/>
          </p:cNvSpPr>
          <p:nvPr/>
        </p:nvSpPr>
        <p:spPr bwMode="auto">
          <a:xfrm>
            <a:off x="7192963" y="3589958"/>
            <a:ext cx="677862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Rectangle 149"/>
          <p:cNvSpPr>
            <a:spLocks noChangeArrowheads="1"/>
          </p:cNvSpPr>
          <p:nvPr/>
        </p:nvSpPr>
        <p:spPr bwMode="auto">
          <a:xfrm>
            <a:off x="7048500" y="2942258"/>
            <a:ext cx="133350" cy="1281112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3" name="Group 150"/>
          <p:cNvGrpSpPr>
            <a:grpSpLocks/>
          </p:cNvGrpSpPr>
          <p:nvPr/>
        </p:nvGrpSpPr>
        <p:grpSpPr bwMode="auto">
          <a:xfrm>
            <a:off x="5072063" y="3058145"/>
            <a:ext cx="2728912" cy="892175"/>
            <a:chOff x="2996" y="2097"/>
            <a:chExt cx="1719" cy="562"/>
          </a:xfrm>
        </p:grpSpPr>
        <p:sp>
          <p:nvSpPr>
            <p:cNvPr id="44" name="Line 151"/>
            <p:cNvSpPr>
              <a:spLocks noChangeShapeType="1"/>
            </p:cNvSpPr>
            <p:nvPr/>
          </p:nvSpPr>
          <p:spPr bwMode="auto">
            <a:xfrm>
              <a:off x="3551" y="2112"/>
              <a:ext cx="1164" cy="0"/>
            </a:xfrm>
            <a:prstGeom prst="line">
              <a:avLst/>
            </a:pr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Line 152"/>
            <p:cNvSpPr>
              <a:spLocks noChangeShapeType="1"/>
            </p:cNvSpPr>
            <p:nvPr/>
          </p:nvSpPr>
          <p:spPr bwMode="auto">
            <a:xfrm>
              <a:off x="3515" y="2659"/>
              <a:ext cx="1126" cy="0"/>
            </a:xfrm>
            <a:prstGeom prst="line">
              <a:avLst/>
            </a:pr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val 153"/>
            <p:cNvSpPr>
              <a:spLocks noChangeArrowheads="1"/>
            </p:cNvSpPr>
            <p:nvPr/>
          </p:nvSpPr>
          <p:spPr bwMode="auto">
            <a:xfrm>
              <a:off x="2996" y="2253"/>
              <a:ext cx="240" cy="240"/>
            </a:xfrm>
            <a:prstGeom prst="ellipse">
              <a:avLst/>
            </a:pr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154"/>
            <p:cNvSpPr>
              <a:spLocks noChangeShapeType="1"/>
            </p:cNvSpPr>
            <p:nvPr/>
          </p:nvSpPr>
          <p:spPr bwMode="auto">
            <a:xfrm flipH="1">
              <a:off x="2996" y="2223"/>
              <a:ext cx="240" cy="288"/>
            </a:xfrm>
            <a:prstGeom prst="line">
              <a:avLst/>
            </a:prstGeom>
            <a:noFill/>
            <a:ln w="44450">
              <a:solidFill>
                <a:srgbClr val="FF3300"/>
              </a:solidFill>
              <a:round/>
              <a:headEnd type="arrow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Freeform 155"/>
            <p:cNvSpPr>
              <a:spLocks/>
            </p:cNvSpPr>
            <p:nvPr/>
          </p:nvSpPr>
          <p:spPr bwMode="auto">
            <a:xfrm>
              <a:off x="3532" y="2415"/>
              <a:ext cx="1" cy="244"/>
            </a:xfrm>
            <a:custGeom>
              <a:avLst/>
              <a:gdLst>
                <a:gd name="T0" fmla="*/ 0 w 1"/>
                <a:gd name="T1" fmla="*/ 0 h 244"/>
                <a:gd name="T2" fmla="*/ 1 w 1"/>
                <a:gd name="T3" fmla="*/ 244 h 244"/>
                <a:gd name="T4" fmla="*/ 0 60000 65536"/>
                <a:gd name="T5" fmla="*/ 0 60000 65536"/>
                <a:gd name="T6" fmla="*/ 0 w 1"/>
                <a:gd name="T7" fmla="*/ 0 h 244"/>
                <a:gd name="T8" fmla="*/ 1 w 1"/>
                <a:gd name="T9" fmla="*/ 244 h 2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4">
                  <a:moveTo>
                    <a:pt x="0" y="0"/>
                  </a:moveTo>
                  <a:lnTo>
                    <a:pt x="1" y="24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Freeform 156"/>
            <p:cNvSpPr>
              <a:spLocks/>
            </p:cNvSpPr>
            <p:nvPr/>
          </p:nvSpPr>
          <p:spPr bwMode="auto">
            <a:xfrm>
              <a:off x="3533" y="2097"/>
              <a:ext cx="1" cy="244"/>
            </a:xfrm>
            <a:custGeom>
              <a:avLst/>
              <a:gdLst>
                <a:gd name="T0" fmla="*/ 0 w 1"/>
                <a:gd name="T1" fmla="*/ 0 h 244"/>
                <a:gd name="T2" fmla="*/ 1 w 1"/>
                <a:gd name="T3" fmla="*/ 244 h 244"/>
                <a:gd name="T4" fmla="*/ 0 60000 65536"/>
                <a:gd name="T5" fmla="*/ 0 60000 65536"/>
                <a:gd name="T6" fmla="*/ 0 w 1"/>
                <a:gd name="T7" fmla="*/ 0 h 244"/>
                <a:gd name="T8" fmla="*/ 1 w 1"/>
                <a:gd name="T9" fmla="*/ 244 h 2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4">
                  <a:moveTo>
                    <a:pt x="0" y="0"/>
                  </a:moveTo>
                  <a:lnTo>
                    <a:pt x="1" y="24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157"/>
            <p:cNvSpPr>
              <a:spLocks/>
            </p:cNvSpPr>
            <p:nvPr/>
          </p:nvSpPr>
          <p:spPr bwMode="auto">
            <a:xfrm>
              <a:off x="3245" y="2416"/>
              <a:ext cx="286" cy="1"/>
            </a:xfrm>
            <a:custGeom>
              <a:avLst/>
              <a:gdLst>
                <a:gd name="T0" fmla="*/ 0 w 286"/>
                <a:gd name="T1" fmla="*/ 0 h 6"/>
                <a:gd name="T2" fmla="*/ 286 w 286"/>
                <a:gd name="T3" fmla="*/ 0 h 6"/>
                <a:gd name="T4" fmla="*/ 0 60000 65536"/>
                <a:gd name="T5" fmla="*/ 0 60000 65536"/>
                <a:gd name="T6" fmla="*/ 0 w 286"/>
                <a:gd name="T7" fmla="*/ 0 h 6"/>
                <a:gd name="T8" fmla="*/ 286 w 28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6" h="6">
                  <a:moveTo>
                    <a:pt x="0" y="6"/>
                  </a:moveTo>
                  <a:lnTo>
                    <a:pt x="286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Freeform 158"/>
            <p:cNvSpPr>
              <a:spLocks/>
            </p:cNvSpPr>
            <p:nvPr/>
          </p:nvSpPr>
          <p:spPr bwMode="auto">
            <a:xfrm>
              <a:off x="3236" y="2334"/>
              <a:ext cx="286" cy="1"/>
            </a:xfrm>
            <a:custGeom>
              <a:avLst/>
              <a:gdLst>
                <a:gd name="T0" fmla="*/ 0 w 286"/>
                <a:gd name="T1" fmla="*/ 0 h 6"/>
                <a:gd name="T2" fmla="*/ 286 w 286"/>
                <a:gd name="T3" fmla="*/ 0 h 6"/>
                <a:gd name="T4" fmla="*/ 0 60000 65536"/>
                <a:gd name="T5" fmla="*/ 0 60000 65536"/>
                <a:gd name="T6" fmla="*/ 0 w 286"/>
                <a:gd name="T7" fmla="*/ 0 h 6"/>
                <a:gd name="T8" fmla="*/ 286 w 286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6" h="6">
                  <a:moveTo>
                    <a:pt x="0" y="6"/>
                  </a:moveTo>
                  <a:lnTo>
                    <a:pt x="286" y="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52" name="Object 1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965725"/>
              </p:ext>
            </p:extLst>
          </p:nvPr>
        </p:nvGraphicFramePr>
        <p:xfrm>
          <a:off x="7480300" y="3013695"/>
          <a:ext cx="3492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3" name="Equation" r:id="rId10" imgW="2430651" imgH="3406301" progId="Equation.DSMT4">
                  <p:embed/>
                </p:oleObj>
              </mc:Choice>
              <mc:Fallback>
                <p:oleObj name="Equation" r:id="rId10" imgW="2430651" imgH="34063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0300" y="3013695"/>
                        <a:ext cx="3492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Group 162"/>
          <p:cNvGrpSpPr>
            <a:grpSpLocks/>
          </p:cNvGrpSpPr>
          <p:nvPr/>
        </p:nvGrpSpPr>
        <p:grpSpPr bwMode="auto">
          <a:xfrm>
            <a:off x="7100888" y="3302620"/>
            <a:ext cx="339725" cy="687388"/>
            <a:chOff x="4458" y="2160"/>
            <a:chExt cx="214" cy="433"/>
          </a:xfrm>
        </p:grpSpPr>
        <p:graphicFrame>
          <p:nvGraphicFramePr>
            <p:cNvPr id="54" name="Object 163"/>
            <p:cNvGraphicFramePr>
              <a:graphicFrameLocks noChangeAspect="1"/>
            </p:cNvGraphicFramePr>
            <p:nvPr/>
          </p:nvGraphicFramePr>
          <p:xfrm>
            <a:off x="4512" y="2352"/>
            <a:ext cx="16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24" name="公式" r:id="rId12" imgW="2430651" imgH="3162232" progId="Equation.3">
                    <p:embed/>
                  </p:oleObj>
                </mc:Choice>
                <mc:Fallback>
                  <p:oleObj name="公式" r:id="rId12" imgW="2430651" imgH="31622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52"/>
                          <a:ext cx="16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Freeform 164"/>
            <p:cNvSpPr>
              <a:spLocks/>
            </p:cNvSpPr>
            <p:nvPr/>
          </p:nvSpPr>
          <p:spPr bwMode="auto">
            <a:xfrm>
              <a:off x="4458" y="2160"/>
              <a:ext cx="6" cy="378"/>
            </a:xfrm>
            <a:custGeom>
              <a:avLst/>
              <a:gdLst>
                <a:gd name="T0" fmla="*/ 0 w 6"/>
                <a:gd name="T1" fmla="*/ 378 h 378"/>
                <a:gd name="T2" fmla="*/ 6 w 6"/>
                <a:gd name="T3" fmla="*/ 0 h 378"/>
                <a:gd name="T4" fmla="*/ 0 60000 65536"/>
                <a:gd name="T5" fmla="*/ 0 60000 65536"/>
                <a:gd name="T6" fmla="*/ 0 w 6"/>
                <a:gd name="T7" fmla="*/ 0 h 378"/>
                <a:gd name="T8" fmla="*/ 6 w 6"/>
                <a:gd name="T9" fmla="*/ 378 h 3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378">
                  <a:moveTo>
                    <a:pt x="0" y="378"/>
                  </a:moveTo>
                  <a:lnTo>
                    <a:pt x="6" y="0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165"/>
          <p:cNvGrpSpPr>
            <a:grpSpLocks/>
          </p:cNvGrpSpPr>
          <p:nvPr/>
        </p:nvGrpSpPr>
        <p:grpSpPr bwMode="auto">
          <a:xfrm>
            <a:off x="5464175" y="2581895"/>
            <a:ext cx="2322513" cy="1927225"/>
            <a:chOff x="3243" y="1797"/>
            <a:chExt cx="1463" cy="1214"/>
          </a:xfrm>
        </p:grpSpPr>
        <p:graphicFrame>
          <p:nvGraphicFramePr>
            <p:cNvPr id="57" name="Object 166"/>
            <p:cNvGraphicFramePr>
              <a:graphicFrameLocks noChangeAspect="1"/>
            </p:cNvGraphicFramePr>
            <p:nvPr/>
          </p:nvGraphicFramePr>
          <p:xfrm>
            <a:off x="3243" y="2659"/>
            <a:ext cx="1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025" name="Equation" r:id="rId14" imgW="2918527" imgH="3650027" progId="Equation.DSMT4">
                    <p:embed/>
                  </p:oleObj>
                </mc:Choice>
                <mc:Fallback>
                  <p:oleObj name="Equation" r:id="rId14" imgW="2918527" imgH="365002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659"/>
                          <a:ext cx="1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8" name="Group 167"/>
            <p:cNvGrpSpPr>
              <a:grpSpLocks/>
            </p:cNvGrpSpPr>
            <p:nvPr/>
          </p:nvGrpSpPr>
          <p:grpSpPr bwMode="auto">
            <a:xfrm>
              <a:off x="3606" y="1797"/>
              <a:ext cx="204" cy="1214"/>
              <a:chOff x="3742" y="1752"/>
              <a:chExt cx="204" cy="1214"/>
            </a:xfrm>
          </p:grpSpPr>
          <p:graphicFrame>
            <p:nvGraphicFramePr>
              <p:cNvPr id="67" name="Object 168"/>
              <p:cNvGraphicFramePr>
                <a:graphicFrameLocks noChangeAspect="1"/>
              </p:cNvGraphicFramePr>
              <p:nvPr/>
            </p:nvGraphicFramePr>
            <p:xfrm>
              <a:off x="3742" y="2251"/>
              <a:ext cx="2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26" name="Equation" r:id="rId16" imgW="2186881" imgH="2430712" progId="Equation.DSMT4">
                      <p:embed/>
                    </p:oleObj>
                  </mc:Choice>
                  <mc:Fallback>
                    <p:oleObj name="Equation" r:id="rId16" imgW="2186881" imgH="24307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2251"/>
                            <a:ext cx="2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Object 169"/>
              <p:cNvGraphicFramePr>
                <a:graphicFrameLocks noChangeAspect="1"/>
              </p:cNvGraphicFramePr>
              <p:nvPr/>
            </p:nvGraphicFramePr>
            <p:xfrm>
              <a:off x="3742" y="1752"/>
              <a:ext cx="2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27" name="Equation" r:id="rId18" imgW="2186881" imgH="2430712" progId="Equation.DSMT4">
                      <p:embed/>
                    </p:oleObj>
                  </mc:Choice>
                  <mc:Fallback>
                    <p:oleObj name="Equation" r:id="rId18" imgW="2186881" imgH="24307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1752"/>
                            <a:ext cx="2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Object 170"/>
              <p:cNvGraphicFramePr>
                <a:graphicFrameLocks noChangeAspect="1"/>
              </p:cNvGraphicFramePr>
              <p:nvPr/>
            </p:nvGraphicFramePr>
            <p:xfrm>
              <a:off x="3742" y="2704"/>
              <a:ext cx="2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28" name="Equation" r:id="rId20" imgW="106775" imgH="121863" progId="Equation.DSMT4">
                      <p:embed/>
                    </p:oleObj>
                  </mc:Choice>
                  <mc:Fallback>
                    <p:oleObj name="Equation" r:id="rId20" imgW="106775" imgH="12186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2704"/>
                            <a:ext cx="2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9" name="Group 171"/>
            <p:cNvGrpSpPr>
              <a:grpSpLocks/>
            </p:cNvGrpSpPr>
            <p:nvPr/>
          </p:nvGrpSpPr>
          <p:grpSpPr bwMode="auto">
            <a:xfrm>
              <a:off x="4014" y="1797"/>
              <a:ext cx="204" cy="1214"/>
              <a:chOff x="3742" y="1752"/>
              <a:chExt cx="204" cy="1214"/>
            </a:xfrm>
          </p:grpSpPr>
          <p:graphicFrame>
            <p:nvGraphicFramePr>
              <p:cNvPr id="64" name="Object 172"/>
              <p:cNvGraphicFramePr>
                <a:graphicFrameLocks noChangeAspect="1"/>
              </p:cNvGraphicFramePr>
              <p:nvPr/>
            </p:nvGraphicFramePr>
            <p:xfrm>
              <a:off x="3742" y="2251"/>
              <a:ext cx="2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29" name="Equation" r:id="rId22" imgW="106775" imgH="121863" progId="Equation.DSMT4">
                      <p:embed/>
                    </p:oleObj>
                  </mc:Choice>
                  <mc:Fallback>
                    <p:oleObj name="Equation" r:id="rId22" imgW="106775" imgH="12186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2251"/>
                            <a:ext cx="2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173"/>
              <p:cNvGraphicFramePr>
                <a:graphicFrameLocks noChangeAspect="1"/>
              </p:cNvGraphicFramePr>
              <p:nvPr/>
            </p:nvGraphicFramePr>
            <p:xfrm>
              <a:off x="3742" y="1752"/>
              <a:ext cx="2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30" name="Equation" r:id="rId24" imgW="106775" imgH="121863" progId="Equation.DSMT4">
                      <p:embed/>
                    </p:oleObj>
                  </mc:Choice>
                  <mc:Fallback>
                    <p:oleObj name="Equation" r:id="rId24" imgW="106775" imgH="12186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1752"/>
                            <a:ext cx="2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" name="Object 174"/>
              <p:cNvGraphicFramePr>
                <a:graphicFrameLocks noChangeAspect="1"/>
              </p:cNvGraphicFramePr>
              <p:nvPr/>
            </p:nvGraphicFramePr>
            <p:xfrm>
              <a:off x="3742" y="2704"/>
              <a:ext cx="2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31" name="Equation" r:id="rId26" imgW="106775" imgH="121863" progId="Equation.DSMT4">
                      <p:embed/>
                    </p:oleObj>
                  </mc:Choice>
                  <mc:Fallback>
                    <p:oleObj name="Equation" r:id="rId26" imgW="106775" imgH="12186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2" y="2704"/>
                            <a:ext cx="2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" name="Group 175"/>
            <p:cNvGrpSpPr>
              <a:grpSpLocks/>
            </p:cNvGrpSpPr>
            <p:nvPr/>
          </p:nvGrpSpPr>
          <p:grpSpPr bwMode="auto">
            <a:xfrm>
              <a:off x="4502" y="1797"/>
              <a:ext cx="204" cy="1214"/>
              <a:chOff x="3912" y="1752"/>
              <a:chExt cx="204" cy="1214"/>
            </a:xfrm>
          </p:grpSpPr>
          <p:graphicFrame>
            <p:nvGraphicFramePr>
              <p:cNvPr id="61" name="Object 176"/>
              <p:cNvGraphicFramePr>
                <a:graphicFrameLocks noChangeAspect="1"/>
              </p:cNvGraphicFramePr>
              <p:nvPr/>
            </p:nvGraphicFramePr>
            <p:xfrm>
              <a:off x="3912" y="2251"/>
              <a:ext cx="2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32" name="Equation" r:id="rId28" imgW="106775" imgH="121863" progId="Equation.DSMT4">
                      <p:embed/>
                    </p:oleObj>
                  </mc:Choice>
                  <mc:Fallback>
                    <p:oleObj name="Equation" r:id="rId28" imgW="106775" imgH="12186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2" y="2251"/>
                            <a:ext cx="2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177"/>
              <p:cNvGraphicFramePr>
                <a:graphicFrameLocks noChangeAspect="1"/>
              </p:cNvGraphicFramePr>
              <p:nvPr/>
            </p:nvGraphicFramePr>
            <p:xfrm>
              <a:off x="3912" y="1752"/>
              <a:ext cx="2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33" name="Equation" r:id="rId30" imgW="106775" imgH="121863" progId="Equation.DSMT4">
                      <p:embed/>
                    </p:oleObj>
                  </mc:Choice>
                  <mc:Fallback>
                    <p:oleObj name="Equation" r:id="rId30" imgW="106775" imgH="12186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2" y="1752"/>
                            <a:ext cx="2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" name="Object 178"/>
              <p:cNvGraphicFramePr>
                <a:graphicFrameLocks noChangeAspect="1"/>
              </p:cNvGraphicFramePr>
              <p:nvPr/>
            </p:nvGraphicFramePr>
            <p:xfrm>
              <a:off x="3912" y="2704"/>
              <a:ext cx="2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034" name="Equation" r:id="rId32" imgW="106775" imgH="121863" progId="Equation.DSMT4">
                      <p:embed/>
                    </p:oleObj>
                  </mc:Choice>
                  <mc:Fallback>
                    <p:oleObj name="Equation" r:id="rId32" imgW="106775" imgH="12186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2" y="2704"/>
                            <a:ext cx="2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" name="矩形 5"/>
          <p:cNvSpPr/>
          <p:nvPr/>
        </p:nvSpPr>
        <p:spPr>
          <a:xfrm>
            <a:off x="2801423" y="860349"/>
            <a:ext cx="1145258" cy="58477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阻碍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!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0909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二、楞次定律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0" name="Text Box 65"/>
          <p:cNvSpPr txBox="1">
            <a:spLocks noChangeArrowheads="1"/>
          </p:cNvSpPr>
          <p:nvPr/>
        </p:nvSpPr>
        <p:spPr bwMode="auto">
          <a:xfrm>
            <a:off x="539552" y="860349"/>
            <a:ext cx="21875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800" smtClean="0">
                <a:solidFill>
                  <a:srgbClr val="002060"/>
                </a:solidFill>
                <a:latin typeface="宋体" charset="-122"/>
              </a:rPr>
              <a:t>2.</a:t>
            </a:r>
            <a:r>
              <a:rPr lang="zh-CN" altLang="en-US" sz="2800" smtClean="0">
                <a:solidFill>
                  <a:srgbClr val="002060"/>
                </a:solidFill>
                <a:latin typeface="宋体" charset="-122"/>
              </a:rPr>
              <a:t>能量转换</a:t>
            </a:r>
            <a:endParaRPr lang="zh-CN" altLang="en-US" sz="2800">
              <a:solidFill>
                <a:srgbClr val="002060"/>
              </a:solidFill>
              <a:latin typeface="宋体" charset="-122"/>
            </a:endParaRPr>
          </a:p>
        </p:txBody>
      </p:sp>
      <p:grpSp>
        <p:nvGrpSpPr>
          <p:cNvPr id="70" name="Group 15"/>
          <p:cNvGrpSpPr>
            <a:grpSpLocks/>
          </p:cNvGrpSpPr>
          <p:nvPr/>
        </p:nvGrpSpPr>
        <p:grpSpPr bwMode="auto">
          <a:xfrm>
            <a:off x="1040128" y="5066506"/>
            <a:ext cx="3744913" cy="531813"/>
            <a:chOff x="528" y="2736"/>
            <a:chExt cx="2082" cy="335"/>
          </a:xfrm>
        </p:grpSpPr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528" y="2736"/>
              <a:ext cx="799" cy="335"/>
            </a:xfrm>
            <a:prstGeom prst="rect">
              <a:avLst/>
            </a:prstGeom>
            <a:solidFill>
              <a:srgbClr val="F9F0FE"/>
            </a:solidFill>
            <a:ln w="12700">
              <a:solidFill>
                <a:srgbClr val="CC00CC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机械能</a:t>
              </a: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738" cy="333"/>
            </a:xfrm>
            <a:prstGeom prst="rect">
              <a:avLst/>
            </a:prstGeom>
            <a:solidFill>
              <a:srgbClr val="EBF5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焦耳热</a:t>
              </a:r>
              <a:endPara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3" name="AutoShape 18"/>
            <p:cNvSpPr>
              <a:spLocks noChangeArrowheads="1"/>
            </p:cNvSpPr>
            <p:nvPr/>
          </p:nvSpPr>
          <p:spPr bwMode="auto">
            <a:xfrm>
              <a:off x="1392" y="2832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gradFill rotWithShape="0">
              <a:gsLst>
                <a:gs pos="0">
                  <a:srgbClr val="FFCCFF"/>
                </a:gs>
                <a:gs pos="100000">
                  <a:srgbClr val="DEEDFE"/>
                </a:gs>
              </a:gsLst>
              <a:lin ang="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4" name="Text Box 29"/>
          <p:cNvSpPr txBox="1">
            <a:spLocks noChangeArrowheads="1"/>
          </p:cNvSpPr>
          <p:nvPr/>
        </p:nvSpPr>
        <p:spPr bwMode="auto">
          <a:xfrm>
            <a:off x="787377" y="1693863"/>
            <a:ext cx="4216672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宋体" charset="-122"/>
              </a:rPr>
              <a:t>如右所示，用楞次定律分析可知，无论磁棒插入还是拔出线圈的过程中，都要克服磁阻力而作功，正是这部分机械功转化成感应电流所释放的焦耳热，所以小灯泡亮了。</a:t>
            </a:r>
          </a:p>
        </p:txBody>
      </p:sp>
      <p:grpSp>
        <p:nvGrpSpPr>
          <p:cNvPr id="75" name="组合 41"/>
          <p:cNvGrpSpPr>
            <a:grpSpLocks/>
          </p:cNvGrpSpPr>
          <p:nvPr/>
        </p:nvGrpSpPr>
        <p:grpSpPr bwMode="auto">
          <a:xfrm>
            <a:off x="5599881" y="4227513"/>
            <a:ext cx="2798763" cy="1927225"/>
            <a:chOff x="5764270" y="4429132"/>
            <a:chExt cx="2798763" cy="1927225"/>
          </a:xfrm>
        </p:grpSpPr>
        <p:sp>
          <p:nvSpPr>
            <p:cNvPr id="76" name="Line 148"/>
            <p:cNvSpPr>
              <a:spLocks noChangeShapeType="1"/>
            </p:cNvSpPr>
            <p:nvPr/>
          </p:nvSpPr>
          <p:spPr bwMode="auto">
            <a:xfrm>
              <a:off x="7885170" y="5437195"/>
              <a:ext cx="677863" cy="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149"/>
            <p:cNvSpPr>
              <a:spLocks noChangeArrowheads="1"/>
            </p:cNvSpPr>
            <p:nvPr/>
          </p:nvSpPr>
          <p:spPr bwMode="auto">
            <a:xfrm>
              <a:off x="7740708" y="4789495"/>
              <a:ext cx="133350" cy="1281112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8" name="Group 150"/>
            <p:cNvGrpSpPr>
              <a:grpSpLocks/>
            </p:cNvGrpSpPr>
            <p:nvPr/>
          </p:nvGrpSpPr>
          <p:grpSpPr bwMode="auto">
            <a:xfrm>
              <a:off x="5764270" y="4905382"/>
              <a:ext cx="2728913" cy="892175"/>
              <a:chOff x="2996" y="2097"/>
              <a:chExt cx="1719" cy="562"/>
            </a:xfrm>
          </p:grpSpPr>
          <p:sp>
            <p:nvSpPr>
              <p:cNvPr id="97" name="Line 151"/>
              <p:cNvSpPr>
                <a:spLocks noChangeShapeType="1"/>
              </p:cNvSpPr>
              <p:nvPr/>
            </p:nvSpPr>
            <p:spPr bwMode="auto">
              <a:xfrm>
                <a:off x="3551" y="2112"/>
                <a:ext cx="1164" cy="0"/>
              </a:xfrm>
              <a:prstGeom prst="line">
                <a:avLst/>
              </a:prstGeom>
              <a:noFill/>
              <a:ln w="444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8" name="Line 152"/>
              <p:cNvSpPr>
                <a:spLocks noChangeShapeType="1"/>
              </p:cNvSpPr>
              <p:nvPr/>
            </p:nvSpPr>
            <p:spPr bwMode="auto">
              <a:xfrm>
                <a:off x="3515" y="2659"/>
                <a:ext cx="1126" cy="0"/>
              </a:xfrm>
              <a:prstGeom prst="line">
                <a:avLst/>
              </a:prstGeom>
              <a:noFill/>
              <a:ln w="444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Oval 153"/>
              <p:cNvSpPr>
                <a:spLocks noChangeArrowheads="1"/>
              </p:cNvSpPr>
              <p:nvPr/>
            </p:nvSpPr>
            <p:spPr bwMode="auto">
              <a:xfrm>
                <a:off x="2996" y="2253"/>
                <a:ext cx="240" cy="240"/>
              </a:xfrm>
              <a:prstGeom prst="ellipse">
                <a:avLst/>
              </a:prstGeom>
              <a:noFill/>
              <a:ln w="444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0" name="Line 154"/>
              <p:cNvSpPr>
                <a:spLocks noChangeShapeType="1"/>
              </p:cNvSpPr>
              <p:nvPr/>
            </p:nvSpPr>
            <p:spPr bwMode="auto">
              <a:xfrm flipH="1">
                <a:off x="2996" y="2223"/>
                <a:ext cx="240" cy="288"/>
              </a:xfrm>
              <a:prstGeom prst="line">
                <a:avLst/>
              </a:prstGeom>
              <a:noFill/>
              <a:ln w="44450">
                <a:solidFill>
                  <a:srgbClr val="FF3300"/>
                </a:solidFill>
                <a:round/>
                <a:headEnd type="arrow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1" name="Freeform 155"/>
              <p:cNvSpPr>
                <a:spLocks/>
              </p:cNvSpPr>
              <p:nvPr/>
            </p:nvSpPr>
            <p:spPr bwMode="auto">
              <a:xfrm>
                <a:off x="3532" y="2415"/>
                <a:ext cx="1" cy="244"/>
              </a:xfrm>
              <a:custGeom>
                <a:avLst/>
                <a:gdLst>
                  <a:gd name="T0" fmla="*/ 0 w 1"/>
                  <a:gd name="T1" fmla="*/ 0 h 244"/>
                  <a:gd name="T2" fmla="*/ 1 w 1"/>
                  <a:gd name="T3" fmla="*/ 244 h 244"/>
                  <a:gd name="T4" fmla="*/ 0 60000 65536"/>
                  <a:gd name="T5" fmla="*/ 0 60000 65536"/>
                  <a:gd name="T6" fmla="*/ 0 w 1"/>
                  <a:gd name="T7" fmla="*/ 0 h 244"/>
                  <a:gd name="T8" fmla="*/ 1 w 1"/>
                  <a:gd name="T9" fmla="*/ 244 h 2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4">
                    <a:moveTo>
                      <a:pt x="0" y="0"/>
                    </a:moveTo>
                    <a:lnTo>
                      <a:pt x="1" y="244"/>
                    </a:lnTo>
                  </a:path>
                </a:pathLst>
              </a:custGeom>
              <a:noFill/>
              <a:ln w="444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Freeform 156"/>
              <p:cNvSpPr>
                <a:spLocks/>
              </p:cNvSpPr>
              <p:nvPr/>
            </p:nvSpPr>
            <p:spPr bwMode="auto">
              <a:xfrm>
                <a:off x="3533" y="2097"/>
                <a:ext cx="1" cy="244"/>
              </a:xfrm>
              <a:custGeom>
                <a:avLst/>
                <a:gdLst>
                  <a:gd name="T0" fmla="*/ 0 w 1"/>
                  <a:gd name="T1" fmla="*/ 0 h 244"/>
                  <a:gd name="T2" fmla="*/ 1 w 1"/>
                  <a:gd name="T3" fmla="*/ 244 h 244"/>
                  <a:gd name="T4" fmla="*/ 0 60000 65536"/>
                  <a:gd name="T5" fmla="*/ 0 60000 65536"/>
                  <a:gd name="T6" fmla="*/ 0 w 1"/>
                  <a:gd name="T7" fmla="*/ 0 h 244"/>
                  <a:gd name="T8" fmla="*/ 1 w 1"/>
                  <a:gd name="T9" fmla="*/ 244 h 24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44">
                    <a:moveTo>
                      <a:pt x="0" y="0"/>
                    </a:moveTo>
                    <a:lnTo>
                      <a:pt x="1" y="244"/>
                    </a:lnTo>
                  </a:path>
                </a:pathLst>
              </a:custGeom>
              <a:noFill/>
              <a:ln w="444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Freeform 157"/>
              <p:cNvSpPr>
                <a:spLocks/>
              </p:cNvSpPr>
              <p:nvPr/>
            </p:nvSpPr>
            <p:spPr bwMode="auto">
              <a:xfrm>
                <a:off x="3245" y="2416"/>
                <a:ext cx="286" cy="1"/>
              </a:xfrm>
              <a:custGeom>
                <a:avLst/>
                <a:gdLst>
                  <a:gd name="T0" fmla="*/ 0 w 286"/>
                  <a:gd name="T1" fmla="*/ 0 h 6"/>
                  <a:gd name="T2" fmla="*/ 286 w 286"/>
                  <a:gd name="T3" fmla="*/ 0 h 6"/>
                  <a:gd name="T4" fmla="*/ 0 60000 65536"/>
                  <a:gd name="T5" fmla="*/ 0 60000 65536"/>
                  <a:gd name="T6" fmla="*/ 0 w 286"/>
                  <a:gd name="T7" fmla="*/ 0 h 6"/>
                  <a:gd name="T8" fmla="*/ 286 w 286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6" h="6">
                    <a:moveTo>
                      <a:pt x="0" y="6"/>
                    </a:moveTo>
                    <a:lnTo>
                      <a:pt x="286" y="0"/>
                    </a:lnTo>
                  </a:path>
                </a:pathLst>
              </a:custGeom>
              <a:noFill/>
              <a:ln w="444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4" name="Freeform 158"/>
              <p:cNvSpPr>
                <a:spLocks/>
              </p:cNvSpPr>
              <p:nvPr/>
            </p:nvSpPr>
            <p:spPr bwMode="auto">
              <a:xfrm>
                <a:off x="3236" y="2334"/>
                <a:ext cx="286" cy="1"/>
              </a:xfrm>
              <a:custGeom>
                <a:avLst/>
                <a:gdLst>
                  <a:gd name="T0" fmla="*/ 0 w 286"/>
                  <a:gd name="T1" fmla="*/ 0 h 6"/>
                  <a:gd name="T2" fmla="*/ 286 w 286"/>
                  <a:gd name="T3" fmla="*/ 0 h 6"/>
                  <a:gd name="T4" fmla="*/ 0 60000 65536"/>
                  <a:gd name="T5" fmla="*/ 0 60000 65536"/>
                  <a:gd name="T6" fmla="*/ 0 w 286"/>
                  <a:gd name="T7" fmla="*/ 0 h 6"/>
                  <a:gd name="T8" fmla="*/ 286 w 286"/>
                  <a:gd name="T9" fmla="*/ 6 h 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86" h="6">
                    <a:moveTo>
                      <a:pt x="0" y="6"/>
                    </a:moveTo>
                    <a:lnTo>
                      <a:pt x="286" y="0"/>
                    </a:lnTo>
                  </a:path>
                </a:pathLst>
              </a:custGeom>
              <a:noFill/>
              <a:ln w="4445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79" name="Object 160"/>
            <p:cNvGraphicFramePr>
              <a:graphicFrameLocks noChangeAspect="1"/>
            </p:cNvGraphicFramePr>
            <p:nvPr/>
          </p:nvGraphicFramePr>
          <p:xfrm>
            <a:off x="8172508" y="4860932"/>
            <a:ext cx="349250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00" name="Equation" r:id="rId4" imgW="121885" imgH="167647" progId="Equation.DSMT4">
                    <p:embed/>
                  </p:oleObj>
                </mc:Choice>
                <mc:Fallback>
                  <p:oleObj name="Equation" r:id="rId4" imgW="121885" imgH="16764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2508" y="4860932"/>
                          <a:ext cx="349250" cy="566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0" name="Group 162"/>
            <p:cNvGrpSpPr>
              <a:grpSpLocks/>
            </p:cNvGrpSpPr>
            <p:nvPr/>
          </p:nvGrpSpPr>
          <p:grpSpPr bwMode="auto">
            <a:xfrm>
              <a:off x="7812145" y="5149857"/>
              <a:ext cx="339725" cy="687388"/>
              <a:chOff x="4458" y="2160"/>
              <a:chExt cx="214" cy="433"/>
            </a:xfrm>
          </p:grpSpPr>
          <p:graphicFrame>
            <p:nvGraphicFramePr>
              <p:cNvPr id="95" name="Object 163"/>
              <p:cNvGraphicFramePr>
                <a:graphicFrameLocks noChangeAspect="1"/>
              </p:cNvGraphicFramePr>
              <p:nvPr/>
            </p:nvGraphicFramePr>
            <p:xfrm>
              <a:off x="4512" y="2352"/>
              <a:ext cx="160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01" name="公式" r:id="rId6" imgW="121885" imgH="160074" progId="Equation.3">
                      <p:embed/>
                    </p:oleObj>
                  </mc:Choice>
                  <mc:Fallback>
                    <p:oleObj name="公式" r:id="rId6" imgW="121885" imgH="16007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352"/>
                            <a:ext cx="160" cy="2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6" name="Freeform 164"/>
              <p:cNvSpPr>
                <a:spLocks/>
              </p:cNvSpPr>
              <p:nvPr/>
            </p:nvSpPr>
            <p:spPr bwMode="auto">
              <a:xfrm>
                <a:off x="4458" y="2160"/>
                <a:ext cx="6" cy="378"/>
              </a:xfrm>
              <a:custGeom>
                <a:avLst/>
                <a:gdLst>
                  <a:gd name="T0" fmla="*/ 0 w 6"/>
                  <a:gd name="T1" fmla="*/ 378 h 378"/>
                  <a:gd name="T2" fmla="*/ 6 w 6"/>
                  <a:gd name="T3" fmla="*/ 0 h 378"/>
                  <a:gd name="T4" fmla="*/ 0 60000 65536"/>
                  <a:gd name="T5" fmla="*/ 0 60000 65536"/>
                  <a:gd name="T6" fmla="*/ 0 w 6"/>
                  <a:gd name="T7" fmla="*/ 0 h 378"/>
                  <a:gd name="T8" fmla="*/ 6 w 6"/>
                  <a:gd name="T9" fmla="*/ 378 h 37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378">
                    <a:moveTo>
                      <a:pt x="0" y="378"/>
                    </a:moveTo>
                    <a:lnTo>
                      <a:pt x="6" y="0"/>
                    </a:lnTo>
                  </a:path>
                </a:pathLst>
              </a:custGeom>
              <a:noFill/>
              <a:ln w="50800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1" name="Group 165"/>
            <p:cNvGrpSpPr>
              <a:grpSpLocks/>
            </p:cNvGrpSpPr>
            <p:nvPr/>
          </p:nvGrpSpPr>
          <p:grpSpPr bwMode="auto">
            <a:xfrm>
              <a:off x="6156383" y="4429132"/>
              <a:ext cx="2052637" cy="1927225"/>
              <a:chOff x="3243" y="1797"/>
              <a:chExt cx="1293" cy="1214"/>
            </a:xfrm>
          </p:grpSpPr>
          <p:graphicFrame>
            <p:nvGraphicFramePr>
              <p:cNvPr id="82" name="Object 166"/>
              <p:cNvGraphicFramePr>
                <a:graphicFrameLocks noChangeAspect="1"/>
              </p:cNvGraphicFramePr>
              <p:nvPr/>
            </p:nvGraphicFramePr>
            <p:xfrm>
              <a:off x="3243" y="2659"/>
              <a:ext cx="192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002" name="Equation" r:id="rId8" imgW="144718" imgH="182794" progId="Equation.DSMT4">
                      <p:embed/>
                    </p:oleObj>
                  </mc:Choice>
                  <mc:Fallback>
                    <p:oleObj name="Equation" r:id="rId8" imgW="144718" imgH="18279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3" y="2659"/>
                            <a:ext cx="192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3" name="Group 167"/>
              <p:cNvGrpSpPr>
                <a:grpSpLocks/>
              </p:cNvGrpSpPr>
              <p:nvPr/>
            </p:nvGrpSpPr>
            <p:grpSpPr bwMode="auto">
              <a:xfrm>
                <a:off x="3606" y="1797"/>
                <a:ext cx="204" cy="1214"/>
                <a:chOff x="3742" y="1752"/>
                <a:chExt cx="204" cy="1214"/>
              </a:xfrm>
            </p:grpSpPr>
            <p:graphicFrame>
              <p:nvGraphicFramePr>
                <p:cNvPr id="92" name="Object 168"/>
                <p:cNvGraphicFramePr>
                  <a:graphicFrameLocks noChangeAspect="1"/>
                </p:cNvGraphicFramePr>
                <p:nvPr/>
              </p:nvGraphicFramePr>
              <p:xfrm>
                <a:off x="3742" y="2251"/>
                <a:ext cx="20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03" name="Equation" r:id="rId10" imgW="106775" imgH="121863" progId="Equation.DSMT4">
                        <p:embed/>
                      </p:oleObj>
                    </mc:Choice>
                    <mc:Fallback>
                      <p:oleObj name="Equation" r:id="rId10" imgW="106775" imgH="12186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2251"/>
                              <a:ext cx="20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3" name="Object 169"/>
                <p:cNvGraphicFramePr>
                  <a:graphicFrameLocks noChangeAspect="1"/>
                </p:cNvGraphicFramePr>
                <p:nvPr/>
              </p:nvGraphicFramePr>
              <p:xfrm>
                <a:off x="3742" y="1752"/>
                <a:ext cx="20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04" name="Equation" r:id="rId12" imgW="106775" imgH="121863" progId="Equation.DSMT4">
                        <p:embed/>
                      </p:oleObj>
                    </mc:Choice>
                    <mc:Fallback>
                      <p:oleObj name="Equation" r:id="rId12" imgW="106775" imgH="12186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1752"/>
                              <a:ext cx="20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" name="Object 170"/>
                <p:cNvGraphicFramePr>
                  <a:graphicFrameLocks noChangeAspect="1"/>
                </p:cNvGraphicFramePr>
                <p:nvPr/>
              </p:nvGraphicFramePr>
              <p:xfrm>
                <a:off x="3742" y="2704"/>
                <a:ext cx="20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05" name="Equation" r:id="rId14" imgW="106775" imgH="121863" progId="Equation.DSMT4">
                        <p:embed/>
                      </p:oleObj>
                    </mc:Choice>
                    <mc:Fallback>
                      <p:oleObj name="Equation" r:id="rId14" imgW="106775" imgH="12186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2704"/>
                              <a:ext cx="20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4" name="Group 171"/>
              <p:cNvGrpSpPr>
                <a:grpSpLocks/>
              </p:cNvGrpSpPr>
              <p:nvPr/>
            </p:nvGrpSpPr>
            <p:grpSpPr bwMode="auto">
              <a:xfrm>
                <a:off x="3956" y="1797"/>
                <a:ext cx="204" cy="1214"/>
                <a:chOff x="3684" y="1752"/>
                <a:chExt cx="204" cy="1214"/>
              </a:xfrm>
            </p:grpSpPr>
            <p:graphicFrame>
              <p:nvGraphicFramePr>
                <p:cNvPr id="89" name="Object 172"/>
                <p:cNvGraphicFramePr>
                  <a:graphicFrameLocks noChangeAspect="1"/>
                </p:cNvGraphicFramePr>
                <p:nvPr/>
              </p:nvGraphicFramePr>
              <p:xfrm>
                <a:off x="3684" y="2251"/>
                <a:ext cx="20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06" name="Equation" r:id="rId16" imgW="106775" imgH="121863" progId="Equation.DSMT4">
                        <p:embed/>
                      </p:oleObj>
                    </mc:Choice>
                    <mc:Fallback>
                      <p:oleObj name="Equation" r:id="rId16" imgW="106775" imgH="12186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84" y="2251"/>
                              <a:ext cx="20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0" name="Object 173"/>
                <p:cNvGraphicFramePr>
                  <a:graphicFrameLocks noChangeAspect="1"/>
                </p:cNvGraphicFramePr>
                <p:nvPr/>
              </p:nvGraphicFramePr>
              <p:xfrm>
                <a:off x="3684" y="1752"/>
                <a:ext cx="20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07" name="Equation" r:id="rId18" imgW="106775" imgH="121863" progId="Equation.DSMT4">
                        <p:embed/>
                      </p:oleObj>
                    </mc:Choice>
                    <mc:Fallback>
                      <p:oleObj name="Equation" r:id="rId18" imgW="106775" imgH="12186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84" y="1752"/>
                              <a:ext cx="20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Object 174"/>
                <p:cNvGraphicFramePr>
                  <a:graphicFrameLocks noChangeAspect="1"/>
                </p:cNvGraphicFramePr>
                <p:nvPr/>
              </p:nvGraphicFramePr>
              <p:xfrm>
                <a:off x="3684" y="2704"/>
                <a:ext cx="20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08" name="Equation" r:id="rId20" imgW="106775" imgH="121863" progId="Equation.DSMT4">
                        <p:embed/>
                      </p:oleObj>
                    </mc:Choice>
                    <mc:Fallback>
                      <p:oleObj name="Equation" r:id="rId20" imgW="106775" imgH="12186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84" y="2704"/>
                              <a:ext cx="20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5" name="Group 175"/>
              <p:cNvGrpSpPr>
                <a:grpSpLocks/>
              </p:cNvGrpSpPr>
              <p:nvPr/>
            </p:nvGrpSpPr>
            <p:grpSpPr bwMode="auto">
              <a:xfrm>
                <a:off x="4332" y="1797"/>
                <a:ext cx="204" cy="1214"/>
                <a:chOff x="3742" y="1752"/>
                <a:chExt cx="204" cy="1214"/>
              </a:xfrm>
            </p:grpSpPr>
            <p:graphicFrame>
              <p:nvGraphicFramePr>
                <p:cNvPr id="86" name="Object 176"/>
                <p:cNvGraphicFramePr>
                  <a:graphicFrameLocks noChangeAspect="1"/>
                </p:cNvGraphicFramePr>
                <p:nvPr/>
              </p:nvGraphicFramePr>
              <p:xfrm>
                <a:off x="3742" y="2251"/>
                <a:ext cx="20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09" name="Equation" r:id="rId22" imgW="106775" imgH="121863" progId="Equation.DSMT4">
                        <p:embed/>
                      </p:oleObj>
                    </mc:Choice>
                    <mc:Fallback>
                      <p:oleObj name="Equation" r:id="rId22" imgW="106775" imgH="12186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2251"/>
                              <a:ext cx="20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7" name="Object 177"/>
                <p:cNvGraphicFramePr>
                  <a:graphicFrameLocks noChangeAspect="1"/>
                </p:cNvGraphicFramePr>
                <p:nvPr/>
              </p:nvGraphicFramePr>
              <p:xfrm>
                <a:off x="3742" y="1752"/>
                <a:ext cx="20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10" name="Equation" r:id="rId24" imgW="106775" imgH="121863" progId="Equation.DSMT4">
                        <p:embed/>
                      </p:oleObj>
                    </mc:Choice>
                    <mc:Fallback>
                      <p:oleObj name="Equation" r:id="rId24" imgW="106775" imgH="12186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1752"/>
                              <a:ext cx="20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8" name="Object 178"/>
                <p:cNvGraphicFramePr>
                  <a:graphicFrameLocks noChangeAspect="1"/>
                </p:cNvGraphicFramePr>
                <p:nvPr/>
              </p:nvGraphicFramePr>
              <p:xfrm>
                <a:off x="3742" y="2704"/>
                <a:ext cx="20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011" name="Equation" r:id="rId26" imgW="106775" imgH="121863" progId="Equation.DSMT4">
                        <p:embed/>
                      </p:oleObj>
                    </mc:Choice>
                    <mc:Fallback>
                      <p:oleObj name="Equation" r:id="rId26" imgW="106775" imgH="12186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2" y="2704"/>
                              <a:ext cx="20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9900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105" name="组合 42"/>
          <p:cNvGrpSpPr>
            <a:grpSpLocks/>
          </p:cNvGrpSpPr>
          <p:nvPr/>
        </p:nvGrpSpPr>
        <p:grpSpPr bwMode="auto">
          <a:xfrm>
            <a:off x="6834163" y="5006976"/>
            <a:ext cx="1182688" cy="625475"/>
            <a:chOff x="6659620" y="5149857"/>
            <a:chExt cx="1182688" cy="625475"/>
          </a:xfrm>
        </p:grpSpPr>
        <p:sp>
          <p:nvSpPr>
            <p:cNvPr id="106" name="Line 159"/>
            <p:cNvSpPr>
              <a:spLocks noChangeShapeType="1"/>
            </p:cNvSpPr>
            <p:nvPr/>
          </p:nvSpPr>
          <p:spPr bwMode="auto">
            <a:xfrm flipH="1">
              <a:off x="7164445" y="5437195"/>
              <a:ext cx="677863" cy="0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07" name="Object 179"/>
            <p:cNvGraphicFramePr>
              <a:graphicFrameLocks noChangeAspect="1"/>
            </p:cNvGraphicFramePr>
            <p:nvPr/>
          </p:nvGraphicFramePr>
          <p:xfrm>
            <a:off x="6659620" y="5149857"/>
            <a:ext cx="493713" cy="625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012" name="Equation" r:id="rId28" imgW="190417" imgH="241195" progId="Equation.DSMT4">
                    <p:embed/>
                  </p:oleObj>
                </mc:Choice>
                <mc:Fallback>
                  <p:oleObj name="Equation" r:id="rId28" imgW="19041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9620" y="5149857"/>
                          <a:ext cx="493713" cy="625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6350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8" name="Picture 28" descr="c01"/>
          <p:cNvPicPr>
            <a:picLocks noChangeAspect="1" noChangeArrowheads="1" noCrop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110" y="1121959"/>
            <a:ext cx="2710534" cy="298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62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磁学第八次课-11.1 法拉第电磁感应定律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磁学第八次课-11.1 法拉第电磁感应定律</Template>
  <TotalTime>1</TotalTime>
  <Words>1212</Words>
  <Application>Microsoft Office PowerPoint</Application>
  <PresentationFormat>全屏显示(4:3)</PresentationFormat>
  <Paragraphs>224</Paragraphs>
  <Slides>29</Slides>
  <Notes>29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磁学第八次课-11.1 法拉第电磁感应定律</vt:lpstr>
      <vt:lpstr>1_空白设计模板</vt:lpstr>
      <vt:lpstr>2_空白设计模板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2020-08-26T00:39:58Z</dcterms:created>
  <dcterms:modified xsi:type="dcterms:W3CDTF">2020-08-26T00:41:26Z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