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0F0"/>
    <a:srgbClr val="FFFF00"/>
    <a:srgbClr val="008864"/>
    <a:srgbClr val="007053"/>
    <a:srgbClr val="FF0000"/>
    <a:srgbClr val="1C543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6"/>
    <p:restoredTop sz="90929"/>
  </p:normalViewPr>
  <p:slideViewPr>
    <p:cSldViewPr showGuides="1">
      <p:cViewPr varScale="1">
        <p:scale>
          <a:sx n="53" d="100"/>
          <a:sy n="53" d="100"/>
        </p:scale>
        <p:origin x="-684" y="-90"/>
      </p:cViewPr>
      <p:guideLst>
        <p:guide orient="horz" pos="2157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4" Type="http://schemas.openxmlformats.org/officeDocument/2006/relationships/image" Target="../media/image25.wmf"/><Relationship Id="rId23" Type="http://schemas.openxmlformats.org/officeDocument/2006/relationships/image" Target="../media/image24.wmf"/><Relationship Id="rId22" Type="http://schemas.openxmlformats.org/officeDocument/2006/relationships/image" Target="../media/image23.wmf"/><Relationship Id="rId21" Type="http://schemas.openxmlformats.org/officeDocument/2006/relationships/image" Target="../media/image22.wmf"/><Relationship Id="rId20" Type="http://schemas.openxmlformats.org/officeDocument/2006/relationships/image" Target="../media/image21.wmf"/><Relationship Id="rId2" Type="http://schemas.openxmlformats.org/officeDocument/2006/relationships/image" Target="../media/image3.wmf"/><Relationship Id="rId19" Type="http://schemas.openxmlformats.org/officeDocument/2006/relationships/image" Target="../media/image20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4" Type="http://schemas.openxmlformats.org/officeDocument/2006/relationships/image" Target="../media/image95.wmf"/><Relationship Id="rId23" Type="http://schemas.openxmlformats.org/officeDocument/2006/relationships/image" Target="../media/image18.wmf"/><Relationship Id="rId22" Type="http://schemas.openxmlformats.org/officeDocument/2006/relationships/image" Target="../media/image17.wmf"/><Relationship Id="rId21" Type="http://schemas.openxmlformats.org/officeDocument/2006/relationships/image" Target="../media/image16.wmf"/><Relationship Id="rId20" Type="http://schemas.openxmlformats.org/officeDocument/2006/relationships/image" Target="../media/image15.wmf"/><Relationship Id="rId2" Type="http://schemas.openxmlformats.org/officeDocument/2006/relationships/image" Target="../media/image84.wmf"/><Relationship Id="rId19" Type="http://schemas.openxmlformats.org/officeDocument/2006/relationships/image" Target="../media/image14.wmf"/><Relationship Id="rId18" Type="http://schemas.openxmlformats.org/officeDocument/2006/relationships/image" Target="../media/image13.wmf"/><Relationship Id="rId17" Type="http://schemas.openxmlformats.org/officeDocument/2006/relationships/image" Target="../media/image12.wmf"/><Relationship Id="rId16" Type="http://schemas.openxmlformats.org/officeDocument/2006/relationships/image" Target="../media/image11.wmf"/><Relationship Id="rId15" Type="http://schemas.openxmlformats.org/officeDocument/2006/relationships/image" Target="../media/image10.wmf"/><Relationship Id="rId14" Type="http://schemas.openxmlformats.org/officeDocument/2006/relationships/image" Target="../media/image7.wmf"/><Relationship Id="rId13" Type="http://schemas.openxmlformats.org/officeDocument/2006/relationships/image" Target="../media/image6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3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image" Target="../media/image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8" Type="http://schemas.openxmlformats.org/officeDocument/2006/relationships/image" Target="../media/image25.wmf"/><Relationship Id="rId27" Type="http://schemas.openxmlformats.org/officeDocument/2006/relationships/image" Target="../media/image24.wmf"/><Relationship Id="rId26" Type="http://schemas.openxmlformats.org/officeDocument/2006/relationships/image" Target="../media/image23.wmf"/><Relationship Id="rId25" Type="http://schemas.openxmlformats.org/officeDocument/2006/relationships/image" Target="../media/image22.wmf"/><Relationship Id="rId24" Type="http://schemas.openxmlformats.org/officeDocument/2006/relationships/image" Target="../media/image21.wmf"/><Relationship Id="rId23" Type="http://schemas.openxmlformats.org/officeDocument/2006/relationships/image" Target="../media/image20.wmf"/><Relationship Id="rId22" Type="http://schemas.openxmlformats.org/officeDocument/2006/relationships/image" Target="../media/image19.wmf"/><Relationship Id="rId21" Type="http://schemas.openxmlformats.org/officeDocument/2006/relationships/image" Target="../media/image18.wmf"/><Relationship Id="rId20" Type="http://schemas.openxmlformats.org/officeDocument/2006/relationships/image" Target="../media/image17.wmf"/><Relationship Id="rId2" Type="http://schemas.openxmlformats.org/officeDocument/2006/relationships/image" Target="../media/image27.wmf"/><Relationship Id="rId19" Type="http://schemas.openxmlformats.org/officeDocument/2006/relationships/image" Target="../media/image16.wmf"/><Relationship Id="rId18" Type="http://schemas.openxmlformats.org/officeDocument/2006/relationships/image" Target="../media/image15.wmf"/><Relationship Id="rId17" Type="http://schemas.openxmlformats.org/officeDocument/2006/relationships/image" Target="../media/image14.wmf"/><Relationship Id="rId16" Type="http://schemas.openxmlformats.org/officeDocument/2006/relationships/image" Target="../media/image13.wmf"/><Relationship Id="rId15" Type="http://schemas.openxmlformats.org/officeDocument/2006/relationships/image" Target="../media/image12.wmf"/><Relationship Id="rId14" Type="http://schemas.openxmlformats.org/officeDocument/2006/relationships/image" Target="../media/image11.wmf"/><Relationship Id="rId13" Type="http://schemas.openxmlformats.org/officeDocument/2006/relationships/image" Target="../media/image10.wmf"/><Relationship Id="rId12" Type="http://schemas.openxmlformats.org/officeDocument/2006/relationships/image" Target="../media/image9.wmf"/><Relationship Id="rId11" Type="http://schemas.openxmlformats.org/officeDocument/2006/relationships/image" Target="../media/image8.wmf"/><Relationship Id="rId10" Type="http://schemas.openxmlformats.org/officeDocument/2006/relationships/image" Target="../media/image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3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charset="0"/>
              </a:rPr>
            </a:fld>
            <a:endParaRPr lang="en-US" altLang="zh-CN" dirty="0">
              <a:latin typeface="Calibri" panose="020F050202020403020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7237095" y="525145"/>
            <a:ext cx="1906905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237730" y="64770"/>
            <a:ext cx="190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rgbClr val="A0C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9-2 </a:t>
            </a:r>
            <a:r>
              <a:rPr lang="zh-CN" altLang="en-US" sz="2200">
                <a:solidFill>
                  <a:srgbClr val="A0C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磁力的功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093720" y="6381750"/>
            <a:ext cx="2887980" cy="77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973070" y="6459220"/>
            <a:ext cx="3198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第九章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磁场对电流的作用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hyperlink" Target="..\&#26222;&#36890;&#29289;&#29702;&#23398;.ppt" TargetMode="External"/><Relationship Id="rId14" Type="http://schemas.openxmlformats.org/officeDocument/2006/relationships/hyperlink" Target="..\help.ppt" TargetMode="Externa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动作按钮: 自定义 12290">
            <a:hlinkClick r:id="" action="ppaction://hlinkshowjump?jump=previousslide"/>
          </p:cNvPr>
          <p:cNvSpPr/>
          <p:nvPr userDrawn="1"/>
        </p:nvSpPr>
        <p:spPr>
          <a:xfrm>
            <a:off x="5486400" y="6477000"/>
            <a:ext cx="685800" cy="3048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2" name="动作按钮: 自定义 12291">
            <a:hlinkClick r:id="" action="ppaction://hlinkshowjump?jump=nextslide"/>
          </p:cNvPr>
          <p:cNvSpPr/>
          <p:nvPr userDrawn="1"/>
        </p:nvSpPr>
        <p:spPr>
          <a:xfrm>
            <a:off x="6172200" y="6477000"/>
            <a:ext cx="685800" cy="3048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4" name="动作按钮: 信息 12293">
            <a:hlinkClick r:id="rId14" action="ppaction://hlinkpres?slideindex=1&amp;slidetitle="/>
          </p:cNvPr>
          <p:cNvSpPr/>
          <p:nvPr userDrawn="1"/>
        </p:nvSpPr>
        <p:spPr>
          <a:xfrm>
            <a:off x="7620000" y="6477000"/>
            <a:ext cx="685800" cy="304800"/>
          </a:xfrm>
          <a:prstGeom prst="actionButtonInformation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5" name="矩形 12294">
            <a:hlinkClick r:id="rId15"/>
          </p:cNvPr>
          <p:cNvSpPr/>
          <p:nvPr userDrawn="1"/>
        </p:nvSpPr>
        <p:spPr>
          <a:xfrm>
            <a:off x="6934200" y="6477000"/>
            <a:ext cx="685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7237095" y="525145"/>
            <a:ext cx="1906905" cy="85090"/>
          </a:xfrm>
          <a:prstGeom prst="roundRect">
            <a:avLst/>
          </a:prstGeom>
          <a:solidFill>
            <a:srgbClr val="A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237730" y="64770"/>
            <a:ext cx="190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9-2 </a:t>
            </a:r>
            <a:r>
              <a:rPr lang="zh-CN" altLang="en-US" sz="220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磁力的功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093720" y="6381750"/>
            <a:ext cx="2887980" cy="77470"/>
          </a:xfrm>
          <a:prstGeom prst="roundRect">
            <a:avLst/>
          </a:prstGeom>
          <a:solidFill>
            <a:srgbClr val="A0C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973070" y="6459220"/>
            <a:ext cx="3198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第九章</a:t>
            </a:r>
            <a:r>
              <a:rPr lang="en-US" altLang="zh-CN" sz="200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磁场对电流的作用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1" Type="http://schemas.openxmlformats.org/officeDocument/2006/relationships/vmlDrawing" Target="../drawings/vmlDrawing1.vml"/><Relationship Id="rId50" Type="http://schemas.openxmlformats.org/officeDocument/2006/relationships/slideLayout" Target="../slideLayouts/slideLayout8.xml"/><Relationship Id="rId5" Type="http://schemas.openxmlformats.org/officeDocument/2006/relationships/image" Target="../media/image3.wmf"/><Relationship Id="rId49" Type="http://schemas.openxmlformats.org/officeDocument/2006/relationships/image" Target="../media/image25.wmf"/><Relationship Id="rId48" Type="http://schemas.openxmlformats.org/officeDocument/2006/relationships/oleObject" Target="../embeddings/oleObject24.bin"/><Relationship Id="rId47" Type="http://schemas.openxmlformats.org/officeDocument/2006/relationships/image" Target="../media/image24.wmf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23.w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22.w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21.wmf"/><Relationship Id="rId40" Type="http://schemas.openxmlformats.org/officeDocument/2006/relationships/oleObject" Target="../embeddings/oleObject20.bin"/><Relationship Id="rId4" Type="http://schemas.openxmlformats.org/officeDocument/2006/relationships/oleObject" Target="../embeddings/oleObject2.bin"/><Relationship Id="rId39" Type="http://schemas.openxmlformats.org/officeDocument/2006/relationships/image" Target="../media/image20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17.w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16.wmf"/><Relationship Id="rId30" Type="http://schemas.openxmlformats.org/officeDocument/2006/relationships/oleObject" Target="../embeddings/oleObject15.bin"/><Relationship Id="rId3" Type="http://schemas.openxmlformats.org/officeDocument/2006/relationships/image" Target="../media/image2.wmf"/><Relationship Id="rId29" Type="http://schemas.openxmlformats.org/officeDocument/2006/relationships/image" Target="../media/image15.w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4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oleObject" Target="../embeddings/oleObject105.bin"/><Relationship Id="rId7" Type="http://schemas.openxmlformats.org/officeDocument/2006/relationships/image" Target="../media/image85.wmf"/><Relationship Id="rId6" Type="http://schemas.openxmlformats.org/officeDocument/2006/relationships/oleObject" Target="../embeddings/oleObject104.bin"/><Relationship Id="rId51" Type="http://schemas.openxmlformats.org/officeDocument/2006/relationships/vmlDrawing" Target="../drawings/vmlDrawing10.vml"/><Relationship Id="rId50" Type="http://schemas.openxmlformats.org/officeDocument/2006/relationships/slideLayout" Target="../slideLayouts/slideLayout8.xml"/><Relationship Id="rId5" Type="http://schemas.openxmlformats.org/officeDocument/2006/relationships/image" Target="../media/image84.wmf"/><Relationship Id="rId49" Type="http://schemas.openxmlformats.org/officeDocument/2006/relationships/image" Target="../media/image95.wmf"/><Relationship Id="rId48" Type="http://schemas.openxmlformats.org/officeDocument/2006/relationships/oleObject" Target="../embeddings/oleObject125.bin"/><Relationship Id="rId47" Type="http://schemas.openxmlformats.org/officeDocument/2006/relationships/image" Target="../media/image18.wmf"/><Relationship Id="rId46" Type="http://schemas.openxmlformats.org/officeDocument/2006/relationships/oleObject" Target="../embeddings/oleObject124.bin"/><Relationship Id="rId45" Type="http://schemas.openxmlformats.org/officeDocument/2006/relationships/image" Target="../media/image17.wmf"/><Relationship Id="rId44" Type="http://schemas.openxmlformats.org/officeDocument/2006/relationships/oleObject" Target="../embeddings/oleObject123.bin"/><Relationship Id="rId43" Type="http://schemas.openxmlformats.org/officeDocument/2006/relationships/image" Target="../media/image16.wmf"/><Relationship Id="rId42" Type="http://schemas.openxmlformats.org/officeDocument/2006/relationships/oleObject" Target="../embeddings/oleObject122.bin"/><Relationship Id="rId41" Type="http://schemas.openxmlformats.org/officeDocument/2006/relationships/image" Target="../media/image15.wmf"/><Relationship Id="rId40" Type="http://schemas.openxmlformats.org/officeDocument/2006/relationships/oleObject" Target="../embeddings/oleObject121.bin"/><Relationship Id="rId4" Type="http://schemas.openxmlformats.org/officeDocument/2006/relationships/oleObject" Target="../embeddings/oleObject103.bin"/><Relationship Id="rId39" Type="http://schemas.openxmlformats.org/officeDocument/2006/relationships/image" Target="../media/image14.wmf"/><Relationship Id="rId38" Type="http://schemas.openxmlformats.org/officeDocument/2006/relationships/oleObject" Target="../embeddings/oleObject120.bin"/><Relationship Id="rId37" Type="http://schemas.openxmlformats.org/officeDocument/2006/relationships/image" Target="../media/image13.wmf"/><Relationship Id="rId36" Type="http://schemas.openxmlformats.org/officeDocument/2006/relationships/oleObject" Target="../embeddings/oleObject119.bin"/><Relationship Id="rId35" Type="http://schemas.openxmlformats.org/officeDocument/2006/relationships/image" Target="../media/image12.wmf"/><Relationship Id="rId34" Type="http://schemas.openxmlformats.org/officeDocument/2006/relationships/oleObject" Target="../embeddings/oleObject118.bin"/><Relationship Id="rId33" Type="http://schemas.openxmlformats.org/officeDocument/2006/relationships/image" Target="../media/image11.wmf"/><Relationship Id="rId32" Type="http://schemas.openxmlformats.org/officeDocument/2006/relationships/oleObject" Target="../embeddings/oleObject117.bin"/><Relationship Id="rId31" Type="http://schemas.openxmlformats.org/officeDocument/2006/relationships/image" Target="../media/image10.wmf"/><Relationship Id="rId30" Type="http://schemas.openxmlformats.org/officeDocument/2006/relationships/oleObject" Target="../embeddings/oleObject116.bin"/><Relationship Id="rId3" Type="http://schemas.openxmlformats.org/officeDocument/2006/relationships/image" Target="../media/image83.wmf"/><Relationship Id="rId29" Type="http://schemas.openxmlformats.org/officeDocument/2006/relationships/image" Target="../media/image7.wmf"/><Relationship Id="rId28" Type="http://schemas.openxmlformats.org/officeDocument/2006/relationships/oleObject" Target="../embeddings/oleObject115.bin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114.bin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113.bin"/><Relationship Id="rId23" Type="http://schemas.openxmlformats.org/officeDocument/2006/relationships/image" Target="../media/image93.wmf"/><Relationship Id="rId22" Type="http://schemas.openxmlformats.org/officeDocument/2006/relationships/oleObject" Target="../embeddings/oleObject112.bin"/><Relationship Id="rId21" Type="http://schemas.openxmlformats.org/officeDocument/2006/relationships/image" Target="../media/image92.wmf"/><Relationship Id="rId20" Type="http://schemas.openxmlformats.org/officeDocument/2006/relationships/oleObject" Target="../embeddings/oleObject111.bin"/><Relationship Id="rId2" Type="http://schemas.openxmlformats.org/officeDocument/2006/relationships/oleObject" Target="../embeddings/oleObject102.bin"/><Relationship Id="rId19" Type="http://schemas.openxmlformats.org/officeDocument/2006/relationships/image" Target="../media/image91.wmf"/><Relationship Id="rId18" Type="http://schemas.openxmlformats.org/officeDocument/2006/relationships/oleObject" Target="../embeddings/oleObject110.bin"/><Relationship Id="rId17" Type="http://schemas.openxmlformats.org/officeDocument/2006/relationships/image" Target="../media/image90.wmf"/><Relationship Id="rId16" Type="http://schemas.openxmlformats.org/officeDocument/2006/relationships/oleObject" Target="../embeddings/oleObject109.bin"/><Relationship Id="rId15" Type="http://schemas.openxmlformats.org/officeDocument/2006/relationships/image" Target="../media/image89.wmf"/><Relationship Id="rId14" Type="http://schemas.openxmlformats.org/officeDocument/2006/relationships/oleObject" Target="../embeddings/oleObject108.bin"/><Relationship Id="rId13" Type="http://schemas.openxmlformats.org/officeDocument/2006/relationships/image" Target="../media/image88.wmf"/><Relationship Id="rId12" Type="http://schemas.openxmlformats.org/officeDocument/2006/relationships/oleObject" Target="../embeddings/oleObject107.bin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106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27.bin"/><Relationship Id="rId3" Type="http://schemas.openxmlformats.org/officeDocument/2006/relationships/image" Target="../media/image96.wmf"/><Relationship Id="rId2" Type="http://schemas.openxmlformats.org/officeDocument/2006/relationships/oleObject" Target="../embeddings/oleObject126.bin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31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29.bin"/><Relationship Id="rId3" Type="http://schemas.openxmlformats.org/officeDocument/2006/relationships/image" Target="../media/image98.wmf"/><Relationship Id="rId2" Type="http://schemas.openxmlformats.org/officeDocument/2006/relationships/oleObject" Target="../embeddings/oleObject128.bin"/><Relationship Id="rId19" Type="http://schemas.openxmlformats.org/officeDocument/2006/relationships/vmlDrawing" Target="../drawings/vmlDrawing12.v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105.wmf"/><Relationship Id="rId16" Type="http://schemas.openxmlformats.org/officeDocument/2006/relationships/oleObject" Target="../embeddings/oleObject135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34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33.bin"/><Relationship Id="rId11" Type="http://schemas.openxmlformats.org/officeDocument/2006/relationships/image" Target="../media/image102.wmf"/><Relationship Id="rId10" Type="http://schemas.openxmlformats.org/officeDocument/2006/relationships/oleObject" Target="../embeddings/oleObject132.bin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oleObject" Target="../embeddings/oleObject139.bin"/><Relationship Id="rId7" Type="http://schemas.openxmlformats.org/officeDocument/2006/relationships/image" Target="../media/image108.wmf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37.bin"/><Relationship Id="rId3" Type="http://schemas.openxmlformats.org/officeDocument/2006/relationships/image" Target="../media/image106.wmf"/><Relationship Id="rId23" Type="http://schemas.openxmlformats.org/officeDocument/2006/relationships/vmlDrawing" Target="../drawings/vmlDrawing13.vml"/><Relationship Id="rId22" Type="http://schemas.openxmlformats.org/officeDocument/2006/relationships/slideLayout" Target="../slideLayouts/slideLayout8.xml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04.wmf"/><Relationship Id="rId2" Type="http://schemas.openxmlformats.org/officeDocument/2006/relationships/oleObject" Target="../embeddings/oleObject136.bin"/><Relationship Id="rId19" Type="http://schemas.openxmlformats.org/officeDocument/2006/relationships/oleObject" Target="../embeddings/oleObject145.bin"/><Relationship Id="rId18" Type="http://schemas.openxmlformats.org/officeDocument/2006/relationships/oleObject" Target="../embeddings/oleObject144.bin"/><Relationship Id="rId17" Type="http://schemas.openxmlformats.org/officeDocument/2006/relationships/image" Target="../media/image111.wmf"/><Relationship Id="rId16" Type="http://schemas.openxmlformats.org/officeDocument/2006/relationships/oleObject" Target="../embeddings/oleObject143.bin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05.w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09.wmf"/><Relationship Id="rId10" Type="http://schemas.openxmlformats.org/officeDocument/2006/relationships/oleObject" Target="../embeddings/oleObject140.bin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oleObject" Target="../embeddings/oleObject150.bin"/><Relationship Id="rId7" Type="http://schemas.openxmlformats.org/officeDocument/2006/relationships/image" Target="../media/image114.wmf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48.bin"/><Relationship Id="rId3" Type="http://schemas.openxmlformats.org/officeDocument/2006/relationships/image" Target="../media/image112.wmf"/><Relationship Id="rId2" Type="http://schemas.openxmlformats.org/officeDocument/2006/relationships/oleObject" Target="../embeddings/oleObject147.bin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8.xml"/><Relationship Id="rId13" Type="http://schemas.openxmlformats.org/officeDocument/2006/relationships/image" Target="../media/image117.wmf"/><Relationship Id="rId12" Type="http://schemas.openxmlformats.org/officeDocument/2006/relationships/oleObject" Target="../embeddings/oleObject152.bin"/><Relationship Id="rId11" Type="http://schemas.openxmlformats.org/officeDocument/2006/relationships/image" Target="../media/image116.wmf"/><Relationship Id="rId10" Type="http://schemas.openxmlformats.org/officeDocument/2006/relationships/oleObject" Target="../embeddings/oleObject151.bin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oleObject" Target="../embeddings/oleObject156.bin"/><Relationship Id="rId7" Type="http://schemas.openxmlformats.org/officeDocument/2006/relationships/image" Target="../media/image117.wmf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54.bin"/><Relationship Id="rId3" Type="http://schemas.openxmlformats.org/officeDocument/2006/relationships/image" Target="../media/image118.wmf"/><Relationship Id="rId2" Type="http://schemas.openxmlformats.org/officeDocument/2006/relationships/oleObject" Target="../embeddings/oleObject153.bin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8.xml"/><Relationship Id="rId11" Type="http://schemas.openxmlformats.org/officeDocument/2006/relationships/image" Target="../media/image120.wmf"/><Relationship Id="rId10" Type="http://schemas.openxmlformats.org/officeDocument/2006/relationships/oleObject" Target="../embeddings/oleObject157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59" Type="http://schemas.openxmlformats.org/officeDocument/2006/relationships/vmlDrawing" Target="../drawings/vmlDrawing2.vml"/><Relationship Id="rId58" Type="http://schemas.openxmlformats.org/officeDocument/2006/relationships/slideLayout" Target="../slideLayouts/slideLayout8.xml"/><Relationship Id="rId57" Type="http://schemas.openxmlformats.org/officeDocument/2006/relationships/image" Target="../media/image25.wmf"/><Relationship Id="rId56" Type="http://schemas.openxmlformats.org/officeDocument/2006/relationships/oleObject" Target="../embeddings/oleObject52.bin"/><Relationship Id="rId55" Type="http://schemas.openxmlformats.org/officeDocument/2006/relationships/image" Target="../media/image24.wmf"/><Relationship Id="rId54" Type="http://schemas.openxmlformats.org/officeDocument/2006/relationships/oleObject" Target="../embeddings/oleObject51.bin"/><Relationship Id="rId53" Type="http://schemas.openxmlformats.org/officeDocument/2006/relationships/image" Target="../media/image23.wmf"/><Relationship Id="rId52" Type="http://schemas.openxmlformats.org/officeDocument/2006/relationships/oleObject" Target="../embeddings/oleObject50.bin"/><Relationship Id="rId51" Type="http://schemas.openxmlformats.org/officeDocument/2006/relationships/image" Target="../media/image22.wmf"/><Relationship Id="rId50" Type="http://schemas.openxmlformats.org/officeDocument/2006/relationships/oleObject" Target="../embeddings/oleObject49.bin"/><Relationship Id="rId5" Type="http://schemas.openxmlformats.org/officeDocument/2006/relationships/image" Target="../media/image27.wmf"/><Relationship Id="rId49" Type="http://schemas.openxmlformats.org/officeDocument/2006/relationships/image" Target="../media/image21.wmf"/><Relationship Id="rId48" Type="http://schemas.openxmlformats.org/officeDocument/2006/relationships/oleObject" Target="../embeddings/oleObject48.bin"/><Relationship Id="rId47" Type="http://schemas.openxmlformats.org/officeDocument/2006/relationships/image" Target="../media/image20.wmf"/><Relationship Id="rId46" Type="http://schemas.openxmlformats.org/officeDocument/2006/relationships/oleObject" Target="../embeddings/oleObject47.bin"/><Relationship Id="rId45" Type="http://schemas.openxmlformats.org/officeDocument/2006/relationships/image" Target="../media/image19.wmf"/><Relationship Id="rId44" Type="http://schemas.openxmlformats.org/officeDocument/2006/relationships/oleObject" Target="../embeddings/oleObject46.bin"/><Relationship Id="rId43" Type="http://schemas.openxmlformats.org/officeDocument/2006/relationships/image" Target="../media/image18.wmf"/><Relationship Id="rId42" Type="http://schemas.openxmlformats.org/officeDocument/2006/relationships/oleObject" Target="../embeddings/oleObject45.bin"/><Relationship Id="rId41" Type="http://schemas.openxmlformats.org/officeDocument/2006/relationships/image" Target="../media/image17.wmf"/><Relationship Id="rId40" Type="http://schemas.openxmlformats.org/officeDocument/2006/relationships/oleObject" Target="../embeddings/oleObject44.bin"/><Relationship Id="rId4" Type="http://schemas.openxmlformats.org/officeDocument/2006/relationships/oleObject" Target="../embeddings/oleObject26.bin"/><Relationship Id="rId39" Type="http://schemas.openxmlformats.org/officeDocument/2006/relationships/image" Target="../media/image16.wmf"/><Relationship Id="rId38" Type="http://schemas.openxmlformats.org/officeDocument/2006/relationships/oleObject" Target="../embeddings/oleObject43.bin"/><Relationship Id="rId37" Type="http://schemas.openxmlformats.org/officeDocument/2006/relationships/image" Target="../media/image15.wmf"/><Relationship Id="rId36" Type="http://schemas.openxmlformats.org/officeDocument/2006/relationships/oleObject" Target="../embeddings/oleObject42.bin"/><Relationship Id="rId35" Type="http://schemas.openxmlformats.org/officeDocument/2006/relationships/image" Target="../media/image14.wmf"/><Relationship Id="rId34" Type="http://schemas.openxmlformats.org/officeDocument/2006/relationships/oleObject" Target="../embeddings/oleObject41.bin"/><Relationship Id="rId33" Type="http://schemas.openxmlformats.org/officeDocument/2006/relationships/image" Target="../media/image13.wmf"/><Relationship Id="rId32" Type="http://schemas.openxmlformats.org/officeDocument/2006/relationships/oleObject" Target="../embeddings/oleObject40.bin"/><Relationship Id="rId31" Type="http://schemas.openxmlformats.org/officeDocument/2006/relationships/image" Target="../media/image12.wmf"/><Relationship Id="rId30" Type="http://schemas.openxmlformats.org/officeDocument/2006/relationships/oleObject" Target="../embeddings/oleObject39.bin"/><Relationship Id="rId3" Type="http://schemas.openxmlformats.org/officeDocument/2006/relationships/image" Target="../media/image26.wmf"/><Relationship Id="rId29" Type="http://schemas.openxmlformats.org/officeDocument/2006/relationships/image" Target="../media/image11.wmf"/><Relationship Id="rId28" Type="http://schemas.openxmlformats.org/officeDocument/2006/relationships/oleObject" Target="../embeddings/oleObject38.bin"/><Relationship Id="rId27" Type="http://schemas.openxmlformats.org/officeDocument/2006/relationships/image" Target="../media/image10.wmf"/><Relationship Id="rId26" Type="http://schemas.openxmlformats.org/officeDocument/2006/relationships/oleObject" Target="../embeddings/oleObject37.bin"/><Relationship Id="rId25" Type="http://schemas.openxmlformats.org/officeDocument/2006/relationships/image" Target="../media/image9.wmf"/><Relationship Id="rId24" Type="http://schemas.openxmlformats.org/officeDocument/2006/relationships/oleObject" Target="../embeddings/oleObject36.bin"/><Relationship Id="rId23" Type="http://schemas.openxmlformats.org/officeDocument/2006/relationships/image" Target="../media/image8.wmf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7.wmf"/><Relationship Id="rId20" Type="http://schemas.openxmlformats.org/officeDocument/2006/relationships/oleObject" Target="../embeddings/oleObject34.bin"/><Relationship Id="rId2" Type="http://schemas.openxmlformats.org/officeDocument/2006/relationships/oleObject" Target="../embeddings/oleObject25.bin"/><Relationship Id="rId19" Type="http://schemas.openxmlformats.org/officeDocument/2006/relationships/image" Target="../media/image6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3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32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35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4.bin"/><Relationship Id="rId3" Type="http://schemas.openxmlformats.org/officeDocument/2006/relationships/image" Target="../media/image33.wmf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8.xml"/><Relationship Id="rId21" Type="http://schemas.openxmlformats.org/officeDocument/2006/relationships/image" Target="../media/image42.wmf"/><Relationship Id="rId20" Type="http://schemas.openxmlformats.org/officeDocument/2006/relationships/oleObject" Target="../embeddings/oleObject62.bin"/><Relationship Id="rId2" Type="http://schemas.openxmlformats.org/officeDocument/2006/relationships/oleObject" Target="../embeddings/oleObject53.bin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61.bin"/><Relationship Id="rId17" Type="http://schemas.openxmlformats.org/officeDocument/2006/relationships/image" Target="../media/image40.wmf"/><Relationship Id="rId16" Type="http://schemas.openxmlformats.org/officeDocument/2006/relationships/oleObject" Target="../embeddings/oleObject60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59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58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57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66.bin"/><Relationship Id="rId7" Type="http://schemas.openxmlformats.org/officeDocument/2006/relationships/image" Target="../media/image45.wmf"/><Relationship Id="rId6" Type="http://schemas.openxmlformats.org/officeDocument/2006/relationships/oleObject" Target="../embeddings/oleObject6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64.bin"/><Relationship Id="rId3" Type="http://schemas.openxmlformats.org/officeDocument/2006/relationships/image" Target="../media/image43.wmf"/><Relationship Id="rId2" Type="http://schemas.openxmlformats.org/officeDocument/2006/relationships/oleObject" Target="../embeddings/oleObject63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jpeg"/><Relationship Id="rId8" Type="http://schemas.openxmlformats.org/officeDocument/2006/relationships/image" Target="../media/image50.jpeg"/><Relationship Id="rId7" Type="http://schemas.openxmlformats.org/officeDocument/2006/relationships/image" Target="../media/image49.wmf"/><Relationship Id="rId6" Type="http://schemas.openxmlformats.org/officeDocument/2006/relationships/oleObject" Target="../embeddings/oleObject6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68.bin"/><Relationship Id="rId3" Type="http://schemas.openxmlformats.org/officeDocument/2006/relationships/image" Target="../media/image47.wmf"/><Relationship Id="rId2" Type="http://schemas.openxmlformats.org/officeDocument/2006/relationships/oleObject" Target="../embeddings/oleObject67.bin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54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1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70.bin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8.xml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76.bin"/><Relationship Id="rId13" Type="http://schemas.openxmlformats.org/officeDocument/2006/relationships/image" Target="../media/image57.w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74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80.bin"/><Relationship Id="rId7" Type="http://schemas.openxmlformats.org/officeDocument/2006/relationships/image" Target="../media/image61.wmf"/><Relationship Id="rId6" Type="http://schemas.openxmlformats.org/officeDocument/2006/relationships/oleObject" Target="../embeddings/oleObject79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78.bin"/><Relationship Id="rId3" Type="http://schemas.openxmlformats.org/officeDocument/2006/relationships/image" Target="../media/image59.wmf"/><Relationship Id="rId2" Type="http://schemas.openxmlformats.org/officeDocument/2006/relationships/oleObject" Target="../embeddings/oleObject77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8.xml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81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oleObject" Target="../embeddings/oleObject85.bin"/><Relationship Id="rId7" Type="http://schemas.openxmlformats.org/officeDocument/2006/relationships/image" Target="../media/image66.wmf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83.bin"/><Relationship Id="rId3" Type="http://schemas.openxmlformats.org/officeDocument/2006/relationships/image" Target="../media/image64.wmf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8.xml"/><Relationship Id="rId2" Type="http://schemas.openxmlformats.org/officeDocument/2006/relationships/oleObject" Target="../embeddings/oleObject82.bin"/><Relationship Id="rId19" Type="http://schemas.openxmlformats.org/officeDocument/2006/relationships/image" Target="../media/image71.wmf"/><Relationship Id="rId18" Type="http://schemas.openxmlformats.org/officeDocument/2006/relationships/oleObject" Target="../embeddings/oleObject90.bin"/><Relationship Id="rId17" Type="http://schemas.openxmlformats.org/officeDocument/2006/relationships/image" Target="../media/image70.wmf"/><Relationship Id="rId16" Type="http://schemas.openxmlformats.org/officeDocument/2006/relationships/oleObject" Target="../embeddings/oleObject89.bin"/><Relationship Id="rId15" Type="http://schemas.openxmlformats.org/officeDocument/2006/relationships/image" Target="../media/image69.wmf"/><Relationship Id="rId14" Type="http://schemas.openxmlformats.org/officeDocument/2006/relationships/oleObject" Target="../embeddings/oleObject88.bin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87.bin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86.bin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94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92.bin"/><Relationship Id="rId3" Type="http://schemas.openxmlformats.org/officeDocument/2006/relationships/image" Target="../media/image72.wmf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8.xml"/><Relationship Id="rId23" Type="http://schemas.openxmlformats.org/officeDocument/2006/relationships/image" Target="../media/image82.wmf"/><Relationship Id="rId22" Type="http://schemas.openxmlformats.org/officeDocument/2006/relationships/oleObject" Target="../embeddings/oleObject101.bin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100.bin"/><Relationship Id="rId2" Type="http://schemas.openxmlformats.org/officeDocument/2006/relationships/oleObject" Target="../embeddings/oleObject91.bin"/><Relationship Id="rId19" Type="http://schemas.openxmlformats.org/officeDocument/2006/relationships/image" Target="../media/image80.wmf"/><Relationship Id="rId18" Type="http://schemas.openxmlformats.org/officeDocument/2006/relationships/oleObject" Target="../embeddings/oleObject99.bin"/><Relationship Id="rId17" Type="http://schemas.openxmlformats.org/officeDocument/2006/relationships/image" Target="../media/image79.wmf"/><Relationship Id="rId16" Type="http://schemas.openxmlformats.org/officeDocument/2006/relationships/oleObject" Target="../embeddings/oleObject98.bin"/><Relationship Id="rId15" Type="http://schemas.openxmlformats.org/officeDocument/2006/relationships/image" Target="../media/image78.wmf"/><Relationship Id="rId14" Type="http://schemas.openxmlformats.org/officeDocument/2006/relationships/oleObject" Target="../embeddings/oleObject97.bin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96.bin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95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7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200025" y="858838"/>
            <a:ext cx="6408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 磁场对载流线圈的力矩作用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2497138" y="3321050"/>
            <a:ext cx="1198563" cy="655638"/>
            <a:chOff x="1889" y="2657"/>
            <a:chExt cx="755" cy="413"/>
          </a:xfrm>
        </p:grpSpPr>
        <p:sp>
          <p:nvSpPr>
            <p:cNvPr id="220" name="直接连接符 219"/>
            <p:cNvSpPr/>
            <p:nvPr/>
          </p:nvSpPr>
          <p:spPr>
            <a:xfrm>
              <a:off x="1889" y="2702"/>
              <a:ext cx="480" cy="288"/>
            </a:xfrm>
            <a:prstGeom prst="line">
              <a:avLst/>
            </a:prstGeom>
            <a:ln w="25400" cap="flat" cmpd="sng">
              <a:solidFill>
                <a:srgbClr val="3333FF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221" name="对象 220"/>
            <p:cNvGraphicFramePr/>
            <p:nvPr/>
          </p:nvGraphicFramePr>
          <p:xfrm>
            <a:off x="2414" y="2772"/>
            <a:ext cx="23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" name="" r:id="rId2" imgW="127000" imgH="165100" progId="Equation.3">
                    <p:embed/>
                  </p:oleObj>
                </mc:Choice>
                <mc:Fallback>
                  <p:oleObj name="" r:id="rId2" imgW="127000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14" y="2772"/>
                          <a:ext cx="230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3" name="组合 222"/>
            <p:cNvGrpSpPr/>
            <p:nvPr/>
          </p:nvGrpSpPr>
          <p:grpSpPr>
            <a:xfrm>
              <a:off x="2070" y="2657"/>
              <a:ext cx="323" cy="271"/>
              <a:chOff x="4513" y="1888"/>
              <a:chExt cx="323" cy="271"/>
            </a:xfrm>
          </p:grpSpPr>
          <p:sp>
            <p:nvSpPr>
              <p:cNvPr id="224" name="任意多边形 223"/>
              <p:cNvSpPr/>
              <p:nvPr/>
            </p:nvSpPr>
            <p:spPr>
              <a:xfrm rot="19620000">
                <a:off x="4513" y="1979"/>
                <a:ext cx="100" cy="45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21600" y="0"/>
                  </a:cxn>
                  <a:cxn ang="90">
                    <a:pos x="0" y="21600"/>
                  </a:cxn>
                  <a:cxn ang="27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21600" y="0"/>
                    </a:moveTo>
                    <a:arcTo wR="21600" hR="21600" stAng="0" swAng="5400000"/>
                  </a:path>
                  <a:path w="21600" h="21600" stroke="0">
                    <a:moveTo>
                      <a:pt x="21600" y="0"/>
                    </a:moveTo>
                    <a:arcTo wR="21600" hR="21600" stAng="0" swAng="5400000"/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25" name="对象 224"/>
              <p:cNvGraphicFramePr/>
              <p:nvPr/>
            </p:nvGraphicFramePr>
            <p:xfrm>
              <a:off x="4604" y="1888"/>
              <a:ext cx="23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" name="" r:id="rId4" imgW="139700" imgH="165100" progId="Equation.3">
                      <p:embed/>
                    </p:oleObj>
                  </mc:Choice>
                  <mc:Fallback>
                    <p:oleObj name="" r:id="rId4" imgW="139700" imgH="1651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604" y="1888"/>
                            <a:ext cx="232" cy="2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7" name="组合 226"/>
          <p:cNvGrpSpPr/>
          <p:nvPr/>
        </p:nvGrpSpPr>
        <p:grpSpPr>
          <a:xfrm>
            <a:off x="549275" y="5334000"/>
            <a:ext cx="5754688" cy="595313"/>
            <a:chOff x="331" y="3320"/>
            <a:chExt cx="3625" cy="375"/>
          </a:xfrm>
        </p:grpSpPr>
        <p:sp>
          <p:nvSpPr>
            <p:cNvPr id="228" name="文本框 227"/>
            <p:cNvSpPr txBox="1"/>
            <p:nvPr/>
          </p:nvSpPr>
          <p:spPr>
            <a:xfrm>
              <a:off x="331" y="3336"/>
              <a:ext cx="11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已知：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9" name="对象 228"/>
            <p:cNvGraphicFramePr/>
            <p:nvPr/>
          </p:nvGraphicFramePr>
          <p:xfrm>
            <a:off x="1085" y="3320"/>
            <a:ext cx="125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" name="" r:id="rId6" imgW="760730" imgH="215900" progId="Equation.3">
                    <p:embed/>
                  </p:oleObj>
                </mc:Choice>
                <mc:Fallback>
                  <p:oleObj name="" r:id="rId6" imgW="760730" imgH="2159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85" y="3320"/>
                          <a:ext cx="1258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对象 230"/>
            <p:cNvGraphicFramePr/>
            <p:nvPr/>
          </p:nvGraphicFramePr>
          <p:xfrm>
            <a:off x="2696" y="3338"/>
            <a:ext cx="126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" name="" r:id="rId8" imgW="760730" imgH="215900" progId="Equation.3">
                    <p:embed/>
                  </p:oleObj>
                </mc:Choice>
                <mc:Fallback>
                  <p:oleObj name="" r:id="rId8" imgW="76073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96" y="3338"/>
                          <a:ext cx="1260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" name="文本框 232"/>
          <p:cNvSpPr txBox="1"/>
          <p:nvPr/>
        </p:nvSpPr>
        <p:spPr>
          <a:xfrm>
            <a:off x="579438" y="5921375"/>
            <a:ext cx="3990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则各边受力如图所示：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34" name="组合 233"/>
          <p:cNvGrpSpPr/>
          <p:nvPr/>
        </p:nvGrpSpPr>
        <p:grpSpPr>
          <a:xfrm>
            <a:off x="4956175" y="4124325"/>
            <a:ext cx="587375" cy="1047750"/>
            <a:chOff x="3122" y="2378"/>
            <a:chExt cx="370" cy="660"/>
          </a:xfrm>
        </p:grpSpPr>
        <p:sp>
          <p:nvSpPr>
            <p:cNvPr id="235" name="直接连接符 234"/>
            <p:cNvSpPr/>
            <p:nvPr/>
          </p:nvSpPr>
          <p:spPr>
            <a:xfrm flipV="1">
              <a:off x="3487" y="2378"/>
              <a:ext cx="5" cy="567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triangle" w="lg" len="med"/>
              <a:tailEnd type="none" w="sm" len="sm"/>
            </a:ln>
          </p:spPr>
        </p:sp>
        <p:graphicFrame>
          <p:nvGraphicFramePr>
            <p:cNvPr id="236" name="对象 235"/>
            <p:cNvGraphicFramePr/>
            <p:nvPr/>
          </p:nvGraphicFramePr>
          <p:xfrm>
            <a:off x="3122" y="2691"/>
            <a:ext cx="2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" name="" r:id="rId10" imgW="190500" imgH="228600" progId="Equation.3">
                    <p:embed/>
                  </p:oleObj>
                </mc:Choice>
                <mc:Fallback>
                  <p:oleObj name="" r:id="rId10" imgW="190500" imgH="228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22" y="2691"/>
                          <a:ext cx="290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8" name="组合 237"/>
          <p:cNvGrpSpPr/>
          <p:nvPr/>
        </p:nvGrpSpPr>
        <p:grpSpPr>
          <a:xfrm>
            <a:off x="7164388" y="1671638"/>
            <a:ext cx="574675" cy="989012"/>
            <a:chOff x="5112" y="242"/>
            <a:chExt cx="362" cy="623"/>
          </a:xfrm>
        </p:grpSpPr>
        <p:sp>
          <p:nvSpPr>
            <p:cNvPr id="239" name="直接连接符 238"/>
            <p:cNvSpPr/>
            <p:nvPr/>
          </p:nvSpPr>
          <p:spPr>
            <a:xfrm>
              <a:off x="5112" y="298"/>
              <a:ext cx="0" cy="567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triangle" w="lg" len="med"/>
              <a:tailEnd type="none" w="sm" len="sm"/>
            </a:ln>
          </p:spPr>
        </p:sp>
        <p:graphicFrame>
          <p:nvGraphicFramePr>
            <p:cNvPr id="240" name="对象 239"/>
            <p:cNvGraphicFramePr/>
            <p:nvPr/>
          </p:nvGraphicFramePr>
          <p:xfrm>
            <a:off x="5165" y="242"/>
            <a:ext cx="3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" name="" r:id="rId12" imgW="203200" imgH="228600" progId="Equation.3">
                    <p:embed/>
                  </p:oleObj>
                </mc:Choice>
                <mc:Fallback>
                  <p:oleObj name="" r:id="rId12" imgW="2032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65" y="242"/>
                          <a:ext cx="309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2" name="组合 241"/>
          <p:cNvGrpSpPr/>
          <p:nvPr/>
        </p:nvGrpSpPr>
        <p:grpSpPr>
          <a:xfrm>
            <a:off x="1858963" y="1487488"/>
            <a:ext cx="519112" cy="925512"/>
            <a:chOff x="1330" y="589"/>
            <a:chExt cx="327" cy="583"/>
          </a:xfrm>
        </p:grpSpPr>
        <p:sp>
          <p:nvSpPr>
            <p:cNvPr id="243" name="直接连接符 242"/>
            <p:cNvSpPr/>
            <p:nvPr/>
          </p:nvSpPr>
          <p:spPr>
            <a:xfrm>
              <a:off x="1657" y="605"/>
              <a:ext cx="0" cy="567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triangle" w="lg" len="med"/>
              <a:tailEnd type="none" w="sm" len="sm"/>
            </a:ln>
          </p:spPr>
        </p:sp>
        <p:graphicFrame>
          <p:nvGraphicFramePr>
            <p:cNvPr id="244" name="对象 243"/>
            <p:cNvGraphicFramePr/>
            <p:nvPr/>
          </p:nvGraphicFramePr>
          <p:xfrm>
            <a:off x="1330" y="589"/>
            <a:ext cx="30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" name="" r:id="rId14" imgW="190500" imgH="228600" progId="Equation.3">
                    <p:embed/>
                  </p:oleObj>
                </mc:Choice>
                <mc:Fallback>
                  <p:oleObj name="" r:id="rId14" imgW="190500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30" y="589"/>
                          <a:ext cx="30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" name="组合 245"/>
          <p:cNvGrpSpPr/>
          <p:nvPr/>
        </p:nvGrpSpPr>
        <p:grpSpPr>
          <a:xfrm>
            <a:off x="2473325" y="4305300"/>
            <a:ext cx="550863" cy="900113"/>
            <a:chOff x="2078" y="2570"/>
            <a:chExt cx="347" cy="567"/>
          </a:xfrm>
        </p:grpSpPr>
        <p:sp>
          <p:nvSpPr>
            <p:cNvPr id="247" name="直接连接符 246"/>
            <p:cNvSpPr/>
            <p:nvPr/>
          </p:nvSpPr>
          <p:spPr>
            <a:xfrm flipV="1">
              <a:off x="2078" y="2570"/>
              <a:ext cx="5" cy="567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triangle" w="lg" len="med"/>
              <a:tailEnd type="none" w="sm" len="sm"/>
            </a:ln>
          </p:spPr>
        </p:sp>
        <p:graphicFrame>
          <p:nvGraphicFramePr>
            <p:cNvPr id="248" name="对象 247"/>
            <p:cNvGraphicFramePr/>
            <p:nvPr/>
          </p:nvGraphicFramePr>
          <p:xfrm>
            <a:off x="2140" y="2786"/>
            <a:ext cx="28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" name="" r:id="rId16" imgW="203200" imgH="228600" progId="Equation.3">
                    <p:embed/>
                  </p:oleObj>
                </mc:Choice>
                <mc:Fallback>
                  <p:oleObj name="" r:id="rId16" imgW="2032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40" y="2786"/>
                          <a:ext cx="285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" name="组合 249"/>
          <p:cNvGrpSpPr/>
          <p:nvPr/>
        </p:nvGrpSpPr>
        <p:grpSpPr>
          <a:xfrm>
            <a:off x="4716463" y="1666875"/>
            <a:ext cx="3908425" cy="3590925"/>
            <a:chOff x="2971" y="830"/>
            <a:chExt cx="2462" cy="2262"/>
          </a:xfrm>
        </p:grpSpPr>
        <p:sp>
          <p:nvSpPr>
            <p:cNvPr id="251" name="直接连接符 250"/>
            <p:cNvSpPr/>
            <p:nvPr/>
          </p:nvSpPr>
          <p:spPr>
            <a:xfrm>
              <a:off x="2971" y="2403"/>
              <a:ext cx="226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252" name="直接连接符 251"/>
            <p:cNvSpPr/>
            <p:nvPr/>
          </p:nvSpPr>
          <p:spPr>
            <a:xfrm>
              <a:off x="2971" y="1950"/>
              <a:ext cx="226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253" name="直接连接符 252"/>
            <p:cNvSpPr/>
            <p:nvPr/>
          </p:nvSpPr>
          <p:spPr>
            <a:xfrm>
              <a:off x="2971" y="1496"/>
              <a:ext cx="226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triangle" w="lg" len="med"/>
            </a:ln>
          </p:spPr>
        </p:sp>
        <p:graphicFrame>
          <p:nvGraphicFramePr>
            <p:cNvPr id="254" name="对象 253"/>
            <p:cNvGraphicFramePr/>
            <p:nvPr/>
          </p:nvGraphicFramePr>
          <p:xfrm>
            <a:off x="5176" y="1202"/>
            <a:ext cx="25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" name="" r:id="rId18" imgW="165100" imgH="190500" progId="Equation.3">
                    <p:embed/>
                  </p:oleObj>
                </mc:Choice>
                <mc:Fallback>
                  <p:oleObj name="" r:id="rId18" imgW="165100" imgH="190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176" y="1202"/>
                          <a:ext cx="257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" name="组合 255"/>
            <p:cNvGrpSpPr/>
            <p:nvPr/>
          </p:nvGrpSpPr>
          <p:grpSpPr>
            <a:xfrm>
              <a:off x="3334" y="1450"/>
              <a:ext cx="1348" cy="952"/>
              <a:chOff x="3373" y="1480"/>
              <a:chExt cx="1348" cy="952"/>
            </a:xfrm>
          </p:grpSpPr>
          <p:sp>
            <p:nvSpPr>
              <p:cNvPr id="257" name="矩形 256"/>
              <p:cNvSpPr/>
              <p:nvPr/>
            </p:nvSpPr>
            <p:spPr>
              <a:xfrm rot="19260000">
                <a:off x="3373" y="1889"/>
                <a:ext cx="1348" cy="13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" name="组合 257"/>
              <p:cNvGrpSpPr/>
              <p:nvPr/>
            </p:nvGrpSpPr>
            <p:grpSpPr>
              <a:xfrm>
                <a:off x="3470" y="2296"/>
                <a:ext cx="136" cy="136"/>
                <a:chOff x="3379" y="2341"/>
                <a:chExt cx="136" cy="136"/>
              </a:xfrm>
            </p:grpSpPr>
            <p:sp>
              <p:nvSpPr>
                <p:cNvPr id="259" name="椭圆 258"/>
                <p:cNvSpPr/>
                <p:nvPr/>
              </p:nvSpPr>
              <p:spPr>
                <a:xfrm>
                  <a:off x="3379" y="2341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260" name="对象 259"/>
                <p:cNvGraphicFramePr/>
                <p:nvPr/>
              </p:nvGraphicFramePr>
              <p:xfrm>
                <a:off x="3379" y="2341"/>
                <a:ext cx="120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1" name="" r:id="rId20" imgW="190500" imgH="215900" progId="Equation.3">
                        <p:embed/>
                      </p:oleObj>
                    </mc:Choice>
                    <mc:Fallback>
                      <p:oleObj name="" r:id="rId20" imgW="190500" imgH="215900" progId="Equation.3">
                        <p:embed/>
                        <p:pic>
                          <p:nvPicPr>
                            <p:cNvPr id="0" name="图片 3080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79" y="2341"/>
                              <a:ext cx="120" cy="1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2" name="组合 261"/>
              <p:cNvGrpSpPr/>
              <p:nvPr/>
            </p:nvGrpSpPr>
            <p:grpSpPr>
              <a:xfrm>
                <a:off x="4468" y="1480"/>
                <a:ext cx="136" cy="136"/>
                <a:chOff x="4604" y="1344"/>
                <a:chExt cx="136" cy="136"/>
              </a:xfrm>
            </p:grpSpPr>
            <p:sp>
              <p:nvSpPr>
                <p:cNvPr id="263" name="椭圆 262"/>
                <p:cNvSpPr/>
                <p:nvPr/>
              </p:nvSpPr>
              <p:spPr>
                <a:xfrm>
                  <a:off x="4604" y="1344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264" name="对象 263"/>
                <p:cNvGraphicFramePr/>
                <p:nvPr/>
              </p:nvGraphicFramePr>
              <p:xfrm>
                <a:off x="4645" y="1385"/>
                <a:ext cx="72" cy="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" name="" r:id="rId22" imgW="114300" imgH="114300" progId="Equation.3">
                        <p:embed/>
                      </p:oleObj>
                    </mc:Choice>
                    <mc:Fallback>
                      <p:oleObj name="" r:id="rId22" imgW="114300" imgH="114300" progId="Equation.3">
                        <p:embed/>
                        <p:pic>
                          <p:nvPicPr>
                            <p:cNvPr id="0" name="图片 3082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45" y="1385"/>
                              <a:ext cx="72" cy="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66" name="对象 265"/>
            <p:cNvGraphicFramePr/>
            <p:nvPr/>
          </p:nvGraphicFramePr>
          <p:xfrm>
            <a:off x="3170" y="2427"/>
            <a:ext cx="38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" name="" r:id="rId24" imgW="279400" imgH="203200" progId="Equation.3">
                    <p:embed/>
                  </p:oleObj>
                </mc:Choice>
                <mc:Fallback>
                  <p:oleObj name="" r:id="rId24" imgW="279400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170" y="2427"/>
                          <a:ext cx="389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" name="对象 267"/>
            <p:cNvGraphicFramePr/>
            <p:nvPr/>
          </p:nvGraphicFramePr>
          <p:xfrm>
            <a:off x="4557" y="1199"/>
            <a:ext cx="42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" name="" r:id="rId26" imgW="292100" imgH="203200" progId="Equation.3">
                    <p:embed/>
                  </p:oleObj>
                </mc:Choice>
                <mc:Fallback>
                  <p:oleObj name="" r:id="rId26" imgW="2921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557" y="1199"/>
                          <a:ext cx="421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" name="直接连接符 269"/>
            <p:cNvSpPr/>
            <p:nvPr/>
          </p:nvSpPr>
          <p:spPr>
            <a:xfrm>
              <a:off x="4060" y="1949"/>
              <a:ext cx="308" cy="383"/>
            </a:xfrm>
            <a:prstGeom prst="line">
              <a:avLst/>
            </a:prstGeom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271" name="对象 270"/>
            <p:cNvGraphicFramePr/>
            <p:nvPr/>
          </p:nvGraphicFramePr>
          <p:xfrm>
            <a:off x="4424" y="2160"/>
            <a:ext cx="21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" name="" r:id="rId28" imgW="139700" imgH="177800" progId="Equation.3">
                    <p:embed/>
                  </p:oleObj>
                </mc:Choice>
                <mc:Fallback>
                  <p:oleObj name="" r:id="rId28" imgW="139700" imgH="177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424" y="2160"/>
                          <a:ext cx="21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" name="任意多边形 272"/>
            <p:cNvSpPr/>
            <p:nvPr/>
          </p:nvSpPr>
          <p:spPr>
            <a:xfrm>
              <a:off x="4148" y="1942"/>
              <a:ext cx="100" cy="138"/>
            </a:xfrm>
            <a:custGeom>
              <a:avLst/>
              <a:gdLst>
                <a:gd name="txL" fmla="*/ 0 w 21600"/>
                <a:gd name="txT" fmla="*/ 0 h 20604"/>
                <a:gd name="txR" fmla="*/ 21600 w 21600"/>
                <a:gd name="txB" fmla="*/ 20604 h 20604"/>
              </a:gdLst>
              <a:ahLst/>
              <a:cxnLst>
                <a:cxn ang="270">
                  <a:pos x="21600" y="0"/>
                </a:cxn>
                <a:cxn ang="90">
                  <a:pos x="6482" y="20604"/>
                </a:cxn>
                <a:cxn ang="270">
                  <a:pos x="0" y="0"/>
                </a:cxn>
              </a:cxnLst>
              <a:rect l="txL" t="txT" r="txR" b="txB"/>
              <a:pathLst>
                <a:path w="21600" h="20604" fill="none">
                  <a:moveTo>
                    <a:pt x="21600" y="0"/>
                  </a:moveTo>
                  <a:arcTo wR="21600" hR="21600" stAng="0" swAng="4352188"/>
                </a:path>
                <a:path w="21600" h="20604" stroke="0">
                  <a:moveTo>
                    <a:pt x="21600" y="0"/>
                  </a:moveTo>
                  <a:arcTo wR="21600" hR="21600" stAng="0" swAng="4352188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4" name="对象 273"/>
            <p:cNvGraphicFramePr/>
            <p:nvPr/>
          </p:nvGraphicFramePr>
          <p:xfrm>
            <a:off x="4241" y="1949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" name="" r:id="rId30" imgW="139700" imgH="165100" progId="Equation.3">
                    <p:embed/>
                  </p:oleObj>
                </mc:Choice>
                <mc:Fallback>
                  <p:oleObj name="" r:id="rId30" imgW="139700" imgH="165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241" y="1949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" name="直接连接符 275"/>
            <p:cNvSpPr/>
            <p:nvPr/>
          </p:nvSpPr>
          <p:spPr>
            <a:xfrm>
              <a:off x="4513" y="1586"/>
              <a:ext cx="0" cy="5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77" name="任意多边形 276"/>
            <p:cNvSpPr/>
            <p:nvPr/>
          </p:nvSpPr>
          <p:spPr>
            <a:xfrm rot="20880000">
              <a:off x="4423" y="1677"/>
              <a:ext cx="79" cy="10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8" name="对象 277"/>
            <p:cNvGraphicFramePr/>
            <p:nvPr/>
          </p:nvGraphicFramePr>
          <p:xfrm>
            <a:off x="4301" y="1714"/>
            <a:ext cx="19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" name="" r:id="rId32" imgW="139700" imgH="165100" progId="Equation.3">
                    <p:embed/>
                  </p:oleObj>
                </mc:Choice>
                <mc:Fallback>
                  <p:oleObj name="" r:id="rId32" imgW="139700" imgH="1651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301" y="1714"/>
                          <a:ext cx="199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" name="直接连接符 279"/>
            <p:cNvSpPr/>
            <p:nvPr/>
          </p:nvSpPr>
          <p:spPr>
            <a:xfrm>
              <a:off x="3470" y="997"/>
              <a:ext cx="5" cy="130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81" name="直接连接符 280"/>
            <p:cNvSpPr/>
            <p:nvPr/>
          </p:nvSpPr>
          <p:spPr>
            <a:xfrm>
              <a:off x="4513" y="997"/>
              <a:ext cx="0" cy="42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82" name="直接连接符 281"/>
            <p:cNvSpPr/>
            <p:nvPr/>
          </p:nvSpPr>
          <p:spPr>
            <a:xfrm>
              <a:off x="3470" y="1133"/>
              <a:ext cx="104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graphicFrame>
          <p:nvGraphicFramePr>
            <p:cNvPr id="283" name="对象 282"/>
            <p:cNvGraphicFramePr/>
            <p:nvPr/>
          </p:nvGraphicFramePr>
          <p:xfrm>
            <a:off x="3877" y="830"/>
            <a:ext cx="19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" name="" r:id="rId34" imgW="139700" imgH="177800" progId="Equation.3">
                    <p:embed/>
                  </p:oleObj>
                </mc:Choice>
                <mc:Fallback>
                  <p:oleObj name="" r:id="rId34" imgW="139700" imgH="1778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877" y="830"/>
                          <a:ext cx="19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5" name="对象 284"/>
            <p:cNvGraphicFramePr/>
            <p:nvPr/>
          </p:nvGraphicFramePr>
          <p:xfrm>
            <a:off x="3713" y="2751"/>
            <a:ext cx="114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6" imgW="723265" imgH="215900" progId="Equation.3">
                    <p:embed/>
                  </p:oleObj>
                </mc:Choice>
                <mc:Fallback>
                  <p:oleObj name="" r:id="rId36" imgW="723265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713" y="2751"/>
                          <a:ext cx="1145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" name="文本框 285"/>
          <p:cNvSpPr txBox="1"/>
          <p:nvPr/>
        </p:nvSpPr>
        <p:spPr>
          <a:xfrm>
            <a:off x="6291580" y="1021080"/>
            <a:ext cx="1746250" cy="466725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自上往下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287" name="组合 286"/>
          <p:cNvGrpSpPr/>
          <p:nvPr/>
        </p:nvGrpSpPr>
        <p:grpSpPr>
          <a:xfrm>
            <a:off x="725488" y="1765300"/>
            <a:ext cx="3492500" cy="3175000"/>
            <a:chOff x="457" y="804"/>
            <a:chExt cx="2200" cy="2000"/>
          </a:xfrm>
        </p:grpSpPr>
        <p:grpSp>
          <p:nvGrpSpPr>
            <p:cNvPr id="288" name="组合 287"/>
            <p:cNvGrpSpPr/>
            <p:nvPr/>
          </p:nvGrpSpPr>
          <p:grpSpPr>
            <a:xfrm>
              <a:off x="457" y="804"/>
              <a:ext cx="2200" cy="2000"/>
              <a:chOff x="457" y="804"/>
              <a:chExt cx="2200" cy="2000"/>
            </a:xfrm>
          </p:grpSpPr>
          <p:sp>
            <p:nvSpPr>
              <p:cNvPr id="289" name="平行四边形 288"/>
              <p:cNvSpPr/>
              <p:nvPr/>
            </p:nvSpPr>
            <p:spPr>
              <a:xfrm rot="-26901863" flipH="1">
                <a:off x="718" y="1447"/>
                <a:ext cx="1664" cy="704"/>
              </a:xfrm>
              <a:prstGeom prst="parallelogram">
                <a:avLst>
                  <a:gd name="adj" fmla="val 59079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0" name="直接连接符 289"/>
              <p:cNvSpPr>
                <a:spLocks noChangeAspect="1"/>
              </p:cNvSpPr>
              <p:nvPr/>
            </p:nvSpPr>
            <p:spPr>
              <a:xfrm rot="60000">
                <a:off x="1190" y="1783"/>
                <a:ext cx="0" cy="384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291" name="直接连接符 290"/>
              <p:cNvSpPr>
                <a:spLocks noChangeAspect="1"/>
              </p:cNvSpPr>
              <p:nvPr/>
            </p:nvSpPr>
            <p:spPr>
              <a:xfrm rot="120000">
                <a:off x="1913" y="1423"/>
                <a:ext cx="0" cy="375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triangle" w="lg" len="med"/>
                <a:tailEnd type="none" w="sm" len="sm"/>
              </a:ln>
            </p:spPr>
          </p:sp>
          <p:sp>
            <p:nvSpPr>
              <p:cNvPr id="292" name="直接连接符 291"/>
              <p:cNvSpPr/>
              <p:nvPr/>
            </p:nvSpPr>
            <p:spPr>
              <a:xfrm flipV="1">
                <a:off x="1391" y="1054"/>
                <a:ext cx="401" cy="217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triangle" w="lg" len="med"/>
                <a:tailEnd type="none" w="sm" len="sm"/>
              </a:ln>
            </p:spPr>
          </p:sp>
          <p:sp>
            <p:nvSpPr>
              <p:cNvPr id="293" name="直接连接符 292"/>
              <p:cNvSpPr>
                <a:spLocks noChangeAspect="1"/>
              </p:cNvSpPr>
              <p:nvPr/>
            </p:nvSpPr>
            <p:spPr>
              <a:xfrm rot="180000" flipV="1">
                <a:off x="1380" y="2331"/>
                <a:ext cx="301" cy="192"/>
              </a:xfrm>
              <a:prstGeom prst="line">
                <a:avLst/>
              </a:prstGeom>
              <a:ln w="25400" cap="flat" cmpd="sng">
                <a:solidFill>
                  <a:srgbClr val="FF0000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294" name="直接连接符 293"/>
              <p:cNvSpPr/>
              <p:nvPr/>
            </p:nvSpPr>
            <p:spPr>
              <a:xfrm>
                <a:off x="521" y="1831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95" name="直接连接符 294"/>
              <p:cNvSpPr/>
              <p:nvPr/>
            </p:nvSpPr>
            <p:spPr>
              <a:xfrm>
                <a:off x="457" y="2283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96" name="直接连接符 295"/>
              <p:cNvSpPr/>
              <p:nvPr/>
            </p:nvSpPr>
            <p:spPr>
              <a:xfrm>
                <a:off x="719" y="1343"/>
                <a:ext cx="53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97" name="直接连接符 296"/>
              <p:cNvSpPr/>
              <p:nvPr/>
            </p:nvSpPr>
            <p:spPr>
              <a:xfrm>
                <a:off x="1791" y="1376"/>
                <a:ext cx="86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298" name="直接连接符 297"/>
              <p:cNvSpPr/>
              <p:nvPr/>
            </p:nvSpPr>
            <p:spPr>
              <a:xfrm>
                <a:off x="1565" y="1829"/>
                <a:ext cx="86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299" name="直接连接符 298"/>
              <p:cNvSpPr/>
              <p:nvPr/>
            </p:nvSpPr>
            <p:spPr>
              <a:xfrm>
                <a:off x="1383" y="2283"/>
                <a:ext cx="86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graphicFrame>
            <p:nvGraphicFramePr>
              <p:cNvPr id="300" name="对象 299"/>
              <p:cNvGraphicFramePr/>
              <p:nvPr/>
            </p:nvGraphicFramePr>
            <p:xfrm>
              <a:off x="2395" y="1019"/>
              <a:ext cx="26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38" imgW="165100" imgH="190500" progId="Equation.3">
                      <p:embed/>
                    </p:oleObj>
                  </mc:Choice>
                  <mc:Fallback>
                    <p:oleObj name="" r:id="rId38" imgW="165100" imgH="1905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2395" y="1019"/>
                            <a:ext cx="262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1" name="对象 300"/>
              <p:cNvGraphicFramePr/>
              <p:nvPr/>
            </p:nvGraphicFramePr>
            <p:xfrm>
              <a:off x="995" y="1388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2" name="" r:id="rId40" imgW="215900" imgH="228600" progId="Equation.3">
                      <p:embed/>
                    </p:oleObj>
                  </mc:Choice>
                  <mc:Fallback>
                    <p:oleObj name="" r:id="rId40" imgW="215900" imgH="2286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995" y="1388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3" name="对象 302"/>
              <p:cNvGraphicFramePr/>
              <p:nvPr/>
            </p:nvGraphicFramePr>
            <p:xfrm>
              <a:off x="1086" y="2620"/>
              <a:ext cx="1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4" name="" r:id="rId42" imgW="203200" imgH="292100" progId="Equation.3">
                      <p:embed/>
                    </p:oleObj>
                  </mc:Choice>
                  <mc:Fallback>
                    <p:oleObj name="" r:id="rId42" imgW="203200" imgH="2921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1086" y="2620"/>
                            <a:ext cx="12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5" name="对象 304"/>
              <p:cNvGraphicFramePr/>
              <p:nvPr/>
            </p:nvGraphicFramePr>
            <p:xfrm>
              <a:off x="1809" y="2336"/>
              <a:ext cx="120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6" name="" r:id="rId44" imgW="190500" imgH="228600" progId="Equation.3">
                      <p:embed/>
                    </p:oleObj>
                  </mc:Choice>
                  <mc:Fallback>
                    <p:oleObj name="" r:id="rId44" imgW="190500" imgH="2286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1809" y="2336"/>
                            <a:ext cx="120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" name="对象 306"/>
              <p:cNvGraphicFramePr/>
              <p:nvPr/>
            </p:nvGraphicFramePr>
            <p:xfrm>
              <a:off x="1773" y="804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" name="" r:id="rId46" imgW="228600" imgH="292100" progId="Equation.3">
                      <p:embed/>
                    </p:oleObj>
                  </mc:Choice>
                  <mc:Fallback>
                    <p:oleObj name="" r:id="rId46" imgW="228600" imgH="2921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773" y="804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9" name="对象 308"/>
              <p:cNvGraphicFramePr/>
              <p:nvPr/>
            </p:nvGraphicFramePr>
            <p:xfrm>
              <a:off x="862" y="1894"/>
              <a:ext cx="205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48" imgW="127000" imgH="164465" progId="Equation.3">
                      <p:embed/>
                    </p:oleObj>
                  </mc:Choice>
                  <mc:Fallback>
                    <p:oleObj name="" r:id="rId48" imgW="127000" imgH="164465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862" y="1894"/>
                            <a:ext cx="205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" name="平行四边形 309"/>
              <p:cNvSpPr>
                <a:spLocks noChangeAspect="1"/>
              </p:cNvSpPr>
              <p:nvPr/>
            </p:nvSpPr>
            <p:spPr>
              <a:xfrm rot="-48687506" flipH="1">
                <a:off x="694" y="1650"/>
                <a:ext cx="1664" cy="318"/>
              </a:xfrm>
              <a:prstGeom prst="parallelogram">
                <a:avLst>
                  <a:gd name="adj" fmla="val 130791"/>
                </a:avLst>
              </a:prstGeom>
              <a:noFill/>
              <a:ln w="2540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1" name="椭圆 310"/>
            <p:cNvSpPr/>
            <p:nvPr/>
          </p:nvSpPr>
          <p:spPr>
            <a:xfrm>
              <a:off x="1504" y="1781"/>
              <a:ext cx="90" cy="90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5592763" y="2794000"/>
            <a:ext cx="1550987" cy="1230313"/>
            <a:chOff x="3523" y="1452"/>
            <a:chExt cx="977" cy="775"/>
          </a:xfrm>
        </p:grpSpPr>
        <p:sp>
          <p:nvSpPr>
            <p:cNvPr id="313" name="直接连接符 312"/>
            <p:cNvSpPr/>
            <p:nvPr/>
          </p:nvSpPr>
          <p:spPr>
            <a:xfrm flipV="1">
              <a:off x="4021" y="1452"/>
              <a:ext cx="479" cy="38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314" name="直接连接符 313"/>
            <p:cNvSpPr/>
            <p:nvPr/>
          </p:nvSpPr>
          <p:spPr>
            <a:xfrm flipV="1">
              <a:off x="3523" y="1823"/>
              <a:ext cx="502" cy="40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lg" len="med"/>
              <a:tailEnd type="none" w="lg" len="med"/>
            </a:ln>
          </p:spPr>
        </p:sp>
        <p:sp>
          <p:nvSpPr>
            <p:cNvPr id="315" name="椭圆 314"/>
            <p:cNvSpPr/>
            <p:nvPr/>
          </p:nvSpPr>
          <p:spPr>
            <a:xfrm>
              <a:off x="3985" y="1789"/>
              <a:ext cx="90" cy="90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233" grpId="0"/>
      <p:bldP spid="28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78" name="矩形 75777"/>
          <p:cNvSpPr/>
          <p:nvPr/>
        </p:nvSpPr>
        <p:spPr>
          <a:xfrm>
            <a:off x="479425" y="706438"/>
            <a:ext cx="7921625" cy="6048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 eaLnBrk="0" hangingPunct="0">
              <a:lnSpc>
                <a:spcPct val="120000"/>
              </a:lnSpc>
            </a:pPr>
            <a:r>
              <a:rPr lang="en-US" altLang="zh-CN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载流线圈在磁场中转动时磁力矩所做的功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5779" name="对象 75778"/>
          <p:cNvGraphicFramePr/>
          <p:nvPr/>
        </p:nvGraphicFramePr>
        <p:xfrm>
          <a:off x="457200" y="1381125"/>
          <a:ext cx="1374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" imgW="748665" imgH="203200" progId="Equation.3">
                  <p:embed/>
                </p:oleObj>
              </mc:Choice>
              <mc:Fallback>
                <p:oleObj name="" r:id="rId2" imgW="748665" imgH="203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381125"/>
                        <a:ext cx="137477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75779"/>
          <p:cNvGraphicFramePr/>
          <p:nvPr/>
        </p:nvGraphicFramePr>
        <p:xfrm>
          <a:off x="373063" y="2035175"/>
          <a:ext cx="226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4" imgW="926465" imgH="203200" progId="Equation.3">
                  <p:embed/>
                </p:oleObj>
              </mc:Choice>
              <mc:Fallback>
                <p:oleObj name="" r:id="rId4" imgW="926465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063" y="2035175"/>
                        <a:ext cx="226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75780"/>
          <p:cNvGraphicFramePr/>
          <p:nvPr/>
        </p:nvGraphicFramePr>
        <p:xfrm>
          <a:off x="2613025" y="2066925"/>
          <a:ext cx="17700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6" imgW="761365" imgH="203200" progId="Equation.3">
                  <p:embed/>
                </p:oleObj>
              </mc:Choice>
              <mc:Fallback>
                <p:oleObj name="" r:id="rId6" imgW="761365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3025" y="2066925"/>
                        <a:ext cx="17700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对象 75781"/>
          <p:cNvGraphicFramePr/>
          <p:nvPr/>
        </p:nvGraphicFramePr>
        <p:xfrm>
          <a:off x="385763" y="2735263"/>
          <a:ext cx="315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8" imgW="1281430" imgH="203200" progId="Equation.3">
                  <p:embed/>
                </p:oleObj>
              </mc:Choice>
              <mc:Fallback>
                <p:oleObj name="" r:id="rId8" imgW="128143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763" y="2735263"/>
                        <a:ext cx="315912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5782"/>
          <p:cNvGraphicFramePr/>
          <p:nvPr/>
        </p:nvGraphicFramePr>
        <p:xfrm>
          <a:off x="892175" y="3381375"/>
          <a:ext cx="275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0" imgW="1028065" imgH="203200" progId="Equation.3">
                  <p:embed/>
                </p:oleObj>
              </mc:Choice>
              <mc:Fallback>
                <p:oleObj name="" r:id="rId10" imgW="1028065" imgH="203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2175" y="3381375"/>
                        <a:ext cx="27559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75783"/>
          <p:cNvGraphicFramePr/>
          <p:nvPr/>
        </p:nvGraphicFramePr>
        <p:xfrm>
          <a:off x="901700" y="4083050"/>
          <a:ext cx="23272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2" imgW="951865" imgH="203200" progId="Equation.3">
                  <p:embed/>
                </p:oleObj>
              </mc:Choice>
              <mc:Fallback>
                <p:oleObj name="" r:id="rId12" imgW="951865" imgH="2032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1700" y="4083050"/>
                        <a:ext cx="232727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对象 75784"/>
          <p:cNvGraphicFramePr/>
          <p:nvPr/>
        </p:nvGraphicFramePr>
        <p:xfrm>
          <a:off x="3303588" y="4056063"/>
          <a:ext cx="1266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4" imgW="546100" imgH="228600" progId="Equation.3">
                  <p:embed/>
                </p:oleObj>
              </mc:Choice>
              <mc:Fallback>
                <p:oleObj name="" r:id="rId14" imgW="546100" imgH="228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03588" y="4056063"/>
                        <a:ext cx="12668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88" name="组合 75887"/>
          <p:cNvGrpSpPr/>
          <p:nvPr/>
        </p:nvGrpSpPr>
        <p:grpSpPr>
          <a:xfrm>
            <a:off x="407988" y="4640263"/>
            <a:ext cx="7226300" cy="587375"/>
            <a:chOff x="257" y="2755"/>
            <a:chExt cx="4552" cy="370"/>
          </a:xfrm>
        </p:grpSpPr>
        <p:sp>
          <p:nvSpPr>
            <p:cNvPr id="75813" name="文本框 75812"/>
            <p:cNvSpPr txBox="1"/>
            <p:nvPr/>
          </p:nvSpPr>
          <p:spPr>
            <a:xfrm>
              <a:off x="257" y="2755"/>
              <a:ext cx="3284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当线圈从                  时，对应的磁通由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814" name="对象 75813"/>
            <p:cNvGraphicFramePr/>
            <p:nvPr/>
          </p:nvGraphicFramePr>
          <p:xfrm>
            <a:off x="1080" y="2797"/>
            <a:ext cx="85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6" imgW="545465" imgH="215900" progId="Equation.3">
                    <p:embed/>
                  </p:oleObj>
                </mc:Choice>
                <mc:Fallback>
                  <p:oleObj name="" r:id="rId16" imgW="545465" imgH="2159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80" y="2797"/>
                          <a:ext cx="85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15" name="对象 75814"/>
            <p:cNvGraphicFramePr/>
            <p:nvPr/>
          </p:nvGraphicFramePr>
          <p:xfrm>
            <a:off x="3574" y="2806"/>
            <a:ext cx="123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8" imgW="749300" imgH="228600" progId="Equation.3">
                    <p:embed/>
                  </p:oleObj>
                </mc:Choice>
                <mc:Fallback>
                  <p:oleObj name="" r:id="rId18" imgW="749300" imgH="2286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574" y="2806"/>
                          <a:ext cx="1235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16" name="文本框 75815"/>
          <p:cNvSpPr txBox="1"/>
          <p:nvPr/>
        </p:nvSpPr>
        <p:spPr>
          <a:xfrm>
            <a:off x="420688" y="5146675"/>
            <a:ext cx="3656012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磁力的功</a:t>
            </a:r>
            <a:r>
              <a:rPr lang="zh-CN" altLang="en-US" sz="2400" b="1" dirty="0">
                <a:latin typeface="Times New Roman" panose="02020603050405020304" pitchFamily="18" charset="0"/>
              </a:rPr>
              <a:t>：（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不变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75817" name="对象 75816"/>
          <p:cNvGraphicFramePr/>
          <p:nvPr/>
        </p:nvGraphicFramePr>
        <p:xfrm>
          <a:off x="844550" y="5680075"/>
          <a:ext cx="24399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0" imgW="862965" imgH="355600" progId="Equation.3">
                  <p:embed/>
                </p:oleObj>
              </mc:Choice>
              <mc:Fallback>
                <p:oleObj name="" r:id="rId20" imgW="862965" imgH="355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4550" y="5680075"/>
                        <a:ext cx="2439988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8" name="对象 75817"/>
          <p:cNvGraphicFramePr/>
          <p:nvPr/>
        </p:nvGraphicFramePr>
        <p:xfrm>
          <a:off x="3284538" y="5807075"/>
          <a:ext cx="27463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2" imgW="1002665" imgH="228600" progId="Equation.3">
                  <p:embed/>
                </p:oleObj>
              </mc:Choice>
              <mc:Fallback>
                <p:oleObj name="" r:id="rId22" imgW="1002665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84538" y="5807075"/>
                        <a:ext cx="274637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9" name="对象 75818"/>
          <p:cNvGraphicFramePr/>
          <p:nvPr/>
        </p:nvGraphicFramePr>
        <p:xfrm>
          <a:off x="6113463" y="5832475"/>
          <a:ext cx="16192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4" imgW="533400" imgH="228600" progId="Equation.3">
                  <p:embed/>
                </p:oleObj>
              </mc:Choice>
              <mc:Fallback>
                <p:oleObj name="" r:id="rId24" imgW="533400" imgH="2286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13463" y="5832475"/>
                        <a:ext cx="161925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90" name="组合 75889"/>
          <p:cNvGrpSpPr/>
          <p:nvPr/>
        </p:nvGrpSpPr>
        <p:grpSpPr>
          <a:xfrm>
            <a:off x="5033963" y="1241425"/>
            <a:ext cx="3908425" cy="3505200"/>
            <a:chOff x="3171" y="502"/>
            <a:chExt cx="2462" cy="2208"/>
          </a:xfrm>
        </p:grpSpPr>
        <p:grpSp>
          <p:nvGrpSpPr>
            <p:cNvPr id="75886" name="组合 75885"/>
            <p:cNvGrpSpPr/>
            <p:nvPr/>
          </p:nvGrpSpPr>
          <p:grpSpPr>
            <a:xfrm>
              <a:off x="3171" y="502"/>
              <a:ext cx="2462" cy="2208"/>
              <a:chOff x="3171" y="502"/>
              <a:chExt cx="2462" cy="2208"/>
            </a:xfrm>
          </p:grpSpPr>
          <p:grpSp>
            <p:nvGrpSpPr>
              <p:cNvPr id="75853" name="组合 75852"/>
              <p:cNvGrpSpPr/>
              <p:nvPr/>
            </p:nvGrpSpPr>
            <p:grpSpPr>
              <a:xfrm>
                <a:off x="3322" y="2050"/>
                <a:ext cx="370" cy="660"/>
                <a:chOff x="3122" y="2378"/>
                <a:chExt cx="370" cy="660"/>
              </a:xfrm>
            </p:grpSpPr>
            <p:sp>
              <p:nvSpPr>
                <p:cNvPr id="75854" name="直接连接符 75853"/>
                <p:cNvSpPr/>
                <p:nvPr/>
              </p:nvSpPr>
              <p:spPr>
                <a:xfrm flipV="1">
                  <a:off x="3487" y="2378"/>
                  <a:ext cx="5" cy="567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75855" name="对象 75854"/>
                <p:cNvGraphicFramePr/>
                <p:nvPr/>
              </p:nvGraphicFramePr>
              <p:xfrm>
                <a:off x="3122" y="2691"/>
                <a:ext cx="290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4" name="" r:id="rId26" imgW="190500" imgH="228600" progId="Equation.3">
                        <p:embed/>
                      </p:oleObj>
                    </mc:Choice>
                    <mc:Fallback>
                      <p:oleObj name="" r:id="rId26" imgW="190500" imgH="228600" progId="Equation.3">
                        <p:embed/>
                        <p:pic>
                          <p:nvPicPr>
                            <p:cNvPr id="0" name="图片 3193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2" y="2691"/>
                              <a:ext cx="290" cy="34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5856" name="组合 75855"/>
              <p:cNvGrpSpPr/>
              <p:nvPr/>
            </p:nvGrpSpPr>
            <p:grpSpPr>
              <a:xfrm>
                <a:off x="4713" y="505"/>
                <a:ext cx="362" cy="623"/>
                <a:chOff x="5112" y="242"/>
                <a:chExt cx="362" cy="623"/>
              </a:xfrm>
            </p:grpSpPr>
            <p:sp>
              <p:nvSpPr>
                <p:cNvPr id="75857" name="直接连接符 75856"/>
                <p:cNvSpPr/>
                <p:nvPr/>
              </p:nvSpPr>
              <p:spPr>
                <a:xfrm>
                  <a:off x="5112" y="298"/>
                  <a:ext cx="0" cy="567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75858" name="对象 75857"/>
                <p:cNvGraphicFramePr/>
                <p:nvPr/>
              </p:nvGraphicFramePr>
              <p:xfrm>
                <a:off x="5165" y="242"/>
                <a:ext cx="309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95" name="" r:id="rId28" imgW="203200" imgH="228600" progId="Equation.3">
                        <p:embed/>
                      </p:oleObj>
                    </mc:Choice>
                    <mc:Fallback>
                      <p:oleObj name="" r:id="rId28" imgW="203200" imgH="228600" progId="Equation.3">
                        <p:embed/>
                        <p:pic>
                          <p:nvPicPr>
                            <p:cNvPr id="0" name="图片 3194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65" y="242"/>
                              <a:ext cx="309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5860" name="直接连接符 75859"/>
              <p:cNvSpPr/>
              <p:nvPr/>
            </p:nvSpPr>
            <p:spPr>
              <a:xfrm>
                <a:off x="3171" y="2075"/>
                <a:ext cx="2265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75861" name="直接连接符 75860"/>
              <p:cNvSpPr/>
              <p:nvPr/>
            </p:nvSpPr>
            <p:spPr>
              <a:xfrm>
                <a:off x="3171" y="1622"/>
                <a:ext cx="2265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sp>
            <p:nvSpPr>
              <p:cNvPr id="75862" name="直接连接符 75861"/>
              <p:cNvSpPr/>
              <p:nvPr/>
            </p:nvSpPr>
            <p:spPr>
              <a:xfrm>
                <a:off x="3171" y="1168"/>
                <a:ext cx="2265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triangle" w="lg" len="med"/>
              </a:ln>
            </p:spPr>
          </p:sp>
          <p:graphicFrame>
            <p:nvGraphicFramePr>
              <p:cNvPr id="75863" name="对象 75862"/>
              <p:cNvGraphicFramePr/>
              <p:nvPr/>
            </p:nvGraphicFramePr>
            <p:xfrm>
              <a:off x="5376" y="874"/>
              <a:ext cx="257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30" imgW="165100" imgH="190500" progId="Equation.3">
                      <p:embed/>
                    </p:oleObj>
                  </mc:Choice>
                  <mc:Fallback>
                    <p:oleObj name="" r:id="rId30" imgW="165100" imgH="1905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5376" y="874"/>
                            <a:ext cx="257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5864" name="组合 75863"/>
              <p:cNvGrpSpPr/>
              <p:nvPr/>
            </p:nvGrpSpPr>
            <p:grpSpPr>
              <a:xfrm>
                <a:off x="3534" y="1122"/>
                <a:ext cx="1348" cy="952"/>
                <a:chOff x="3373" y="1480"/>
                <a:chExt cx="1348" cy="952"/>
              </a:xfrm>
            </p:grpSpPr>
            <p:sp>
              <p:nvSpPr>
                <p:cNvPr id="75865" name="矩形 75864"/>
                <p:cNvSpPr/>
                <p:nvPr/>
              </p:nvSpPr>
              <p:spPr>
                <a:xfrm rot="19260000">
                  <a:off x="3373" y="1889"/>
                  <a:ext cx="1348" cy="13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75866" name="组合 75865"/>
                <p:cNvGrpSpPr/>
                <p:nvPr/>
              </p:nvGrpSpPr>
              <p:grpSpPr>
                <a:xfrm>
                  <a:off x="3470" y="2296"/>
                  <a:ext cx="136" cy="136"/>
                  <a:chOff x="3379" y="2341"/>
                  <a:chExt cx="136" cy="136"/>
                </a:xfrm>
              </p:grpSpPr>
              <p:sp>
                <p:nvSpPr>
                  <p:cNvPr id="75867" name="椭圆 75866"/>
                  <p:cNvSpPr/>
                  <p:nvPr/>
                </p:nvSpPr>
                <p:spPr>
                  <a:xfrm>
                    <a:off x="3379" y="2341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aphicFrame>
                <p:nvGraphicFramePr>
                  <p:cNvPr id="75868" name="对象 75867"/>
                  <p:cNvGraphicFramePr/>
                  <p:nvPr/>
                </p:nvGraphicFramePr>
                <p:xfrm>
                  <a:off x="3379" y="2341"/>
                  <a:ext cx="120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6" name="" r:id="rId32" imgW="190500" imgH="215900" progId="Equation.3">
                          <p:embed/>
                        </p:oleObj>
                      </mc:Choice>
                      <mc:Fallback>
                        <p:oleObj name="" r:id="rId32" imgW="190500" imgH="215900" progId="Equation.3">
                          <p:embed/>
                          <p:pic>
                            <p:nvPicPr>
                              <p:cNvPr id="0" name="图片 3195"/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79" y="2341"/>
                                <a:ext cx="120" cy="13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5869" name="组合 75868"/>
                <p:cNvGrpSpPr/>
                <p:nvPr/>
              </p:nvGrpSpPr>
              <p:grpSpPr>
                <a:xfrm>
                  <a:off x="4468" y="1480"/>
                  <a:ext cx="136" cy="136"/>
                  <a:chOff x="4604" y="1344"/>
                  <a:chExt cx="136" cy="136"/>
                </a:xfrm>
              </p:grpSpPr>
              <p:sp>
                <p:nvSpPr>
                  <p:cNvPr id="75870" name="椭圆 75869"/>
                  <p:cNvSpPr/>
                  <p:nvPr/>
                </p:nvSpPr>
                <p:spPr>
                  <a:xfrm>
                    <a:off x="4604" y="1344"/>
                    <a:ext cx="136" cy="13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aphicFrame>
                <p:nvGraphicFramePr>
                  <p:cNvPr id="75871" name="对象 75870"/>
                  <p:cNvGraphicFramePr/>
                  <p:nvPr/>
                </p:nvGraphicFramePr>
                <p:xfrm>
                  <a:off x="4645" y="1385"/>
                  <a:ext cx="72" cy="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88" name="" r:id="rId34" imgW="114300" imgH="114300" progId="Equation.3">
                          <p:embed/>
                        </p:oleObj>
                      </mc:Choice>
                      <mc:Fallback>
                        <p:oleObj name="" r:id="rId34" imgW="114300" imgH="114300" progId="Equation.3">
                          <p:embed/>
                          <p:pic>
                            <p:nvPicPr>
                              <p:cNvPr id="0" name="图片 3187"/>
                              <p:cNvPicPr/>
                              <p:nvPr/>
                            </p:nvPicPr>
                            <p:blipFill>
                              <a:blip r:embed="rId3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45" y="1385"/>
                                <a:ext cx="72" cy="7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75872" name="对象 75871"/>
              <p:cNvGraphicFramePr/>
              <p:nvPr/>
            </p:nvGraphicFramePr>
            <p:xfrm>
              <a:off x="3370" y="2099"/>
              <a:ext cx="38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36" imgW="279400" imgH="203200" progId="Equation.3">
                      <p:embed/>
                    </p:oleObj>
                  </mc:Choice>
                  <mc:Fallback>
                    <p:oleObj name="" r:id="rId36" imgW="279400" imgH="2032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3370" y="2099"/>
                            <a:ext cx="389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73" name="对象 75872"/>
              <p:cNvGraphicFramePr/>
              <p:nvPr/>
            </p:nvGraphicFramePr>
            <p:xfrm>
              <a:off x="4757" y="871"/>
              <a:ext cx="421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8" name="" r:id="rId38" imgW="292100" imgH="203200" progId="Equation.3">
                      <p:embed/>
                    </p:oleObj>
                  </mc:Choice>
                  <mc:Fallback>
                    <p:oleObj name="" r:id="rId38" imgW="292100" imgH="203200" progId="Equation.3">
                      <p:embed/>
                      <p:pic>
                        <p:nvPicPr>
                          <p:cNvPr id="0" name="图片 3197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4757" y="871"/>
                            <a:ext cx="421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74" name="直接连接符 75873"/>
              <p:cNvSpPr/>
              <p:nvPr/>
            </p:nvSpPr>
            <p:spPr>
              <a:xfrm>
                <a:off x="4260" y="1621"/>
                <a:ext cx="308" cy="383"/>
              </a:xfrm>
              <a:prstGeom prst="line">
                <a:avLst/>
              </a:prstGeom>
              <a:ln w="19050" cap="flat" cmpd="sng">
                <a:solidFill>
                  <a:srgbClr val="3333FF"/>
                </a:solidFill>
                <a:prstDash val="solid"/>
                <a:headEnd type="none" w="med" len="med"/>
                <a:tailEnd type="triangle" w="lg" len="med"/>
              </a:ln>
            </p:spPr>
          </p:sp>
          <p:graphicFrame>
            <p:nvGraphicFramePr>
              <p:cNvPr id="75875" name="对象 75874"/>
              <p:cNvGraphicFramePr/>
              <p:nvPr/>
            </p:nvGraphicFramePr>
            <p:xfrm>
              <a:off x="4624" y="1832"/>
              <a:ext cx="21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9" name="" r:id="rId40" imgW="139700" imgH="177800" progId="Equation.3">
                      <p:embed/>
                    </p:oleObj>
                  </mc:Choice>
                  <mc:Fallback>
                    <p:oleObj name="" r:id="rId40" imgW="139700" imgH="177800" progId="Equation.3">
                      <p:embed/>
                      <p:pic>
                        <p:nvPicPr>
                          <p:cNvPr id="0" name="图片 3188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4624" y="1832"/>
                            <a:ext cx="21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76" name="任意多边形 75875"/>
              <p:cNvSpPr/>
              <p:nvPr/>
            </p:nvSpPr>
            <p:spPr>
              <a:xfrm>
                <a:off x="4348" y="1614"/>
                <a:ext cx="100" cy="138"/>
              </a:xfrm>
              <a:custGeom>
                <a:avLst/>
                <a:gdLst>
                  <a:gd name="txL" fmla="*/ 0 w 21600"/>
                  <a:gd name="txT" fmla="*/ 0 h 20604"/>
                  <a:gd name="txR" fmla="*/ 21600 w 21600"/>
                  <a:gd name="txB" fmla="*/ 20604 h 20604"/>
                </a:gdLst>
                <a:ahLst/>
                <a:cxnLst>
                  <a:cxn ang="270">
                    <a:pos x="21600" y="0"/>
                  </a:cxn>
                  <a:cxn ang="90">
                    <a:pos x="6482" y="20604"/>
                  </a:cxn>
                  <a:cxn ang="270">
                    <a:pos x="0" y="0"/>
                  </a:cxn>
                </a:cxnLst>
                <a:rect l="txL" t="txT" r="txR" b="txB"/>
                <a:pathLst>
                  <a:path w="21600" h="20604" fill="none">
                    <a:moveTo>
                      <a:pt x="21600" y="0"/>
                    </a:moveTo>
                    <a:arcTo wR="21600" hR="21600" stAng="0" swAng="4352188"/>
                  </a:path>
                  <a:path w="21600" h="20604" stroke="0">
                    <a:moveTo>
                      <a:pt x="21600" y="0"/>
                    </a:moveTo>
                    <a:arcTo wR="21600" hR="21600" stAng="0" swAng="4352188"/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5877" name="对象 75876"/>
              <p:cNvGraphicFramePr/>
              <p:nvPr/>
            </p:nvGraphicFramePr>
            <p:xfrm>
              <a:off x="4441" y="1658"/>
              <a:ext cx="20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42" imgW="139700" imgH="165100" progId="Equation.3">
                      <p:embed/>
                    </p:oleObj>
                  </mc:Choice>
                  <mc:Fallback>
                    <p:oleObj name="" r:id="rId42" imgW="139700" imgH="165100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4441" y="1658"/>
                            <a:ext cx="200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78" name="直接连接符 75877"/>
              <p:cNvSpPr/>
              <p:nvPr/>
            </p:nvSpPr>
            <p:spPr>
              <a:xfrm>
                <a:off x="4713" y="1258"/>
                <a:ext cx="0" cy="52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sm" len="sm"/>
                <a:tailEnd type="none" w="sm" len="sm"/>
              </a:ln>
            </p:spPr>
          </p:sp>
          <p:sp>
            <p:nvSpPr>
              <p:cNvPr id="75879" name="任意多边形 75878"/>
              <p:cNvSpPr/>
              <p:nvPr/>
            </p:nvSpPr>
            <p:spPr>
              <a:xfrm rot="20880000">
                <a:off x="4623" y="1349"/>
                <a:ext cx="79" cy="10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90">
                    <a:pos x="21600" y="21600"/>
                  </a:cxn>
                  <a:cxn ang="270">
                    <a:pos x="0" y="0"/>
                  </a:cxn>
                  <a:cxn ang="270">
                    <a:pos x="21600" y="0"/>
                  </a:cxn>
                </a:cxnLst>
                <a:rect l="txL" t="txT" r="txR" b="txB"/>
                <a:pathLst>
                  <a:path w="21600" h="21600" fill="none">
                    <a:moveTo>
                      <a:pt x="21600" y="21600"/>
                    </a:moveTo>
                    <a:arcTo wR="21600" hR="21600" stAng="-16200000" swAng="5400000"/>
                  </a:path>
                  <a:path w="21600" h="21600" stroke="0">
                    <a:moveTo>
                      <a:pt x="21600" y="21600"/>
                    </a:moveTo>
                    <a:arcTo wR="21600" hR="21600" stAng="-16200000" swAng="5400000"/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5880" name="对象 75879"/>
              <p:cNvGraphicFramePr/>
              <p:nvPr/>
            </p:nvGraphicFramePr>
            <p:xfrm>
              <a:off x="4501" y="1386"/>
              <a:ext cx="19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44" imgW="139700" imgH="165100" progId="Equation.3">
                      <p:embed/>
                    </p:oleObj>
                  </mc:Choice>
                  <mc:Fallback>
                    <p:oleObj name="" r:id="rId44" imgW="139700" imgH="16510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4501" y="1386"/>
                            <a:ext cx="199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81" name="直接连接符 75880"/>
              <p:cNvSpPr/>
              <p:nvPr/>
            </p:nvSpPr>
            <p:spPr>
              <a:xfrm>
                <a:off x="3670" y="669"/>
                <a:ext cx="5" cy="130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sm" len="sm"/>
                <a:tailEnd type="none" w="sm" len="sm"/>
              </a:ln>
            </p:spPr>
          </p:sp>
          <p:sp>
            <p:nvSpPr>
              <p:cNvPr id="75882" name="直接连接符 75881"/>
              <p:cNvSpPr/>
              <p:nvPr/>
            </p:nvSpPr>
            <p:spPr>
              <a:xfrm>
                <a:off x="4713" y="669"/>
                <a:ext cx="0" cy="42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sm" len="sm"/>
                <a:tailEnd type="none" w="sm" len="sm"/>
              </a:ln>
            </p:spPr>
          </p:sp>
          <p:sp>
            <p:nvSpPr>
              <p:cNvPr id="75883" name="直接连接符 75882"/>
              <p:cNvSpPr/>
              <p:nvPr/>
            </p:nvSpPr>
            <p:spPr>
              <a:xfrm>
                <a:off x="3670" y="805"/>
                <a:ext cx="1043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lg" len="med"/>
                <a:tailEnd type="triangle" w="lg" len="med"/>
              </a:ln>
            </p:spPr>
          </p:sp>
          <p:graphicFrame>
            <p:nvGraphicFramePr>
              <p:cNvPr id="75884" name="对象 75883"/>
              <p:cNvGraphicFramePr/>
              <p:nvPr/>
            </p:nvGraphicFramePr>
            <p:xfrm>
              <a:off x="4077" y="502"/>
              <a:ext cx="19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46" imgW="139700" imgH="177800" progId="Equation.3">
                      <p:embed/>
                    </p:oleObj>
                  </mc:Choice>
                  <mc:Fallback>
                    <p:oleObj name="" r:id="rId46" imgW="139700" imgH="1778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4077" y="502"/>
                            <a:ext cx="191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889" name="对象 75888"/>
            <p:cNvGraphicFramePr/>
            <p:nvPr/>
          </p:nvGraphicFramePr>
          <p:xfrm>
            <a:off x="4402" y="1437"/>
            <a:ext cx="16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48" imgW="139700" imgH="177800" progId="Equation.3">
                    <p:embed/>
                  </p:oleObj>
                </mc:Choice>
                <mc:Fallback>
                  <p:oleObj name="" r:id="rId48" imgW="139700" imgH="1778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4402" y="1437"/>
                          <a:ext cx="166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5" name="文本框 76804"/>
          <p:cNvSpPr txBox="1"/>
          <p:nvPr/>
        </p:nvSpPr>
        <p:spPr>
          <a:xfrm>
            <a:off x="271463" y="1277938"/>
            <a:ext cx="864235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可以证明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均匀磁场</a:t>
            </a:r>
            <a:r>
              <a:rPr lang="zh-CN" altLang="en-US" sz="2800" b="1" dirty="0">
                <a:latin typeface="宋体" panose="02010600030101010101" pitchFamily="2" charset="-122"/>
              </a:rPr>
              <a:t>中，对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任意形状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闭合电流回路</a:t>
            </a:r>
            <a:r>
              <a:rPr lang="zh-CN" altLang="en-US" sz="2800" b="1" dirty="0">
                <a:latin typeface="宋体" panose="02010600030101010101" pitchFamily="2" charset="-122"/>
              </a:rPr>
              <a:t>，磁力或磁力矩作的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功</a:t>
            </a:r>
            <a:r>
              <a:rPr lang="zh-CN" altLang="en-US" sz="2800" b="1" dirty="0">
                <a:latin typeface="宋体" panose="02010600030101010101" pitchFamily="2" charset="-122"/>
              </a:rPr>
              <a:t>都等于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电流</a:t>
            </a:r>
            <a:r>
              <a:rPr lang="zh-CN" altLang="en-US" sz="2800" b="1" dirty="0">
                <a:latin typeface="宋体" panose="0201060003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磁通增量</a:t>
            </a:r>
            <a:r>
              <a:rPr lang="zh-CN" altLang="en-US" sz="2800" b="1" dirty="0">
                <a:latin typeface="宋体" panose="02010600030101010101" pitchFamily="2" charset="-122"/>
              </a:rPr>
              <a:t>的乘积。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76806" name="对象 76805"/>
          <p:cNvGraphicFramePr/>
          <p:nvPr/>
        </p:nvGraphicFramePr>
        <p:xfrm>
          <a:off x="3378200" y="3513138"/>
          <a:ext cx="2187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" imgW="596265" imgH="165100" progId="Equation.3">
                  <p:embed/>
                </p:oleObj>
              </mc:Choice>
              <mc:Fallback>
                <p:oleObj name="" r:id="rId2" imgW="596265" imgH="165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3513138"/>
                        <a:ext cx="218757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文本框 76808"/>
          <p:cNvSpPr txBox="1"/>
          <p:nvPr/>
        </p:nvSpPr>
        <p:spPr>
          <a:xfrm>
            <a:off x="625475" y="4570413"/>
            <a:ext cx="263842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若电流变化：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6810" name="对象 76809"/>
          <p:cNvGraphicFramePr/>
          <p:nvPr/>
        </p:nvGraphicFramePr>
        <p:xfrm>
          <a:off x="3213100" y="4435475"/>
          <a:ext cx="35385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4" imgW="964565" imgH="355600" progId="Equation.3">
                  <p:embed/>
                </p:oleObj>
              </mc:Choice>
              <mc:Fallback>
                <p:oleObj name="" r:id="rId4" imgW="964565" imgH="3556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3100" y="4435475"/>
                        <a:ext cx="3538538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1378" name="矩形 101377"/>
          <p:cNvSpPr/>
          <p:nvPr/>
        </p:nvSpPr>
        <p:spPr>
          <a:xfrm>
            <a:off x="227013" y="781050"/>
            <a:ext cx="7718425" cy="968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76200"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如图，求下列几种情况下，磁力作的功。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indent="76200" algn="just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以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400" b="1" dirty="0">
                <a:latin typeface="Times New Roman" panose="02020603050405020304" pitchFamily="18" charset="0"/>
              </a:rPr>
              <a:t> AB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400" b="1" dirty="0">
                <a:latin typeface="Times New Roman" panose="02020603050405020304" pitchFamily="18" charset="0"/>
              </a:rPr>
              <a:t>BC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sz="2400" b="1">
                <a:latin typeface="Times New Roman" panose="02020603050405020304" pitchFamily="18" charset="0"/>
              </a:rPr>
              <a:t>AC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为轴</a:t>
            </a:r>
            <a:r>
              <a:rPr lang="zh-CN" altLang="en-US" sz="2400" b="1" dirty="0">
                <a:latin typeface="Times New Roman" panose="02020603050405020304" pitchFamily="18" charset="0"/>
              </a:rPr>
              <a:t>向外转</a:t>
            </a:r>
            <a:r>
              <a:rPr lang="en-US" altLang="zh-CN" sz="2400" b="1">
                <a:latin typeface="Times New Roman" panose="02020603050405020304" pitchFamily="18" charset="0"/>
              </a:rPr>
              <a:t>90°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1379" name="文本框 101378"/>
          <p:cNvSpPr txBox="1"/>
          <p:nvPr/>
        </p:nvSpPr>
        <p:spPr>
          <a:xfrm>
            <a:off x="342900" y="1778000"/>
            <a:ext cx="890588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80" name="对象 101379"/>
          <p:cNvGraphicFramePr/>
          <p:nvPr/>
        </p:nvGraphicFramePr>
        <p:xfrm>
          <a:off x="1441450" y="2722563"/>
          <a:ext cx="2227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" imgW="901065" imgH="228600" progId="Equation.3">
                  <p:embed/>
                </p:oleObj>
              </mc:Choice>
              <mc:Fallback>
                <p:oleObj name="" r:id="rId2" imgW="901065" imgH="2286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1450" y="2722563"/>
                        <a:ext cx="22272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矩形 101380"/>
          <p:cNvSpPr/>
          <p:nvPr/>
        </p:nvSpPr>
        <p:spPr>
          <a:xfrm>
            <a:off x="0" y="3511550"/>
            <a:ext cx="260350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82" name="对象 101381"/>
          <p:cNvGraphicFramePr>
            <a:graphicFrameLocks noChangeAspect="1"/>
          </p:cNvGraphicFramePr>
          <p:nvPr/>
        </p:nvGraphicFramePr>
        <p:xfrm>
          <a:off x="1438275" y="3948113"/>
          <a:ext cx="475957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4" imgW="2019300" imgH="228600" progId="Equation.3">
                  <p:embed/>
                </p:oleObj>
              </mc:Choice>
              <mc:Fallback>
                <p:oleObj name="" r:id="rId4" imgW="2019300" imgH="228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3948113"/>
                        <a:ext cx="475957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对象 101382"/>
          <p:cNvGraphicFramePr/>
          <p:nvPr/>
        </p:nvGraphicFramePr>
        <p:xfrm>
          <a:off x="1466850" y="4657725"/>
          <a:ext cx="3624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6" imgW="1496695" imgH="215900" progId="Equation.3">
                  <p:embed/>
                </p:oleObj>
              </mc:Choice>
              <mc:Fallback>
                <p:oleObj name="" r:id="rId6" imgW="1496695" imgH="215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6850" y="4657725"/>
                        <a:ext cx="3624263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文本框 101383"/>
          <p:cNvSpPr txBox="1"/>
          <p:nvPr/>
        </p:nvSpPr>
        <p:spPr>
          <a:xfrm>
            <a:off x="450850" y="5299075"/>
            <a:ext cx="47720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</a:rPr>
              <a:t>BC</a:t>
            </a:r>
            <a:r>
              <a:rPr lang="zh-CN" altLang="en-US" sz="2400" b="1" dirty="0">
                <a:latin typeface="Times New Roman" panose="02020603050405020304" pitchFamily="18" charset="0"/>
              </a:rPr>
              <a:t>为轴</a:t>
            </a:r>
            <a:r>
              <a:rPr lang="zh-CN" altLang="en-US" sz="2400" b="1" dirty="0">
                <a:latin typeface="Arial" panose="020B0604020202020204" pitchFamily="34" charset="0"/>
              </a:rPr>
              <a:t>，向外转</a:t>
            </a:r>
            <a:r>
              <a:rPr lang="en-US" altLang="zh-CN" sz="2400" b="1" dirty="0">
                <a:latin typeface="Arial" panose="020B0604020202020204" pitchFamily="34" charset="0"/>
              </a:rPr>
              <a:t>90°</a:t>
            </a:r>
            <a:r>
              <a:rPr lang="zh-CN" altLang="en-US" sz="2400" b="1" dirty="0">
                <a:latin typeface="Arial" panose="020B0604020202020204" pitchFamily="34" charset="0"/>
              </a:rPr>
              <a:t>后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01385" name="对象 101384"/>
          <p:cNvGraphicFramePr>
            <a:graphicFrameLocks noChangeAspect="1"/>
          </p:cNvGraphicFramePr>
          <p:nvPr/>
        </p:nvGraphicFramePr>
        <p:xfrm>
          <a:off x="1449388" y="5826125"/>
          <a:ext cx="297904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8" imgW="1269365" imgH="228600" progId="Equation.3">
                  <p:embed/>
                </p:oleObj>
              </mc:Choice>
              <mc:Fallback>
                <p:oleObj name="" r:id="rId8" imgW="1269365" imgH="228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9388" y="5826125"/>
                        <a:ext cx="297904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对象 101385"/>
          <p:cNvGraphicFramePr>
            <a:graphicFrameLocks noChangeAspect="1"/>
          </p:cNvGraphicFramePr>
          <p:nvPr/>
        </p:nvGraphicFramePr>
        <p:xfrm>
          <a:off x="5896293" y="5897880"/>
          <a:ext cx="85977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0" imgW="393065" imgH="177800" progId="Equation.3">
                  <p:embed/>
                </p:oleObj>
              </mc:Choice>
              <mc:Fallback>
                <p:oleObj name="" r:id="rId10" imgW="393065" imgH="177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6293" y="5897880"/>
                        <a:ext cx="859771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7" name="组合 101386"/>
          <p:cNvGrpSpPr/>
          <p:nvPr/>
        </p:nvGrpSpPr>
        <p:grpSpPr>
          <a:xfrm>
            <a:off x="6369050" y="1957388"/>
            <a:ext cx="1939925" cy="1709737"/>
            <a:chOff x="4012" y="841"/>
            <a:chExt cx="1222" cy="1077"/>
          </a:xfrm>
        </p:grpSpPr>
        <p:sp>
          <p:nvSpPr>
            <p:cNvPr id="101388" name="直角三角形 101387"/>
            <p:cNvSpPr>
              <a:spLocks noChangeAspect="1"/>
            </p:cNvSpPr>
            <p:nvPr/>
          </p:nvSpPr>
          <p:spPr>
            <a:xfrm>
              <a:off x="4295" y="1127"/>
              <a:ext cx="640" cy="701"/>
            </a:xfrm>
            <a:prstGeom prst="rtTriangle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389" name="直接连接符 101388"/>
            <p:cNvSpPr>
              <a:spLocks noChangeAspect="1"/>
            </p:cNvSpPr>
            <p:nvPr/>
          </p:nvSpPr>
          <p:spPr>
            <a:xfrm>
              <a:off x="4082" y="1120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1390" name="直接连接符 101389"/>
            <p:cNvSpPr>
              <a:spLocks noChangeAspect="1"/>
            </p:cNvSpPr>
            <p:nvPr/>
          </p:nvSpPr>
          <p:spPr>
            <a:xfrm>
              <a:off x="4082" y="1500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1391" name="直接连接符 101390"/>
            <p:cNvSpPr>
              <a:spLocks noChangeAspect="1"/>
            </p:cNvSpPr>
            <p:nvPr/>
          </p:nvSpPr>
          <p:spPr>
            <a:xfrm>
              <a:off x="4082" y="1881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1392" name="直接连接符 101391"/>
            <p:cNvSpPr>
              <a:spLocks noChangeAspect="1"/>
            </p:cNvSpPr>
            <p:nvPr/>
          </p:nvSpPr>
          <p:spPr>
            <a:xfrm>
              <a:off x="4582" y="1827"/>
              <a:ext cx="17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101393" name="对象 101392"/>
            <p:cNvGraphicFramePr>
              <a:graphicFrameLocks noChangeAspect="1"/>
            </p:cNvGraphicFramePr>
            <p:nvPr/>
          </p:nvGraphicFramePr>
          <p:xfrm>
            <a:off x="4962" y="1116"/>
            <a:ext cx="22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2" imgW="165100" imgH="190500" progId="Equation.3">
                    <p:embed/>
                  </p:oleObj>
                </mc:Choice>
                <mc:Fallback>
                  <p:oleObj name="" r:id="rId12" imgW="165100" imgH="1905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62" y="1116"/>
                          <a:ext cx="22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4" name="对象 101393"/>
            <p:cNvGraphicFramePr>
              <a:graphicFrameLocks noChangeAspect="1"/>
            </p:cNvGraphicFramePr>
            <p:nvPr/>
          </p:nvGraphicFramePr>
          <p:xfrm>
            <a:off x="4561" y="1558"/>
            <a:ext cx="1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4" imgW="127000" imgH="164465" progId="Equation.3">
                    <p:embed/>
                  </p:oleObj>
                </mc:Choice>
                <mc:Fallback>
                  <p:oleObj name="" r:id="rId14" imgW="127000" imgH="164465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61" y="1558"/>
                          <a:ext cx="161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1395" name="组合 101394"/>
            <p:cNvGrpSpPr/>
            <p:nvPr/>
          </p:nvGrpSpPr>
          <p:grpSpPr>
            <a:xfrm>
              <a:off x="4296" y="1243"/>
              <a:ext cx="198" cy="268"/>
              <a:chOff x="4336" y="1365"/>
              <a:chExt cx="198" cy="268"/>
            </a:xfrm>
          </p:grpSpPr>
          <p:sp>
            <p:nvSpPr>
              <p:cNvPr id="101396" name="任意多边形 101395"/>
              <p:cNvSpPr/>
              <p:nvPr/>
            </p:nvSpPr>
            <p:spPr>
              <a:xfrm flipV="1">
                <a:off x="4336" y="1365"/>
                <a:ext cx="114" cy="30"/>
              </a:xfrm>
              <a:custGeom>
                <a:avLst/>
                <a:gdLst/>
                <a:ahLst/>
                <a:cxnLst/>
                <a:pathLst>
                  <a:path w="56" h="5">
                    <a:moveTo>
                      <a:pt x="56" y="5"/>
                    </a:moveTo>
                    <a:cubicBezTo>
                      <a:pt x="35" y="2"/>
                      <a:pt x="14" y="0"/>
                      <a:pt x="0" y="5"/>
                    </a:cubicBezTo>
                  </a:path>
                </a:pathLst>
              </a:custGeom>
              <a:noFill/>
              <a:ln w="25400" cap="flat" cmpd="sng">
                <a:solidFill>
                  <a:srgbClr val="0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01397" name="对象 101396"/>
              <p:cNvGraphicFramePr/>
              <p:nvPr/>
            </p:nvGraphicFramePr>
            <p:xfrm>
              <a:off x="4357" y="1407"/>
              <a:ext cx="17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16" imgW="139700" imgH="177800" progId="Equation.3">
                      <p:embed/>
                    </p:oleObj>
                  </mc:Choice>
                  <mc:Fallback>
                    <p:oleObj name="" r:id="rId16" imgW="139700" imgH="177800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357" y="1407"/>
                            <a:ext cx="177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1398" name="矩形 101397"/>
            <p:cNvSpPr/>
            <p:nvPr/>
          </p:nvSpPr>
          <p:spPr>
            <a:xfrm>
              <a:off x="4182" y="84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1399" name="矩形 101398"/>
            <p:cNvSpPr/>
            <p:nvPr/>
          </p:nvSpPr>
          <p:spPr>
            <a:xfrm>
              <a:off x="4012" y="160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1400" name="矩形 101399"/>
            <p:cNvSpPr/>
            <p:nvPr/>
          </p:nvSpPr>
          <p:spPr>
            <a:xfrm>
              <a:off x="4946" y="163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1401" name="文本框 101400"/>
          <p:cNvSpPr txBox="1"/>
          <p:nvPr/>
        </p:nvSpPr>
        <p:spPr>
          <a:xfrm>
            <a:off x="954088" y="1774825"/>
            <a:ext cx="41910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初始磁通量，线圈的法线方向垂直于纸面向外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1402" name="矩形 101401"/>
          <p:cNvSpPr/>
          <p:nvPr/>
        </p:nvSpPr>
        <p:spPr>
          <a:xfrm>
            <a:off x="388938" y="3359150"/>
            <a:ext cx="4408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</a:rPr>
              <a:t>为轴时，向外转</a:t>
            </a:r>
            <a:r>
              <a:rPr lang="en-US" altLang="zh-CN" sz="2400" b="1" dirty="0">
                <a:latin typeface="Times New Roman" panose="02020603050405020304" pitchFamily="18" charset="0"/>
              </a:rPr>
              <a:t>90°</a:t>
            </a:r>
            <a:r>
              <a:rPr lang="zh-CN" altLang="en-US" sz="2400" b="1" dirty="0">
                <a:latin typeface="Times New Roman" panose="02020603050405020304" pitchFamily="18" charset="0"/>
              </a:rPr>
              <a:t>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013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401" grpId="0"/>
      <p:bldP spid="1014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02" name="矩形 102401"/>
          <p:cNvSpPr/>
          <p:nvPr/>
        </p:nvSpPr>
        <p:spPr>
          <a:xfrm>
            <a:off x="0" y="3775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403" name="对象 102402"/>
          <p:cNvGraphicFramePr/>
          <p:nvPr/>
        </p:nvGraphicFramePr>
        <p:xfrm>
          <a:off x="984250" y="3187700"/>
          <a:ext cx="36623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" imgW="1371600" imgH="228600" progId="Equation.3">
                  <p:embed/>
                </p:oleObj>
              </mc:Choice>
              <mc:Fallback>
                <p:oleObj name="" r:id="rId2" imgW="1371600" imgH="2286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0" y="3187700"/>
                        <a:ext cx="3662363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矩形 102403"/>
          <p:cNvSpPr/>
          <p:nvPr/>
        </p:nvSpPr>
        <p:spPr>
          <a:xfrm>
            <a:off x="0" y="4025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405" name="对象 102404"/>
          <p:cNvGraphicFramePr/>
          <p:nvPr/>
        </p:nvGraphicFramePr>
        <p:xfrm>
          <a:off x="992188" y="4165600"/>
          <a:ext cx="4537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4" imgW="1737360" imgH="215900" progId="Equation.3">
                  <p:embed/>
                </p:oleObj>
              </mc:Choice>
              <mc:Fallback>
                <p:oleObj name="" r:id="rId4" imgW="1737360" imgH="215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2188" y="4165600"/>
                        <a:ext cx="45370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文本框 102405"/>
          <p:cNvSpPr txBox="1"/>
          <p:nvPr/>
        </p:nvSpPr>
        <p:spPr>
          <a:xfrm>
            <a:off x="388938" y="1468438"/>
            <a:ext cx="47720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dirty="0">
                <a:latin typeface="Times New Roman" panose="02020603050405020304" pitchFamily="18" charset="0"/>
              </a:rPr>
              <a:t>AC</a:t>
            </a:r>
            <a:r>
              <a:rPr lang="zh-CN" altLang="en-US" sz="2400" b="1" dirty="0">
                <a:latin typeface="Times New Roman" panose="02020603050405020304" pitchFamily="18" charset="0"/>
              </a:rPr>
              <a:t>为轴，向外转</a:t>
            </a:r>
            <a:r>
              <a:rPr lang="en-US" altLang="zh-CN" sz="2400" b="1" dirty="0">
                <a:latin typeface="Times New Roman" panose="02020603050405020304" pitchFamily="18" charset="0"/>
              </a:rPr>
              <a:t>90°</a:t>
            </a:r>
            <a:r>
              <a:rPr lang="zh-CN" altLang="en-US" sz="2400" b="1" dirty="0">
                <a:latin typeface="Times New Roman" panose="02020603050405020304" pitchFamily="18" charset="0"/>
              </a:rPr>
              <a:t>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7" name="对象 102406"/>
          <p:cNvGraphicFramePr/>
          <p:nvPr/>
        </p:nvGraphicFramePr>
        <p:xfrm>
          <a:off x="995363" y="2332038"/>
          <a:ext cx="222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6" imgW="901065" imgH="228600" progId="Equation.3">
                  <p:embed/>
                </p:oleObj>
              </mc:Choice>
              <mc:Fallback>
                <p:oleObj name="" r:id="rId6" imgW="901065" imgH="2286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5363" y="2332038"/>
                        <a:ext cx="22288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8" name="组合 102407"/>
          <p:cNvGrpSpPr/>
          <p:nvPr/>
        </p:nvGrpSpPr>
        <p:grpSpPr>
          <a:xfrm>
            <a:off x="6243638" y="3665538"/>
            <a:ext cx="2109787" cy="1760537"/>
            <a:chOff x="3933" y="1861"/>
            <a:chExt cx="1329" cy="1109"/>
          </a:xfrm>
        </p:grpSpPr>
        <p:sp>
          <p:nvSpPr>
            <p:cNvPr id="102409" name="直角三角形 102408"/>
            <p:cNvSpPr>
              <a:spLocks noChangeAspect="1"/>
            </p:cNvSpPr>
            <p:nvPr/>
          </p:nvSpPr>
          <p:spPr>
            <a:xfrm>
              <a:off x="4216" y="2179"/>
              <a:ext cx="640" cy="701"/>
            </a:xfrm>
            <a:prstGeom prst="rtTriangle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10" name="直接连接符 102409"/>
            <p:cNvSpPr>
              <a:spLocks noChangeAspect="1"/>
            </p:cNvSpPr>
            <p:nvPr/>
          </p:nvSpPr>
          <p:spPr>
            <a:xfrm>
              <a:off x="4003" y="2172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11" name="直接连接符 102410"/>
            <p:cNvSpPr>
              <a:spLocks noChangeAspect="1"/>
            </p:cNvSpPr>
            <p:nvPr/>
          </p:nvSpPr>
          <p:spPr>
            <a:xfrm>
              <a:off x="4003" y="2552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12" name="直接连接符 102411"/>
            <p:cNvSpPr>
              <a:spLocks noChangeAspect="1"/>
            </p:cNvSpPr>
            <p:nvPr/>
          </p:nvSpPr>
          <p:spPr>
            <a:xfrm>
              <a:off x="4003" y="2933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13" name="直接连接符 102412"/>
            <p:cNvSpPr>
              <a:spLocks noChangeAspect="1"/>
            </p:cNvSpPr>
            <p:nvPr/>
          </p:nvSpPr>
          <p:spPr>
            <a:xfrm>
              <a:off x="4503" y="2879"/>
              <a:ext cx="17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102414" name="对象 102413"/>
            <p:cNvGraphicFramePr>
              <a:graphicFrameLocks noChangeAspect="1"/>
            </p:cNvGraphicFramePr>
            <p:nvPr/>
          </p:nvGraphicFramePr>
          <p:xfrm>
            <a:off x="5033" y="1861"/>
            <a:ext cx="22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8" imgW="165100" imgH="190500" progId="Equation.3">
                    <p:embed/>
                  </p:oleObj>
                </mc:Choice>
                <mc:Fallback>
                  <p:oleObj name="" r:id="rId8" imgW="165100" imgH="1905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33" y="1861"/>
                          <a:ext cx="22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5" name="对象 102414"/>
            <p:cNvGraphicFramePr>
              <a:graphicFrameLocks noChangeAspect="1"/>
            </p:cNvGraphicFramePr>
            <p:nvPr/>
          </p:nvGraphicFramePr>
          <p:xfrm>
            <a:off x="4478" y="2615"/>
            <a:ext cx="15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0" imgW="127000" imgH="164465" progId="Equation.3">
                    <p:embed/>
                  </p:oleObj>
                </mc:Choice>
                <mc:Fallback>
                  <p:oleObj name="" r:id="rId10" imgW="127000" imgH="16446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78" y="2615"/>
                          <a:ext cx="15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16" name="组合 102415"/>
            <p:cNvGrpSpPr/>
            <p:nvPr/>
          </p:nvGrpSpPr>
          <p:grpSpPr>
            <a:xfrm>
              <a:off x="4217" y="2295"/>
              <a:ext cx="198" cy="268"/>
              <a:chOff x="4336" y="1365"/>
              <a:chExt cx="198" cy="268"/>
            </a:xfrm>
          </p:grpSpPr>
          <p:sp>
            <p:nvSpPr>
              <p:cNvPr id="102417" name="任意多边形 102416"/>
              <p:cNvSpPr/>
              <p:nvPr/>
            </p:nvSpPr>
            <p:spPr>
              <a:xfrm flipV="1">
                <a:off x="4336" y="1365"/>
                <a:ext cx="114" cy="30"/>
              </a:xfrm>
              <a:custGeom>
                <a:avLst/>
                <a:gdLst/>
                <a:ahLst/>
                <a:cxnLst/>
                <a:pathLst>
                  <a:path w="56" h="5">
                    <a:moveTo>
                      <a:pt x="56" y="5"/>
                    </a:moveTo>
                    <a:cubicBezTo>
                      <a:pt x="35" y="2"/>
                      <a:pt x="14" y="0"/>
                      <a:pt x="0" y="5"/>
                    </a:cubicBezTo>
                  </a:path>
                </a:pathLst>
              </a:custGeom>
              <a:noFill/>
              <a:ln w="25400" cap="flat" cmpd="sng">
                <a:solidFill>
                  <a:srgbClr val="0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02418" name="对象 102417"/>
              <p:cNvGraphicFramePr/>
              <p:nvPr/>
            </p:nvGraphicFramePr>
            <p:xfrm>
              <a:off x="4357" y="1407"/>
              <a:ext cx="17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12" imgW="139700" imgH="177800" progId="Equation.3">
                      <p:embed/>
                    </p:oleObj>
                  </mc:Choice>
                  <mc:Fallback>
                    <p:oleObj name="" r:id="rId12" imgW="139700" imgH="177800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357" y="1407"/>
                            <a:ext cx="177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419" name="矩形 102418"/>
            <p:cNvSpPr/>
            <p:nvPr/>
          </p:nvSpPr>
          <p:spPr>
            <a:xfrm>
              <a:off x="4103" y="189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20" name="矩形 102419"/>
            <p:cNvSpPr/>
            <p:nvPr/>
          </p:nvSpPr>
          <p:spPr>
            <a:xfrm>
              <a:off x="3933" y="266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21" name="矩形 102420"/>
            <p:cNvSpPr/>
            <p:nvPr/>
          </p:nvSpPr>
          <p:spPr>
            <a:xfrm>
              <a:off x="4867" y="268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22" name="直接连接符 102421"/>
            <p:cNvSpPr>
              <a:spLocks noChangeAspect="1"/>
            </p:cNvSpPr>
            <p:nvPr/>
          </p:nvSpPr>
          <p:spPr>
            <a:xfrm>
              <a:off x="4222" y="2168"/>
              <a:ext cx="618" cy="7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23" name="直接连接符 102422"/>
            <p:cNvSpPr/>
            <p:nvPr/>
          </p:nvSpPr>
          <p:spPr>
            <a:xfrm flipV="1">
              <a:off x="4561" y="2288"/>
              <a:ext cx="323" cy="245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102424" name="对象 102423"/>
            <p:cNvGraphicFramePr/>
            <p:nvPr/>
          </p:nvGraphicFramePr>
          <p:xfrm>
            <a:off x="4919" y="2152"/>
            <a:ext cx="20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4" imgW="139700" imgH="177800" progId="Equation.3">
                    <p:embed/>
                  </p:oleObj>
                </mc:Choice>
                <mc:Fallback>
                  <p:oleObj name="" r:id="rId14" imgW="139700" imgH="1778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19" y="2152"/>
                          <a:ext cx="20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5" name="任意多边形 102424"/>
            <p:cNvSpPr/>
            <p:nvPr/>
          </p:nvSpPr>
          <p:spPr>
            <a:xfrm>
              <a:off x="4708" y="2438"/>
              <a:ext cx="27" cy="10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426" name="对象 102425"/>
            <p:cNvGraphicFramePr/>
            <p:nvPr/>
          </p:nvGraphicFramePr>
          <p:xfrm>
            <a:off x="4777" y="2353"/>
            <a:ext cx="17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6" imgW="139700" imgH="177800" progId="Equation.3">
                    <p:embed/>
                  </p:oleObj>
                </mc:Choice>
                <mc:Fallback>
                  <p:oleObj name="" r:id="rId16" imgW="139700" imgH="1778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777" y="2353"/>
                          <a:ext cx="171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7" name="直接连接符 102426"/>
            <p:cNvSpPr/>
            <p:nvPr/>
          </p:nvSpPr>
          <p:spPr>
            <a:xfrm flipV="1">
              <a:off x="4490" y="2399"/>
              <a:ext cx="79" cy="79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28" name="直接连接符 102427"/>
            <p:cNvSpPr/>
            <p:nvPr/>
          </p:nvSpPr>
          <p:spPr>
            <a:xfrm>
              <a:off x="4576" y="2399"/>
              <a:ext cx="64" cy="71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2429" name="组合 102428"/>
          <p:cNvGrpSpPr/>
          <p:nvPr/>
        </p:nvGrpSpPr>
        <p:grpSpPr>
          <a:xfrm>
            <a:off x="6026150" y="1309688"/>
            <a:ext cx="1939925" cy="1709737"/>
            <a:chOff x="4012" y="841"/>
            <a:chExt cx="1222" cy="1077"/>
          </a:xfrm>
        </p:grpSpPr>
        <p:sp>
          <p:nvSpPr>
            <p:cNvPr id="102430" name="直角三角形 102429"/>
            <p:cNvSpPr>
              <a:spLocks noChangeAspect="1"/>
            </p:cNvSpPr>
            <p:nvPr/>
          </p:nvSpPr>
          <p:spPr>
            <a:xfrm>
              <a:off x="4295" y="1127"/>
              <a:ext cx="640" cy="701"/>
            </a:xfrm>
            <a:prstGeom prst="rtTriangle">
              <a:avLst/>
            </a:prstGeom>
            <a:solidFill>
              <a:srgbClr val="FFFFFF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31" name="直接连接符 102430"/>
            <p:cNvSpPr>
              <a:spLocks noChangeAspect="1"/>
            </p:cNvSpPr>
            <p:nvPr/>
          </p:nvSpPr>
          <p:spPr>
            <a:xfrm>
              <a:off x="4082" y="1120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32" name="直接连接符 102431"/>
            <p:cNvSpPr>
              <a:spLocks noChangeAspect="1"/>
            </p:cNvSpPr>
            <p:nvPr/>
          </p:nvSpPr>
          <p:spPr>
            <a:xfrm>
              <a:off x="4082" y="1500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33" name="直接连接符 102432"/>
            <p:cNvSpPr>
              <a:spLocks noChangeAspect="1"/>
            </p:cNvSpPr>
            <p:nvPr/>
          </p:nvSpPr>
          <p:spPr>
            <a:xfrm>
              <a:off x="4082" y="1881"/>
              <a:ext cx="115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02434" name="直接连接符 102433"/>
            <p:cNvSpPr>
              <a:spLocks noChangeAspect="1"/>
            </p:cNvSpPr>
            <p:nvPr/>
          </p:nvSpPr>
          <p:spPr>
            <a:xfrm>
              <a:off x="4582" y="1827"/>
              <a:ext cx="170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102435" name="对象 102434"/>
            <p:cNvGraphicFramePr>
              <a:graphicFrameLocks noChangeAspect="1"/>
            </p:cNvGraphicFramePr>
            <p:nvPr/>
          </p:nvGraphicFramePr>
          <p:xfrm>
            <a:off x="4962" y="1116"/>
            <a:ext cx="22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8" imgW="165100" imgH="190500" progId="Equation.3">
                    <p:embed/>
                  </p:oleObj>
                </mc:Choice>
                <mc:Fallback>
                  <p:oleObj name="" r:id="rId18" imgW="165100" imgH="1905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2" y="1116"/>
                          <a:ext cx="22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6" name="对象 102435"/>
            <p:cNvGraphicFramePr>
              <a:graphicFrameLocks noChangeAspect="1"/>
            </p:cNvGraphicFramePr>
            <p:nvPr/>
          </p:nvGraphicFramePr>
          <p:xfrm>
            <a:off x="4561" y="1558"/>
            <a:ext cx="1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9" imgW="127000" imgH="164465" progId="Equation.3">
                    <p:embed/>
                  </p:oleObj>
                </mc:Choice>
                <mc:Fallback>
                  <p:oleObj name="" r:id="rId19" imgW="127000" imgH="164465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561" y="1558"/>
                          <a:ext cx="161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37" name="组合 102436"/>
            <p:cNvGrpSpPr/>
            <p:nvPr/>
          </p:nvGrpSpPr>
          <p:grpSpPr>
            <a:xfrm>
              <a:off x="4296" y="1243"/>
              <a:ext cx="198" cy="268"/>
              <a:chOff x="4336" y="1365"/>
              <a:chExt cx="198" cy="268"/>
            </a:xfrm>
          </p:grpSpPr>
          <p:sp>
            <p:nvSpPr>
              <p:cNvPr id="102438" name="任意多边形 102437"/>
              <p:cNvSpPr/>
              <p:nvPr/>
            </p:nvSpPr>
            <p:spPr>
              <a:xfrm flipV="1">
                <a:off x="4336" y="1365"/>
                <a:ext cx="114" cy="30"/>
              </a:xfrm>
              <a:custGeom>
                <a:avLst/>
                <a:gdLst/>
                <a:ahLst/>
                <a:cxnLst/>
                <a:pathLst>
                  <a:path w="56" h="5">
                    <a:moveTo>
                      <a:pt x="56" y="5"/>
                    </a:moveTo>
                    <a:cubicBezTo>
                      <a:pt x="35" y="2"/>
                      <a:pt x="14" y="0"/>
                      <a:pt x="0" y="5"/>
                    </a:cubicBezTo>
                  </a:path>
                </a:pathLst>
              </a:custGeom>
              <a:noFill/>
              <a:ln w="25400" cap="flat" cmpd="sng">
                <a:solidFill>
                  <a:srgbClr val="0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02439" name="对象 102438"/>
              <p:cNvGraphicFramePr/>
              <p:nvPr/>
            </p:nvGraphicFramePr>
            <p:xfrm>
              <a:off x="4357" y="1407"/>
              <a:ext cx="17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21" imgW="139700" imgH="177800" progId="Equation.3">
                      <p:embed/>
                    </p:oleObj>
                  </mc:Choice>
                  <mc:Fallback>
                    <p:oleObj name="" r:id="rId21" imgW="139700" imgH="1778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357" y="1407"/>
                            <a:ext cx="177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440" name="矩形 102439"/>
            <p:cNvSpPr/>
            <p:nvPr/>
          </p:nvSpPr>
          <p:spPr>
            <a:xfrm>
              <a:off x="4182" y="84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41" name="矩形 102440"/>
            <p:cNvSpPr/>
            <p:nvPr/>
          </p:nvSpPr>
          <p:spPr>
            <a:xfrm>
              <a:off x="4012" y="160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442" name="矩形 102441"/>
            <p:cNvSpPr/>
            <p:nvPr/>
          </p:nvSpPr>
          <p:spPr>
            <a:xfrm>
              <a:off x="4946" y="163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5234" name="文本框 95233"/>
          <p:cNvSpPr txBox="1"/>
          <p:nvPr/>
        </p:nvSpPr>
        <p:spPr>
          <a:xfrm>
            <a:off x="244475" y="722313"/>
            <a:ext cx="8651875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一半径为</a:t>
            </a:r>
            <a:r>
              <a:rPr lang="en-US" altLang="zh-CN" sz="2400" b="1" dirty="0">
                <a:latin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0.1m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的圆形闭合线圈，载有电流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10A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，放在均匀磁场中，磁场方向与线圈平面平行，大小为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10T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，如图，求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线圈磁矩的大小和方向；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线圈所受磁力矩的大小和方向；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在磁力作用下，线圈平面绕过</a:t>
            </a:r>
            <a:r>
              <a:rPr lang="en-US" altLang="zh-CN" sz="2400" b="1" i="1">
                <a:latin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</a:rPr>
              <a:t>点的竖直轴转过</a:t>
            </a:r>
            <a:r>
              <a:rPr lang="en-US" altLang="zh-CN" sz="2400" b="1">
                <a:latin typeface="Times New Roman" panose="02020603050405020304" pitchFamily="18" charset="0"/>
              </a:rPr>
              <a:t>90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，磁力矩做的功。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9" name="对象 95248"/>
          <p:cNvGraphicFramePr/>
          <p:nvPr/>
        </p:nvGraphicFramePr>
        <p:xfrm>
          <a:off x="1068388" y="5619750"/>
          <a:ext cx="51673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" imgW="2411095" imgH="203200" progId="Equation.3">
                  <p:embed/>
                </p:oleObj>
              </mc:Choice>
              <mc:Fallback>
                <p:oleObj name="" r:id="rId2" imgW="2411095" imgH="2032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8388" y="5619750"/>
                        <a:ext cx="516731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文本框 95251"/>
          <p:cNvSpPr txBox="1"/>
          <p:nvPr/>
        </p:nvSpPr>
        <p:spPr>
          <a:xfrm>
            <a:off x="3717925" y="4287838"/>
            <a:ext cx="12255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方向：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95253" name="对象 95252"/>
          <p:cNvGraphicFramePr/>
          <p:nvPr/>
        </p:nvGraphicFramePr>
        <p:xfrm>
          <a:off x="4799013" y="3294063"/>
          <a:ext cx="35734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4" imgW="1511300" imgH="419100" progId="Equation.3">
                  <p:embed/>
                </p:oleObj>
              </mc:Choice>
              <mc:Fallback>
                <p:oleObj name="" r:id="rId4" imgW="1511300" imgH="4191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9013" y="3294063"/>
                        <a:ext cx="3573462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5" name="文本框 95254"/>
          <p:cNvSpPr txBox="1"/>
          <p:nvPr/>
        </p:nvSpPr>
        <p:spPr>
          <a:xfrm>
            <a:off x="3702050" y="2725738"/>
            <a:ext cx="868363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5258" name="矩形 95257"/>
          <p:cNvSpPr/>
          <p:nvPr/>
        </p:nvSpPr>
        <p:spPr>
          <a:xfrm>
            <a:off x="4792663" y="4292600"/>
            <a:ext cx="13271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向外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5269" name="组合 95268"/>
          <p:cNvGrpSpPr/>
          <p:nvPr/>
        </p:nvGrpSpPr>
        <p:grpSpPr>
          <a:xfrm>
            <a:off x="4232275" y="2692400"/>
            <a:ext cx="2887663" cy="530225"/>
            <a:chOff x="2666" y="1444"/>
            <a:chExt cx="1661" cy="334"/>
          </a:xfrm>
        </p:grpSpPr>
        <p:sp>
          <p:nvSpPr>
            <p:cNvPr id="95257" name="矩形 95256"/>
            <p:cNvSpPr/>
            <p:nvPr/>
          </p:nvSpPr>
          <p:spPr>
            <a:xfrm>
              <a:off x="2666" y="1444"/>
              <a:ext cx="822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zh-CN" altLang="en-US" sz="2400" b="1" dirty="0">
                  <a:latin typeface="Arial" panose="020B0604020202020204" pitchFamily="34" charset="0"/>
                </a:rPr>
                <a:t>磁矩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95260" name="对象 95259"/>
            <p:cNvGraphicFramePr/>
            <p:nvPr/>
          </p:nvGraphicFramePr>
          <p:xfrm>
            <a:off x="3476" y="1500"/>
            <a:ext cx="85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6" imgW="570230" imgH="177800" progId="Equation.3">
                    <p:embed/>
                  </p:oleObj>
                </mc:Choice>
                <mc:Fallback>
                  <p:oleObj name="" r:id="rId6" imgW="570230" imgH="1778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76" y="1500"/>
                          <a:ext cx="851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61" name="文本框 95260"/>
          <p:cNvSpPr txBox="1"/>
          <p:nvPr/>
        </p:nvSpPr>
        <p:spPr>
          <a:xfrm>
            <a:off x="3706813" y="3209925"/>
            <a:ext cx="11874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大小：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95270" name="组合 95269"/>
          <p:cNvGrpSpPr/>
          <p:nvPr/>
        </p:nvGrpSpPr>
        <p:grpSpPr>
          <a:xfrm>
            <a:off x="3594100" y="4897438"/>
            <a:ext cx="3243263" cy="530225"/>
            <a:chOff x="2264" y="2833"/>
            <a:chExt cx="2043" cy="334"/>
          </a:xfrm>
        </p:grpSpPr>
        <p:sp>
          <p:nvSpPr>
            <p:cNvPr id="95259" name="矩形 95258"/>
            <p:cNvSpPr/>
            <p:nvPr/>
          </p:nvSpPr>
          <p:spPr>
            <a:xfrm>
              <a:off x="2264" y="2833"/>
              <a:ext cx="1081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(2) </a:t>
              </a:r>
              <a:r>
                <a:rPr lang="zh-CN" altLang="en-US" sz="2400" b="1" dirty="0">
                  <a:latin typeface="Arial" panose="020B0604020202020204" pitchFamily="34" charset="0"/>
                </a:rPr>
                <a:t>磁力矩</a:t>
              </a:r>
              <a:endParaRPr lang="zh-CN" altLang="en-US" sz="24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95262" name="对象 95261"/>
            <p:cNvGraphicFramePr/>
            <p:nvPr/>
          </p:nvGraphicFramePr>
          <p:xfrm>
            <a:off x="3229" y="2838"/>
            <a:ext cx="107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8" imgW="723265" imgH="203200" progId="Equation.3">
                    <p:embed/>
                  </p:oleObj>
                </mc:Choice>
                <mc:Fallback>
                  <p:oleObj name="" r:id="rId8" imgW="723265" imgH="2032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29" y="2838"/>
                          <a:ext cx="107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63" name="文本框 95262"/>
          <p:cNvSpPr txBox="1"/>
          <p:nvPr/>
        </p:nvSpPr>
        <p:spPr>
          <a:xfrm>
            <a:off x="160338" y="5600700"/>
            <a:ext cx="12255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大小：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95268" name="组合 95267"/>
          <p:cNvGrpSpPr/>
          <p:nvPr/>
        </p:nvGrpSpPr>
        <p:grpSpPr>
          <a:xfrm>
            <a:off x="330200" y="3175000"/>
            <a:ext cx="3281363" cy="2171700"/>
            <a:chOff x="208" y="1888"/>
            <a:chExt cx="2067" cy="1368"/>
          </a:xfrm>
        </p:grpSpPr>
        <p:sp>
          <p:nvSpPr>
            <p:cNvPr id="95235" name="文本框 95234"/>
            <p:cNvSpPr txBox="1"/>
            <p:nvPr/>
          </p:nvSpPr>
          <p:spPr>
            <a:xfrm>
              <a:off x="633" y="2154"/>
              <a:ext cx="11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120000"/>
                </a:lnSpc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5237" name="直接连接符 95236"/>
            <p:cNvSpPr/>
            <p:nvPr/>
          </p:nvSpPr>
          <p:spPr>
            <a:xfrm>
              <a:off x="240" y="1888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95238" name="对象 95237"/>
            <p:cNvGraphicFramePr/>
            <p:nvPr/>
          </p:nvGraphicFramePr>
          <p:xfrm>
            <a:off x="2006" y="2192"/>
            <a:ext cx="26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0" imgW="165100" imgH="190500" progId="Equation.3">
                    <p:embed/>
                  </p:oleObj>
                </mc:Choice>
                <mc:Fallback>
                  <p:oleObj name="" r:id="rId10" imgW="165100" imgH="1905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06" y="2192"/>
                          <a:ext cx="269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3" name="直接连接符 95242"/>
            <p:cNvSpPr/>
            <p:nvPr/>
          </p:nvSpPr>
          <p:spPr>
            <a:xfrm>
              <a:off x="216" y="2544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5244" name="直接连接符 95243"/>
            <p:cNvSpPr/>
            <p:nvPr/>
          </p:nvSpPr>
          <p:spPr>
            <a:xfrm>
              <a:off x="232" y="2896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5245" name="直接连接符 95244"/>
            <p:cNvSpPr/>
            <p:nvPr/>
          </p:nvSpPr>
          <p:spPr>
            <a:xfrm>
              <a:off x="240" y="2192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5246" name="直接连接符 95245"/>
            <p:cNvSpPr/>
            <p:nvPr/>
          </p:nvSpPr>
          <p:spPr>
            <a:xfrm>
              <a:off x="208" y="3256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5247" name="椭圆 95246"/>
            <p:cNvSpPr/>
            <p:nvPr/>
          </p:nvSpPr>
          <p:spPr>
            <a:xfrm>
              <a:off x="960" y="2504"/>
              <a:ext cx="63" cy="7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40" name="任意多边形 95239"/>
            <p:cNvSpPr/>
            <p:nvPr/>
          </p:nvSpPr>
          <p:spPr>
            <a:xfrm>
              <a:off x="392" y="1952"/>
              <a:ext cx="1214" cy="12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1035" y="10800"/>
                  </a:moveTo>
                  <a:arcTo wR="9765" hR="9765" stAng="10800000" swAng="-5400000"/>
                  <a:arcTo wR="9765" hR="9765" stAng="5400000" swAng="-5400000"/>
                  <a:arcTo wR="9765" hR="9765" stAng="0" swAng="-5400000"/>
                  <a:arcTo wR="9765" hR="9765" stAng="-5400000" swAng="-5400000"/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5241" name="文本框 95240"/>
            <p:cNvSpPr txBox="1"/>
            <p:nvPr/>
          </p:nvSpPr>
          <p:spPr>
            <a:xfrm>
              <a:off x="384" y="1912"/>
              <a:ext cx="311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5242" name="直接连接符 95241"/>
            <p:cNvSpPr/>
            <p:nvPr/>
          </p:nvSpPr>
          <p:spPr>
            <a:xfrm rot="668698" flipH="1">
              <a:off x="520" y="2032"/>
              <a:ext cx="144" cy="24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5264" name="对象 95263"/>
            <p:cNvGraphicFramePr/>
            <p:nvPr/>
          </p:nvGraphicFramePr>
          <p:xfrm>
            <a:off x="925" y="2273"/>
            <a:ext cx="2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2" imgW="139700" imgH="177800" progId="Equation.3">
                    <p:embed/>
                  </p:oleObj>
                </mc:Choice>
                <mc:Fallback>
                  <p:oleObj name="" r:id="rId12" imgW="139700" imgH="1778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25" y="2273"/>
                          <a:ext cx="208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65" name="文本框 95264"/>
          <p:cNvSpPr txBox="1"/>
          <p:nvPr/>
        </p:nvSpPr>
        <p:spPr>
          <a:xfrm>
            <a:off x="6646863" y="5600383"/>
            <a:ext cx="12255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方向：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5266" name="矩形 95265"/>
          <p:cNvSpPr/>
          <p:nvPr/>
        </p:nvSpPr>
        <p:spPr>
          <a:xfrm>
            <a:off x="7500620" y="5600700"/>
            <a:ext cx="1262063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向上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2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2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2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/>
      <p:bldP spid="95255" grpId="0"/>
      <p:bldP spid="95261" grpId="0"/>
      <p:bldP spid="95263" grpId="0"/>
      <p:bldP spid="95265" grpId="0"/>
      <p:bldP spid="952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6258" name="对象 96257"/>
          <p:cNvGraphicFramePr/>
          <p:nvPr/>
        </p:nvGraphicFramePr>
        <p:xfrm>
          <a:off x="773113" y="2105025"/>
          <a:ext cx="29591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2" imgW="927100" imgH="368300" progId="Equation.3">
                  <p:embed/>
                </p:oleObj>
              </mc:Choice>
              <mc:Fallback>
                <p:oleObj name="" r:id="rId2" imgW="927100" imgH="3683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3113" y="2105025"/>
                        <a:ext cx="2959100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0" name="矩形 96279"/>
          <p:cNvSpPr/>
          <p:nvPr/>
        </p:nvSpPr>
        <p:spPr>
          <a:xfrm>
            <a:off x="449263" y="1408113"/>
            <a:ext cx="236855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Arial" panose="020B0604020202020204" pitchFamily="34" charset="0"/>
              </a:rPr>
              <a:t>磁力矩的功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  <p:grpSp>
        <p:nvGrpSpPr>
          <p:cNvPr id="96283" name="组合 96282"/>
          <p:cNvGrpSpPr/>
          <p:nvPr/>
        </p:nvGrpSpPr>
        <p:grpSpPr>
          <a:xfrm>
            <a:off x="5164138" y="2116138"/>
            <a:ext cx="3281362" cy="2171700"/>
            <a:chOff x="208" y="1888"/>
            <a:chExt cx="2067" cy="1368"/>
          </a:xfrm>
        </p:grpSpPr>
        <p:sp>
          <p:nvSpPr>
            <p:cNvPr id="96284" name="文本框 96283"/>
            <p:cNvSpPr txBox="1"/>
            <p:nvPr/>
          </p:nvSpPr>
          <p:spPr>
            <a:xfrm>
              <a:off x="633" y="2154"/>
              <a:ext cx="11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120000"/>
                </a:lnSpc>
              </a:pP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6285" name="直接连接符 96284"/>
            <p:cNvSpPr/>
            <p:nvPr/>
          </p:nvSpPr>
          <p:spPr>
            <a:xfrm>
              <a:off x="240" y="1888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96286" name="对象 96285"/>
            <p:cNvGraphicFramePr/>
            <p:nvPr/>
          </p:nvGraphicFramePr>
          <p:xfrm>
            <a:off x="2006" y="2192"/>
            <a:ext cx="26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4" imgW="165100" imgH="190500" progId="Equation.3">
                    <p:embed/>
                  </p:oleObj>
                </mc:Choice>
                <mc:Fallback>
                  <p:oleObj name="" r:id="rId4" imgW="165100" imgH="1905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06" y="2192"/>
                          <a:ext cx="269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7" name="直接连接符 96286"/>
            <p:cNvSpPr/>
            <p:nvPr/>
          </p:nvSpPr>
          <p:spPr>
            <a:xfrm>
              <a:off x="216" y="2544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6288" name="直接连接符 96287"/>
            <p:cNvSpPr/>
            <p:nvPr/>
          </p:nvSpPr>
          <p:spPr>
            <a:xfrm>
              <a:off x="232" y="2896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6289" name="直接连接符 96288"/>
            <p:cNvSpPr/>
            <p:nvPr/>
          </p:nvSpPr>
          <p:spPr>
            <a:xfrm>
              <a:off x="240" y="2192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6290" name="直接连接符 96289"/>
            <p:cNvSpPr/>
            <p:nvPr/>
          </p:nvSpPr>
          <p:spPr>
            <a:xfrm>
              <a:off x="208" y="3256"/>
              <a:ext cx="182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96291" name="椭圆 96290"/>
            <p:cNvSpPr/>
            <p:nvPr/>
          </p:nvSpPr>
          <p:spPr>
            <a:xfrm>
              <a:off x="960" y="2504"/>
              <a:ext cx="63" cy="7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2" name="任意多边形 96291"/>
            <p:cNvSpPr/>
            <p:nvPr/>
          </p:nvSpPr>
          <p:spPr>
            <a:xfrm>
              <a:off x="392" y="1952"/>
              <a:ext cx="1214" cy="12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1035" y="10800"/>
                  </a:moveTo>
                  <a:arcTo wR="9765" hR="9765" stAng="10800000" swAng="-5400000"/>
                  <a:arcTo wR="9765" hR="9765" stAng="5400000" swAng="-5400000"/>
                  <a:arcTo wR="9765" hR="9765" stAng="0" swAng="-5400000"/>
                  <a:arcTo wR="9765" hR="9765" stAng="-5400000" swAng="-5400000"/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293" name="文本框 96292"/>
            <p:cNvSpPr txBox="1"/>
            <p:nvPr/>
          </p:nvSpPr>
          <p:spPr>
            <a:xfrm>
              <a:off x="384" y="1912"/>
              <a:ext cx="311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96294" name="直接连接符 96293"/>
            <p:cNvSpPr/>
            <p:nvPr/>
          </p:nvSpPr>
          <p:spPr>
            <a:xfrm rot="668698" flipH="1">
              <a:off x="520" y="2032"/>
              <a:ext cx="144" cy="24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6295" name="对象 96294"/>
            <p:cNvGraphicFramePr/>
            <p:nvPr/>
          </p:nvGraphicFramePr>
          <p:xfrm>
            <a:off x="925" y="2273"/>
            <a:ext cx="20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6" imgW="139700" imgH="177800" progId="Equation.3">
                    <p:embed/>
                  </p:oleObj>
                </mc:Choice>
                <mc:Fallback>
                  <p:oleObj name="" r:id="rId6" imgW="139700" imgH="177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5" y="2273"/>
                          <a:ext cx="208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96" name="对象 96295"/>
          <p:cNvGraphicFramePr/>
          <p:nvPr/>
        </p:nvGraphicFramePr>
        <p:xfrm>
          <a:off x="1246188" y="3367088"/>
          <a:ext cx="32416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8" imgW="1015365" imgH="241300" progId="Equation.3">
                  <p:embed/>
                </p:oleObj>
              </mc:Choice>
              <mc:Fallback>
                <p:oleObj name="" r:id="rId8" imgW="1015365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6188" y="3367088"/>
                        <a:ext cx="32416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对象 96296"/>
          <p:cNvGraphicFramePr/>
          <p:nvPr/>
        </p:nvGraphicFramePr>
        <p:xfrm>
          <a:off x="1274763" y="4338638"/>
          <a:ext cx="1701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533400" imgH="393700" progId="Equation.3">
                  <p:embed/>
                </p:oleObj>
              </mc:Choice>
              <mc:Fallback>
                <p:oleObj name="" r:id="rId10" imgW="5334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4763" y="4338638"/>
                        <a:ext cx="17018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97650" y="62896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2551" name="对象 62550"/>
          <p:cNvGraphicFramePr/>
          <p:nvPr/>
        </p:nvGraphicFramePr>
        <p:xfrm>
          <a:off x="1268413" y="277813"/>
          <a:ext cx="13382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520065" imgH="215900" progId="Equation.3">
                  <p:embed/>
                </p:oleObj>
              </mc:Choice>
              <mc:Fallback>
                <p:oleObj name="" r:id="rId2" imgW="520065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277813"/>
                        <a:ext cx="1338262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52" name="文本框 62551"/>
          <p:cNvSpPr txBox="1"/>
          <p:nvPr/>
        </p:nvSpPr>
        <p:spPr>
          <a:xfrm>
            <a:off x="3230563" y="296863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一对平衡力；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2554" name="对象 62553"/>
          <p:cNvGraphicFramePr/>
          <p:nvPr/>
        </p:nvGraphicFramePr>
        <p:xfrm>
          <a:off x="884238" y="884238"/>
          <a:ext cx="23796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4" imgW="938530" imgH="215900" progId="Equation.3">
                  <p:embed/>
                </p:oleObj>
              </mc:Choice>
              <mc:Fallback>
                <p:oleObj name="" r:id="rId4" imgW="93853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38" y="884238"/>
                        <a:ext cx="2379662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55" name="文本框 62554"/>
          <p:cNvSpPr txBox="1"/>
          <p:nvPr/>
        </p:nvSpPr>
        <p:spPr>
          <a:xfrm>
            <a:off x="3481388" y="914400"/>
            <a:ext cx="5267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一对力偶，线圈将受磁力矩的作用。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2559" name="对象 62558"/>
          <p:cNvGraphicFramePr/>
          <p:nvPr/>
        </p:nvGraphicFramePr>
        <p:xfrm>
          <a:off x="2474913" y="4889500"/>
          <a:ext cx="37004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1587500" imgH="279400" progId="Equation.3">
                  <p:embed/>
                </p:oleObj>
              </mc:Choice>
              <mc:Fallback>
                <p:oleObj name="" r:id="rId6" imgW="1587500" imgH="279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913" y="4889500"/>
                        <a:ext cx="3700462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2" name="对象 62561"/>
          <p:cNvGraphicFramePr/>
          <p:nvPr/>
        </p:nvGraphicFramePr>
        <p:xfrm>
          <a:off x="6161088" y="4972050"/>
          <a:ext cx="1825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8" imgW="761365" imgH="203200" progId="Equation.3">
                  <p:embed/>
                </p:oleObj>
              </mc:Choice>
              <mc:Fallback>
                <p:oleObj name="" r:id="rId8" imgW="761365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1088" y="4972050"/>
                        <a:ext cx="182562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4" name="文本框 62563"/>
          <p:cNvSpPr txBox="1"/>
          <p:nvPr/>
        </p:nvSpPr>
        <p:spPr>
          <a:xfrm>
            <a:off x="701675" y="4991100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磁力矩为：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2566" name="对象 62565"/>
          <p:cNvGraphicFramePr/>
          <p:nvPr/>
        </p:nvGraphicFramePr>
        <p:xfrm>
          <a:off x="1311275" y="5573713"/>
          <a:ext cx="4203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0" imgW="1662430" imgH="203200" progId="Equation.3">
                  <p:embed/>
                </p:oleObj>
              </mc:Choice>
              <mc:Fallback>
                <p:oleObj name="" r:id="rId10" imgW="166243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1275" y="5573713"/>
                        <a:ext cx="42037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67" name="文本框 62566"/>
          <p:cNvSpPr txBox="1"/>
          <p:nvPr/>
        </p:nvSpPr>
        <p:spPr>
          <a:xfrm>
            <a:off x="400050" y="5524500"/>
            <a:ext cx="1001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即：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2568" name="对象 62567"/>
          <p:cNvGraphicFramePr/>
          <p:nvPr/>
        </p:nvGraphicFramePr>
        <p:xfrm>
          <a:off x="6115050" y="5570538"/>
          <a:ext cx="18240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2" imgW="723265" imgH="203200" progId="Equation.3">
                  <p:embed/>
                </p:oleObj>
              </mc:Choice>
              <mc:Fallback>
                <p:oleObj name="" r:id="rId12" imgW="723265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5050" y="5570538"/>
                        <a:ext cx="1824038" cy="5127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639" name="组合 62638"/>
          <p:cNvGrpSpPr/>
          <p:nvPr/>
        </p:nvGrpSpPr>
        <p:grpSpPr>
          <a:xfrm>
            <a:off x="927100" y="1452245"/>
            <a:ext cx="7522845" cy="3442335"/>
            <a:chOff x="360" y="1031"/>
            <a:chExt cx="4897" cy="2360"/>
          </a:xfrm>
        </p:grpSpPr>
        <p:grpSp>
          <p:nvGrpSpPr>
            <p:cNvPr id="62633" name="组合 62632"/>
            <p:cNvGrpSpPr/>
            <p:nvPr/>
          </p:nvGrpSpPr>
          <p:grpSpPr>
            <a:xfrm>
              <a:off x="360" y="1031"/>
              <a:ext cx="4897" cy="2360"/>
              <a:chOff x="457" y="629"/>
              <a:chExt cx="4976" cy="2463"/>
            </a:xfrm>
          </p:grpSpPr>
          <p:grpSp>
            <p:nvGrpSpPr>
              <p:cNvPr id="62569" name="组合 62568"/>
              <p:cNvGrpSpPr/>
              <p:nvPr/>
            </p:nvGrpSpPr>
            <p:grpSpPr>
              <a:xfrm>
                <a:off x="1573" y="1784"/>
                <a:ext cx="766" cy="424"/>
                <a:chOff x="1889" y="2657"/>
                <a:chExt cx="766" cy="424"/>
              </a:xfrm>
            </p:grpSpPr>
            <p:sp>
              <p:nvSpPr>
                <p:cNvPr id="62570" name="直接连接符 62569"/>
                <p:cNvSpPr/>
                <p:nvPr/>
              </p:nvSpPr>
              <p:spPr>
                <a:xfrm>
                  <a:off x="1889" y="2702"/>
                  <a:ext cx="480" cy="288"/>
                </a:xfrm>
                <a:prstGeom prst="line">
                  <a:avLst/>
                </a:prstGeom>
                <a:ln w="25400" cap="flat" cmpd="sng">
                  <a:solidFill>
                    <a:srgbClr val="3333FF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graphicFrame>
              <p:nvGraphicFramePr>
                <p:cNvPr id="62571" name="对象 62570"/>
                <p:cNvGraphicFramePr/>
                <p:nvPr/>
              </p:nvGraphicFramePr>
              <p:xfrm>
                <a:off x="2402" y="2760"/>
                <a:ext cx="253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9" name="" r:id="rId14" imgW="139700" imgH="177800" progId="Equation.3">
                        <p:embed/>
                      </p:oleObj>
                    </mc:Choice>
                    <mc:Fallback>
                      <p:oleObj name="" r:id="rId14" imgW="139700" imgH="177800" progId="Equation.3">
                        <p:embed/>
                        <p:pic>
                          <p:nvPicPr>
                            <p:cNvPr id="0" name="图片 3108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2" y="2760"/>
                              <a:ext cx="253" cy="32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2572" name="组合 62571"/>
                <p:cNvGrpSpPr/>
                <p:nvPr/>
              </p:nvGrpSpPr>
              <p:grpSpPr>
                <a:xfrm>
                  <a:off x="2070" y="2657"/>
                  <a:ext cx="323" cy="271"/>
                  <a:chOff x="4513" y="1888"/>
                  <a:chExt cx="323" cy="271"/>
                </a:xfrm>
              </p:grpSpPr>
              <p:sp>
                <p:nvSpPr>
                  <p:cNvPr id="62573" name="任意多边形 62572"/>
                  <p:cNvSpPr/>
                  <p:nvPr/>
                </p:nvSpPr>
                <p:spPr>
                  <a:xfrm rot="19620000">
                    <a:off x="4513" y="1979"/>
                    <a:ext cx="100" cy="45"/>
                  </a:xfrm>
                  <a:custGeom>
                    <a:avLst/>
                    <a:gdLst>
                      <a:gd name="txL" fmla="*/ 0 w 21600"/>
                      <a:gd name="txT" fmla="*/ 0 h 21600"/>
                      <a:gd name="txR" fmla="*/ 21600 w 21600"/>
                      <a:gd name="txB" fmla="*/ 21600 h 21600"/>
                    </a:gdLst>
                    <a:ahLst/>
                    <a:cxnLst>
                      <a:cxn ang="270">
                        <a:pos x="21600" y="0"/>
                      </a:cxn>
                      <a:cxn ang="90">
                        <a:pos x="0" y="21600"/>
                      </a:cxn>
                      <a:cxn ang="270">
                        <a:pos x="0" y="0"/>
                      </a:cxn>
                    </a:cxnLst>
                    <a:rect l="txL" t="txT" r="txR" b="txB"/>
                    <a:pathLst>
                      <a:path w="21600" h="21600" fill="none">
                        <a:moveTo>
                          <a:pt x="21600" y="0"/>
                        </a:moveTo>
                        <a:arcTo wR="21600" hR="21600" stAng="0" swAng="5400000"/>
                      </a:path>
                      <a:path w="21600" h="21600" stroke="0">
                        <a:moveTo>
                          <a:pt x="21600" y="0"/>
                        </a:moveTo>
                        <a:arcTo wR="21600" hR="21600" stAng="0" swAng="5400000"/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aphicFrame>
                <p:nvGraphicFramePr>
                  <p:cNvPr id="62574" name="对象 62573"/>
                  <p:cNvGraphicFramePr/>
                  <p:nvPr/>
                </p:nvGraphicFramePr>
                <p:xfrm>
                  <a:off x="4604" y="1888"/>
                  <a:ext cx="232" cy="27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0" name="" r:id="rId16" imgW="139700" imgH="165100" progId="Equation.3">
                          <p:embed/>
                        </p:oleObj>
                      </mc:Choice>
                      <mc:Fallback>
                        <p:oleObj name="" r:id="rId16" imgW="139700" imgH="165100" progId="Equation.3">
                          <p:embed/>
                          <p:pic>
                            <p:nvPicPr>
                              <p:cNvPr id="0" name="图片 3109"/>
                              <p:cNvPicPr/>
                              <p:nvPr/>
                            </p:nvPicPr>
                            <p:blipFill>
                              <a:blip r:embed="rId1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4" y="1888"/>
                                <a:ext cx="232" cy="27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62575" name="组合 62574"/>
              <p:cNvGrpSpPr/>
              <p:nvPr/>
            </p:nvGrpSpPr>
            <p:grpSpPr>
              <a:xfrm>
                <a:off x="3122" y="2378"/>
                <a:ext cx="370" cy="660"/>
                <a:chOff x="3122" y="2378"/>
                <a:chExt cx="370" cy="660"/>
              </a:xfrm>
            </p:grpSpPr>
            <p:sp>
              <p:nvSpPr>
                <p:cNvPr id="62576" name="直接连接符 62575"/>
                <p:cNvSpPr/>
                <p:nvPr/>
              </p:nvSpPr>
              <p:spPr>
                <a:xfrm flipV="1">
                  <a:off x="3487" y="2378"/>
                  <a:ext cx="5" cy="567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62577" name="对象 62576"/>
                <p:cNvGraphicFramePr/>
                <p:nvPr/>
              </p:nvGraphicFramePr>
              <p:xfrm>
                <a:off x="3122" y="2691"/>
                <a:ext cx="290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18" imgW="190500" imgH="228600" progId="Equation.3">
                        <p:embed/>
                      </p:oleObj>
                    </mc:Choice>
                    <mc:Fallback>
                      <p:oleObj name="" r:id="rId18" imgW="190500" imgH="228600" progId="Equation.3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2" y="2691"/>
                              <a:ext cx="290" cy="34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578" name="组合 62577"/>
              <p:cNvGrpSpPr/>
              <p:nvPr/>
            </p:nvGrpSpPr>
            <p:grpSpPr>
              <a:xfrm>
                <a:off x="4513" y="833"/>
                <a:ext cx="362" cy="623"/>
                <a:chOff x="5112" y="242"/>
                <a:chExt cx="362" cy="623"/>
              </a:xfrm>
            </p:grpSpPr>
            <p:sp>
              <p:nvSpPr>
                <p:cNvPr id="62579" name="直接连接符 62578"/>
                <p:cNvSpPr/>
                <p:nvPr/>
              </p:nvSpPr>
              <p:spPr>
                <a:xfrm>
                  <a:off x="5112" y="298"/>
                  <a:ext cx="0" cy="567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62580" name="对象 62579"/>
                <p:cNvGraphicFramePr/>
                <p:nvPr/>
              </p:nvGraphicFramePr>
              <p:xfrm>
                <a:off x="5165" y="242"/>
                <a:ext cx="309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20" imgW="203200" imgH="228600" progId="Equation.3">
                        <p:embed/>
                      </p:oleObj>
                    </mc:Choice>
                    <mc:Fallback>
                      <p:oleObj name="" r:id="rId20" imgW="203200" imgH="22860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65" y="242"/>
                              <a:ext cx="309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581" name="组合 62580"/>
              <p:cNvGrpSpPr/>
              <p:nvPr/>
            </p:nvGrpSpPr>
            <p:grpSpPr>
              <a:xfrm>
                <a:off x="1171" y="629"/>
                <a:ext cx="327" cy="583"/>
                <a:chOff x="1330" y="589"/>
                <a:chExt cx="327" cy="583"/>
              </a:xfrm>
            </p:grpSpPr>
            <p:sp>
              <p:nvSpPr>
                <p:cNvPr id="62582" name="直接连接符 62581"/>
                <p:cNvSpPr/>
                <p:nvPr/>
              </p:nvSpPr>
              <p:spPr>
                <a:xfrm>
                  <a:off x="1657" y="605"/>
                  <a:ext cx="0" cy="567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62583" name="对象 62582"/>
                <p:cNvGraphicFramePr/>
                <p:nvPr/>
              </p:nvGraphicFramePr>
              <p:xfrm>
                <a:off x="1330" y="589"/>
                <a:ext cx="302" cy="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3" name="" r:id="rId22" imgW="190500" imgH="228600" progId="Equation.3">
                        <p:embed/>
                      </p:oleObj>
                    </mc:Choice>
                    <mc:Fallback>
                      <p:oleObj name="" r:id="rId22" imgW="190500" imgH="228600" progId="Equation.3">
                        <p:embed/>
                        <p:pic>
                          <p:nvPicPr>
                            <p:cNvPr id="0" name="图片 3112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30" y="589"/>
                              <a:ext cx="302" cy="3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584" name="组合 62583"/>
              <p:cNvGrpSpPr/>
              <p:nvPr/>
            </p:nvGrpSpPr>
            <p:grpSpPr>
              <a:xfrm>
                <a:off x="1558" y="2404"/>
                <a:ext cx="347" cy="567"/>
                <a:chOff x="2078" y="2570"/>
                <a:chExt cx="347" cy="567"/>
              </a:xfrm>
            </p:grpSpPr>
            <p:sp>
              <p:nvSpPr>
                <p:cNvPr id="62585" name="直接连接符 62584"/>
                <p:cNvSpPr/>
                <p:nvPr/>
              </p:nvSpPr>
              <p:spPr>
                <a:xfrm flipV="1">
                  <a:off x="2078" y="2570"/>
                  <a:ext cx="5" cy="567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graphicFrame>
              <p:nvGraphicFramePr>
                <p:cNvPr id="62586" name="对象 62585"/>
                <p:cNvGraphicFramePr/>
                <p:nvPr/>
              </p:nvGraphicFramePr>
              <p:xfrm>
                <a:off x="2140" y="2786"/>
                <a:ext cx="28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" name="" r:id="rId24" imgW="203200" imgH="228600" progId="Equation.3">
                        <p:embed/>
                      </p:oleObj>
                    </mc:Choice>
                    <mc:Fallback>
                      <p:oleObj name="" r:id="rId24" imgW="203200" imgH="228600" progId="Equation.3">
                        <p:embed/>
                        <p:pic>
                          <p:nvPicPr>
                            <p:cNvPr id="0" name="图片 3113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40" y="2786"/>
                              <a:ext cx="285" cy="32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587" name="组合 62586"/>
              <p:cNvGrpSpPr/>
              <p:nvPr/>
            </p:nvGrpSpPr>
            <p:grpSpPr>
              <a:xfrm>
                <a:off x="2971" y="830"/>
                <a:ext cx="2462" cy="2262"/>
                <a:chOff x="2971" y="830"/>
                <a:chExt cx="2462" cy="2262"/>
              </a:xfrm>
            </p:grpSpPr>
            <p:sp>
              <p:nvSpPr>
                <p:cNvPr id="62588" name="直接连接符 62587"/>
                <p:cNvSpPr/>
                <p:nvPr/>
              </p:nvSpPr>
              <p:spPr>
                <a:xfrm>
                  <a:off x="2971" y="2403"/>
                  <a:ext cx="2265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589" name="直接连接符 62588"/>
                <p:cNvSpPr/>
                <p:nvPr/>
              </p:nvSpPr>
              <p:spPr>
                <a:xfrm>
                  <a:off x="2971" y="1950"/>
                  <a:ext cx="2265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590" name="直接连接符 62589"/>
                <p:cNvSpPr/>
                <p:nvPr/>
              </p:nvSpPr>
              <p:spPr>
                <a:xfrm>
                  <a:off x="2971" y="1496"/>
                  <a:ext cx="2265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graphicFrame>
              <p:nvGraphicFramePr>
                <p:cNvPr id="62591" name="对象 62590"/>
                <p:cNvGraphicFramePr/>
                <p:nvPr/>
              </p:nvGraphicFramePr>
              <p:xfrm>
                <a:off x="5176" y="1202"/>
                <a:ext cx="257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" r:id="rId26" imgW="165100" imgH="190500" progId="Equation.3">
                        <p:embed/>
                      </p:oleObj>
                    </mc:Choice>
                    <mc:Fallback>
                      <p:oleObj name="" r:id="rId26" imgW="165100" imgH="190500" progId="Equation.3">
                        <p:embed/>
                        <p:pic>
                          <p:nvPicPr>
                            <p:cNvPr id="0" name="图片 3114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6" y="1202"/>
                              <a:ext cx="257" cy="29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2592" name="组合 62591"/>
                <p:cNvGrpSpPr/>
                <p:nvPr/>
              </p:nvGrpSpPr>
              <p:grpSpPr>
                <a:xfrm>
                  <a:off x="3334" y="1450"/>
                  <a:ext cx="1348" cy="952"/>
                  <a:chOff x="3373" y="1480"/>
                  <a:chExt cx="1348" cy="952"/>
                </a:xfrm>
              </p:grpSpPr>
              <p:sp>
                <p:nvSpPr>
                  <p:cNvPr id="62593" name="矩形 62592"/>
                  <p:cNvSpPr/>
                  <p:nvPr/>
                </p:nvSpPr>
                <p:spPr>
                  <a:xfrm rot="19260000">
                    <a:off x="3373" y="1889"/>
                    <a:ext cx="1348" cy="13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62594" name="组合 62593"/>
                  <p:cNvGrpSpPr/>
                  <p:nvPr/>
                </p:nvGrpSpPr>
                <p:grpSpPr>
                  <a:xfrm>
                    <a:off x="3470" y="2296"/>
                    <a:ext cx="136" cy="136"/>
                    <a:chOff x="3379" y="2341"/>
                    <a:chExt cx="136" cy="136"/>
                  </a:xfrm>
                </p:grpSpPr>
                <p:sp>
                  <p:nvSpPr>
                    <p:cNvPr id="62595" name="椭圆 62594"/>
                    <p:cNvSpPr/>
                    <p:nvPr/>
                  </p:nvSpPr>
                  <p:spPr>
                    <a:xfrm>
                      <a:off x="3379" y="2341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62596" name="对象 62595"/>
                    <p:cNvGraphicFramePr/>
                    <p:nvPr/>
                  </p:nvGraphicFramePr>
                  <p:xfrm>
                    <a:off x="3379" y="2341"/>
                    <a:ext cx="120" cy="13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16" name="" r:id="rId28" imgW="190500" imgH="215900" progId="Equation.3">
                            <p:embed/>
                          </p:oleObj>
                        </mc:Choice>
                        <mc:Fallback>
                          <p:oleObj name="" r:id="rId28" imgW="190500" imgH="215900" progId="Equation.3">
                            <p:embed/>
                            <p:pic>
                              <p:nvPicPr>
                                <p:cNvPr id="0" name="图片 3115"/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79" y="2341"/>
                                  <a:ext cx="120" cy="13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62597" name="组合 62596"/>
                  <p:cNvGrpSpPr/>
                  <p:nvPr/>
                </p:nvGrpSpPr>
                <p:grpSpPr>
                  <a:xfrm>
                    <a:off x="4468" y="1480"/>
                    <a:ext cx="136" cy="136"/>
                    <a:chOff x="4604" y="1344"/>
                    <a:chExt cx="136" cy="136"/>
                  </a:xfrm>
                </p:grpSpPr>
                <p:sp>
                  <p:nvSpPr>
                    <p:cNvPr id="62598" name="椭圆 62597"/>
                    <p:cNvSpPr/>
                    <p:nvPr/>
                  </p:nvSpPr>
                  <p:spPr>
                    <a:xfrm>
                      <a:off x="4604" y="1344"/>
                      <a:ext cx="136" cy="136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62599" name="对象 62598"/>
                    <p:cNvGraphicFramePr/>
                    <p:nvPr/>
                  </p:nvGraphicFramePr>
                  <p:xfrm>
                    <a:off x="4645" y="1385"/>
                    <a:ext cx="72" cy="7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17" name="" r:id="rId30" imgW="114300" imgH="114300" progId="Equation.3">
                            <p:embed/>
                          </p:oleObj>
                        </mc:Choice>
                        <mc:Fallback>
                          <p:oleObj name="" r:id="rId30" imgW="114300" imgH="114300" progId="Equation.3">
                            <p:embed/>
                            <p:pic>
                              <p:nvPicPr>
                                <p:cNvPr id="0" name="图片 3116"/>
                                <p:cNvPicPr/>
                                <p:nvPr/>
                              </p:nvPicPr>
                              <p:blipFill>
                                <a:blip r:embed="rId3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45" y="1385"/>
                                  <a:ext cx="72" cy="7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aphicFrame>
              <p:nvGraphicFramePr>
                <p:cNvPr id="62600" name="对象 62599"/>
                <p:cNvGraphicFramePr/>
                <p:nvPr/>
              </p:nvGraphicFramePr>
              <p:xfrm>
                <a:off x="3170" y="2427"/>
                <a:ext cx="389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8" name="" r:id="rId32" imgW="279400" imgH="203200" progId="Equation.3">
                        <p:embed/>
                      </p:oleObj>
                    </mc:Choice>
                    <mc:Fallback>
                      <p:oleObj name="" r:id="rId32" imgW="279400" imgH="203200" progId="Equation.3">
                        <p:embed/>
                        <p:pic>
                          <p:nvPicPr>
                            <p:cNvPr id="0" name="图片 3117"/>
                            <p:cNvPicPr/>
                            <p:nvPr/>
                          </p:nvPicPr>
                          <p:blipFill>
                            <a:blip r:embed="rId3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70" y="2427"/>
                              <a:ext cx="389" cy="2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01" name="对象 62600"/>
                <p:cNvGraphicFramePr/>
                <p:nvPr/>
              </p:nvGraphicFramePr>
              <p:xfrm>
                <a:off x="4557" y="1199"/>
                <a:ext cx="421" cy="2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34" imgW="292100" imgH="203200" progId="Equation.3">
                        <p:embed/>
                      </p:oleObj>
                    </mc:Choice>
                    <mc:Fallback>
                      <p:oleObj name="" r:id="rId34" imgW="292100" imgH="203200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57" y="1199"/>
                              <a:ext cx="421" cy="29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02" name="直接连接符 62601"/>
                <p:cNvSpPr/>
                <p:nvPr/>
              </p:nvSpPr>
              <p:spPr>
                <a:xfrm>
                  <a:off x="4060" y="1949"/>
                  <a:ext cx="308" cy="383"/>
                </a:xfrm>
                <a:prstGeom prst="line">
                  <a:avLst/>
                </a:prstGeom>
                <a:ln w="19050" cap="flat" cmpd="sng">
                  <a:solidFill>
                    <a:srgbClr val="3333FF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graphicFrame>
              <p:nvGraphicFramePr>
                <p:cNvPr id="62603" name="对象 62602"/>
                <p:cNvGraphicFramePr/>
                <p:nvPr/>
              </p:nvGraphicFramePr>
              <p:xfrm>
                <a:off x="4424" y="2160"/>
                <a:ext cx="214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0" name="" r:id="rId36" imgW="139700" imgH="177800" progId="Equation.3">
                        <p:embed/>
                      </p:oleObj>
                    </mc:Choice>
                    <mc:Fallback>
                      <p:oleObj name="" r:id="rId36" imgW="139700" imgH="177800" progId="Equation.3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4" y="2160"/>
                              <a:ext cx="214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04" name="任意多边形 62603"/>
                <p:cNvSpPr/>
                <p:nvPr/>
              </p:nvSpPr>
              <p:spPr>
                <a:xfrm>
                  <a:off x="4148" y="1942"/>
                  <a:ext cx="100" cy="138"/>
                </a:xfrm>
                <a:custGeom>
                  <a:avLst/>
                  <a:gdLst>
                    <a:gd name="txL" fmla="*/ 0 w 21600"/>
                    <a:gd name="txT" fmla="*/ 0 h 20604"/>
                    <a:gd name="txR" fmla="*/ 21600 w 21600"/>
                    <a:gd name="txB" fmla="*/ 20604 h 20604"/>
                  </a:gdLst>
                  <a:ahLst/>
                  <a:cxnLst>
                    <a:cxn ang="270">
                      <a:pos x="21600" y="0"/>
                    </a:cxn>
                    <a:cxn ang="90">
                      <a:pos x="6482" y="20604"/>
                    </a:cxn>
                    <a:cxn ang="270">
                      <a:pos x="0" y="0"/>
                    </a:cxn>
                  </a:cxnLst>
                  <a:rect l="txL" t="txT" r="txR" b="txB"/>
                  <a:pathLst>
                    <a:path w="21600" h="20604" fill="none">
                      <a:moveTo>
                        <a:pt x="21600" y="0"/>
                      </a:moveTo>
                      <a:arcTo wR="21600" hR="21600" stAng="0" swAng="4352188"/>
                    </a:path>
                    <a:path w="21600" h="20604" stroke="0">
                      <a:moveTo>
                        <a:pt x="21600" y="0"/>
                      </a:moveTo>
                      <a:arcTo wR="21600" hR="21600" stAng="0" swAng="4352188"/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62605" name="对象 62604"/>
                <p:cNvGraphicFramePr/>
                <p:nvPr/>
              </p:nvGraphicFramePr>
              <p:xfrm>
                <a:off x="4241" y="1949"/>
                <a:ext cx="232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38" imgW="139700" imgH="165100" progId="Equation.3">
                        <p:embed/>
                      </p:oleObj>
                    </mc:Choice>
                    <mc:Fallback>
                      <p:oleObj name="" r:id="rId38" imgW="139700" imgH="16510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41" y="1949"/>
                              <a:ext cx="232" cy="27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06" name="直接连接符 62605"/>
                <p:cNvSpPr/>
                <p:nvPr/>
              </p:nvSpPr>
              <p:spPr>
                <a:xfrm>
                  <a:off x="4513" y="1586"/>
                  <a:ext cx="0" cy="528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dash"/>
                  <a:headEnd type="none" w="sm" len="sm"/>
                  <a:tailEnd type="none" w="sm" len="sm"/>
                </a:ln>
              </p:spPr>
            </p:sp>
            <p:sp>
              <p:nvSpPr>
                <p:cNvPr id="62607" name="任意多边形 62606"/>
                <p:cNvSpPr/>
                <p:nvPr/>
              </p:nvSpPr>
              <p:spPr>
                <a:xfrm rot="20880000">
                  <a:off x="4423" y="1677"/>
                  <a:ext cx="79" cy="10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90">
                      <a:pos x="21600" y="21600"/>
                    </a:cxn>
                    <a:cxn ang="270">
                      <a:pos x="0" y="0"/>
                    </a:cxn>
                    <a:cxn ang="270">
                      <a:pos x="2160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21600" y="21600"/>
                      </a:moveTo>
                      <a:arcTo wR="21600" hR="21600" stAng="-16200000" swAng="5400000"/>
                    </a:path>
                    <a:path w="21600" h="21600" stroke="0">
                      <a:moveTo>
                        <a:pt x="21600" y="21600"/>
                      </a:moveTo>
                      <a:arcTo wR="21600" hR="21600" stAng="-16200000" swAng="5400000"/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62608" name="对象 62607"/>
                <p:cNvGraphicFramePr/>
                <p:nvPr/>
              </p:nvGraphicFramePr>
              <p:xfrm>
                <a:off x="4301" y="1714"/>
                <a:ext cx="199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0" name="" r:id="rId40" imgW="139700" imgH="165100" progId="Equation.3">
                        <p:embed/>
                      </p:oleObj>
                    </mc:Choice>
                    <mc:Fallback>
                      <p:oleObj name="" r:id="rId40" imgW="139700" imgH="165100" progId="Equation.3">
                        <p:embed/>
                        <p:pic>
                          <p:nvPicPr>
                            <p:cNvPr id="0" name="图片 3129"/>
                            <p:cNvPicPr/>
                            <p:nvPr/>
                          </p:nvPicPr>
                          <p:blipFill>
                            <a:blip r:embed="rId4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01" y="1714"/>
                              <a:ext cx="199" cy="2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09" name="直接连接符 62608"/>
                <p:cNvSpPr/>
                <p:nvPr/>
              </p:nvSpPr>
              <p:spPr>
                <a:xfrm>
                  <a:off x="3470" y="997"/>
                  <a:ext cx="5" cy="1301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dash"/>
                  <a:headEnd type="none" w="sm" len="sm"/>
                  <a:tailEnd type="none" w="sm" len="sm"/>
                </a:ln>
              </p:spPr>
            </p:sp>
            <p:sp>
              <p:nvSpPr>
                <p:cNvPr id="62610" name="直接连接符 62609"/>
                <p:cNvSpPr/>
                <p:nvPr/>
              </p:nvSpPr>
              <p:spPr>
                <a:xfrm>
                  <a:off x="4513" y="997"/>
                  <a:ext cx="0" cy="426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dash"/>
                  <a:headEnd type="none" w="sm" len="sm"/>
                  <a:tailEnd type="none" w="sm" len="sm"/>
                </a:ln>
              </p:spPr>
            </p:sp>
            <p:sp>
              <p:nvSpPr>
                <p:cNvPr id="62611" name="直接连接符 62610"/>
                <p:cNvSpPr/>
                <p:nvPr/>
              </p:nvSpPr>
              <p:spPr>
                <a:xfrm>
                  <a:off x="3470" y="1133"/>
                  <a:ext cx="1043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triangle" w="lg" len="med"/>
                  <a:tailEnd type="triangle" w="lg" len="med"/>
                </a:ln>
              </p:spPr>
            </p:sp>
            <p:graphicFrame>
              <p:nvGraphicFramePr>
                <p:cNvPr id="62612" name="对象 62611"/>
                <p:cNvGraphicFramePr/>
                <p:nvPr/>
              </p:nvGraphicFramePr>
              <p:xfrm>
                <a:off x="3877" y="830"/>
                <a:ext cx="191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2" name="" r:id="rId42" imgW="139700" imgH="177800" progId="Equation.3">
                        <p:embed/>
                      </p:oleObj>
                    </mc:Choice>
                    <mc:Fallback>
                      <p:oleObj name="" r:id="rId42" imgW="139700" imgH="177800" progId="Equation.3">
                        <p:embed/>
                        <p:pic>
                          <p:nvPicPr>
                            <p:cNvPr id="0" name="图片 3121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7" y="830"/>
                              <a:ext cx="191" cy="2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13" name="对象 62612"/>
                <p:cNvGraphicFramePr/>
                <p:nvPr/>
              </p:nvGraphicFramePr>
              <p:xfrm>
                <a:off x="3713" y="2751"/>
                <a:ext cx="1145" cy="3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8" name="" r:id="rId44" imgW="723265" imgH="215900" progId="Equation.3">
                        <p:embed/>
                      </p:oleObj>
                    </mc:Choice>
                    <mc:Fallback>
                      <p:oleObj name="" r:id="rId44" imgW="723265" imgH="215900" progId="Equation.3">
                        <p:embed/>
                        <p:pic>
                          <p:nvPicPr>
                            <p:cNvPr id="0" name="图片 3127"/>
                            <p:cNvPicPr/>
                            <p:nvPr/>
                          </p:nvPicPr>
                          <p:blipFill>
                            <a:blip r:embed="rId4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13" y="2751"/>
                              <a:ext cx="1145" cy="3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614" name="组合 62613"/>
              <p:cNvGrpSpPr/>
              <p:nvPr/>
            </p:nvGrpSpPr>
            <p:grpSpPr>
              <a:xfrm>
                <a:off x="457" y="804"/>
                <a:ext cx="2200" cy="2000"/>
                <a:chOff x="457" y="804"/>
                <a:chExt cx="2200" cy="2000"/>
              </a:xfrm>
            </p:grpSpPr>
            <p:sp>
              <p:nvSpPr>
                <p:cNvPr id="62615" name="平行四边形 62614"/>
                <p:cNvSpPr/>
                <p:nvPr/>
              </p:nvSpPr>
              <p:spPr>
                <a:xfrm rot="-26901863" flipH="1">
                  <a:off x="718" y="1447"/>
                  <a:ext cx="1664" cy="704"/>
                </a:xfrm>
                <a:prstGeom prst="parallelogram">
                  <a:avLst>
                    <a:gd name="adj" fmla="val 59079"/>
                  </a:avLst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2616" name="直接连接符 62615"/>
                <p:cNvSpPr>
                  <a:spLocks noChangeAspect="1"/>
                </p:cNvSpPr>
                <p:nvPr/>
              </p:nvSpPr>
              <p:spPr>
                <a:xfrm rot="60000">
                  <a:off x="1190" y="1783"/>
                  <a:ext cx="0" cy="384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617" name="直接连接符 62616"/>
                <p:cNvSpPr>
                  <a:spLocks noChangeAspect="1"/>
                </p:cNvSpPr>
                <p:nvPr/>
              </p:nvSpPr>
              <p:spPr>
                <a:xfrm rot="120000">
                  <a:off x="1913" y="1423"/>
                  <a:ext cx="0" cy="375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sp>
              <p:nvSpPr>
                <p:cNvPr id="62618" name="直接连接符 62617"/>
                <p:cNvSpPr/>
                <p:nvPr/>
              </p:nvSpPr>
              <p:spPr>
                <a:xfrm flipV="1">
                  <a:off x="1391" y="1054"/>
                  <a:ext cx="401" cy="217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triangle" w="lg" len="med"/>
                  <a:tailEnd type="none" w="sm" len="sm"/>
                </a:ln>
              </p:spPr>
            </p:sp>
            <p:sp>
              <p:nvSpPr>
                <p:cNvPr id="62619" name="直接连接符 62618"/>
                <p:cNvSpPr>
                  <a:spLocks noChangeAspect="1"/>
                </p:cNvSpPr>
                <p:nvPr/>
              </p:nvSpPr>
              <p:spPr>
                <a:xfrm rot="180000" flipV="1">
                  <a:off x="1380" y="2331"/>
                  <a:ext cx="301" cy="192"/>
                </a:xfrm>
                <a:prstGeom prst="line">
                  <a:avLst/>
                </a:prstGeom>
                <a:ln w="25400" cap="flat" cmpd="sng">
                  <a:solidFill>
                    <a:srgbClr val="FF0000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620" name="直接连接符 62619"/>
                <p:cNvSpPr/>
                <p:nvPr/>
              </p:nvSpPr>
              <p:spPr>
                <a:xfrm>
                  <a:off x="521" y="1831"/>
                  <a:ext cx="6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62621" name="直接连接符 62620"/>
                <p:cNvSpPr/>
                <p:nvPr/>
              </p:nvSpPr>
              <p:spPr>
                <a:xfrm>
                  <a:off x="457" y="2283"/>
                  <a:ext cx="6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62622" name="直接连接符 62621"/>
                <p:cNvSpPr/>
                <p:nvPr/>
              </p:nvSpPr>
              <p:spPr>
                <a:xfrm>
                  <a:off x="719" y="1343"/>
                  <a:ext cx="53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62623" name="直接连接符 62622"/>
                <p:cNvSpPr/>
                <p:nvPr/>
              </p:nvSpPr>
              <p:spPr>
                <a:xfrm>
                  <a:off x="1791" y="1376"/>
                  <a:ext cx="86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624" name="直接连接符 62623"/>
                <p:cNvSpPr/>
                <p:nvPr/>
              </p:nvSpPr>
              <p:spPr>
                <a:xfrm>
                  <a:off x="1565" y="1829"/>
                  <a:ext cx="86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sp>
              <p:nvSpPr>
                <p:cNvPr id="62625" name="直接连接符 62624"/>
                <p:cNvSpPr/>
                <p:nvPr/>
              </p:nvSpPr>
              <p:spPr>
                <a:xfrm>
                  <a:off x="1383" y="2283"/>
                  <a:ext cx="864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lg" len="med"/>
                </a:ln>
              </p:spPr>
            </p:sp>
            <p:graphicFrame>
              <p:nvGraphicFramePr>
                <p:cNvPr id="62626" name="对象 62625"/>
                <p:cNvGraphicFramePr/>
                <p:nvPr/>
              </p:nvGraphicFramePr>
              <p:xfrm>
                <a:off x="2395" y="1019"/>
                <a:ext cx="262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46" imgW="165100" imgH="190500" progId="Equation.3">
                        <p:embed/>
                      </p:oleObj>
                    </mc:Choice>
                    <mc:Fallback>
                      <p:oleObj name="" r:id="rId46" imgW="165100" imgH="190500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4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95" y="1019"/>
                              <a:ext cx="262" cy="30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27" name="对象 62626"/>
                <p:cNvGraphicFramePr/>
                <p:nvPr/>
              </p:nvGraphicFramePr>
              <p:xfrm>
                <a:off x="995" y="1388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4" name="" r:id="rId48" imgW="215900" imgH="228600" progId="Equation.3">
                        <p:embed/>
                      </p:oleObj>
                    </mc:Choice>
                    <mc:Fallback>
                      <p:oleObj name="" r:id="rId48" imgW="215900" imgH="228600" progId="Equation.3">
                        <p:embed/>
                        <p:pic>
                          <p:nvPicPr>
                            <p:cNvPr id="0" name="图片 3123"/>
                            <p:cNvPicPr/>
                            <p:nvPr/>
                          </p:nvPicPr>
                          <p:blipFill>
                            <a:blip r:embed="rId4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95" y="1388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28" name="对象 62627"/>
                <p:cNvGraphicFramePr/>
                <p:nvPr/>
              </p:nvGraphicFramePr>
              <p:xfrm>
                <a:off x="1086" y="2620"/>
                <a:ext cx="128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5" name="" r:id="rId50" imgW="203200" imgH="292100" progId="Equation.3">
                        <p:embed/>
                      </p:oleObj>
                    </mc:Choice>
                    <mc:Fallback>
                      <p:oleObj name="" r:id="rId50" imgW="203200" imgH="292100" progId="Equation.3">
                        <p:embed/>
                        <p:pic>
                          <p:nvPicPr>
                            <p:cNvPr id="0" name="图片 3124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86" y="2620"/>
                              <a:ext cx="128" cy="1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29" name="对象 62628"/>
                <p:cNvGraphicFramePr/>
                <p:nvPr/>
              </p:nvGraphicFramePr>
              <p:xfrm>
                <a:off x="1809" y="2336"/>
                <a:ext cx="120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7" name="" r:id="rId52" imgW="190500" imgH="228600" progId="Equation.3">
                        <p:embed/>
                      </p:oleObj>
                    </mc:Choice>
                    <mc:Fallback>
                      <p:oleObj name="" r:id="rId52" imgW="190500" imgH="228600" progId="Equation.3">
                        <p:embed/>
                        <p:pic>
                          <p:nvPicPr>
                            <p:cNvPr id="0" name="图片 3126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09" y="2336"/>
                              <a:ext cx="120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30" name="对象 62629"/>
                <p:cNvGraphicFramePr/>
                <p:nvPr/>
              </p:nvGraphicFramePr>
              <p:xfrm>
                <a:off x="1773" y="804"/>
                <a:ext cx="144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54" imgW="228600" imgH="292100" progId="Equation.3">
                        <p:embed/>
                      </p:oleObj>
                    </mc:Choice>
                    <mc:Fallback>
                      <p:oleObj name="" r:id="rId54" imgW="228600" imgH="292100" progId="Equation.3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73" y="804"/>
                              <a:ext cx="144" cy="18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631" name="对象 62630"/>
                <p:cNvGraphicFramePr/>
                <p:nvPr/>
              </p:nvGraphicFramePr>
              <p:xfrm>
                <a:off x="862" y="1894"/>
                <a:ext cx="205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9" name="" r:id="rId56" imgW="127000" imgH="164465" progId="Equation.3">
                        <p:embed/>
                      </p:oleObj>
                    </mc:Choice>
                    <mc:Fallback>
                      <p:oleObj name="" r:id="rId56" imgW="127000" imgH="164465" progId="Equation.3">
                        <p:embed/>
                        <p:pic>
                          <p:nvPicPr>
                            <p:cNvPr id="0" name="图片 3128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" y="1894"/>
                              <a:ext cx="205" cy="26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32" name="平行四边形 62631"/>
                <p:cNvSpPr>
                  <a:spLocks noChangeAspect="1"/>
                </p:cNvSpPr>
                <p:nvPr/>
              </p:nvSpPr>
              <p:spPr>
                <a:xfrm rot="-48687506" flipH="1">
                  <a:off x="694" y="1650"/>
                  <a:ext cx="1664" cy="318"/>
                </a:xfrm>
                <a:prstGeom prst="parallelogram">
                  <a:avLst>
                    <a:gd name="adj" fmla="val 130791"/>
                  </a:avLst>
                </a:prstGeom>
                <a:noFill/>
                <a:ln w="254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62636" name="椭圆 62635"/>
            <p:cNvSpPr/>
            <p:nvPr/>
          </p:nvSpPr>
          <p:spPr>
            <a:xfrm>
              <a:off x="1406" y="2138"/>
              <a:ext cx="90" cy="90"/>
            </a:xfrm>
            <a:prstGeom prst="ellipse">
              <a:avLst/>
            </a:prstGeom>
            <a:solidFill>
              <a:srgbClr val="008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2638" name="组合 62637"/>
            <p:cNvGrpSpPr/>
            <p:nvPr/>
          </p:nvGrpSpPr>
          <p:grpSpPr>
            <a:xfrm>
              <a:off x="3363" y="1893"/>
              <a:ext cx="976" cy="775"/>
              <a:chOff x="3363" y="1893"/>
              <a:chExt cx="976" cy="775"/>
            </a:xfrm>
          </p:grpSpPr>
          <p:sp>
            <p:nvSpPr>
              <p:cNvPr id="62634" name="直接连接符 62633"/>
              <p:cNvSpPr/>
              <p:nvPr/>
            </p:nvSpPr>
            <p:spPr>
              <a:xfrm flipV="1">
                <a:off x="3860" y="1893"/>
                <a:ext cx="479" cy="38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2635" name="直接连接符 62634"/>
              <p:cNvSpPr/>
              <p:nvPr/>
            </p:nvSpPr>
            <p:spPr>
              <a:xfrm flipV="1">
                <a:off x="3363" y="2264"/>
                <a:ext cx="501" cy="40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triangle" w="lg" len="med"/>
                <a:tailEnd type="none" w="lg" len="med"/>
              </a:ln>
            </p:spPr>
          </p:sp>
          <p:sp>
            <p:nvSpPr>
              <p:cNvPr id="62637" name="椭圆 62636"/>
              <p:cNvSpPr/>
              <p:nvPr/>
            </p:nvSpPr>
            <p:spPr>
              <a:xfrm>
                <a:off x="3824" y="2230"/>
                <a:ext cx="90" cy="90"/>
              </a:xfrm>
              <a:prstGeom prst="ellipse">
                <a:avLst/>
              </a:prstGeom>
              <a:solidFill>
                <a:srgbClr val="008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52" grpId="0"/>
      <p:bldP spid="62555" grpId="0"/>
      <p:bldP spid="62564" grpId="0"/>
      <p:bldP spid="625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3490" name="组合 63489"/>
          <p:cNvGrpSpPr/>
          <p:nvPr/>
        </p:nvGrpSpPr>
        <p:grpSpPr>
          <a:xfrm>
            <a:off x="5934075" y="2665413"/>
            <a:ext cx="2743200" cy="2895600"/>
            <a:chOff x="3744" y="2112"/>
            <a:chExt cx="1728" cy="1824"/>
          </a:xfrm>
        </p:grpSpPr>
        <p:grpSp>
          <p:nvGrpSpPr>
            <p:cNvPr id="63491" name="组合 63490"/>
            <p:cNvGrpSpPr/>
            <p:nvPr/>
          </p:nvGrpSpPr>
          <p:grpSpPr>
            <a:xfrm>
              <a:off x="3744" y="2112"/>
              <a:ext cx="1728" cy="1824"/>
              <a:chOff x="3744" y="2112"/>
              <a:chExt cx="1728" cy="1824"/>
            </a:xfrm>
          </p:grpSpPr>
          <p:sp>
            <p:nvSpPr>
              <p:cNvPr id="63492" name="矩形 63491"/>
              <p:cNvSpPr/>
              <p:nvPr/>
            </p:nvSpPr>
            <p:spPr>
              <a:xfrm>
                <a:off x="3744" y="2112"/>
                <a:ext cx="1728" cy="182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493" name="直接连接符 63492"/>
              <p:cNvSpPr/>
              <p:nvPr/>
            </p:nvSpPr>
            <p:spPr>
              <a:xfrm>
                <a:off x="3840" y="2256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4" name="直接连接符 63493"/>
              <p:cNvSpPr/>
              <p:nvPr/>
            </p:nvSpPr>
            <p:spPr>
              <a:xfrm>
                <a:off x="3840" y="2496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5" name="直接连接符 63494"/>
              <p:cNvSpPr/>
              <p:nvPr/>
            </p:nvSpPr>
            <p:spPr>
              <a:xfrm>
                <a:off x="3840" y="2736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6" name="直接连接符 63495"/>
              <p:cNvSpPr/>
              <p:nvPr/>
            </p:nvSpPr>
            <p:spPr>
              <a:xfrm>
                <a:off x="3840" y="2976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7" name="直接连接符 63496"/>
              <p:cNvSpPr/>
              <p:nvPr/>
            </p:nvSpPr>
            <p:spPr>
              <a:xfrm>
                <a:off x="3840" y="3168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8" name="直接连接符 63497"/>
              <p:cNvSpPr/>
              <p:nvPr/>
            </p:nvSpPr>
            <p:spPr>
              <a:xfrm>
                <a:off x="3840" y="3360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499" name="棱台 63498"/>
              <p:cNvSpPr/>
              <p:nvPr/>
            </p:nvSpPr>
            <p:spPr>
              <a:xfrm>
                <a:off x="4224" y="2400"/>
                <a:ext cx="672" cy="86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00" name="文本框 63499"/>
              <p:cNvSpPr txBox="1"/>
              <p:nvPr/>
            </p:nvSpPr>
            <p:spPr>
              <a:xfrm>
                <a:off x="3984" y="2352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1" name="文本框 63500"/>
              <p:cNvSpPr txBox="1"/>
              <p:nvPr/>
            </p:nvSpPr>
            <p:spPr>
              <a:xfrm>
                <a:off x="5088" y="3120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02" name="椭圆 63501"/>
              <p:cNvSpPr/>
              <p:nvPr/>
            </p:nvSpPr>
            <p:spPr>
              <a:xfrm>
                <a:off x="4656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03" name="文本框 63502"/>
              <p:cNvSpPr txBox="1"/>
              <p:nvPr/>
            </p:nvSpPr>
            <p:spPr>
              <a:xfrm>
                <a:off x="4656" y="2592"/>
                <a:ext cx="18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504" name="对象 63503"/>
              <p:cNvGraphicFramePr/>
              <p:nvPr/>
            </p:nvGraphicFramePr>
            <p:xfrm>
              <a:off x="4272" y="2928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2" imgW="165100" imgH="190500" progId="Equation.3">
                      <p:embed/>
                    </p:oleObj>
                  </mc:Choice>
                  <mc:Fallback>
                    <p:oleObj name="" r:id="rId2" imgW="165100" imgH="190500" progId="Equation.3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272" y="2928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05" name="对象 63504"/>
              <p:cNvGraphicFramePr/>
              <p:nvPr/>
            </p:nvGraphicFramePr>
            <p:xfrm>
              <a:off x="4455" y="2461"/>
              <a:ext cx="40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4" imgW="279400" imgH="190500" progId="Equation.3">
                      <p:embed/>
                    </p:oleObj>
                  </mc:Choice>
                  <mc:Fallback>
                    <p:oleObj name="" r:id="rId4" imgW="279400" imgH="1905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455" y="2461"/>
                            <a:ext cx="402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06" name="椭圆 63505"/>
              <p:cNvSpPr/>
              <p:nvPr/>
            </p:nvSpPr>
            <p:spPr>
              <a:xfrm>
                <a:off x="4272" y="2736"/>
                <a:ext cx="192" cy="192"/>
              </a:xfrm>
              <a:prstGeom prst="ellipse">
                <a:avLst/>
              </a:prstGeom>
              <a:noFill/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63507" name="组合 63506"/>
              <p:cNvGrpSpPr/>
              <p:nvPr/>
            </p:nvGrpSpPr>
            <p:grpSpPr>
              <a:xfrm>
                <a:off x="4320" y="2784"/>
                <a:ext cx="96" cy="96"/>
                <a:chOff x="3120" y="576"/>
                <a:chExt cx="96" cy="48"/>
              </a:xfrm>
            </p:grpSpPr>
            <p:sp>
              <p:nvSpPr>
                <p:cNvPr id="63508" name="直接连接符 63507"/>
                <p:cNvSpPr/>
                <p:nvPr/>
              </p:nvSpPr>
              <p:spPr>
                <a:xfrm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3509" name="直接连接符 63508"/>
                <p:cNvSpPr/>
                <p:nvPr/>
              </p:nvSpPr>
              <p:spPr>
                <a:xfrm flipH="1">
                  <a:off x="3120" y="576"/>
                  <a:ext cx="96" cy="4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63510" name="上箭头 63509"/>
            <p:cNvSpPr/>
            <p:nvPr/>
          </p:nvSpPr>
          <p:spPr>
            <a:xfrm>
              <a:off x="4176" y="2448"/>
              <a:ext cx="96" cy="192"/>
            </a:xfrm>
            <a:prstGeom prst="upArrow">
              <a:avLst>
                <a:gd name="adj1" fmla="val 50000"/>
                <a:gd name="adj2" fmla="val 13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3560" name="组合 63559"/>
          <p:cNvGrpSpPr/>
          <p:nvPr/>
        </p:nvGrpSpPr>
        <p:grpSpPr>
          <a:xfrm>
            <a:off x="3495675" y="2665413"/>
            <a:ext cx="2406650" cy="2895600"/>
            <a:chOff x="2208" y="2048"/>
            <a:chExt cx="1516" cy="1824"/>
          </a:xfrm>
        </p:grpSpPr>
        <p:sp>
          <p:nvSpPr>
            <p:cNvPr id="63514" name="矩形 63513"/>
            <p:cNvSpPr/>
            <p:nvPr/>
          </p:nvSpPr>
          <p:spPr>
            <a:xfrm>
              <a:off x="2208" y="2048"/>
              <a:ext cx="1488" cy="18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5" name="文本框 63514"/>
            <p:cNvSpPr txBox="1"/>
            <p:nvPr/>
          </p:nvSpPr>
          <p:spPr>
            <a:xfrm>
              <a:off x="2208" y="2120"/>
              <a:ext cx="1516" cy="1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     .     .     .     .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     .     .     .     .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     .     .     .     .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.     .     .     .     .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516" name="组合 63515"/>
            <p:cNvGrpSpPr/>
            <p:nvPr/>
          </p:nvGrpSpPr>
          <p:grpSpPr>
            <a:xfrm>
              <a:off x="2592" y="2432"/>
              <a:ext cx="576" cy="768"/>
              <a:chOff x="2592" y="2448"/>
              <a:chExt cx="576" cy="768"/>
            </a:xfrm>
          </p:grpSpPr>
          <p:sp>
            <p:nvSpPr>
              <p:cNvPr id="63517" name="直接连接符 63516"/>
              <p:cNvSpPr/>
              <p:nvPr/>
            </p:nvSpPr>
            <p:spPr>
              <a:xfrm>
                <a:off x="2592" y="2844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518" name="直接连接符 63517"/>
              <p:cNvSpPr/>
              <p:nvPr/>
            </p:nvSpPr>
            <p:spPr>
              <a:xfrm flipH="1">
                <a:off x="2928" y="2844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519" name="直接连接符 63518"/>
              <p:cNvSpPr/>
              <p:nvPr/>
            </p:nvSpPr>
            <p:spPr>
              <a:xfrm>
                <a:off x="2880" y="2448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63520" name="直接连接符 63519"/>
              <p:cNvSpPr/>
              <p:nvPr/>
            </p:nvSpPr>
            <p:spPr>
              <a:xfrm flipV="1">
                <a:off x="2880" y="2928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lg" len="med"/>
              </a:ln>
            </p:spPr>
          </p:sp>
          <p:graphicFrame>
            <p:nvGraphicFramePr>
              <p:cNvPr id="63521" name="对象 63520"/>
              <p:cNvGraphicFramePr/>
              <p:nvPr/>
            </p:nvGraphicFramePr>
            <p:xfrm>
              <a:off x="2592" y="2496"/>
              <a:ext cx="18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6" imgW="165100" imgH="190500" progId="Equation.3">
                      <p:embed/>
                    </p:oleObj>
                  </mc:Choice>
                  <mc:Fallback>
                    <p:oleObj name="" r:id="rId6" imgW="165100" imgH="1905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592" y="2496"/>
                            <a:ext cx="18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522" name="棱台 63521"/>
            <p:cNvSpPr/>
            <p:nvPr/>
          </p:nvSpPr>
          <p:spPr>
            <a:xfrm>
              <a:off x="2544" y="2384"/>
              <a:ext cx="672" cy="864"/>
            </a:xfrm>
            <a:prstGeom prst="bevel">
              <a:avLst>
                <a:gd name="adj" fmla="val 4463"/>
              </a:avLst>
            </a:prstGeom>
            <a:noFill/>
            <a:ln w="19050" cap="flat" cmpd="sng">
              <a:solidFill>
                <a:srgbClr val="99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23" name="文本框 63522"/>
            <p:cNvSpPr txBox="1"/>
            <p:nvPr/>
          </p:nvSpPr>
          <p:spPr>
            <a:xfrm>
              <a:off x="2304" y="2384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4" name="文本框 63523"/>
            <p:cNvSpPr txBox="1"/>
            <p:nvPr/>
          </p:nvSpPr>
          <p:spPr>
            <a:xfrm>
              <a:off x="3264" y="310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25" name="上箭头 63524"/>
            <p:cNvSpPr/>
            <p:nvPr/>
          </p:nvSpPr>
          <p:spPr>
            <a:xfrm>
              <a:off x="2496" y="2480"/>
              <a:ext cx="96" cy="192"/>
            </a:xfrm>
            <a:prstGeom prst="upArrow">
              <a:avLst>
                <a:gd name="adj1" fmla="val 50000"/>
                <a:gd name="adj2" fmla="val 13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3526" name="组合 63525"/>
          <p:cNvGrpSpPr/>
          <p:nvPr/>
        </p:nvGrpSpPr>
        <p:grpSpPr>
          <a:xfrm>
            <a:off x="371475" y="2665413"/>
            <a:ext cx="3048000" cy="2895600"/>
            <a:chOff x="240" y="2112"/>
            <a:chExt cx="1920" cy="1824"/>
          </a:xfrm>
        </p:grpSpPr>
        <p:grpSp>
          <p:nvGrpSpPr>
            <p:cNvPr id="63527" name="组合 63526"/>
            <p:cNvGrpSpPr/>
            <p:nvPr/>
          </p:nvGrpSpPr>
          <p:grpSpPr>
            <a:xfrm>
              <a:off x="240" y="2112"/>
              <a:ext cx="1920" cy="1824"/>
              <a:chOff x="240" y="2112"/>
              <a:chExt cx="1920" cy="1824"/>
            </a:xfrm>
          </p:grpSpPr>
          <p:sp>
            <p:nvSpPr>
              <p:cNvPr id="63528" name="矩形 63527"/>
              <p:cNvSpPr/>
              <p:nvPr/>
            </p:nvSpPr>
            <p:spPr>
              <a:xfrm>
                <a:off x="288" y="3600"/>
                <a:ext cx="1872" cy="288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" name="矩形 63528"/>
              <p:cNvSpPr/>
              <p:nvPr/>
            </p:nvSpPr>
            <p:spPr>
              <a:xfrm>
                <a:off x="240" y="2112"/>
                <a:ext cx="1920" cy="182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" name="文本框 63529"/>
              <p:cNvSpPr txBox="1"/>
              <p:nvPr/>
            </p:nvSpPr>
            <p:spPr>
              <a:xfrm>
                <a:off x="1728" y="3168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31" name="文本框 63530"/>
              <p:cNvSpPr txBox="1"/>
              <p:nvPr/>
            </p:nvSpPr>
            <p:spPr>
              <a:xfrm>
                <a:off x="384" y="2181"/>
                <a:ext cx="1776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endPara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endPara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×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  <a:p>
                <a:pPr algn="l">
                  <a:spcBef>
                    <a:spcPct val="50000"/>
                  </a:spcBef>
                </a:pPr>
                <a:endParaRPr lang="en-US" altLang="zh-CN" sz="2400" b="1">
                  <a:latin typeface="Arial" panose="020B0604020202020204" pitchFamily="34" charset="0"/>
                </a:endParaRPr>
              </a:p>
            </p:txBody>
          </p:sp>
          <p:sp>
            <p:nvSpPr>
              <p:cNvPr id="63532" name="棱台 63531"/>
              <p:cNvSpPr/>
              <p:nvPr/>
            </p:nvSpPr>
            <p:spPr>
              <a:xfrm>
                <a:off x="912" y="2400"/>
                <a:ext cx="672" cy="864"/>
              </a:xfrm>
              <a:prstGeom prst="bevel">
                <a:avLst>
                  <a:gd name="adj" fmla="val 4463"/>
                </a:avLst>
              </a:prstGeom>
              <a:noFill/>
              <a:ln w="19050" cap="flat" cmpd="sng">
                <a:solidFill>
                  <a:srgbClr val="9966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3" name="文本框 63532"/>
              <p:cNvSpPr txBox="1"/>
              <p:nvPr/>
            </p:nvSpPr>
            <p:spPr>
              <a:xfrm>
                <a:off x="672" y="2352"/>
                <a:ext cx="20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534" name="组合 63533"/>
              <p:cNvGrpSpPr/>
              <p:nvPr/>
            </p:nvGrpSpPr>
            <p:grpSpPr>
              <a:xfrm>
                <a:off x="607" y="2112"/>
                <a:ext cx="1265" cy="1440"/>
                <a:chOff x="751" y="2112"/>
                <a:chExt cx="1265" cy="1440"/>
              </a:xfrm>
            </p:grpSpPr>
            <p:sp>
              <p:nvSpPr>
                <p:cNvPr id="63535" name="直接连接符 63534"/>
                <p:cNvSpPr/>
                <p:nvPr/>
              </p:nvSpPr>
              <p:spPr>
                <a:xfrm flipV="1">
                  <a:off x="1392" y="2112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sp>
              <p:nvSpPr>
                <p:cNvPr id="63536" name="直接连接符 63535"/>
                <p:cNvSpPr/>
                <p:nvPr/>
              </p:nvSpPr>
              <p:spPr>
                <a:xfrm>
                  <a:off x="1392" y="3264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sp>
              <p:nvSpPr>
                <p:cNvPr id="63537" name="直接连接符 63536"/>
                <p:cNvSpPr/>
                <p:nvPr/>
              </p:nvSpPr>
              <p:spPr>
                <a:xfrm flipH="1">
                  <a:off x="768" y="288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sp>
              <p:nvSpPr>
                <p:cNvPr id="63538" name="直接连接符 63537"/>
                <p:cNvSpPr/>
                <p:nvPr/>
              </p:nvSpPr>
              <p:spPr>
                <a:xfrm>
                  <a:off x="1728" y="2880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lg" len="med"/>
                </a:ln>
              </p:spPr>
            </p:sp>
            <p:graphicFrame>
              <p:nvGraphicFramePr>
                <p:cNvPr id="63539" name="对象 63538"/>
                <p:cNvGraphicFramePr/>
                <p:nvPr/>
              </p:nvGraphicFramePr>
              <p:xfrm>
                <a:off x="751" y="2916"/>
                <a:ext cx="257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7" name="" r:id="rId8" imgW="165100" imgH="190500" progId="Equation.3">
                        <p:embed/>
                      </p:oleObj>
                    </mc:Choice>
                    <mc:Fallback>
                      <p:oleObj name="" r:id="rId8" imgW="165100" imgH="190500" progId="Equation.3">
                        <p:embed/>
                        <p:pic>
                          <p:nvPicPr>
                            <p:cNvPr id="0" name="图片 3136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1" y="2916"/>
                              <a:ext cx="257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3540" name="上箭头 63539"/>
            <p:cNvSpPr/>
            <p:nvPr/>
          </p:nvSpPr>
          <p:spPr>
            <a:xfrm>
              <a:off x="864" y="2448"/>
              <a:ext cx="96" cy="192"/>
            </a:xfrm>
            <a:prstGeom prst="upArrow">
              <a:avLst>
                <a:gd name="adj1" fmla="val 50000"/>
                <a:gd name="adj2" fmla="val 130000"/>
              </a:avLst>
            </a:prstGeom>
            <a:gradFill rotWithShape="0">
              <a:gsLst>
                <a:gs pos="0">
                  <a:srgbClr val="0000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63541" name="对象 63540"/>
          <p:cNvGraphicFramePr/>
          <p:nvPr/>
        </p:nvGraphicFramePr>
        <p:xfrm>
          <a:off x="6191250" y="4705350"/>
          <a:ext cx="21685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0" imgW="1116330" imgH="405765" progId="Equation.3">
                  <p:embed/>
                </p:oleObj>
              </mc:Choice>
              <mc:Fallback>
                <p:oleObj name="" r:id="rId10" imgW="1116330" imgH="4057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91250" y="4705350"/>
                        <a:ext cx="21685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2" name="对象 63541"/>
          <p:cNvGraphicFramePr/>
          <p:nvPr/>
        </p:nvGraphicFramePr>
        <p:xfrm>
          <a:off x="1023938" y="5005388"/>
          <a:ext cx="1854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2" imgW="876300" imgH="228600" progId="Equation.3">
                  <p:embed/>
                </p:oleObj>
              </mc:Choice>
              <mc:Fallback>
                <p:oleObj name="" r:id="rId12" imgW="876300" imgH="228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3938" y="5005388"/>
                        <a:ext cx="1854200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3" name="文本框 63542"/>
          <p:cNvSpPr txBox="1"/>
          <p:nvPr/>
        </p:nvSpPr>
        <p:spPr>
          <a:xfrm>
            <a:off x="673100" y="5737225"/>
            <a:ext cx="2286000" cy="528638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稳定平衡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4" name="矩形 63543"/>
          <p:cNvSpPr/>
          <p:nvPr/>
        </p:nvSpPr>
        <p:spPr>
          <a:xfrm>
            <a:off x="3416300" y="5737225"/>
            <a:ext cx="2438400" cy="528638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稳定平衡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47" name="文本框 63546"/>
          <p:cNvSpPr txBox="1"/>
          <p:nvPr/>
        </p:nvSpPr>
        <p:spPr>
          <a:xfrm>
            <a:off x="406400" y="9223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讨论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549" name="文本框 63548"/>
          <p:cNvSpPr txBox="1"/>
          <p:nvPr/>
        </p:nvSpPr>
        <p:spPr>
          <a:xfrm>
            <a:off x="701675" y="1993900"/>
            <a:ext cx="2216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方向相同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52" name="文本框 63551"/>
          <p:cNvSpPr txBox="1"/>
          <p:nvPr/>
        </p:nvSpPr>
        <p:spPr>
          <a:xfrm>
            <a:off x="3430588" y="1992313"/>
            <a:ext cx="22653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方向相反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53" name="文本框 63552"/>
          <p:cNvSpPr txBox="1"/>
          <p:nvPr/>
        </p:nvSpPr>
        <p:spPr>
          <a:xfrm>
            <a:off x="6130925" y="1984375"/>
            <a:ext cx="2368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方向垂直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554" name="对象 63553"/>
          <p:cNvGraphicFramePr/>
          <p:nvPr/>
        </p:nvGraphicFramePr>
        <p:xfrm>
          <a:off x="3754438" y="5038725"/>
          <a:ext cx="1873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4" imgW="862965" imgH="203200" progId="Equation.3">
                  <p:embed/>
                </p:oleObj>
              </mc:Choice>
              <mc:Fallback>
                <p:oleObj name="" r:id="rId14" imgW="862965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54438" y="5038725"/>
                        <a:ext cx="18732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55" name="文本框 63554"/>
          <p:cNvSpPr txBox="1"/>
          <p:nvPr/>
        </p:nvSpPr>
        <p:spPr>
          <a:xfrm>
            <a:off x="6197600" y="5737225"/>
            <a:ext cx="2209800" cy="528638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力矩最大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556" name="对象 63555"/>
          <p:cNvGraphicFramePr/>
          <p:nvPr/>
        </p:nvGraphicFramePr>
        <p:xfrm>
          <a:off x="2224088" y="1063625"/>
          <a:ext cx="19954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6" imgW="723265" imgH="203200" progId="Equation.3">
                  <p:embed/>
                </p:oleObj>
              </mc:Choice>
              <mc:Fallback>
                <p:oleObj name="" r:id="rId16" imgW="723265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24088" y="1063625"/>
                        <a:ext cx="1995487" cy="5603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59" name="组合 63558"/>
          <p:cNvGrpSpPr/>
          <p:nvPr/>
        </p:nvGrpSpPr>
        <p:grpSpPr>
          <a:xfrm>
            <a:off x="5016500" y="1073150"/>
            <a:ext cx="1531938" cy="565150"/>
            <a:chOff x="2848" y="419"/>
            <a:chExt cx="965" cy="356"/>
          </a:xfrm>
        </p:grpSpPr>
        <p:graphicFrame>
          <p:nvGraphicFramePr>
            <p:cNvPr id="63550" name="对象 63549"/>
            <p:cNvGraphicFramePr/>
            <p:nvPr/>
          </p:nvGraphicFramePr>
          <p:xfrm>
            <a:off x="3550" y="421"/>
            <a:ext cx="26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8" imgW="165100" imgH="190500" progId="Equation.3">
                    <p:embed/>
                  </p:oleObj>
                </mc:Choice>
                <mc:Fallback>
                  <p:oleObj name="" r:id="rId18" imgW="165100" imgH="1905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550" y="421"/>
                          <a:ext cx="263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51" name="对象 63550"/>
            <p:cNvGraphicFramePr/>
            <p:nvPr/>
          </p:nvGraphicFramePr>
          <p:xfrm>
            <a:off x="2848" y="419"/>
            <a:ext cx="25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0" imgW="139700" imgH="177800" progId="Equation.3">
                    <p:embed/>
                  </p:oleObj>
                </mc:Choice>
                <mc:Fallback>
                  <p:oleObj name="" r:id="rId20" imgW="139700" imgH="1778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48" y="419"/>
                          <a:ext cx="254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58" name="左右箭头 63557"/>
            <p:cNvSpPr/>
            <p:nvPr/>
          </p:nvSpPr>
          <p:spPr>
            <a:xfrm>
              <a:off x="3164" y="560"/>
              <a:ext cx="269" cy="127"/>
            </a:xfrm>
            <a:prstGeom prst="leftRightArrow">
              <a:avLst>
                <a:gd name="adj1" fmla="val 50000"/>
                <a:gd name="adj2" fmla="val 42362"/>
              </a:avLst>
            </a:prstGeom>
            <a:noFill/>
            <a:ln w="190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4" grpId="0" bldLvl="0" animBg="1"/>
      <p:bldP spid="63549" grpId="0"/>
      <p:bldP spid="63552" grpId="0"/>
      <p:bldP spid="63553" grpId="0"/>
      <p:bldP spid="6355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14" name="文本框 64513"/>
          <p:cNvSpPr txBox="1"/>
          <p:nvPr/>
        </p:nvSpPr>
        <p:spPr>
          <a:xfrm>
            <a:off x="428625" y="960438"/>
            <a:ext cx="8137525" cy="968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均匀</a:t>
            </a:r>
            <a:r>
              <a:rPr lang="zh-CN" altLang="en-US" sz="2400" b="1" dirty="0">
                <a:latin typeface="Times New Roman" panose="02020603050405020304" pitchFamily="18" charset="0"/>
              </a:rPr>
              <a:t>磁场中，任意形状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刚性</a:t>
            </a:r>
            <a:r>
              <a:rPr lang="zh-CN" altLang="en-US" sz="2400" b="1" dirty="0">
                <a:latin typeface="Times New Roman" panose="02020603050405020304" pitchFamily="18" charset="0"/>
              </a:rPr>
              <a:t>闭合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平面</a:t>
            </a:r>
            <a:r>
              <a:rPr lang="zh-CN" altLang="en-US" sz="2400" b="1" dirty="0">
                <a:latin typeface="Times New Roman" panose="02020603050405020304" pitchFamily="18" charset="0"/>
              </a:rPr>
              <a:t>通电线圈所受的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力和力矩为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5" name="对象 64514"/>
          <p:cNvGraphicFramePr/>
          <p:nvPr/>
        </p:nvGraphicFramePr>
        <p:xfrm>
          <a:off x="2411413" y="2211388"/>
          <a:ext cx="41862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" imgW="1371600" imgH="228600" progId="Equation.3">
                  <p:embed/>
                </p:oleObj>
              </mc:Choice>
              <mc:Fallback>
                <p:oleObj name="" r:id="rId2" imgW="13716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2211388"/>
                        <a:ext cx="4186237" cy="690562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64515"/>
          <p:cNvGraphicFramePr/>
          <p:nvPr/>
        </p:nvGraphicFramePr>
        <p:xfrm>
          <a:off x="712788" y="4640263"/>
          <a:ext cx="56467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4" imgW="2386330" imgH="241300" progId="Equation.3">
                  <p:embed/>
                </p:oleObj>
              </mc:Choice>
              <mc:Fallback>
                <p:oleObj name="" r:id="rId4" imgW="2386330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2788" y="4640263"/>
                        <a:ext cx="5646737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文本框 64521"/>
          <p:cNvSpPr txBox="1"/>
          <p:nvPr/>
        </p:nvSpPr>
        <p:spPr>
          <a:xfrm>
            <a:off x="4475163" y="5546725"/>
            <a:ext cx="284797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右</a:t>
            </a:r>
            <a:r>
              <a:rPr lang="zh-CN" altLang="en-US" sz="2400" b="1" dirty="0">
                <a:latin typeface="Times New Roman" panose="02020603050405020304" pitchFamily="18" charset="0"/>
              </a:rPr>
              <a:t>螺旋关系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64534" name="组合 64533"/>
          <p:cNvGrpSpPr/>
          <p:nvPr/>
        </p:nvGrpSpPr>
        <p:grpSpPr>
          <a:xfrm>
            <a:off x="482600" y="5546725"/>
            <a:ext cx="3514725" cy="554038"/>
            <a:chOff x="384" y="3598"/>
            <a:chExt cx="2214" cy="349"/>
          </a:xfrm>
        </p:grpSpPr>
        <p:graphicFrame>
          <p:nvGraphicFramePr>
            <p:cNvPr id="64535" name="对象 64534"/>
            <p:cNvGraphicFramePr/>
            <p:nvPr/>
          </p:nvGraphicFramePr>
          <p:xfrm>
            <a:off x="1290" y="3600"/>
            <a:ext cx="130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6" imgW="684530" imgH="177800" progId="Equation.3">
                    <p:embed/>
                  </p:oleObj>
                </mc:Choice>
                <mc:Fallback>
                  <p:oleObj name="" r:id="rId6" imgW="684530" imgH="1778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90" y="3600"/>
                          <a:ext cx="1308" cy="347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6" name="文本框 64535"/>
            <p:cNvSpPr txBox="1"/>
            <p:nvPr/>
          </p:nvSpPr>
          <p:spPr>
            <a:xfrm>
              <a:off x="384" y="3598"/>
              <a:ext cx="1350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磁矩</a:t>
              </a:r>
              <a:endParaRPr lang="zh-CN" altLang="en-US" sz="24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38" name="组合 64537"/>
          <p:cNvGrpSpPr/>
          <p:nvPr/>
        </p:nvGrpSpPr>
        <p:grpSpPr>
          <a:xfrm>
            <a:off x="731838" y="3160713"/>
            <a:ext cx="6883400" cy="1187450"/>
            <a:chOff x="461" y="1739"/>
            <a:chExt cx="4336" cy="748"/>
          </a:xfrm>
        </p:grpSpPr>
        <p:sp>
          <p:nvSpPr>
            <p:cNvPr id="64527" name="矩形 64526"/>
            <p:cNvSpPr/>
            <p:nvPr/>
          </p:nvSpPr>
          <p:spPr>
            <a:xfrm>
              <a:off x="2642" y="1765"/>
              <a:ext cx="526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120000"/>
                </a:lnSpc>
              </a:pPr>
              <a:r>
                <a:rPr lang="el-GR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l-GR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0" name="文本框 64529"/>
            <p:cNvSpPr txBox="1"/>
            <p:nvPr/>
          </p:nvSpPr>
          <p:spPr>
            <a:xfrm>
              <a:off x="3371" y="1739"/>
              <a:ext cx="1242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稳定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平衡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1" name="文本框 64530"/>
            <p:cNvSpPr txBox="1"/>
            <p:nvPr/>
          </p:nvSpPr>
          <p:spPr>
            <a:xfrm>
              <a:off x="3357" y="2153"/>
              <a:ext cx="1440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非稳定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平衡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532" name="左大括号 64531"/>
            <p:cNvSpPr/>
            <p:nvPr/>
          </p:nvSpPr>
          <p:spPr>
            <a:xfrm>
              <a:off x="2449" y="1830"/>
              <a:ext cx="104" cy="645"/>
            </a:xfrm>
            <a:prstGeom prst="leftBrace">
              <a:avLst>
                <a:gd name="adj1" fmla="val 51682"/>
                <a:gd name="adj2" fmla="val 50000"/>
              </a:avLst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4533" name="对象 64532"/>
            <p:cNvGraphicFramePr/>
            <p:nvPr/>
          </p:nvGraphicFramePr>
          <p:xfrm>
            <a:off x="461" y="1872"/>
            <a:ext cx="160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8" imgW="951865" imgH="228600" progId="Equation.3">
                    <p:embed/>
                  </p:oleObj>
                </mc:Choice>
                <mc:Fallback>
                  <p:oleObj name="" r:id="rId8" imgW="951865" imgH="2286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61" y="1872"/>
                          <a:ext cx="160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矩形 64536"/>
            <p:cNvSpPr/>
            <p:nvPr/>
          </p:nvSpPr>
          <p:spPr>
            <a:xfrm>
              <a:off x="2625" y="2185"/>
              <a:ext cx="723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lnSpc>
                  <a:spcPct val="120000"/>
                </a:lnSpc>
              </a:pPr>
              <a:r>
                <a:rPr lang="el-GR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180</a:t>
              </a:r>
              <a:r>
                <a:rPr lang="en-US" altLang="zh-CN" sz="2400" b="1" baseline="30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l-GR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6562" name="文本框 66561"/>
          <p:cNvSpPr txBox="1"/>
          <p:nvPr/>
        </p:nvSpPr>
        <p:spPr>
          <a:xfrm>
            <a:off x="901700" y="696913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磁电式电流计原理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6563" name="对象 66562"/>
          <p:cNvGraphicFramePr/>
          <p:nvPr/>
        </p:nvGraphicFramePr>
        <p:xfrm>
          <a:off x="1127125" y="4046538"/>
          <a:ext cx="13906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" imgW="582930" imgH="177800" progId="Equation.3">
                  <p:embed/>
                </p:oleObj>
              </mc:Choice>
              <mc:Fallback>
                <p:oleObj name="" r:id="rId2" imgW="582930" imgH="177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7125" y="4046538"/>
                        <a:ext cx="13906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66563"/>
          <p:cNvGraphicFramePr/>
          <p:nvPr/>
        </p:nvGraphicFramePr>
        <p:xfrm>
          <a:off x="1044575" y="4805363"/>
          <a:ext cx="1917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4" imgW="748030" imgH="177800" progId="Equation.3">
                  <p:embed/>
                </p:oleObj>
              </mc:Choice>
              <mc:Fallback>
                <p:oleObj name="" r:id="rId4" imgW="748030" imgH="177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4575" y="4805363"/>
                        <a:ext cx="1917700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对象 66564"/>
          <p:cNvGraphicFramePr/>
          <p:nvPr/>
        </p:nvGraphicFramePr>
        <p:xfrm>
          <a:off x="1069975" y="5330825"/>
          <a:ext cx="26177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6" imgW="1103630" imgH="405765" progId="Equation.3">
                  <p:embed/>
                </p:oleObj>
              </mc:Choice>
              <mc:Fallback>
                <p:oleObj name="" r:id="rId6" imgW="1103630" imgH="4057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975" y="5330825"/>
                        <a:ext cx="2617788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文本框 66566"/>
          <p:cNvSpPr txBox="1"/>
          <p:nvPr/>
        </p:nvSpPr>
        <p:spPr>
          <a:xfrm>
            <a:off x="838200" y="1247775"/>
            <a:ext cx="7804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实验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测定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游丝的反抗力矩与线圈转过的角度成正比</a:t>
            </a:r>
            <a:r>
              <a:rPr lang="el-GR" altLang="zh-CN" sz="24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。</a:t>
            </a:r>
            <a:endParaRPr lang="zh-CN" altLang="el-GR" sz="2400" b="1" i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6569" name="组合 66568"/>
          <p:cNvGrpSpPr/>
          <p:nvPr/>
        </p:nvGrpSpPr>
        <p:grpSpPr>
          <a:xfrm>
            <a:off x="945515" y="1837690"/>
            <a:ext cx="3048000" cy="2003425"/>
            <a:chOff x="384" y="2800"/>
            <a:chExt cx="1920" cy="1262"/>
          </a:xfrm>
        </p:grpSpPr>
        <p:pic>
          <p:nvPicPr>
            <p:cNvPr id="66570" name="图片 66569" descr="ZHUANZI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4" y="2800"/>
              <a:ext cx="1920" cy="1262"/>
            </a:xfrm>
            <a:prstGeom prst="rect">
              <a:avLst/>
            </a:prstGeom>
          </p:spPr>
        </p:pic>
        <p:sp>
          <p:nvSpPr>
            <p:cNvPr id="66571" name="任意多边形 66570"/>
            <p:cNvSpPr/>
            <p:nvPr/>
          </p:nvSpPr>
          <p:spPr>
            <a:xfrm>
              <a:off x="479" y="2884"/>
              <a:ext cx="672" cy="1022"/>
            </a:xfrm>
            <a:custGeom>
              <a:avLst/>
              <a:gdLst/>
              <a:ahLst/>
              <a:cxnLst/>
              <a:pathLst>
                <a:path w="672" h="1022">
                  <a:moveTo>
                    <a:pt x="7" y="2"/>
                  </a:moveTo>
                  <a:lnTo>
                    <a:pt x="629" y="0"/>
                  </a:lnTo>
                  <a:lnTo>
                    <a:pt x="669" y="28"/>
                  </a:lnTo>
                  <a:cubicBezTo>
                    <a:pt x="672" y="38"/>
                    <a:pt x="662" y="61"/>
                    <a:pt x="653" y="72"/>
                  </a:cubicBezTo>
                  <a:cubicBezTo>
                    <a:pt x="644" y="83"/>
                    <a:pt x="646" y="77"/>
                    <a:pt x="617" y="96"/>
                  </a:cubicBezTo>
                  <a:lnTo>
                    <a:pt x="481" y="188"/>
                  </a:lnTo>
                  <a:lnTo>
                    <a:pt x="429" y="260"/>
                  </a:lnTo>
                  <a:cubicBezTo>
                    <a:pt x="414" y="275"/>
                    <a:pt x="398" y="311"/>
                    <a:pt x="385" y="352"/>
                  </a:cubicBezTo>
                  <a:lnTo>
                    <a:pt x="349" y="512"/>
                  </a:lnTo>
                  <a:lnTo>
                    <a:pt x="367" y="644"/>
                  </a:lnTo>
                  <a:lnTo>
                    <a:pt x="433" y="812"/>
                  </a:lnTo>
                  <a:lnTo>
                    <a:pt x="529" y="908"/>
                  </a:lnTo>
                  <a:lnTo>
                    <a:pt x="625" y="956"/>
                  </a:lnTo>
                  <a:lnTo>
                    <a:pt x="641" y="996"/>
                  </a:lnTo>
                  <a:cubicBezTo>
                    <a:pt x="609" y="1015"/>
                    <a:pt x="607" y="1022"/>
                    <a:pt x="589" y="1022"/>
                  </a:cubicBezTo>
                  <a:lnTo>
                    <a:pt x="1" y="1022"/>
                  </a:lnTo>
                  <a:cubicBezTo>
                    <a:pt x="1" y="994"/>
                    <a:pt x="19" y="931"/>
                    <a:pt x="19" y="896"/>
                  </a:cubicBezTo>
                  <a:lnTo>
                    <a:pt x="1" y="812"/>
                  </a:lnTo>
                  <a:lnTo>
                    <a:pt x="1" y="698"/>
                  </a:lnTo>
                  <a:lnTo>
                    <a:pt x="19" y="596"/>
                  </a:lnTo>
                  <a:lnTo>
                    <a:pt x="1" y="524"/>
                  </a:lnTo>
                  <a:lnTo>
                    <a:pt x="1" y="476"/>
                  </a:lnTo>
                  <a:cubicBezTo>
                    <a:pt x="56" y="421"/>
                    <a:pt x="51" y="452"/>
                    <a:pt x="19" y="410"/>
                  </a:cubicBezTo>
                  <a:cubicBezTo>
                    <a:pt x="9" y="386"/>
                    <a:pt x="5" y="358"/>
                    <a:pt x="1" y="332"/>
                  </a:cubicBezTo>
                  <a:cubicBezTo>
                    <a:pt x="0" y="326"/>
                    <a:pt x="16" y="332"/>
                    <a:pt x="19" y="326"/>
                  </a:cubicBezTo>
                  <a:cubicBezTo>
                    <a:pt x="22" y="320"/>
                    <a:pt x="4" y="283"/>
                    <a:pt x="1" y="260"/>
                  </a:cubicBezTo>
                  <a:lnTo>
                    <a:pt x="1" y="188"/>
                  </a:lnTo>
                  <a:lnTo>
                    <a:pt x="31" y="86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2" name="文本框 66571"/>
            <p:cNvSpPr txBox="1"/>
            <p:nvPr/>
          </p:nvSpPr>
          <p:spPr>
            <a:xfrm>
              <a:off x="528" y="32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3" name="任意多边形 66572"/>
            <p:cNvSpPr/>
            <p:nvPr/>
          </p:nvSpPr>
          <p:spPr>
            <a:xfrm>
              <a:off x="1437" y="2907"/>
              <a:ext cx="771" cy="1029"/>
            </a:xfrm>
            <a:custGeom>
              <a:avLst/>
              <a:gdLst/>
              <a:ahLst/>
              <a:cxnLst/>
              <a:pathLst>
                <a:path w="771" h="1029">
                  <a:moveTo>
                    <a:pt x="751" y="9"/>
                  </a:moveTo>
                  <a:cubicBezTo>
                    <a:pt x="554" y="2"/>
                    <a:pt x="149" y="5"/>
                    <a:pt x="149" y="5"/>
                  </a:cubicBezTo>
                  <a:cubicBezTo>
                    <a:pt x="188" y="53"/>
                    <a:pt x="153" y="8"/>
                    <a:pt x="145" y="5"/>
                  </a:cubicBezTo>
                  <a:cubicBezTo>
                    <a:pt x="134" y="0"/>
                    <a:pt x="96" y="3"/>
                    <a:pt x="87" y="9"/>
                  </a:cubicBezTo>
                  <a:cubicBezTo>
                    <a:pt x="69" y="64"/>
                    <a:pt x="115" y="74"/>
                    <a:pt x="149" y="97"/>
                  </a:cubicBezTo>
                  <a:cubicBezTo>
                    <a:pt x="157" y="102"/>
                    <a:pt x="165" y="108"/>
                    <a:pt x="173" y="113"/>
                  </a:cubicBezTo>
                  <a:cubicBezTo>
                    <a:pt x="177" y="116"/>
                    <a:pt x="185" y="121"/>
                    <a:pt x="185" y="121"/>
                  </a:cubicBezTo>
                  <a:cubicBezTo>
                    <a:pt x="195" y="136"/>
                    <a:pt x="214" y="139"/>
                    <a:pt x="229" y="149"/>
                  </a:cubicBezTo>
                  <a:cubicBezTo>
                    <a:pt x="239" y="163"/>
                    <a:pt x="233" y="160"/>
                    <a:pt x="247" y="169"/>
                  </a:cubicBezTo>
                  <a:cubicBezTo>
                    <a:pt x="254" y="180"/>
                    <a:pt x="257" y="185"/>
                    <a:pt x="267" y="193"/>
                  </a:cubicBezTo>
                  <a:cubicBezTo>
                    <a:pt x="274" y="199"/>
                    <a:pt x="291" y="236"/>
                    <a:pt x="299" y="241"/>
                  </a:cubicBezTo>
                  <a:cubicBezTo>
                    <a:pt x="303" y="244"/>
                    <a:pt x="315" y="253"/>
                    <a:pt x="315" y="253"/>
                  </a:cubicBezTo>
                  <a:cubicBezTo>
                    <a:pt x="334" y="281"/>
                    <a:pt x="324" y="269"/>
                    <a:pt x="335" y="301"/>
                  </a:cubicBezTo>
                  <a:cubicBezTo>
                    <a:pt x="339" y="313"/>
                    <a:pt x="355" y="349"/>
                    <a:pt x="359" y="361"/>
                  </a:cubicBezTo>
                  <a:cubicBezTo>
                    <a:pt x="360" y="365"/>
                    <a:pt x="363" y="373"/>
                    <a:pt x="363" y="373"/>
                  </a:cubicBezTo>
                  <a:cubicBezTo>
                    <a:pt x="367" y="406"/>
                    <a:pt x="371" y="457"/>
                    <a:pt x="379" y="489"/>
                  </a:cubicBezTo>
                  <a:cubicBezTo>
                    <a:pt x="373" y="582"/>
                    <a:pt x="370" y="642"/>
                    <a:pt x="329" y="725"/>
                  </a:cubicBezTo>
                  <a:cubicBezTo>
                    <a:pt x="317" y="748"/>
                    <a:pt x="309" y="763"/>
                    <a:pt x="291" y="781"/>
                  </a:cubicBezTo>
                  <a:cubicBezTo>
                    <a:pt x="283" y="804"/>
                    <a:pt x="255" y="824"/>
                    <a:pt x="235" y="837"/>
                  </a:cubicBezTo>
                  <a:cubicBezTo>
                    <a:pt x="224" y="869"/>
                    <a:pt x="182" y="910"/>
                    <a:pt x="153" y="929"/>
                  </a:cubicBezTo>
                  <a:cubicBezTo>
                    <a:pt x="137" y="940"/>
                    <a:pt x="100" y="950"/>
                    <a:pt x="83" y="961"/>
                  </a:cubicBezTo>
                  <a:cubicBezTo>
                    <a:pt x="79" y="964"/>
                    <a:pt x="93" y="965"/>
                    <a:pt x="93" y="965"/>
                  </a:cubicBezTo>
                  <a:cubicBezTo>
                    <a:pt x="86" y="970"/>
                    <a:pt x="76" y="982"/>
                    <a:pt x="77" y="993"/>
                  </a:cubicBezTo>
                  <a:cubicBezTo>
                    <a:pt x="76" y="1002"/>
                    <a:pt x="85" y="1011"/>
                    <a:pt x="89" y="1017"/>
                  </a:cubicBezTo>
                  <a:cubicBezTo>
                    <a:pt x="93" y="1023"/>
                    <a:pt x="0" y="1027"/>
                    <a:pt x="101" y="1029"/>
                  </a:cubicBezTo>
                  <a:lnTo>
                    <a:pt x="693" y="1029"/>
                  </a:lnTo>
                  <a:cubicBezTo>
                    <a:pt x="733" y="1022"/>
                    <a:pt x="722" y="1022"/>
                    <a:pt x="741" y="993"/>
                  </a:cubicBezTo>
                  <a:cubicBezTo>
                    <a:pt x="734" y="972"/>
                    <a:pt x="729" y="950"/>
                    <a:pt x="725" y="929"/>
                  </a:cubicBezTo>
                  <a:cubicBezTo>
                    <a:pt x="722" y="898"/>
                    <a:pt x="717" y="868"/>
                    <a:pt x="713" y="837"/>
                  </a:cubicBezTo>
                  <a:cubicBezTo>
                    <a:pt x="720" y="768"/>
                    <a:pt x="727" y="700"/>
                    <a:pt x="705" y="633"/>
                  </a:cubicBezTo>
                  <a:cubicBezTo>
                    <a:pt x="710" y="577"/>
                    <a:pt x="704" y="600"/>
                    <a:pt x="717" y="561"/>
                  </a:cubicBezTo>
                  <a:cubicBezTo>
                    <a:pt x="721" y="549"/>
                    <a:pt x="733" y="525"/>
                    <a:pt x="733" y="525"/>
                  </a:cubicBezTo>
                  <a:cubicBezTo>
                    <a:pt x="737" y="352"/>
                    <a:pt x="700" y="406"/>
                    <a:pt x="765" y="309"/>
                  </a:cubicBezTo>
                  <a:cubicBezTo>
                    <a:pt x="761" y="275"/>
                    <a:pt x="771" y="240"/>
                    <a:pt x="761" y="209"/>
                  </a:cubicBezTo>
                  <a:cubicBezTo>
                    <a:pt x="758" y="201"/>
                    <a:pt x="753" y="157"/>
                    <a:pt x="753" y="157"/>
                  </a:cubicBezTo>
                  <a:cubicBezTo>
                    <a:pt x="757" y="100"/>
                    <a:pt x="765" y="78"/>
                    <a:pt x="765" y="21"/>
                  </a:cubicBezTo>
                  <a:lnTo>
                    <a:pt x="751" y="9"/>
                  </a:lnTo>
                  <a:close/>
                </a:path>
              </a:pathLst>
            </a:cu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74" name="文本框 66573"/>
            <p:cNvSpPr txBox="1"/>
            <p:nvPr/>
          </p:nvSpPr>
          <p:spPr>
            <a:xfrm>
              <a:off x="1824" y="32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6575" name="组合 66574"/>
          <p:cNvGrpSpPr/>
          <p:nvPr/>
        </p:nvGrpSpPr>
        <p:grpSpPr>
          <a:xfrm>
            <a:off x="4631690" y="1837055"/>
            <a:ext cx="3371215" cy="3490595"/>
            <a:chOff x="2640" y="1104"/>
            <a:chExt cx="2726" cy="2976"/>
          </a:xfrm>
        </p:grpSpPr>
        <p:pic>
          <p:nvPicPr>
            <p:cNvPr id="66576" name="图片 66575" descr="DIANBIAO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0" y="1104"/>
              <a:ext cx="2726" cy="2976"/>
            </a:xfrm>
            <a:prstGeom prst="rect">
              <a:avLst/>
            </a:prstGeom>
          </p:spPr>
        </p:pic>
        <p:sp>
          <p:nvSpPr>
            <p:cNvPr id="66577" name="文本框 66576"/>
            <p:cNvSpPr txBox="1"/>
            <p:nvPr/>
          </p:nvSpPr>
          <p:spPr>
            <a:xfrm>
              <a:off x="4560" y="1872"/>
              <a:ext cx="576" cy="7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磁铁</a:t>
              </a:r>
              <a:endParaRPr lang="zh-CN" altLang="en-US" sz="24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9765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7642" name="组合 67641"/>
          <p:cNvGrpSpPr/>
          <p:nvPr/>
        </p:nvGrpSpPr>
        <p:grpSpPr>
          <a:xfrm>
            <a:off x="1238250" y="1709738"/>
            <a:ext cx="2967038" cy="2311400"/>
            <a:chOff x="200" y="1014"/>
            <a:chExt cx="1869" cy="1456"/>
          </a:xfrm>
        </p:grpSpPr>
        <p:sp>
          <p:nvSpPr>
            <p:cNvPr id="67587" name="直接连接符 67586"/>
            <p:cNvSpPr/>
            <p:nvPr/>
          </p:nvSpPr>
          <p:spPr>
            <a:xfrm>
              <a:off x="232" y="101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lg" len="med"/>
            </a:ln>
          </p:spPr>
        </p:sp>
        <p:graphicFrame>
          <p:nvGraphicFramePr>
            <p:cNvPr id="67589" name="对象 67588"/>
            <p:cNvGraphicFramePr/>
            <p:nvPr/>
          </p:nvGraphicFramePr>
          <p:xfrm>
            <a:off x="1800" y="1350"/>
            <a:ext cx="26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" imgW="165100" imgH="190500" progId="Equation.3">
                    <p:embed/>
                  </p:oleObj>
                </mc:Choice>
                <mc:Fallback>
                  <p:oleObj name="" r:id="rId2" imgW="165100" imgH="1905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00" y="1350"/>
                          <a:ext cx="269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任意多边形 67590"/>
            <p:cNvSpPr/>
            <p:nvPr/>
          </p:nvSpPr>
          <p:spPr>
            <a:xfrm>
              <a:off x="392" y="1150"/>
              <a:ext cx="1214" cy="1241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1035" y="10800"/>
                  </a:moveTo>
                  <a:arcTo wR="9765" hR="9765" stAng="10800000" swAng="-5400000"/>
                  <a:arcTo wR="9765" hR="9765" stAng="5400000" swAng="-5400000"/>
                  <a:arcTo wR="9765" hR="9765" stAng="0" swAng="-5400000"/>
                  <a:arcTo wR="9765" hR="9765" stAng="-5400000" swAng="-5400000"/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7592" name="文本框 67591"/>
            <p:cNvSpPr txBox="1"/>
            <p:nvPr/>
          </p:nvSpPr>
          <p:spPr>
            <a:xfrm>
              <a:off x="431" y="1110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67593" name="直接连接符 67592"/>
            <p:cNvSpPr/>
            <p:nvPr/>
          </p:nvSpPr>
          <p:spPr>
            <a:xfrm rot="668698" flipH="1">
              <a:off x="553" y="1242"/>
              <a:ext cx="142" cy="16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67594" name="直接连接符 67593"/>
            <p:cNvSpPr/>
            <p:nvPr/>
          </p:nvSpPr>
          <p:spPr>
            <a:xfrm>
              <a:off x="216" y="1734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67595" name="直接连接符 67594"/>
            <p:cNvSpPr/>
            <p:nvPr/>
          </p:nvSpPr>
          <p:spPr>
            <a:xfrm>
              <a:off x="224" y="2102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67596" name="直接连接符 67595"/>
            <p:cNvSpPr/>
            <p:nvPr/>
          </p:nvSpPr>
          <p:spPr>
            <a:xfrm>
              <a:off x="224" y="1350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67597" name="直接连接符 67596"/>
            <p:cNvSpPr/>
            <p:nvPr/>
          </p:nvSpPr>
          <p:spPr>
            <a:xfrm>
              <a:off x="200" y="2470"/>
              <a:ext cx="1821" cy="0"/>
            </a:xfrm>
            <a:prstGeom prst="line">
              <a:avLst/>
            </a:prstGeom>
            <a:ln w="19050" cap="flat" cmpd="sng">
              <a:solidFill>
                <a:srgbClr val="DC00DC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67641" name="组合 67640"/>
          <p:cNvGrpSpPr/>
          <p:nvPr/>
        </p:nvGrpSpPr>
        <p:grpSpPr>
          <a:xfrm>
            <a:off x="2292350" y="2614613"/>
            <a:ext cx="752475" cy="457200"/>
            <a:chOff x="864" y="1607"/>
            <a:chExt cx="474" cy="288"/>
          </a:xfrm>
        </p:grpSpPr>
        <p:grpSp>
          <p:nvGrpSpPr>
            <p:cNvPr id="67599" name="组合 67598"/>
            <p:cNvGrpSpPr/>
            <p:nvPr/>
          </p:nvGrpSpPr>
          <p:grpSpPr>
            <a:xfrm>
              <a:off x="864" y="1638"/>
              <a:ext cx="240" cy="240"/>
              <a:chOff x="912" y="3552"/>
              <a:chExt cx="240" cy="240"/>
            </a:xfrm>
          </p:grpSpPr>
          <p:sp>
            <p:nvSpPr>
              <p:cNvPr id="67600" name="椭圆 67599"/>
              <p:cNvSpPr/>
              <p:nvPr/>
            </p:nvSpPr>
            <p:spPr>
              <a:xfrm>
                <a:off x="912" y="355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01" name="椭圆 67600"/>
              <p:cNvSpPr/>
              <p:nvPr/>
            </p:nvSpPr>
            <p:spPr>
              <a:xfrm>
                <a:off x="1008" y="36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67602" name="对象 67601"/>
            <p:cNvGraphicFramePr/>
            <p:nvPr/>
          </p:nvGraphicFramePr>
          <p:xfrm>
            <a:off x="1110" y="1607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4" imgW="139700" imgH="177800" progId="Equation.3">
                    <p:embed/>
                  </p:oleObj>
                </mc:Choice>
                <mc:Fallback>
                  <p:oleObj name="" r:id="rId4" imgW="139700" imgH="1778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10" y="1607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4" name="文本框 67603"/>
          <p:cNvSpPr txBox="1"/>
          <p:nvPr/>
        </p:nvSpPr>
        <p:spPr>
          <a:xfrm>
            <a:off x="846138" y="8763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</a:rPr>
              <a:t>匀强磁场中有一圆形电流</a:t>
            </a:r>
            <a:r>
              <a:rPr lang="en-US" altLang="zh-CN" sz="2400" b="1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，求所受磁力矩</a:t>
            </a:r>
            <a:r>
              <a:rPr lang="en-US" altLang="zh-CN" sz="2400" b="1">
                <a:latin typeface="Times New Roman" panose="02020603050405020304" pitchFamily="18" charset="0"/>
              </a:rPr>
              <a:t>M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7605" name="对象 67604"/>
          <p:cNvGraphicFramePr/>
          <p:nvPr/>
        </p:nvGraphicFramePr>
        <p:xfrm>
          <a:off x="4762500" y="1489075"/>
          <a:ext cx="37655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6" imgW="1129030" imgH="203200" progId="Equation.3">
                  <p:embed/>
                </p:oleObj>
              </mc:Choice>
              <mc:Fallback>
                <p:oleObj name="" r:id="rId6" imgW="1129030" imgH="203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2500" y="1489075"/>
                        <a:ext cx="3765550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对象 67605"/>
          <p:cNvGraphicFramePr/>
          <p:nvPr/>
        </p:nvGraphicFramePr>
        <p:xfrm>
          <a:off x="2386013" y="4716463"/>
          <a:ext cx="4508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8" imgW="1663700" imgH="228600" progId="Equation.3">
                  <p:embed/>
                </p:oleObj>
              </mc:Choice>
              <mc:Fallback>
                <p:oleObj name="" r:id="rId8" imgW="1663700" imgH="228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6013" y="4716463"/>
                        <a:ext cx="450850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对象 67608"/>
          <p:cNvGraphicFramePr/>
          <p:nvPr/>
        </p:nvGraphicFramePr>
        <p:xfrm>
          <a:off x="4710113" y="2576513"/>
          <a:ext cx="2322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0" imgW="723265" imgH="203200" progId="Equation.3">
                  <p:embed/>
                </p:oleObj>
              </mc:Choice>
              <mc:Fallback>
                <p:oleObj name="" r:id="rId10" imgW="723265" imgH="203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0113" y="2576513"/>
                        <a:ext cx="23225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2" name="文本框 67611"/>
          <p:cNvSpPr txBox="1"/>
          <p:nvPr/>
        </p:nvSpPr>
        <p:spPr>
          <a:xfrm>
            <a:off x="1139825" y="4733925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大小：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7613" name="文本框 67612"/>
          <p:cNvSpPr txBox="1"/>
          <p:nvPr/>
        </p:nvSpPr>
        <p:spPr>
          <a:xfrm>
            <a:off x="1136650" y="56515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方向：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7614" name="文本框 67613"/>
          <p:cNvSpPr txBox="1"/>
          <p:nvPr/>
        </p:nvSpPr>
        <p:spPr>
          <a:xfrm>
            <a:off x="2455863" y="5673725"/>
            <a:ext cx="21669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平行向上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7640" name="直接连接符 67639"/>
          <p:cNvSpPr/>
          <p:nvPr/>
        </p:nvSpPr>
        <p:spPr>
          <a:xfrm>
            <a:off x="3413125" y="2765425"/>
            <a:ext cx="0" cy="2762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med"/>
            <a:tailEnd type="none" w="lg" len="med"/>
          </a:ln>
        </p:spPr>
      </p:sp>
      <p:sp>
        <p:nvSpPr>
          <p:cNvPr id="67643" name="直接连接符 67642"/>
          <p:cNvSpPr/>
          <p:nvPr/>
        </p:nvSpPr>
        <p:spPr>
          <a:xfrm flipH="1">
            <a:off x="2349500" y="1976438"/>
            <a:ext cx="287338" cy="1587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67644" name="直接连接符 67643"/>
          <p:cNvSpPr/>
          <p:nvPr/>
        </p:nvSpPr>
        <p:spPr>
          <a:xfrm flipH="1">
            <a:off x="2300288" y="3841750"/>
            <a:ext cx="287337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med"/>
            <a:tailEnd type="none" w="lg" len="med"/>
          </a:ln>
        </p:spPr>
      </p:sp>
      <p:grpSp>
        <p:nvGrpSpPr>
          <p:cNvPr id="67647" name="组合 67646"/>
          <p:cNvGrpSpPr/>
          <p:nvPr/>
        </p:nvGrpSpPr>
        <p:grpSpPr>
          <a:xfrm>
            <a:off x="3225800" y="2640013"/>
            <a:ext cx="936625" cy="447675"/>
            <a:chOff x="4289" y="2444"/>
            <a:chExt cx="590" cy="282"/>
          </a:xfrm>
        </p:grpSpPr>
        <p:sp>
          <p:nvSpPr>
            <p:cNvPr id="67631" name="椭圆 67630"/>
            <p:cNvSpPr/>
            <p:nvPr/>
          </p:nvSpPr>
          <p:spPr>
            <a:xfrm>
              <a:off x="4294" y="2467"/>
              <a:ext cx="240" cy="240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7637" name="对象 67636"/>
            <p:cNvGraphicFramePr/>
            <p:nvPr/>
          </p:nvGraphicFramePr>
          <p:xfrm>
            <a:off x="4603" y="2444"/>
            <a:ext cx="2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2" imgW="165100" imgH="190500" progId="Equation.3">
                    <p:embed/>
                  </p:oleObj>
                </mc:Choice>
                <mc:Fallback>
                  <p:oleObj name="" r:id="rId12" imgW="165100" imgH="1905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603" y="2444"/>
                          <a:ext cx="276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46" name="矩形 67645"/>
            <p:cNvSpPr/>
            <p:nvPr/>
          </p:nvSpPr>
          <p:spPr>
            <a:xfrm>
              <a:off x="4289" y="2463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648" name="直接连接符 67647"/>
          <p:cNvSpPr/>
          <p:nvPr/>
        </p:nvSpPr>
        <p:spPr>
          <a:xfrm>
            <a:off x="1601788" y="2752725"/>
            <a:ext cx="0" cy="2762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lg" len="med"/>
            <a:tailEnd type="triangle" w="lg" len="med"/>
          </a:ln>
        </p:spPr>
      </p:sp>
      <p:grpSp>
        <p:nvGrpSpPr>
          <p:cNvPr id="67656" name="组合 67655"/>
          <p:cNvGrpSpPr/>
          <p:nvPr/>
        </p:nvGrpSpPr>
        <p:grpSpPr>
          <a:xfrm>
            <a:off x="862013" y="2652713"/>
            <a:ext cx="904875" cy="447675"/>
            <a:chOff x="235" y="1608"/>
            <a:chExt cx="570" cy="282"/>
          </a:xfrm>
        </p:grpSpPr>
        <p:graphicFrame>
          <p:nvGraphicFramePr>
            <p:cNvPr id="67651" name="对象 67650"/>
            <p:cNvGraphicFramePr/>
            <p:nvPr/>
          </p:nvGraphicFramePr>
          <p:xfrm>
            <a:off x="235" y="1608"/>
            <a:ext cx="2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4" imgW="165100" imgH="190500" progId="Equation.3">
                    <p:embed/>
                  </p:oleObj>
                </mc:Choice>
                <mc:Fallback>
                  <p:oleObj name="" r:id="rId14" imgW="165100" imgH="1905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35" y="1608"/>
                          <a:ext cx="276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7655" name="组合 67654"/>
            <p:cNvGrpSpPr/>
            <p:nvPr/>
          </p:nvGrpSpPr>
          <p:grpSpPr>
            <a:xfrm>
              <a:off x="565" y="1639"/>
              <a:ext cx="240" cy="240"/>
              <a:chOff x="3492" y="2396"/>
              <a:chExt cx="240" cy="240"/>
            </a:xfrm>
          </p:grpSpPr>
          <p:sp>
            <p:nvSpPr>
              <p:cNvPr id="67650" name="椭圆 67649"/>
              <p:cNvSpPr/>
              <p:nvPr/>
            </p:nvSpPr>
            <p:spPr>
              <a:xfrm>
                <a:off x="3492" y="2396"/>
                <a:ext cx="240" cy="240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7653" name="椭圆 67652"/>
              <p:cNvSpPr/>
              <p:nvPr/>
            </p:nvSpPr>
            <p:spPr>
              <a:xfrm>
                <a:off x="3590" y="2494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2" grpId="1"/>
      <p:bldP spid="67613" grpId="0"/>
      <p:bldP spid="676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06" name="文本框 72705"/>
          <p:cNvSpPr txBox="1"/>
          <p:nvPr/>
        </p:nvSpPr>
        <p:spPr>
          <a:xfrm>
            <a:off x="292100" y="903288"/>
            <a:ext cx="83883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无限长直导线</a:t>
            </a:r>
            <a:r>
              <a:rPr lang="en-US" altLang="zh-CN" sz="2400" b="1" dirty="0">
                <a:latin typeface="Times New Roman" panose="02020603050405020304" pitchFamily="18" charset="0"/>
              </a:rPr>
              <a:t>(I)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err="1">
                <a:latin typeface="Times New Roman" panose="02020603050405020304" pitchFamily="18" charset="0"/>
              </a:rPr>
              <a:t>abcd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线圈</a:t>
            </a:r>
            <a:r>
              <a:rPr lang="en-US" altLang="zh-CN" sz="2400" b="1">
                <a:latin typeface="Times New Roman" panose="02020603050405020304" pitchFamily="18" charset="0"/>
              </a:rPr>
              <a:t>(I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共面。求</a:t>
            </a:r>
            <a:r>
              <a:rPr lang="en-US" altLang="zh-CN" sz="2400" b="1" dirty="0">
                <a:latin typeface="Times New Roman" panose="02020603050405020304" pitchFamily="18" charset="0"/>
              </a:rPr>
              <a:t>:(1)abcd </a:t>
            </a:r>
            <a:r>
              <a:rPr lang="zh-CN" altLang="en-US" sz="2400" b="1" dirty="0">
                <a:latin typeface="Times New Roman" panose="02020603050405020304" pitchFamily="18" charset="0"/>
              </a:rPr>
              <a:t>回路中的</a:t>
            </a:r>
            <a:r>
              <a:rPr lang="ru-RU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</a:rPr>
              <a:t>若</a:t>
            </a:r>
            <a:r>
              <a:rPr lang="en-US" altLang="zh-CN" sz="2400" b="1" err="1">
                <a:latin typeface="Times New Roman" panose="02020603050405020304" pitchFamily="18" charset="0"/>
              </a:rPr>
              <a:t>abcd</a:t>
            </a:r>
            <a:r>
              <a:rPr lang="zh-CN" altLang="en-US" sz="2400" b="1" dirty="0">
                <a:latin typeface="Times New Roman" panose="02020603050405020304" pitchFamily="18" charset="0"/>
              </a:rPr>
              <a:t>回路中通电</a:t>
            </a:r>
            <a:r>
              <a:rPr lang="en-US" altLang="zh-CN" sz="2400" b="1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，求四边受的力及线圈如何运动？磁力矩等于多少？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7" name="对象 72706"/>
          <p:cNvGraphicFramePr/>
          <p:nvPr/>
        </p:nvGraphicFramePr>
        <p:xfrm>
          <a:off x="4613275" y="2254250"/>
          <a:ext cx="34020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" imgW="1357630" imgH="405765" progId="Equation.3">
                  <p:embed/>
                </p:oleObj>
              </mc:Choice>
              <mc:Fallback>
                <p:oleObj name="" r:id="rId2" imgW="1357630" imgH="4057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3275" y="2254250"/>
                        <a:ext cx="3402013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72707"/>
          <p:cNvGraphicFramePr/>
          <p:nvPr/>
        </p:nvGraphicFramePr>
        <p:xfrm>
          <a:off x="3662363" y="3289300"/>
          <a:ext cx="51006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4" imgW="2055495" imgH="405765" progId="Equation.3">
                  <p:embed/>
                </p:oleObj>
              </mc:Choice>
              <mc:Fallback>
                <p:oleObj name="" r:id="rId4" imgW="2055495" imgH="4057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2363" y="3289300"/>
                        <a:ext cx="5100637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72709"/>
          <p:cNvGraphicFramePr/>
          <p:nvPr/>
        </p:nvGraphicFramePr>
        <p:xfrm>
          <a:off x="4610100" y="4343400"/>
          <a:ext cx="37512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6" imgW="1497965" imgH="431800" progId="Equation.3">
                  <p:embed/>
                </p:oleObj>
              </mc:Choice>
              <mc:Fallback>
                <p:oleObj name="" r:id="rId6" imgW="1497965" imgH="431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10100" y="4343400"/>
                        <a:ext cx="375126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72710"/>
          <p:cNvGraphicFramePr/>
          <p:nvPr/>
        </p:nvGraphicFramePr>
        <p:xfrm>
          <a:off x="4521200" y="5383213"/>
          <a:ext cx="31670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8" imgW="1281430" imgH="405765" progId="Equation.3">
                  <p:embed/>
                </p:oleObj>
              </mc:Choice>
              <mc:Fallback>
                <p:oleObj name="" r:id="rId8" imgW="1281430" imgH="4057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1200" y="5383213"/>
                        <a:ext cx="3167063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74" name="矩形 72773"/>
          <p:cNvSpPr/>
          <p:nvPr/>
        </p:nvSpPr>
        <p:spPr>
          <a:xfrm>
            <a:off x="3371850" y="2463483"/>
            <a:ext cx="1152525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784" name="组合 72783"/>
          <p:cNvGrpSpPr/>
          <p:nvPr/>
        </p:nvGrpSpPr>
        <p:grpSpPr>
          <a:xfrm>
            <a:off x="136525" y="2316163"/>
            <a:ext cx="3241675" cy="3243262"/>
            <a:chOff x="86" y="1067"/>
            <a:chExt cx="2042" cy="2043"/>
          </a:xfrm>
        </p:grpSpPr>
        <p:grpSp>
          <p:nvGrpSpPr>
            <p:cNvPr id="72713" name="组合 72712"/>
            <p:cNvGrpSpPr/>
            <p:nvPr/>
          </p:nvGrpSpPr>
          <p:grpSpPr>
            <a:xfrm>
              <a:off x="1312" y="1312"/>
              <a:ext cx="96" cy="1056"/>
              <a:chOff x="1104" y="1776"/>
              <a:chExt cx="96" cy="768"/>
            </a:xfrm>
          </p:grpSpPr>
          <p:sp>
            <p:nvSpPr>
              <p:cNvPr id="72714" name="直接连接符 72713"/>
              <p:cNvSpPr/>
              <p:nvPr/>
            </p:nvSpPr>
            <p:spPr>
              <a:xfrm>
                <a:off x="1104" y="1776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15" name="直接连接符 72714"/>
              <p:cNvSpPr/>
              <p:nvPr/>
            </p:nvSpPr>
            <p:spPr>
              <a:xfrm>
                <a:off x="1200" y="1776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16" name="直接连接符 72715"/>
              <p:cNvSpPr/>
              <p:nvPr/>
            </p:nvSpPr>
            <p:spPr>
              <a:xfrm flipH="1">
                <a:off x="1104" y="1920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17" name="直接连接符 72716"/>
              <p:cNvSpPr/>
              <p:nvPr/>
            </p:nvSpPr>
            <p:spPr>
              <a:xfrm flipH="1">
                <a:off x="1104" y="1824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18" name="直接连接符 72717"/>
              <p:cNvSpPr/>
              <p:nvPr/>
            </p:nvSpPr>
            <p:spPr>
              <a:xfrm flipH="1">
                <a:off x="1104" y="2064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19" name="直接连接符 72718"/>
              <p:cNvSpPr/>
              <p:nvPr/>
            </p:nvSpPr>
            <p:spPr>
              <a:xfrm flipH="1">
                <a:off x="1104" y="220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20" name="直接连接符 72719"/>
              <p:cNvSpPr/>
              <p:nvPr/>
            </p:nvSpPr>
            <p:spPr>
              <a:xfrm flipH="1">
                <a:off x="1104" y="2352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728" name="组合 72727"/>
            <p:cNvGrpSpPr/>
            <p:nvPr/>
          </p:nvGrpSpPr>
          <p:grpSpPr>
            <a:xfrm>
              <a:off x="112" y="2627"/>
              <a:ext cx="2016" cy="334"/>
              <a:chOff x="384" y="2352"/>
              <a:chExt cx="2016" cy="334"/>
            </a:xfrm>
          </p:grpSpPr>
          <p:sp>
            <p:nvSpPr>
              <p:cNvPr id="72729" name="直接连接符 72728"/>
              <p:cNvSpPr/>
              <p:nvPr/>
            </p:nvSpPr>
            <p:spPr>
              <a:xfrm>
                <a:off x="624" y="2448"/>
                <a:ext cx="17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72730" name="文本框 72729"/>
              <p:cNvSpPr txBox="1"/>
              <p:nvPr/>
            </p:nvSpPr>
            <p:spPr>
              <a:xfrm>
                <a:off x="384" y="2352"/>
                <a:ext cx="240" cy="33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O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731" name="文本框 72730"/>
            <p:cNvSpPr txBox="1"/>
            <p:nvPr/>
          </p:nvSpPr>
          <p:spPr>
            <a:xfrm>
              <a:off x="1860" y="2776"/>
              <a:ext cx="240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72735" name="组合 72734"/>
            <p:cNvGrpSpPr/>
            <p:nvPr/>
          </p:nvGrpSpPr>
          <p:grpSpPr>
            <a:xfrm>
              <a:off x="352" y="1216"/>
              <a:ext cx="0" cy="1632"/>
              <a:chOff x="480" y="1344"/>
              <a:chExt cx="0" cy="1632"/>
            </a:xfrm>
          </p:grpSpPr>
          <p:sp>
            <p:nvSpPr>
              <p:cNvPr id="72736" name="直接连接符 72735"/>
              <p:cNvSpPr/>
              <p:nvPr/>
            </p:nvSpPr>
            <p:spPr>
              <a:xfrm>
                <a:off x="480" y="1776"/>
                <a:ext cx="0" cy="7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37" name="直接连接符 72736"/>
              <p:cNvSpPr/>
              <p:nvPr/>
            </p:nvSpPr>
            <p:spPr>
              <a:xfrm>
                <a:off x="480" y="13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738" name="直接连接符 72737"/>
              <p:cNvSpPr/>
              <p:nvPr/>
            </p:nvSpPr>
            <p:spPr>
              <a:xfrm>
                <a:off x="480" y="25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72742" name="文本框 72741"/>
            <p:cNvSpPr txBox="1"/>
            <p:nvPr/>
          </p:nvSpPr>
          <p:spPr>
            <a:xfrm>
              <a:off x="86" y="1491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45" name="直接连接符 72744"/>
            <p:cNvSpPr/>
            <p:nvPr/>
          </p:nvSpPr>
          <p:spPr>
            <a:xfrm>
              <a:off x="352" y="1999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sp>
          <p:nvSpPr>
            <p:cNvPr id="72746" name="文本框 72745"/>
            <p:cNvSpPr txBox="1"/>
            <p:nvPr/>
          </p:nvSpPr>
          <p:spPr>
            <a:xfrm>
              <a:off x="489" y="1976"/>
              <a:ext cx="273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49" name="直接连接符 72748"/>
            <p:cNvSpPr/>
            <p:nvPr/>
          </p:nvSpPr>
          <p:spPr>
            <a:xfrm>
              <a:off x="928" y="2534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sp>
          <p:nvSpPr>
            <p:cNvPr id="72750" name="文本框 72749"/>
            <p:cNvSpPr txBox="1"/>
            <p:nvPr/>
          </p:nvSpPr>
          <p:spPr>
            <a:xfrm>
              <a:off x="1203" y="2497"/>
              <a:ext cx="275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51" name="直接连接符 72750"/>
            <p:cNvSpPr/>
            <p:nvPr/>
          </p:nvSpPr>
          <p:spPr>
            <a:xfrm>
              <a:off x="928" y="2368"/>
              <a:ext cx="0" cy="3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752" name="直接连接符 72751"/>
            <p:cNvSpPr/>
            <p:nvPr/>
          </p:nvSpPr>
          <p:spPr>
            <a:xfrm>
              <a:off x="1650" y="2368"/>
              <a:ext cx="0" cy="3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754" name="文本框 72753"/>
            <p:cNvSpPr txBox="1"/>
            <p:nvPr/>
          </p:nvSpPr>
          <p:spPr>
            <a:xfrm>
              <a:off x="1625" y="1096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55" name="文本框 72754"/>
            <p:cNvSpPr txBox="1"/>
            <p:nvPr/>
          </p:nvSpPr>
          <p:spPr>
            <a:xfrm>
              <a:off x="743" y="1067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56" name="文本框 72755"/>
            <p:cNvSpPr txBox="1"/>
            <p:nvPr/>
          </p:nvSpPr>
          <p:spPr>
            <a:xfrm>
              <a:off x="1696" y="2176"/>
              <a:ext cx="241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57" name="文本框 72756"/>
            <p:cNvSpPr txBox="1"/>
            <p:nvPr/>
          </p:nvSpPr>
          <p:spPr>
            <a:xfrm>
              <a:off x="688" y="2200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60" name="直接连接符 72759"/>
            <p:cNvSpPr/>
            <p:nvPr/>
          </p:nvSpPr>
          <p:spPr>
            <a:xfrm>
              <a:off x="928" y="2368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2" name="直接连接符 72761"/>
            <p:cNvSpPr/>
            <p:nvPr/>
          </p:nvSpPr>
          <p:spPr>
            <a:xfrm flipV="1">
              <a:off x="1648" y="1312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3" name="直接连接符 72762"/>
            <p:cNvSpPr/>
            <p:nvPr/>
          </p:nvSpPr>
          <p:spPr>
            <a:xfrm flipV="1">
              <a:off x="928" y="1304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4" name="直接连接符 72763"/>
            <p:cNvSpPr/>
            <p:nvPr/>
          </p:nvSpPr>
          <p:spPr>
            <a:xfrm>
              <a:off x="928" y="1312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5" name="文本框 72764"/>
            <p:cNvSpPr txBox="1"/>
            <p:nvPr/>
          </p:nvSpPr>
          <p:spPr>
            <a:xfrm>
              <a:off x="641" y="1692"/>
              <a:ext cx="306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771" name="直接连接符 72770"/>
            <p:cNvSpPr/>
            <p:nvPr/>
          </p:nvSpPr>
          <p:spPr>
            <a:xfrm>
              <a:off x="1099" y="1312"/>
              <a:ext cx="21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72773" name="直接连接符 72772"/>
            <p:cNvSpPr/>
            <p:nvPr/>
          </p:nvSpPr>
          <p:spPr>
            <a:xfrm flipH="1">
              <a:off x="1099" y="2368"/>
              <a:ext cx="30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grpSp>
          <p:nvGrpSpPr>
            <p:cNvPr id="72779" name="组合 72778"/>
            <p:cNvGrpSpPr/>
            <p:nvPr/>
          </p:nvGrpSpPr>
          <p:grpSpPr>
            <a:xfrm>
              <a:off x="383" y="1134"/>
              <a:ext cx="309" cy="548"/>
              <a:chOff x="517" y="2902"/>
              <a:chExt cx="309" cy="548"/>
            </a:xfrm>
          </p:grpSpPr>
          <p:sp>
            <p:nvSpPr>
              <p:cNvPr id="72776" name="椭圆 72775"/>
              <p:cNvSpPr/>
              <p:nvPr/>
            </p:nvSpPr>
            <p:spPr>
              <a:xfrm>
                <a:off x="546" y="3209"/>
                <a:ext cx="240" cy="240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72777" name="对象 72776"/>
              <p:cNvGraphicFramePr/>
              <p:nvPr/>
            </p:nvGraphicFramePr>
            <p:xfrm>
              <a:off x="539" y="2902"/>
              <a:ext cx="27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10" imgW="165100" imgH="190500" progId="Equation.3">
                      <p:embed/>
                    </p:oleObj>
                  </mc:Choice>
                  <mc:Fallback>
                    <p:oleObj name="" r:id="rId10" imgW="165100" imgH="1905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39" y="2902"/>
                            <a:ext cx="276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78" name="矩形 72777"/>
              <p:cNvSpPr/>
              <p:nvPr/>
            </p:nvSpPr>
            <p:spPr>
              <a:xfrm>
                <a:off x="517" y="3116"/>
                <a:ext cx="309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×</a:t>
                </a:r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780" name="直接连接符 72779"/>
            <p:cNvSpPr/>
            <p:nvPr/>
          </p:nvSpPr>
          <p:spPr>
            <a:xfrm>
              <a:off x="347" y="1720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781" name="直接连接符 72780"/>
            <p:cNvSpPr/>
            <p:nvPr/>
          </p:nvSpPr>
          <p:spPr>
            <a:xfrm>
              <a:off x="923" y="1545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782" name="直接连接符 72781"/>
            <p:cNvSpPr/>
            <p:nvPr/>
          </p:nvSpPr>
          <p:spPr>
            <a:xfrm>
              <a:off x="1641" y="1577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72783" name="文本框 72782"/>
            <p:cNvSpPr txBox="1"/>
            <p:nvPr/>
          </p:nvSpPr>
          <p:spPr>
            <a:xfrm>
              <a:off x="1704" y="1633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l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72785" name="矩形 72784"/>
          <p:cNvSpPr/>
          <p:nvPr/>
        </p:nvSpPr>
        <p:spPr>
          <a:xfrm>
            <a:off x="3968750" y="460375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86" name="直接连接符 72785"/>
          <p:cNvSpPr/>
          <p:nvPr/>
        </p:nvSpPr>
        <p:spPr>
          <a:xfrm>
            <a:off x="2617788" y="3340100"/>
            <a:ext cx="5016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72787" name="直接连接符 72786"/>
          <p:cNvSpPr/>
          <p:nvPr/>
        </p:nvSpPr>
        <p:spPr>
          <a:xfrm>
            <a:off x="977900" y="3352800"/>
            <a:ext cx="5016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lg" len="med"/>
            <a:tailEnd type="none" w="lg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74" grpId="0"/>
      <p:bldP spid="727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7" name="对象 76"/>
          <p:cNvGraphicFramePr/>
          <p:nvPr/>
        </p:nvGraphicFramePr>
        <p:xfrm>
          <a:off x="3975100" y="827088"/>
          <a:ext cx="44307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2" imgW="1903095" imgH="405765" progId="Equation.3">
                  <p:embed/>
                </p:oleObj>
              </mc:Choice>
              <mc:Fallback>
                <p:oleObj name="" r:id="rId2" imgW="1903095" imgH="4057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5100" y="827088"/>
                        <a:ext cx="4430713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/>
          <p:nvPr/>
        </p:nvGraphicFramePr>
        <p:xfrm>
          <a:off x="3983038" y="2843213"/>
          <a:ext cx="31321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4" imgW="1294130" imgH="405765" progId="Equation.3">
                  <p:embed/>
                </p:oleObj>
              </mc:Choice>
              <mc:Fallback>
                <p:oleObj name="" r:id="rId4" imgW="1294130" imgH="40576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3038" y="2843213"/>
                        <a:ext cx="3132137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/>
          <p:nvPr/>
        </p:nvGraphicFramePr>
        <p:xfrm>
          <a:off x="3249613" y="4591050"/>
          <a:ext cx="54324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6" imgW="2107565" imgH="431800" progId="Equation.3">
                  <p:embed/>
                </p:oleObj>
              </mc:Choice>
              <mc:Fallback>
                <p:oleObj name="" r:id="rId6" imgW="2107565" imgH="4318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9613" y="4591050"/>
                        <a:ext cx="5432425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/>
          <p:nvPr/>
        </p:nvGraphicFramePr>
        <p:xfrm>
          <a:off x="1641475" y="5821363"/>
          <a:ext cx="11779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8" imgW="418465" imgH="203200" progId="Equation.3">
                  <p:embed/>
                </p:oleObj>
              </mc:Choice>
              <mc:Fallback>
                <p:oleObj name="" r:id="rId8" imgW="418465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1475" y="5821363"/>
                        <a:ext cx="117792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组合 84"/>
          <p:cNvGrpSpPr/>
          <p:nvPr/>
        </p:nvGrpSpPr>
        <p:grpSpPr>
          <a:xfrm>
            <a:off x="477838" y="500063"/>
            <a:ext cx="3241675" cy="3021012"/>
            <a:chOff x="86" y="1067"/>
            <a:chExt cx="2042" cy="1903"/>
          </a:xfrm>
        </p:grpSpPr>
        <p:grpSp>
          <p:nvGrpSpPr>
            <p:cNvPr id="86" name="组合 85"/>
            <p:cNvGrpSpPr/>
            <p:nvPr/>
          </p:nvGrpSpPr>
          <p:grpSpPr>
            <a:xfrm>
              <a:off x="1312" y="1312"/>
              <a:ext cx="96" cy="1056"/>
              <a:chOff x="1104" y="1776"/>
              <a:chExt cx="96" cy="768"/>
            </a:xfrm>
          </p:grpSpPr>
          <p:sp>
            <p:nvSpPr>
              <p:cNvPr id="87" name="直接连接符 86"/>
              <p:cNvSpPr/>
              <p:nvPr/>
            </p:nvSpPr>
            <p:spPr>
              <a:xfrm>
                <a:off x="1104" y="1776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" name="直接连接符 87"/>
              <p:cNvSpPr/>
              <p:nvPr/>
            </p:nvSpPr>
            <p:spPr>
              <a:xfrm>
                <a:off x="1200" y="1776"/>
                <a:ext cx="0" cy="76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" name="直接连接符 88"/>
              <p:cNvSpPr/>
              <p:nvPr/>
            </p:nvSpPr>
            <p:spPr>
              <a:xfrm flipH="1">
                <a:off x="1104" y="1920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" name="直接连接符 89"/>
              <p:cNvSpPr/>
              <p:nvPr/>
            </p:nvSpPr>
            <p:spPr>
              <a:xfrm flipH="1">
                <a:off x="1104" y="1824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" name="直接连接符 90"/>
              <p:cNvSpPr/>
              <p:nvPr/>
            </p:nvSpPr>
            <p:spPr>
              <a:xfrm flipH="1">
                <a:off x="1104" y="2064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" name="直接连接符 91"/>
              <p:cNvSpPr/>
              <p:nvPr/>
            </p:nvSpPr>
            <p:spPr>
              <a:xfrm flipH="1">
                <a:off x="1104" y="2208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" name="直接连接符 92"/>
              <p:cNvSpPr/>
              <p:nvPr/>
            </p:nvSpPr>
            <p:spPr>
              <a:xfrm flipH="1">
                <a:off x="1104" y="2352"/>
                <a:ext cx="96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4" name="组合 93"/>
            <p:cNvGrpSpPr/>
            <p:nvPr/>
          </p:nvGrpSpPr>
          <p:grpSpPr>
            <a:xfrm>
              <a:off x="112" y="2627"/>
              <a:ext cx="2016" cy="334"/>
              <a:chOff x="384" y="2352"/>
              <a:chExt cx="2016" cy="334"/>
            </a:xfrm>
          </p:grpSpPr>
          <p:sp>
            <p:nvSpPr>
              <p:cNvPr id="95" name="直接连接符 94"/>
              <p:cNvSpPr/>
              <p:nvPr/>
            </p:nvSpPr>
            <p:spPr>
              <a:xfrm>
                <a:off x="624" y="2448"/>
                <a:ext cx="17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96" name="文本框 95"/>
              <p:cNvSpPr txBox="1"/>
              <p:nvPr/>
            </p:nvSpPr>
            <p:spPr>
              <a:xfrm>
                <a:off x="384" y="2352"/>
                <a:ext cx="240" cy="33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O</a:t>
                </a:r>
                <a:endParaRPr lang="en-US" altLang="zh-CN" sz="2400" b="1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1860" y="2636"/>
              <a:ext cx="240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52" y="1216"/>
              <a:ext cx="0" cy="1632"/>
              <a:chOff x="480" y="1344"/>
              <a:chExt cx="0" cy="1632"/>
            </a:xfrm>
          </p:grpSpPr>
          <p:sp>
            <p:nvSpPr>
              <p:cNvPr id="99" name="直接连接符 98"/>
              <p:cNvSpPr/>
              <p:nvPr/>
            </p:nvSpPr>
            <p:spPr>
              <a:xfrm>
                <a:off x="480" y="1776"/>
                <a:ext cx="0" cy="7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0" name="直接连接符 99"/>
              <p:cNvSpPr/>
              <p:nvPr/>
            </p:nvSpPr>
            <p:spPr>
              <a:xfrm>
                <a:off x="480" y="13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1" name="直接连接符 100"/>
              <p:cNvSpPr/>
              <p:nvPr/>
            </p:nvSpPr>
            <p:spPr>
              <a:xfrm>
                <a:off x="480" y="25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02" name="文本框 101"/>
            <p:cNvSpPr txBox="1"/>
            <p:nvPr/>
          </p:nvSpPr>
          <p:spPr>
            <a:xfrm>
              <a:off x="86" y="1491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3" name="直接连接符 102"/>
            <p:cNvSpPr/>
            <p:nvPr/>
          </p:nvSpPr>
          <p:spPr>
            <a:xfrm>
              <a:off x="352" y="1999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sp>
          <p:nvSpPr>
            <p:cNvPr id="104" name="文本框 103"/>
            <p:cNvSpPr txBox="1"/>
            <p:nvPr/>
          </p:nvSpPr>
          <p:spPr>
            <a:xfrm>
              <a:off x="489" y="1976"/>
              <a:ext cx="273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5" name="直接连接符 104"/>
            <p:cNvSpPr/>
            <p:nvPr/>
          </p:nvSpPr>
          <p:spPr>
            <a:xfrm>
              <a:off x="928" y="2534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sp>
          <p:nvSpPr>
            <p:cNvPr id="106" name="文本框 105"/>
            <p:cNvSpPr txBox="1"/>
            <p:nvPr/>
          </p:nvSpPr>
          <p:spPr>
            <a:xfrm>
              <a:off x="1203" y="2497"/>
              <a:ext cx="275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7" name="直接连接符 106"/>
            <p:cNvSpPr/>
            <p:nvPr/>
          </p:nvSpPr>
          <p:spPr>
            <a:xfrm>
              <a:off x="928" y="2368"/>
              <a:ext cx="0" cy="3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8" name="直接连接符 107"/>
            <p:cNvSpPr/>
            <p:nvPr/>
          </p:nvSpPr>
          <p:spPr>
            <a:xfrm>
              <a:off x="1650" y="2368"/>
              <a:ext cx="0" cy="3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9" name="文本框 108"/>
            <p:cNvSpPr txBox="1"/>
            <p:nvPr/>
          </p:nvSpPr>
          <p:spPr>
            <a:xfrm>
              <a:off x="1625" y="1096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3" y="1067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696" y="2176"/>
              <a:ext cx="241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688" y="2200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3" name="直接连接符 112"/>
            <p:cNvSpPr/>
            <p:nvPr/>
          </p:nvSpPr>
          <p:spPr>
            <a:xfrm>
              <a:off x="928" y="2368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 flipV="1">
              <a:off x="1648" y="1312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" name="直接连接符 114"/>
            <p:cNvSpPr/>
            <p:nvPr/>
          </p:nvSpPr>
          <p:spPr>
            <a:xfrm flipV="1">
              <a:off x="928" y="1304"/>
              <a:ext cx="0" cy="1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>
              <a:off x="928" y="1312"/>
              <a:ext cx="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7" name="文本框 116"/>
            <p:cNvSpPr txBox="1"/>
            <p:nvPr/>
          </p:nvSpPr>
          <p:spPr>
            <a:xfrm>
              <a:off x="641" y="1692"/>
              <a:ext cx="306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8" name="直接连接符 117"/>
            <p:cNvSpPr/>
            <p:nvPr/>
          </p:nvSpPr>
          <p:spPr>
            <a:xfrm>
              <a:off x="1099" y="1312"/>
              <a:ext cx="213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19" name="直接连接符 118"/>
            <p:cNvSpPr/>
            <p:nvPr/>
          </p:nvSpPr>
          <p:spPr>
            <a:xfrm flipH="1">
              <a:off x="1099" y="2368"/>
              <a:ext cx="30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grpSp>
          <p:nvGrpSpPr>
            <p:cNvPr id="120" name="组合 119"/>
            <p:cNvGrpSpPr/>
            <p:nvPr/>
          </p:nvGrpSpPr>
          <p:grpSpPr>
            <a:xfrm>
              <a:off x="383" y="1134"/>
              <a:ext cx="309" cy="548"/>
              <a:chOff x="517" y="2902"/>
              <a:chExt cx="309" cy="548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546" y="3209"/>
                <a:ext cx="240" cy="240"/>
              </a:xfrm>
              <a:prstGeom prst="ellipse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22" name="对象 121"/>
              <p:cNvGraphicFramePr/>
              <p:nvPr/>
            </p:nvGraphicFramePr>
            <p:xfrm>
              <a:off x="539" y="2902"/>
              <a:ext cx="27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" name="" r:id="rId10" imgW="165100" imgH="190500" progId="Equation.3">
                      <p:embed/>
                    </p:oleObj>
                  </mc:Choice>
                  <mc:Fallback>
                    <p:oleObj name="" r:id="rId10" imgW="165100" imgH="1905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39" y="2902"/>
                            <a:ext cx="276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" name="矩形 123"/>
              <p:cNvSpPr/>
              <p:nvPr/>
            </p:nvSpPr>
            <p:spPr>
              <a:xfrm>
                <a:off x="517" y="3116"/>
                <a:ext cx="309" cy="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>
                  <a:lnSpc>
                    <a:spcPct val="120000"/>
                  </a:lnSpc>
                </a:pPr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×</a:t>
                </a:r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" name="直接连接符 124"/>
            <p:cNvSpPr/>
            <p:nvPr/>
          </p:nvSpPr>
          <p:spPr>
            <a:xfrm>
              <a:off x="347" y="1720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6" name="直接连接符 125"/>
            <p:cNvSpPr/>
            <p:nvPr/>
          </p:nvSpPr>
          <p:spPr>
            <a:xfrm>
              <a:off x="923" y="1545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7" name="直接连接符 126"/>
            <p:cNvSpPr/>
            <p:nvPr/>
          </p:nvSpPr>
          <p:spPr>
            <a:xfrm>
              <a:off x="1641" y="1577"/>
              <a:ext cx="0" cy="2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128" name="文本框 127"/>
            <p:cNvSpPr txBox="1"/>
            <p:nvPr/>
          </p:nvSpPr>
          <p:spPr>
            <a:xfrm>
              <a:off x="1704" y="1633"/>
              <a:ext cx="288" cy="33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l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9" name="对象 128"/>
          <p:cNvGraphicFramePr/>
          <p:nvPr/>
        </p:nvGraphicFramePr>
        <p:xfrm>
          <a:off x="4635500" y="1876425"/>
          <a:ext cx="22145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" name="" r:id="rId12" imgW="1028065" imgH="405765" progId="Equation.3">
                  <p:embed/>
                </p:oleObj>
              </mc:Choice>
              <mc:Fallback>
                <p:oleObj name="" r:id="rId12" imgW="1028065" imgH="4057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35500" y="1876425"/>
                        <a:ext cx="221456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文本框 130"/>
          <p:cNvSpPr txBox="1"/>
          <p:nvPr/>
        </p:nvSpPr>
        <p:spPr>
          <a:xfrm>
            <a:off x="679450" y="5891213"/>
            <a:ext cx="538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(3)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" name="对象 131"/>
          <p:cNvGraphicFramePr/>
          <p:nvPr/>
        </p:nvGraphicFramePr>
        <p:xfrm>
          <a:off x="4073525" y="5848350"/>
          <a:ext cx="12493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" name="" r:id="rId14" imgW="443865" imgH="203200" progId="Equation.3">
                  <p:embed/>
                </p:oleObj>
              </mc:Choice>
              <mc:Fallback>
                <p:oleObj name="" r:id="rId14" imgW="443865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73525" y="5848350"/>
                        <a:ext cx="1249363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右箭头 133"/>
          <p:cNvSpPr/>
          <p:nvPr/>
        </p:nvSpPr>
        <p:spPr>
          <a:xfrm>
            <a:off x="3297238" y="6065838"/>
            <a:ext cx="450850" cy="200025"/>
          </a:xfrm>
          <a:prstGeom prst="rightArrow">
            <a:avLst>
              <a:gd name="adj1" fmla="val 50000"/>
              <a:gd name="adj2" fmla="val 56349"/>
            </a:avLst>
          </a:prstGeom>
          <a:solidFill>
            <a:schemeClr val="accent1"/>
          </a:solidFill>
          <a:ln w="127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615950" y="3986213"/>
            <a:ext cx="7378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AB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CD</a:t>
            </a:r>
            <a:r>
              <a:rPr lang="zh-CN" altLang="en-US" sz="2400" b="1" dirty="0">
                <a:latin typeface="Times New Roman" panose="02020603050405020304" pitchFamily="18" charset="0"/>
              </a:rPr>
              <a:t>大小相等，方向相反。二者合力为零。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685800" y="4491038"/>
            <a:ext cx="1604963" cy="1281112"/>
            <a:chOff x="320" y="2717"/>
            <a:chExt cx="1011" cy="807"/>
          </a:xfrm>
        </p:grpSpPr>
        <p:graphicFrame>
          <p:nvGraphicFramePr>
            <p:cNvPr id="137" name="对象 136"/>
            <p:cNvGraphicFramePr/>
            <p:nvPr/>
          </p:nvGraphicFramePr>
          <p:xfrm>
            <a:off x="320" y="2717"/>
            <a:ext cx="43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" name="" r:id="rId16" imgW="279400" imgH="241300" progId="Equation.3">
                    <p:embed/>
                  </p:oleObj>
                </mc:Choice>
                <mc:Fallback>
                  <p:oleObj name="" r:id="rId16" imgW="279400" imgH="2413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0" y="2717"/>
                          <a:ext cx="436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矩形 138"/>
            <p:cNvSpPr/>
            <p:nvPr/>
          </p:nvSpPr>
          <p:spPr>
            <a:xfrm>
              <a:off x="822" y="2761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向右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0" name="对象 139"/>
            <p:cNvGraphicFramePr/>
            <p:nvPr/>
          </p:nvGraphicFramePr>
          <p:xfrm>
            <a:off x="327" y="3168"/>
            <a:ext cx="43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" name="" r:id="rId18" imgW="279400" imgH="228600" progId="Equation.3">
                    <p:embed/>
                  </p:oleObj>
                </mc:Choice>
                <mc:Fallback>
                  <p:oleObj name="" r:id="rId18" imgW="279400" imgH="2286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7" y="3168"/>
                          <a:ext cx="434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矩形 141"/>
            <p:cNvSpPr/>
            <p:nvPr/>
          </p:nvSpPr>
          <p:spPr>
            <a:xfrm>
              <a:off x="829" y="320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向左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" name="右大括号 142"/>
          <p:cNvSpPr/>
          <p:nvPr/>
        </p:nvSpPr>
        <p:spPr>
          <a:xfrm>
            <a:off x="2520950" y="4762500"/>
            <a:ext cx="112713" cy="827088"/>
          </a:xfrm>
          <a:prstGeom prst="rightBrace">
            <a:avLst>
              <a:gd name="adj1" fmla="val 61150"/>
              <a:gd name="adj2" fmla="val 50000"/>
            </a:avLst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4" name="右箭头 143"/>
          <p:cNvSpPr/>
          <p:nvPr/>
        </p:nvSpPr>
        <p:spPr>
          <a:xfrm>
            <a:off x="2670175" y="5065713"/>
            <a:ext cx="450850" cy="200025"/>
          </a:xfrm>
          <a:prstGeom prst="rightArrow">
            <a:avLst>
              <a:gd name="adj1" fmla="val 50000"/>
              <a:gd name="adj2" fmla="val 56349"/>
            </a:avLst>
          </a:prstGeom>
          <a:solidFill>
            <a:schemeClr val="accent1"/>
          </a:solidFill>
          <a:ln w="127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" name="直接连接符 144"/>
          <p:cNvSpPr/>
          <p:nvPr/>
        </p:nvSpPr>
        <p:spPr>
          <a:xfrm>
            <a:off x="2938463" y="1476375"/>
            <a:ext cx="5016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146" name="直接连接符 145"/>
          <p:cNvSpPr/>
          <p:nvPr/>
        </p:nvSpPr>
        <p:spPr>
          <a:xfrm>
            <a:off x="1287463" y="1489075"/>
            <a:ext cx="5016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lg" len="med"/>
            <a:tailEnd type="none" w="lg" len="med"/>
          </a:ln>
        </p:spPr>
      </p:sp>
      <p:sp>
        <p:nvSpPr>
          <p:cNvPr id="147" name="直接连接符 146"/>
          <p:cNvSpPr/>
          <p:nvPr/>
        </p:nvSpPr>
        <p:spPr>
          <a:xfrm flipH="1" flipV="1">
            <a:off x="2466975" y="384175"/>
            <a:ext cx="7938" cy="5111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148" name="直接连接符 147"/>
          <p:cNvSpPr/>
          <p:nvPr/>
        </p:nvSpPr>
        <p:spPr>
          <a:xfrm flipH="1">
            <a:off x="2455863" y="2557463"/>
            <a:ext cx="7937" cy="4603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807" name="矩形 74806"/>
          <p:cNvSpPr/>
          <p:nvPr/>
        </p:nvSpPr>
        <p:spPr>
          <a:xfrm>
            <a:off x="4986338" y="2100263"/>
            <a:ext cx="3081337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·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4" name="文本框 74753"/>
          <p:cNvSpPr txBox="1"/>
          <p:nvPr/>
        </p:nvSpPr>
        <p:spPr>
          <a:xfrm>
            <a:off x="317500" y="687388"/>
            <a:ext cx="293052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 磁力的功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5" name="矩形 74754"/>
          <p:cNvSpPr/>
          <p:nvPr/>
        </p:nvSpPr>
        <p:spPr>
          <a:xfrm>
            <a:off x="614363" y="1392238"/>
            <a:ext cx="6008687" cy="5302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 eaLnBrk="0" hangingPunct="0">
              <a:lnSpc>
                <a:spcPct val="120000"/>
              </a:lnSpc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载流导线在磁场中运动时磁力所做的功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6" name="矩形 74765"/>
          <p:cNvSpPr/>
          <p:nvPr/>
        </p:nvSpPr>
        <p:spPr>
          <a:xfrm>
            <a:off x="7485063" y="2336800"/>
            <a:ext cx="128587" cy="2328863"/>
          </a:xfrm>
          <a:prstGeom prst="rect">
            <a:avLst/>
          </a:prstGeom>
          <a:noFill/>
          <a:ln w="25400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4811" name="组合 74810"/>
          <p:cNvGrpSpPr/>
          <p:nvPr/>
        </p:nvGrpSpPr>
        <p:grpSpPr>
          <a:xfrm>
            <a:off x="6738938" y="4394200"/>
            <a:ext cx="731837" cy="506413"/>
            <a:chOff x="4261" y="2468"/>
            <a:chExt cx="461" cy="319"/>
          </a:xfrm>
        </p:grpSpPr>
        <p:sp>
          <p:nvSpPr>
            <p:cNvPr id="74767" name="直接连接符 74766"/>
            <p:cNvSpPr/>
            <p:nvPr/>
          </p:nvSpPr>
          <p:spPr>
            <a:xfrm>
              <a:off x="4261" y="2468"/>
              <a:ext cx="46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graphicFrame>
          <p:nvGraphicFramePr>
            <p:cNvPr id="74793" name="对象 74792"/>
            <p:cNvGraphicFramePr/>
            <p:nvPr/>
          </p:nvGraphicFramePr>
          <p:xfrm>
            <a:off x="4284" y="2493"/>
            <a:ext cx="4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" imgW="227965" imgH="177800" progId="Equation.3">
                    <p:embed/>
                  </p:oleObj>
                </mc:Choice>
                <mc:Fallback>
                  <p:oleObj name="" r:id="rId2" imgW="227965" imgH="1778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84" y="2493"/>
                          <a:ext cx="41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10" name="组合 74809"/>
          <p:cNvGrpSpPr/>
          <p:nvPr/>
        </p:nvGrpSpPr>
        <p:grpSpPr>
          <a:xfrm>
            <a:off x="4692650" y="2325688"/>
            <a:ext cx="3465513" cy="2532062"/>
            <a:chOff x="2956" y="1165"/>
            <a:chExt cx="2183" cy="1595"/>
          </a:xfrm>
        </p:grpSpPr>
        <p:sp>
          <p:nvSpPr>
            <p:cNvPr id="74789" name="直接连接符 74788"/>
            <p:cNvSpPr/>
            <p:nvPr/>
          </p:nvSpPr>
          <p:spPr>
            <a:xfrm>
              <a:off x="3254" y="1369"/>
              <a:ext cx="1" cy="101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0" name="直接连接符 74769"/>
            <p:cNvSpPr/>
            <p:nvPr/>
          </p:nvSpPr>
          <p:spPr>
            <a:xfrm>
              <a:off x="3252" y="1369"/>
              <a:ext cx="1726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771" name="直接连接符 74770"/>
            <p:cNvSpPr/>
            <p:nvPr/>
          </p:nvSpPr>
          <p:spPr>
            <a:xfrm>
              <a:off x="3252" y="2377"/>
              <a:ext cx="386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772" name="直接连接符 74771"/>
            <p:cNvSpPr/>
            <p:nvPr/>
          </p:nvSpPr>
          <p:spPr>
            <a:xfrm>
              <a:off x="3732" y="2377"/>
              <a:ext cx="1328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773" name="矩形 74772"/>
            <p:cNvSpPr/>
            <p:nvPr/>
          </p:nvSpPr>
          <p:spPr>
            <a:xfrm>
              <a:off x="4168" y="1165"/>
              <a:ext cx="81" cy="146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774" name="直接连接符 74773"/>
            <p:cNvSpPr/>
            <p:nvPr/>
          </p:nvSpPr>
          <p:spPr>
            <a:xfrm>
              <a:off x="4212" y="1657"/>
              <a:ext cx="1" cy="509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triangle" w="lg" len="med"/>
              <a:tailEnd type="none" w="sm" len="sm"/>
            </a:ln>
          </p:spPr>
        </p:sp>
        <p:sp>
          <p:nvSpPr>
            <p:cNvPr id="74775" name="直接连接符 74774"/>
            <p:cNvSpPr/>
            <p:nvPr/>
          </p:nvSpPr>
          <p:spPr>
            <a:xfrm>
              <a:off x="3732" y="2233"/>
              <a:ext cx="1" cy="30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776" name="直接连接符 74775"/>
            <p:cNvSpPr/>
            <p:nvPr/>
          </p:nvSpPr>
          <p:spPr>
            <a:xfrm>
              <a:off x="3636" y="2329"/>
              <a:ext cx="1" cy="102"/>
            </a:xfrm>
            <a:prstGeom prst="line">
              <a:avLst/>
            </a:prstGeom>
            <a:ln w="50800" cap="flat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777" name="直接连接符 74776"/>
            <p:cNvSpPr/>
            <p:nvPr/>
          </p:nvSpPr>
          <p:spPr>
            <a:xfrm>
              <a:off x="4932" y="1369"/>
              <a:ext cx="1" cy="10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</p:sp>
        <p:sp>
          <p:nvSpPr>
            <p:cNvPr id="74788" name="直接连接符 74787"/>
            <p:cNvSpPr/>
            <p:nvPr/>
          </p:nvSpPr>
          <p:spPr>
            <a:xfrm>
              <a:off x="3251" y="1664"/>
              <a:ext cx="1" cy="49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  <p:graphicFrame>
          <p:nvGraphicFramePr>
            <p:cNvPr id="74790" name="对象 74789"/>
            <p:cNvGraphicFramePr/>
            <p:nvPr/>
          </p:nvGraphicFramePr>
          <p:xfrm>
            <a:off x="2956" y="1734"/>
            <a:ext cx="22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4" imgW="127000" imgH="164465" progId="Equation.3">
                    <p:embed/>
                  </p:oleObj>
                </mc:Choice>
                <mc:Fallback>
                  <p:oleObj name="" r:id="rId4" imgW="127000" imgH="16446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956" y="1734"/>
                          <a:ext cx="22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1" name="对象 74790"/>
            <p:cNvGraphicFramePr/>
            <p:nvPr/>
          </p:nvGraphicFramePr>
          <p:xfrm>
            <a:off x="3853" y="1676"/>
            <a:ext cx="24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6" imgW="127000" imgH="164465" progId="Equation.3">
                    <p:embed/>
                  </p:oleObj>
                </mc:Choice>
                <mc:Fallback>
                  <p:oleObj name="" r:id="rId6" imgW="127000" imgH="164465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53" y="1676"/>
                          <a:ext cx="24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2" name="对象 74791"/>
            <p:cNvGraphicFramePr/>
            <p:nvPr/>
          </p:nvGraphicFramePr>
          <p:xfrm>
            <a:off x="4966" y="1722"/>
            <a:ext cx="17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8" imgW="101600" imgH="177800" progId="Equation.3">
                    <p:embed/>
                  </p:oleObj>
                </mc:Choice>
                <mc:Fallback>
                  <p:oleObj name="" r:id="rId8" imgW="101600" imgH="1778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6" y="1722"/>
                          <a:ext cx="173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4" name="对象 74793"/>
            <p:cNvGraphicFramePr/>
            <p:nvPr/>
          </p:nvGraphicFramePr>
          <p:xfrm>
            <a:off x="3547" y="2508"/>
            <a:ext cx="24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547" y="2508"/>
                          <a:ext cx="246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6" name="对象 74795"/>
            <p:cNvGraphicFramePr/>
            <p:nvPr/>
          </p:nvGraphicFramePr>
          <p:xfrm>
            <a:off x="3468" y="1698"/>
            <a:ext cx="21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2" imgW="165100" imgH="190500" progId="Equation.3">
                    <p:embed/>
                  </p:oleObj>
                </mc:Choice>
                <mc:Fallback>
                  <p:oleObj name="" r:id="rId12" imgW="165100" imgH="1905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68" y="1698"/>
                          <a:ext cx="215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08" name="组合 74807"/>
          <p:cNvGrpSpPr/>
          <p:nvPr/>
        </p:nvGrpSpPr>
        <p:grpSpPr>
          <a:xfrm>
            <a:off x="6724650" y="3022600"/>
            <a:ext cx="773113" cy="463550"/>
            <a:chOff x="4260" y="1625"/>
            <a:chExt cx="487" cy="292"/>
          </a:xfrm>
        </p:grpSpPr>
        <p:sp>
          <p:nvSpPr>
            <p:cNvPr id="74768" name="直接连接符 74767"/>
            <p:cNvSpPr/>
            <p:nvPr/>
          </p:nvSpPr>
          <p:spPr>
            <a:xfrm>
              <a:off x="4260" y="1916"/>
              <a:ext cx="487" cy="1"/>
            </a:xfrm>
            <a:prstGeom prst="line">
              <a:avLst/>
            </a:prstGeom>
            <a:ln w="25400" cap="flat" cmpd="sng">
              <a:solidFill>
                <a:srgbClr val="3333FF"/>
              </a:solidFill>
              <a:prstDash val="solid"/>
              <a:headEnd type="none" w="sm" len="sm"/>
              <a:tailEnd type="triangle" w="lg" len="med"/>
            </a:ln>
          </p:spPr>
        </p:sp>
        <p:graphicFrame>
          <p:nvGraphicFramePr>
            <p:cNvPr id="74799" name="对象 74798"/>
            <p:cNvGraphicFramePr/>
            <p:nvPr/>
          </p:nvGraphicFramePr>
          <p:xfrm>
            <a:off x="4396" y="1625"/>
            <a:ext cx="21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4" imgW="165100" imgH="190500" progId="Equation.3">
                    <p:embed/>
                  </p:oleObj>
                </mc:Choice>
                <mc:Fallback>
                  <p:oleObj name="" r:id="rId14" imgW="165100" imgH="1905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96" y="1625"/>
                          <a:ext cx="21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802" name="对象 74801"/>
          <p:cNvGraphicFramePr/>
          <p:nvPr/>
        </p:nvGraphicFramePr>
        <p:xfrm>
          <a:off x="1755775" y="3141663"/>
          <a:ext cx="14636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6" imgW="558165" imgH="203200" progId="Equation.3">
                  <p:embed/>
                </p:oleObj>
              </mc:Choice>
              <mc:Fallback>
                <p:oleObj name="" r:id="rId16" imgW="558165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55775" y="3141663"/>
                        <a:ext cx="1463675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3" name="对象 74802"/>
          <p:cNvGraphicFramePr/>
          <p:nvPr/>
        </p:nvGraphicFramePr>
        <p:xfrm>
          <a:off x="1739900" y="3906838"/>
          <a:ext cx="13255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8" imgW="533400" imgH="228600" progId="Equation.3">
                  <p:embed/>
                </p:oleObj>
              </mc:Choice>
              <mc:Fallback>
                <p:oleObj name="" r:id="rId18" imgW="533400" imgH="228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39900" y="3906838"/>
                        <a:ext cx="1325563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4" name="文本框 74803"/>
          <p:cNvSpPr txBox="1"/>
          <p:nvPr/>
        </p:nvSpPr>
        <p:spPr>
          <a:xfrm>
            <a:off x="396875" y="4953000"/>
            <a:ext cx="83470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当载流导线在磁场中运动时，若电流保持不变，磁</a:t>
            </a:r>
            <a:r>
              <a:rPr lang="zh-CN" altLang="en-US" sz="2400" b="1" dirty="0">
                <a:latin typeface="Arial" panose="020B0604020202020204" pitchFamily="34" charset="0"/>
              </a:rPr>
              <a:t>力所做的功等于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电流强度</a:t>
            </a:r>
            <a:r>
              <a:rPr lang="zh-CN" altLang="en-US" sz="2400" b="1" dirty="0">
                <a:latin typeface="Arial" panose="020B0604020202020204" pitchFamily="34" charset="0"/>
              </a:rPr>
              <a:t>与通过回路环绕面积内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磁通量增量</a:t>
            </a:r>
            <a:r>
              <a:rPr lang="zh-CN" altLang="en-US" sz="2400" b="1" dirty="0">
                <a:latin typeface="Arial" panose="020B0604020202020204" pitchFamily="34" charset="0"/>
              </a:rPr>
              <a:t>的乘积。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4815" name="组合 74814"/>
          <p:cNvGrpSpPr/>
          <p:nvPr/>
        </p:nvGrpSpPr>
        <p:grpSpPr>
          <a:xfrm>
            <a:off x="2506663" y="3651250"/>
            <a:ext cx="1231900" cy="409575"/>
            <a:chOff x="1159" y="1880"/>
            <a:chExt cx="776" cy="258"/>
          </a:xfrm>
        </p:grpSpPr>
        <p:sp>
          <p:nvSpPr>
            <p:cNvPr id="74812" name="直接连接符 74811"/>
            <p:cNvSpPr/>
            <p:nvPr/>
          </p:nvSpPr>
          <p:spPr>
            <a:xfrm>
              <a:off x="1159" y="1885"/>
              <a:ext cx="40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4813" name="对象 74812"/>
            <p:cNvGraphicFramePr/>
            <p:nvPr/>
          </p:nvGraphicFramePr>
          <p:xfrm>
            <a:off x="1567" y="1880"/>
            <a:ext cx="3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0" imgW="253365" imgH="177800" progId="Equation.3">
                    <p:embed/>
                  </p:oleObj>
                </mc:Choice>
                <mc:Fallback>
                  <p:oleObj name="" r:id="rId20" imgW="253365" imgH="1778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567" y="1880"/>
                          <a:ext cx="368" cy="258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814" name="对象 74813"/>
          <p:cNvGraphicFramePr/>
          <p:nvPr/>
        </p:nvGraphicFramePr>
        <p:xfrm>
          <a:off x="1411288" y="2425700"/>
          <a:ext cx="15621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2" imgW="595630" imgH="177800" progId="Equation.3">
                  <p:embed/>
                </p:oleObj>
              </mc:Choice>
              <mc:Fallback>
                <p:oleObj name="" r:id="rId22" imgW="595630" imgH="177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11288" y="2425700"/>
                        <a:ext cx="15621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755" grpId="0"/>
      <p:bldP spid="7480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后工物理模板110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D:\xiaosc\普通物理学\Templates\后工物理模板1102.pot</Template>
  <TotalTime>0</TotalTime>
  <Words>1219</Words>
  <Application>WPS 演示</Application>
  <PresentationFormat>屏幕显示</PresentationFormat>
  <Paragraphs>267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157</vt:i4>
      </vt:variant>
      <vt:variant>
        <vt:lpstr>幻灯片标题</vt:lpstr>
      </vt:variant>
      <vt:variant>
        <vt:i4>15</vt:i4>
      </vt:variant>
    </vt:vector>
  </HeadingPairs>
  <TitlesOfParts>
    <vt:vector size="181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后工物理模板1102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后勤工程学院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物理教研室</dc:creator>
  <cp:lastModifiedBy>SkyWing</cp:lastModifiedBy>
  <cp:revision>40</cp:revision>
  <dcterms:created xsi:type="dcterms:W3CDTF">2001-08-02T09:29:00Z</dcterms:created>
  <dcterms:modified xsi:type="dcterms:W3CDTF">2020-08-20T08:09:52Z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