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721"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Calibri" panose="020F0502020204030204" pitchFamily="34" charset="0"/>
      <p:regular r:id="rId155"/>
      <p:bold r:id="rId156"/>
      <p:italic r:id="rId157"/>
      <p:boldItalic r:id="rId158"/>
    </p:embeddedFont>
    <p:embeddedFont>
      <p:font typeface="微软雅黑" panose="020B0503020204020204" pitchFamily="34" charset="-122"/>
      <p:regular r:id="rId159"/>
      <p:bold r:id="rId1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114" d="100"/>
          <a:sy n="114" d="100"/>
        </p:scale>
        <p:origin x="638"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18.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a:solidFill>
                <a:srgbClr val="000099"/>
              </a:solidFill>
              <a:latin typeface="微软雅黑" panose="020B0503020204020204" pitchFamily="34" charset="-122"/>
              <a:ea typeface="微软雅黑" panose="020B0503020204020204" pitchFamily="34" charset="-122"/>
            </a:rPr>
            <a:t>提供不可靠的交付服务</a:t>
          </a: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尽最大努力的交付。</a:t>
          </a: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对有差错帧是否需要重传则由高层来决定。</a:t>
          </a: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a:solidFill>
                <a:srgbClr val="000099"/>
              </a:solidFill>
              <a:latin typeface="微软雅黑" panose="020B0503020204020204" pitchFamily="34" charset="-122"/>
              <a:ea typeface="微软雅黑" panose="020B0503020204020204" pitchFamily="34" charset="-122"/>
            </a:rPr>
            <a:t>同一时间只能允许一台计算机发送</a:t>
          </a: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以太网采用最简单的随机接入。</a:t>
          </a: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协议减少冲突发生的概率。</a:t>
          </a: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pt>
    <dgm:pt modelId="{F75CC956-7E04-492A-912D-FC34FFB91C97}" type="pres">
      <dgm:prSet presAssocID="{C3415912-6BFA-43BA-B0BE-472A84C43443}" presName="textNode" presStyleLbl="bgShp" presStyleIdx="0" presStyleCnt="2"/>
      <dgm:spPr/>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pt>
    <dgm:pt modelId="{4998B580-DF37-45D3-BBDA-B2B85FE9A112}" type="pres">
      <dgm:prSet presAssocID="{EA7E0DEF-8E31-46A1-8BBF-59B1595A8275}" presName="textNode" presStyleLbl="bgShp" presStyleIdx="1" presStyleCnt="2"/>
      <dgm:spPr/>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pt>
  </dgm:ptLst>
  <dgm:cxnLst>
    <dgm:cxn modelId="{FB6FD507-77CC-4ED2-84F7-461EA49771E2}" type="presOf" srcId="{C3415912-6BFA-43BA-B0BE-472A84C43443}" destId="{F75CC956-7E04-492A-912D-FC34FFB91C97}" srcOrd="1"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0F06C26-AD3B-4C0A-8AAF-108DC156DB05}" srcId="{EA7E0DEF-8E31-46A1-8BBF-59B1595A8275}" destId="{47F9F22B-E4CE-49CC-8AD5-F7DDB9797057}" srcOrd="1" destOrd="0" parTransId="{18B6DC75-4E1D-422C-BE2D-E83930CC0AF5}" sibTransId="{EDB25EB7-5941-4B33-9159-A506803AC255}"/>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9054E268-1B08-40B7-AEE4-DB6D9104DD40}" srcId="{C3415912-6BFA-43BA-B0BE-472A84C43443}" destId="{3C67F560-D67B-48BB-827D-06E36A44522A}" srcOrd="0" destOrd="0" parTransId="{2A16A0A4-8D09-4ECB-A864-FEDD60939668}" sibTransId="{B2FCA8E6-EB9F-4F72-8BA3-6056C684A9E4}"/>
    <dgm:cxn modelId="{6C7C8955-AEC1-4FCE-B432-0E3F1C0E16A2}" type="presOf" srcId="{47F9F22B-E4CE-49CC-8AD5-F7DDB9797057}" destId="{33ECD6FF-F077-4874-B06E-403BF190822C}" srcOrd="0"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222EBBC2-39C2-485E-8654-609B1A8BA243}" type="presOf" srcId="{C3415912-6BFA-43BA-B0BE-472A84C43443}" destId="{5CCE0585-D949-4566-BF76-D02D180BBC12}" srcOrd="0" destOrd="0" presId="urn:microsoft.com/office/officeart/2005/8/layout/lProcess2"/>
    <dgm:cxn modelId="{4938A2C8-8F26-44C3-B657-B10E764D9DD5}" type="presOf" srcId="{EA7E0DEF-8E31-46A1-8BBF-59B1595A8275}" destId="{7585489D-9D2F-4D31-9D4C-5AB50C9A29FA}" srcOrd="0" destOrd="0" presId="urn:microsoft.com/office/officeart/2005/8/layout/lProcess2"/>
    <dgm:cxn modelId="{4885A6CA-12A8-4D9D-BDAF-7F48A159AD45}" type="presOf" srcId="{D52BF3F9-9ABA-4241-AC77-8DC56655DE25}" destId="{2308D4B3-8A94-4F01-A1CD-6D3FE0E6B3D3}"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a:latin typeface="微软雅黑" panose="020B0503020204020204" pitchFamily="34" charset="-122"/>
              <a:ea typeface="微软雅黑" panose="020B0503020204020204" pitchFamily="34" charset="-122"/>
            </a:rPr>
            <a:t>单播 </a:t>
          </a:r>
          <a:r>
            <a:rPr lang="en-US" altLang="zh-CN" sz="1800" b="1" dirty="0">
              <a:latin typeface="微软雅黑" panose="020B0503020204020204" pitchFamily="34" charset="-122"/>
              <a:ea typeface="微软雅黑" panose="020B0503020204020204" pitchFamily="34" charset="-122"/>
            </a:rPr>
            <a:t>(unicast) </a:t>
          </a:r>
          <a:r>
            <a:rPr lang="zh-CN" altLang="zh-CN" sz="1800" b="1" dirty="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a:latin typeface="微软雅黑" panose="020B0503020204020204" pitchFamily="34" charset="-122"/>
              <a:ea typeface="微软雅黑" panose="020B0503020204020204" pitchFamily="34" charset="-122"/>
            </a:rPr>
            <a:t>“发往本站的帧”包括以下 </a:t>
          </a:r>
          <a:r>
            <a:rPr lang="en-US" altLang="zh-CN" sz="1800" b="1" dirty="0">
              <a:latin typeface="微软雅黑" panose="020B0503020204020204" pitchFamily="34" charset="-122"/>
              <a:ea typeface="微软雅黑" panose="020B0503020204020204" pitchFamily="34" charset="-122"/>
            </a:rPr>
            <a:t>3 </a:t>
          </a:r>
          <a:r>
            <a:rPr lang="zh-CN" altLang="en-US" sz="1800" b="1" dirty="0">
              <a:latin typeface="微软雅黑" panose="020B0503020204020204" pitchFamily="34" charset="-122"/>
              <a:ea typeface="微软雅黑" panose="020B0503020204020204" pitchFamily="34" charset="-122"/>
            </a:rPr>
            <a:t>种帧： </a:t>
          </a: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a:latin typeface="微软雅黑" panose="020B0503020204020204" pitchFamily="34" charset="-122"/>
              <a:ea typeface="微软雅黑" panose="020B0503020204020204" pitchFamily="34" charset="-122"/>
            </a:rPr>
            <a:t>广播 </a:t>
          </a:r>
          <a:r>
            <a:rPr lang="en-US" altLang="zh-CN" sz="1800" b="1" dirty="0">
              <a:latin typeface="微软雅黑" panose="020B0503020204020204" pitchFamily="34" charset="-122"/>
              <a:ea typeface="微软雅黑" panose="020B0503020204020204" pitchFamily="34" charset="-122"/>
            </a:rPr>
            <a:t>(broadcast) </a:t>
          </a:r>
          <a:r>
            <a:rPr lang="zh-CN" altLang="zh-CN" sz="1800" b="1" dirty="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a:latin typeface="微软雅黑" panose="020B0503020204020204" pitchFamily="34" charset="-122"/>
              <a:ea typeface="微软雅黑" panose="020B0503020204020204" pitchFamily="34" charset="-122"/>
            </a:rPr>
            <a:t>多播 </a:t>
          </a:r>
          <a:r>
            <a:rPr lang="en-US" altLang="zh-CN" sz="1800" b="1" dirty="0">
              <a:latin typeface="微软雅黑" panose="020B0503020204020204" pitchFamily="34" charset="-122"/>
              <a:ea typeface="微软雅黑" panose="020B0503020204020204" pitchFamily="34" charset="-122"/>
            </a:rPr>
            <a:t>(multicast) </a:t>
          </a:r>
          <a:r>
            <a:rPr lang="zh-CN" altLang="zh-CN" sz="1800" b="1" dirty="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pt>
    <dgm:pt modelId="{FCBF3E09-C6D2-4B4D-8FF3-4B7A8731524F}" type="pres">
      <dgm:prSet presAssocID="{E81E2DF3-F714-4132-99E0-7B247481705A}" presName="parentText" presStyleLbl="node1" presStyleIdx="0" presStyleCnt="1">
        <dgm:presLayoutVars>
          <dgm:chMax val="0"/>
          <dgm:bulletEnabled val="1"/>
        </dgm:presLayoutVars>
      </dgm:prSet>
      <dgm:spPr/>
    </dgm:pt>
    <dgm:pt modelId="{1F13495D-0B08-4550-9742-9E4B2CBA3D51}" type="pres">
      <dgm:prSet presAssocID="{E81E2DF3-F714-4132-99E0-7B247481705A}" presName="childText" presStyleLbl="revTx" presStyleIdx="0" presStyleCnt="1">
        <dgm:presLayoutVars>
          <dgm:bulletEnabled val="1"/>
        </dgm:presLayoutVars>
      </dgm:prSet>
      <dgm:spPr/>
    </dgm:pt>
  </dgm:ptLst>
  <dgm:cxnLst>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4FC8115D-4049-4305-9653-B961D649BC02}" type="presOf" srcId="{E81E2DF3-F714-4132-99E0-7B247481705A}" destId="{FCBF3E09-C6D2-4B4D-8FF3-4B7A8731524F}"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B248C787-04BA-493A-9E5F-5675DBD70FFE}" type="presOf" srcId="{ABF2317D-AD3C-4AD9-AE85-DBE5729F1846}" destId="{1F13495D-0B08-4550-9742-9E4B2CBA3D51}" srcOrd="0" destOrd="1" presId="urn:microsoft.com/office/officeart/2005/8/layout/vList2"/>
    <dgm:cxn modelId="{81779289-DA97-46ED-A707-02EC85C7D4CF}" type="presOf" srcId="{386FF01E-390A-44A6-A66D-EE71BD678925}" destId="{1F13495D-0B08-4550-9742-9E4B2CBA3D51}" srcOrd="0" destOrd="2"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22A407D0-AE68-432F-86AA-AE9841E075D6}" srcId="{60E09E93-5AB1-4261-AEAE-CB593B269BDB}" destId="{E81E2DF3-F714-4132-99E0-7B247481705A}" srcOrd="0" destOrd="0" parTransId="{92C60B28-42D6-4C66-936B-EE0A71B910CF}" sibTransId="{655199EF-37C3-4D4B-951C-30B68E8B9B33}"/>
    <dgm:cxn modelId="{E6D0FBD8-DDF4-4266-9A45-2EC5E574CAB6}" srcId="{E81E2DF3-F714-4132-99E0-7B247481705A}" destId="{ABF2317D-AD3C-4AD9-AE85-DBE5729F1846}" srcOrd="1" destOrd="0" parTransId="{F7BAAF36-FE67-4405-9685-739F3659DB5F}" sibTransId="{1EC0D9CC-79C7-4C3D-A786-B40C14115161}"/>
    <dgm:cxn modelId="{5CD593E9-1844-4D8A-BA5C-5AAE0AE8B0A4}" srcId="{E81E2DF3-F714-4132-99E0-7B247481705A}" destId="{814DDA82-02C9-4ADF-8722-1E1CBBD0D5CE}" srcOrd="0" destOrd="0" parTransId="{5431ADCE-8D4B-49DA-B071-51C35FDB9551}" sibTransId="{24F1CDB1-D5B6-4328-B5C2-8A9757ED04D5}"/>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网桥</a:t>
          </a: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a:solidFill>
                <a:srgbClr val="000099"/>
              </a:solidFill>
              <a:latin typeface="微软雅黑" panose="020B0503020204020204" pitchFamily="34" charset="-122"/>
              <a:ea typeface="微软雅黑" panose="020B0503020204020204" pitchFamily="34" charset="-122"/>
            </a:rPr>
            <a:t>交换机</a:t>
          </a: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根据 </a:t>
          </a:r>
          <a:r>
            <a:rPr lang="en-US" altLang="en-US"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帧的目的地址对收到的帧进行转发和过滤。或者转发，或者丢弃。</a:t>
          </a: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可明显地提高以太网的性能。</a:t>
          </a: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多端口的网桥。</a:t>
          </a: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pt>
  </dgm:ptLst>
  <dgm:cxnLst>
    <dgm:cxn modelId="{F83CFA0F-D71B-4951-87AB-35C9A3566FC9}" type="presOf" srcId="{10A4438E-047E-4453-A74F-8BBAE67749BE}" destId="{CD1D3161-44F0-46C8-9775-F9F619010D1C}"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37FA9762-D989-4850-9B32-CCE71EA5FE64}" type="presOf" srcId="{0EA28F79-6C66-41FE-8EEA-7BA2A33C4C1F}" destId="{E226D937-2558-4357-B724-B830C97D69FA}" srcOrd="0" destOrd="0" presId="urn:microsoft.com/office/officeart/2005/8/layout/vList5"/>
    <dgm:cxn modelId="{DF1FA171-AFF5-4AAA-9D90-F26069DEEC5D}" type="presOf" srcId="{6FBF0F2B-6D0C-470E-9DD6-ED4327E19036}" destId="{B903DF94-6FEE-4401-9797-6C1F42B1C9CC}"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AFAF0979-7DDA-44A4-989A-A1CC45DA5A15}" type="presOf" srcId="{B6984FD9-D334-4A52-823F-25C182ED128B}" destId="{49D409B5-470A-4824-A486-F28F43FEC9BC}" srcOrd="0" destOrd="1"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145DE3B4-3E47-4A3B-8525-0AE54736F53F}" srcId="{0EA28F79-6C66-41FE-8EEA-7BA2A33C4C1F}" destId="{CCF474DB-4B52-4B17-8863-D5594EEB30F4}" srcOrd="2" destOrd="0" parTransId="{26E9EE1F-97A9-47B9-8B5D-92A6BE25297A}" sibTransId="{687FEC73-C92A-4C08-AF12-D730BE1878A2}"/>
    <dgm:cxn modelId="{60FFE8D7-693C-4210-A06C-B45306C8DC48}" srcId="{0EA28F79-6C66-41FE-8EEA-7BA2A33C4C1F}" destId="{508E7C3E-5AAC-4C93-8613-7B550324E44B}" srcOrd="0" destOrd="0" parTransId="{3CDDBB60-C89F-4A41-A453-3CA57823F549}" sibTransId="{AD349BA6-01D1-498C-9A8E-6D50ABB32740}"/>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早期</a:t>
          </a: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a:latin typeface="微软雅黑" panose="020B0503020204020204" pitchFamily="34" charset="-122"/>
              <a:ea typeface="微软雅黑" panose="020B0503020204020204" pitchFamily="34" charset="-122"/>
            </a:rPr>
            <a:t>采用无源的总线结构。</a:t>
          </a: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协议，以半双工方式工作。</a:t>
          </a: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现在</a:t>
          </a: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a:latin typeface="微软雅黑" panose="020B0503020204020204" pitchFamily="34" charset="-122"/>
              <a:ea typeface="微软雅黑" panose="020B0503020204020204" pitchFamily="34" charset="-122"/>
            </a:rPr>
            <a:t>以太网交换机为中心的星形结构</a:t>
          </a: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不使用共享总线，没有碰撞问题，不使用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协议，以全双工方式工作。但仍然采用以太网的帧结构。</a:t>
          </a: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pt>
    <dgm:pt modelId="{0425CC3C-0CCB-4691-A203-BE5A451AB0E3}" type="pres">
      <dgm:prSet presAssocID="{40C0455D-1064-49E4-9A00-983B5767CA01}" presName="rootConnector" presStyleLbl="node1" presStyleIdx="0" presStyleCnt="2"/>
      <dgm:spPr/>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pt>
    <dgm:pt modelId="{CA079974-B685-4555-B2E2-4F39DD6E80BF}" type="pres">
      <dgm:prSet presAssocID="{0B141FF8-619E-43C3-861C-D65B2AF7407B}" presName="Name13" presStyleLbl="parChTrans1D2" presStyleIdx="1" presStyleCnt="4"/>
      <dgm:spPr/>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pt>
    <dgm:pt modelId="{B04C9F55-A052-4CA7-9658-B5BC6AF0C82A}" type="pres">
      <dgm:prSet presAssocID="{E3F0BA53-C6FA-410C-BBC4-1AC1D02879E4}" presName="rootConnector" presStyleLbl="node1" presStyleIdx="1" presStyleCnt="2"/>
      <dgm:spPr/>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pt>
    <dgm:pt modelId="{150860FB-44A7-4B9F-8034-51864D54BB4B}" type="pres">
      <dgm:prSet presAssocID="{B61E462D-432B-487E-9ED1-CA5C6F17EB66}" presName="Name13" presStyleLbl="parChTrans1D2" presStyleIdx="3" presStyleCnt="4"/>
      <dgm:spPr/>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pt>
  </dgm:ptLst>
  <dgm:cxnLst>
    <dgm:cxn modelId="{F64C3117-CF70-4429-91CD-12C70AB9B0B7}" srcId="{9CC27A94-954A-4481-B3F6-B83EA60541B3}" destId="{40C0455D-1064-49E4-9A00-983B5767CA01}" srcOrd="0" destOrd="0" parTransId="{9270F241-DEC4-45A1-8F48-2E8EE913E24D}" sibTransId="{5ED0F908-9F7D-4CFB-AD0A-9312A1B5543B}"/>
    <dgm:cxn modelId="{0D0BDD20-879A-45D5-B4CC-475FDF5F25B8}" type="presOf" srcId="{1455E256-19AB-4BF8-88B2-38A6D002FD26}" destId="{919FD86C-7BEC-4278-B7AD-1913682A2F37}" srcOrd="0"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E8377A6C-21AA-4B9A-8261-180113802782}" type="presOf" srcId="{B61E462D-432B-487E-9ED1-CA5C6F17EB66}" destId="{150860FB-44A7-4B9F-8034-51864D54BB4B}"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336C69A-EC58-44DF-8D23-41F18260B332}" type="presOf" srcId="{A9645F84-0C8B-412D-9939-024B1CD43472}" destId="{C3CC8B47-F884-4F30-BCE7-1832CF640A69}"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3CB193C7-BCD2-4D40-82BD-E760890270DF}" type="presOf" srcId="{47DCDF8E-1547-4F7A-8491-8BC7A9CC6377}" destId="{ECA36131-525A-42DC-A052-C434DEDDC7FB}"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以太网存在的主要问题</a:t>
          </a: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广播风暴</a:t>
          </a: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管理困难 等 </a:t>
          </a: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安全问题</a:t>
          </a: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pt>
  </dgm:ptLst>
  <dgm:cxnLst>
    <dgm:cxn modelId="{9573A513-6738-42F3-B049-9E40CEAC3F7E}" type="presOf" srcId="{5DE122D9-0EFD-4A0E-AD9B-558EA3DB6689}" destId="{FF45535F-D8E0-422C-ADEA-B4B65A834513}"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7F6C3970-45D9-4CCB-907A-61BFACA2604D}" type="presOf" srcId="{01B1CED8-968B-46B9-9CA3-29F4A640EC64}" destId="{00C2F456-D28D-4B2C-B6C1-C950F98B60F5}"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B846E990-322F-4243-B232-6CCAEFD9D40A}" type="presOf" srcId="{9C4D550C-952F-41F3-8AFD-1A5114351F84}" destId="{1DB1E9D0-3339-4A9D-B405-729BDEBEF42B}"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提供不可靠的交付服务</a:t>
          </a: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尽最大努力的交付。</a:t>
          </a: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对有差错帧是否需要重传则由高层来决定。</a:t>
          </a: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同一时间只能允许一台计算机发送</a:t>
          </a: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以太网采用最简单的随机接入。</a:t>
          </a: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协议减少冲突发生的概率。</a:t>
          </a: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“发往本站的帧”包括以下 </a:t>
          </a:r>
          <a:r>
            <a:rPr lang="en-US" altLang="zh-CN" sz="1800" b="1" kern="1200" dirty="0">
              <a:latin typeface="微软雅黑" panose="020B0503020204020204" pitchFamily="34" charset="-122"/>
              <a:ea typeface="微软雅黑" panose="020B0503020204020204" pitchFamily="34" charset="-122"/>
            </a:rPr>
            <a:t>3 </a:t>
          </a:r>
          <a:r>
            <a:rPr lang="zh-CN" altLang="en-US" sz="1800" b="1" kern="1200" dirty="0">
              <a:latin typeface="微软雅黑" panose="020B0503020204020204" pitchFamily="34" charset="-122"/>
              <a:ea typeface="微软雅黑" panose="020B0503020204020204" pitchFamily="34" charset="-122"/>
            </a:rPr>
            <a:t>种帧： </a:t>
          </a: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单播 </a:t>
          </a:r>
          <a:r>
            <a:rPr lang="en-US" altLang="zh-CN" sz="1800" b="1" kern="1200" dirty="0">
              <a:latin typeface="微软雅黑" panose="020B0503020204020204" pitchFamily="34" charset="-122"/>
              <a:ea typeface="微软雅黑" panose="020B0503020204020204" pitchFamily="34" charset="-122"/>
            </a:rPr>
            <a:t>(unicast) </a:t>
          </a:r>
          <a:r>
            <a:rPr lang="zh-CN" altLang="zh-CN" sz="1800" b="1" kern="1200" dirty="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广播 </a:t>
          </a:r>
          <a:r>
            <a:rPr lang="en-US" altLang="zh-CN" sz="1800" b="1" kern="1200" dirty="0">
              <a:latin typeface="微软雅黑" panose="020B0503020204020204" pitchFamily="34" charset="-122"/>
              <a:ea typeface="微软雅黑" panose="020B0503020204020204" pitchFamily="34" charset="-122"/>
            </a:rPr>
            <a:t>(broadcast) </a:t>
          </a:r>
          <a:r>
            <a:rPr lang="zh-CN" altLang="zh-CN" sz="1800" b="1" kern="1200" dirty="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多播 </a:t>
          </a:r>
          <a:r>
            <a:rPr lang="en-US" altLang="zh-CN" sz="1800" b="1" kern="1200" dirty="0">
              <a:latin typeface="微软雅黑" panose="020B0503020204020204" pitchFamily="34" charset="-122"/>
              <a:ea typeface="微软雅黑" panose="020B0503020204020204" pitchFamily="34" charset="-122"/>
            </a:rPr>
            <a:t>(multicast) </a:t>
          </a:r>
          <a:r>
            <a:rPr lang="zh-CN" altLang="zh-CN" sz="1800" b="1" kern="1200" dirty="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根据 </a:t>
          </a:r>
          <a:r>
            <a:rPr lang="en-US" altLang="en-US" sz="2000" b="1" kern="1200" dirty="0">
              <a:latin typeface="微软雅黑" panose="020B0503020204020204" pitchFamily="34" charset="-122"/>
              <a:ea typeface="微软雅黑" panose="020B0503020204020204" pitchFamily="34" charset="-122"/>
            </a:rPr>
            <a:t>MAC </a:t>
          </a:r>
          <a:r>
            <a:rPr lang="zh-CN" altLang="en-US" sz="2000" b="1" kern="1200" dirty="0">
              <a:latin typeface="微软雅黑" panose="020B0503020204020204" pitchFamily="34" charset="-122"/>
              <a:ea typeface="微软雅黑" panose="020B0503020204020204" pitchFamily="34" charset="-122"/>
            </a:rPr>
            <a:t>帧的目的地址对收到的帧进行转发和过滤。或者转发，或者丢弃。</a:t>
          </a: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网桥</a:t>
          </a: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多端口的网桥。</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可明显地提高以太网的性能。</a:t>
          </a: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000099"/>
              </a:solidFill>
              <a:latin typeface="微软雅黑" panose="020B0503020204020204" pitchFamily="34" charset="-122"/>
              <a:ea typeface="微软雅黑" panose="020B0503020204020204" pitchFamily="34" charset="-122"/>
            </a:rPr>
            <a:t>交换机</a:t>
          </a: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早期</a:t>
          </a: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采用无源的总线结构。</a:t>
          </a: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协议，以半双工方式工作。</a:t>
          </a: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现在</a:t>
          </a: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以太网交换机为中心的星形结构</a:t>
          </a: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不使用共享总线，没有碰撞问题，不使用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协议，以全双工方式工作。但仍然采用以太网的帧结构。</a:t>
          </a: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以太网存在的主要问题</a:t>
          </a: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广播风暴</a:t>
          </a: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安全问题</a:t>
          </a: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管理困难 等 </a:t>
          </a: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2022/2/15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2022/2/15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矩形 6"/>
          <p:cNvSpPr>
            <a:spLocks noChangeArrowheads="1"/>
          </p:cNvSpPr>
          <p:nvPr/>
        </p:nvSpPr>
        <p:spPr bwMode="auto">
          <a:xfrm>
            <a:off x="3617803" y="2488356"/>
            <a:ext cx="3897222"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数</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据</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链</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路</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14" name="矩形 7"/>
          <p:cNvSpPr>
            <a:spLocks noChangeArrowheads="1"/>
          </p:cNvSpPr>
          <p:nvPr/>
        </p:nvSpPr>
        <p:spPr bwMode="auto">
          <a:xfrm>
            <a:off x="4484326" y="1661910"/>
            <a:ext cx="1338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3 章</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zh-CN" altLang="en-US" sz="2000" b="1" dirty="0">
                <a:solidFill>
                  <a:schemeClr val="bg1"/>
                </a:solidFill>
                <a:latin typeface="微软雅黑" pitchFamily="34" charset="-122"/>
                <a:ea typeface="微软雅黑" pitchFamily="34" charset="-122"/>
              </a:rPr>
              <a:t>数据链路和帧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zh-CN" altLang="en-US" sz="2000" b="1" dirty="0">
                <a:solidFill>
                  <a:schemeClr val="bg1"/>
                </a:solidFill>
                <a:latin typeface="微软雅黑" pitchFamily="34" charset="-122"/>
                <a:ea typeface="微软雅黑" pitchFamily="34" charset="-122"/>
              </a:rPr>
              <a:t>三个基本问题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实质上是一个</a:t>
            </a:r>
            <a:r>
              <a:rPr lang="zh-CN" altLang="en-US" sz="2000" b="1" dirty="0">
                <a:solidFill>
                  <a:srgbClr val="0000FF"/>
                </a:solidFill>
                <a:latin typeface="微软雅黑" pitchFamily="34" charset="-122"/>
                <a:ea typeface="微软雅黑" pitchFamily="34" charset="-122"/>
              </a:rPr>
              <a:t>多接口网桥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通常有十几个或更多的接口。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相互通信的主机都独占传输媒体，无碰撞地传输数据。</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每一个端口和连接到端口的主机构成了一个碰撞域。</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以太网交换机</a:t>
            </a: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a:latin typeface="微软雅黑" pitchFamily="34" charset="-122"/>
                <a:ea typeface="微软雅黑" pitchFamily="34" charset="-122"/>
              </a:rPr>
              <a:t>以太网交换机的每个接口都是一个碰撞域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有存储器</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其内部的帧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endParaRPr lang="en-US" altLang="zh-CN"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个用户，每个用户独占带宽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交换机总容量达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a:latin typeface="微软雅黑" pitchFamily="34" charset="-122"/>
                <a:ea typeface="微软雅黑" pitchFamily="34" charset="-122"/>
              </a:rPr>
              <a:t>。</a:t>
            </a: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每个用户独享带宽，增加了总容量</a:t>
            </a: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把整个数据帧先缓存，再进行处理。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接收数据帧的同时立即按数据帧的目的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地址决定该帧的转发接口。</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缺点：不检查差错就直接将帧转发出去，有可能转发无效帧。</a:t>
            </a: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 </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开始时，交换表是空的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交换机收到帧后，先查找交换表。没有查到应从哪个接口转发这个帧给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写入交换表中。</a:t>
            </a: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a:latin typeface="微软雅黑" pitchFamily="34" charset="-122"/>
                <a:ea typeface="微软雅黑" pitchFamily="34" charset="-122"/>
              </a:rPr>
              <a:t>交换机向除接口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以外的所有的接口广播这个帧。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a:latin typeface="微软雅黑" pitchFamily="34" charset="-122"/>
                <a:ea typeface="微软雅黑" pitchFamily="34" charset="-122"/>
              </a:rPr>
              <a:t>由于与该帧的目的地址不相符，</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将丢弃该帧。</a:t>
            </a: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，表明要发送给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的帧应从接口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写入交换表中。</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物理链路。</a:t>
            </a:r>
            <a:endParaRPr lang="en-US" altLang="zh-CN" sz="2000" b="1" dirty="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把实现控制数据传输的协议的硬件和软件加到链路上，就构成了数据链路。</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逻辑链路。</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典型实现：适配器（即网卡）</a:t>
            </a: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方法使得以太网交换机能够即插即用，不必人工进行配置。</a:t>
            </a: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从接收的帧中取出</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源地址</a:t>
              </a: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00000"/>
                  </a:solidFill>
                  <a:latin typeface="微软雅黑" pitchFamily="34" charset="-122"/>
                  <a:ea typeface="微软雅黑" pitchFamily="34" charset="-122"/>
                </a:rPr>
                <a:t>更新</a:t>
              </a:r>
              <a:r>
                <a:rPr lang="zh-CN" altLang="en-US" sz="1000" b="1" dirty="0">
                  <a:solidFill>
                    <a:schemeClr val="tx1"/>
                  </a:solidFill>
                  <a:latin typeface="微软雅黑" pitchFamily="34" charset="-122"/>
                  <a:ea typeface="微软雅黑" pitchFamily="34" charset="-122"/>
                </a:rPr>
                <a:t>交换表中的该地址项</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（接口和有效时间）</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将该地址</a:t>
              </a:r>
              <a:r>
                <a:rPr lang="zh-CN" altLang="en-US" sz="1000" b="1" dirty="0">
                  <a:solidFill>
                    <a:srgbClr val="C00000"/>
                  </a:solidFill>
                  <a:latin typeface="微软雅黑" pitchFamily="34" charset="-122"/>
                  <a:ea typeface="微软雅黑" pitchFamily="34" charset="-122"/>
                </a:rPr>
                <a:t>加入</a:t>
              </a:r>
              <a:r>
                <a:rPr lang="zh-CN" altLang="en-US" sz="1000" b="1" dirty="0">
                  <a:solidFill>
                    <a:schemeClr val="tx1"/>
                  </a:solidFill>
                  <a:latin typeface="微软雅黑" pitchFamily="34" charset="-122"/>
                  <a:ea typeface="微软雅黑" pitchFamily="34" charset="-122"/>
                </a:rPr>
                <a:t>交换表</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（地址、接口和有效时间）</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从接收的帧中取出</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目的地址</a:t>
              </a: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向指定接口转发</a:t>
              </a: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向所有其他接口转发（进入的接口除外）</a:t>
              </a: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其接口与帧进入的接口相同吗？</a:t>
              </a: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a:t>
            </a:r>
            <a:r>
              <a:rPr lang="zh-CN" altLang="en-US" sz="2000" b="1" dirty="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生成树协议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 </a:t>
            </a:r>
            <a:r>
              <a:rPr lang="zh-CN" altLang="en-US" sz="2000" b="1" dirty="0">
                <a:latin typeface="微软雅黑" pitchFamily="34" charset="-122"/>
                <a:ea typeface="微软雅黑" pitchFamily="34" charset="-122"/>
              </a:rPr>
              <a:t>要点：</a:t>
            </a:r>
          </a:p>
          <a:p>
            <a:pPr>
              <a:lnSpc>
                <a:spcPts val="3000"/>
              </a:lnSpc>
              <a:buClr>
                <a:srgbClr val="0070C0"/>
              </a:buClr>
            </a:pPr>
            <a:r>
              <a:rPr lang="zh-CN" altLang="en-US" sz="2000" b="1" dirty="0">
                <a:solidFill>
                  <a:srgbClr val="CC00CC"/>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消除回路：使用生成树协议（</a:t>
            </a:r>
            <a:r>
              <a:rPr lang="en-US" altLang="zh-CN" sz="2000" b="1" dirty="0">
                <a:solidFill>
                  <a:schemeClr val="bg1"/>
                </a:solidFill>
                <a:latin typeface="微软雅黑" pitchFamily="34" charset="-122"/>
                <a:ea typeface="微软雅黑" pitchFamily="34" charset="-122"/>
              </a:rPr>
              <a:t>SPT</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C00000"/>
                    </a:solidFill>
                    <a:latin typeface="微软雅黑" pitchFamily="34" charset="-122"/>
                    <a:ea typeface="微软雅黑" pitchFamily="34" charset="-122"/>
                  </a:rPr>
                  <a:t>交换机</a:t>
                </a: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使用交换机的星形以太网</a:t>
            </a: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数据链路层协议数据单元：帧</a:t>
            </a: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 </a:t>
              </a:r>
              <a:r>
                <a:rPr kumimoji="1" lang="zh-CN" altLang="en-US" sz="1200" b="1" dirty="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a:latin typeface="微软雅黑" pitchFamily="34" charset="-122"/>
                  <a:ea typeface="微软雅黑" pitchFamily="34" charset="-122"/>
                </a:rPr>
                <a:t>数据链路层</a:t>
              </a: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 </a:t>
              </a:r>
              <a:r>
                <a:rPr kumimoji="1" lang="zh-CN" altLang="en-US" sz="1200" b="1" dirty="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交换机之间的冗余链路形成广播风暴</a:t>
            </a: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a:solidFill>
                  <a:schemeClr val="tx1"/>
                </a:solidFill>
                <a:latin typeface="微软雅黑" panose="020B0503020204020204" pitchFamily="34" charset="-122"/>
                <a:ea typeface="微软雅黑" panose="020B0503020204020204" pitchFamily="34" charset="-122"/>
              </a:rPr>
              <a:t>交换机每个接口都处于一个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无法隔离不同部门的通信</a:t>
            </a: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pic>
        <p:nvPicPr>
          <p:cNvPr id="99"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 </a:t>
            </a:r>
            <a:r>
              <a:rPr lang="en-US" altLang="zh-CN" sz="2000" b="1" dirty="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802.1Q </a:t>
            </a:r>
            <a:r>
              <a:rPr lang="zh-CN" altLang="en-US" sz="1900" b="1" dirty="0">
                <a:latin typeface="微软雅黑" pitchFamily="34" charset="-122"/>
                <a:ea typeface="微软雅黑" pitchFamily="34" charset="-122"/>
              </a:rPr>
              <a:t>对虚拟局域网 </a:t>
            </a:r>
            <a:r>
              <a:rPr lang="en-US" altLang="zh-CN" sz="1900" b="1" dirty="0">
                <a:solidFill>
                  <a:srgbClr val="0000FF"/>
                </a:solidFill>
                <a:latin typeface="微软雅黑" pitchFamily="34" charset="-122"/>
                <a:ea typeface="微软雅黑" pitchFamily="34" charset="-122"/>
              </a:rPr>
              <a:t>VLAN </a:t>
            </a:r>
            <a:r>
              <a:rPr lang="zh-CN" altLang="en-US" sz="1900" b="1" dirty="0">
                <a:solidFill>
                  <a:srgbClr val="0000FF"/>
                </a:solidFill>
                <a:latin typeface="微软雅黑" pitchFamily="34" charset="-122"/>
                <a:ea typeface="微软雅黑" pitchFamily="34" charset="-122"/>
              </a:rPr>
              <a:t>的定义：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a:solidFill>
                  <a:srgbClr val="C00000"/>
                </a:solidFill>
                <a:latin typeface="微软雅黑" pitchFamily="34" charset="-122"/>
                <a:ea typeface="微软雅黑" pitchFamily="34" charset="-122"/>
              </a:rPr>
              <a:t>虚拟局域网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a:latin typeface="微软雅黑" pitchFamily="34" charset="-122"/>
                <a:ea typeface="微软雅黑" pitchFamily="34" charset="-122"/>
              </a:rPr>
              <a:t>。</a:t>
            </a: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a:solidFill>
                  <a:schemeClr val="bg1"/>
                </a:solidFill>
                <a:latin typeface="微软雅黑" panose="020B0503020204020204" pitchFamily="34" charset="-122"/>
                <a:ea typeface="微软雅黑" panose="020B0503020204020204" pitchFamily="34" charset="-122"/>
              </a:rPr>
              <a:t>并</a:t>
            </a:r>
            <a:r>
              <a:rPr lang="zh-CN" altLang="en-US" sz="2000" b="1" dirty="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ea typeface="微软雅黑" pitchFamily="34" charset="-122"/>
              </a:rPr>
              <a:t>10 </a:t>
            </a:r>
            <a:r>
              <a:rPr lang="zh-CN" altLang="en-US" sz="1400" b="1" dirty="0">
                <a:solidFill>
                  <a:schemeClr val="bg1"/>
                </a:solidFill>
                <a:latin typeface="微软雅黑" pitchFamily="34" charset="-122"/>
                <a:ea typeface="微软雅黑" pitchFamily="34" charset="-122"/>
              </a:rPr>
              <a:t>台计算机划分为三个虚拟局域网：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endParaRPr lang="en-US" altLang="zh-CN" sz="1400" b="1" dirty="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 </a:t>
            </a:r>
            <a:r>
              <a:rPr lang="zh-CN" altLang="en-US" sz="1400" b="1" dirty="0">
                <a:solidFill>
                  <a:schemeClr val="bg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1</a:t>
            </a:r>
            <a:r>
              <a:rPr lang="nl-NL" altLang="zh-CN" sz="1400" b="1" dirty="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C</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等都不会收到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）技术具有以下主要优点：</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简化了管理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降低了成本</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改善了安全性</a:t>
            </a: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基于交换机端口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基于计算机网卡的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基于协议类型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子网地址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基于高层应用或服务</a:t>
            </a: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封装成帧</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透明传输</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差错控制 </a:t>
            </a: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20</a:t>
              </a: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2</a:t>
              </a: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4</a:t>
              </a: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6</a:t>
              </a: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根据用户计算机的 </a:t>
            </a:r>
            <a:r>
              <a:rPr lang="en-US" altLang="zh-CN" sz="2000" b="1" dirty="0">
                <a:solidFill>
                  <a:srgbClr val="C00000"/>
                </a:solidFill>
                <a:latin typeface="微软雅黑" pitchFamily="34" charset="-122"/>
                <a:ea typeface="微软雅黑" pitchFamily="34" charset="-122"/>
              </a:rPr>
              <a:t>MAC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允许用户移动。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需要输入和管理大量的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地址。如果用户的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MAC </a:t>
                      </a:r>
                      <a:r>
                        <a:rPr lang="zh-CN" altLang="en-US" sz="1400" b="1" dirty="0">
                          <a:solidFill>
                            <a:schemeClr val="tx1"/>
                          </a:solidFill>
                          <a:latin typeface="微软雅黑" pitchFamily="34" charset="-122"/>
                          <a:ea typeface="微软雅黑" pitchFamily="34" charset="-122"/>
                        </a:rPr>
                        <a:t>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确定该类型的协议属于哪一个虚拟局域网。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子网地址的方法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分组首部中的</a:t>
            </a:r>
            <a:r>
              <a:rPr lang="zh-CN" altLang="en-US" sz="2000" b="1" dirty="0">
                <a:solidFill>
                  <a:srgbClr val="C00000"/>
                </a:solidFill>
                <a:latin typeface="微软雅黑" pitchFamily="34" charset="-122"/>
                <a:ea typeface="微软雅黑" pitchFamily="34" charset="-122"/>
              </a:rPr>
              <a:t>源 </a:t>
            </a:r>
            <a:r>
              <a:rPr lang="en-US" altLang="zh-CN" sz="2000" b="1" dirty="0">
                <a:solidFill>
                  <a:srgbClr val="C00000"/>
                </a:solidFill>
                <a:latin typeface="微软雅黑" pitchFamily="34" charset="-122"/>
                <a:ea typeface="微软雅黑" pitchFamily="34" charset="-122"/>
              </a:rPr>
              <a:t>IP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字段确定该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IP </a:t>
                      </a:r>
                      <a:r>
                        <a:rPr lang="zh-CN" altLang="en-US" sz="1400" b="1" dirty="0">
                          <a:solidFill>
                            <a:schemeClr val="tx1"/>
                          </a:solidFill>
                          <a:latin typeface="微软雅黑" pitchFamily="34" charset="-122"/>
                          <a:ea typeface="微软雅黑" pitchFamily="34" charset="-122"/>
                        </a:rPr>
                        <a:t>子网</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根据高层应用或服务、或者它们的组合划分虚拟局域网。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更加灵活，但更加复杂。</a:t>
            </a:r>
            <a:endParaRPr lang="en-US" altLang="zh-CN" sz="2000" b="1" dirty="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FTP</a:t>
              </a:r>
            </a:p>
            <a:p>
              <a:pPr algn="ctr"/>
              <a:r>
                <a:rPr lang="zh-CN" altLang="en-US" sz="1400" b="1" dirty="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TELNET</a:t>
              </a:r>
            </a:p>
            <a:p>
              <a:pPr algn="ctr"/>
              <a:r>
                <a:rPr lang="zh-CN" altLang="en-US" sz="1400" b="1" dirty="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应用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a:latin typeface="微软雅黑" pitchFamily="34" charset="-122"/>
                <a:ea typeface="微软雅黑" pitchFamily="34" charset="-122"/>
              </a:rPr>
              <a:t>标准以太网帧插入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字节的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的以太网帧）</a:t>
            </a: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itchFamily="34" charset="-122"/>
                      <a:ea typeface="微软雅黑" pitchFamily="34" charset="-122"/>
                    </a:rPr>
                    <a:t>VLAN </a:t>
                  </a:r>
                  <a:r>
                    <a:rPr lang="zh-CN" altLang="zh-CN" sz="1200" b="1" dirty="0">
                      <a:solidFill>
                        <a:srgbClr val="C00000"/>
                      </a:solidFill>
                      <a:latin typeface="微软雅黑" pitchFamily="34" charset="-122"/>
                      <a:ea typeface="微软雅黑" pitchFamily="34" charset="-122"/>
                    </a:rPr>
                    <a:t>标识符</a:t>
                  </a:r>
                  <a:r>
                    <a:rPr lang="en-US" altLang="zh-CN" sz="1200" b="1" dirty="0">
                      <a:solidFill>
                        <a:srgbClr val="C00000"/>
                      </a:solidFill>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12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a:p>
                  <a:pPr algn="ctr" defTabSz="762000"/>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最多允许 </a:t>
                  </a:r>
                  <a:r>
                    <a:rPr kumimoji="1" lang="en-US" altLang="zh-CN" sz="1200" b="1" dirty="0">
                      <a:latin typeface="微软雅黑" pitchFamily="34" charset="-122"/>
                      <a:ea typeface="微软雅黑" pitchFamily="34" charset="-122"/>
                    </a:rPr>
                    <a:t>4096 </a:t>
                  </a:r>
                  <a:r>
                    <a:rPr kumimoji="1" lang="zh-CN" altLang="en-US" sz="1200" b="1" dirty="0">
                      <a:latin typeface="微软雅黑" pitchFamily="34" charset="-122"/>
                      <a:ea typeface="微软雅黑" pitchFamily="34" charset="-122"/>
                    </a:rPr>
                    <a:t>个 </a:t>
                  </a:r>
                  <a:r>
                    <a:rPr kumimoji="1" lang="en-US" altLang="zh-CN" sz="12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itchFamily="34" charset="-122"/>
                      <a:ea typeface="微软雅黑" pitchFamily="34" charset="-122"/>
                    </a:rPr>
                    <a:t>用户优先级 </a:t>
                  </a:r>
                  <a:r>
                    <a:rPr kumimoji="1" lang="en-US" altLang="zh-CN" sz="1200" b="1" dirty="0">
                      <a:latin typeface="微软雅黑" pitchFamily="34" charset="-122"/>
                      <a:ea typeface="微软雅黑" pitchFamily="34" charset="-122"/>
                    </a:rPr>
                    <a:t>3 </a:t>
                  </a:r>
                  <a:r>
                    <a:rPr kumimoji="1" lang="zh-CN" altLang="en-US" sz="1200" b="1" dirty="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a:latin typeface="微软雅黑" pitchFamily="34" charset="-122"/>
                      <a:ea typeface="微软雅黑" pitchFamily="34" charset="-122"/>
                    </a:rPr>
                    <a:t>( CFI ) 1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a:latin typeface="微软雅黑" pitchFamily="34" charset="-122"/>
                  <a:ea typeface="微软雅黑" pitchFamily="34" charset="-122"/>
                </a:rPr>
                <a:t>以太网</a:t>
              </a:r>
              <a:r>
                <a:rPr lang="en-US" altLang="zh-CN" sz="1200" b="1" dirty="0">
                  <a:latin typeface="微软雅黑" pitchFamily="34" charset="-122"/>
                  <a:ea typeface="微软雅黑" pitchFamily="34" charset="-122"/>
                </a:rPr>
                <a:t> MAC </a:t>
              </a:r>
              <a:r>
                <a:rPr lang="zh-CN" altLang="en-US" sz="1200" b="1" dirty="0">
                  <a:latin typeface="微软雅黑" pitchFamily="34" charset="-122"/>
                  <a:ea typeface="微软雅黑" pitchFamily="34" charset="-122"/>
                </a:rPr>
                <a:t>帧</a:t>
              </a:r>
              <a:r>
                <a:rPr lang="zh-CN" altLang="zh-CN" sz="1200" b="1" dirty="0">
                  <a:latin typeface="微软雅黑" pitchFamily="34" charset="-122"/>
                  <a:ea typeface="微软雅黑" pitchFamily="34" charset="-122"/>
                </a:rPr>
                <a:t>的最大帧长从原来的</a:t>
              </a:r>
              <a:r>
                <a:rPr lang="en-US" altLang="zh-CN" sz="1200" b="1" dirty="0">
                  <a:latin typeface="微软雅黑" pitchFamily="34" charset="-122"/>
                  <a:ea typeface="微软雅黑" pitchFamily="34" charset="-122"/>
                </a:rPr>
                <a:t> 1518 </a:t>
              </a:r>
              <a:r>
                <a:rPr lang="zh-CN" altLang="zh-CN" sz="1200" b="1" dirty="0">
                  <a:latin typeface="微软雅黑" pitchFamily="34" charset="-122"/>
                  <a:ea typeface="微软雅黑" pitchFamily="34" charset="-122"/>
                </a:rPr>
                <a:t>字节变为</a:t>
              </a:r>
              <a:r>
                <a:rPr lang="en-US" altLang="zh-CN" sz="1200" b="1" dirty="0">
                  <a:latin typeface="微软雅黑" pitchFamily="34" charset="-122"/>
                  <a:ea typeface="微软雅黑" pitchFamily="34" charset="-122"/>
                </a:rPr>
                <a:t> 1522 </a:t>
              </a:r>
              <a:r>
                <a:rPr lang="zh-CN" altLang="zh-CN" sz="1200" b="1" dirty="0">
                  <a:latin typeface="微软雅黑" pitchFamily="34" charset="-122"/>
                  <a:ea typeface="微软雅黑" pitchFamily="34" charset="-122"/>
                </a:rPr>
                <a:t>字节</a:t>
              </a:r>
              <a:r>
                <a:rPr lang="zh-CN" altLang="en-US" sz="1200" b="1" dirty="0">
                  <a:latin typeface="微软雅黑" pitchFamily="34" charset="-122"/>
                  <a:ea typeface="微软雅黑" pitchFamily="34" charset="-122"/>
                </a:rPr>
                <a:t>。</a:t>
              </a: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itchFamily="34" charset="-122"/>
                  <a:ea typeface="微软雅黑" pitchFamily="34" charset="-122"/>
                </a:rPr>
                <a:t>带标记的以太网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itchFamily="34" charset="-122"/>
                    <a:ea typeface="微软雅黑" pitchFamily="34" charset="-122"/>
                  </a:rPr>
                  <a:t>标准的以太网帧</a:t>
                </a: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汇聚链路 </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zh-CN" altLang="en-US" sz="2000" b="1" dirty="0">
                <a:solidFill>
                  <a:schemeClr val="bg1"/>
                </a:solidFill>
                <a:latin typeface="微软雅黑" pitchFamily="34" charset="-122"/>
                <a:ea typeface="微软雅黑" pitchFamily="34" charset="-122"/>
              </a:rPr>
              <a:t>吉比特以太网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3.5.3    10 </a:t>
            </a:r>
            <a:r>
              <a:rPr lang="zh-CN" altLang="en-US" sz="2000" b="1" dirty="0">
                <a:solidFill>
                  <a:schemeClr val="bg1"/>
                </a:solidFill>
                <a:latin typeface="微软雅黑" pitchFamily="34" charset="-122"/>
                <a:ea typeface="微软雅黑" pitchFamily="34" charset="-122"/>
              </a:rPr>
              <a:t>吉比特以太网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zh-CN" altLang="en-US" sz="2000" b="1" dirty="0">
                <a:solidFill>
                  <a:schemeClr val="bg1"/>
                </a:solidFill>
                <a:latin typeface="微软雅黑" pitchFamily="34" charset="-122"/>
                <a:ea typeface="微软雅黑" pitchFamily="34" charset="-122"/>
              </a:rPr>
              <a:t>使用以太网进行宽带接入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仍使用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定为正式标准：</a:t>
            </a:r>
            <a:r>
              <a:rPr lang="en-US" altLang="zh-CN" sz="2000" b="1" dirty="0">
                <a:latin typeface="微软雅黑" pitchFamily="34" charset="-122"/>
                <a:ea typeface="微软雅黑" pitchFamily="34" charset="-122"/>
              </a:rPr>
              <a:t>IEEE 802.3u</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减小到 </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a:solidFill>
                  <a:srgbClr val="0000FF"/>
                </a:solidFill>
                <a:latin typeface="微软雅黑" pitchFamily="34" charset="-122"/>
                <a:ea typeface="微软雅黑" pitchFamily="34" charset="-122"/>
                <a:sym typeface="Symbol" pitchFamily="18" charset="2"/>
              </a:rPr>
              <a:t></a:t>
            </a:r>
            <a:r>
              <a:rPr lang="en-US" altLang="zh-CN" sz="2000" b="1" dirty="0">
                <a:solidFill>
                  <a:srgbClr val="0000FF"/>
                </a:solidFill>
                <a:latin typeface="微软雅黑" pitchFamily="34" charset="-122"/>
                <a:ea typeface="微软雅黑" pitchFamily="34" charset="-122"/>
              </a:rPr>
              <a:t>s</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zh-CN" altLang="en-US" b="1" dirty="0">
                <a:latin typeface="微软雅黑" pitchFamily="34" charset="-122"/>
                <a:ea typeface="微软雅黑" pitchFamily="34" charset="-122"/>
              </a:rPr>
              <a:t>：在一段数据的前后分别添加首部和尾部，构成一个帧。</a:t>
            </a:r>
            <a:endParaRPr lang="en-US" altLang="zh-CN" b="1" dirty="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 </a:t>
            </a: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a:t>
              </a: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用帧首部和帧尾部封装成帧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最大传送单元 </a:t>
            </a:r>
            <a:r>
              <a:rPr lang="en-US" altLang="zh-CN" sz="1600" b="1" dirty="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 </a:t>
            </a:r>
            <a:r>
              <a:rPr lang="zh-CN" altLang="en-US" sz="1600" b="1" dirty="0">
                <a:solidFill>
                  <a:srgbClr val="0000FF"/>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规定了所能传送的帧的数据部分长度上限。</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种不同的物理层标准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5 </a:t>
                      </a:r>
                      <a:r>
                        <a:rPr lang="zh-CN" sz="1800" b="1" dirty="0">
                          <a:effectLst/>
                          <a:latin typeface="微软雅黑" panose="020B0503020204020204" pitchFamily="34" charset="-122"/>
                          <a:ea typeface="微软雅黑" panose="020B0503020204020204" pitchFamily="34" charset="-122"/>
                        </a:rPr>
                        <a:t>类线或屏蔽双绞线</a:t>
                      </a:r>
                      <a:r>
                        <a:rPr lang="en-US" sz="1800" b="1" dirty="0">
                          <a:effectLst/>
                          <a:latin typeface="微软雅黑" panose="020B0503020204020204" pitchFamily="34" charset="-122"/>
                          <a:ea typeface="微软雅黑" panose="020B0503020204020204" pitchFamily="34" charset="-122"/>
                        </a:rPr>
                        <a:t>STP</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4 </a:t>
                      </a:r>
                      <a:r>
                        <a:rPr lang="zh-CN" sz="1800" b="1" dirty="0">
                          <a:effectLst/>
                          <a:latin typeface="微软雅黑" panose="020B0503020204020204" pitchFamily="34" charset="-122"/>
                          <a:ea typeface="微软雅黑" panose="020B0503020204020204" pitchFamily="34" charset="-122"/>
                        </a:rPr>
                        <a:t>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3 </a:t>
                      </a:r>
                      <a:r>
                        <a:rPr lang="zh-CN" sz="1800" b="1" dirty="0">
                          <a:effectLst/>
                          <a:latin typeface="微软雅黑" panose="020B0503020204020204" pitchFamily="34" charset="-122"/>
                          <a:ea typeface="微软雅黑" panose="020B0503020204020204" pitchFamily="34" charset="-122"/>
                        </a:rPr>
                        <a:t>类线或</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5 </a:t>
                      </a:r>
                      <a:r>
                        <a:rPr lang="zh-CN" sz="1800" b="1" dirty="0">
                          <a:effectLst/>
                          <a:latin typeface="微软雅黑" panose="020B0503020204020204" pitchFamily="34" charset="-122"/>
                          <a:ea typeface="微软雅黑" panose="020B0503020204020204" pitchFamily="34" charset="-122"/>
                        </a:rPr>
                        <a:t>类线</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a:effectLst/>
                          <a:latin typeface="微软雅黑" panose="020B0503020204020204" pitchFamily="34" charset="-122"/>
                          <a:ea typeface="微软雅黑" panose="020B0503020204020204" pitchFamily="34" charset="-122"/>
                        </a:rPr>
                        <a:t>2 </a:t>
                      </a:r>
                      <a:r>
                        <a:rPr lang="zh-CN" sz="1800" b="1" dirty="0">
                          <a:effectLst/>
                          <a:latin typeface="微软雅黑" panose="020B0503020204020204" pitchFamily="34" charset="-122"/>
                          <a:ea typeface="微软雅黑" panose="020B0503020204020204" pitchFamily="34" charset="-122"/>
                        </a:rPr>
                        <a:t>根光纤，发送和接收各用一根</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种方式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2 </a:t>
                      </a:r>
                      <a:r>
                        <a:rPr lang="zh-CN" sz="1400" b="1" dirty="0">
                          <a:effectLst/>
                          <a:latin typeface="微软雅黑" pitchFamily="34" charset="-122"/>
                          <a:ea typeface="微软雅黑" pitchFamily="34" charset="-122"/>
                        </a:rPr>
                        <a:t>对屏蔽双绞线电缆</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UTP 5 </a:t>
                      </a:r>
                      <a:r>
                        <a:rPr lang="zh-CN" sz="1400" b="1" dirty="0">
                          <a:effectLst/>
                          <a:latin typeface="微软雅黑" pitchFamily="34" charset="-122"/>
                          <a:ea typeface="微软雅黑" pitchFamily="34" charset="-122"/>
                        </a:rPr>
                        <a:t>类线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半双工时采用 </a:t>
            </a:r>
            <a:r>
              <a:rPr lang="en-US" altLang="zh-CN" sz="2000" b="1" dirty="0">
                <a:latin typeface="微软雅黑" pitchFamily="34" charset="-122"/>
                <a:ea typeface="微软雅黑" pitchFamily="34" charset="-122"/>
              </a:rPr>
              <a:t>CSMA/CD</a:t>
            </a:r>
            <a:r>
              <a:rPr lang="zh-CN" altLang="en-US" sz="2000" b="1" dirty="0">
                <a:latin typeface="微软雅黑" pitchFamily="34" charset="-122"/>
                <a:ea typeface="微软雅黑" pitchFamily="34" charset="-122"/>
              </a:rPr>
              <a:t>，必须进行碰撞检测。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米的网段的最大长度，增加了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注意：全双工方式工作的吉比特以太网不使用载波延伸和分组突发。</a:t>
            </a: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争用期长度 </a:t>
              </a:r>
              <a:r>
                <a:rPr lang="en-US" altLang="zh-CN" sz="1300" b="1" dirty="0">
                  <a:solidFill>
                    <a:srgbClr val="0000FF"/>
                  </a:solidFill>
                  <a:latin typeface="微软雅黑" pitchFamily="34" charset="-122"/>
                  <a:ea typeface="微软雅黑" pitchFamily="34" charset="-122"/>
                </a:rPr>
                <a:t>= </a:t>
              </a:r>
              <a:r>
                <a:rPr lang="zh-CN" altLang="en-US" sz="1300" b="1" dirty="0">
                  <a:solidFill>
                    <a:srgbClr val="0000FF"/>
                  </a:solidFill>
                  <a:latin typeface="微软雅黑" pitchFamily="34" charset="-122"/>
                  <a:ea typeface="微软雅黑" pitchFamily="34" charset="-122"/>
                </a:rPr>
                <a:t>512 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itchFamily="34" charset="-122"/>
                <a:ea typeface="微软雅黑" pitchFamily="34" charset="-122"/>
              </a:rPr>
              <a:t> 帧#1   </a:t>
            </a:r>
            <a:r>
              <a:rPr lang="en-US" altLang="zh-CN" sz="1200" b="1" i="1" dirty="0">
                <a:solidFill>
                  <a:schemeClr val="bg1"/>
                </a:solidFill>
                <a:latin typeface="微软雅黑" pitchFamily="34" charset="-122"/>
                <a:ea typeface="微软雅黑" pitchFamily="34" charset="-122"/>
              </a:rPr>
              <a:t>RRRRRRRR    </a:t>
            </a:r>
            <a:r>
              <a:rPr lang="zh-CN" altLang="en-US" sz="1200" b="1" dirty="0">
                <a:solidFill>
                  <a:schemeClr val="bg1"/>
                </a:solidFill>
                <a:latin typeface="微软雅黑" pitchFamily="34" charset="-122"/>
                <a:ea typeface="微软雅黑" pitchFamily="34" charset="-122"/>
              </a:rPr>
              <a:t>帧#2   </a:t>
            </a:r>
            <a:r>
              <a:rPr lang="en-US" altLang="zh-CN" sz="1200" b="1" i="1" dirty="0">
                <a:solidFill>
                  <a:schemeClr val="bg1"/>
                </a:solidFill>
                <a:latin typeface="微软雅黑" pitchFamily="34" charset="-122"/>
                <a:ea typeface="微软雅黑" pitchFamily="34" charset="-122"/>
              </a:rPr>
              <a:t>RRRR    </a:t>
            </a:r>
            <a:r>
              <a:rPr lang="zh-CN" altLang="en-US" sz="1200" b="1" dirty="0">
                <a:solidFill>
                  <a:schemeClr val="bg1"/>
                </a:solidFill>
                <a:latin typeface="微软雅黑" pitchFamily="34" charset="-122"/>
                <a:ea typeface="微软雅黑" pitchFamily="34" charset="-122"/>
              </a:rPr>
              <a:t>帧#3   </a:t>
            </a:r>
            <a:r>
              <a:rPr lang="en-US" altLang="zh-CN" sz="1200" b="1" i="1" dirty="0">
                <a:solidFill>
                  <a:schemeClr val="bg1"/>
                </a:solidFill>
                <a:latin typeface="微软雅黑" pitchFamily="34" charset="-122"/>
                <a:ea typeface="微软雅黑" pitchFamily="34" charset="-122"/>
              </a:rPr>
              <a:t>RRR    </a:t>
            </a:r>
            <a:r>
              <a:rPr lang="zh-CN" altLang="en-US" sz="1200" b="1" dirty="0">
                <a:solidFill>
                  <a:schemeClr val="bg1"/>
                </a:solidFill>
                <a:latin typeface="微软雅黑" pitchFamily="34" charset="-122"/>
                <a:ea typeface="微软雅黑" pitchFamily="34" charset="-122"/>
              </a:rPr>
              <a:t>帧#4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 </a:t>
            </a:r>
            <a:r>
              <a:rPr lang="en-US" altLang="zh-CN" sz="2400" b="1" dirty="0">
                <a:solidFill>
                  <a:schemeClr val="bg1"/>
                </a:solidFill>
                <a:latin typeface="微软雅黑" pitchFamily="34" charset="-122"/>
                <a:ea typeface="微软雅黑" pitchFamily="34" charset="-122"/>
              </a:rPr>
              <a:t>(10GE) </a:t>
            </a:r>
            <a:r>
              <a:rPr lang="zh-CN" altLang="en-US" sz="2400" b="1" dirty="0">
                <a:solidFill>
                  <a:schemeClr val="bg1"/>
                </a:solidFill>
                <a:latin typeface="微软雅黑" pitchFamily="34" charset="-122"/>
                <a:ea typeface="微软雅黑" pitchFamily="34" charset="-122"/>
              </a:rPr>
              <a:t>和更快的以太网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）主要特点：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万兆比特。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只使用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没有争用问题，</a:t>
            </a:r>
            <a:r>
              <a:rPr lang="zh-CN" altLang="en-US" sz="2000" b="1" dirty="0">
                <a:solidFill>
                  <a:srgbClr val="C00000"/>
                </a:solidFill>
                <a:latin typeface="微软雅黑" pitchFamily="34" charset="-122"/>
                <a:ea typeface="微软雅黑" pitchFamily="34" charset="-122"/>
              </a:rPr>
              <a:t>不使用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以太网的工作范围已经扩大到城域网和广域网，</a:t>
            </a:r>
            <a:r>
              <a:rPr lang="zh-CN" altLang="en-US" sz="2000" b="1" dirty="0">
                <a:solidFill>
                  <a:srgbClr val="0000FF"/>
                </a:solidFill>
                <a:latin typeface="微软雅黑" pitchFamily="34" charset="-122"/>
                <a:ea typeface="微软雅黑" pitchFamily="34" charset="-122"/>
              </a:rPr>
              <a:t>实现了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好处：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用控制字符作为帧定界符</a:t>
            </a: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放在一帧的末尾，表示帧的结束。</a:t>
            </a: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不支持</a:t>
            </a:r>
            <a:r>
              <a:rPr lang="zh-CN" altLang="en-US" sz="2000" b="1" dirty="0">
                <a:latin typeface="微软雅黑" pitchFamily="34" charset="-122"/>
                <a:ea typeface="微软雅黑" pitchFamily="34" charset="-122"/>
              </a:rPr>
              <a:t>用户身份鉴别。</a:t>
            </a: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类线，也使用 </a:t>
            </a:r>
            <a:r>
              <a:rPr lang="en-US" altLang="zh-CN" sz="1900" b="1" dirty="0" err="1">
                <a:latin typeface="微软雅黑" pitchFamily="34" charset="-122"/>
                <a:ea typeface="微软雅黑" pitchFamily="34" charset="-122"/>
              </a:rPr>
              <a:t>PPPoE</a:t>
            </a:r>
            <a:r>
              <a:rPr lang="zh-CN" altLang="en-US" sz="1900" b="1" dirty="0">
                <a:latin typeface="微软雅黑" pitchFamily="34" charset="-122"/>
                <a:ea typeface="微软雅黑" pitchFamily="34" charset="-122"/>
              </a:rPr>
              <a:t>。</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如果数据中的某个字节的二进制代码恰好和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地“找到帧的边界”，导致错误。</a:t>
            </a: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a:latin typeface="微软雅黑" pitchFamily="34" charset="-122"/>
                <a:ea typeface="微软雅黑" pitchFamily="34" charset="-122"/>
              </a:rPr>
              <a:t>透明</a:t>
            </a: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指某一个实际存在的事物看起来却好像不存在一样。</a:t>
            </a:r>
            <a:endParaRPr lang="en-US" altLang="zh-CN" sz="2000" b="1" dirty="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a:latin typeface="微软雅黑" pitchFamily="34" charset="-122"/>
                <a:ea typeface="微软雅黑" pitchFamily="34" charset="-122"/>
              </a:rPr>
              <a:t>用“字节填充”或“字符填充”法解决透明传输的问题</a:t>
            </a: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srgbClr val="0000FF"/>
                  </a:solidFill>
                  <a:latin typeface="微软雅黑" pitchFamily="34" charset="-122"/>
                  <a:ea typeface="微软雅黑" pitchFamily="34" charset="-122"/>
                </a:rPr>
                <a:t>发送在前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sym typeface="Wingdings" panose="05000000000000000000" pitchFamily="2" charset="2"/>
              </a:rPr>
              <a:t>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  </a:t>
            </a:r>
            <a:r>
              <a:rPr lang="en-US" altLang="zh-CN" sz="2000" b="1" dirty="0">
                <a:latin typeface="微软雅黑" pitchFamily="34" charset="-122"/>
                <a:ea typeface="微软雅黑" pitchFamily="34" charset="-122"/>
                <a:sym typeface="Wingdings" panose="05000000000000000000" pitchFamily="2" charset="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   </a:t>
              </a:r>
              <a:r>
                <a:rPr kumimoji="1" lang="zh-CN" altLang="en-US" sz="1100" b="1" dirty="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(Cyclic Redundancy Check) </a:t>
            </a:r>
            <a:r>
              <a:rPr lang="zh-CN" altLang="en-US" sz="2000" b="1" dirty="0">
                <a:latin typeface="微软雅黑" pitchFamily="34" charset="-122"/>
                <a:ea typeface="微软雅黑" pitchFamily="34" charset="-122"/>
              </a:rPr>
              <a:t>原理</a:t>
            </a: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 </a:t>
            </a:r>
            <a:r>
              <a:rPr lang="zh-CN" altLang="en-US" sz="1400" b="1" dirty="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发送数据</a:t>
            </a: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 </a:t>
            </a: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组帧发送</a:t>
            </a: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CRC </a:t>
            </a:r>
            <a:r>
              <a:rPr lang="zh-CN" altLang="en-US" sz="2000" b="1" dirty="0">
                <a:solidFill>
                  <a:srgbClr val="C00000"/>
                </a:solidFill>
                <a:latin typeface="微软雅黑" pitchFamily="34" charset="-122"/>
                <a:ea typeface="微软雅黑" pitchFamily="34" charset="-122"/>
              </a:rPr>
              <a:t>运算</a:t>
            </a:r>
            <a:r>
              <a:rPr lang="zh-CN" altLang="en-US" sz="2000" b="1" dirty="0">
                <a:solidFill>
                  <a:prstClr val="black"/>
                </a:solidFill>
                <a:latin typeface="微软雅黑" pitchFamily="34" charset="-122"/>
                <a:ea typeface="微软雅黑" pitchFamily="34" charset="-122"/>
              </a:rPr>
              <a:t>在每组 </a:t>
            </a:r>
            <a:r>
              <a:rPr lang="en-US" altLang="zh-CN" sz="2000" b="1" i="1" dirty="0">
                <a:solidFill>
                  <a:prstClr val="black"/>
                </a:solidFill>
                <a:latin typeface="微软雅黑" pitchFamily="34" charset="-122"/>
                <a:ea typeface="微软雅黑" pitchFamily="34" charset="-122"/>
              </a:rPr>
              <a:t>M</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后面再添加供差错检测用的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然后构成一个帧发送出去。一共发送 </a:t>
            </a:r>
            <a:r>
              <a:rPr lang="en-US" altLang="zh-CN" sz="2000" b="1" i="1" dirty="0">
                <a:solidFill>
                  <a:srgbClr val="C00000"/>
                </a:solidFill>
                <a:latin typeface="微软雅黑" pitchFamily="34" charset="-122"/>
                <a:ea typeface="微软雅黑" pitchFamily="34" charset="-122"/>
              </a:rPr>
              <a:t>(k + n) </a:t>
            </a:r>
            <a:r>
              <a:rPr lang="zh-CN" altLang="en-US" sz="2000" b="1" dirty="0">
                <a:latin typeface="微软雅黑" pitchFamily="34" charset="-122"/>
                <a:ea typeface="微软雅黑" pitchFamily="34" charset="-122"/>
              </a:rPr>
              <a:t>位。</a:t>
            </a: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CRC</a:t>
              </a: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a:solidFill>
                    <a:srgbClr val="000066"/>
                  </a:solidFill>
                  <a:latin typeface="微软雅黑" pitchFamily="34" charset="-122"/>
                  <a:ea typeface="微软雅黑" pitchFamily="34" charset="-122"/>
                </a:rPr>
                <a:t>余数 </a:t>
              </a:r>
              <a:r>
                <a:rPr lang="en-US" altLang="zh-CN" sz="1200" b="1" i="1" dirty="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，接受</a:t>
              </a:r>
              <a:endParaRPr lang="en-US" altLang="zh-CN" sz="1200" b="1" dirty="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，丢弃</a:t>
              </a: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a:latin typeface="微软雅黑" pitchFamily="34" charset="-122"/>
                <a:ea typeface="微软雅黑" pitchFamily="34" charset="-122"/>
              </a:rPr>
              <a:t>发送的数据</a:t>
            </a: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后面，一起发送出去。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a:solidFill>
                  <a:srgbClr val="0000FF"/>
                </a:solidFill>
                <a:latin typeface="微软雅黑" panose="020B0503020204020204" pitchFamily="34" charset="-122"/>
                <a:ea typeface="微软雅黑" panose="020B0503020204020204" pitchFamily="34" charset="-122"/>
              </a:rPr>
              <a:t>帧检验序列 </a:t>
            </a:r>
            <a:r>
              <a:rPr lang="en-US" altLang="zh-CN" sz="2000" b="1" dirty="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冗余码的计算举例</a:t>
            </a: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P</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除数</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itchFamily="34" charset="-122"/>
                  <a:ea typeface="微软雅黑" pitchFamily="34" charset="-122"/>
                </a:rPr>
                <a:t>101001</a:t>
              </a:r>
              <a:r>
                <a:rPr lang="en-US" altLang="zh-CN" sz="1500"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itchFamily="34" charset="-122"/>
                  <a:ea typeface="微软雅黑" pitchFamily="34" charset="-122"/>
                </a:rPr>
                <a:t>2</a:t>
              </a:r>
              <a:r>
                <a:rPr lang="en-US" altLang="zh-CN" sz="1500" b="1" i="1" baseline="30000" dirty="0">
                  <a:solidFill>
                    <a:srgbClr val="CC00CC"/>
                  </a:solidFill>
                  <a:latin typeface="微软雅黑" pitchFamily="34" charset="-122"/>
                  <a:ea typeface="微软雅黑" pitchFamily="34" charset="-122"/>
                </a:rPr>
                <a:t>n</a:t>
              </a:r>
              <a:r>
                <a:rPr lang="en-US" altLang="zh-CN" sz="1500" b="1" i="1" dirty="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C00000"/>
                  </a:solidFill>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itchFamily="34" charset="-122"/>
                  <a:ea typeface="微软雅黑" pitchFamily="34" charset="-122"/>
                </a:rPr>
                <a:t>R</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Q</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商</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a:solidFill>
                  <a:srgbClr val="C00000"/>
                </a:solidFill>
                <a:latin typeface="微软雅黑" pitchFamily="34" charset="-122"/>
                <a:ea typeface="微软雅黑" pitchFamily="34" charset="-122"/>
              </a:rPr>
              <a:t>帧检验序列 </a:t>
            </a:r>
            <a:r>
              <a:rPr lang="en-US" altLang="zh-CN" sz="2000" b="1" dirty="0">
                <a:solidFill>
                  <a:srgbClr val="C00000"/>
                </a:solidFill>
                <a:latin typeface="微软雅黑" pitchFamily="34" charset="-122"/>
                <a:ea typeface="微软雅黑" pitchFamily="34" charset="-122"/>
              </a:rPr>
              <a:t>FCS </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a:latin typeface="微软雅黑" pitchFamily="34" charset="-122"/>
                <a:ea typeface="微软雅黑" pitchFamily="34" charset="-122"/>
              </a:rPr>
              <a:t>广泛使用的生成多项式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即：“凡是接收端数据链路层接受的帧均无差错”。</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“无比特差错”与“无传输差错”是不同的</a:t>
            </a: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传输差错</a:t>
            </a:r>
            <a:r>
              <a:rPr lang="zh-CN" altLang="en-US" sz="2000" b="1" dirty="0">
                <a:latin typeface="微软雅黑" pitchFamily="34" charset="-122"/>
                <a:ea typeface="微软雅黑" pitchFamily="34" charset="-122"/>
              </a:rPr>
              <a:t>可分为两大类：</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检验，能够实现无比特差错的传输，但这还不是可靠传输。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要做到可靠传输，还</a:t>
            </a:r>
            <a:r>
              <a:rPr lang="zh-CN" altLang="en-US" sz="2000" b="1" dirty="0">
                <a:solidFill>
                  <a:srgbClr val="C00000"/>
                </a:solidFill>
                <a:latin typeface="微软雅黑" pitchFamily="34" charset="-122"/>
                <a:ea typeface="微软雅黑" pitchFamily="34" charset="-122"/>
              </a:rPr>
              <a:t>必须再加上</a:t>
            </a:r>
            <a:r>
              <a:rPr lang="zh-CN" altLang="en-US" sz="2000" b="1" dirty="0">
                <a:solidFill>
                  <a:srgbClr val="0000FF"/>
                </a:solidFill>
                <a:latin typeface="微软雅黑" pitchFamily="34" charset="-122"/>
                <a:ea typeface="微软雅黑" pitchFamily="34" charset="-122"/>
              </a:rPr>
              <a:t>帧编号、确认和重传等机制。 </a:t>
            </a: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协议的特点</a:t>
            </a: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协议在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年就已成为互联网的正式标准 </a:t>
            </a:r>
            <a:r>
              <a:rPr lang="en-US" altLang="zh-CN" sz="2000" b="1" dirty="0">
                <a:latin typeface="微软雅黑" pitchFamily="34" charset="-122"/>
                <a:ea typeface="微软雅黑" pitchFamily="34" charset="-122"/>
              </a:rPr>
              <a:t>[RFC 1661, STD51]</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zh-CN" altLang="en-US" sz="2000" b="1" dirty="0">
                <a:solidFill>
                  <a:schemeClr val="bg1"/>
                </a:solidFill>
                <a:latin typeface="微软雅黑" pitchFamily="34" charset="-122"/>
                <a:ea typeface="微软雅黑" pitchFamily="34" charset="-122"/>
              </a:rPr>
              <a:t>使用点对点信道的数据链路层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zh-CN" altLang="en-US" sz="2000" b="1" dirty="0">
                <a:solidFill>
                  <a:schemeClr val="bg1"/>
                </a:solidFill>
                <a:latin typeface="微软雅黑" pitchFamily="34" charset="-122"/>
                <a:ea typeface="微软雅黑" pitchFamily="34" charset="-122"/>
              </a:rPr>
              <a:t>使用广播信道的数据链路层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zh-CN" altLang="en-US" sz="2000" b="1" dirty="0">
                <a:solidFill>
                  <a:schemeClr val="bg1"/>
                </a:solidFill>
                <a:latin typeface="微软雅黑" pitchFamily="34" charset="-122"/>
                <a:ea typeface="微软雅黑" pitchFamily="34" charset="-122"/>
              </a:rPr>
              <a:t>扩展的以太网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zh-CN" altLang="en-US" sz="2000" b="1" dirty="0">
                <a:solidFill>
                  <a:schemeClr val="bg1"/>
                </a:solidFill>
                <a:latin typeface="微软雅黑" pitchFamily="34" charset="-122"/>
                <a:ea typeface="微软雅黑" pitchFamily="34" charset="-122"/>
              </a:rPr>
              <a:t>高速以太网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已向互联网管理机构申请到一批</a:t>
                </a:r>
                <a:endParaRPr kumimoji="1" lang="en-US" altLang="zh-CN" sz="1200" b="1" dirty="0">
                  <a:solidFill>
                    <a:sysClr val="windowText" lastClr="000000"/>
                  </a:solidFill>
                  <a:latin typeface="微软雅黑" pitchFamily="34" charset="-122"/>
                  <a:ea typeface="微软雅黑" pitchFamily="34" charset="-122"/>
                </a:endParaRPr>
              </a:p>
              <a:p>
                <a:pPr algn="ctr"/>
                <a:r>
                  <a:rPr kumimoji="1" lang="en-US" altLang="zh-CN" sz="1200" b="1" dirty="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6</a:t>
            </a: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7</a:t>
            </a: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9</a:t>
            </a: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三个组成部分：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a:t>
            </a:r>
            <a:r>
              <a:rPr lang="zh-CN" altLang="en-US" sz="2000" b="1" dirty="0">
                <a:solidFill>
                  <a:srgbClr val="C00000"/>
                </a:solidFill>
                <a:latin typeface="微软雅黑" pitchFamily="34" charset="-122"/>
                <a:ea typeface="微软雅黑" pitchFamily="34" charset="-122"/>
              </a:rPr>
              <a:t>链路控制协议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00FF"/>
                </a:solidFill>
                <a:latin typeface="微软雅黑" pitchFamily="34" charset="-122"/>
                <a:ea typeface="微软雅黑" pitchFamily="34" charset="-122"/>
              </a:rPr>
              <a:t>可变长度，不超过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。实际上不起作用。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协议字段。</a:t>
            </a: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各字段的意义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用在异步传输时，使用</a:t>
            </a:r>
            <a:r>
              <a:rPr lang="zh-CN" altLang="en-US" sz="2000" b="1" dirty="0">
                <a:solidFill>
                  <a:srgbClr val="0000FF"/>
                </a:solidFill>
                <a:latin typeface="微软雅黑" pitchFamily="34" charset="-122"/>
                <a:ea typeface="微软雅黑" pitchFamily="34" charset="-122"/>
              </a:rPr>
              <a:t>字节填充法。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零比特填充法。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字节填充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a:solidFill>
                    <a:srgbClr val="C00000"/>
                  </a:solidFill>
                  <a:latin typeface="微软雅黑" pitchFamily="34" charset="-122"/>
                  <a:ea typeface="微软雅黑" pitchFamily="34" charset="-122"/>
                </a:rPr>
                <a:t>出现</a:t>
              </a:r>
              <a:r>
                <a:rPr kumimoji="1" lang="zh-CN" altLang="en-US" sz="1400" b="1" dirty="0">
                  <a:latin typeface="微软雅黑" pitchFamily="34" charset="-122"/>
                  <a:ea typeface="微软雅黑" pitchFamily="34" charset="-122"/>
                </a:rPr>
                <a:t>了和标志字段 </a:t>
              </a:r>
              <a:r>
                <a:rPr kumimoji="1" lang="en-US" altLang="zh-CN" sz="1400" b="1" dirty="0">
                  <a:latin typeface="微软雅黑" pitchFamily="34" charset="-122"/>
                  <a:ea typeface="微软雅黑" pitchFamily="34" charset="-122"/>
                </a:rPr>
                <a:t>F </a:t>
              </a:r>
              <a:r>
                <a:rPr kumimoji="1" lang="zh-CN" altLang="en-US" sz="1400" b="1" dirty="0">
                  <a:latin typeface="微软雅黑" pitchFamily="34" charset="-122"/>
                  <a:ea typeface="微软雅黑" pitchFamily="34" charset="-122"/>
                </a:rPr>
                <a:t>完全一样的 </a:t>
              </a:r>
              <a:r>
                <a:rPr kumimoji="1" lang="en-US" altLang="zh-CN" sz="1400" b="1" dirty="0">
                  <a:latin typeface="微软雅黑" pitchFamily="34" charset="-122"/>
                  <a:ea typeface="微软雅黑" pitchFamily="34" charset="-122"/>
                </a:rPr>
                <a:t>8 </a:t>
              </a:r>
              <a:r>
                <a:rPr kumimoji="1" lang="zh-CN" altLang="en-US" sz="1400" b="1" dirty="0">
                  <a:latin typeface="微软雅黑" pitchFamily="34" charset="-122"/>
                  <a:ea typeface="微软雅黑" pitchFamily="34" charset="-122"/>
                </a:rPr>
                <a:t>比特组合 </a:t>
              </a:r>
              <a:r>
                <a:rPr kumimoji="1" lang="en-US" altLang="zh-CN" sz="1400" b="1" dirty="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a:solidFill>
                  <a:srgbClr val="C00000"/>
                </a:solidFill>
                <a:latin typeface="微软雅黑" pitchFamily="34" charset="-122"/>
                <a:ea typeface="微软雅黑" pitchFamily="34" charset="-122"/>
              </a:rPr>
              <a:t>填入</a:t>
            </a:r>
            <a:r>
              <a:rPr kumimoji="1" lang="zh-CN" altLang="en-US" sz="1400" b="1" dirty="0">
                <a:solidFill>
                  <a:srgbClr val="0000FF"/>
                </a:solidFill>
                <a:latin typeface="微软雅黑" pitchFamily="34" charset="-122"/>
                <a:ea typeface="微软雅黑" pitchFamily="34" charset="-122"/>
              </a:rPr>
              <a:t>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再发送出去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之后的比特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C00000"/>
                </a:solidFill>
                <a:latin typeface="微软雅黑" pitchFamily="34" charset="-122"/>
                <a:ea typeface="微软雅黑" pitchFamily="34" charset="-122"/>
              </a:rPr>
              <a:t>删除</a:t>
            </a: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协议的工作状态</a:t>
            </a: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a:solidFill>
                  <a:srgbClr val="C00000"/>
                </a:solidFill>
                <a:latin typeface="微软雅黑" pitchFamily="34" charset="-122"/>
                <a:ea typeface="微软雅黑" pitchFamily="34" charset="-122"/>
              </a:rPr>
              <a:t>PPP </a:t>
            </a:r>
            <a:r>
              <a:rPr lang="zh-CN" altLang="en-US" b="1" dirty="0">
                <a:solidFill>
                  <a:srgbClr val="C00000"/>
                </a:solidFill>
                <a:latin typeface="微软雅黑" pitchFamily="34" charset="-122"/>
                <a:ea typeface="微软雅黑" pitchFamily="34" charset="-122"/>
              </a:rPr>
              <a:t>链路初始化过程：</a:t>
            </a:r>
            <a:endParaRPr lang="en-US" altLang="zh-CN" b="1" dirty="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后，就建立了一条从用户个人电脑到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的物理连接。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用户个人电脑向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发送一系列的</a:t>
            </a:r>
            <a:r>
              <a:rPr lang="zh-CN" altLang="en-US" b="1" dirty="0">
                <a:solidFill>
                  <a:srgbClr val="0000FF"/>
                </a:solidFill>
                <a:latin typeface="微软雅黑" pitchFamily="34" charset="-122"/>
                <a:ea typeface="微软雅黑" pitchFamily="34" charset="-122"/>
              </a:rPr>
              <a:t>链路控制协议 </a:t>
            </a:r>
            <a:r>
              <a:rPr lang="en-US" altLang="zh-CN" b="1" dirty="0">
                <a:solidFill>
                  <a:srgbClr val="0000FF"/>
                </a:solidFill>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之后进行网络层配置。</a:t>
            </a:r>
            <a:r>
              <a:rPr lang="zh-CN" altLang="en-US" b="1" dirty="0">
                <a:solidFill>
                  <a:srgbClr val="0000FF"/>
                </a:solidFill>
                <a:latin typeface="微软雅黑" pitchFamily="34" charset="-122"/>
                <a:ea typeface="微软雅黑" pitchFamily="34" charset="-122"/>
              </a:rPr>
              <a:t>网络控制协议 </a:t>
            </a:r>
            <a:r>
              <a:rPr lang="en-US" altLang="zh-CN" b="1" dirty="0">
                <a:solidFill>
                  <a:srgbClr val="0000FF"/>
                </a:solidFill>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给新接入的用户个人电脑分配一个临时的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当用户通信完毕时，</a:t>
            </a:r>
            <a:r>
              <a:rPr lang="en-US" altLang="zh-CN" b="1" dirty="0">
                <a:latin typeface="微软雅黑" pitchFamily="34" charset="-122"/>
                <a:ea typeface="微软雅黑" pitchFamily="34" charset="-122"/>
              </a:rPr>
              <a:t>NCP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a:latin typeface="微软雅黑" pitchFamily="34" charset="-122"/>
                <a:ea typeface="微软雅黑" pitchFamily="34" charset="-122"/>
              </a:rPr>
              <a:t>地址。</a:t>
            </a:r>
            <a:r>
              <a:rPr lang="en-US" altLang="zh-CN" b="1" dirty="0">
                <a:latin typeface="微软雅黑" pitchFamily="34" charset="-122"/>
                <a:ea typeface="微软雅黑" pitchFamily="34" charset="-122"/>
              </a:rPr>
              <a:t>LCP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zh-CN" altLang="en-US" sz="2000" b="1" dirty="0">
                <a:solidFill>
                  <a:schemeClr val="bg1"/>
                </a:solidFill>
                <a:latin typeface="微软雅黑" pitchFamily="34" charset="-122"/>
                <a:ea typeface="微软雅黑" pitchFamily="34" charset="-122"/>
              </a:rPr>
              <a:t>局域网的数据链路层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CSMA/CD </a:t>
            </a:r>
            <a:r>
              <a:rPr lang="zh-CN" altLang="en-US" sz="2000" b="1" dirty="0">
                <a:solidFill>
                  <a:schemeClr val="bg1"/>
                </a:solidFill>
                <a:latin typeface="微软雅黑" pitchFamily="34" charset="-122"/>
                <a:ea typeface="微软雅黑" pitchFamily="34" charset="-122"/>
              </a:rPr>
              <a:t>协议</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r>
              <a:rPr lang="en-US" altLang="zh-CN" sz="2000" b="1" dirty="0">
                <a:solidFill>
                  <a:schemeClr val="bg1"/>
                </a:solidFill>
                <a:latin typeface="微软雅黑" pitchFamily="34" charset="-122"/>
                <a:ea typeface="微软雅黑" pitchFamily="34" charset="-122"/>
              </a:rPr>
              <a:t>3.3.4                                 </a:t>
            </a:r>
            <a:r>
              <a:rPr lang="zh-CN" altLang="en-US" sz="2000" b="1" dirty="0">
                <a:solidFill>
                  <a:schemeClr val="bg1"/>
                </a:solidFill>
                <a:latin typeface="微软雅黑" pitchFamily="34" charset="-122"/>
                <a:ea typeface="微软雅黑" pitchFamily="34" charset="-122"/>
              </a:rPr>
              <a:t>以太网的信道利用率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提高了系统的可靠性、可用性和生存性。</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若多个设备在共享的广播信道上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受控接入：用户必须服从一定的控制。如轮询</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a:t>
            </a:r>
            <a:r>
              <a:rPr lang="zh-CN" altLang="en-US" sz="2000" b="1" dirty="0">
                <a:latin typeface="微软雅黑" pitchFamily="34" charset="-122"/>
                <a:ea typeface="微软雅黑" pitchFamily="34" charset="-122"/>
              </a:rPr>
              <a:t>：世界上第一个局域网产品（以太网）的规约。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802.3</a:t>
            </a:r>
            <a:r>
              <a:rPr lang="zh-CN" altLang="en-US" sz="2000" b="1" dirty="0">
                <a:latin typeface="微软雅黑" pitchFamily="34" charset="-122"/>
                <a:ea typeface="微软雅黑" pitchFamily="34" charset="-122"/>
              </a:rPr>
              <a:t>：第一个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这两个标准标准只有很小的差别，因此很多人也常把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局域网简称为“以太网”。</a:t>
            </a: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个子层</a:t>
            </a: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 </a:t>
            </a:r>
            <a:r>
              <a:rPr lang="zh-CN" altLang="en-US" b="1" dirty="0">
                <a:latin typeface="微软雅黑" panose="020B0503020204020204" pitchFamily="34" charset="-122"/>
                <a:ea typeface="微软雅黑" panose="020B0503020204020204" pitchFamily="34" charset="-122"/>
              </a:rPr>
              <a:t>子层：与传输媒体无关。</a:t>
            </a: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 </a:t>
            </a:r>
            <a:r>
              <a:rPr lang="zh-CN" altLang="en-US" b="1" dirty="0">
                <a:latin typeface="微软雅黑" panose="020B0503020204020204" pitchFamily="34" charset="-122"/>
                <a:ea typeface="微软雅黑" panose="020B0503020204020204" pitchFamily="34" charset="-122"/>
              </a:rPr>
              <a:t>子层：与传输媒体有关。</a:t>
            </a: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重要功能：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最早的以太网：</a:t>
            </a:r>
            <a:r>
              <a:rPr lang="zh-CN" altLang="en-US" b="1" dirty="0">
                <a:latin typeface="微软雅黑" pitchFamily="34" charset="-122"/>
                <a:ea typeface="微软雅黑" pitchFamily="34" charset="-122"/>
              </a:rPr>
              <a:t>将许多计算机都连接到一根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endParaRPr lang="en-US" altLang="zh-CN" b="1" dirty="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特点：</a:t>
            </a:r>
            <a:r>
              <a:rPr lang="zh-CN" altLang="en-US" b="1" dirty="0">
                <a:latin typeface="微软雅黑" pitchFamily="34" charset="-122"/>
                <a:ea typeface="微软雅黑" pitchFamily="34" charset="-122"/>
              </a:rPr>
              <a:t>易于实现广播通信，简单，可靠。 </a:t>
            </a: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00000"/>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a:solidFill>
                  <a:srgbClr val="C00000"/>
                </a:solidFill>
                <a:latin typeface="微软雅黑" pitchFamily="34" charset="-122"/>
                <a:ea typeface="微软雅黑" pitchFamily="34" charset="-122"/>
              </a:rPr>
              <a:t>适配器硬件地址</a:t>
            </a:r>
            <a:r>
              <a:rPr lang="zh-CN" altLang="en-US" b="1" dirty="0">
                <a:latin typeface="微软雅黑" pitchFamily="34" charset="-122"/>
                <a:ea typeface="微软雅黑" pitchFamily="34" charset="-122"/>
              </a:rPr>
              <a:t>一致时，才能接收这个数据帧。</a:t>
            </a: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：多个站点同时发送时，会产生发送碰撞或冲突，导致发送失败。</a:t>
            </a: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无连接的工作方式。</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以太网采取的 </a:t>
            </a: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发送的数据都使用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所占的频带宽度比原始的基带信号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CSMA/CD (Carrier Sense Multiple Access with Collision Detection) </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说明这是总线型网络。许多计算机以多点接入的方式连接在一根总线上。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即“边发送边监听”。不管在想要发送数据之前，还是在发送数据之中，每个站都必须不停地检测信道。</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适配器边发送数据，边检测信道上的信号电压的变化情况。电压摆动值超过一定的门限值时，就认为总线上至少有两个站同时在发送数据，表明产生了碰撞（或冲突）。</a:t>
            </a: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适配器立即停止发送。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等待一段随机时间后再次发送。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a:t>
            </a: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a:t>
            </a:r>
            <a:endParaRPr lang="en-US" altLang="zh-CN" sz="1400" b="1" dirty="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等待随机时间</a:t>
            </a:r>
            <a:endParaRPr lang="en-US" altLang="zh-CN" sz="1400"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a:t>
            </a: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在 </a:t>
                </a:r>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信号到达前发送数据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传播时延记为 </a:t>
            </a:r>
            <a:r>
              <a:rPr lang="zh-CN" altLang="en-US" sz="1400" b="1" i="1" dirty="0">
                <a:solidFill>
                  <a:srgbClr val="0000FF"/>
                </a:solidFill>
                <a:latin typeface="微软雅黑" pitchFamily="34" charset="-122"/>
                <a:ea typeface="微软雅黑" pitchFamily="34" charset="-122"/>
                <a:sym typeface="Symbol" pitchFamily="18" charset="2"/>
              </a:rPr>
              <a:t></a:t>
            </a:r>
            <a:r>
              <a:rPr lang="zh-CN" altLang="en-US" sz="1400" b="1" dirty="0">
                <a:solidFill>
                  <a:srgbClr val="0000FF"/>
                </a:solidFill>
                <a:latin typeface="微软雅黑" pitchFamily="34" charset="-122"/>
                <a:ea typeface="微软雅黑" pitchFamily="34" charset="-122"/>
              </a:rPr>
              <a:t> </a:t>
            </a: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solidFill>
                  <a:srgbClr val="C00000"/>
                </a:solidFill>
                <a:latin typeface="微软雅黑" panose="020B0503020204020204" pitchFamily="34" charset="-122"/>
                <a:ea typeface="微软雅黑" panose="020B0503020204020204" pitchFamily="34" charset="-122"/>
              </a:rPr>
              <a:t>可见：</a:t>
            </a:r>
            <a:r>
              <a:rPr lang="zh-CN" altLang="en-US" b="1" dirty="0">
                <a:latin typeface="微软雅黑" panose="020B0503020204020204" pitchFamily="34" charset="-122"/>
                <a:ea typeface="微软雅黑" panose="020B0503020204020204" pitchFamily="34" charset="-122"/>
              </a:rPr>
              <a:t>每一个站在自己发送数据之后的一小段时间内，存在着遭遇碰撞的可能性。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数据链路层的地位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以太网的端到端往返时延 </a:t>
            </a:r>
            <a:r>
              <a:rPr lang="en-US" altLang="zh-CN" sz="2000" b="1" dirty="0">
                <a:solidFill>
                  <a:srgbClr val="C00000"/>
                </a:solidFill>
                <a:latin typeface="微软雅黑" pitchFamily="34" charset="-122"/>
                <a:ea typeface="微软雅黑" pitchFamily="34" charset="-122"/>
              </a:rPr>
              <a:t>2</a:t>
            </a:r>
            <a:r>
              <a:rPr lang="en-US" altLang="zh-CN" sz="2000" b="1" i="1" dirty="0">
                <a:solidFill>
                  <a:srgbClr val="C00000"/>
                </a:solidFill>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具体的争用期时间 </a:t>
            </a:r>
            <a:r>
              <a:rPr lang="en-US" altLang="zh-CN" sz="2000" b="1" dirty="0">
                <a:latin typeface="微软雅黑" pitchFamily="34" charset="-122"/>
                <a:ea typeface="微软雅黑" pitchFamily="34" charset="-122"/>
              </a:rPr>
              <a:t>= 51.2 </a:t>
            </a:r>
            <a:r>
              <a:rPr lang="el-GR" altLang="zh-CN" sz="2000" b="1" dirty="0">
                <a:latin typeface="微软雅黑" pitchFamily="34" charset="-122"/>
                <a:ea typeface="微软雅黑" pitchFamily="34" charset="-122"/>
              </a:rPr>
              <a:t>μ</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截断二进制指数退避 </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发生碰撞的站停止发送数据后，要</a:t>
            </a:r>
            <a:r>
              <a:rPr lang="zh-CN" altLang="en-US" sz="2000" b="1" dirty="0">
                <a:solidFill>
                  <a:srgbClr val="0000FF"/>
                </a:solidFill>
                <a:latin typeface="微软雅黑" pitchFamily="34" charset="-122"/>
                <a:ea typeface="微软雅黑" pitchFamily="34" charset="-122"/>
              </a:rPr>
              <a:t>退避</a:t>
            </a:r>
            <a:r>
              <a:rPr lang="zh-CN" altLang="en-US" sz="2000" b="1" dirty="0">
                <a:latin typeface="微软雅黑" pitchFamily="34" charset="-122"/>
                <a:ea typeface="微软雅黑" pitchFamily="34" charset="-122"/>
              </a:rPr>
              <a:t>一个随机时间后再发送数据。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 </a:t>
            </a:r>
            <a:r>
              <a:rPr lang="en-US" altLang="zh-CN" b="1" dirty="0">
                <a:solidFill>
                  <a:srgbClr val="0000FF"/>
                </a:solidFill>
                <a:latin typeface="微软雅黑" pitchFamily="34" charset="-122"/>
                <a:ea typeface="微软雅黑" pitchFamily="34" charset="-122"/>
              </a:rPr>
              <a:t>= 2</a:t>
            </a:r>
            <a:r>
              <a:rPr lang="en-US" altLang="zh-CN" b="1" i="1" dirty="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373063" eaLnBrk="0" hangingPunct="0">
              <a:lnSpc>
                <a:spcPts val="3200"/>
              </a:lnSpc>
              <a:buClr>
                <a:srgbClr val="7030A0"/>
              </a:buClr>
            </a:pPr>
            <a:r>
              <a:rPr lang="zh-CN" altLang="en-US" b="1" dirty="0">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重传所需的时延 </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a:solidFill>
                  <a:srgbClr val="C00000"/>
                </a:solidFill>
                <a:latin typeface="微软雅黑" pitchFamily="34" charset="-122"/>
                <a:ea typeface="微软雅黑" pitchFamily="34" charset="-122"/>
              </a:rPr>
              <a:t>ⅹ</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基本退避时间。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32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2</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3</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4</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5</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6</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7}</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若连续多次发生冲突，表明可能有较多的站参与争用信道。</a:t>
            </a:r>
            <a:endParaRPr lang="en-US" altLang="zh-CN" b="1" dirty="0">
              <a:latin typeface="微软雅黑" panose="020B0503020204020204" pitchFamily="34" charset="-122"/>
              <a:ea typeface="微软雅黑" panose="020B0503020204020204" pitchFamily="34" charset="-122"/>
            </a:endParaRPr>
          </a:p>
          <a:p>
            <a:pPr>
              <a:lnSpc>
                <a:spcPts val="2600"/>
              </a:lnSpc>
            </a:pPr>
            <a:r>
              <a:rPr lang="zh-CN" altLang="en-US" b="1" dirty="0">
                <a:latin typeface="微软雅黑" panose="020B0503020204020204" pitchFamily="34" charset="-122"/>
                <a:ea typeface="微软雅黑" panose="020B0503020204020204" pitchFamily="34" charset="-122"/>
              </a:rPr>
              <a:t>上述退避算法可使重传需要推迟的平均时间随重传次数而增大（称为</a:t>
            </a:r>
            <a:r>
              <a:rPr lang="zh-CN" altLang="en-US" b="1" dirty="0">
                <a:solidFill>
                  <a:srgbClr val="0000FF"/>
                </a:solidFill>
                <a:latin typeface="微软雅黑" panose="020B0503020204020204" pitchFamily="34" charset="-122"/>
                <a:ea typeface="微软雅黑" panose="020B0503020204020204" pitchFamily="34" charset="-122"/>
              </a:rPr>
              <a:t>动态退避</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Mbit/s </a:t>
            </a: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争用期</a:t>
            </a:r>
            <a:r>
              <a:rPr lang="zh-CN" altLang="en-US" sz="2000" b="1" dirty="0">
                <a:solidFill>
                  <a:schemeClr val="bg1"/>
                </a:solidFill>
                <a:latin typeface="微软雅黑" pitchFamily="34" charset="-122"/>
                <a:ea typeface="微软雅黑" pitchFamily="34" charset="-122"/>
              </a:rPr>
              <a:t>的长度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endParaRPr lang="en-US" altLang="zh-CN" sz="2000" b="1" dirty="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以太网规定了</a:t>
            </a:r>
            <a:r>
              <a:rPr lang="zh-CN" altLang="en-US" sz="2000" b="1" dirty="0">
                <a:solidFill>
                  <a:srgbClr val="FFFF00"/>
                </a:solidFill>
                <a:latin typeface="微软雅黑" pitchFamily="34" charset="-122"/>
                <a:ea typeface="微软雅黑" pitchFamily="34" charset="-122"/>
              </a:rPr>
              <a:t>最短有效帧长为 </a:t>
            </a:r>
            <a:r>
              <a:rPr lang="en-US" altLang="zh-CN" sz="2000" b="1" dirty="0">
                <a:solidFill>
                  <a:srgbClr val="FFFF00"/>
                </a:solidFill>
                <a:latin typeface="微软雅黑" pitchFamily="34" charset="-122"/>
                <a:ea typeface="微软雅黑" pitchFamily="34" charset="-122"/>
              </a:rPr>
              <a:t>64 </a:t>
            </a:r>
            <a:r>
              <a:rPr lang="zh-CN" altLang="en-US" sz="2000" b="1" dirty="0">
                <a:solidFill>
                  <a:srgbClr val="FFFF00"/>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凡长度小于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字节的帧都是由于冲突而异常中止的无效帧，应当立即将其丢弃。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以太网最大端到端单程时延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争用期的一半 </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a:solidFill>
                  <a:schemeClr val="bg1"/>
                </a:solidFill>
                <a:latin typeface="微软雅黑" pitchFamily="34" charset="-122"/>
                <a:ea typeface="微软雅黑" pitchFamily="34" charset="-122"/>
              </a:rPr>
              <a:t>μs</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，相当于以太网的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发送站检测到冲突后，立即停止发送数据帧，接着就发送 </a:t>
              </a:r>
              <a:r>
                <a:rPr lang="en-US" altLang="zh-CN" b="1" dirty="0">
                  <a:solidFill>
                    <a:schemeClr val="bg1"/>
                  </a:solidFill>
                  <a:latin typeface="微软雅黑" pitchFamily="34" charset="-122"/>
                  <a:ea typeface="微软雅黑" pitchFamily="34" charset="-122"/>
                </a:rPr>
                <a:t>32 </a:t>
              </a:r>
              <a:r>
                <a:rPr lang="zh-CN" altLang="en-US" b="1" dirty="0">
                  <a:solidFill>
                    <a:schemeClr val="bg1"/>
                  </a:solidFill>
                  <a:latin typeface="微软雅黑" pitchFamily="34" charset="-122"/>
                  <a:ea typeface="微软雅黑" pitchFamily="34" charset="-122"/>
                </a:rPr>
                <a:t>或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比特的</a:t>
              </a:r>
              <a:r>
                <a:rPr lang="zh-CN" altLang="en-US" b="1" dirty="0">
                  <a:solidFill>
                    <a:srgbClr val="FFFF00"/>
                  </a:solidFill>
                  <a:latin typeface="微软雅黑" pitchFamily="34" charset="-122"/>
                  <a:ea typeface="微软雅黑" pitchFamily="34" charset="-122"/>
                </a:rPr>
                <a:t>人为干扰信号</a:t>
              </a:r>
              <a:r>
                <a:rPr lang="zh-CN" altLang="en-US" b="1" dirty="0">
                  <a:solidFill>
                    <a:srgbClr val="FF9900"/>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(jamming signal) </a:t>
              </a:r>
              <a:r>
                <a:rPr lang="zh-CN" altLang="en-US" b="1" dirty="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以太网还规定了帧间最小间隔为 </a:t>
              </a:r>
              <a:r>
                <a:rPr lang="en-US" altLang="zh-CN" b="1" dirty="0">
                  <a:solidFill>
                    <a:schemeClr val="bg1"/>
                  </a:solidFill>
                  <a:latin typeface="微软雅黑" pitchFamily="34" charset="-122"/>
                  <a:ea typeface="微软雅黑" pitchFamily="34" charset="-122"/>
                </a:rPr>
                <a:t>9.6 </a:t>
              </a:r>
              <a:r>
                <a:rPr lang="el-GR" altLang="zh-CN" b="1" dirty="0">
                  <a:solidFill>
                    <a:schemeClr val="bg1"/>
                  </a:solidFill>
                  <a:latin typeface="微软雅黑" pitchFamily="34" charset="-122"/>
                  <a:ea typeface="微软雅黑" pitchFamily="34" charset="-122"/>
                </a:rPr>
                <a:t>μ</a:t>
              </a:r>
              <a:r>
                <a:rPr lang="en-US" altLang="zh-CN" b="1" dirty="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a:solidFill>
                      <a:srgbClr val="0000CC"/>
                    </a:solidFill>
                    <a:latin typeface="微软雅黑" pitchFamily="34" charset="-122"/>
                    <a:ea typeface="微软雅黑" pitchFamily="34" charset="-122"/>
                  </a:rPr>
                  <a:t>32 </a:t>
                </a:r>
                <a:r>
                  <a:rPr kumimoji="1" lang="zh-CN" altLang="en-US" sz="1050" b="1" dirty="0">
                    <a:solidFill>
                      <a:srgbClr val="0000CC"/>
                    </a:solidFill>
                    <a:latin typeface="微软雅黑" pitchFamily="34" charset="-122"/>
                    <a:ea typeface="微软雅黑" pitchFamily="34" charset="-122"/>
                  </a:rPr>
                  <a:t>或 </a:t>
                </a:r>
                <a:r>
                  <a:rPr kumimoji="1" lang="en-US" altLang="zh-CN" sz="1050" b="1" dirty="0">
                    <a:solidFill>
                      <a:srgbClr val="0000CC"/>
                    </a:solidFill>
                    <a:latin typeface="微软雅黑" pitchFamily="34" charset="-122"/>
                    <a:ea typeface="微软雅黑" pitchFamily="34" charset="-122"/>
                  </a:rPr>
                  <a:t>48 </a:t>
                </a:r>
                <a:r>
                  <a:rPr kumimoji="1" lang="zh-CN" altLang="en-US" sz="1050" b="1" dirty="0">
                    <a:solidFill>
                      <a:srgbClr val="0000CC"/>
                    </a:solidFill>
                    <a:latin typeface="微软雅黑" pitchFamily="34" charset="-122"/>
                    <a:ea typeface="微软雅黑" pitchFamily="34" charset="-122"/>
                  </a:rPr>
                  <a:t>比特干扰信号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96 bit </a:t>
            </a:r>
            <a:r>
              <a:rPr lang="zh-CN" altLang="en-US" sz="1200" b="1" dirty="0">
                <a:solidFill>
                  <a:schemeClr val="bg1"/>
                </a:solidFill>
                <a:latin typeface="微软雅黑" pitchFamily="34" charset="-122"/>
                <a:ea typeface="微软雅黑" pitchFamily="34" charset="-122"/>
              </a:rPr>
              <a:t>时间内仍然空闲，开始发送，同时进行碰撞检测</a:t>
            </a: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停止发送数据</a:t>
            </a:r>
            <a:endParaRPr lang="en-US" altLang="zh-CN" sz="1400" b="1" dirty="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等待随机时间</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（截断二进制指数算法）</a:t>
            </a:r>
            <a:endParaRPr lang="en-US" altLang="zh-CN" sz="12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是，发送失败</a:t>
            </a: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发送人为干扰信号</a:t>
            </a:r>
            <a:endParaRPr lang="en-US" altLang="zh-CN" sz="1400"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a:solidFill>
                  <a:srgbClr val="0000FF"/>
                </a:solidFill>
                <a:latin typeface="微软雅黑" pitchFamily="34" charset="-122"/>
                <a:ea typeface="微软雅黑" pitchFamily="34" charset="-122"/>
              </a:rPr>
              <a:t>粗同轴电缆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细同轴电缆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星形拓扑</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2 </a:t>
              </a:r>
              <a:r>
                <a:rPr lang="zh-CN" altLang="en-US" sz="1400" b="1" dirty="0">
                  <a:solidFill>
                    <a:srgbClr val="0000FF"/>
                  </a:solidFill>
                  <a:latin typeface="微软雅黑" pitchFamily="34" charset="-122"/>
                  <a:ea typeface="微软雅黑" pitchFamily="34" charset="-122"/>
                </a:rPr>
                <a:t>对双绞线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制定出采用双绞线的星形以太网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m</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itchFamily="34" charset="-122"/>
                <a:ea typeface="微软雅黑" pitchFamily="34" charset="-122"/>
              </a:rPr>
              <a:t>注意：</a:t>
            </a:r>
            <a:r>
              <a:rPr lang="zh-CN" altLang="zh-CN" sz="1400" b="1" dirty="0">
                <a:solidFill>
                  <a:schemeClr val="bg1"/>
                </a:solidFill>
                <a:latin typeface="微软雅黑" pitchFamily="34" charset="-122"/>
                <a:ea typeface="微软雅黑" pitchFamily="34" charset="-122"/>
              </a:rPr>
              <a:t>不同的链路层可能采用不同的数据链路层协议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采用了</a:t>
            </a:r>
            <a:r>
              <a:rPr lang="zh-CN" altLang="en-US" sz="2000" b="1" dirty="0">
                <a:solidFill>
                  <a:srgbClr val="C00000"/>
                </a:solidFill>
                <a:latin typeface="微软雅黑" pitchFamily="34" charset="-122"/>
                <a:ea typeface="微软雅黑" pitchFamily="34" charset="-122"/>
              </a:rPr>
              <a:t>专门芯片，</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个接口的集线器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以太网的信道利用率</a:t>
            </a: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单程端到端传播时延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，则争用期长度 </a:t>
            </a:r>
            <a:r>
              <a:rPr lang="en-US" altLang="zh-CN" sz="2000" b="1" dirty="0">
                <a:latin typeface="微软雅黑" pitchFamily="34" charset="-122"/>
                <a:ea typeface="微软雅黑" pitchFamily="34" charset="-122"/>
              </a:rPr>
              <a:t>= 2</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设：</a:t>
            </a:r>
            <a:r>
              <a:rPr lang="zh-CN" altLang="en-US" sz="2000" b="1" dirty="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注意：</a:t>
            </a:r>
            <a:r>
              <a:rPr lang="zh-CN" altLang="en-US" b="1" dirty="0">
                <a:latin typeface="微软雅黑" panose="020B0503020204020204" pitchFamily="34" charset="-122"/>
                <a:ea typeface="微软雅黑" panose="020B0503020204020204" pitchFamily="34" charset="-122"/>
              </a:rPr>
              <a:t>成功发送一个帧需要占用信道的时间是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，比帧的发送时间要多一个单程端到端时延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要提高以太网的信道利用率，就必须减小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a:solidFill>
                  <a:srgbClr val="C00000"/>
                </a:solidFill>
                <a:latin typeface="Times New Roman" pitchFamily="18" charset="0"/>
                <a:ea typeface="微软雅黑" pitchFamily="34" charset="-122"/>
                <a:cs typeface="Times New Roman" pitchFamily="18" charset="0"/>
              </a:rPr>
              <a:t>a</a:t>
            </a:r>
            <a:r>
              <a:rPr lang="en-US" altLang="zh-CN" sz="2000" b="1" i="1" dirty="0">
                <a:latin typeface="Times New Roman" pitchFamily="18" charset="0"/>
                <a:ea typeface="微软雅黑" pitchFamily="34" charset="-122"/>
                <a:cs typeface="Times New Roman" pitchFamily="18" charset="0"/>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以太网单程端到端时延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与帧的发送时间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之比：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4" name="公式" r:id="rId3" imgW="545760" imgH="228600" progId="Equation.3">
                  <p:embed/>
                </p:oleObj>
              </mc:Choice>
              <mc:Fallback>
                <p:oleObj name="公式" r:id="rId3" imgW="54576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 0</a:t>
              </a:r>
              <a:r>
                <a:rPr lang="zh-CN" altLang="en-US" b="1" dirty="0">
                  <a:solidFill>
                    <a:srgbClr val="FFFF00"/>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为提高利用率，以太网的参数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当数据率一定时，以太网的连线的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39" name="公式" r:id="rId4" imgW="1269449" imgH="431613" progId="Equation.3">
                  <p:embed/>
                </p:oleObj>
              </mc:Choice>
              <mc:Fallback>
                <p:oleObj name="公式" r:id="rId4" imgW="1269449" imgH="431613"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主要内容：</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标准为局域网规定了一种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位的全球地址（简称为地址）是指局域网上的每一台计算机中</a:t>
            </a:r>
            <a:r>
              <a:rPr lang="zh-CN" altLang="en-US" sz="2000" b="1" dirty="0">
                <a:solidFill>
                  <a:srgbClr val="C00000"/>
                </a:solidFill>
                <a:latin typeface="微软雅黑" pitchFamily="34" charset="-122"/>
                <a:ea typeface="微软雅黑" pitchFamily="34" charset="-122"/>
              </a:rPr>
              <a:t>固化在适配器的 </a:t>
            </a:r>
            <a:r>
              <a:rPr lang="en-US" altLang="zh-CN" sz="2000" b="1" dirty="0">
                <a:solidFill>
                  <a:srgbClr val="C00000"/>
                </a:solidFill>
                <a:latin typeface="微软雅黑" pitchFamily="34" charset="-122"/>
                <a:ea typeface="微软雅黑" pitchFamily="34" charset="-122"/>
              </a:rPr>
              <a:t>ROM </a:t>
            </a:r>
            <a:r>
              <a:rPr lang="zh-CN" altLang="en-US" sz="2000" b="1" dirty="0">
                <a:solidFill>
                  <a:srgbClr val="C00000"/>
                </a:solidFill>
                <a:latin typeface="微软雅黑" pitchFamily="34" charset="-122"/>
                <a:ea typeface="微软雅黑" pitchFamily="34" charset="-122"/>
              </a:rPr>
              <a:t>中的地址。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a:solidFill>
                    <a:srgbClr val="FFFF00"/>
                  </a:solidFill>
                  <a:latin typeface="微软雅黑" pitchFamily="34" charset="-122"/>
                  <a:ea typeface="微软雅黑" pitchFamily="34" charset="-122"/>
                </a:rPr>
                <a:t>注意：</a:t>
              </a:r>
              <a:r>
                <a:rPr lang="zh-CN" altLang="en-US" b="1" dirty="0">
                  <a:solidFill>
                    <a:schemeClr val="bg1"/>
                  </a:solidFill>
                  <a:latin typeface="微软雅黑" pitchFamily="34" charset="-122"/>
                  <a:ea typeface="微软雅黑" pitchFamily="34" charset="-122"/>
                </a:rPr>
                <a:t>如果连接在局域网上的主机或路由器安装有多个适配器，这样的主机或路由器就有多个“地址”。更准确些说，这种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注册管理机构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负责向厂家分配</a:t>
            </a:r>
            <a:r>
              <a:rPr lang="zh-CN" altLang="en-US" sz="2000" b="1" dirty="0">
                <a:solidFill>
                  <a:srgbClr val="0000FF"/>
                </a:solidFill>
                <a:latin typeface="微软雅黑" pitchFamily="34" charset="-122"/>
                <a:ea typeface="微软雅黑" pitchFamily="34" charset="-122"/>
              </a:rPr>
              <a:t>前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组织唯一标识符 </a:t>
            </a:r>
            <a:r>
              <a:rPr lang="en-US" altLang="zh-CN" sz="2000" b="1" dirty="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厂家自行指派</a:t>
            </a:r>
            <a:r>
              <a:rPr lang="zh-CN" altLang="en-US" sz="2000" b="1" dirty="0">
                <a:solidFill>
                  <a:srgbClr val="0000FF"/>
                </a:solidFill>
                <a:latin typeface="微软雅黑" pitchFamily="34" charset="-122"/>
                <a:ea typeface="微软雅黑" pitchFamily="34" charset="-122"/>
              </a:rPr>
              <a:t>后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扩展标识符 </a:t>
            </a:r>
            <a:r>
              <a:rPr lang="en-US" altLang="zh-CN" sz="2000" b="1" dirty="0">
                <a:latin typeface="微软雅黑" pitchFamily="34" charset="-122"/>
                <a:ea typeface="微软雅黑" pitchFamily="34" charset="-122"/>
              </a:rPr>
              <a:t>(extended identifier)</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必须保证生产出的适配器</a:t>
            </a:r>
            <a:r>
              <a:rPr lang="zh-CN" altLang="en-US" sz="2000" b="1" dirty="0">
                <a:solidFill>
                  <a:srgbClr val="C00000"/>
                </a:solidFill>
                <a:latin typeface="微软雅黑" pitchFamily="34" charset="-122"/>
                <a:ea typeface="微软雅黑" pitchFamily="34" charset="-122"/>
              </a:rPr>
              <a:t>没有重复地址。</a:t>
            </a:r>
            <a:endParaRPr lang="en-US" altLang="zh-CN"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a:latin typeface="微软雅黑" pitchFamily="34" charset="-122"/>
                <a:ea typeface="微软雅黑" pitchFamily="34" charset="-122"/>
              </a:rPr>
              <a:t>ROM </a:t>
            </a:r>
            <a:r>
              <a:rPr lang="zh-CN" altLang="en-US" sz="2000" b="1" dirty="0">
                <a:latin typeface="微软雅黑" pitchFamily="34" charset="-122"/>
                <a:ea typeface="微软雅黑" pitchFamily="34" charset="-122"/>
              </a:rPr>
              <a:t>中。</a:t>
            </a: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48 </a:t>
            </a:r>
            <a:r>
              <a:rPr lang="zh-CN" altLang="en-US" sz="2000" b="1" dirty="0">
                <a:solidFill>
                  <a:schemeClr val="bg1"/>
                </a:solidFill>
                <a:latin typeface="微软雅黑" pitchFamily="34" charset="-122"/>
                <a:ea typeface="微软雅黑" pitchFamily="34" charset="-122"/>
              </a:rPr>
              <a:t>位的</a:t>
            </a:r>
            <a:r>
              <a:rPr lang="en-US" altLang="zh-CN" sz="2000" b="1" dirty="0">
                <a:solidFill>
                  <a:schemeClr val="bg1"/>
                </a:solidFill>
                <a:latin typeface="微软雅黑" pitchFamily="34" charset="-122"/>
                <a:ea typeface="微软雅黑" pitchFamily="34" charset="-122"/>
              </a:rPr>
              <a:t>  MAC </a:t>
            </a:r>
            <a:r>
              <a:rPr lang="zh-CN" altLang="en-US" sz="2000" b="1" dirty="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 （</a:t>
              </a:r>
              <a:r>
                <a:rPr lang="en-US" altLang="zh-CN" sz="1600" b="1" dirty="0">
                  <a:latin typeface="微软雅黑" pitchFamily="34" charset="-122"/>
                  <a:ea typeface="微软雅黑" pitchFamily="34" charset="-122"/>
                </a:rPr>
                <a:t>EUI-48</a:t>
              </a:r>
              <a:r>
                <a:rPr lang="zh-CN" altLang="en-US" sz="1600" b="1" dirty="0">
                  <a:latin typeface="微软雅黑" pitchFamily="34" charset="-122"/>
                  <a:ea typeface="微软雅黑" pitchFamily="34" charset="-122"/>
                </a:rPr>
                <a:t>）</a:t>
              </a: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字节的最低位为 </a:t>
            </a:r>
            <a:r>
              <a:rPr lang="en-US" altLang="zh-CN" sz="2000" b="1" dirty="0">
                <a:latin typeface="微软雅黑" pitchFamily="34" charset="-122"/>
                <a:ea typeface="微软雅黑" pitchFamily="34" charset="-122"/>
              </a:rPr>
              <a:t>I/G (Individual / Group) </a:t>
            </a:r>
            <a:r>
              <a:rPr lang="zh-CN" altLang="en-US" sz="2000" b="1" dirty="0">
                <a:latin typeface="微软雅黑" pitchFamily="34" charset="-122"/>
                <a:ea typeface="微软雅黑" pitchFamily="34" charset="-122"/>
              </a:rPr>
              <a:t>位。</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组地址：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。组地址用来进行</a:t>
            </a:r>
            <a:r>
              <a:rPr lang="zh-CN" altLang="en-US" sz="2000" b="1" dirty="0">
                <a:solidFill>
                  <a:srgbClr val="0000FF"/>
                </a:solidFill>
                <a:latin typeface="微软雅黑" pitchFamily="34" charset="-122"/>
                <a:ea typeface="微软雅黑" pitchFamily="34" charset="-122"/>
              </a:rPr>
              <a:t>多播。</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广播地址：</a:t>
            </a: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(Global / Local)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。厂商向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帧，先用硬件检查帧中的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适配器具有</a:t>
            </a:r>
            <a:r>
              <a:rPr lang="zh-CN" altLang="en-US" sz="2000" b="1" dirty="0">
                <a:solidFill>
                  <a:srgbClr val="0000CC"/>
                </a:solidFill>
                <a:latin typeface="微软雅黑" pitchFamily="34" charset="-122"/>
                <a:ea typeface="微软雅黑" pitchFamily="34" charset="-122"/>
              </a:rPr>
              <a:t>过滤功能</a:t>
            </a: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种标准：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a:solidFill>
                  <a:schemeClr val="bg1"/>
                </a:solidFill>
                <a:latin typeface="微软雅黑" pitchFamily="34" charset="-122"/>
                <a:ea typeface="微软雅黑" pitchFamily="34" charset="-122"/>
              </a:rPr>
              <a:t>字节 </a:t>
            </a:r>
            <a:r>
              <a:rPr lang="en-US" altLang="zh-CN" sz="1600" b="1" dirty="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字节的首部和尾部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数据字段的最小长度（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字节时，应在数据字段的后面加入整数字节的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a:solidFill>
                  <a:schemeClr val="bg1"/>
                </a:solidFill>
                <a:latin typeface="微软雅黑" pitchFamily="34" charset="-122"/>
                <a:ea typeface="微软雅黑" pitchFamily="34" charset="-122"/>
              </a:rPr>
              <a:t>，以保证以太网的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帧开始定界符</a:t>
                </a: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由硬件在帧的前面插入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为了达到比特同步，在传输媒体上实际传送的要比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endParaRPr lang="en-US" altLang="zh-CN" sz="2000" b="1" dirty="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a:solidFill>
                  <a:schemeClr val="bg1"/>
                </a:solidFill>
                <a:latin typeface="微软雅黑" pitchFamily="34" charset="-122"/>
                <a:ea typeface="微软雅黑" pitchFamily="34" charset="-122"/>
              </a:rPr>
              <a:t>与以太网 </a:t>
            </a:r>
            <a:r>
              <a:rPr lang="en-US" altLang="zh-CN" sz="2000" b="1" dirty="0">
                <a:solidFill>
                  <a:schemeClr val="bg1"/>
                </a:solidFill>
                <a:latin typeface="微软雅黑" pitchFamily="34" charset="-122"/>
                <a:ea typeface="微软雅黑" pitchFamily="34" charset="-122"/>
              </a:rPr>
              <a:t>V2 MAC </a:t>
            </a:r>
            <a:r>
              <a:rPr lang="zh-CN" altLang="en-US" sz="2000" b="1" dirty="0">
                <a:solidFill>
                  <a:schemeClr val="bg1"/>
                </a:solidFill>
                <a:latin typeface="微软雅黑" pitchFamily="34" charset="-122"/>
                <a:ea typeface="微软雅黑" pitchFamily="34" charset="-122"/>
              </a:rPr>
              <a:t>帧格式的区别</a:t>
            </a: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长度</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类型</a:t>
            </a: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大于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时，表示“类型”；</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时，表示“长度”。</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扩展的</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zh-CN" altLang="en-US" sz="2000" b="1" dirty="0">
                <a:solidFill>
                  <a:schemeClr val="bg1"/>
                </a:solidFill>
                <a:latin typeface="微软雅黑" pitchFamily="34" charset="-122"/>
                <a:ea typeface="微软雅黑" pitchFamily="34" charset="-122"/>
              </a:rPr>
              <a:t>在物理层扩展以太网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zh-CN" altLang="en-US" sz="2000" b="1" dirty="0">
                <a:solidFill>
                  <a:schemeClr val="bg1"/>
                </a:solidFill>
                <a:latin typeface="微软雅黑" pitchFamily="34" charset="-122"/>
                <a:ea typeface="微软雅黑" pitchFamily="34" charset="-122"/>
              </a:rPr>
              <a:t>在数据链路层扩展以太网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zh-CN" altLang="en-US" sz="2000" b="1" dirty="0">
                <a:solidFill>
                  <a:schemeClr val="bg1"/>
                </a:solidFill>
                <a:latin typeface="微软雅黑" pitchFamily="34" charset="-122"/>
                <a:ea typeface="微软雅黑" pitchFamily="34" charset="-122"/>
              </a:rPr>
              <a:t>虚拟局域网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使用光纤扩展</a:t>
            </a: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三个独立的以太网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一个扩展的以太网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使用集线器扩展</a:t>
            </a: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使原来属于不同碰撞域（冲突域）的计算机能够</a:t>
            </a:r>
            <a:r>
              <a:rPr lang="zh-CN" altLang="en-US" sz="2000" b="1" dirty="0">
                <a:solidFill>
                  <a:srgbClr val="C00000"/>
                </a:solidFill>
                <a:latin typeface="微软雅黑" pitchFamily="34" charset="-122"/>
                <a:ea typeface="微软雅黑" pitchFamily="34" charset="-122"/>
              </a:rPr>
              <a:t>跨碰撞域通信。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碰撞域增大了，总的吞吐量未提高。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如果使用不同的以太网技术（如数据率不同），那么就不能用集线器将它们互连起来。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指网络中一个站点发出的帧会与其他站点发出的帧产生碰撞或冲突的那部分网络。</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碰撞域越大，发生碰撞的概率越高。</a:t>
            </a: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更为常用。早期使用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在数据链路层扩展以太网</a:t>
            </a: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4547</TotalTime>
  <Words>9643</Words>
  <Application>Microsoft Office PowerPoint</Application>
  <PresentationFormat>全屏显示(16:9)</PresentationFormat>
  <Paragraphs>2027</Paragraphs>
  <Slides>151</Slides>
  <Notes>26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0" baseType="lpstr">
      <vt:lpstr>宋体</vt:lpstr>
      <vt:lpstr>Arial Rounded MT Bold</vt:lpstr>
      <vt:lpstr>Arial</vt:lpstr>
      <vt:lpstr>Times New Roman</vt:lpstr>
      <vt:lpstr>Wingdings</vt:lpstr>
      <vt:lpstr>微软雅黑</vt:lpstr>
      <vt:lpstr>Calibri</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huyingxin</cp:lastModifiedBy>
  <cp:revision>590</cp:revision>
  <dcterms:created xsi:type="dcterms:W3CDTF">2018-07-18T08:51:30Z</dcterms:created>
  <dcterms:modified xsi:type="dcterms:W3CDTF">2022-02-15T08:04:52Z</dcterms:modified>
</cp:coreProperties>
</file>