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1.xml" ContentType="application/inkml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362" r:id="rId4"/>
    <p:sldId id="36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374" r:id="rId16"/>
    <p:sldId id="375" r:id="rId17"/>
    <p:sldId id="372" r:id="rId18"/>
    <p:sldId id="376" r:id="rId19"/>
    <p:sldId id="379" r:id="rId20"/>
    <p:sldId id="380" r:id="rId21"/>
    <p:sldId id="271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369" r:id="rId32"/>
    <p:sldId id="365" r:id="rId33"/>
    <p:sldId id="366" r:id="rId34"/>
    <p:sldId id="370" r:id="rId35"/>
    <p:sldId id="367" r:id="rId36"/>
    <p:sldId id="368" r:id="rId37"/>
    <p:sldId id="287" r:id="rId38"/>
    <p:sldId id="288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  <a:srgbClr val="99CC00"/>
    <a:srgbClr val="FF0000"/>
    <a:srgbClr val="FF9900"/>
    <a:srgbClr val="FF99FF"/>
    <a:srgbClr val="FFFF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4660"/>
  </p:normalViewPr>
  <p:slideViewPr>
    <p:cSldViewPr>
      <p:cViewPr varScale="1">
        <p:scale>
          <a:sx n="110" d="100"/>
          <a:sy n="110" d="100"/>
        </p:scale>
        <p:origin x="20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13" Type="http://schemas.openxmlformats.org/officeDocument/2006/relationships/slide" Target="slides/slide26.xml"/><Relationship Id="rId18" Type="http://schemas.openxmlformats.org/officeDocument/2006/relationships/slide" Target="slides/slide44.xml"/><Relationship Id="rId3" Type="http://schemas.openxmlformats.org/officeDocument/2006/relationships/slide" Target="slides/slide3.xml"/><Relationship Id="rId7" Type="http://schemas.openxmlformats.org/officeDocument/2006/relationships/slide" Target="slides/slide11.xml"/><Relationship Id="rId12" Type="http://schemas.openxmlformats.org/officeDocument/2006/relationships/slide" Target="slides/slide25.xml"/><Relationship Id="rId17" Type="http://schemas.openxmlformats.org/officeDocument/2006/relationships/slide" Target="slides/slide43.xml"/><Relationship Id="rId2" Type="http://schemas.openxmlformats.org/officeDocument/2006/relationships/slide" Target="slides/slide2.xml"/><Relationship Id="rId16" Type="http://schemas.openxmlformats.org/officeDocument/2006/relationships/slide" Target="slides/slide42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11" Type="http://schemas.openxmlformats.org/officeDocument/2006/relationships/slide" Target="slides/slide22.xml"/><Relationship Id="rId5" Type="http://schemas.openxmlformats.org/officeDocument/2006/relationships/slide" Target="slides/slide5.xml"/><Relationship Id="rId15" Type="http://schemas.openxmlformats.org/officeDocument/2006/relationships/slide" Target="slides/slide34.xml"/><Relationship Id="rId10" Type="http://schemas.openxmlformats.org/officeDocument/2006/relationships/slide" Target="slides/slide20.xml"/><Relationship Id="rId4" Type="http://schemas.openxmlformats.org/officeDocument/2006/relationships/slide" Target="slides/slide4.xml"/><Relationship Id="rId9" Type="http://schemas.openxmlformats.org/officeDocument/2006/relationships/slide" Target="slides/slide14.xml"/><Relationship Id="rId14" Type="http://schemas.openxmlformats.org/officeDocument/2006/relationships/slide" Target="slides/slide30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6" Type="http://schemas.openxmlformats.org/officeDocument/2006/relationships/image" Target="../media/image65.emf"/><Relationship Id="rId5" Type="http://schemas.openxmlformats.org/officeDocument/2006/relationships/image" Target="../media/image64.emf"/><Relationship Id="rId4" Type="http://schemas.openxmlformats.org/officeDocument/2006/relationships/image" Target="../media/image6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7" Type="http://schemas.openxmlformats.org/officeDocument/2006/relationships/image" Target="../media/image72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6" Type="http://schemas.openxmlformats.org/officeDocument/2006/relationships/image" Target="../media/image71.emf"/><Relationship Id="rId5" Type="http://schemas.openxmlformats.org/officeDocument/2006/relationships/image" Target="../media/image70.emf"/><Relationship Id="rId4" Type="http://schemas.openxmlformats.org/officeDocument/2006/relationships/image" Target="../media/image69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emf"/><Relationship Id="rId4" Type="http://schemas.openxmlformats.org/officeDocument/2006/relationships/image" Target="../media/image7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6" Type="http://schemas.openxmlformats.org/officeDocument/2006/relationships/image" Target="../media/image83.emf"/><Relationship Id="rId5" Type="http://schemas.openxmlformats.org/officeDocument/2006/relationships/image" Target="../media/image82.emf"/><Relationship Id="rId4" Type="http://schemas.openxmlformats.org/officeDocument/2006/relationships/image" Target="../media/image81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3" Type="http://schemas.openxmlformats.org/officeDocument/2006/relationships/image" Target="../media/image109.emf"/><Relationship Id="rId7" Type="http://schemas.openxmlformats.org/officeDocument/2006/relationships/image" Target="../media/image113.emf"/><Relationship Id="rId2" Type="http://schemas.openxmlformats.org/officeDocument/2006/relationships/image" Target="../media/image108.emf"/><Relationship Id="rId1" Type="http://schemas.openxmlformats.org/officeDocument/2006/relationships/image" Target="../media/image107.emf"/><Relationship Id="rId6" Type="http://schemas.openxmlformats.org/officeDocument/2006/relationships/image" Target="../media/image112.emf"/><Relationship Id="rId5" Type="http://schemas.openxmlformats.org/officeDocument/2006/relationships/image" Target="../media/image111.emf"/><Relationship Id="rId4" Type="http://schemas.openxmlformats.org/officeDocument/2006/relationships/image" Target="../media/image110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3" Type="http://schemas.openxmlformats.org/officeDocument/2006/relationships/image" Target="../media/image117.emf"/><Relationship Id="rId7" Type="http://schemas.openxmlformats.org/officeDocument/2006/relationships/image" Target="../media/image121.emf"/><Relationship Id="rId2" Type="http://schemas.openxmlformats.org/officeDocument/2006/relationships/image" Target="../media/image116.emf"/><Relationship Id="rId1" Type="http://schemas.openxmlformats.org/officeDocument/2006/relationships/image" Target="../media/image115.emf"/><Relationship Id="rId6" Type="http://schemas.openxmlformats.org/officeDocument/2006/relationships/image" Target="../media/image120.emf"/><Relationship Id="rId5" Type="http://schemas.openxmlformats.org/officeDocument/2006/relationships/image" Target="../media/image119.emf"/><Relationship Id="rId4" Type="http://schemas.openxmlformats.org/officeDocument/2006/relationships/image" Target="../media/image118.emf"/><Relationship Id="rId9" Type="http://schemas.openxmlformats.org/officeDocument/2006/relationships/image" Target="../media/image12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2" Type="http://schemas.openxmlformats.org/officeDocument/2006/relationships/image" Target="../media/image125.emf"/><Relationship Id="rId1" Type="http://schemas.openxmlformats.org/officeDocument/2006/relationships/image" Target="../media/image124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emf"/><Relationship Id="rId2" Type="http://schemas.openxmlformats.org/officeDocument/2006/relationships/image" Target="../media/image128.emf"/><Relationship Id="rId1" Type="http://schemas.openxmlformats.org/officeDocument/2006/relationships/image" Target="../media/image127.emf"/><Relationship Id="rId5" Type="http://schemas.openxmlformats.org/officeDocument/2006/relationships/image" Target="../media/image131.emf"/><Relationship Id="rId4" Type="http://schemas.openxmlformats.org/officeDocument/2006/relationships/image" Target="../media/image130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6" Type="http://schemas.openxmlformats.org/officeDocument/2006/relationships/image" Target="../media/image40.wmf"/><Relationship Id="rId5" Type="http://schemas.openxmlformats.org/officeDocument/2006/relationships/image" Target="../media/image39.emf"/><Relationship Id="rId10" Type="http://schemas.openxmlformats.org/officeDocument/2006/relationships/image" Target="../media/image44.wmf"/><Relationship Id="rId4" Type="http://schemas.openxmlformats.org/officeDocument/2006/relationships/image" Target="../media/image38.emf"/><Relationship Id="rId9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image" Target="../media/image47.emf"/><Relationship Id="rId7" Type="http://schemas.openxmlformats.org/officeDocument/2006/relationships/image" Target="../media/image51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10" Type="http://schemas.openxmlformats.org/officeDocument/2006/relationships/image" Target="../media/image54.emf"/><Relationship Id="rId4" Type="http://schemas.openxmlformats.org/officeDocument/2006/relationships/image" Target="../media/image48.emf"/><Relationship Id="rId9" Type="http://schemas.openxmlformats.org/officeDocument/2006/relationships/image" Target="../media/image5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3-12T02:22:32.1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4145 3104 0,'-17'53'0,"-1"88"15,0 18-15,-17 18 16,0-1-16,17 18 15,0 18-15,1-36 16,-19 18-16,1 0 16,35-35-16,-17 17 15,17-52-15,-36-1 16,36-87-16,0-1 16</inkml:trace>
  <inkml:trace contextRef="#ctx0" brushRef="#br0" timeOffset="552.5285">4198 3069 0,'0'0'16,"35"0"-16,1 0 16,-19 0-1,1 0-15,35 0 16,0 0-16,17 0 16,-17 0-16,-18 0 15,36 18-15,0-18 16,-1 0-16,-52 0 15,-1 0-15,1 0 16,-18 17 31</inkml:trace>
  <inkml:trace contextRef="#ctx0" brushRef="#br0" timeOffset="1007.8162">4110 3863 0,'18'18'15,"34"-18"1,1 0-16,53 0 16,-35 0-16,-1 0 15,-17 0-15,-18 0 16,71 0-16,-35 0 16,-36 0-16,0 0 15</inkml:trace>
  <inkml:trace contextRef="#ctx0" brushRef="#br0" timeOffset="1361.7707">5345 3545 0,'17'0'0,"19"0"16,-19 0-16,18 0 15,1 0-15,-1-17 16,-17 17-16,35 0 16,-36 0-16,36 0 15,0 0-15,-18 0 16,-17 0-16,0 0 16</inkml:trace>
  <inkml:trace contextRef="#ctx0" brushRef="#br0" timeOffset="1799.5998">5186 3986 0,'70'0'32,"-34"0"-17,52-53-15,0 36 16,36-18-16,-1-18 16,-17 53-1,-18-18-15,-17 18 16,-18 0-16,-18 0 15,18-18-15,-36 1 16,1 17-16,0 0 16</inkml:trace>
  <inkml:trace contextRef="#ctx0" brushRef="#br0" timeOffset="2671.271">7003 2999 0,'0'0'0,"0"35"16,0 18-16,0 17 15,0 19-15,-18-1 16,-70 88-16,35-52 16,-35 17-16,35 0 15,0-18-15,18-52 16,-18 17-16,53-53 16,-18 36-16,18-36 15,0 0 1,0-17-16,0 0 15,0-1 1</inkml:trace>
  <inkml:trace contextRef="#ctx0" brushRef="#br0" timeOffset="3103.0903">7091 2646 0,'0'70'31,"0"36"-15,0 71-16,35 17 16,-17-18-16,17 18 15,-35-35-15,71 17 16,-54-52-16,36-36 15,-35 0 1,17 0-16,-17-52 0,-18-1 16,17 0-1,1-17-15,-36-18 63</inkml:trace>
  <inkml:trace contextRef="#ctx0" brushRef="#br0" timeOffset="3527.824">6668 3845 0,'0'0'0,"88"0"15,0 0 1,35 0-1,-52 0-15,17 0 0,-35 0 16,0 0 0,-18 0-16,18-17 15,0 17-15,-35 0 16,17 0-16,0 0 16,-17 0-16</inkml:trace>
  <inkml:trace contextRef="#ctx0" brushRef="#br0" timeOffset="4703.0611">8414 3228 0,'0'35'31,"0"36"-31,0 17 16,0 35-16,0 19 16,0 16-16,0-17 15,0 36-15,0-36 16,0-35-16,0 70 16,0-70-16,0-53 15,0 17-15,0-34 16,0-1-16</inkml:trace>
  <inkml:trace contextRef="#ctx0" brushRef="#br0" timeOffset="5521.7585">8484 3369 0,'0'-18'0,"36"18"63,16 0-63,37 0 15,17 36 1,17 17-16,-70-18 0,-18 0 16,36 18-1,-36 0-15,-17-18 16,-18-17 0,0 17-1,0 18-15,0 0 16,0 53-16,-71 0 15,1-53-15,-19 35 16,36-35-16,-35-18 16,53-17-16,0-1 15,88-17 79,52 0-78,72 36-16,17 34 15,0 1-15,-18-36 16,-52 18-16,-71-36 16,-36 1-16,-17 0 31,0-1-16,0 19-15,0-19 16,0 19-16,-35-1 16,17-18-1,-17-17-15,-18 36 16,-17-19-16,52-17 16,-17 0-16,17 0 15,0 0 1,1 0-1,-1 0 1,18-53 0</inkml:trace>
  <inkml:trace contextRef="#ctx0" brushRef="#br0" timeOffset="5857.2104">10107 3528 0,'0'0'0,"0"-18"0,35 0 16,-17 18-16,17-17 15,1 17 1,16-18-16,19 18 15,35 0-15,-18-17 16,88 17-16,-17 0 16,-18 0-16,-17 0 15,-18 0-15,-53 0 16,-18 0-16,-18 0 16</inkml:trace>
  <inkml:trace contextRef="#ctx0" brushRef="#br0" timeOffset="6169.3537">11130 3104 0,'0'36'47,"0"70"-31,0-1 0,0-16-16,0 52 15,0-18-15,0 18 16,0-17-16,0-54 15,0 1-15,0-18 16,0 0-16,0-36 16,0 54-16,-35 17 15,17-35-15</inkml:trace>
  <inkml:trace contextRef="#ctx0" brushRef="#br0" timeOffset="6919.3441">12206 2558 0,'0'0'0,"18"0"15,17 0 1,-35 17-16,0 19 15,0 16-15,18 1 16,-18 53-16,0 18 16,0 17-16,0 53 15,0-53-15,0 18 16,0-18-16,0-35 16,0-36-16,0-17 15,0-35-15,0-1 16,0 1-16,0-53 62</inkml:trace>
  <inkml:trace contextRef="#ctx0" brushRef="#br0" timeOffset="7752.8979">12418 2522 0,'17'-17'32,"1"17"-17,17 0-15,18 0 16,-17 0-16,-1 0 15,35 17-15,-52-17 16,0 18-16,-18 0 16,17-18-1,-17 17-15,0 36 16,0 0-16,0 18 16,-53 17-16,-35 0 15,-18 18-15,0-36 16,1-34-16,87-19 15,-17-17-15,35 18 94,123 0-78,1 17-16,-1 0 15,-35 18-15,18 0 16,0 18-16,0-19 16,-71-34-16,-17 0 15,-18-1-15,17-17 32,-17 36-32,-52 17 15,-19 35-15,-17-18 16,-18 36-16,35-71 15,-52 54-15,70-72 16,-53 36-16,53-35 16,36-18-16,-1 0 15,0 0 1,18-53 46,0 0-46</inkml:trace>
  <inkml:trace contextRef="#ctx0" brushRef="#br0" timeOffset="8319.1663">14411 2646 0,'-18'0'15,"-17"0"-15,-18 17 16,0 19 0,0 34-16,-53 36 15,36 0-15,52-35 16,-35 34-16,18 19 15,17-1-15,-17-35 16,35-17-16,-17 17 16,17 36-16,0-89 15,17 71-15,-17-71 16,71 36-16,17 17 16,-70-53-16,52 18 15,54 0-15,-19-18 16,-34-17-16,-18-18 15,-18 18-15,0-18 16,1 0-16,-1 0 16,-17 0 31</inkml:trace>
  <inkml:trace contextRef="#ctx0" brushRef="#br0" timeOffset="9991.2395">14887 3563 0,'53'0'31,"71"0"-15,-36 0-16,0 0 15,0 0-15,53 0 16,-17 0-16,-54 0 15,1 0-15,-18 0 16,0 0-16,-18 0 16,36 0-16,-19 0 15,1 0-15,-35 0 16,35 0-16,-18 0 16,-17 0-16,-1 0 15,19 0 1</inkml:trace>
  <inkml:trace contextRef="#ctx0" brushRef="#br0" timeOffset="10446.3596">15663 3069 0,'0'35'47,"-17"36"-32,-36 70-15,53-35 16,-35 17-16,-1 36 16,19-88-16,-19-1 15,36 18-15,-17-17 16,17-36-16,-18 18 16,18 18-16,0-18 15,0 0-15,-35 0 16,35-18-16,0 18 15,0-36 1,0 1-16,0 0 16,0-1-1,0 1 1,0 0-16</inkml:trace>
  <inkml:trace contextRef="#ctx0" brushRef="#br0" timeOffset="11303.1861">17868 2875 0,'-53'53'31,"-53"123"-15,-17 54-16,-18-36 15,0 0-15,-18 53 16,36-124-16,17-17 16,18 0-16,17-36 15,53-17-15,-17 0 16,53-53 62</inkml:trace>
  <inkml:trace contextRef="#ctx0" brushRef="#br0" timeOffset="11704.1228">17621 2893 0,'18'17'16,"0"54"0,-1 52-16,36 1 15,-18 70-15,-17-18 16,0 36-16,17-36 16,-17-17-16,-1 18 15,1-54-15,17 0 16,-17-34-16,-18-54 15,17 35-15,-17-52 32,-17 0 15,-71-54-32</inkml:trace>
  <inkml:trace contextRef="#ctx0" brushRef="#br0" timeOffset="12014.8035">17110 4075 0,'0'0'0,"17"-18"0,19 18 15,-1 0-15,35 0 16,1 0-16,35 0 16,-18 0-16,0 0 15,-17 0-15,-1 0 16,-34 0-16,-1 0 16,35-18 46,-34 1-62</inkml:trace>
  <inkml:trace contextRef="#ctx0" brushRef="#br0" timeOffset="12496.9656">19050 2752 0,'-18'0'47,"-35"0"-47,-35 70 16,-35 89-16,17 17 16,18-52-16,35-36 15,18 53-15,-1-35 16,19 0-16,17 0 15,0-1 1,0-34-16,0 17 16,0 18-16,88 0 15,35 35-15,-105-88 16,105 53-16,-34-53 16,-19 0-16,-35-53 15,1 17-15,-1-17 16,0 0-16,-17 0 15,0 0-15</inkml:trace>
  <inkml:trace contextRef="#ctx0" brushRef="#br0" timeOffset="12993.5699">19756 3246 0,'0'0'0,"-53"0"16,-18 0-16,-17 0 15,17 0-15,-70 35 16,71 18-16,-19 17 16,54-34-16,-18 34 15,36-35-15,17 71 16,0-70-16,0 69 15,0-34-15,0 17 16,53 18-16,-1-35 16,54 34-16,-35-16 15,52 16-15,-17-34 16,-18-36-16,1 18 16,-54-35-16,18-1 15,-18-17-15,-17 0 16,-1 0-16,19 0 15</inkml:trace>
  <inkml:trace contextRef="#ctx0" brushRef="#br0" timeOffset="13319.3209">19967 4463 0,'0'0'0,"35"-18"16,-17 18 0,53-35-16,-18 35 15,17 0-15,142-18 16,17 18-16,-17 0 15,-36 0-15,-17 0 16,-18 0-16,-53 0 16,-35 0-16,-35 0 15</inkml:trace>
  <inkml:trace contextRef="#ctx0" brushRef="#br0" timeOffset="13911.2791">20937 3369 0,'-17'53'31,"17"53"-15,-36 35-16,19 0 16,-1 35-1,1 1-15,-19-1 0,19-17 16,17-36-16,-18 18 15,18-35 1,0-35-16,0-18 16,0-36-16,0 19 15,0-19-15,0 1 16,0 17-16,0-17 16,-18 0 15</inkml:trace>
  <inkml:trace contextRef="#ctx0" brushRef="#br0" timeOffset="14670.5305">21872 3387 0,'0'70'31,"-17"124"-15,-1-17-16,-70 17 16,70 17-16,0-52 15,-17 17-15,0-52 16,35-54-16,-18-17 16,18 0-16,0-35 15,0-53 63</inkml:trace>
  <inkml:trace contextRef="#ctx0" brushRef="#br0" timeOffset="15576.1611">21996 3404 0,'0'0'0,"70"0"0,-17 0 15,-18 18-15,36 17 16,0-17-16,52 17 15,-70-35-15,0 35 16,17 1-16,-70-19 47,0 36-31,0-17-1,0 34-15,0 1 16,0-18-16,0-1 15,0 19-15,0-36 16,-17 36-16,-19-18 16,19 0-16,-1-36 15,1 36-15,-19-35 16,36 0-16,-17-18 16,-1 35-16,0-35 15,-17 35-15,17-17 16,-17-1-16,0-17 15,-18 18-15,18 17 16,-1-35-16,1 0 16,18 0-16,-54 18 15,36 17-15,17-35 16,-35 0-16,36 0 16,-19 0-16,1 0 15,-18 0-15,35 0 31,1 0-31,-1 0 0,0 0 16,-17 0-16,18 0 16,-19 0-1,19 0 1,-19 0 0,36-17 109</inkml:trace>
  <inkml:trace contextRef="#ctx0" brushRef="#br0" timeOffset="16495.0773">22648 2611 0,'53'35'15,"-35"0"-15,35 18 16,-18 35-16,18-35 15,-18-18-15,1 18 16,-1 18 0,18-1-16,17 36 15,-34-35-15,17 17 16,-36-17-16,18-1 16,-17 1-16,0-18 15,-1-18-15,1 35 16,0-17-16,-18-35 15,0 35-15,0-18 16,0 0-16,0 18 16,0 0-16,0 18 15,-18 35-15,-35-36 16,0 18-16,36-35 16,-54 36-16,36-54 15,-1 0-15,1 0 16,0 1-16,-36-1 15,54-17-15,-19-1 16,1 1-16,0-1 16,0 19-1,17-36-15,0 0 16,1 17-16,-36 1 16,35 0-16,-35-1 15,35-17-15,-17 0 16,18 18-1,-1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7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73A7D2-5CA6-4D79-9878-2DE541C1FA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224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458D36B-CE15-4F1F-8483-6ED3A99640E1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78589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155D335-908B-43FF-85AF-1CF767A9800D}" type="slidenum">
              <a:rPr lang="en-US" altLang="zh-CN" sz="1200"/>
              <a:pPr/>
              <a:t>10</a:t>
            </a:fld>
            <a:endParaRPr lang="en-US" altLang="zh-CN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37095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5A86CC0-F7AD-42CB-8909-C131E49DA3DC}" type="slidenum">
              <a:rPr lang="en-US" altLang="zh-CN" sz="1200"/>
              <a:pPr/>
              <a:t>11</a:t>
            </a:fld>
            <a:endParaRPr lang="en-US" altLang="zh-CN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80567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B72A893-BCD9-49C1-945A-87DD832AD773}" type="slidenum">
              <a:rPr lang="en-US" altLang="zh-CN" sz="1200"/>
              <a:pPr/>
              <a:t>12</a:t>
            </a:fld>
            <a:endParaRPr lang="en-US" altLang="zh-CN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02290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05A04AA-393C-4B4A-8132-1B134C8F7E1D}" type="slidenum">
              <a:rPr lang="en-US" altLang="zh-CN" sz="1200"/>
              <a:pPr/>
              <a:t>13</a:t>
            </a:fld>
            <a:endParaRPr lang="en-US" altLang="zh-CN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83381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7BAF724-1EB2-46D3-B880-6444A7AE67C5}" type="slidenum">
              <a:rPr lang="en-US" altLang="zh-CN" sz="1200"/>
              <a:pPr/>
              <a:t>14</a:t>
            </a:fld>
            <a:endParaRPr lang="en-US" altLang="zh-CN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36678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429C60-E5EF-4FE0-9BC1-6B2544B455EC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02088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429C60-E5EF-4FE0-9BC1-6B2544B455EC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02822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CF6D4C-52DB-437E-98B0-EAA6C5BDBBE0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004451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CF6D4C-52DB-437E-98B0-EAA6C5BDBBE0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65127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CF6D4C-52DB-437E-98B0-EAA6C5BDBBE0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2401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7D4CC74-2CF2-41E7-957E-492806F747B9}" type="slidenum">
              <a:rPr lang="en-US" altLang="zh-CN" sz="1200"/>
              <a:pPr/>
              <a:t>2</a:t>
            </a:fld>
            <a:endParaRPr lang="en-US" altLang="zh-CN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284584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B2FED3D-01D4-4D15-8EDD-E1A22FC8B7C5}" type="slidenum">
              <a:rPr lang="en-US" altLang="zh-CN" sz="1200"/>
              <a:pPr/>
              <a:t>20</a:t>
            </a:fld>
            <a:endParaRPr lang="en-US" altLang="zh-CN" sz="12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06244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33AED3E-627A-4ABC-BD95-85AD678A105B}" type="slidenum">
              <a:rPr lang="en-US" altLang="zh-CN" sz="1200"/>
              <a:pPr/>
              <a:t>21</a:t>
            </a:fld>
            <a:endParaRPr lang="en-US" altLang="zh-CN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06446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6670899-C0D7-491E-A1AA-3FE6E873905E}" type="slidenum">
              <a:rPr lang="en-US" altLang="zh-CN" sz="1200"/>
              <a:pPr/>
              <a:t>22</a:t>
            </a:fld>
            <a:endParaRPr lang="en-US" altLang="zh-CN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85922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524A428-6517-4AFA-9BD6-776D12032482}" type="slidenum">
              <a:rPr lang="en-US" altLang="zh-CN" sz="1200"/>
              <a:pPr/>
              <a:t>23</a:t>
            </a:fld>
            <a:endParaRPr lang="en-US" altLang="zh-CN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25467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C68E2BA-2BFF-4C80-BC41-6705110A3734}" type="slidenum">
              <a:rPr lang="en-US" altLang="zh-CN" sz="1200"/>
              <a:pPr/>
              <a:t>24</a:t>
            </a:fld>
            <a:endParaRPr lang="en-US" altLang="zh-CN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40466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AA36E11-86E0-4C4E-B7FF-E3CB97D3FB43}" type="slidenum">
              <a:rPr lang="en-US" altLang="zh-CN" sz="1200"/>
              <a:pPr/>
              <a:t>25</a:t>
            </a:fld>
            <a:endParaRPr lang="en-US" altLang="zh-CN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428746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0165303-0EEC-4B3D-A091-B02485663921}" type="slidenum">
              <a:rPr lang="en-US" altLang="zh-CN" sz="1200"/>
              <a:pPr/>
              <a:t>26</a:t>
            </a:fld>
            <a:endParaRPr lang="en-US" altLang="zh-CN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421444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0D702D5-0012-4BF7-B96D-6CB75AFF7290}" type="slidenum">
              <a:rPr lang="en-US" altLang="zh-CN" sz="1200"/>
              <a:pPr/>
              <a:t>27</a:t>
            </a:fld>
            <a:endParaRPr lang="en-US" altLang="zh-CN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059758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2D5C603-F9D1-431E-8131-77E59F3F9C79}" type="slidenum">
              <a:rPr lang="en-US" altLang="zh-CN" sz="1200"/>
              <a:pPr/>
              <a:t>28</a:t>
            </a:fld>
            <a:endParaRPr lang="en-US" altLang="zh-CN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922588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33D2FE5-3001-4385-AD09-1B0B82E649A6}" type="slidenum">
              <a:rPr lang="en-US" altLang="zh-CN" sz="1200"/>
              <a:pPr/>
              <a:t>29</a:t>
            </a:fld>
            <a:endParaRPr lang="en-US" altLang="zh-CN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12112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0FDEB57-75C9-4D8A-A16E-D72D844B80E5}" type="slidenum">
              <a:rPr lang="en-US" altLang="zh-CN" sz="1200">
                <a:solidFill>
                  <a:srgbClr val="000000"/>
                </a:solidFill>
              </a:rPr>
              <a:pPr/>
              <a:t>3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929667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38E3182-9357-4C95-A216-C08FF6F7C69E}" type="slidenum">
              <a:rPr lang="en-US" altLang="zh-CN" sz="1200"/>
              <a:pPr/>
              <a:t>30</a:t>
            </a:fld>
            <a:endParaRPr lang="en-US" altLang="zh-CN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031910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C4DB29-B2F3-4D70-8BBE-2072DB071F7D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594204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C4DB29-B2F3-4D70-8BBE-2072DB071F7D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17224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C4DB29-B2F3-4D70-8BBE-2072DB071F7D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96260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90A49A5-E49E-468E-9FF3-B9E111FC4555}" type="slidenum">
              <a:rPr lang="en-US" altLang="zh-CN" sz="1200"/>
              <a:pPr/>
              <a:t>34</a:t>
            </a:fld>
            <a:endParaRPr lang="en-US" altLang="zh-CN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961586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C4DB29-B2F3-4D70-8BBE-2072DB071F7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786941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C4DB29-B2F3-4D70-8BBE-2072DB071F7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942484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AE80F70-9623-4293-8E29-63E0D61119C7}" type="slidenum">
              <a:rPr lang="en-US" altLang="zh-CN" sz="1200"/>
              <a:pPr/>
              <a:t>37</a:t>
            </a:fld>
            <a:endParaRPr lang="en-US" altLang="zh-CN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435992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DBD91A5-C0B6-4731-98DD-480DC756334B}" type="slidenum">
              <a:rPr lang="en-US" altLang="zh-CN" sz="1200"/>
              <a:pPr/>
              <a:t>38</a:t>
            </a:fld>
            <a:endParaRPr lang="en-US" altLang="zh-CN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889044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7F9B764-7850-4A3D-A2E8-F2367A2C49AD}" type="slidenum">
              <a:rPr lang="en-US" altLang="zh-CN" sz="1200"/>
              <a:pPr/>
              <a:t>39</a:t>
            </a:fld>
            <a:endParaRPr lang="en-US" altLang="zh-CN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15079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2FD2188-C479-4C71-B2B7-C4F5FE871ED2}" type="slidenum">
              <a:rPr lang="en-US" altLang="zh-CN" sz="1200">
                <a:solidFill>
                  <a:srgbClr val="000000"/>
                </a:solidFill>
              </a:rPr>
              <a:pPr/>
              <a:t>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419835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E9AE2AA-FC37-484C-B609-D8C32C52D0AD}" type="slidenum">
              <a:rPr lang="en-US" altLang="zh-CN" sz="1200"/>
              <a:pPr/>
              <a:t>40</a:t>
            </a:fld>
            <a:endParaRPr lang="en-US" altLang="zh-CN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681213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547BE25-C85F-4C3A-BEE7-BE71D97ABC14}" type="slidenum">
              <a:rPr lang="en-US" altLang="zh-CN" sz="1200"/>
              <a:pPr/>
              <a:t>41</a:t>
            </a:fld>
            <a:endParaRPr lang="en-US" altLang="zh-CN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607615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075EE94-F107-4725-B8E8-E5F72624EDA9}" type="slidenum">
              <a:rPr lang="en-US" altLang="zh-CN" sz="1200"/>
              <a:pPr/>
              <a:t>42</a:t>
            </a:fld>
            <a:endParaRPr lang="en-US" altLang="zh-CN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385779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DAD3D82-15C6-4CDF-BE39-09674BFB6E66}" type="slidenum">
              <a:rPr lang="en-US" altLang="zh-CN" sz="1200"/>
              <a:pPr/>
              <a:t>43</a:t>
            </a:fld>
            <a:endParaRPr lang="en-US" altLang="zh-CN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898765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55016F0-3ECC-4253-B51E-9B2DB21789FB}" type="slidenum">
              <a:rPr lang="en-US" altLang="zh-CN" sz="1200"/>
              <a:pPr/>
              <a:t>44</a:t>
            </a:fld>
            <a:endParaRPr lang="en-US" altLang="zh-CN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934785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78F6679-837B-48FE-897E-09A59642174E}" type="slidenum">
              <a:rPr lang="en-US" altLang="zh-CN" sz="1200"/>
              <a:pPr/>
              <a:t>45</a:t>
            </a:fld>
            <a:endParaRPr lang="en-US" altLang="zh-CN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92247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023A2E4-B08A-41FF-952D-62AC0EF78128}" type="slidenum">
              <a:rPr lang="en-US" altLang="zh-CN" sz="1200"/>
              <a:pPr/>
              <a:t>5</a:t>
            </a:fld>
            <a:endParaRPr lang="en-US" altLang="zh-CN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88399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B589432-E5D2-4171-B3B0-01344A1367AA}" type="slidenum">
              <a:rPr lang="en-US" altLang="zh-CN" sz="1200"/>
              <a:pPr/>
              <a:t>6</a:t>
            </a:fld>
            <a:endParaRPr lang="en-US" altLang="zh-CN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10256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7659FAA-39F3-44A5-BAB2-F371870D7C6A}" type="slidenum">
              <a:rPr lang="en-US" altLang="zh-CN" sz="1200"/>
              <a:pPr/>
              <a:t>7</a:t>
            </a:fld>
            <a:endParaRPr lang="en-US" altLang="zh-CN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06134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FFCA1C5-F974-4E98-A0A1-F9498F8E57E1}" type="slidenum">
              <a:rPr lang="en-US" altLang="zh-CN" sz="1200"/>
              <a:pPr/>
              <a:t>8</a:t>
            </a:fld>
            <a:endParaRPr lang="en-US" altLang="zh-CN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63367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4C4DB29-B2F3-4D70-8BBE-2072DB071F7D}" type="slidenum">
              <a:rPr lang="en-US" altLang="zh-CN" sz="1200"/>
              <a:pPr/>
              <a:t>9</a:t>
            </a:fld>
            <a:endParaRPr lang="en-US" altLang="zh-CN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6893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8AFBC6-EB0B-4B6D-B6A9-2B4218BB5B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7394780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594B2B-51C9-46AF-A596-A09931EB09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2791462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989378-37D7-41DB-B457-9DC5A7538E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40008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0F7B3-D14A-410D-A645-D0F1A1BF98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561897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04F82D-5019-4626-BA4E-0FE7A01ABC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5728864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D27DE-6718-4E50-911D-EF089C182B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361453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4DBB25-A78C-415F-9CB2-A22C777D53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7729661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5BE41F-2EAC-44E2-928E-AD1837F9A2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939456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E0CCC2-8CDF-4792-B4B6-BCAA458CB8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5204668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6767CB-88D2-4703-B7E9-8F3A32314E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6256278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149D12-A5E8-4699-B9DF-5F5BD6A507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8747609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32BAFA0C-F715-4C0E-8398-1DF067C9F6F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e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9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22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3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2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8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39.emf"/><Relationship Id="rId18" Type="http://schemas.openxmlformats.org/officeDocument/2006/relationships/oleObject" Target="../embeddings/oleObject41.bin"/><Relationship Id="rId3" Type="http://schemas.openxmlformats.org/officeDocument/2006/relationships/notesSlide" Target="../notesSlides/notesSlide20.xml"/><Relationship Id="rId21" Type="http://schemas.openxmlformats.org/officeDocument/2006/relationships/image" Target="../media/image43.wmf"/><Relationship Id="rId7" Type="http://schemas.openxmlformats.org/officeDocument/2006/relationships/image" Target="../media/image36.emf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4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42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38.emf"/><Relationship Id="rId5" Type="http://schemas.openxmlformats.org/officeDocument/2006/relationships/image" Target="../media/image35.emf"/><Relationship Id="rId15" Type="http://schemas.openxmlformats.org/officeDocument/2006/relationships/image" Target="../media/image40.wmf"/><Relationship Id="rId23" Type="http://schemas.openxmlformats.org/officeDocument/2006/relationships/image" Target="../media/image44.wmf"/><Relationship Id="rId10" Type="http://schemas.openxmlformats.org/officeDocument/2006/relationships/oleObject" Target="../embeddings/oleObject37.bin"/><Relationship Id="rId19" Type="http://schemas.openxmlformats.org/officeDocument/2006/relationships/image" Target="../media/image42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7.emf"/><Relationship Id="rId14" Type="http://schemas.openxmlformats.org/officeDocument/2006/relationships/oleObject" Target="../embeddings/oleObject39.bin"/><Relationship Id="rId22" Type="http://schemas.openxmlformats.org/officeDocument/2006/relationships/oleObject" Target="../embeddings/oleObject4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49.emf"/><Relationship Id="rId18" Type="http://schemas.openxmlformats.org/officeDocument/2006/relationships/oleObject" Target="../embeddings/oleObject51.bin"/><Relationship Id="rId3" Type="http://schemas.openxmlformats.org/officeDocument/2006/relationships/notesSlide" Target="../notesSlides/notesSlide21.xml"/><Relationship Id="rId21" Type="http://schemas.openxmlformats.org/officeDocument/2006/relationships/image" Target="../media/image53.emf"/><Relationship Id="rId7" Type="http://schemas.openxmlformats.org/officeDocument/2006/relationships/image" Target="../media/image46.e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5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0.bin"/><Relationship Id="rId20" Type="http://schemas.openxmlformats.org/officeDocument/2006/relationships/oleObject" Target="../embeddings/oleObject52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8.emf"/><Relationship Id="rId5" Type="http://schemas.openxmlformats.org/officeDocument/2006/relationships/image" Target="../media/image45.emf"/><Relationship Id="rId15" Type="http://schemas.openxmlformats.org/officeDocument/2006/relationships/image" Target="../media/image50.emf"/><Relationship Id="rId23" Type="http://schemas.openxmlformats.org/officeDocument/2006/relationships/image" Target="../media/image54.emf"/><Relationship Id="rId10" Type="http://schemas.openxmlformats.org/officeDocument/2006/relationships/oleObject" Target="../embeddings/oleObject47.bin"/><Relationship Id="rId19" Type="http://schemas.openxmlformats.org/officeDocument/2006/relationships/image" Target="../media/image52.e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7.emf"/><Relationship Id="rId14" Type="http://schemas.openxmlformats.org/officeDocument/2006/relationships/oleObject" Target="../embeddings/oleObject49.bin"/><Relationship Id="rId22" Type="http://schemas.openxmlformats.org/officeDocument/2006/relationships/oleObject" Target="../embeddings/oleObject5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5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55.e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5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5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58.emf"/><Relationship Id="rId4" Type="http://schemas.openxmlformats.org/officeDocument/2006/relationships/oleObject" Target="../embeddings/oleObject5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64.emf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61.emf"/><Relationship Id="rId12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63.emf"/><Relationship Id="rId5" Type="http://schemas.openxmlformats.org/officeDocument/2006/relationships/image" Target="../media/image60.emf"/><Relationship Id="rId15" Type="http://schemas.openxmlformats.org/officeDocument/2006/relationships/image" Target="../media/image65.emf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2.emf"/><Relationship Id="rId14" Type="http://schemas.openxmlformats.org/officeDocument/2006/relationships/oleObject" Target="../embeddings/oleObject6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70.e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67.emf"/><Relationship Id="rId12" Type="http://schemas.openxmlformats.org/officeDocument/2006/relationships/oleObject" Target="../embeddings/oleObject69.bin"/><Relationship Id="rId17" Type="http://schemas.openxmlformats.org/officeDocument/2006/relationships/image" Target="../media/image7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1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69.emf"/><Relationship Id="rId5" Type="http://schemas.openxmlformats.org/officeDocument/2006/relationships/image" Target="../media/image66.emf"/><Relationship Id="rId15" Type="http://schemas.openxmlformats.org/officeDocument/2006/relationships/image" Target="../media/image71.emf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5.bin"/><Relationship Id="rId9" Type="http://schemas.openxmlformats.org/officeDocument/2006/relationships/image" Target="../media/image68.emf"/><Relationship Id="rId14" Type="http://schemas.openxmlformats.org/officeDocument/2006/relationships/oleObject" Target="../embeddings/oleObject7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77.emf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74.wmf"/><Relationship Id="rId12" Type="http://schemas.openxmlformats.org/officeDocument/2006/relationships/customXml" Target="../ink/ink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76.wmf"/><Relationship Id="rId5" Type="http://schemas.openxmlformats.org/officeDocument/2006/relationships/image" Target="../media/image73.e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7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82.emf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79.emf"/><Relationship Id="rId12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81.emf"/><Relationship Id="rId5" Type="http://schemas.openxmlformats.org/officeDocument/2006/relationships/image" Target="../media/image78.emf"/><Relationship Id="rId15" Type="http://schemas.openxmlformats.org/officeDocument/2006/relationships/image" Target="../media/image83.emf"/><Relationship Id="rId10" Type="http://schemas.openxmlformats.org/officeDocument/2006/relationships/oleObject" Target="../embeddings/oleObject79.bin"/><Relationship Id="rId4" Type="http://schemas.openxmlformats.org/officeDocument/2006/relationships/oleObject" Target="../embeddings/oleObject76.bin"/><Relationship Id="rId9" Type="http://schemas.openxmlformats.org/officeDocument/2006/relationships/image" Target="../media/image80.emf"/><Relationship Id="rId14" Type="http://schemas.openxmlformats.org/officeDocument/2006/relationships/oleObject" Target="../embeddings/oleObject8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8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3.bin"/><Relationship Id="rId5" Type="http://schemas.openxmlformats.org/officeDocument/2006/relationships/image" Target="../media/image84.emf"/><Relationship Id="rId4" Type="http://schemas.openxmlformats.org/officeDocument/2006/relationships/oleObject" Target="../embeddings/oleObject8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90.wmf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87.emf"/><Relationship Id="rId12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89.wmf"/><Relationship Id="rId5" Type="http://schemas.openxmlformats.org/officeDocument/2006/relationships/image" Target="../media/image86.emf"/><Relationship Id="rId10" Type="http://schemas.openxmlformats.org/officeDocument/2006/relationships/oleObject" Target="../embeddings/oleObject87.bin"/><Relationship Id="rId4" Type="http://schemas.openxmlformats.org/officeDocument/2006/relationships/oleObject" Target="../embeddings/oleObject84.bin"/><Relationship Id="rId9" Type="http://schemas.openxmlformats.org/officeDocument/2006/relationships/image" Target="../media/image8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06.emf"/><Relationship Id="rId4" Type="http://schemas.openxmlformats.org/officeDocument/2006/relationships/oleObject" Target="../embeddings/oleObject89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image" Target="../media/image111.emf"/><Relationship Id="rId18" Type="http://schemas.openxmlformats.org/officeDocument/2006/relationships/oleObject" Target="../embeddings/oleObject97.bin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108.emf"/><Relationship Id="rId12" Type="http://schemas.openxmlformats.org/officeDocument/2006/relationships/oleObject" Target="../embeddings/oleObject94.bin"/><Relationship Id="rId17" Type="http://schemas.openxmlformats.org/officeDocument/2006/relationships/image" Target="../media/image11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6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110.emf"/><Relationship Id="rId5" Type="http://schemas.openxmlformats.org/officeDocument/2006/relationships/image" Target="../media/image107.emf"/><Relationship Id="rId15" Type="http://schemas.openxmlformats.org/officeDocument/2006/relationships/image" Target="../media/image112.emf"/><Relationship Id="rId10" Type="http://schemas.openxmlformats.org/officeDocument/2006/relationships/oleObject" Target="../embeddings/oleObject93.bin"/><Relationship Id="rId19" Type="http://schemas.openxmlformats.org/officeDocument/2006/relationships/image" Target="../media/image114.emf"/><Relationship Id="rId4" Type="http://schemas.openxmlformats.org/officeDocument/2006/relationships/oleObject" Target="../embeddings/oleObject90.bin"/><Relationship Id="rId9" Type="http://schemas.openxmlformats.org/officeDocument/2006/relationships/image" Target="../media/image109.emf"/><Relationship Id="rId14" Type="http://schemas.openxmlformats.org/officeDocument/2006/relationships/oleObject" Target="../embeddings/oleObject95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119.emf"/><Relationship Id="rId18" Type="http://schemas.openxmlformats.org/officeDocument/2006/relationships/oleObject" Target="../embeddings/oleObject105.bin"/><Relationship Id="rId3" Type="http://schemas.openxmlformats.org/officeDocument/2006/relationships/notesSlide" Target="../notesSlides/notesSlide39.xml"/><Relationship Id="rId21" Type="http://schemas.openxmlformats.org/officeDocument/2006/relationships/image" Target="../media/image123.emf"/><Relationship Id="rId7" Type="http://schemas.openxmlformats.org/officeDocument/2006/relationships/image" Target="../media/image116.emf"/><Relationship Id="rId12" Type="http://schemas.openxmlformats.org/officeDocument/2006/relationships/oleObject" Target="../embeddings/oleObject102.bin"/><Relationship Id="rId17" Type="http://schemas.openxmlformats.org/officeDocument/2006/relationships/image" Target="../media/image12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4.bin"/><Relationship Id="rId20" Type="http://schemas.openxmlformats.org/officeDocument/2006/relationships/oleObject" Target="../embeddings/oleObject106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118.emf"/><Relationship Id="rId5" Type="http://schemas.openxmlformats.org/officeDocument/2006/relationships/image" Target="../media/image115.emf"/><Relationship Id="rId15" Type="http://schemas.openxmlformats.org/officeDocument/2006/relationships/image" Target="../media/image120.emf"/><Relationship Id="rId10" Type="http://schemas.openxmlformats.org/officeDocument/2006/relationships/oleObject" Target="../embeddings/oleObject101.bin"/><Relationship Id="rId19" Type="http://schemas.openxmlformats.org/officeDocument/2006/relationships/image" Target="../media/image122.emf"/><Relationship Id="rId4" Type="http://schemas.openxmlformats.org/officeDocument/2006/relationships/oleObject" Target="../embeddings/oleObject98.bin"/><Relationship Id="rId9" Type="http://schemas.openxmlformats.org/officeDocument/2006/relationships/image" Target="../media/image117.emf"/><Relationship Id="rId14" Type="http://schemas.openxmlformats.org/officeDocument/2006/relationships/oleObject" Target="../embeddings/oleObject10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12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08.bin"/><Relationship Id="rId5" Type="http://schemas.openxmlformats.org/officeDocument/2006/relationships/image" Target="../media/image124.emf"/><Relationship Id="rId4" Type="http://schemas.openxmlformats.org/officeDocument/2006/relationships/oleObject" Target="../embeddings/oleObject107.bin"/><Relationship Id="rId9" Type="http://schemas.openxmlformats.org/officeDocument/2006/relationships/image" Target="../media/image126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image" Target="../media/image131.emf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128.emf"/><Relationship Id="rId12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130.emf"/><Relationship Id="rId5" Type="http://schemas.openxmlformats.org/officeDocument/2006/relationships/image" Target="../media/image127.emf"/><Relationship Id="rId10" Type="http://schemas.openxmlformats.org/officeDocument/2006/relationships/oleObject" Target="../embeddings/oleObject113.bin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29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F50C7E-4261-4773-8BBE-65A529FE7577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524000" y="457200"/>
            <a:ext cx="6019800" cy="762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 逻辑代数基础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28650" y="1706563"/>
            <a:ext cx="4675188" cy="57943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逻辑代数的基本概念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628650" y="2803525"/>
            <a:ext cx="5899150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逻辑代数的基本定理和规律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28650" y="3840163"/>
            <a:ext cx="6307138" cy="57943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2.3 </a:t>
            </a: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逻辑函数表达式的形式与变换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628650" y="4906963"/>
            <a:ext cx="3859213" cy="57943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2.4 </a:t>
            </a: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逻辑函数的化简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nimBg="1" autoUpdateAnimBg="0"/>
      <p:bldP spid="2054" grpId="0" animBg="1" autoUpdateAnimBg="0"/>
      <p:bldP spid="2055" grpId="0" animBg="1" autoUpdateAnimBg="0"/>
      <p:bldP spid="2056" grpId="0" animBg="1" autoUpdateAnimBg="0"/>
      <p:bldP spid="2057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25497F-4C6A-4CA5-9584-572FB1E40C12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/>
          </a:p>
        </p:txBody>
      </p:sp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2957513" y="4552950"/>
            <a:ext cx="2774950" cy="1543050"/>
            <a:chOff x="1815" y="1842"/>
            <a:chExt cx="1748" cy="972"/>
          </a:xfrm>
        </p:grpSpPr>
        <p:sp>
          <p:nvSpPr>
            <p:cNvPr id="10243" name="Rectangle 3"/>
            <p:cNvSpPr>
              <a:spLocks noChangeArrowheads="1"/>
            </p:cNvSpPr>
            <p:nvPr/>
          </p:nvSpPr>
          <p:spPr bwMode="auto">
            <a:xfrm>
              <a:off x="1815" y="189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320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</a:p>
          </p:txBody>
        </p:sp>
        <p:sp>
          <p:nvSpPr>
            <p:cNvPr id="11293" name="Rectangle 4"/>
            <p:cNvSpPr>
              <a:spLocks noChangeArrowheads="1"/>
            </p:cNvSpPr>
            <p:nvPr/>
          </p:nvSpPr>
          <p:spPr bwMode="auto">
            <a:xfrm>
              <a:off x="2487" y="1842"/>
              <a:ext cx="240" cy="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294" name="Line 5"/>
            <p:cNvSpPr>
              <a:spLocks noChangeShapeType="1"/>
            </p:cNvSpPr>
            <p:nvPr/>
          </p:nvSpPr>
          <p:spPr bwMode="auto">
            <a:xfrm flipH="1">
              <a:off x="2103" y="208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5" name="Line 6"/>
            <p:cNvSpPr>
              <a:spLocks noChangeShapeType="1"/>
            </p:cNvSpPr>
            <p:nvPr/>
          </p:nvSpPr>
          <p:spPr bwMode="auto">
            <a:xfrm>
              <a:off x="2823" y="2065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3063" y="189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F=A</a:t>
              </a:r>
            </a:p>
          </p:txBody>
        </p:sp>
        <p:sp>
          <p:nvSpPr>
            <p:cNvPr id="11297" name="Rectangle 8"/>
            <p:cNvSpPr>
              <a:spLocks noChangeArrowheads="1"/>
            </p:cNvSpPr>
            <p:nvPr/>
          </p:nvSpPr>
          <p:spPr bwMode="auto">
            <a:xfrm>
              <a:off x="2487" y="184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11298" name="Line 9"/>
            <p:cNvSpPr>
              <a:spLocks noChangeShapeType="1"/>
            </p:cNvSpPr>
            <p:nvPr/>
          </p:nvSpPr>
          <p:spPr bwMode="auto">
            <a:xfrm>
              <a:off x="3357" y="1979"/>
              <a:ext cx="1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9" name="Rectangle 10"/>
            <p:cNvSpPr>
              <a:spLocks noChangeArrowheads="1"/>
            </p:cNvSpPr>
            <p:nvPr/>
          </p:nvSpPr>
          <p:spPr bwMode="auto">
            <a:xfrm>
              <a:off x="2007" y="2449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国标符号</a:t>
              </a:r>
            </a:p>
          </p:txBody>
        </p:sp>
        <p:sp>
          <p:nvSpPr>
            <p:cNvPr id="11300" name="Oval 11"/>
            <p:cNvSpPr>
              <a:spLocks noChangeArrowheads="1"/>
            </p:cNvSpPr>
            <p:nvPr/>
          </p:nvSpPr>
          <p:spPr bwMode="auto">
            <a:xfrm>
              <a:off x="2727" y="2017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10252" name="Group 12"/>
          <p:cNvGrpSpPr>
            <a:grpSpLocks/>
          </p:cNvGrpSpPr>
          <p:nvPr/>
        </p:nvGrpSpPr>
        <p:grpSpPr bwMode="auto">
          <a:xfrm>
            <a:off x="6103938" y="4613275"/>
            <a:ext cx="2927350" cy="1455738"/>
            <a:chOff x="3797" y="1880"/>
            <a:chExt cx="1844" cy="917"/>
          </a:xfrm>
        </p:grpSpPr>
        <p:sp>
          <p:nvSpPr>
            <p:cNvPr id="11284" name="AutoShape 13"/>
            <p:cNvSpPr>
              <a:spLocks noChangeArrowheads="1"/>
            </p:cNvSpPr>
            <p:nvPr/>
          </p:nvSpPr>
          <p:spPr bwMode="auto">
            <a:xfrm rot="5400000">
              <a:off x="4310" y="1966"/>
              <a:ext cx="409" cy="327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285" name="Line 14"/>
            <p:cNvSpPr>
              <a:spLocks noChangeShapeType="1"/>
            </p:cNvSpPr>
            <p:nvPr/>
          </p:nvSpPr>
          <p:spPr bwMode="auto">
            <a:xfrm flipH="1">
              <a:off x="4085" y="2120"/>
              <a:ext cx="28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6" name="Line 15"/>
            <p:cNvSpPr>
              <a:spLocks noChangeShapeType="1"/>
            </p:cNvSpPr>
            <p:nvPr/>
          </p:nvSpPr>
          <p:spPr bwMode="auto">
            <a:xfrm>
              <a:off x="4757" y="2120"/>
              <a:ext cx="33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7" name="Rectangle 16"/>
            <p:cNvSpPr>
              <a:spLocks noChangeArrowheads="1"/>
            </p:cNvSpPr>
            <p:nvPr/>
          </p:nvSpPr>
          <p:spPr bwMode="auto">
            <a:xfrm>
              <a:off x="4037" y="2432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美国符号</a:t>
              </a:r>
            </a:p>
          </p:txBody>
        </p:sp>
        <p:sp>
          <p:nvSpPr>
            <p:cNvPr id="10257" name="Rectangle 17"/>
            <p:cNvSpPr>
              <a:spLocks noChangeArrowheads="1"/>
            </p:cNvSpPr>
            <p:nvPr/>
          </p:nvSpPr>
          <p:spPr bwMode="auto">
            <a:xfrm>
              <a:off x="3797" y="188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10258" name="Rectangle 18"/>
            <p:cNvSpPr>
              <a:spLocks noChangeArrowheads="1"/>
            </p:cNvSpPr>
            <p:nvPr/>
          </p:nvSpPr>
          <p:spPr bwMode="auto">
            <a:xfrm>
              <a:off x="5141" y="188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F=A</a:t>
              </a:r>
            </a:p>
          </p:txBody>
        </p:sp>
        <p:sp>
          <p:nvSpPr>
            <p:cNvPr id="11290" name="Line 19"/>
            <p:cNvSpPr>
              <a:spLocks noChangeShapeType="1"/>
            </p:cNvSpPr>
            <p:nvPr/>
          </p:nvSpPr>
          <p:spPr bwMode="auto">
            <a:xfrm>
              <a:off x="5420" y="1933"/>
              <a:ext cx="1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1" name="Oval 20"/>
            <p:cNvSpPr>
              <a:spLocks noChangeArrowheads="1"/>
            </p:cNvSpPr>
            <p:nvPr/>
          </p:nvSpPr>
          <p:spPr bwMode="auto">
            <a:xfrm>
              <a:off x="4661" y="2066"/>
              <a:ext cx="94" cy="1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425450" y="3763963"/>
            <a:ext cx="3841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非门的逻辑符号为：</a:t>
            </a:r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381000" y="2971800"/>
            <a:ext cx="8534400" cy="61753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完成逻辑反运算的电路称非门。</a:t>
            </a:r>
          </a:p>
        </p:txBody>
      </p: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76200" y="4552950"/>
            <a:ext cx="2774950" cy="1482725"/>
            <a:chOff x="0" y="1842"/>
            <a:chExt cx="1748" cy="934"/>
          </a:xfrm>
        </p:grpSpPr>
        <p:sp>
          <p:nvSpPr>
            <p:cNvPr id="11276" name="Rectangle 26"/>
            <p:cNvSpPr>
              <a:spLocks noChangeArrowheads="1"/>
            </p:cNvSpPr>
            <p:nvPr/>
          </p:nvSpPr>
          <p:spPr bwMode="auto">
            <a:xfrm>
              <a:off x="672" y="1842"/>
              <a:ext cx="236" cy="49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277" name="Line 27"/>
            <p:cNvSpPr>
              <a:spLocks noChangeShapeType="1"/>
            </p:cNvSpPr>
            <p:nvPr/>
          </p:nvSpPr>
          <p:spPr bwMode="auto">
            <a:xfrm flipH="1">
              <a:off x="288" y="2140"/>
              <a:ext cx="37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8" name="Line 28"/>
            <p:cNvSpPr>
              <a:spLocks noChangeShapeType="1"/>
            </p:cNvSpPr>
            <p:nvPr/>
          </p:nvSpPr>
          <p:spPr bwMode="auto">
            <a:xfrm>
              <a:off x="1008" y="2123"/>
              <a:ext cx="18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0" y="190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320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</a:p>
          </p:txBody>
        </p:sp>
        <p:sp>
          <p:nvSpPr>
            <p:cNvPr id="10270" name="Rectangle 30"/>
            <p:cNvSpPr>
              <a:spLocks noChangeArrowheads="1"/>
            </p:cNvSpPr>
            <p:nvPr/>
          </p:nvSpPr>
          <p:spPr bwMode="auto">
            <a:xfrm>
              <a:off x="1248" y="190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F=A</a:t>
              </a:r>
            </a:p>
          </p:txBody>
        </p:sp>
        <p:sp>
          <p:nvSpPr>
            <p:cNvPr id="11281" name="Rectangle 31"/>
            <p:cNvSpPr>
              <a:spLocks noChangeArrowheads="1"/>
            </p:cNvSpPr>
            <p:nvPr/>
          </p:nvSpPr>
          <p:spPr bwMode="auto">
            <a:xfrm>
              <a:off x="240" y="2411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曾用符号</a:t>
              </a:r>
            </a:p>
          </p:txBody>
        </p:sp>
        <p:sp>
          <p:nvSpPr>
            <p:cNvPr id="11282" name="Oval 32"/>
            <p:cNvSpPr>
              <a:spLocks noChangeArrowheads="1"/>
            </p:cNvSpPr>
            <p:nvPr/>
          </p:nvSpPr>
          <p:spPr bwMode="auto">
            <a:xfrm>
              <a:off x="912" y="2062"/>
              <a:ext cx="94" cy="1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283" name="Line 33"/>
            <p:cNvSpPr>
              <a:spLocks noChangeShapeType="1"/>
            </p:cNvSpPr>
            <p:nvPr/>
          </p:nvSpPr>
          <p:spPr bwMode="auto">
            <a:xfrm>
              <a:off x="1543" y="1933"/>
              <a:ext cx="1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275" name="Group 35"/>
          <p:cNvGrpSpPr>
            <a:grpSpLocks/>
          </p:cNvGrpSpPr>
          <p:nvPr/>
        </p:nvGrpSpPr>
        <p:grpSpPr bwMode="auto">
          <a:xfrm>
            <a:off x="457200" y="2057400"/>
            <a:ext cx="3638550" cy="579438"/>
            <a:chOff x="336" y="912"/>
            <a:chExt cx="2292" cy="365"/>
          </a:xfrm>
        </p:grpSpPr>
        <p:sp>
          <p:nvSpPr>
            <p:cNvPr id="11274" name="Line 24"/>
            <p:cNvSpPr>
              <a:spLocks noChangeShapeType="1"/>
            </p:cNvSpPr>
            <p:nvPr/>
          </p:nvSpPr>
          <p:spPr bwMode="auto">
            <a:xfrm>
              <a:off x="2016" y="96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5" name="Rectangle 34"/>
            <p:cNvSpPr>
              <a:spLocks noChangeArrowheads="1"/>
            </p:cNvSpPr>
            <p:nvPr/>
          </p:nvSpPr>
          <p:spPr bwMode="auto">
            <a:xfrm>
              <a:off x="336" y="912"/>
              <a:ext cx="22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函数式为：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＝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A 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</a:p>
          </p:txBody>
        </p:sp>
      </p:grpSp>
      <p:sp>
        <p:nvSpPr>
          <p:cNvPr id="10276" name="Rectangle 36"/>
          <p:cNvSpPr>
            <a:spLocks noChangeArrowheads="1"/>
          </p:cNvSpPr>
          <p:nvPr/>
        </p:nvSpPr>
        <p:spPr bwMode="auto">
          <a:xfrm>
            <a:off x="381000" y="319088"/>
            <a:ext cx="8534400" cy="1592262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定义：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一个事件的成立取决于条件的否定，即事件与事件的成立条件之间构成矛盾，这样的逻辑关系称逻辑反（非）。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2" grpId="0" autoUpdateAnimBg="0"/>
      <p:bldP spid="10263" grpId="0" animBg="1" autoUpdateAnimBg="0"/>
      <p:bldP spid="10276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A59E92-CEF1-4ECD-97FE-CF3F727BE38C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04800" y="288925"/>
            <a:ext cx="8610600" cy="73183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2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2.1.2</a:t>
            </a:r>
            <a:r>
              <a:rPr lang="zh-CN" altLang="en-US" sz="42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逻辑函数及逻辑函数间的相等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92100" y="1333500"/>
            <a:ext cx="4279900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一、逻辑函数的定义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68300" y="2141538"/>
            <a:ext cx="8547100" cy="617537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逻辑变量和逻辑函数的取值只有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360363" y="2949575"/>
            <a:ext cx="8534400" cy="11049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函数和变量之间的关系由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“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与、或、非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”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三种基本运算决定。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273050" y="4267200"/>
            <a:ext cx="87630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设某一逻辑电路的输入为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……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，输出函数为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，当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……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的值确定之后，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的值就唯一的确定了，则称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……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逻辑函数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。记为： 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f(A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……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 autoUpdateAnimBg="0"/>
      <p:bldP spid="11267" grpId="0" animBg="1" autoUpdateAnimBg="0"/>
      <p:bldP spid="11268" grpId="0" animBg="1" autoUpdateAnimBg="0"/>
      <p:bldP spid="11270" grpId="0" animBg="1" autoUpdateAnimBg="0"/>
      <p:bldP spid="1127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F11D33-0AE3-4D90-948F-1E3B31FBCB59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66700" y="334963"/>
            <a:ext cx="3856038" cy="57943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二、逻辑函数的相等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04800" y="1249363"/>
            <a:ext cx="8534400" cy="1592262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设有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……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=f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……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如果对应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……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的任一组取值，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的值都相等，则称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相等。计为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57200" y="3276600"/>
            <a:ext cx="749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判断两个逻辑表达式是否相等的方法有：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33400" y="4144963"/>
            <a:ext cx="2012950" cy="57943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320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、列表法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533400" y="4983163"/>
            <a:ext cx="8108950" cy="57943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、利用逻辑代数的公理、定理和规则证明。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 autoUpdateAnimBg="0"/>
      <p:bldP spid="12292" grpId="0" animBg="1" autoUpdateAnimBg="0"/>
      <p:bldP spid="12295" grpId="0" autoUpdateAnimBg="0"/>
      <p:bldP spid="12296" grpId="0" animBg="1" autoUpdateAnimBg="0"/>
      <p:bldP spid="1229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238361-04F0-4007-9900-EBD8208F7D1B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228600" y="333375"/>
            <a:ext cx="7162800" cy="762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2.1.3 </a:t>
            </a:r>
            <a:r>
              <a:rPr lang="zh-CN" altLang="en-US"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逻辑函数的表示方法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228600" y="1371600"/>
            <a:ext cx="2438400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一、真值表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228600" y="2773363"/>
            <a:ext cx="4114800" cy="57943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二、逻辑函数表达式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228600" y="4144963"/>
            <a:ext cx="2514600" cy="57943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三、卡诺图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228600" y="5486400"/>
            <a:ext cx="4267200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四、时序图、时间图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304800" y="2057400"/>
            <a:ext cx="845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主要用于直观的观察变量和函数之间的关系 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hlinkClick r:id="" action="ppaction://noaction"/>
              </a:rPr>
              <a:t>*</a:t>
            </a:r>
            <a:endParaRPr lang="zh-CN" altLang="en-US" sz="320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304800" y="3429000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主要用于获得逻辑电路图 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hlinkClick r:id="" action="ppaction://noaction"/>
              </a:rPr>
              <a:t>*</a:t>
            </a:r>
            <a:endParaRPr lang="zh-CN" altLang="en-US" sz="320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304800" y="4724400"/>
            <a:ext cx="424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主要用于逻辑函数化简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304800" y="6126163"/>
            <a:ext cx="4248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主要用于工作波形图 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hlinkClick r:id="" action="ppaction://noaction"/>
              </a:rPr>
              <a:t>*</a:t>
            </a:r>
            <a:endParaRPr lang="zh-CN" altLang="en-US" sz="320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 animBg="1" autoUpdateAnimBg="0"/>
      <p:bldP spid="13321" grpId="0" animBg="1" autoUpdateAnimBg="0"/>
      <p:bldP spid="13322" grpId="0" animBg="1" autoUpdateAnimBg="0"/>
      <p:bldP spid="13323" grpId="0" animBg="1" autoUpdateAnimBg="0"/>
      <p:bldP spid="13324" grpId="0" animBg="1" autoUpdateAnimBg="0"/>
      <p:bldP spid="13325" grpId="0" autoUpdateAnimBg="0"/>
      <p:bldP spid="13326" grpId="0" autoUpdateAnimBg="0"/>
      <p:bldP spid="13327" grpId="0" autoUpdateAnimBg="0"/>
      <p:bldP spid="1332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B20098-3A58-43F5-98F8-0F1C4FB8E711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04800" y="1423988"/>
            <a:ext cx="6400800" cy="7016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2.2.1 </a:t>
            </a:r>
            <a:r>
              <a:rPr lang="zh-CN" altLang="en-US" sz="40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逻辑代数的基本定理</a:t>
            </a: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1219200" y="3270250"/>
            <a:ext cx="5291138" cy="569913"/>
            <a:chOff x="576" y="1248"/>
            <a:chExt cx="3333" cy="359"/>
          </a:xfrm>
        </p:grpSpPr>
        <p:graphicFrame>
          <p:nvGraphicFramePr>
            <p:cNvPr id="15379" name="Object 4"/>
            <p:cNvGraphicFramePr>
              <a:graphicFrameLocks noChangeAspect="1"/>
            </p:cNvGraphicFramePr>
            <p:nvPr/>
          </p:nvGraphicFramePr>
          <p:xfrm>
            <a:off x="576" y="1248"/>
            <a:ext cx="1104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1" name="Equation" r:id="rId4" imgW="409485" imgH="85841" progId="Equation.3">
                    <p:embed/>
                  </p:oleObj>
                </mc:Choice>
                <mc:Fallback>
                  <p:oleObj name="Equation" r:id="rId4" imgW="409485" imgH="85841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248"/>
                          <a:ext cx="1104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0" name="Object 5"/>
            <p:cNvGraphicFramePr>
              <a:graphicFrameLocks noChangeAspect="1"/>
            </p:cNvGraphicFramePr>
            <p:nvPr/>
          </p:nvGraphicFramePr>
          <p:xfrm>
            <a:off x="2832" y="1248"/>
            <a:ext cx="1077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2" name="Equation" r:id="rId6" imgW="400115" imgH="66726" progId="Equation.3">
                    <p:embed/>
                  </p:oleObj>
                </mc:Choice>
                <mc:Fallback>
                  <p:oleObj name="Equation" r:id="rId6" imgW="400115" imgH="66726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248"/>
                          <a:ext cx="1077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2" name="Group 6"/>
          <p:cNvGrpSpPr>
            <a:grpSpLocks/>
          </p:cNvGrpSpPr>
          <p:nvPr/>
        </p:nvGrpSpPr>
        <p:grpSpPr bwMode="auto">
          <a:xfrm>
            <a:off x="1262063" y="3860800"/>
            <a:ext cx="5313362" cy="646113"/>
            <a:chOff x="603" y="1776"/>
            <a:chExt cx="3347" cy="407"/>
          </a:xfrm>
        </p:grpSpPr>
        <p:graphicFrame>
          <p:nvGraphicFramePr>
            <p:cNvPr id="15377" name="Object 7"/>
            <p:cNvGraphicFramePr>
              <a:graphicFrameLocks noChangeAspect="1"/>
            </p:cNvGraphicFramePr>
            <p:nvPr/>
          </p:nvGraphicFramePr>
          <p:xfrm>
            <a:off x="603" y="1776"/>
            <a:ext cx="1049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3" name="Equation" r:id="rId8" imgW="390398" imgH="85841" progId="Equation.3">
                    <p:embed/>
                  </p:oleObj>
                </mc:Choice>
                <mc:Fallback>
                  <p:oleObj name="Equation" r:id="rId8" imgW="390398" imgH="8584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" y="1776"/>
                          <a:ext cx="1049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8" name="Object 8"/>
            <p:cNvGraphicFramePr>
              <a:graphicFrameLocks noChangeAspect="1"/>
            </p:cNvGraphicFramePr>
            <p:nvPr/>
          </p:nvGraphicFramePr>
          <p:xfrm>
            <a:off x="2819" y="1824"/>
            <a:ext cx="1131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4" name="Equation" r:id="rId10" imgW="428571" imgH="85841" progId="Equation.3">
                    <p:embed/>
                  </p:oleObj>
                </mc:Choice>
                <mc:Fallback>
                  <p:oleObj name="Equation" r:id="rId10" imgW="428571" imgH="85841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" y="1824"/>
                          <a:ext cx="1131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5" name="Group 9"/>
          <p:cNvGrpSpPr>
            <a:grpSpLocks/>
          </p:cNvGrpSpPr>
          <p:nvPr/>
        </p:nvGrpSpPr>
        <p:grpSpPr bwMode="auto">
          <a:xfrm>
            <a:off x="1258888" y="4508500"/>
            <a:ext cx="5313362" cy="646113"/>
            <a:chOff x="603" y="2304"/>
            <a:chExt cx="3347" cy="407"/>
          </a:xfrm>
        </p:grpSpPr>
        <p:graphicFrame>
          <p:nvGraphicFramePr>
            <p:cNvPr id="15375" name="Object 10"/>
            <p:cNvGraphicFramePr>
              <a:graphicFrameLocks noChangeAspect="1"/>
            </p:cNvGraphicFramePr>
            <p:nvPr/>
          </p:nvGraphicFramePr>
          <p:xfrm>
            <a:off x="603" y="2304"/>
            <a:ext cx="1049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5" name="Equation" r:id="rId12" imgW="390398" imgH="85841" progId="Equation.3">
                    <p:embed/>
                  </p:oleObj>
                </mc:Choice>
                <mc:Fallback>
                  <p:oleObj name="Equation" r:id="rId12" imgW="390398" imgH="85841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" y="2304"/>
                          <a:ext cx="1049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6" name="Object 11"/>
            <p:cNvGraphicFramePr>
              <a:graphicFrameLocks noChangeAspect="1"/>
            </p:cNvGraphicFramePr>
            <p:nvPr/>
          </p:nvGraphicFramePr>
          <p:xfrm>
            <a:off x="2819" y="2352"/>
            <a:ext cx="1131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6" name="Equation" r:id="rId14" imgW="428571" imgH="85841" progId="Equation.3">
                    <p:embed/>
                  </p:oleObj>
                </mc:Choice>
                <mc:Fallback>
                  <p:oleObj name="Equation" r:id="rId14" imgW="428571" imgH="8584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" y="2352"/>
                          <a:ext cx="1131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8" name="Group 12"/>
          <p:cNvGrpSpPr>
            <a:grpSpLocks/>
          </p:cNvGrpSpPr>
          <p:nvPr/>
        </p:nvGrpSpPr>
        <p:grpSpPr bwMode="auto">
          <a:xfrm>
            <a:off x="1365250" y="5784850"/>
            <a:ext cx="4719638" cy="692150"/>
            <a:chOff x="624" y="2832"/>
            <a:chExt cx="2973" cy="436"/>
          </a:xfrm>
        </p:grpSpPr>
        <p:graphicFrame>
          <p:nvGraphicFramePr>
            <p:cNvPr id="15373" name="Object 13"/>
            <p:cNvGraphicFramePr>
              <a:graphicFrameLocks noChangeAspect="1"/>
            </p:cNvGraphicFramePr>
            <p:nvPr/>
          </p:nvGraphicFramePr>
          <p:xfrm>
            <a:off x="624" y="2832"/>
            <a:ext cx="718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7" name="Equation" r:id="rId16" imgW="238056" imgH="123722" progId="Equation.3">
                    <p:embed/>
                  </p:oleObj>
                </mc:Choice>
                <mc:Fallback>
                  <p:oleObj name="Equation" r:id="rId16" imgW="238056" imgH="123722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832"/>
                          <a:ext cx="718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4" name="Object 14"/>
            <p:cNvGraphicFramePr>
              <a:graphicFrameLocks noChangeAspect="1"/>
            </p:cNvGraphicFramePr>
            <p:nvPr/>
          </p:nvGraphicFramePr>
          <p:xfrm>
            <a:off x="2880" y="2832"/>
            <a:ext cx="717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8" name="Equation" r:id="rId18" imgW="238056" imgH="123722" progId="Equation.3">
                    <p:embed/>
                  </p:oleObj>
                </mc:Choice>
                <mc:Fallback>
                  <p:oleObj name="Equation" r:id="rId18" imgW="238056" imgH="123722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832"/>
                          <a:ext cx="717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304800" y="2355850"/>
            <a:ext cx="1816100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rPr>
              <a:t>一、公理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533400" y="381000"/>
            <a:ext cx="8229600" cy="762000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逻辑代数的基本定理和规律</a:t>
            </a:r>
          </a:p>
        </p:txBody>
      </p:sp>
      <p:grpSp>
        <p:nvGrpSpPr>
          <p:cNvPr id="14353" name="Group 17"/>
          <p:cNvGrpSpPr>
            <a:grpSpLocks/>
          </p:cNvGrpSpPr>
          <p:nvPr/>
        </p:nvGrpSpPr>
        <p:grpSpPr bwMode="auto">
          <a:xfrm>
            <a:off x="1403350" y="5183188"/>
            <a:ext cx="5268913" cy="625475"/>
            <a:chOff x="672" y="2317"/>
            <a:chExt cx="3319" cy="394"/>
          </a:xfrm>
        </p:grpSpPr>
        <p:graphicFrame>
          <p:nvGraphicFramePr>
            <p:cNvPr id="15371" name="Object 18"/>
            <p:cNvGraphicFramePr>
              <a:graphicFrameLocks noChangeAspect="1"/>
            </p:cNvGraphicFramePr>
            <p:nvPr/>
          </p:nvGraphicFramePr>
          <p:xfrm>
            <a:off x="672" y="2317"/>
            <a:ext cx="910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9" name="公式" r:id="rId20" imgW="323770" imgH="66726" progId="Equation.3">
                    <p:embed/>
                  </p:oleObj>
                </mc:Choice>
                <mc:Fallback>
                  <p:oleObj name="公式" r:id="rId20" imgW="323770" imgH="66726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317"/>
                          <a:ext cx="910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2" name="Object 19"/>
            <p:cNvGraphicFramePr>
              <a:graphicFrameLocks noChangeAspect="1"/>
            </p:cNvGraphicFramePr>
            <p:nvPr/>
          </p:nvGraphicFramePr>
          <p:xfrm>
            <a:off x="2778" y="2352"/>
            <a:ext cx="1213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10" name="公式" r:id="rId22" imgW="466743" imgH="85841" progId="Equation.3">
                    <p:embed/>
                  </p:oleObj>
                </mc:Choice>
                <mc:Fallback>
                  <p:oleObj name="公式" r:id="rId22" imgW="466743" imgH="85841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8" y="2352"/>
                          <a:ext cx="1213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 autoUpdateAnimBg="0"/>
      <p:bldP spid="14351" grpId="0" animBg="1" autoUpdateAnimBg="0"/>
      <p:bldP spid="14352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54E96E-5328-4C62-B8D2-AF156E66AFF3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49250" y="334963"/>
            <a:ext cx="2658100" cy="58477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公理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交换律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49250" y="2468563"/>
            <a:ext cx="2864887" cy="58477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公理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  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结合律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202060"/>
              </p:ext>
            </p:extLst>
          </p:nvPr>
        </p:nvGraphicFramePr>
        <p:xfrm>
          <a:off x="4359275" y="1166813"/>
          <a:ext cx="29845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8" name="Equation" r:id="rId4" imgW="469800" imgH="101520" progId="Equation.3">
                  <p:embed/>
                </p:oleObj>
              </mc:Choice>
              <mc:Fallback>
                <p:oleObj name="Equation" r:id="rId4" imgW="469800" imgH="101520" progId="Equation.3">
                  <p:embed/>
                  <p:pic>
                    <p:nvPicPr>
                      <p:cNvPr id="1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275" y="1166813"/>
                        <a:ext cx="2984500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69545"/>
              </p:ext>
            </p:extLst>
          </p:nvPr>
        </p:nvGraphicFramePr>
        <p:xfrm>
          <a:off x="292100" y="1217613"/>
          <a:ext cx="338772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9" name="Equation" r:id="rId6" imgW="533160" imgH="101520" progId="Equation.3">
                  <p:embed/>
                </p:oleObj>
              </mc:Choice>
              <mc:Fallback>
                <p:oleObj name="Equation" r:id="rId6" imgW="533160" imgH="101520" progId="Equation.3">
                  <p:embed/>
                  <p:pic>
                    <p:nvPicPr>
                      <p:cNvPr id="1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" y="1217613"/>
                        <a:ext cx="3387725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533891"/>
              </p:ext>
            </p:extLst>
          </p:nvPr>
        </p:nvGraphicFramePr>
        <p:xfrm>
          <a:off x="340702" y="3284984"/>
          <a:ext cx="5889625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0" name="Equation" r:id="rId8" imgW="927000" imgH="126720" progId="Equation.3">
                  <p:embed/>
                </p:oleObj>
              </mc:Choice>
              <mc:Fallback>
                <p:oleObj name="Equation" r:id="rId8" imgW="927000" imgH="12672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702" y="3284984"/>
                        <a:ext cx="5889625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389933"/>
              </p:ext>
            </p:extLst>
          </p:nvPr>
        </p:nvGraphicFramePr>
        <p:xfrm>
          <a:off x="720725" y="4375150"/>
          <a:ext cx="5164138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1" name="Equation" r:id="rId10" imgW="812520" imgH="126720" progId="Equation.3">
                  <p:embed/>
                </p:oleObj>
              </mc:Choice>
              <mc:Fallback>
                <p:oleObj name="Equation" r:id="rId10" imgW="812520" imgH="12672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4375150"/>
                        <a:ext cx="5164138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753926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 autoUpdateAnimBg="0"/>
      <p:bldP spid="16387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54E96E-5328-4C62-B8D2-AF156E66AFF3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49250" y="416942"/>
            <a:ext cx="2864887" cy="58477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公理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  </a:t>
            </a:r>
            <a:r>
              <a:rPr lang="zh-C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分配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律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936288"/>
              </p:ext>
            </p:extLst>
          </p:nvPr>
        </p:nvGraphicFramePr>
        <p:xfrm>
          <a:off x="98545" y="1001717"/>
          <a:ext cx="91186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16" name="公式" r:id="rId4" imgW="1434960" imgH="126720" progId="Equation.3">
                  <p:embed/>
                </p:oleObj>
              </mc:Choice>
              <mc:Fallback>
                <p:oleObj name="公式" r:id="rId4" imgW="1434960" imgH="12672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45" y="1001717"/>
                        <a:ext cx="911860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251292"/>
              </p:ext>
            </p:extLst>
          </p:nvPr>
        </p:nvGraphicFramePr>
        <p:xfrm>
          <a:off x="490538" y="1858963"/>
          <a:ext cx="7850187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17" name="公式" r:id="rId6" imgW="1460160" imgH="139680" progId="Equation.3">
                  <p:embed/>
                </p:oleObj>
              </mc:Choice>
              <mc:Fallback>
                <p:oleObj name="公式" r:id="rId6" imgW="1460160" imgH="13968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1858963"/>
                        <a:ext cx="7850187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49250" y="2757728"/>
            <a:ext cx="2661306" cy="58477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公理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  </a:t>
            </a:r>
            <a:r>
              <a:rPr lang="en-US" altLang="zh-CN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0-1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律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686718"/>
              </p:ext>
            </p:extLst>
          </p:nvPr>
        </p:nvGraphicFramePr>
        <p:xfrm>
          <a:off x="751621" y="3353748"/>
          <a:ext cx="2420938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18" name="Equation" r:id="rId8" imgW="380880" imgH="114120" progId="Equation.3">
                  <p:embed/>
                </p:oleObj>
              </mc:Choice>
              <mc:Fallback>
                <p:oleObj name="Equation" r:id="rId8" imgW="380880" imgH="11412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621" y="3353748"/>
                        <a:ext cx="2420938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993367"/>
              </p:ext>
            </p:extLst>
          </p:nvPr>
        </p:nvGraphicFramePr>
        <p:xfrm>
          <a:off x="3635896" y="3405341"/>
          <a:ext cx="2179637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19" name="Equation" r:id="rId10" imgW="342720" imgH="101520" progId="Equation.3">
                  <p:embed/>
                </p:oleObj>
              </mc:Choice>
              <mc:Fallback>
                <p:oleObj name="Equation" r:id="rId10" imgW="342720" imgH="101520" progId="Equation.3">
                  <p:embed/>
                  <p:pic>
                    <p:nvPicPr>
                      <p:cNvPr id="1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3405341"/>
                        <a:ext cx="2179637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376816"/>
              </p:ext>
            </p:extLst>
          </p:nvPr>
        </p:nvGraphicFramePr>
        <p:xfrm>
          <a:off x="788736" y="4022818"/>
          <a:ext cx="217963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20" name="Equation" r:id="rId12" imgW="342720" imgH="101520" progId="Equation.3">
                  <p:embed/>
                </p:oleObj>
              </mc:Choice>
              <mc:Fallback>
                <p:oleObj name="Equation" r:id="rId12" imgW="342720" imgH="101520" progId="Equation.3">
                  <p:embed/>
                  <p:pic>
                    <p:nvPicPr>
                      <p:cNvPr id="1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736" y="4022818"/>
                        <a:ext cx="2179638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928664"/>
              </p:ext>
            </p:extLst>
          </p:nvPr>
        </p:nvGraphicFramePr>
        <p:xfrm>
          <a:off x="3633782" y="4022818"/>
          <a:ext cx="21780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21" name="Equation" r:id="rId14" imgW="342720" imgH="114120" progId="Equation.3">
                  <p:embed/>
                </p:oleObj>
              </mc:Choice>
              <mc:Fallback>
                <p:oleObj name="Equation" r:id="rId14" imgW="342720" imgH="114120" progId="Equation.3">
                  <p:embed/>
                  <p:pic>
                    <p:nvPicPr>
                      <p:cNvPr id="1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82" y="4022818"/>
                        <a:ext cx="217805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349250" y="4904162"/>
            <a:ext cx="2864887" cy="58477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公理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  </a:t>
            </a:r>
            <a:r>
              <a:rPr lang="zh-CN" altLang="en-US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互补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律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635822"/>
              </p:ext>
            </p:extLst>
          </p:nvPr>
        </p:nvGraphicFramePr>
        <p:xfrm>
          <a:off x="899592" y="5649189"/>
          <a:ext cx="2068782" cy="803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22" name="公式" r:id="rId16" imgW="711000" imgH="215640" progId="Equation.3">
                  <p:embed/>
                </p:oleObj>
              </mc:Choice>
              <mc:Fallback>
                <p:oleObj name="公式" r:id="rId16" imgW="711000" imgH="215640" progId="Equation.3">
                  <p:embed/>
                  <p:pic>
                    <p:nvPicPr>
                      <p:cNvPr id="1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649189"/>
                        <a:ext cx="2068782" cy="8031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7707"/>
              </p:ext>
            </p:extLst>
          </p:nvPr>
        </p:nvGraphicFramePr>
        <p:xfrm>
          <a:off x="3707904" y="5672611"/>
          <a:ext cx="1899882" cy="779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23" name="公式" r:id="rId18" imgW="672840" imgH="215640" progId="Equation.3">
                  <p:embed/>
                </p:oleObj>
              </mc:Choice>
              <mc:Fallback>
                <p:oleObj name="公式" r:id="rId18" imgW="672840" imgH="215640" progId="Equation.3">
                  <p:embed/>
                  <p:pic>
                    <p:nvPicPr>
                      <p:cNvPr id="2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5672611"/>
                        <a:ext cx="1899882" cy="779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350971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 autoUpdateAnimBg="0"/>
      <p:bldP spid="11" grpId="0" animBg="1" autoUpdateAnimBg="0"/>
      <p:bldP spid="20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BA0C0B-A9B4-4BBC-9D9E-EC8C22328B94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539552" y="548680"/>
            <a:ext cx="2656496" cy="58477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三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</a:t>
            </a:r>
            <a:r>
              <a:rPr lang="zh-CN" altLang="en-US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基本定律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5372" name="Group 12"/>
          <p:cNvGrpSpPr>
            <a:grpSpLocks/>
          </p:cNvGrpSpPr>
          <p:nvPr/>
        </p:nvGrpSpPr>
        <p:grpSpPr bwMode="auto">
          <a:xfrm>
            <a:off x="971600" y="1949252"/>
            <a:ext cx="4227978" cy="828675"/>
            <a:chOff x="946" y="3558"/>
            <a:chExt cx="2429" cy="522"/>
          </a:xfrm>
        </p:grpSpPr>
        <p:graphicFrame>
          <p:nvGraphicFramePr>
            <p:cNvPr id="16396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1643689"/>
                </p:ext>
              </p:extLst>
            </p:nvPr>
          </p:nvGraphicFramePr>
          <p:xfrm>
            <a:off x="946" y="3559"/>
            <a:ext cx="1345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14" name="Equation" r:id="rId4" imgW="368280" imgH="101520" progId="Equation.3">
                    <p:embed/>
                  </p:oleObj>
                </mc:Choice>
                <mc:Fallback>
                  <p:oleObj name="Equation" r:id="rId4" imgW="368280" imgH="101520" progId="Equation.3">
                    <p:embed/>
                    <p:pic>
                      <p:nvPicPr>
                        <p:cNvPr id="16396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6" y="3559"/>
                          <a:ext cx="1345" cy="5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7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4455799"/>
                </p:ext>
              </p:extLst>
            </p:nvPr>
          </p:nvGraphicFramePr>
          <p:xfrm>
            <a:off x="2545" y="3558"/>
            <a:ext cx="830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15" name="Equation" r:id="rId6" imgW="393480" imgH="101520" progId="Equation.3">
                    <p:embed/>
                  </p:oleObj>
                </mc:Choice>
                <mc:Fallback>
                  <p:oleObj name="Equation" r:id="rId6" imgW="393480" imgH="101520" progId="Equation.3">
                    <p:embed/>
                    <p:pic>
                      <p:nvPicPr>
                        <p:cNvPr id="16397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5" y="3558"/>
                          <a:ext cx="830" cy="5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512504" y="1340768"/>
            <a:ext cx="2864887" cy="58477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定律</a:t>
            </a:r>
            <a:r>
              <a:rPr lang="en-US" altLang="zh-CN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 </a:t>
            </a:r>
            <a:r>
              <a:rPr lang="zh-CN" altLang="en-US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重叠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律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494134" y="2933824"/>
            <a:ext cx="2864887" cy="58477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定律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  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吸收律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2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981106"/>
              </p:ext>
            </p:extLst>
          </p:nvPr>
        </p:nvGraphicFramePr>
        <p:xfrm>
          <a:off x="223838" y="3705225"/>
          <a:ext cx="354965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16" name="公式" r:id="rId8" imgW="558720" imgH="101520" progId="Equation.3">
                  <p:embed/>
                </p:oleObj>
              </mc:Choice>
              <mc:Fallback>
                <p:oleObj name="公式" r:id="rId8" imgW="558720" imgH="101520" progId="Equation.3">
                  <p:embed/>
                  <p:pic>
                    <p:nvPicPr>
                      <p:cNvPr id="1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3705225"/>
                        <a:ext cx="354965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733319"/>
              </p:ext>
            </p:extLst>
          </p:nvPr>
        </p:nvGraphicFramePr>
        <p:xfrm>
          <a:off x="4343821" y="3690584"/>
          <a:ext cx="330676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17" name="Equation" r:id="rId10" imgW="520560" imgH="114120" progId="Equation.3">
                  <p:embed/>
                </p:oleObj>
              </mc:Choice>
              <mc:Fallback>
                <p:oleObj name="Equation" r:id="rId10" imgW="520560" imgH="114120" progId="Equation.3">
                  <p:embed/>
                  <p:pic>
                    <p:nvPicPr>
                      <p:cNvPr id="1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821" y="3690584"/>
                        <a:ext cx="3306763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494134" y="4578598"/>
            <a:ext cx="2864887" cy="58477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定律</a:t>
            </a:r>
            <a:r>
              <a:rPr lang="en-US" altLang="zh-CN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  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消去律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798732"/>
              </p:ext>
            </p:extLst>
          </p:nvPr>
        </p:nvGraphicFramePr>
        <p:xfrm>
          <a:off x="370540" y="5478354"/>
          <a:ext cx="3256245" cy="788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18" name="公式" r:id="rId12" imgW="1143000" imgH="215640" progId="Equation.3">
                  <p:embed/>
                </p:oleObj>
              </mc:Choice>
              <mc:Fallback>
                <p:oleObj name="公式" r:id="rId12" imgW="1143000" imgH="21564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40" y="5478354"/>
                        <a:ext cx="3256245" cy="788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286579"/>
              </p:ext>
            </p:extLst>
          </p:nvPr>
        </p:nvGraphicFramePr>
        <p:xfrm>
          <a:off x="4292600" y="5370513"/>
          <a:ext cx="33893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19" name="公式" r:id="rId14" imgW="1117440" imgH="228600" progId="Equation.3">
                  <p:embed/>
                </p:oleObj>
              </mc:Choice>
              <mc:Fallback>
                <p:oleObj name="公式" r:id="rId14" imgW="1117440" imgH="228600" progId="Equation.3">
                  <p:embed/>
                  <p:pic>
                    <p:nvPicPr>
                      <p:cNvPr id="1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5370513"/>
                        <a:ext cx="338931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342637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 autoUpdateAnimBg="0"/>
      <p:bldP spid="20" grpId="0" animBg="1" autoUpdateAnimBg="0"/>
      <p:bldP spid="21" grpId="0" animBg="1" autoUpdateAnimBg="0"/>
      <p:bldP spid="24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BA0C0B-A9B4-4BBC-9D9E-EC8C22328B94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512504" y="1340768"/>
            <a:ext cx="2864887" cy="58477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定律</a:t>
            </a:r>
            <a:r>
              <a:rPr lang="en-US" altLang="zh-CN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 </a:t>
            </a:r>
            <a:r>
              <a:rPr lang="zh-CN" altLang="en-US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并项律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477491"/>
              </p:ext>
            </p:extLst>
          </p:nvPr>
        </p:nvGraphicFramePr>
        <p:xfrm>
          <a:off x="296863" y="2270125"/>
          <a:ext cx="28638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45" name="公式" r:id="rId4" imgW="1079280" imgH="215640" progId="Equation.3">
                  <p:embed/>
                </p:oleObj>
              </mc:Choice>
              <mc:Fallback>
                <p:oleObj name="公式" r:id="rId4" imgW="1079280" imgH="215640" progId="Equation.3">
                  <p:embed/>
                  <p:pic>
                    <p:nvPicPr>
                      <p:cNvPr id="2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2270125"/>
                        <a:ext cx="286385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299902"/>
              </p:ext>
            </p:extLst>
          </p:nvPr>
        </p:nvGraphicFramePr>
        <p:xfrm>
          <a:off x="3923928" y="2286750"/>
          <a:ext cx="3744416" cy="808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46" name="Equation" r:id="rId6" imgW="1282680" imgH="215640" progId="Equation.3">
                  <p:embed/>
                </p:oleObj>
              </mc:Choice>
              <mc:Fallback>
                <p:oleObj name="Equation" r:id="rId6" imgW="1282680" imgH="21564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286750"/>
                        <a:ext cx="3744416" cy="808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504265" y="3717032"/>
            <a:ext cx="2864887" cy="58477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定律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  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复原律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111657"/>
              </p:ext>
            </p:extLst>
          </p:nvPr>
        </p:nvGraphicFramePr>
        <p:xfrm>
          <a:off x="963707" y="4941168"/>
          <a:ext cx="1100536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47" name="Equation" r:id="rId8" imgW="406080" imgH="228600" progId="Equation.3">
                  <p:embed/>
                </p:oleObj>
              </mc:Choice>
              <mc:Fallback>
                <p:oleObj name="Equation" r:id="rId8" imgW="406080" imgH="228600" progId="Equation.3">
                  <p:embed/>
                  <p:pic>
                    <p:nvPicPr>
                      <p:cNvPr id="2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707" y="4941168"/>
                        <a:ext cx="1100536" cy="7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126709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 autoUpdateAnimBg="0"/>
      <p:bldP spid="16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BA0C0B-A9B4-4BBC-9D9E-EC8C22328B94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539552" y="620688"/>
            <a:ext cx="2864887" cy="58477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定律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6  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冗余律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831192"/>
              </p:ext>
            </p:extLst>
          </p:nvPr>
        </p:nvGraphicFramePr>
        <p:xfrm>
          <a:off x="683568" y="1579873"/>
          <a:ext cx="4896544" cy="83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0" name="Equation" r:id="rId4" imgW="1625400" imgH="215640" progId="Equation.3">
                  <p:embed/>
                </p:oleObj>
              </mc:Choice>
              <mc:Fallback>
                <p:oleObj name="Equation" r:id="rId4" imgW="1625400" imgH="215640" progId="Equation.3">
                  <p:embed/>
                  <p:pic>
                    <p:nvPicPr>
                      <p:cNvPr id="2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579873"/>
                        <a:ext cx="4896544" cy="83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244200"/>
              </p:ext>
            </p:extLst>
          </p:nvPr>
        </p:nvGraphicFramePr>
        <p:xfrm>
          <a:off x="392642" y="2564904"/>
          <a:ext cx="8062664" cy="1018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1" name="Equation" r:id="rId6" imgW="2450880" imgH="241200" progId="Equation.3">
                  <p:embed/>
                </p:oleObj>
              </mc:Choice>
              <mc:Fallback>
                <p:oleObj name="Equation" r:id="rId6" imgW="2450880" imgH="241200" progId="Equation.3">
                  <p:embed/>
                  <p:pic>
                    <p:nvPicPr>
                      <p:cNvPr id="2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642" y="2564904"/>
                        <a:ext cx="8062664" cy="10189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92642" y="4283213"/>
            <a:ext cx="8382000" cy="1592263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在两个乘积项中，若有一个变量是互反的，那么由这两个乘积项中的其它变量组成的新的乘积项就是多余的，可以消去。</a:t>
            </a:r>
          </a:p>
        </p:txBody>
      </p:sp>
    </p:spTree>
    <p:extLst>
      <p:ext uri="{BB962C8B-B14F-4D97-AF65-F5344CB8AC3E}">
        <p14:creationId xmlns:p14="http://schemas.microsoft.com/office/powerpoint/2010/main" val="131141990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utoUpdateAnimBg="0"/>
      <p:bldP spid="15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8963B6-A1D9-4DC6-A501-FD38BAF93987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79400" y="228600"/>
            <a:ext cx="5816600" cy="762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2.1.1 </a:t>
            </a:r>
            <a:r>
              <a:rPr lang="zh-CN" altLang="en-US"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三种基本运算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304800" y="1143000"/>
            <a:ext cx="8534400" cy="157003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逻辑代数是采用二值逻辑运算的基本数学工具，主要研究数字电路输入和输出之间的因果关系，即输入和输出之间的逻辑关系。</a:t>
            </a:r>
          </a:p>
        </p:txBody>
      </p:sp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274638" y="4076700"/>
            <a:ext cx="8610600" cy="18161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ea typeface="黑体" panose="02010609060101010101" pitchFamily="49" charset="-122"/>
              </a:rPr>
              <a:t>逻辑变量：用字母表示变量，一个命题只能有两种逻辑值：</a:t>
            </a:r>
            <a:endParaRPr lang="en-US" altLang="zh-CN" sz="2800" b="1"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ea typeface="黑体" panose="02010609060101010101" pitchFamily="49" charset="-122"/>
              </a:rPr>
              <a:t>逻辑真：用“</a:t>
            </a:r>
            <a:r>
              <a:rPr lang="en-US" altLang="zh-CN" sz="2800" b="1">
                <a:ea typeface="黑体" panose="02010609060101010101" pitchFamily="49" charset="-122"/>
              </a:rPr>
              <a:t>1</a:t>
            </a:r>
            <a:r>
              <a:rPr lang="zh-CN" altLang="en-US" sz="2800" b="1">
                <a:ea typeface="黑体" panose="02010609060101010101" pitchFamily="49" charset="-122"/>
              </a:rPr>
              <a:t>”表示</a:t>
            </a:r>
            <a:r>
              <a:rPr lang="en-US" altLang="zh-CN" sz="2800" b="1">
                <a:ea typeface="黑体" panose="02010609060101010101" pitchFamily="49" charset="-122"/>
              </a:rPr>
              <a:t>——</a:t>
            </a:r>
            <a:r>
              <a:rPr lang="zh-CN" altLang="en-US" sz="2800" b="1">
                <a:ea typeface="黑体" panose="02010609060101010101" pitchFamily="49" charset="-122"/>
              </a:rPr>
              <a:t>条件具备，事件发生</a:t>
            </a:r>
            <a:endParaRPr lang="en-US" altLang="zh-CN" sz="2800" b="1"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ea typeface="黑体" panose="02010609060101010101" pitchFamily="49" charset="-122"/>
              </a:rPr>
              <a:t>逻辑假：用“</a:t>
            </a:r>
            <a:r>
              <a:rPr lang="en-US" altLang="zh-CN" sz="2800" b="1">
                <a:ea typeface="黑体" panose="02010609060101010101" pitchFamily="49" charset="-122"/>
              </a:rPr>
              <a:t>0</a:t>
            </a:r>
            <a:r>
              <a:rPr lang="zh-CN" altLang="en-US" sz="2800" b="1">
                <a:ea typeface="黑体" panose="02010609060101010101" pitchFamily="49" charset="-122"/>
              </a:rPr>
              <a:t>”表示</a:t>
            </a:r>
            <a:r>
              <a:rPr lang="en-US" altLang="zh-CN" sz="2800" b="1">
                <a:ea typeface="黑体" panose="02010609060101010101" pitchFamily="49" charset="-122"/>
              </a:rPr>
              <a:t>——</a:t>
            </a:r>
            <a:r>
              <a:rPr lang="zh-CN" altLang="en-US" sz="2800" b="1">
                <a:ea typeface="黑体" panose="02010609060101010101" pitchFamily="49" charset="-122"/>
              </a:rPr>
              <a:t>条件不具备，事件不发生</a:t>
            </a:r>
            <a:endParaRPr lang="en-US" altLang="zh-CN" sz="2800" b="1">
              <a:ea typeface="黑体" panose="02010609060101010101" pitchFamily="49" charset="-122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15913" y="2727325"/>
            <a:ext cx="8534400" cy="107632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逻辑代数是用代数的形式研究逻辑问题的数学工具。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078" grpId="0" animBg="1" autoUpdateAnimBg="0"/>
      <p:bldP spid="3088" grpId="0" animBg="1" autoUpdateAnimBg="0"/>
      <p:bldP spid="12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20C18F-B8EA-4188-A2B9-62CEFA20BC97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/>
          </a:p>
        </p:txBody>
      </p:sp>
      <p:graphicFrame>
        <p:nvGraphicFramePr>
          <p:cNvPr id="20496" name="Object 16"/>
          <p:cNvGraphicFramePr>
            <a:graphicFrameLocks noChangeAspect="1"/>
          </p:cNvGraphicFramePr>
          <p:nvPr/>
        </p:nvGraphicFramePr>
        <p:xfrm>
          <a:off x="1122363" y="2133600"/>
          <a:ext cx="4191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06" name="Equation" r:id="rId4" imgW="1400229" imgH="142836" progId="Equation.3">
                  <p:embed/>
                </p:oleObj>
              </mc:Choice>
              <mc:Fallback>
                <p:oleObj name="Equation" r:id="rId4" imgW="1400229" imgH="142836" progId="Equation.3">
                  <p:embed/>
                  <p:pic>
                    <p:nvPicPr>
                      <p:cNvPr id="2049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2133600"/>
                        <a:ext cx="4191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7315200" y="2230438"/>
            <a:ext cx="140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右式</a:t>
            </a:r>
          </a:p>
        </p:txBody>
      </p:sp>
      <p:grpSp>
        <p:nvGrpSpPr>
          <p:cNvPr id="20512" name="Group 32"/>
          <p:cNvGrpSpPr>
            <a:grpSpLocks/>
          </p:cNvGrpSpPr>
          <p:nvPr/>
        </p:nvGrpSpPr>
        <p:grpSpPr bwMode="auto">
          <a:xfrm>
            <a:off x="304800" y="995363"/>
            <a:ext cx="4648200" cy="681037"/>
            <a:chOff x="192" y="627"/>
            <a:chExt cx="2928" cy="429"/>
          </a:xfrm>
        </p:grpSpPr>
        <p:graphicFrame>
          <p:nvGraphicFramePr>
            <p:cNvPr id="20502" name="Object 15"/>
            <p:cNvGraphicFramePr>
              <a:graphicFrameLocks noChangeAspect="1"/>
            </p:cNvGraphicFramePr>
            <p:nvPr/>
          </p:nvGraphicFramePr>
          <p:xfrm>
            <a:off x="960" y="627"/>
            <a:ext cx="2160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07" name="Equation" r:id="rId6" imgW="1285712" imgH="142836" progId="Equation.3">
                    <p:embed/>
                  </p:oleObj>
                </mc:Choice>
                <mc:Fallback>
                  <p:oleObj name="Equation" r:id="rId6" imgW="1285712" imgH="142836" progId="Equation.3">
                    <p:embed/>
                    <p:pic>
                      <p:nvPicPr>
                        <p:cNvPr id="20502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627"/>
                          <a:ext cx="2160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Rectangle 18"/>
            <p:cNvSpPr>
              <a:spLocks noChangeArrowheads="1"/>
            </p:cNvSpPr>
            <p:nvPr/>
          </p:nvSpPr>
          <p:spPr bwMode="auto">
            <a:xfrm>
              <a:off x="192" y="643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左式</a:t>
              </a: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=</a:t>
              </a:r>
            </a:p>
          </p:txBody>
        </p:sp>
      </p:grpSp>
      <p:grpSp>
        <p:nvGrpSpPr>
          <p:cNvPr id="20513" name="Group 33"/>
          <p:cNvGrpSpPr>
            <a:grpSpLocks/>
          </p:cNvGrpSpPr>
          <p:nvPr/>
        </p:nvGrpSpPr>
        <p:grpSpPr bwMode="auto">
          <a:xfrm>
            <a:off x="381000" y="3124200"/>
            <a:ext cx="8382000" cy="650875"/>
            <a:chOff x="240" y="1968"/>
            <a:chExt cx="5280" cy="410"/>
          </a:xfrm>
        </p:grpSpPr>
        <p:sp>
          <p:nvSpPr>
            <p:cNvPr id="20500" name="Rectangle 20"/>
            <p:cNvSpPr>
              <a:spLocks noChangeArrowheads="1"/>
            </p:cNvSpPr>
            <p:nvPr/>
          </p:nvSpPr>
          <p:spPr bwMode="auto">
            <a:xfrm>
              <a:off x="240" y="1968"/>
              <a:ext cx="1536" cy="365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冗余律推广：</a:t>
              </a:r>
            </a:p>
          </p:txBody>
        </p:sp>
        <p:graphicFrame>
          <p:nvGraphicFramePr>
            <p:cNvPr id="20501" name="Object 21"/>
            <p:cNvGraphicFramePr>
              <a:graphicFrameLocks noChangeAspect="1"/>
            </p:cNvGraphicFramePr>
            <p:nvPr/>
          </p:nvGraphicFramePr>
          <p:xfrm>
            <a:off x="1803" y="1968"/>
            <a:ext cx="3717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08" name="Equation" r:id="rId8" imgW="2371888" imgH="142836" progId="Equation.3">
                    <p:embed/>
                  </p:oleObj>
                </mc:Choice>
                <mc:Fallback>
                  <p:oleObj name="Equation" r:id="rId8" imgW="2371888" imgH="142836" progId="Equation.3">
                    <p:embed/>
                    <p:pic>
                      <p:nvPicPr>
                        <p:cNvPr id="20501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3" y="1968"/>
                          <a:ext cx="3717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304800" y="3840163"/>
            <a:ext cx="140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证明：</a:t>
            </a:r>
          </a:p>
        </p:txBody>
      </p:sp>
      <p:grpSp>
        <p:nvGrpSpPr>
          <p:cNvPr id="20550" name="Group 70"/>
          <p:cNvGrpSpPr>
            <a:grpSpLocks/>
          </p:cNvGrpSpPr>
          <p:nvPr/>
        </p:nvGrpSpPr>
        <p:grpSpPr bwMode="auto">
          <a:xfrm>
            <a:off x="1535113" y="3810000"/>
            <a:ext cx="6542087" cy="687388"/>
            <a:chOff x="967" y="2400"/>
            <a:chExt cx="4121" cy="433"/>
          </a:xfrm>
        </p:grpSpPr>
        <p:graphicFrame>
          <p:nvGraphicFramePr>
            <p:cNvPr id="20498" name="Object 22"/>
            <p:cNvGraphicFramePr>
              <a:graphicFrameLocks noChangeAspect="1"/>
            </p:cNvGraphicFramePr>
            <p:nvPr/>
          </p:nvGraphicFramePr>
          <p:xfrm>
            <a:off x="1543" y="2400"/>
            <a:ext cx="3545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09" name="Equation" r:id="rId10" imgW="2124115" imgH="142836" progId="Equation.3">
                    <p:embed/>
                  </p:oleObj>
                </mc:Choice>
                <mc:Fallback>
                  <p:oleObj name="Equation" r:id="rId10" imgW="2124115" imgH="142836" progId="Equation.3">
                    <p:embed/>
                    <p:pic>
                      <p:nvPicPr>
                        <p:cNvPr id="20498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3" y="2400"/>
                          <a:ext cx="3545" cy="4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4" name="Rectangle 24"/>
            <p:cNvSpPr>
              <a:spLocks noChangeArrowheads="1"/>
            </p:cNvSpPr>
            <p:nvPr/>
          </p:nvSpPr>
          <p:spPr bwMode="auto">
            <a:xfrm>
              <a:off x="967" y="2419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左式</a:t>
              </a:r>
            </a:p>
          </p:txBody>
        </p:sp>
      </p:grpSp>
      <p:graphicFrame>
        <p:nvGraphicFramePr>
          <p:cNvPr id="20505" name="Object 25"/>
          <p:cNvGraphicFramePr>
            <a:graphicFrameLocks noChangeAspect="1"/>
          </p:cNvGraphicFramePr>
          <p:nvPr/>
        </p:nvGraphicFramePr>
        <p:xfrm>
          <a:off x="2473325" y="4419600"/>
          <a:ext cx="55626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0" name="Equation" r:id="rId12" imgW="1952686" imgH="142836" progId="Equation.3">
                  <p:embed/>
                </p:oleObj>
              </mc:Choice>
              <mc:Fallback>
                <p:oleObj name="Equation" r:id="rId12" imgW="1952686" imgH="142836" progId="Equation.3">
                  <p:embed/>
                  <p:pic>
                    <p:nvPicPr>
                      <p:cNvPr id="2050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4419600"/>
                        <a:ext cx="55626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6" name="Rectangle 26"/>
          <p:cNvSpPr>
            <a:spLocks noChangeArrowheads="1"/>
          </p:cNvSpPr>
          <p:nvPr/>
        </p:nvSpPr>
        <p:spPr bwMode="auto">
          <a:xfrm>
            <a:off x="4572000" y="5749925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右式</a:t>
            </a:r>
          </a:p>
        </p:txBody>
      </p:sp>
      <p:graphicFrame>
        <p:nvGraphicFramePr>
          <p:cNvPr id="20508" name="Object 28"/>
          <p:cNvGraphicFramePr>
            <a:graphicFrameLocks noChangeAspect="1"/>
          </p:cNvGraphicFramePr>
          <p:nvPr/>
        </p:nvGraphicFramePr>
        <p:xfrm>
          <a:off x="1111250" y="1600200"/>
          <a:ext cx="40703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1" name="Equation" r:id="rId14" imgW="1586811" imgH="215806" progId="Equation.3">
                  <p:embed/>
                </p:oleObj>
              </mc:Choice>
              <mc:Fallback>
                <p:oleObj name="Equation" r:id="rId14" imgW="1586811" imgH="215806" progId="Equation.3">
                  <p:embed/>
                  <p:pic>
                    <p:nvPicPr>
                      <p:cNvPr id="2050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1600200"/>
                        <a:ext cx="407035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11" name="Group 31"/>
          <p:cNvGrpSpPr>
            <a:grpSpLocks/>
          </p:cNvGrpSpPr>
          <p:nvPr/>
        </p:nvGrpSpPr>
        <p:grpSpPr bwMode="auto">
          <a:xfrm>
            <a:off x="381000" y="315913"/>
            <a:ext cx="6858000" cy="598487"/>
            <a:chOff x="240" y="199"/>
            <a:chExt cx="4320" cy="377"/>
          </a:xfrm>
        </p:grpSpPr>
        <p:sp>
          <p:nvSpPr>
            <p:cNvPr id="20499" name="Rectangle 19"/>
            <p:cNvSpPr>
              <a:spLocks noChangeArrowheads="1"/>
            </p:cNvSpPr>
            <p:nvPr/>
          </p:nvSpPr>
          <p:spPr bwMode="auto">
            <a:xfrm>
              <a:off x="240" y="211"/>
              <a:ext cx="1536" cy="365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证明冗余律：</a:t>
              </a:r>
            </a:p>
          </p:txBody>
        </p:sp>
        <p:graphicFrame>
          <p:nvGraphicFramePr>
            <p:cNvPr id="3" name="Object 29"/>
            <p:cNvGraphicFramePr>
              <a:graphicFrameLocks noChangeAspect="1"/>
            </p:cNvGraphicFramePr>
            <p:nvPr/>
          </p:nvGraphicFramePr>
          <p:xfrm>
            <a:off x="1776" y="199"/>
            <a:ext cx="2784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12" name="Equation" r:id="rId16" imgW="1571658" imgH="123722" progId="Equation.3">
                    <p:embed/>
                  </p:oleObj>
                </mc:Choice>
                <mc:Fallback>
                  <p:oleObj name="Equation" r:id="rId16" imgW="1571658" imgH="123722" progId="Equation.3">
                    <p:embed/>
                    <p:pic>
                      <p:nvPicPr>
                        <p:cNvPr id="3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99"/>
                          <a:ext cx="2784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510" name="Object 30"/>
          <p:cNvGraphicFramePr>
            <a:graphicFrameLocks noChangeAspect="1"/>
          </p:cNvGraphicFramePr>
          <p:nvPr/>
        </p:nvGraphicFramePr>
        <p:xfrm>
          <a:off x="5257800" y="2149475"/>
          <a:ext cx="210185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3" name="Equation" r:id="rId18" imgW="698197" imgH="215806" progId="Equation.3">
                  <p:embed/>
                </p:oleObj>
              </mc:Choice>
              <mc:Fallback>
                <p:oleObj name="Equation" r:id="rId18" imgW="698197" imgH="215806" progId="Equation.3">
                  <p:embed/>
                  <p:pic>
                    <p:nvPicPr>
                      <p:cNvPr id="2051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149475"/>
                        <a:ext cx="210185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8" name="Object 68"/>
          <p:cNvGraphicFramePr>
            <a:graphicFrameLocks noChangeAspect="1"/>
          </p:cNvGraphicFramePr>
          <p:nvPr/>
        </p:nvGraphicFramePr>
        <p:xfrm>
          <a:off x="2473325" y="5048250"/>
          <a:ext cx="28892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4" name="Equation" r:id="rId20" imgW="1053643" imgH="215806" progId="Equation.3">
                  <p:embed/>
                </p:oleObj>
              </mc:Choice>
              <mc:Fallback>
                <p:oleObj name="Equation" r:id="rId20" imgW="1053643" imgH="215806" progId="Equation.3">
                  <p:embed/>
                  <p:pic>
                    <p:nvPicPr>
                      <p:cNvPr id="20548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5048250"/>
                        <a:ext cx="28892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9" name="Object 69"/>
          <p:cNvGraphicFramePr>
            <a:graphicFrameLocks noChangeAspect="1"/>
          </p:cNvGraphicFramePr>
          <p:nvPr/>
        </p:nvGraphicFramePr>
        <p:xfrm>
          <a:off x="2487613" y="5694363"/>
          <a:ext cx="20256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5" name="Equation" r:id="rId22" imgW="698197" imgH="215806" progId="Equation.3">
                  <p:embed/>
                </p:oleObj>
              </mc:Choice>
              <mc:Fallback>
                <p:oleObj name="Equation" r:id="rId22" imgW="698197" imgH="215806" progId="Equation.3">
                  <p:embed/>
                  <p:pic>
                    <p:nvPicPr>
                      <p:cNvPr id="20549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5694363"/>
                        <a:ext cx="202565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661502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7" grpId="0" autoUpdateAnimBg="0"/>
      <p:bldP spid="20503" grpId="0" autoUpdateAnimBg="0"/>
      <p:bldP spid="2050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B0C9C0-BB3C-40EE-B60C-C0ACCA2C5A55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04800" y="304800"/>
            <a:ext cx="2224088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七、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摩根律</a:t>
            </a:r>
          </a:p>
        </p:txBody>
      </p:sp>
      <p:grpSp>
        <p:nvGrpSpPr>
          <p:cNvPr id="17433" name="Group 25"/>
          <p:cNvGrpSpPr>
            <a:grpSpLocks/>
          </p:cNvGrpSpPr>
          <p:nvPr/>
        </p:nvGrpSpPr>
        <p:grpSpPr bwMode="auto">
          <a:xfrm>
            <a:off x="1066800" y="1447800"/>
            <a:ext cx="5459413" cy="568325"/>
            <a:chOff x="672" y="912"/>
            <a:chExt cx="3439" cy="358"/>
          </a:xfrm>
        </p:grpSpPr>
        <p:graphicFrame>
          <p:nvGraphicFramePr>
            <p:cNvPr id="18458" name="Object 14"/>
            <p:cNvGraphicFramePr>
              <a:graphicFrameLocks noChangeAspect="1"/>
            </p:cNvGraphicFramePr>
            <p:nvPr/>
          </p:nvGraphicFramePr>
          <p:xfrm>
            <a:off x="672" y="912"/>
            <a:ext cx="1344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80" name="Equation" r:id="rId4" imgW="666627" imgH="104608" progId="Equation.3">
                    <p:embed/>
                  </p:oleObj>
                </mc:Choice>
                <mc:Fallback>
                  <p:oleObj name="Equation" r:id="rId4" imgW="666627" imgH="104608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912"/>
                          <a:ext cx="1344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9" name="Object 15"/>
            <p:cNvGraphicFramePr>
              <a:graphicFrameLocks noChangeAspect="1"/>
            </p:cNvGraphicFramePr>
            <p:nvPr/>
          </p:nvGraphicFramePr>
          <p:xfrm>
            <a:off x="2610" y="912"/>
            <a:ext cx="1501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81" name="Equation" r:id="rId6" imgW="752341" imgH="104608" progId="Equation.3">
                    <p:embed/>
                  </p:oleObj>
                </mc:Choice>
                <mc:Fallback>
                  <p:oleObj name="Equation" r:id="rId6" imgW="752341" imgH="104608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0" y="912"/>
                          <a:ext cx="1501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34" name="Group 26"/>
          <p:cNvGrpSpPr>
            <a:grpSpLocks/>
          </p:cNvGrpSpPr>
          <p:nvPr/>
        </p:nvGrpSpPr>
        <p:grpSpPr bwMode="auto">
          <a:xfrm>
            <a:off x="609600" y="2498725"/>
            <a:ext cx="5943600" cy="584200"/>
            <a:chOff x="384" y="1574"/>
            <a:chExt cx="3744" cy="368"/>
          </a:xfrm>
        </p:grpSpPr>
        <p:sp>
          <p:nvSpPr>
            <p:cNvPr id="18456" name="Rectangle 2"/>
            <p:cNvSpPr>
              <a:spLocks noChangeArrowheads="1"/>
            </p:cNvSpPr>
            <p:nvPr/>
          </p:nvSpPr>
          <p:spPr bwMode="auto">
            <a:xfrm>
              <a:off x="384" y="1574"/>
              <a:ext cx="24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证：用真值表法证明</a:t>
              </a:r>
            </a:p>
          </p:txBody>
        </p:sp>
        <p:graphicFrame>
          <p:nvGraphicFramePr>
            <p:cNvPr id="18457" name="Object 17"/>
            <p:cNvGraphicFramePr>
              <a:graphicFrameLocks noChangeAspect="1"/>
            </p:cNvGraphicFramePr>
            <p:nvPr/>
          </p:nvGraphicFramePr>
          <p:xfrm>
            <a:off x="2784" y="1584"/>
            <a:ext cx="1344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82" name="Equation" r:id="rId8" imgW="666627" imgH="104608" progId="Equation.3">
                    <p:embed/>
                  </p:oleObj>
                </mc:Choice>
                <mc:Fallback>
                  <p:oleObj name="Equation" r:id="rId8" imgW="666627" imgH="104608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584"/>
                          <a:ext cx="1344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35" name="Group 27"/>
          <p:cNvGrpSpPr>
            <a:grpSpLocks/>
          </p:cNvGrpSpPr>
          <p:nvPr/>
        </p:nvGrpSpPr>
        <p:grpSpPr bwMode="auto">
          <a:xfrm>
            <a:off x="1371600" y="3657600"/>
            <a:ext cx="6705600" cy="2895600"/>
            <a:chOff x="864" y="2304"/>
            <a:chExt cx="4224" cy="1824"/>
          </a:xfrm>
        </p:grpSpPr>
        <p:sp>
          <p:nvSpPr>
            <p:cNvPr id="17412" name="Rectangle 4"/>
            <p:cNvSpPr>
              <a:spLocks noChangeArrowheads="1"/>
            </p:cNvSpPr>
            <p:nvPr/>
          </p:nvSpPr>
          <p:spPr bwMode="auto">
            <a:xfrm>
              <a:off x="960" y="2712"/>
              <a:ext cx="3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0  0   0     1    1  1    1</a:t>
              </a:r>
            </a:p>
          </p:txBody>
        </p:sp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960" y="3048"/>
              <a:ext cx="3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0  1   0     1    1  0    1</a:t>
              </a: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960" y="3384"/>
              <a:ext cx="3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1  0   0     1    0  1    1</a:t>
              </a: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960" y="3672"/>
              <a:ext cx="3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1  1   1     0    0  0    0</a:t>
              </a:r>
            </a:p>
          </p:txBody>
        </p:sp>
        <p:sp>
          <p:nvSpPr>
            <p:cNvPr id="18443" name="Line 8"/>
            <p:cNvSpPr>
              <a:spLocks noChangeShapeType="1"/>
            </p:cNvSpPr>
            <p:nvPr/>
          </p:nvSpPr>
          <p:spPr bwMode="auto">
            <a:xfrm>
              <a:off x="864" y="2736"/>
              <a:ext cx="37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4" name="Line 9"/>
            <p:cNvSpPr>
              <a:spLocks noChangeShapeType="1"/>
            </p:cNvSpPr>
            <p:nvPr/>
          </p:nvSpPr>
          <p:spPr bwMode="auto">
            <a:xfrm>
              <a:off x="1680" y="2496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5" name="Line 10"/>
            <p:cNvSpPr>
              <a:spLocks noChangeShapeType="1"/>
            </p:cNvSpPr>
            <p:nvPr/>
          </p:nvSpPr>
          <p:spPr bwMode="auto">
            <a:xfrm>
              <a:off x="2400" y="2448"/>
              <a:ext cx="0" cy="1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6" name="Line 11"/>
            <p:cNvSpPr>
              <a:spLocks noChangeShapeType="1"/>
            </p:cNvSpPr>
            <p:nvPr/>
          </p:nvSpPr>
          <p:spPr bwMode="auto">
            <a:xfrm>
              <a:off x="3120" y="2448"/>
              <a:ext cx="0" cy="1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7" name="Line 12"/>
            <p:cNvSpPr>
              <a:spLocks noChangeShapeType="1"/>
            </p:cNvSpPr>
            <p:nvPr/>
          </p:nvSpPr>
          <p:spPr bwMode="auto">
            <a:xfrm>
              <a:off x="4032" y="2496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8" name="Rectangle 13"/>
            <p:cNvSpPr>
              <a:spLocks noChangeArrowheads="1"/>
            </p:cNvSpPr>
            <p:nvPr/>
          </p:nvSpPr>
          <p:spPr bwMode="auto">
            <a:xfrm>
              <a:off x="1008" y="2352"/>
              <a:ext cx="40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8449" name="Object 18"/>
            <p:cNvGraphicFramePr>
              <a:graphicFrameLocks noChangeAspect="1"/>
            </p:cNvGraphicFramePr>
            <p:nvPr/>
          </p:nvGraphicFramePr>
          <p:xfrm>
            <a:off x="912" y="2400"/>
            <a:ext cx="31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83" name="Equation" r:id="rId10" imgW="57258" imgH="66726" progId="Equation.3">
                    <p:embed/>
                  </p:oleObj>
                </mc:Choice>
                <mc:Fallback>
                  <p:oleObj name="Equation" r:id="rId10" imgW="57258" imgH="66726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400"/>
                          <a:ext cx="31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0" name="Object 19"/>
            <p:cNvGraphicFramePr>
              <a:graphicFrameLocks noChangeAspect="1"/>
            </p:cNvGraphicFramePr>
            <p:nvPr/>
          </p:nvGraphicFramePr>
          <p:xfrm>
            <a:off x="1296" y="2400"/>
            <a:ext cx="33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84" name="Equation" r:id="rId12" imgW="57258" imgH="66726" progId="Equation.3">
                    <p:embed/>
                  </p:oleObj>
                </mc:Choice>
                <mc:Fallback>
                  <p:oleObj name="Equation" r:id="rId12" imgW="57258" imgH="66726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400"/>
                          <a:ext cx="33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1" name="Object 20"/>
            <p:cNvGraphicFramePr>
              <a:graphicFrameLocks noChangeAspect="1"/>
            </p:cNvGraphicFramePr>
            <p:nvPr/>
          </p:nvGraphicFramePr>
          <p:xfrm>
            <a:off x="3216" y="2304"/>
            <a:ext cx="28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85" name="Equation" r:id="rId14" imgW="57258" imgH="104608" progId="Equation.3">
                    <p:embed/>
                  </p:oleObj>
                </mc:Choice>
                <mc:Fallback>
                  <p:oleObj name="Equation" r:id="rId14" imgW="57258" imgH="104608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304"/>
                          <a:ext cx="289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2" name="Object 21"/>
            <p:cNvGraphicFramePr>
              <a:graphicFrameLocks noChangeAspect="1"/>
            </p:cNvGraphicFramePr>
            <p:nvPr/>
          </p:nvGraphicFramePr>
          <p:xfrm>
            <a:off x="3648" y="2304"/>
            <a:ext cx="28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86" name="Equation" r:id="rId16" imgW="57258" imgH="104608" progId="Equation.3">
                    <p:embed/>
                  </p:oleObj>
                </mc:Choice>
                <mc:Fallback>
                  <p:oleObj name="Equation" r:id="rId16" imgW="57258" imgH="104608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304"/>
                          <a:ext cx="28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3" name="Object 22"/>
            <p:cNvGraphicFramePr>
              <a:graphicFrameLocks noChangeAspect="1"/>
            </p:cNvGraphicFramePr>
            <p:nvPr/>
          </p:nvGraphicFramePr>
          <p:xfrm>
            <a:off x="1728" y="2400"/>
            <a:ext cx="52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87" name="Equation" r:id="rId18" imgW="238056" imgH="66726" progId="Equation.3">
                    <p:embed/>
                  </p:oleObj>
                </mc:Choice>
                <mc:Fallback>
                  <p:oleObj name="Equation" r:id="rId18" imgW="238056" imgH="66726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400"/>
                          <a:ext cx="528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4" name="Object 23"/>
            <p:cNvGraphicFramePr>
              <a:graphicFrameLocks noChangeAspect="1"/>
            </p:cNvGraphicFramePr>
            <p:nvPr/>
          </p:nvGraphicFramePr>
          <p:xfrm>
            <a:off x="2448" y="2304"/>
            <a:ext cx="62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88" name="Equation" r:id="rId20" imgW="238056" imgH="104608" progId="Equation.3">
                    <p:embed/>
                  </p:oleObj>
                </mc:Choice>
                <mc:Fallback>
                  <p:oleObj name="Equation" r:id="rId20" imgW="238056" imgH="104608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304"/>
                          <a:ext cx="62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5" name="Object 24"/>
            <p:cNvGraphicFramePr>
              <a:graphicFrameLocks noChangeAspect="1"/>
            </p:cNvGraphicFramePr>
            <p:nvPr/>
          </p:nvGraphicFramePr>
          <p:xfrm>
            <a:off x="4032" y="2304"/>
            <a:ext cx="720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89" name="Equation" r:id="rId22" imgW="295315" imgH="104608" progId="Equation.3">
                    <p:embed/>
                  </p:oleObj>
                </mc:Choice>
                <mc:Fallback>
                  <p:oleObj name="Equation" r:id="rId22" imgW="295315" imgH="104608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304"/>
                          <a:ext cx="720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3B8B6B-7BB0-420E-93C9-804F51C27131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80988" y="338138"/>
            <a:ext cx="4367212" cy="762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2.2.2 </a:t>
            </a:r>
            <a:r>
              <a:rPr lang="zh-CN" altLang="en-US"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重要规则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228600" y="2065338"/>
            <a:ext cx="8763000" cy="1592262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任何一个含有变量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的逻辑等式，如果将所有出现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的位置都代之以同一个逻辑函数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，则等式仍然成立。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304800" y="1295400"/>
            <a:ext cx="2632075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一、代入规则</a:t>
            </a:r>
          </a:p>
        </p:txBody>
      </p:sp>
      <p:grpSp>
        <p:nvGrpSpPr>
          <p:cNvPr id="21520" name="Group 16"/>
          <p:cNvGrpSpPr>
            <a:grpSpLocks/>
          </p:cNvGrpSpPr>
          <p:nvPr/>
        </p:nvGrpSpPr>
        <p:grpSpPr bwMode="auto">
          <a:xfrm>
            <a:off x="533400" y="4114800"/>
            <a:ext cx="4572000" cy="601663"/>
            <a:chOff x="336" y="2592"/>
            <a:chExt cx="2880" cy="379"/>
          </a:xfrm>
        </p:grpSpPr>
        <p:sp>
          <p:nvSpPr>
            <p:cNvPr id="3" name="Rectangle 4"/>
            <p:cNvSpPr>
              <a:spLocks noChangeArrowheads="1"/>
            </p:cNvSpPr>
            <p:nvPr/>
          </p:nvSpPr>
          <p:spPr bwMode="auto">
            <a:xfrm>
              <a:off x="336" y="2604"/>
              <a:ext cx="16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例：对摩根律</a:t>
              </a:r>
            </a:p>
          </p:txBody>
        </p:sp>
        <p:graphicFrame>
          <p:nvGraphicFramePr>
            <p:cNvPr id="21518" name="Object 9"/>
            <p:cNvGraphicFramePr>
              <a:graphicFrameLocks noChangeAspect="1"/>
            </p:cNvGraphicFramePr>
            <p:nvPr/>
          </p:nvGraphicFramePr>
          <p:xfrm>
            <a:off x="1953" y="2592"/>
            <a:ext cx="1263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5" name="Equation" r:id="rId4" imgW="666627" imgH="104608" progId="Equation.3">
                    <p:embed/>
                  </p:oleObj>
                </mc:Choice>
                <mc:Fallback>
                  <p:oleObj name="Equation" r:id="rId4" imgW="666627" imgH="104608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3" y="2592"/>
                          <a:ext cx="1263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17" name="Group 13"/>
          <p:cNvGrpSpPr>
            <a:grpSpLocks/>
          </p:cNvGrpSpPr>
          <p:nvPr/>
        </p:nvGrpSpPr>
        <p:grpSpPr bwMode="auto">
          <a:xfrm>
            <a:off x="781050" y="4830763"/>
            <a:ext cx="3435350" cy="579437"/>
            <a:chOff x="465" y="3289"/>
            <a:chExt cx="2164" cy="365"/>
          </a:xfrm>
        </p:grpSpPr>
        <p:sp>
          <p:nvSpPr>
            <p:cNvPr id="21515" name="Rectangle 3"/>
            <p:cNvSpPr>
              <a:spLocks noChangeArrowheads="1"/>
            </p:cNvSpPr>
            <p:nvPr/>
          </p:nvSpPr>
          <p:spPr bwMode="auto">
            <a:xfrm>
              <a:off x="465" y="3289"/>
              <a:ext cx="21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令      代入式中</a:t>
              </a:r>
            </a:p>
          </p:txBody>
        </p:sp>
        <p:graphicFrame>
          <p:nvGraphicFramePr>
            <p:cNvPr id="21516" name="Object 10"/>
            <p:cNvGraphicFramePr>
              <a:graphicFrameLocks noChangeAspect="1"/>
            </p:cNvGraphicFramePr>
            <p:nvPr/>
          </p:nvGraphicFramePr>
          <p:xfrm>
            <a:off x="753" y="3334"/>
            <a:ext cx="786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6" name="Equation" r:id="rId6" imgW="428571" imgH="85841" progId="Equation.3">
                    <p:embed/>
                  </p:oleObj>
                </mc:Choice>
                <mc:Fallback>
                  <p:oleObj name="Equation" r:id="rId6" imgW="428571" imgH="85841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3" y="3334"/>
                          <a:ext cx="786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19" name="Group 15"/>
          <p:cNvGrpSpPr>
            <a:grpSpLocks/>
          </p:cNvGrpSpPr>
          <p:nvPr/>
        </p:nvGrpSpPr>
        <p:grpSpPr bwMode="auto">
          <a:xfrm>
            <a:off x="838200" y="5556250"/>
            <a:ext cx="5410200" cy="681038"/>
            <a:chOff x="528" y="3500"/>
            <a:chExt cx="3408" cy="429"/>
          </a:xfrm>
        </p:grpSpPr>
        <p:graphicFrame>
          <p:nvGraphicFramePr>
            <p:cNvPr id="21513" name="Object 11"/>
            <p:cNvGraphicFramePr>
              <a:graphicFrameLocks noChangeAspect="1"/>
            </p:cNvGraphicFramePr>
            <p:nvPr/>
          </p:nvGraphicFramePr>
          <p:xfrm>
            <a:off x="1008" y="3500"/>
            <a:ext cx="2928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7" name="Equation" r:id="rId8" imgW="1762172" imgH="142836" progId="Equation.3">
                    <p:embed/>
                  </p:oleObj>
                </mc:Choice>
                <mc:Fallback>
                  <p:oleObj name="Equation" r:id="rId8" imgW="1762172" imgH="142836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3500"/>
                          <a:ext cx="2928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4" name="Rectangle 14"/>
            <p:cNvSpPr>
              <a:spLocks noChangeArrowheads="1"/>
            </p:cNvSpPr>
            <p:nvPr/>
          </p:nvSpPr>
          <p:spPr bwMode="auto">
            <a:xfrm>
              <a:off x="528" y="3504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则：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21511" grpId="0" animBg="1" autoUpdateAnimBg="0"/>
      <p:bldP spid="21512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D9AE30-51F9-4217-B6BA-D7CA6BCB95EC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1000" y="392113"/>
            <a:ext cx="6076950" cy="57943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以此推广得到摩根律的一般形式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457200" y="1246188"/>
          <a:ext cx="52578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8" name="Equation" r:id="rId4" imgW="1838170" imgH="123722" progId="Equation.3">
                  <p:embed/>
                </p:oleObj>
              </mc:Choice>
              <mc:Fallback>
                <p:oleObj name="Equation" r:id="rId4" imgW="1838170" imgH="12372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46188"/>
                        <a:ext cx="52578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457200" y="2057400"/>
          <a:ext cx="6248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9" name="Equation" r:id="rId6" imgW="2105029" imgH="123722" progId="Equation.3">
                  <p:embed/>
                </p:oleObj>
              </mc:Choice>
              <mc:Fallback>
                <p:oleObj name="Equation" r:id="rId6" imgW="2105029" imgH="12372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57400"/>
                        <a:ext cx="62484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EB8C60-AF0E-4B45-AEF9-95A1E5F0565B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11150" y="258763"/>
            <a:ext cx="2632075" cy="57943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二、反演规则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28600" y="4953000"/>
            <a:ext cx="8763000" cy="1592263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使用反演规则时，应注意保持原函数式中的运算符号的优先顺序不变。另外不属于单个变量上的反号应保持不变。</a:t>
            </a:r>
          </a:p>
        </p:txBody>
      </p:sp>
      <p:grpSp>
        <p:nvGrpSpPr>
          <p:cNvPr id="23580" name="Group 28"/>
          <p:cNvGrpSpPr>
            <a:grpSpLocks/>
          </p:cNvGrpSpPr>
          <p:nvPr/>
        </p:nvGrpSpPr>
        <p:grpSpPr bwMode="auto">
          <a:xfrm>
            <a:off x="234950" y="927100"/>
            <a:ext cx="7080250" cy="695325"/>
            <a:chOff x="148" y="584"/>
            <a:chExt cx="4460" cy="438"/>
          </a:xfrm>
        </p:grpSpPr>
        <p:sp>
          <p:nvSpPr>
            <p:cNvPr id="23576" name="Rectangle 7"/>
            <p:cNvSpPr>
              <a:spLocks noChangeArrowheads="1"/>
            </p:cNvSpPr>
            <p:nvPr/>
          </p:nvSpPr>
          <p:spPr bwMode="auto">
            <a:xfrm>
              <a:off x="148" y="584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即由</a:t>
              </a:r>
            </a:p>
          </p:txBody>
        </p:sp>
        <p:graphicFrame>
          <p:nvGraphicFramePr>
            <p:cNvPr id="23577" name="Object 21"/>
            <p:cNvGraphicFramePr>
              <a:graphicFrameLocks noChangeAspect="1"/>
            </p:cNvGraphicFramePr>
            <p:nvPr/>
          </p:nvGraphicFramePr>
          <p:xfrm>
            <a:off x="724" y="643"/>
            <a:ext cx="1334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12" name="Equation" r:id="rId4" imgW="742972" imgH="104608" progId="Equation.3">
                    <p:embed/>
                  </p:oleObj>
                </mc:Choice>
                <mc:Fallback>
                  <p:oleObj name="Equation" r:id="rId4" imgW="742972" imgH="104608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4" y="643"/>
                          <a:ext cx="1334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8" name="Rectangle 22"/>
            <p:cNvSpPr>
              <a:spLocks noChangeArrowheads="1"/>
            </p:cNvSpPr>
            <p:nvPr/>
          </p:nvSpPr>
          <p:spPr bwMode="auto">
            <a:xfrm>
              <a:off x="2068" y="595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求反函数</a:t>
              </a:r>
            </a:p>
          </p:txBody>
        </p:sp>
        <p:graphicFrame>
          <p:nvGraphicFramePr>
            <p:cNvPr id="23579" name="Object 23"/>
            <p:cNvGraphicFramePr>
              <a:graphicFrameLocks noChangeAspect="1"/>
            </p:cNvGraphicFramePr>
            <p:nvPr/>
          </p:nvGraphicFramePr>
          <p:xfrm>
            <a:off x="3220" y="595"/>
            <a:ext cx="1388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13" name="Equation" r:id="rId6" imgW="742972" imgH="142836" progId="Equation.3">
                    <p:embed/>
                  </p:oleObj>
                </mc:Choice>
                <mc:Fallback>
                  <p:oleObj name="Equation" r:id="rId6" imgW="742972" imgH="142836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0" y="595"/>
                          <a:ext cx="1388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81" name="Group 29"/>
          <p:cNvGrpSpPr>
            <a:grpSpLocks/>
          </p:cNvGrpSpPr>
          <p:nvPr/>
        </p:nvGrpSpPr>
        <p:grpSpPr bwMode="auto">
          <a:xfrm>
            <a:off x="4273550" y="1385888"/>
            <a:ext cx="2063750" cy="3228975"/>
            <a:chOff x="2692" y="873"/>
            <a:chExt cx="1300" cy="2034"/>
          </a:xfrm>
        </p:grpSpPr>
        <p:sp>
          <p:nvSpPr>
            <p:cNvPr id="23559" name="Line 8"/>
            <p:cNvSpPr>
              <a:spLocks noChangeShapeType="1"/>
            </p:cNvSpPr>
            <p:nvPr/>
          </p:nvSpPr>
          <p:spPr bwMode="auto">
            <a:xfrm>
              <a:off x="3508" y="1075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0" name="Rectangle 9"/>
            <p:cNvSpPr>
              <a:spLocks noChangeArrowheads="1"/>
            </p:cNvSpPr>
            <p:nvPr/>
          </p:nvSpPr>
          <p:spPr bwMode="auto">
            <a:xfrm>
              <a:off x="3220" y="159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</a:p>
          </p:txBody>
        </p:sp>
        <p:sp>
          <p:nvSpPr>
            <p:cNvPr id="23561" name="Line 10"/>
            <p:cNvSpPr>
              <a:spLocks noChangeShapeType="1"/>
            </p:cNvSpPr>
            <p:nvPr/>
          </p:nvSpPr>
          <p:spPr bwMode="auto">
            <a:xfrm>
              <a:off x="3508" y="2755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2" name="Line 11"/>
            <p:cNvSpPr>
              <a:spLocks noChangeShapeType="1"/>
            </p:cNvSpPr>
            <p:nvPr/>
          </p:nvSpPr>
          <p:spPr bwMode="auto">
            <a:xfrm>
              <a:off x="3460" y="1459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3" name="Line 12"/>
            <p:cNvSpPr>
              <a:spLocks noChangeShapeType="1"/>
            </p:cNvSpPr>
            <p:nvPr/>
          </p:nvSpPr>
          <p:spPr bwMode="auto">
            <a:xfrm>
              <a:off x="3508" y="1795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4" name="Line 13"/>
            <p:cNvSpPr>
              <a:spLocks noChangeShapeType="1"/>
            </p:cNvSpPr>
            <p:nvPr/>
          </p:nvSpPr>
          <p:spPr bwMode="auto">
            <a:xfrm>
              <a:off x="3508" y="2131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5" name="Line 14"/>
            <p:cNvSpPr>
              <a:spLocks noChangeShapeType="1"/>
            </p:cNvSpPr>
            <p:nvPr/>
          </p:nvSpPr>
          <p:spPr bwMode="auto">
            <a:xfrm>
              <a:off x="3508" y="2467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6" name="Rectangle 15"/>
            <p:cNvSpPr>
              <a:spLocks noChangeArrowheads="1"/>
            </p:cNvSpPr>
            <p:nvPr/>
          </p:nvSpPr>
          <p:spPr bwMode="auto">
            <a:xfrm>
              <a:off x="3220" y="873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0   1</a:t>
              </a:r>
            </a:p>
          </p:txBody>
        </p:sp>
        <p:sp>
          <p:nvSpPr>
            <p:cNvPr id="23567" name="Rectangle 16"/>
            <p:cNvSpPr>
              <a:spLocks noChangeArrowheads="1"/>
            </p:cNvSpPr>
            <p:nvPr/>
          </p:nvSpPr>
          <p:spPr bwMode="auto">
            <a:xfrm>
              <a:off x="3220" y="1257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1   0</a:t>
              </a:r>
            </a:p>
          </p:txBody>
        </p:sp>
        <p:sp>
          <p:nvSpPr>
            <p:cNvPr id="23568" name="Rectangle 17"/>
            <p:cNvSpPr>
              <a:spLocks noChangeArrowheads="1"/>
            </p:cNvSpPr>
            <p:nvPr/>
          </p:nvSpPr>
          <p:spPr bwMode="auto">
            <a:xfrm>
              <a:off x="3748" y="192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</a:p>
          </p:txBody>
        </p:sp>
        <p:sp>
          <p:nvSpPr>
            <p:cNvPr id="23569" name="AutoShape 18"/>
            <p:cNvSpPr>
              <a:spLocks/>
            </p:cNvSpPr>
            <p:nvPr/>
          </p:nvSpPr>
          <p:spPr bwMode="auto">
            <a:xfrm>
              <a:off x="2692" y="1123"/>
              <a:ext cx="432" cy="1680"/>
            </a:xfrm>
            <a:prstGeom prst="leftBrace">
              <a:avLst>
                <a:gd name="adj1" fmla="val 32407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3570" name="Oval 19"/>
            <p:cNvSpPr>
              <a:spLocks noChangeArrowheads="1"/>
            </p:cNvSpPr>
            <p:nvPr/>
          </p:nvSpPr>
          <p:spPr bwMode="auto">
            <a:xfrm>
              <a:off x="3316" y="208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3571" name="Oval 20"/>
            <p:cNvSpPr>
              <a:spLocks noChangeArrowheads="1"/>
            </p:cNvSpPr>
            <p:nvPr/>
          </p:nvSpPr>
          <p:spPr bwMode="auto">
            <a:xfrm>
              <a:off x="3892" y="17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23572" name="Object 24"/>
            <p:cNvGraphicFramePr>
              <a:graphicFrameLocks noChangeAspect="1"/>
            </p:cNvGraphicFramePr>
            <p:nvPr/>
          </p:nvGraphicFramePr>
          <p:xfrm>
            <a:off x="3220" y="2323"/>
            <a:ext cx="24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14" name="Equation" r:id="rId8" imgW="57258" imgH="66726" progId="Equation.3">
                    <p:embed/>
                  </p:oleObj>
                </mc:Choice>
                <mc:Fallback>
                  <p:oleObj name="Equation" r:id="rId8" imgW="57258" imgH="66726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0" y="2323"/>
                          <a:ext cx="24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3" name="Object 25"/>
            <p:cNvGraphicFramePr>
              <a:graphicFrameLocks noChangeAspect="1"/>
            </p:cNvGraphicFramePr>
            <p:nvPr/>
          </p:nvGraphicFramePr>
          <p:xfrm>
            <a:off x="3748" y="2611"/>
            <a:ext cx="24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15" name="Equation" r:id="rId10" imgW="57258" imgH="66726" progId="Equation.3">
                    <p:embed/>
                  </p:oleObj>
                </mc:Choice>
                <mc:Fallback>
                  <p:oleObj name="Equation" r:id="rId10" imgW="57258" imgH="66726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8" y="2611"/>
                          <a:ext cx="24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4" name="Object 26"/>
            <p:cNvGraphicFramePr>
              <a:graphicFrameLocks noChangeAspect="1"/>
            </p:cNvGraphicFramePr>
            <p:nvPr/>
          </p:nvGraphicFramePr>
          <p:xfrm>
            <a:off x="3748" y="2227"/>
            <a:ext cx="24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16" name="Equation" r:id="rId12" imgW="57258" imgH="104608" progId="Equation.3">
                    <p:embed/>
                  </p:oleObj>
                </mc:Choice>
                <mc:Fallback>
                  <p:oleObj name="Equation" r:id="rId12" imgW="57258" imgH="104608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8" y="2227"/>
                          <a:ext cx="242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5" name="Object 27"/>
            <p:cNvGraphicFramePr>
              <a:graphicFrameLocks noChangeAspect="1"/>
            </p:cNvGraphicFramePr>
            <p:nvPr/>
          </p:nvGraphicFramePr>
          <p:xfrm>
            <a:off x="3220" y="2563"/>
            <a:ext cx="24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17" name="Equation" r:id="rId14" imgW="57258" imgH="104608" progId="Equation.3">
                    <p:embed/>
                  </p:oleObj>
                </mc:Choice>
                <mc:Fallback>
                  <p:oleObj name="Equation" r:id="rId14" imgW="57258" imgH="104608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0" y="2563"/>
                          <a:ext cx="242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23558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195FC7-3C14-45CD-B278-F9BE519110B0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/>
          </a:p>
        </p:txBody>
      </p:sp>
      <p:grpSp>
        <p:nvGrpSpPr>
          <p:cNvPr id="24596" name="Group 20"/>
          <p:cNvGrpSpPr>
            <a:grpSpLocks/>
          </p:cNvGrpSpPr>
          <p:nvPr/>
        </p:nvGrpSpPr>
        <p:grpSpPr bwMode="auto">
          <a:xfrm>
            <a:off x="342900" y="304800"/>
            <a:ext cx="4059238" cy="650875"/>
            <a:chOff x="216" y="192"/>
            <a:chExt cx="2557" cy="410"/>
          </a:xfrm>
        </p:grpSpPr>
        <p:sp>
          <p:nvSpPr>
            <p:cNvPr id="2" name="Rectangle 2"/>
            <p:cNvSpPr>
              <a:spLocks noChangeArrowheads="1"/>
            </p:cNvSpPr>
            <p:nvPr/>
          </p:nvSpPr>
          <p:spPr bwMode="auto">
            <a:xfrm>
              <a:off x="216" y="192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</a:p>
          </p:txBody>
        </p:sp>
        <p:graphicFrame>
          <p:nvGraphicFramePr>
            <p:cNvPr id="3" name="Object 3"/>
            <p:cNvGraphicFramePr>
              <a:graphicFrameLocks noChangeAspect="1"/>
            </p:cNvGraphicFramePr>
            <p:nvPr/>
          </p:nvGraphicFramePr>
          <p:xfrm>
            <a:off x="792" y="192"/>
            <a:ext cx="1981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51" name="Equation" r:id="rId4" imgW="1152456" imgH="142836" progId="Equation.3">
                    <p:embed/>
                  </p:oleObj>
                </mc:Choice>
                <mc:Fallback>
                  <p:oleObj name="Equation" r:id="rId4" imgW="1152456" imgH="142836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" y="192"/>
                          <a:ext cx="1981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4762500" y="325438"/>
          <a:ext cx="340201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2" name="Equation" r:id="rId6" imgW="1247887" imgH="142836" progId="Equation.3">
                  <p:embed/>
                </p:oleObj>
              </mc:Choice>
              <mc:Fallback>
                <p:oleObj name="Equation" r:id="rId6" imgW="1247887" imgH="14283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325438"/>
                        <a:ext cx="3402013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1" name="Group 5"/>
          <p:cNvGrpSpPr>
            <a:grpSpLocks/>
          </p:cNvGrpSpPr>
          <p:nvPr/>
        </p:nvGrpSpPr>
        <p:grpSpPr bwMode="auto">
          <a:xfrm>
            <a:off x="342900" y="1371600"/>
            <a:ext cx="2979738" cy="655638"/>
            <a:chOff x="336" y="864"/>
            <a:chExt cx="1877" cy="413"/>
          </a:xfrm>
        </p:grpSpPr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336" y="912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</a:p>
          </p:txBody>
        </p:sp>
        <p:graphicFrame>
          <p:nvGraphicFramePr>
            <p:cNvPr id="5" name="Object 7"/>
            <p:cNvGraphicFramePr>
              <a:graphicFrameLocks noChangeAspect="1"/>
            </p:cNvGraphicFramePr>
            <p:nvPr/>
          </p:nvGraphicFramePr>
          <p:xfrm>
            <a:off x="960" y="864"/>
            <a:ext cx="1253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53" name="Equation" r:id="rId8" imgW="695430" imgH="142836" progId="Equation.3">
                    <p:embed/>
                  </p:oleObj>
                </mc:Choice>
                <mc:Fallback>
                  <p:oleObj name="Equation" r:id="rId8" imgW="695430" imgH="142836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864"/>
                          <a:ext cx="1253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594" name="Group 18"/>
          <p:cNvGrpSpPr>
            <a:grpSpLocks/>
          </p:cNvGrpSpPr>
          <p:nvPr/>
        </p:nvGrpSpPr>
        <p:grpSpPr bwMode="auto">
          <a:xfrm>
            <a:off x="3924300" y="1416050"/>
            <a:ext cx="4868863" cy="620713"/>
            <a:chOff x="2472" y="864"/>
            <a:chExt cx="3067" cy="391"/>
          </a:xfrm>
        </p:grpSpPr>
        <p:sp>
          <p:nvSpPr>
            <p:cNvPr id="24591" name="Rectangle 9"/>
            <p:cNvSpPr>
              <a:spLocks noChangeArrowheads="1"/>
            </p:cNvSpPr>
            <p:nvPr/>
          </p:nvSpPr>
          <p:spPr bwMode="auto">
            <a:xfrm>
              <a:off x="3691" y="890"/>
              <a:ext cx="18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(</a:t>
              </a:r>
              <a:r>
                <a:rPr lang="zh-CN" altLang="en-US">
                  <a:latin typeface="Tahoma" panose="020B0604030504040204" pitchFamily="34" charset="0"/>
                </a:rPr>
                <a:t>直接去掉反号</a:t>
              </a:r>
              <a:r>
                <a:rPr lang="en-US" altLang="zh-CN">
                  <a:latin typeface="Tahoma" panose="020B0604030504040204" pitchFamily="34" charset="0"/>
                </a:rPr>
                <a:t>)</a:t>
              </a:r>
            </a:p>
          </p:txBody>
        </p:sp>
        <p:graphicFrame>
          <p:nvGraphicFramePr>
            <p:cNvPr id="6" name="Object 10"/>
            <p:cNvGraphicFramePr>
              <a:graphicFrameLocks noChangeAspect="1"/>
            </p:cNvGraphicFramePr>
            <p:nvPr/>
          </p:nvGraphicFramePr>
          <p:xfrm>
            <a:off x="2472" y="864"/>
            <a:ext cx="127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54" name="Equation" r:id="rId10" imgW="695430" imgH="123722" progId="Equation.3">
                    <p:embed/>
                  </p:oleObj>
                </mc:Choice>
                <mc:Fallback>
                  <p:oleObj name="Equation" r:id="rId10" imgW="695430" imgH="123722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864"/>
                          <a:ext cx="127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1257300" y="2514600"/>
          <a:ext cx="593407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5" name="Equation" r:id="rId12" imgW="2257371" imgH="171334" progId="Equation.3">
                  <p:embed/>
                </p:oleObj>
              </mc:Choice>
              <mc:Fallback>
                <p:oleObj name="Equation" r:id="rId12" imgW="2257371" imgH="17133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2514600"/>
                        <a:ext cx="5934075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273050" y="3429000"/>
            <a:ext cx="8566150" cy="61753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其实反演规则就是摩根律的推广。</a:t>
            </a:r>
          </a:p>
        </p:txBody>
      </p:sp>
      <p:grpSp>
        <p:nvGrpSpPr>
          <p:cNvPr id="24595" name="Group 19"/>
          <p:cNvGrpSpPr>
            <a:grpSpLocks/>
          </p:cNvGrpSpPr>
          <p:nvPr/>
        </p:nvGrpSpPr>
        <p:grpSpPr bwMode="auto">
          <a:xfrm>
            <a:off x="341313" y="4186238"/>
            <a:ext cx="4535487" cy="673100"/>
            <a:chOff x="215" y="2637"/>
            <a:chExt cx="2857" cy="424"/>
          </a:xfrm>
        </p:grpSpPr>
        <p:sp>
          <p:nvSpPr>
            <p:cNvPr id="24589" name="Rectangle 14"/>
            <p:cNvSpPr>
              <a:spLocks noChangeArrowheads="1"/>
            </p:cNvSpPr>
            <p:nvPr/>
          </p:nvSpPr>
          <p:spPr bwMode="auto">
            <a:xfrm>
              <a:off x="215" y="2637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</a:p>
          </p:txBody>
        </p:sp>
        <p:graphicFrame>
          <p:nvGraphicFramePr>
            <p:cNvPr id="24590" name="Object 15"/>
            <p:cNvGraphicFramePr>
              <a:graphicFrameLocks noChangeAspect="1"/>
            </p:cNvGraphicFramePr>
            <p:nvPr/>
          </p:nvGraphicFramePr>
          <p:xfrm>
            <a:off x="986" y="2644"/>
            <a:ext cx="2086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56" name="公式" r:id="rId14" imgW="1114284" imgH="142836" progId="Equation.3">
                    <p:embed/>
                  </p:oleObj>
                </mc:Choice>
                <mc:Fallback>
                  <p:oleObj name="公式" r:id="rId14" imgW="1114284" imgH="142836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6" y="2644"/>
                          <a:ext cx="2086" cy="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374650" y="4953000"/>
            <a:ext cx="465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按反演规则可直接写出：</a:t>
            </a:r>
          </a:p>
        </p:txBody>
      </p:sp>
      <p:graphicFrame>
        <p:nvGraphicFramePr>
          <p:cNvPr id="24593" name="Object 17"/>
          <p:cNvGraphicFramePr>
            <a:graphicFrameLocks noChangeAspect="1"/>
          </p:cNvGraphicFramePr>
          <p:nvPr/>
        </p:nvGraphicFramePr>
        <p:xfrm>
          <a:off x="1714500" y="5638800"/>
          <a:ext cx="38481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7" name="公式" r:id="rId16" imgW="1209715" imgH="142836" progId="Equation.3">
                  <p:embed/>
                </p:oleObj>
              </mc:Choice>
              <mc:Fallback>
                <p:oleObj name="公式" r:id="rId16" imgW="1209715" imgH="14283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5638800"/>
                        <a:ext cx="38481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7" name="AutoShape 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553200" y="5867400"/>
            <a:ext cx="609600" cy="533400"/>
          </a:xfrm>
          <a:prstGeom prst="actionButtonForwardNex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8" grpId="0" animBg="1" autoUpdateAnimBg="0"/>
      <p:bldP spid="24592" grpId="0" autoUpdateAnimBg="0"/>
      <p:bldP spid="2459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D8F962-E3E0-47BB-A960-9A475D53D7A2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50825" y="260350"/>
            <a:ext cx="749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若用摩根律则先对原函数两边取非，得：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914400" y="1066800"/>
          <a:ext cx="340201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7" name="Equation" r:id="rId4" imgW="1114284" imgH="171334" progId="Equation.3">
                  <p:embed/>
                </p:oleObj>
              </mc:Choice>
              <mc:Fallback>
                <p:oleObj name="Equation" r:id="rId4" imgW="1114284" imgH="17133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3402013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1330325" y="3630613"/>
          <a:ext cx="35814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8" name="Equation" r:id="rId6" imgW="1168400" imgH="241300" progId="Equation.3">
                  <p:embed/>
                </p:oleObj>
              </mc:Choice>
              <mc:Fallback>
                <p:oleObj name="Equation" r:id="rId6" imgW="11684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3630613"/>
                        <a:ext cx="35814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1316038" y="2682875"/>
          <a:ext cx="38862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9" name="Equation" r:id="rId8" imgW="1294838" imgH="266584" progId="Equation.3">
                  <p:embed/>
                </p:oleObj>
              </mc:Choice>
              <mc:Fallback>
                <p:oleObj name="Equation" r:id="rId8" imgW="1294838" imgH="26658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2682875"/>
                        <a:ext cx="38862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1336675" y="1905000"/>
          <a:ext cx="28194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0" name="Equation" r:id="rId10" imgW="1002865" imgH="266584" progId="Equation.3">
                  <p:embed/>
                </p:oleObj>
              </mc:Choice>
              <mc:Fallback>
                <p:oleObj name="Equation" r:id="rId10" imgW="1002865" imgH="26658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1905000"/>
                        <a:ext cx="28194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5486400" y="3810000"/>
            <a:ext cx="609600" cy="533400"/>
          </a:xfrm>
          <a:prstGeom prst="actionButtonBackPreviou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" name="墨迹 2"/>
              <p14:cNvContentPartPr/>
              <p14:nvPr/>
            </p14:nvContentPartPr>
            <p14:xfrm>
              <a:off x="1384200" y="901800"/>
              <a:ext cx="7011000" cy="105444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74840" y="892440"/>
                <a:ext cx="7029720" cy="1073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2560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F988BC-4EA2-4F39-AC23-4D98F05DADE5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6850" y="198438"/>
            <a:ext cx="2632075" cy="57943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三、对偶规则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52400" y="4530725"/>
            <a:ext cx="8915400" cy="20224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结论：</a:t>
            </a:r>
          </a:p>
          <a:p>
            <a:pPr eaLnBrk="1" hangingPunct="1">
              <a:buFontTx/>
              <a:buAutoNum type="arabicPeriod"/>
              <a:defRPr/>
            </a:pPr>
            <a:r>
              <a:rPr lang="zh-CN" altLang="en-US" sz="3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若一个定理是正确的，则其对偶式也一定正确。</a:t>
            </a:r>
          </a:p>
          <a:p>
            <a:pPr eaLnBrk="1" hangingPunct="1">
              <a:buFontTx/>
              <a:buAutoNum type="arabicPeriod"/>
              <a:defRPr/>
            </a:pPr>
            <a:r>
              <a:rPr lang="zh-CN" altLang="en-US" sz="3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若两个逻辑式相等，则它们的对偶式也相等。</a:t>
            </a:r>
          </a:p>
          <a:p>
            <a:pPr eaLnBrk="1" hangingPunct="1">
              <a:buFontTx/>
              <a:buAutoNum type="arabicPeriod"/>
              <a:defRPr/>
            </a:pPr>
            <a:r>
              <a:rPr lang="en-US" altLang="zh-CN" sz="3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(F')'=F </a:t>
            </a:r>
            <a:r>
              <a:rPr lang="zh-CN" altLang="en-US" sz="31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即对对偶式再求对偶就得原函数本身。</a:t>
            </a:r>
          </a:p>
        </p:txBody>
      </p:sp>
      <p:grpSp>
        <p:nvGrpSpPr>
          <p:cNvPr id="26630" name="Group 6"/>
          <p:cNvGrpSpPr>
            <a:grpSpLocks/>
          </p:cNvGrpSpPr>
          <p:nvPr/>
        </p:nvGrpSpPr>
        <p:grpSpPr bwMode="auto">
          <a:xfrm>
            <a:off x="654050" y="884238"/>
            <a:ext cx="6686551" cy="579437"/>
            <a:chOff x="288" y="528"/>
            <a:chExt cx="4212" cy="365"/>
          </a:xfrm>
        </p:grpSpPr>
        <p:sp>
          <p:nvSpPr>
            <p:cNvPr id="26650" name="Rectangle 7"/>
            <p:cNvSpPr>
              <a:spLocks noChangeArrowheads="1"/>
            </p:cNvSpPr>
            <p:nvPr/>
          </p:nvSpPr>
          <p:spPr bwMode="auto">
            <a:xfrm>
              <a:off x="288" y="528"/>
              <a:ext cx="42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由 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F(A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C   )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求</a:t>
              </a:r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F'(A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C   )</a:t>
              </a:r>
            </a:p>
          </p:txBody>
        </p:sp>
        <p:graphicFrame>
          <p:nvGraphicFramePr>
            <p:cNvPr id="26651" name="Object 8"/>
            <p:cNvGraphicFramePr>
              <a:graphicFrameLocks noChangeAspect="1"/>
            </p:cNvGraphicFramePr>
            <p:nvPr/>
          </p:nvGraphicFramePr>
          <p:xfrm>
            <a:off x="1968" y="672"/>
            <a:ext cx="283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85" name="Equation" r:id="rId4" imgW="85714" imgH="0" progId="Equation.3">
                    <p:embed/>
                  </p:oleObj>
                </mc:Choice>
                <mc:Fallback>
                  <p:oleObj name="Equation" r:id="rId4" imgW="85714" imgH="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672"/>
                          <a:ext cx="283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2" name="Object 9"/>
            <p:cNvGraphicFramePr>
              <a:graphicFrameLocks noChangeAspect="1"/>
            </p:cNvGraphicFramePr>
            <p:nvPr/>
          </p:nvGraphicFramePr>
          <p:xfrm>
            <a:off x="3984" y="672"/>
            <a:ext cx="283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86" name="Equation" r:id="rId6" imgW="85714" imgH="0" progId="Equation.3">
                    <p:embed/>
                  </p:oleObj>
                </mc:Choice>
                <mc:Fallback>
                  <p:oleObj name="Equation" r:id="rId6" imgW="85714" imgH="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672"/>
                          <a:ext cx="283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34" name="Group 10"/>
          <p:cNvGrpSpPr>
            <a:grpSpLocks/>
          </p:cNvGrpSpPr>
          <p:nvPr/>
        </p:nvGrpSpPr>
        <p:grpSpPr bwMode="auto">
          <a:xfrm>
            <a:off x="3124200" y="1447800"/>
            <a:ext cx="2495550" cy="2924175"/>
            <a:chOff x="432" y="912"/>
            <a:chExt cx="1572" cy="1842"/>
          </a:xfrm>
        </p:grpSpPr>
        <p:sp>
          <p:nvSpPr>
            <p:cNvPr id="26631" name="Line 11"/>
            <p:cNvSpPr>
              <a:spLocks noChangeShapeType="1"/>
            </p:cNvSpPr>
            <p:nvPr/>
          </p:nvSpPr>
          <p:spPr bwMode="auto">
            <a:xfrm>
              <a:off x="1200" y="149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2" name="Line 12"/>
            <p:cNvSpPr>
              <a:spLocks noChangeShapeType="1"/>
            </p:cNvSpPr>
            <p:nvPr/>
          </p:nvSpPr>
          <p:spPr bwMode="auto">
            <a:xfrm>
              <a:off x="1200" y="183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3" name="Line 13"/>
            <p:cNvSpPr>
              <a:spLocks noChangeShapeType="1"/>
            </p:cNvSpPr>
            <p:nvPr/>
          </p:nvSpPr>
          <p:spPr bwMode="auto">
            <a:xfrm>
              <a:off x="1152" y="207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" name="Line 14"/>
            <p:cNvSpPr>
              <a:spLocks noChangeShapeType="1"/>
            </p:cNvSpPr>
            <p:nvPr/>
          </p:nvSpPr>
          <p:spPr bwMode="auto">
            <a:xfrm>
              <a:off x="1152" y="2602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5" name="Line 15"/>
            <p:cNvSpPr>
              <a:spLocks noChangeShapeType="1"/>
            </p:cNvSpPr>
            <p:nvPr/>
          </p:nvSpPr>
          <p:spPr bwMode="auto">
            <a:xfrm>
              <a:off x="1152" y="2362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6" name="Rectangle 16"/>
            <p:cNvSpPr>
              <a:spLocks noChangeArrowheads="1"/>
            </p:cNvSpPr>
            <p:nvPr/>
          </p:nvSpPr>
          <p:spPr bwMode="auto">
            <a:xfrm>
              <a:off x="864" y="9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26637" name="Rectangle 17"/>
            <p:cNvSpPr>
              <a:spLocks noChangeArrowheads="1"/>
            </p:cNvSpPr>
            <p:nvPr/>
          </p:nvSpPr>
          <p:spPr bwMode="auto">
            <a:xfrm>
              <a:off x="1632" y="91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1</a:t>
              </a:r>
            </a:p>
          </p:txBody>
        </p:sp>
        <p:sp>
          <p:nvSpPr>
            <p:cNvPr id="26638" name="Rectangle 18"/>
            <p:cNvSpPr>
              <a:spLocks noChangeArrowheads="1"/>
            </p:cNvSpPr>
            <p:nvPr/>
          </p:nvSpPr>
          <p:spPr bwMode="auto">
            <a:xfrm>
              <a:off x="768" y="129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1</a:t>
              </a:r>
            </a:p>
          </p:txBody>
        </p:sp>
        <p:sp>
          <p:nvSpPr>
            <p:cNvPr id="26639" name="Rectangle 19"/>
            <p:cNvSpPr>
              <a:spLocks noChangeArrowheads="1"/>
            </p:cNvSpPr>
            <p:nvPr/>
          </p:nvSpPr>
          <p:spPr bwMode="auto">
            <a:xfrm>
              <a:off x="1632" y="129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0</a:t>
              </a:r>
            </a:p>
          </p:txBody>
        </p:sp>
        <p:sp>
          <p:nvSpPr>
            <p:cNvPr id="26640" name="Rectangle 20"/>
            <p:cNvSpPr>
              <a:spLocks noChangeArrowheads="1"/>
            </p:cNvSpPr>
            <p:nvPr/>
          </p:nvSpPr>
          <p:spPr bwMode="auto">
            <a:xfrm>
              <a:off x="912" y="164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</a:p>
          </p:txBody>
        </p:sp>
        <p:sp>
          <p:nvSpPr>
            <p:cNvPr id="26641" name="Rectangle 21"/>
            <p:cNvSpPr>
              <a:spLocks noChangeArrowheads="1"/>
            </p:cNvSpPr>
            <p:nvPr/>
          </p:nvSpPr>
          <p:spPr bwMode="auto">
            <a:xfrm>
              <a:off x="1728" y="188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</a:p>
          </p:txBody>
        </p:sp>
        <p:sp>
          <p:nvSpPr>
            <p:cNvPr id="26642" name="Oval 22"/>
            <p:cNvSpPr>
              <a:spLocks noChangeArrowheads="1"/>
            </p:cNvSpPr>
            <p:nvPr/>
          </p:nvSpPr>
          <p:spPr bwMode="auto">
            <a:xfrm>
              <a:off x="1824" y="183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6643" name="Oval 23"/>
            <p:cNvSpPr>
              <a:spLocks noChangeArrowheads="1"/>
            </p:cNvSpPr>
            <p:nvPr/>
          </p:nvSpPr>
          <p:spPr bwMode="auto">
            <a:xfrm>
              <a:off x="960" y="202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26644" name="Object 24"/>
            <p:cNvGraphicFramePr>
              <a:graphicFrameLocks noChangeAspect="1"/>
            </p:cNvGraphicFramePr>
            <p:nvPr/>
          </p:nvGraphicFramePr>
          <p:xfrm>
            <a:off x="864" y="2170"/>
            <a:ext cx="24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87" name="Equation" r:id="rId8" imgW="57258" imgH="66726" progId="Equation.3">
                    <p:embed/>
                  </p:oleObj>
                </mc:Choice>
                <mc:Fallback>
                  <p:oleObj name="Equation" r:id="rId8" imgW="57258" imgH="66726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170"/>
                          <a:ext cx="24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5" name="Object 25"/>
            <p:cNvGraphicFramePr>
              <a:graphicFrameLocks noChangeAspect="1"/>
            </p:cNvGraphicFramePr>
            <p:nvPr/>
          </p:nvGraphicFramePr>
          <p:xfrm>
            <a:off x="1680" y="2170"/>
            <a:ext cx="24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88" name="Equation" r:id="rId10" imgW="57258" imgH="66726" progId="Equation.3">
                    <p:embed/>
                  </p:oleObj>
                </mc:Choice>
                <mc:Fallback>
                  <p:oleObj name="Equation" r:id="rId10" imgW="57258" imgH="66726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170"/>
                          <a:ext cx="24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6" name="Object 26"/>
            <p:cNvGraphicFramePr>
              <a:graphicFrameLocks noChangeAspect="1"/>
            </p:cNvGraphicFramePr>
            <p:nvPr/>
          </p:nvGraphicFramePr>
          <p:xfrm>
            <a:off x="864" y="2410"/>
            <a:ext cx="24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89" name="Equation" r:id="rId12" imgW="57258" imgH="104608" progId="Equation.3">
                    <p:embed/>
                  </p:oleObj>
                </mc:Choice>
                <mc:Fallback>
                  <p:oleObj name="Equation" r:id="rId12" imgW="57258" imgH="104608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410"/>
                          <a:ext cx="242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7" name="Object 27"/>
            <p:cNvGraphicFramePr>
              <a:graphicFrameLocks noChangeAspect="1"/>
            </p:cNvGraphicFramePr>
            <p:nvPr/>
          </p:nvGraphicFramePr>
          <p:xfrm>
            <a:off x="1680" y="2410"/>
            <a:ext cx="24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90" name="Equation" r:id="rId14" imgW="57258" imgH="104608" progId="Equation.3">
                    <p:embed/>
                  </p:oleObj>
                </mc:Choice>
                <mc:Fallback>
                  <p:oleObj name="Equation" r:id="rId14" imgW="57258" imgH="104608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410"/>
                          <a:ext cx="242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8" name="Line 28"/>
            <p:cNvSpPr>
              <a:spLocks noChangeShapeType="1"/>
            </p:cNvSpPr>
            <p:nvPr/>
          </p:nvSpPr>
          <p:spPr bwMode="auto">
            <a:xfrm>
              <a:off x="1152" y="1114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9" name="AutoShape 29"/>
            <p:cNvSpPr>
              <a:spLocks/>
            </p:cNvSpPr>
            <p:nvPr/>
          </p:nvSpPr>
          <p:spPr bwMode="auto">
            <a:xfrm>
              <a:off x="432" y="1104"/>
              <a:ext cx="288" cy="1584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66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26628" grpId="0" build="p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E53A47-AEB0-46C8-BE24-E97E9152CC37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04800" y="487363"/>
            <a:ext cx="8458200" cy="617537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利用对偶规则可以简化等式的证明。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57200" y="1401763"/>
            <a:ext cx="5060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例：试证 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A+BC=(A+B)(A+C)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990600" y="2133600"/>
            <a:ext cx="6140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令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 F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=A+BC      F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=(A+B)(A+C)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971550" y="3048000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求两个函数的对偶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600200" y="3733800"/>
            <a:ext cx="59971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32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'=A(B+C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)=AB+AC   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32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'=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AB+AC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1035050" y="4602163"/>
            <a:ext cx="29193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可知：</a:t>
            </a: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32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'= F</a:t>
            </a:r>
            <a:r>
              <a:rPr lang="en-US" altLang="zh-CN" sz="32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endParaRPr lang="en-US" altLang="zh-CN" sz="320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1066800" y="5410200"/>
            <a:ext cx="3092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=F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得证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27651" grpId="0" autoUpdateAnimBg="0"/>
      <p:bldP spid="27652" grpId="0" autoUpdateAnimBg="0"/>
      <p:bldP spid="27653" grpId="0" autoUpdateAnimBg="0"/>
      <p:bldP spid="27654" grpId="0" autoUpdateAnimBg="0"/>
      <p:bldP spid="27655" grpId="0" autoUpdateAnimBg="0"/>
      <p:bldP spid="2765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F258FC-82D4-47C1-BBA1-CEFD4669D7FA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44475" y="304800"/>
            <a:ext cx="2632075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四、展开规则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90500" y="1143000"/>
            <a:ext cx="8648700" cy="1166813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一个多变量函数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F=f(X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,X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3600">
                <a:ea typeface="黑体" panose="02010609060101010101" pitchFamily="49" charset="-122"/>
              </a:rPr>
              <a:t>···, 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，可以将其中任意一个变量，例如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分离出来，并展开成：</a:t>
            </a:r>
          </a:p>
        </p:txBody>
      </p:sp>
      <p:grpSp>
        <p:nvGrpSpPr>
          <p:cNvPr id="28678" name="Group 6"/>
          <p:cNvGrpSpPr>
            <a:grpSpLocks/>
          </p:cNvGrpSpPr>
          <p:nvPr/>
        </p:nvGrpSpPr>
        <p:grpSpPr bwMode="auto">
          <a:xfrm>
            <a:off x="904875" y="2411413"/>
            <a:ext cx="7843838" cy="2144712"/>
            <a:chOff x="378" y="1781"/>
            <a:chExt cx="4862" cy="1249"/>
          </a:xfrm>
        </p:grpSpPr>
        <p:graphicFrame>
          <p:nvGraphicFramePr>
            <p:cNvPr id="28679" name="Object 7"/>
            <p:cNvGraphicFramePr>
              <a:graphicFrameLocks noChangeAspect="1"/>
            </p:cNvGraphicFramePr>
            <p:nvPr/>
          </p:nvGraphicFramePr>
          <p:xfrm>
            <a:off x="378" y="1781"/>
            <a:ext cx="2199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5" name="Equation" r:id="rId4" imgW="1304798" imgH="161951" progId="Equation.DSMT4">
                    <p:embed/>
                  </p:oleObj>
                </mc:Choice>
                <mc:Fallback>
                  <p:oleObj name="Equation" r:id="rId4" imgW="1304798" imgH="161951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" y="1781"/>
                          <a:ext cx="2199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0" name="Object 8"/>
            <p:cNvGraphicFramePr>
              <a:graphicFrameLocks noChangeAspect="1"/>
            </p:cNvGraphicFramePr>
            <p:nvPr/>
          </p:nvGraphicFramePr>
          <p:xfrm>
            <a:off x="618" y="2194"/>
            <a:ext cx="4622" cy="8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6" name="Equation" r:id="rId6" imgW="2800458" imgH="438240" progId="Equation.DSMT4">
                    <p:embed/>
                  </p:oleObj>
                </mc:Choice>
                <mc:Fallback>
                  <p:oleObj name="Equation" r:id="rId6" imgW="2800458" imgH="4382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" y="2194"/>
                          <a:ext cx="4622" cy="8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381000" y="487680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上述算式之正确性的验证只要令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=0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分别代入便知。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28676" grpId="0" animBg="1" autoUpdateAnimBg="0"/>
      <p:bldP spid="2868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276744-87EC-4183-B0CC-A5646025DFC9}" type="slidenum">
              <a:rPr lang="en-US" altLang="zh-CN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79400" y="228600"/>
            <a:ext cx="5816600" cy="762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2.1.1 </a:t>
            </a:r>
            <a:r>
              <a:rPr lang="zh-CN" altLang="en-US" sz="4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三种基本运算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304800" y="1143000"/>
            <a:ext cx="8534400" cy="1077913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什么事物可定义为一个逻辑变量？</a:t>
            </a:r>
            <a:endParaRPr lang="en-US" altLang="zh-CN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该事物只有两种完全对立的可能性</a:t>
            </a:r>
            <a:endParaRPr lang="en-US" altLang="zh-CN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88" name="Rectangle 1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75134" y="4077072"/>
            <a:ext cx="8610600" cy="1356590"/>
          </a:xfrm>
          <a:prstGeom prst="rect">
            <a:avLst/>
          </a:prstGeom>
          <a:blipFill rotWithShape="1">
            <a:blip r:embed="rId3"/>
            <a:stretch>
              <a:fillRect l="-1198" b="-10526"/>
            </a:stretch>
          </a:blip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15913" y="2727325"/>
            <a:ext cx="8534400" cy="5842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例：命题：信号灯是亮着的。</a:t>
            </a:r>
            <a:endParaRPr lang="en-US" altLang="zh-CN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078" grpId="0" animBg="1" autoUpdateAnimBg="0"/>
      <p:bldP spid="12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9476D2-1B05-4EFE-AA2A-B3A8B1239202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/>
          </a:p>
        </p:txBody>
      </p:sp>
      <p:grpSp>
        <p:nvGrpSpPr>
          <p:cNvPr id="29705" name="Group 9"/>
          <p:cNvGrpSpPr>
            <a:grpSpLocks/>
          </p:cNvGrpSpPr>
          <p:nvPr/>
        </p:nvGrpSpPr>
        <p:grpSpPr bwMode="auto">
          <a:xfrm>
            <a:off x="381000" y="352425"/>
            <a:ext cx="6934200" cy="1343025"/>
            <a:chOff x="240" y="222"/>
            <a:chExt cx="4368" cy="846"/>
          </a:xfrm>
        </p:grpSpPr>
        <p:sp>
          <p:nvSpPr>
            <p:cNvPr id="2" name="Rectangle 2"/>
            <p:cNvSpPr>
              <a:spLocks noChangeArrowheads="1"/>
            </p:cNvSpPr>
            <p:nvPr/>
          </p:nvSpPr>
          <p:spPr bwMode="auto">
            <a:xfrm>
              <a:off x="240" y="222"/>
              <a:ext cx="26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例：试化简下列函数：</a:t>
              </a:r>
            </a:p>
          </p:txBody>
        </p:sp>
        <p:graphicFrame>
          <p:nvGraphicFramePr>
            <p:cNvPr id="29707" name="Object 3"/>
            <p:cNvGraphicFramePr>
              <a:graphicFrameLocks noChangeAspect="1"/>
            </p:cNvGraphicFramePr>
            <p:nvPr/>
          </p:nvGraphicFramePr>
          <p:xfrm>
            <a:off x="753" y="624"/>
            <a:ext cx="3855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18" name="公式" r:id="rId4" imgW="2000228" imgH="142836" progId="Equation.3">
                    <p:embed/>
                  </p:oleObj>
                </mc:Choice>
                <mc:Fallback>
                  <p:oleObj name="公式" r:id="rId4" imgW="2000228" imgH="142836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3" y="624"/>
                          <a:ext cx="3855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706" name="Group 10"/>
          <p:cNvGrpSpPr>
            <a:grpSpLocks/>
          </p:cNvGrpSpPr>
          <p:nvPr/>
        </p:nvGrpSpPr>
        <p:grpSpPr bwMode="auto">
          <a:xfrm>
            <a:off x="381000" y="1939925"/>
            <a:ext cx="7239000" cy="1390650"/>
            <a:chOff x="240" y="1222"/>
            <a:chExt cx="4560" cy="876"/>
          </a:xfrm>
        </p:grpSpPr>
        <p:graphicFrame>
          <p:nvGraphicFramePr>
            <p:cNvPr id="29704" name="Object 5"/>
            <p:cNvGraphicFramePr>
              <a:graphicFrameLocks noChangeAspect="1"/>
            </p:cNvGraphicFramePr>
            <p:nvPr/>
          </p:nvGraphicFramePr>
          <p:xfrm>
            <a:off x="720" y="1222"/>
            <a:ext cx="4080" cy="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19" name="公式" r:id="rId6" imgW="2152570" imgH="390628" progId="Equation.3">
                    <p:embed/>
                  </p:oleObj>
                </mc:Choice>
                <mc:Fallback>
                  <p:oleObj name="公式" r:id="rId6" imgW="2152570" imgH="390628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222"/>
                          <a:ext cx="4080" cy="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Rectangle 6"/>
            <p:cNvSpPr>
              <a:spLocks noChangeArrowheads="1"/>
            </p:cNvSpPr>
            <p:nvPr/>
          </p:nvSpPr>
          <p:spPr bwMode="auto">
            <a:xfrm>
              <a:off x="240" y="126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解：</a:t>
              </a:r>
            </a:p>
          </p:txBody>
        </p:sp>
      </p:grpSp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1600200" y="3514725"/>
          <a:ext cx="64008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0" name="Equation" r:id="rId8" imgW="2076573" imgH="104608" progId="Equation.3">
                  <p:embed/>
                </p:oleObj>
              </mc:Choice>
              <mc:Fallback>
                <p:oleObj name="Equation" r:id="rId8" imgW="2076573" imgH="10460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14725"/>
                        <a:ext cx="64008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1620838" y="4876800"/>
          <a:ext cx="21336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1" name="Equation" r:id="rId10" imgW="723586" imgH="203112" progId="Equation.3">
                  <p:embed/>
                </p:oleObj>
              </mc:Choice>
              <mc:Fallback>
                <p:oleObj name="Equation" r:id="rId10" imgW="723586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4876800"/>
                        <a:ext cx="21336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Object 13"/>
          <p:cNvGraphicFramePr>
            <a:graphicFrameLocks noChangeAspect="1"/>
          </p:cNvGraphicFramePr>
          <p:nvPr/>
        </p:nvGraphicFramePr>
        <p:xfrm>
          <a:off x="1639888" y="4191000"/>
          <a:ext cx="3313112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2" name="Equation" r:id="rId12" imgW="1117115" imgH="203112" progId="Equation.3">
                  <p:embed/>
                </p:oleObj>
              </mc:Choice>
              <mc:Fallback>
                <p:oleObj name="Equation" r:id="rId12" imgW="1117115" imgH="2031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4191000"/>
                        <a:ext cx="3313112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6EA18D-AD65-4996-B927-DBA536291676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81000" y="304800"/>
            <a:ext cx="2451312" cy="5847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、与非运算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257" name="Rectangle 41"/>
          <p:cNvSpPr>
            <a:spLocks noChangeArrowheads="1"/>
          </p:cNvSpPr>
          <p:nvPr/>
        </p:nvSpPr>
        <p:spPr bwMode="auto">
          <a:xfrm>
            <a:off x="381000" y="1219200"/>
            <a:ext cx="3657600" cy="1200329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与逻辑和非逻辑的复合逻辑，可以看成与逻辑后面加了一个非逻辑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69" y="3382800"/>
            <a:ext cx="3571875" cy="2571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1188813"/>
            <a:ext cx="2826531" cy="1731568"/>
          </a:xfrm>
          <a:prstGeom prst="rect">
            <a:avLst/>
          </a:prstGeom>
        </p:spPr>
      </p:pic>
      <p:sp>
        <p:nvSpPr>
          <p:cNvPr id="45" name="Rectangle 41"/>
          <p:cNvSpPr>
            <a:spLocks noChangeArrowheads="1"/>
          </p:cNvSpPr>
          <p:nvPr/>
        </p:nvSpPr>
        <p:spPr bwMode="auto">
          <a:xfrm>
            <a:off x="4439721" y="5301208"/>
            <a:ext cx="4018479" cy="830997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与非门的逻辑功能可概括为“有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输出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，全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输出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”。 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1635" y="3078816"/>
            <a:ext cx="3854706" cy="22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9499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 autoUpdateAnimBg="0"/>
      <p:bldP spid="9257" grpId="0" animBg="1" autoUpdateAnimBg="0"/>
      <p:bldP spid="45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6EA18D-AD65-4996-B927-DBA536291676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81000" y="304800"/>
            <a:ext cx="2451312" cy="5847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、或非运算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257" name="Rectangle 41"/>
          <p:cNvSpPr>
            <a:spLocks noChangeArrowheads="1"/>
          </p:cNvSpPr>
          <p:nvPr/>
        </p:nvSpPr>
        <p:spPr bwMode="auto">
          <a:xfrm>
            <a:off x="416242" y="1484784"/>
            <a:ext cx="3657600" cy="1200329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或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逻辑和非逻辑的复合逻辑，可以看成或逻辑后面加了一个非逻辑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5" name="Rectangle 41"/>
          <p:cNvSpPr>
            <a:spLocks noChangeArrowheads="1"/>
          </p:cNvSpPr>
          <p:nvPr/>
        </p:nvSpPr>
        <p:spPr bwMode="auto">
          <a:xfrm>
            <a:off x="4572000" y="5417403"/>
            <a:ext cx="4109583" cy="830997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或非门的逻辑功能可概括为“有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输出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，全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输出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”。 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94" y="3501008"/>
            <a:ext cx="3676650" cy="2543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168" y="874658"/>
            <a:ext cx="3064062" cy="200876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2353" y="2924944"/>
            <a:ext cx="4401693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4163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 autoUpdateAnimBg="0"/>
      <p:bldP spid="9257" grpId="0" animBg="1" autoUpdateAnimBg="0"/>
      <p:bldP spid="45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6EA18D-AD65-4996-B927-DBA536291676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81000" y="304800"/>
            <a:ext cx="2863284" cy="5847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6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、与或非运算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257" name="Rectangle 41"/>
          <p:cNvSpPr>
            <a:spLocks noChangeArrowheads="1"/>
          </p:cNvSpPr>
          <p:nvPr/>
        </p:nvSpPr>
        <p:spPr bwMode="auto">
          <a:xfrm>
            <a:off x="381000" y="1219200"/>
            <a:ext cx="8367464" cy="107721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与或非逻辑是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1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种基本逻辑运算的组合，可以看成与逻辑和或非逻辑的组合。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5" name="Rectangle 41"/>
          <p:cNvSpPr>
            <a:spLocks noChangeArrowheads="1"/>
          </p:cNvSpPr>
          <p:nvPr/>
        </p:nvSpPr>
        <p:spPr bwMode="auto">
          <a:xfrm>
            <a:off x="381000" y="5288340"/>
            <a:ext cx="8223448" cy="107721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与非门的逻辑功能可概括为“每组有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r>
              <a:rPr kumimoji="1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输出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，某组全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输出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r>
              <a:rPr kumimoji="1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”。 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26" y="2369377"/>
            <a:ext cx="5960715" cy="283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0133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 autoUpdateAnimBg="0"/>
      <p:bldP spid="9257" grpId="0" animBg="1" autoUpdateAnimBg="0"/>
      <p:bldP spid="45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F16B46-A281-4482-BCAA-4F0110388A1A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/>
          </a:p>
        </p:txBody>
      </p:sp>
      <p:sp>
        <p:nvSpPr>
          <p:cNvPr id="31887" name="Line 143"/>
          <p:cNvSpPr>
            <a:spLocks noChangeShapeType="1"/>
          </p:cNvSpPr>
          <p:nvPr/>
        </p:nvSpPr>
        <p:spPr bwMode="auto">
          <a:xfrm>
            <a:off x="4191000" y="3048000"/>
            <a:ext cx="1447800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1920" name="Group 176"/>
          <p:cNvGrpSpPr>
            <a:grpSpLocks/>
          </p:cNvGrpSpPr>
          <p:nvPr/>
        </p:nvGrpSpPr>
        <p:grpSpPr bwMode="auto">
          <a:xfrm>
            <a:off x="4953000" y="239713"/>
            <a:ext cx="3962400" cy="6142037"/>
            <a:chOff x="3120" y="151"/>
            <a:chExt cx="2496" cy="3869"/>
          </a:xfrm>
        </p:grpSpPr>
        <p:sp>
          <p:nvSpPr>
            <p:cNvPr id="31777" name="Rectangle 106"/>
            <p:cNvSpPr>
              <a:spLocks noChangeArrowheads="1"/>
            </p:cNvSpPr>
            <p:nvPr/>
          </p:nvSpPr>
          <p:spPr bwMode="auto">
            <a:xfrm>
              <a:off x="4512" y="240"/>
              <a:ext cx="432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1778" name="Line 107"/>
            <p:cNvSpPr>
              <a:spLocks noChangeShapeType="1"/>
            </p:cNvSpPr>
            <p:nvPr/>
          </p:nvSpPr>
          <p:spPr bwMode="auto">
            <a:xfrm>
              <a:off x="4752" y="24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9" name="Line 108"/>
            <p:cNvSpPr>
              <a:spLocks noChangeShapeType="1"/>
            </p:cNvSpPr>
            <p:nvPr/>
          </p:nvSpPr>
          <p:spPr bwMode="auto">
            <a:xfrm flipH="1">
              <a:off x="4512" y="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0" name="Line 109"/>
            <p:cNvSpPr>
              <a:spLocks noChangeShapeType="1"/>
            </p:cNvSpPr>
            <p:nvPr/>
          </p:nvSpPr>
          <p:spPr bwMode="auto">
            <a:xfrm flipH="1">
              <a:off x="4176" y="3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1" name="Line 110"/>
            <p:cNvSpPr>
              <a:spLocks noChangeShapeType="1"/>
            </p:cNvSpPr>
            <p:nvPr/>
          </p:nvSpPr>
          <p:spPr bwMode="auto">
            <a:xfrm flipH="1">
              <a:off x="4176" y="62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2" name="Line 111"/>
            <p:cNvSpPr>
              <a:spLocks noChangeShapeType="1"/>
            </p:cNvSpPr>
            <p:nvPr/>
          </p:nvSpPr>
          <p:spPr bwMode="auto">
            <a:xfrm flipH="1">
              <a:off x="4176" y="9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3" name="Line 112"/>
            <p:cNvSpPr>
              <a:spLocks noChangeShapeType="1"/>
            </p:cNvSpPr>
            <p:nvPr/>
          </p:nvSpPr>
          <p:spPr bwMode="auto">
            <a:xfrm flipH="1">
              <a:off x="4176" y="120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4" name="Oval 113"/>
            <p:cNvSpPr>
              <a:spLocks noChangeArrowheads="1"/>
            </p:cNvSpPr>
            <p:nvPr/>
          </p:nvSpPr>
          <p:spPr bwMode="auto">
            <a:xfrm>
              <a:off x="4944" y="72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1785" name="Line 114"/>
            <p:cNvSpPr>
              <a:spLocks noChangeShapeType="1"/>
            </p:cNvSpPr>
            <p:nvPr/>
          </p:nvSpPr>
          <p:spPr bwMode="auto">
            <a:xfrm>
              <a:off x="5088" y="76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6" name="Rectangle 115"/>
            <p:cNvSpPr>
              <a:spLocks noChangeArrowheads="1"/>
            </p:cNvSpPr>
            <p:nvPr/>
          </p:nvSpPr>
          <p:spPr bwMode="auto">
            <a:xfrm>
              <a:off x="4368" y="1632"/>
              <a:ext cx="816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1787" name="Line 116"/>
            <p:cNvSpPr>
              <a:spLocks noChangeShapeType="1"/>
            </p:cNvSpPr>
            <p:nvPr/>
          </p:nvSpPr>
          <p:spPr bwMode="auto">
            <a:xfrm>
              <a:off x="4752" y="1632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8" name="Line 117"/>
            <p:cNvSpPr>
              <a:spLocks noChangeShapeType="1"/>
            </p:cNvSpPr>
            <p:nvPr/>
          </p:nvSpPr>
          <p:spPr bwMode="auto">
            <a:xfrm flipH="1">
              <a:off x="4032" y="17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9" name="Line 118"/>
            <p:cNvSpPr>
              <a:spLocks noChangeShapeType="1"/>
            </p:cNvSpPr>
            <p:nvPr/>
          </p:nvSpPr>
          <p:spPr bwMode="auto">
            <a:xfrm flipH="1">
              <a:off x="4032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90" name="Line 119"/>
            <p:cNvSpPr>
              <a:spLocks noChangeShapeType="1"/>
            </p:cNvSpPr>
            <p:nvPr/>
          </p:nvSpPr>
          <p:spPr bwMode="auto">
            <a:xfrm flipH="1">
              <a:off x="4032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91" name="Line 120"/>
            <p:cNvSpPr>
              <a:spLocks noChangeShapeType="1"/>
            </p:cNvSpPr>
            <p:nvPr/>
          </p:nvSpPr>
          <p:spPr bwMode="auto">
            <a:xfrm flipH="1">
              <a:off x="4032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92" name="Oval 121"/>
            <p:cNvSpPr>
              <a:spLocks noChangeArrowheads="1"/>
            </p:cNvSpPr>
            <p:nvPr/>
          </p:nvSpPr>
          <p:spPr bwMode="auto">
            <a:xfrm>
              <a:off x="5184" y="211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1793" name="Line 122"/>
            <p:cNvSpPr>
              <a:spLocks noChangeShapeType="1"/>
            </p:cNvSpPr>
            <p:nvPr/>
          </p:nvSpPr>
          <p:spPr bwMode="auto">
            <a:xfrm>
              <a:off x="5328" y="21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94" name="Rectangle 124"/>
            <p:cNvSpPr>
              <a:spLocks noChangeArrowheads="1"/>
            </p:cNvSpPr>
            <p:nvPr/>
          </p:nvSpPr>
          <p:spPr bwMode="auto">
            <a:xfrm>
              <a:off x="3936" y="15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31795" name="Rectangle 125"/>
            <p:cNvSpPr>
              <a:spLocks noChangeArrowheads="1"/>
            </p:cNvSpPr>
            <p:nvPr/>
          </p:nvSpPr>
          <p:spPr bwMode="auto">
            <a:xfrm>
              <a:off x="3696" y="153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31796" name="Rectangle 127"/>
            <p:cNvSpPr>
              <a:spLocks noChangeArrowheads="1"/>
            </p:cNvSpPr>
            <p:nvPr/>
          </p:nvSpPr>
          <p:spPr bwMode="auto">
            <a:xfrm>
              <a:off x="3936" y="39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31797" name="Rectangle 128"/>
            <p:cNvSpPr>
              <a:spLocks noChangeArrowheads="1"/>
            </p:cNvSpPr>
            <p:nvPr/>
          </p:nvSpPr>
          <p:spPr bwMode="auto">
            <a:xfrm>
              <a:off x="3744" y="182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31798" name="Rectangle 130"/>
            <p:cNvSpPr>
              <a:spLocks noChangeArrowheads="1"/>
            </p:cNvSpPr>
            <p:nvPr/>
          </p:nvSpPr>
          <p:spPr bwMode="auto">
            <a:xfrm>
              <a:off x="3792" y="72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C</a:t>
              </a:r>
            </a:p>
          </p:txBody>
        </p:sp>
        <p:sp>
          <p:nvSpPr>
            <p:cNvPr id="31799" name="Rectangle 131"/>
            <p:cNvSpPr>
              <a:spLocks noChangeArrowheads="1"/>
            </p:cNvSpPr>
            <p:nvPr/>
          </p:nvSpPr>
          <p:spPr bwMode="auto">
            <a:xfrm>
              <a:off x="3600" y="211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C</a:t>
              </a:r>
            </a:p>
          </p:txBody>
        </p:sp>
        <p:sp>
          <p:nvSpPr>
            <p:cNvPr id="31800" name="Rectangle 133"/>
            <p:cNvSpPr>
              <a:spLocks noChangeArrowheads="1"/>
            </p:cNvSpPr>
            <p:nvPr/>
          </p:nvSpPr>
          <p:spPr bwMode="auto">
            <a:xfrm>
              <a:off x="3936" y="1008"/>
              <a:ext cx="2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</a:p>
          </p:txBody>
        </p:sp>
        <p:sp>
          <p:nvSpPr>
            <p:cNvPr id="31801" name="Rectangle 134"/>
            <p:cNvSpPr>
              <a:spLocks noChangeArrowheads="1"/>
            </p:cNvSpPr>
            <p:nvPr/>
          </p:nvSpPr>
          <p:spPr bwMode="auto">
            <a:xfrm>
              <a:off x="3744" y="24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</a:p>
          </p:txBody>
        </p:sp>
        <p:sp>
          <p:nvSpPr>
            <p:cNvPr id="31802" name="Rectangle 135"/>
            <p:cNvSpPr>
              <a:spLocks noChangeArrowheads="1"/>
            </p:cNvSpPr>
            <p:nvPr/>
          </p:nvSpPr>
          <p:spPr bwMode="auto">
            <a:xfrm>
              <a:off x="5136" y="432"/>
              <a:ext cx="3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ahoma" panose="020B0604030504040204" pitchFamily="34" charset="0"/>
                </a:rPr>
                <a:t> F</a:t>
              </a:r>
            </a:p>
          </p:txBody>
        </p:sp>
        <p:sp>
          <p:nvSpPr>
            <p:cNvPr id="31803" name="Rectangle 136"/>
            <p:cNvSpPr>
              <a:spLocks noChangeArrowheads="1"/>
            </p:cNvSpPr>
            <p:nvPr/>
          </p:nvSpPr>
          <p:spPr bwMode="auto">
            <a:xfrm>
              <a:off x="5184" y="1824"/>
              <a:ext cx="3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ahoma" panose="020B0604030504040204" pitchFamily="34" charset="0"/>
                </a:rPr>
                <a:t> F</a:t>
              </a:r>
            </a:p>
          </p:txBody>
        </p:sp>
        <p:sp>
          <p:nvSpPr>
            <p:cNvPr id="31804" name="Rectangle 139"/>
            <p:cNvSpPr>
              <a:spLocks noChangeArrowheads="1"/>
            </p:cNvSpPr>
            <p:nvPr/>
          </p:nvSpPr>
          <p:spPr bwMode="auto">
            <a:xfrm>
              <a:off x="4656" y="624"/>
              <a:ext cx="3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ahoma" panose="020B0604030504040204" pitchFamily="34" charset="0"/>
                </a:rPr>
                <a:t> +</a:t>
              </a:r>
            </a:p>
          </p:txBody>
        </p:sp>
        <p:sp>
          <p:nvSpPr>
            <p:cNvPr id="31805" name="Rectangle 140"/>
            <p:cNvSpPr>
              <a:spLocks noChangeArrowheads="1"/>
            </p:cNvSpPr>
            <p:nvPr/>
          </p:nvSpPr>
          <p:spPr bwMode="auto">
            <a:xfrm>
              <a:off x="4704" y="2016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ahoma" panose="020B0604030504040204" pitchFamily="34" charset="0"/>
                </a:rPr>
                <a:t>≥1</a:t>
              </a:r>
            </a:p>
          </p:txBody>
        </p:sp>
        <p:sp>
          <p:nvSpPr>
            <p:cNvPr id="31806" name="Rectangle 141"/>
            <p:cNvSpPr>
              <a:spLocks noChangeArrowheads="1"/>
            </p:cNvSpPr>
            <p:nvPr/>
          </p:nvSpPr>
          <p:spPr bwMode="auto">
            <a:xfrm>
              <a:off x="4320" y="1632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ahoma" panose="020B0604030504040204" pitchFamily="34" charset="0"/>
                </a:rPr>
                <a:t> </a:t>
              </a:r>
              <a:r>
                <a:rPr lang="zh-CN" altLang="en-US" sz="2800">
                  <a:latin typeface="Tahoma" panose="020B0604030504040204" pitchFamily="34" charset="0"/>
                </a:rPr>
                <a:t>＆</a:t>
              </a:r>
            </a:p>
          </p:txBody>
        </p:sp>
        <p:sp>
          <p:nvSpPr>
            <p:cNvPr id="31807" name="Line 142"/>
            <p:cNvSpPr>
              <a:spLocks noChangeShapeType="1"/>
            </p:cNvSpPr>
            <p:nvPr/>
          </p:nvSpPr>
          <p:spPr bwMode="auto">
            <a:xfrm>
              <a:off x="4368" y="21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08" name="Arc 145"/>
            <p:cNvSpPr>
              <a:spLocks/>
            </p:cNvSpPr>
            <p:nvPr/>
          </p:nvSpPr>
          <p:spPr bwMode="auto">
            <a:xfrm>
              <a:off x="3928" y="2880"/>
              <a:ext cx="240" cy="383"/>
            </a:xfrm>
            <a:custGeom>
              <a:avLst/>
              <a:gdLst>
                <a:gd name="T0" fmla="*/ 0 w 21600"/>
                <a:gd name="T1" fmla="*/ 0 h 43179"/>
                <a:gd name="T2" fmla="*/ 0 w 21600"/>
                <a:gd name="T3" fmla="*/ 0 h 43179"/>
                <a:gd name="T4" fmla="*/ 0 w 21600"/>
                <a:gd name="T5" fmla="*/ 0 h 431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9" name="Line 146"/>
            <p:cNvSpPr>
              <a:spLocks noChangeShapeType="1"/>
            </p:cNvSpPr>
            <p:nvPr/>
          </p:nvSpPr>
          <p:spPr bwMode="auto">
            <a:xfrm flipH="1">
              <a:off x="3688" y="28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10" name="Line 147"/>
            <p:cNvSpPr>
              <a:spLocks noChangeShapeType="1"/>
            </p:cNvSpPr>
            <p:nvPr/>
          </p:nvSpPr>
          <p:spPr bwMode="auto">
            <a:xfrm flipH="1">
              <a:off x="3688" y="32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11" name="Line 148"/>
            <p:cNvSpPr>
              <a:spLocks noChangeShapeType="1"/>
            </p:cNvSpPr>
            <p:nvPr/>
          </p:nvSpPr>
          <p:spPr bwMode="auto">
            <a:xfrm>
              <a:off x="3688" y="28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12" name="Line 149"/>
            <p:cNvSpPr>
              <a:spLocks noChangeShapeType="1"/>
            </p:cNvSpPr>
            <p:nvPr/>
          </p:nvSpPr>
          <p:spPr bwMode="auto">
            <a:xfrm flipH="1">
              <a:off x="3496" y="29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13" name="Line 150"/>
            <p:cNvSpPr>
              <a:spLocks noChangeShapeType="1"/>
            </p:cNvSpPr>
            <p:nvPr/>
          </p:nvSpPr>
          <p:spPr bwMode="auto">
            <a:xfrm flipH="1">
              <a:off x="3496" y="31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14" name="Line 151"/>
            <p:cNvSpPr>
              <a:spLocks noChangeShapeType="1"/>
            </p:cNvSpPr>
            <p:nvPr/>
          </p:nvSpPr>
          <p:spPr bwMode="auto">
            <a:xfrm>
              <a:off x="4176" y="30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15" name="Rectangle 152"/>
            <p:cNvSpPr>
              <a:spLocks noChangeArrowheads="1"/>
            </p:cNvSpPr>
            <p:nvPr/>
          </p:nvSpPr>
          <p:spPr bwMode="auto">
            <a:xfrm>
              <a:off x="3120" y="274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31816" name="Rectangle 153"/>
            <p:cNvSpPr>
              <a:spLocks noChangeArrowheads="1"/>
            </p:cNvSpPr>
            <p:nvPr/>
          </p:nvSpPr>
          <p:spPr bwMode="auto">
            <a:xfrm>
              <a:off x="3120" y="303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31817" name="Rectangle 154"/>
            <p:cNvSpPr>
              <a:spLocks noChangeArrowheads="1"/>
            </p:cNvSpPr>
            <p:nvPr/>
          </p:nvSpPr>
          <p:spPr bwMode="auto">
            <a:xfrm>
              <a:off x="5328" y="2976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ahoma" panose="020B0604030504040204" pitchFamily="34" charset="0"/>
                </a:rPr>
                <a:t>F</a:t>
              </a:r>
            </a:p>
          </p:txBody>
        </p:sp>
        <p:sp>
          <p:nvSpPr>
            <p:cNvPr id="31818" name="Arc 155"/>
            <p:cNvSpPr>
              <a:spLocks/>
            </p:cNvSpPr>
            <p:nvPr/>
          </p:nvSpPr>
          <p:spPr bwMode="auto">
            <a:xfrm>
              <a:off x="3928" y="3504"/>
              <a:ext cx="240" cy="383"/>
            </a:xfrm>
            <a:custGeom>
              <a:avLst/>
              <a:gdLst>
                <a:gd name="T0" fmla="*/ 0 w 21600"/>
                <a:gd name="T1" fmla="*/ 0 h 43179"/>
                <a:gd name="T2" fmla="*/ 0 w 21600"/>
                <a:gd name="T3" fmla="*/ 0 h 43179"/>
                <a:gd name="T4" fmla="*/ 0 w 21600"/>
                <a:gd name="T5" fmla="*/ 0 h 431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9" name="Line 156"/>
            <p:cNvSpPr>
              <a:spLocks noChangeShapeType="1"/>
            </p:cNvSpPr>
            <p:nvPr/>
          </p:nvSpPr>
          <p:spPr bwMode="auto">
            <a:xfrm flipH="1">
              <a:off x="3688" y="35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20" name="Line 157"/>
            <p:cNvSpPr>
              <a:spLocks noChangeShapeType="1"/>
            </p:cNvSpPr>
            <p:nvPr/>
          </p:nvSpPr>
          <p:spPr bwMode="auto">
            <a:xfrm flipH="1">
              <a:off x="3688" y="38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21" name="Line 158"/>
            <p:cNvSpPr>
              <a:spLocks noChangeShapeType="1"/>
            </p:cNvSpPr>
            <p:nvPr/>
          </p:nvSpPr>
          <p:spPr bwMode="auto">
            <a:xfrm>
              <a:off x="3688" y="35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22" name="Line 159"/>
            <p:cNvSpPr>
              <a:spLocks noChangeShapeType="1"/>
            </p:cNvSpPr>
            <p:nvPr/>
          </p:nvSpPr>
          <p:spPr bwMode="auto">
            <a:xfrm flipH="1">
              <a:off x="3496" y="360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23" name="Line 160"/>
            <p:cNvSpPr>
              <a:spLocks noChangeShapeType="1"/>
            </p:cNvSpPr>
            <p:nvPr/>
          </p:nvSpPr>
          <p:spPr bwMode="auto">
            <a:xfrm flipH="1">
              <a:off x="3496" y="37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24" name="Line 161"/>
            <p:cNvSpPr>
              <a:spLocks noChangeShapeType="1"/>
            </p:cNvSpPr>
            <p:nvPr/>
          </p:nvSpPr>
          <p:spPr bwMode="auto">
            <a:xfrm>
              <a:off x="4176" y="369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25" name="Rectangle 162"/>
            <p:cNvSpPr>
              <a:spLocks noChangeArrowheads="1"/>
            </p:cNvSpPr>
            <p:nvPr/>
          </p:nvSpPr>
          <p:spPr bwMode="auto">
            <a:xfrm>
              <a:off x="3120" y="336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31826" name="Rectangle 163"/>
            <p:cNvSpPr>
              <a:spLocks noChangeArrowheads="1"/>
            </p:cNvSpPr>
            <p:nvPr/>
          </p:nvSpPr>
          <p:spPr bwMode="auto">
            <a:xfrm>
              <a:off x="3120" y="365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</a:p>
          </p:txBody>
        </p:sp>
        <p:sp>
          <p:nvSpPr>
            <p:cNvPr id="31827" name="Arc 164"/>
            <p:cNvSpPr>
              <a:spLocks/>
            </p:cNvSpPr>
            <p:nvPr/>
          </p:nvSpPr>
          <p:spPr bwMode="auto">
            <a:xfrm>
              <a:off x="4651" y="3118"/>
              <a:ext cx="192" cy="480"/>
            </a:xfrm>
            <a:custGeom>
              <a:avLst/>
              <a:gdLst>
                <a:gd name="T0" fmla="*/ 0 w 21600"/>
                <a:gd name="T1" fmla="*/ 0 h 43091"/>
                <a:gd name="T2" fmla="*/ 0 w 21600"/>
                <a:gd name="T3" fmla="*/ 0 h 43091"/>
                <a:gd name="T4" fmla="*/ 0 w 21600"/>
                <a:gd name="T5" fmla="*/ 0 h 4309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8" name="Arc 165"/>
            <p:cNvSpPr>
              <a:spLocks/>
            </p:cNvSpPr>
            <p:nvPr/>
          </p:nvSpPr>
          <p:spPr bwMode="auto">
            <a:xfrm>
              <a:off x="4656" y="3120"/>
              <a:ext cx="594" cy="478"/>
            </a:xfrm>
            <a:custGeom>
              <a:avLst/>
              <a:gdLst>
                <a:gd name="T0" fmla="*/ 0 w 28102"/>
                <a:gd name="T1" fmla="*/ 0 h 43200"/>
                <a:gd name="T2" fmla="*/ 0 w 28102"/>
                <a:gd name="T3" fmla="*/ 0 h 43200"/>
                <a:gd name="T4" fmla="*/ 0 w 28102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lnTo>
                    <a:pt x="-1" y="100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9" name="Line 166"/>
            <p:cNvSpPr>
              <a:spLocks noChangeShapeType="1"/>
            </p:cNvSpPr>
            <p:nvPr/>
          </p:nvSpPr>
          <p:spPr bwMode="auto">
            <a:xfrm flipH="1">
              <a:off x="4320" y="3214"/>
              <a:ext cx="4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30" name="Line 167"/>
            <p:cNvSpPr>
              <a:spLocks noChangeShapeType="1"/>
            </p:cNvSpPr>
            <p:nvPr/>
          </p:nvSpPr>
          <p:spPr bwMode="auto">
            <a:xfrm flipH="1">
              <a:off x="4320" y="3454"/>
              <a:ext cx="5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31" name="Line 168"/>
            <p:cNvSpPr>
              <a:spLocks noChangeShapeType="1"/>
            </p:cNvSpPr>
            <p:nvPr/>
          </p:nvSpPr>
          <p:spPr bwMode="auto">
            <a:xfrm>
              <a:off x="5328" y="3360"/>
              <a:ext cx="1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32" name="Oval 169"/>
            <p:cNvSpPr>
              <a:spLocks noChangeArrowheads="1"/>
            </p:cNvSpPr>
            <p:nvPr/>
          </p:nvSpPr>
          <p:spPr bwMode="auto">
            <a:xfrm>
              <a:off x="5232" y="3312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1833" name="Line 170"/>
            <p:cNvSpPr>
              <a:spLocks noChangeShapeType="1"/>
            </p:cNvSpPr>
            <p:nvPr/>
          </p:nvSpPr>
          <p:spPr bwMode="auto">
            <a:xfrm>
              <a:off x="432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34" name="Line 171"/>
            <p:cNvSpPr>
              <a:spLocks noChangeShapeType="1"/>
            </p:cNvSpPr>
            <p:nvPr/>
          </p:nvSpPr>
          <p:spPr bwMode="auto">
            <a:xfrm flipV="1">
              <a:off x="4320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919" name="Group 175"/>
          <p:cNvGrpSpPr>
            <a:grpSpLocks/>
          </p:cNvGrpSpPr>
          <p:nvPr/>
        </p:nvGrpSpPr>
        <p:grpSpPr bwMode="auto">
          <a:xfrm>
            <a:off x="228600" y="1752600"/>
            <a:ext cx="5391150" cy="2209800"/>
            <a:chOff x="144" y="1104"/>
            <a:chExt cx="3396" cy="1392"/>
          </a:xfrm>
        </p:grpSpPr>
        <p:sp>
          <p:nvSpPr>
            <p:cNvPr id="31750" name="Rectangle 89"/>
            <p:cNvSpPr>
              <a:spLocks noChangeArrowheads="1"/>
            </p:cNvSpPr>
            <p:nvPr/>
          </p:nvSpPr>
          <p:spPr bwMode="auto">
            <a:xfrm>
              <a:off x="672" y="1920"/>
              <a:ext cx="28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1751" name="Line 90"/>
            <p:cNvSpPr>
              <a:spLocks noChangeShapeType="1"/>
            </p:cNvSpPr>
            <p:nvPr/>
          </p:nvSpPr>
          <p:spPr bwMode="auto">
            <a:xfrm flipH="1">
              <a:off x="432" y="21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52" name="Line 91"/>
            <p:cNvSpPr>
              <a:spLocks noChangeShapeType="1"/>
            </p:cNvSpPr>
            <p:nvPr/>
          </p:nvSpPr>
          <p:spPr bwMode="auto">
            <a:xfrm flipH="1">
              <a:off x="432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53" name="Line 92"/>
            <p:cNvSpPr>
              <a:spLocks noChangeShapeType="1"/>
            </p:cNvSpPr>
            <p:nvPr/>
          </p:nvSpPr>
          <p:spPr bwMode="auto">
            <a:xfrm>
              <a:off x="960" y="22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54" name="Rectangle 93"/>
            <p:cNvSpPr>
              <a:spLocks noChangeArrowheads="1"/>
            </p:cNvSpPr>
            <p:nvPr/>
          </p:nvSpPr>
          <p:spPr bwMode="auto">
            <a:xfrm>
              <a:off x="1440" y="1488"/>
              <a:ext cx="28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1755" name="Line 94"/>
            <p:cNvSpPr>
              <a:spLocks noChangeShapeType="1"/>
            </p:cNvSpPr>
            <p:nvPr/>
          </p:nvSpPr>
          <p:spPr bwMode="auto">
            <a:xfrm flipH="1">
              <a:off x="1200" y="16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56" name="Line 95"/>
            <p:cNvSpPr>
              <a:spLocks noChangeShapeType="1"/>
            </p:cNvSpPr>
            <p:nvPr/>
          </p:nvSpPr>
          <p:spPr bwMode="auto">
            <a:xfrm flipH="1">
              <a:off x="1200" y="18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57" name="Line 96"/>
            <p:cNvSpPr>
              <a:spLocks noChangeShapeType="1"/>
            </p:cNvSpPr>
            <p:nvPr/>
          </p:nvSpPr>
          <p:spPr bwMode="auto">
            <a:xfrm>
              <a:off x="1728" y="17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58" name="Rectangle 97"/>
            <p:cNvSpPr>
              <a:spLocks noChangeArrowheads="1"/>
            </p:cNvSpPr>
            <p:nvPr/>
          </p:nvSpPr>
          <p:spPr bwMode="auto">
            <a:xfrm>
              <a:off x="672" y="1104"/>
              <a:ext cx="28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1759" name="Line 98"/>
            <p:cNvSpPr>
              <a:spLocks noChangeShapeType="1"/>
            </p:cNvSpPr>
            <p:nvPr/>
          </p:nvSpPr>
          <p:spPr bwMode="auto">
            <a:xfrm flipH="1">
              <a:off x="432" y="13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0" name="Line 99"/>
            <p:cNvSpPr>
              <a:spLocks noChangeShapeType="1"/>
            </p:cNvSpPr>
            <p:nvPr/>
          </p:nvSpPr>
          <p:spPr bwMode="auto">
            <a:xfrm flipH="1">
              <a:off x="432" y="15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1" name="Line 100"/>
            <p:cNvSpPr>
              <a:spLocks noChangeShapeType="1"/>
            </p:cNvSpPr>
            <p:nvPr/>
          </p:nvSpPr>
          <p:spPr bwMode="auto">
            <a:xfrm>
              <a:off x="960" y="13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2" name="Rectangle 101"/>
            <p:cNvSpPr>
              <a:spLocks noChangeArrowheads="1"/>
            </p:cNvSpPr>
            <p:nvPr/>
          </p:nvSpPr>
          <p:spPr bwMode="auto">
            <a:xfrm>
              <a:off x="1968" y="1488"/>
              <a:ext cx="28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1763" name="Line 102"/>
            <p:cNvSpPr>
              <a:spLocks noChangeShapeType="1"/>
            </p:cNvSpPr>
            <p:nvPr/>
          </p:nvSpPr>
          <p:spPr bwMode="auto">
            <a:xfrm>
              <a:off x="1200" y="13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4" name="Line 103"/>
            <p:cNvSpPr>
              <a:spLocks noChangeShapeType="1"/>
            </p:cNvSpPr>
            <p:nvPr/>
          </p:nvSpPr>
          <p:spPr bwMode="auto">
            <a:xfrm>
              <a:off x="1200" y="18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5" name="Oval 104"/>
            <p:cNvSpPr>
              <a:spLocks noChangeArrowheads="1"/>
            </p:cNvSpPr>
            <p:nvPr/>
          </p:nvSpPr>
          <p:spPr bwMode="auto">
            <a:xfrm>
              <a:off x="2256" y="172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1766" name="Line 105"/>
            <p:cNvSpPr>
              <a:spLocks noChangeShapeType="1"/>
            </p:cNvSpPr>
            <p:nvPr/>
          </p:nvSpPr>
          <p:spPr bwMode="auto">
            <a:xfrm>
              <a:off x="2352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7" name="Rectangle 123"/>
            <p:cNvSpPr>
              <a:spLocks noChangeArrowheads="1"/>
            </p:cNvSpPr>
            <p:nvPr/>
          </p:nvSpPr>
          <p:spPr bwMode="auto">
            <a:xfrm>
              <a:off x="192" y="1152"/>
              <a:ext cx="2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31768" name="Rectangle 126"/>
            <p:cNvSpPr>
              <a:spLocks noChangeArrowheads="1"/>
            </p:cNvSpPr>
            <p:nvPr/>
          </p:nvSpPr>
          <p:spPr bwMode="auto">
            <a:xfrm>
              <a:off x="192" y="1392"/>
              <a:ext cx="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31769" name="Rectangle 129"/>
            <p:cNvSpPr>
              <a:spLocks noChangeArrowheads="1"/>
            </p:cNvSpPr>
            <p:nvPr/>
          </p:nvSpPr>
          <p:spPr bwMode="auto">
            <a:xfrm>
              <a:off x="144" y="1920"/>
              <a:ext cx="3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ahoma" panose="020B0604030504040204" pitchFamily="34" charset="0"/>
                </a:rPr>
                <a:t> C</a:t>
              </a:r>
            </a:p>
          </p:txBody>
        </p:sp>
        <p:sp>
          <p:nvSpPr>
            <p:cNvPr id="31770" name="Rectangle 132"/>
            <p:cNvSpPr>
              <a:spLocks noChangeArrowheads="1"/>
            </p:cNvSpPr>
            <p:nvPr/>
          </p:nvSpPr>
          <p:spPr bwMode="auto">
            <a:xfrm>
              <a:off x="192" y="2160"/>
              <a:ext cx="2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31771" name="Rectangle 137"/>
            <p:cNvSpPr>
              <a:spLocks noChangeArrowheads="1"/>
            </p:cNvSpPr>
            <p:nvPr/>
          </p:nvSpPr>
          <p:spPr bwMode="auto">
            <a:xfrm>
              <a:off x="2400" y="1399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F=AB+CD</a:t>
              </a:r>
            </a:p>
          </p:txBody>
        </p:sp>
        <p:sp>
          <p:nvSpPr>
            <p:cNvPr id="31772" name="Rectangle 138"/>
            <p:cNvSpPr>
              <a:spLocks noChangeArrowheads="1"/>
            </p:cNvSpPr>
            <p:nvPr/>
          </p:nvSpPr>
          <p:spPr bwMode="auto">
            <a:xfrm>
              <a:off x="1344" y="1584"/>
              <a:ext cx="4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ahoma" panose="020B0604030504040204" pitchFamily="34" charset="0"/>
                </a:rPr>
                <a:t> </a:t>
              </a:r>
              <a:r>
                <a:rPr lang="en-US" altLang="zh-CN" sz="2000">
                  <a:latin typeface="Tahoma" panose="020B0604030504040204" pitchFamily="34" charset="0"/>
                </a:rPr>
                <a:t>≥1</a:t>
              </a:r>
            </a:p>
          </p:txBody>
        </p:sp>
        <p:sp>
          <p:nvSpPr>
            <p:cNvPr id="31773" name="Line 144"/>
            <p:cNvSpPr>
              <a:spLocks noChangeShapeType="1"/>
            </p:cNvSpPr>
            <p:nvPr/>
          </p:nvSpPr>
          <p:spPr bwMode="auto">
            <a:xfrm>
              <a:off x="2832" y="1440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4" name="Rectangle 172"/>
            <p:cNvSpPr>
              <a:spLocks noChangeArrowheads="1"/>
            </p:cNvSpPr>
            <p:nvPr/>
          </p:nvSpPr>
          <p:spPr bwMode="auto">
            <a:xfrm>
              <a:off x="672" y="1248"/>
              <a:ext cx="2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ahoma" panose="020B0604030504040204" pitchFamily="34" charset="0"/>
                </a:rPr>
                <a:t>&amp;</a:t>
              </a:r>
            </a:p>
          </p:txBody>
        </p:sp>
        <p:sp>
          <p:nvSpPr>
            <p:cNvPr id="31775" name="Rectangle 173"/>
            <p:cNvSpPr>
              <a:spLocks noChangeArrowheads="1"/>
            </p:cNvSpPr>
            <p:nvPr/>
          </p:nvSpPr>
          <p:spPr bwMode="auto">
            <a:xfrm>
              <a:off x="672" y="2016"/>
              <a:ext cx="2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ahoma" panose="020B0604030504040204" pitchFamily="34" charset="0"/>
                </a:rPr>
                <a:t>&amp;</a:t>
              </a:r>
            </a:p>
          </p:txBody>
        </p:sp>
        <p:sp>
          <p:nvSpPr>
            <p:cNvPr id="31776" name="Rectangle 174"/>
            <p:cNvSpPr>
              <a:spLocks noChangeArrowheads="1"/>
            </p:cNvSpPr>
            <p:nvPr/>
          </p:nvSpPr>
          <p:spPr bwMode="auto">
            <a:xfrm>
              <a:off x="1968" y="1584"/>
              <a:ext cx="2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ahoma" panose="020B0604030504040204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181764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6EA18D-AD65-4996-B927-DBA536291676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81000" y="304800"/>
            <a:ext cx="2451312" cy="5847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7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、异或运算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521272"/>
            <a:ext cx="3733800" cy="2524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2354" y="1565284"/>
            <a:ext cx="3400425" cy="1990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988451"/>
            <a:ext cx="5760640" cy="532821"/>
          </a:xfrm>
          <a:prstGeom prst="rect">
            <a:avLst/>
          </a:prstGeom>
        </p:spPr>
      </p:pic>
      <p:sp>
        <p:nvSpPr>
          <p:cNvPr id="11" name="Rectangle 41"/>
          <p:cNvSpPr>
            <a:spLocks noChangeArrowheads="1"/>
          </p:cNvSpPr>
          <p:nvPr/>
        </p:nvSpPr>
        <p:spPr bwMode="auto">
          <a:xfrm>
            <a:off x="381000" y="5786735"/>
            <a:ext cx="8223448" cy="46166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异或逻辑的功能：逻辑变量取值相同输出为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，不同为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60" y="4089409"/>
            <a:ext cx="8132769" cy="182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1902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 autoUpdateAnimBg="0"/>
      <p:bldP spid="11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6EA18D-AD65-4996-B927-DBA536291676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81000" y="304800"/>
            <a:ext cx="2451312" cy="5847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8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、同或运算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Rectangle 41"/>
          <p:cNvSpPr>
            <a:spLocks noChangeArrowheads="1"/>
          </p:cNvSpPr>
          <p:nvPr/>
        </p:nvSpPr>
        <p:spPr bwMode="auto">
          <a:xfrm>
            <a:off x="375211" y="5896560"/>
            <a:ext cx="4407024" cy="5847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同或和异或互为反函数：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11" y="1123998"/>
            <a:ext cx="5524500" cy="476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935691"/>
            <a:ext cx="8893980" cy="22600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3583" y="5938837"/>
            <a:ext cx="2990850" cy="6191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20" y="4222835"/>
            <a:ext cx="8071804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4299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 autoUpdateAnimBg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44ABF3-0299-4C66-9304-EDEDEF824DEB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/>
          </a:p>
        </p:txBody>
      </p:sp>
      <p:sp>
        <p:nvSpPr>
          <p:cNvPr id="33870" name="Rectangle 78"/>
          <p:cNvSpPr>
            <a:spLocks noChangeArrowheads="1"/>
          </p:cNvSpPr>
          <p:nvPr/>
        </p:nvSpPr>
        <p:spPr bwMode="auto">
          <a:xfrm>
            <a:off x="304800" y="304800"/>
            <a:ext cx="4857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异或和同或的真值表如下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33872" name="Rectangle 80"/>
          <p:cNvSpPr>
            <a:spLocks noChangeArrowheads="1"/>
          </p:cNvSpPr>
          <p:nvPr/>
        </p:nvSpPr>
        <p:spPr bwMode="auto">
          <a:xfrm>
            <a:off x="395288" y="4508500"/>
            <a:ext cx="8382000" cy="12985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结论：偶数个变量的异或和同或是互反的，奇数个变量的异或和同或是相同的。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 </a:t>
            </a:r>
          </a:p>
        </p:txBody>
      </p:sp>
      <p:grpSp>
        <p:nvGrpSpPr>
          <p:cNvPr id="33874" name="Group 82"/>
          <p:cNvGrpSpPr>
            <a:grpSpLocks/>
          </p:cNvGrpSpPr>
          <p:nvPr/>
        </p:nvGrpSpPr>
        <p:grpSpPr bwMode="auto">
          <a:xfrm>
            <a:off x="2555875" y="1052513"/>
            <a:ext cx="3435350" cy="2759075"/>
            <a:chOff x="672" y="854"/>
            <a:chExt cx="2164" cy="1738"/>
          </a:xfrm>
        </p:grpSpPr>
        <p:graphicFrame>
          <p:nvGraphicFramePr>
            <p:cNvPr id="33798" name="Object 83"/>
            <p:cNvGraphicFramePr>
              <a:graphicFrameLocks noChangeAspect="1"/>
            </p:cNvGraphicFramePr>
            <p:nvPr/>
          </p:nvGraphicFramePr>
          <p:xfrm>
            <a:off x="1632" y="959"/>
            <a:ext cx="201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1" name="Equation" r:id="rId4" imgW="104800" imgH="123722" progId="Equation.3">
                    <p:embed/>
                  </p:oleObj>
                </mc:Choice>
                <mc:Fallback>
                  <p:oleObj name="Equation" r:id="rId4" imgW="104800" imgH="123722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959"/>
                          <a:ext cx="201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799" name="Oval 84"/>
            <p:cNvSpPr>
              <a:spLocks noChangeArrowheads="1"/>
            </p:cNvSpPr>
            <p:nvPr/>
          </p:nvSpPr>
          <p:spPr bwMode="auto">
            <a:xfrm>
              <a:off x="2400" y="960"/>
              <a:ext cx="146" cy="1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3800" name="Oval 85"/>
            <p:cNvSpPr>
              <a:spLocks noChangeArrowheads="1"/>
            </p:cNvSpPr>
            <p:nvPr/>
          </p:nvSpPr>
          <p:spPr bwMode="auto">
            <a:xfrm>
              <a:off x="2448" y="1008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3801" name="Rectangle 86"/>
            <p:cNvSpPr>
              <a:spLocks noChangeArrowheads="1"/>
            </p:cNvSpPr>
            <p:nvPr/>
          </p:nvSpPr>
          <p:spPr bwMode="auto">
            <a:xfrm>
              <a:off x="672" y="854"/>
              <a:ext cx="21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A B   A  B  A  B</a:t>
              </a:r>
            </a:p>
          </p:txBody>
        </p:sp>
        <p:sp>
          <p:nvSpPr>
            <p:cNvPr id="33879" name="Rectangle 87"/>
            <p:cNvSpPr>
              <a:spLocks noChangeArrowheads="1"/>
            </p:cNvSpPr>
            <p:nvPr/>
          </p:nvSpPr>
          <p:spPr bwMode="auto">
            <a:xfrm>
              <a:off x="672" y="1248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0 0     0    1</a:t>
              </a:r>
            </a:p>
          </p:txBody>
        </p:sp>
        <p:sp>
          <p:nvSpPr>
            <p:cNvPr id="33880" name="Rectangle 88"/>
            <p:cNvSpPr>
              <a:spLocks noChangeArrowheads="1"/>
            </p:cNvSpPr>
            <p:nvPr/>
          </p:nvSpPr>
          <p:spPr bwMode="auto">
            <a:xfrm>
              <a:off x="672" y="1584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0 1     1    0</a:t>
              </a:r>
            </a:p>
          </p:txBody>
        </p:sp>
        <p:sp>
          <p:nvSpPr>
            <p:cNvPr id="33881" name="Rectangle 89"/>
            <p:cNvSpPr>
              <a:spLocks noChangeArrowheads="1"/>
            </p:cNvSpPr>
            <p:nvPr/>
          </p:nvSpPr>
          <p:spPr bwMode="auto">
            <a:xfrm>
              <a:off x="672" y="1920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1 0     1    0</a:t>
              </a:r>
            </a:p>
          </p:txBody>
        </p:sp>
        <p:sp>
          <p:nvSpPr>
            <p:cNvPr id="33882" name="Rectangle 90"/>
            <p:cNvSpPr>
              <a:spLocks noChangeArrowheads="1"/>
            </p:cNvSpPr>
            <p:nvPr/>
          </p:nvSpPr>
          <p:spPr bwMode="auto">
            <a:xfrm>
              <a:off x="672" y="2208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1 1     0    1</a:t>
              </a:r>
            </a:p>
          </p:txBody>
        </p:sp>
        <p:sp>
          <p:nvSpPr>
            <p:cNvPr id="33806" name="Line 91"/>
            <p:cNvSpPr>
              <a:spLocks noChangeShapeType="1"/>
            </p:cNvSpPr>
            <p:nvPr/>
          </p:nvSpPr>
          <p:spPr bwMode="auto">
            <a:xfrm>
              <a:off x="672" y="1248"/>
              <a:ext cx="2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07" name="Line 92"/>
            <p:cNvSpPr>
              <a:spLocks noChangeShapeType="1"/>
            </p:cNvSpPr>
            <p:nvPr/>
          </p:nvSpPr>
          <p:spPr bwMode="auto">
            <a:xfrm>
              <a:off x="1296" y="960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08" name="Line 93"/>
            <p:cNvSpPr>
              <a:spLocks noChangeShapeType="1"/>
            </p:cNvSpPr>
            <p:nvPr/>
          </p:nvSpPr>
          <p:spPr bwMode="auto">
            <a:xfrm>
              <a:off x="2112" y="912"/>
              <a:ext cx="0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3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70" grpId="0" autoUpdateAnimBg="0"/>
      <p:bldP spid="33872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C980F7-BABC-434D-8A6A-3A7730A0C02F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314450" y="4983163"/>
            <a:ext cx="5372100" cy="579437"/>
            <a:chOff x="816" y="3072"/>
            <a:chExt cx="3384" cy="365"/>
          </a:xfrm>
        </p:grpSpPr>
        <p:graphicFrame>
          <p:nvGraphicFramePr>
            <p:cNvPr id="34858" name="Object 3"/>
            <p:cNvGraphicFramePr>
              <a:graphicFrameLocks noChangeAspect="1"/>
            </p:cNvGraphicFramePr>
            <p:nvPr/>
          </p:nvGraphicFramePr>
          <p:xfrm>
            <a:off x="1056" y="316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38" name="Equation" r:id="rId4" imgW="104800" imgH="123722" progId="Equation.3">
                    <p:embed/>
                  </p:oleObj>
                </mc:Choice>
                <mc:Fallback>
                  <p:oleObj name="Equation" r:id="rId4" imgW="104800" imgH="123722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16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59" name="Oval 4"/>
            <p:cNvSpPr>
              <a:spLocks noChangeArrowheads="1"/>
            </p:cNvSpPr>
            <p:nvPr/>
          </p:nvSpPr>
          <p:spPr bwMode="auto">
            <a:xfrm>
              <a:off x="3456" y="316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" name="Oval 5"/>
            <p:cNvSpPr>
              <a:spLocks noChangeArrowheads="1"/>
            </p:cNvSpPr>
            <p:nvPr/>
          </p:nvSpPr>
          <p:spPr bwMode="auto">
            <a:xfrm>
              <a:off x="3504" y="321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4861" name="Rectangle 6"/>
            <p:cNvSpPr>
              <a:spLocks noChangeArrowheads="1"/>
            </p:cNvSpPr>
            <p:nvPr/>
          </p:nvSpPr>
          <p:spPr bwMode="auto">
            <a:xfrm>
              <a:off x="816" y="3072"/>
              <a:ext cx="3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A   A=0                   A   A=1</a:t>
              </a:r>
            </a:p>
          </p:txBody>
        </p:sp>
      </p:grpSp>
      <p:grpSp>
        <p:nvGrpSpPr>
          <p:cNvPr id="34823" name="Group 7"/>
          <p:cNvGrpSpPr>
            <a:grpSpLocks/>
          </p:cNvGrpSpPr>
          <p:nvPr/>
        </p:nvGrpSpPr>
        <p:grpSpPr bwMode="auto">
          <a:xfrm>
            <a:off x="1314450" y="4449763"/>
            <a:ext cx="5372100" cy="579437"/>
            <a:chOff x="816" y="2736"/>
            <a:chExt cx="3384" cy="365"/>
          </a:xfrm>
        </p:grpSpPr>
        <p:graphicFrame>
          <p:nvGraphicFramePr>
            <p:cNvPr id="34852" name="Object 8"/>
            <p:cNvGraphicFramePr>
              <a:graphicFrameLocks noChangeAspect="1"/>
            </p:cNvGraphicFramePr>
            <p:nvPr/>
          </p:nvGraphicFramePr>
          <p:xfrm>
            <a:off x="1008" y="2832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39" name="Equation" r:id="rId6" imgW="104800" imgH="123722" progId="Equation.3">
                    <p:embed/>
                  </p:oleObj>
                </mc:Choice>
                <mc:Fallback>
                  <p:oleObj name="Equation" r:id="rId6" imgW="104800" imgH="12372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832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Oval 9"/>
            <p:cNvSpPr>
              <a:spLocks noChangeArrowheads="1"/>
            </p:cNvSpPr>
            <p:nvPr/>
          </p:nvSpPr>
          <p:spPr bwMode="auto">
            <a:xfrm>
              <a:off x="3456" y="283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4854" name="Oval 10"/>
            <p:cNvSpPr>
              <a:spLocks noChangeArrowheads="1"/>
            </p:cNvSpPr>
            <p:nvPr/>
          </p:nvSpPr>
          <p:spPr bwMode="auto">
            <a:xfrm>
              <a:off x="3504" y="28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4855" name="Line 11"/>
            <p:cNvSpPr>
              <a:spLocks noChangeShapeType="1"/>
            </p:cNvSpPr>
            <p:nvPr/>
          </p:nvSpPr>
          <p:spPr bwMode="auto">
            <a:xfrm>
              <a:off x="1584" y="278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6" name="Line 12"/>
            <p:cNvSpPr>
              <a:spLocks noChangeShapeType="1"/>
            </p:cNvSpPr>
            <p:nvPr/>
          </p:nvSpPr>
          <p:spPr bwMode="auto">
            <a:xfrm>
              <a:off x="3936" y="278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7" name="Rectangle 13"/>
            <p:cNvSpPr>
              <a:spLocks noChangeArrowheads="1"/>
            </p:cNvSpPr>
            <p:nvPr/>
          </p:nvSpPr>
          <p:spPr bwMode="auto">
            <a:xfrm>
              <a:off x="816" y="2736"/>
              <a:ext cx="3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1   A=A                   0   A=A</a:t>
              </a:r>
            </a:p>
          </p:txBody>
        </p:sp>
      </p:grpSp>
      <p:grpSp>
        <p:nvGrpSpPr>
          <p:cNvPr id="34830" name="Group 14"/>
          <p:cNvGrpSpPr>
            <a:grpSpLocks/>
          </p:cNvGrpSpPr>
          <p:nvPr/>
        </p:nvGrpSpPr>
        <p:grpSpPr bwMode="auto">
          <a:xfrm>
            <a:off x="400050" y="3763963"/>
            <a:ext cx="6286500" cy="579437"/>
            <a:chOff x="240" y="2304"/>
            <a:chExt cx="3960" cy="365"/>
          </a:xfrm>
        </p:grpSpPr>
        <p:graphicFrame>
          <p:nvGraphicFramePr>
            <p:cNvPr id="34848" name="Object 15"/>
            <p:cNvGraphicFramePr>
              <a:graphicFrameLocks noChangeAspect="1"/>
            </p:cNvGraphicFramePr>
            <p:nvPr/>
          </p:nvGraphicFramePr>
          <p:xfrm>
            <a:off x="1008" y="240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40" name="Equation" r:id="rId8" imgW="104800" imgH="123722" progId="Equation.3">
                    <p:embed/>
                  </p:oleObj>
                </mc:Choice>
                <mc:Fallback>
                  <p:oleObj name="Equation" r:id="rId8" imgW="104800" imgH="123722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40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9" name="Oval 16"/>
            <p:cNvSpPr>
              <a:spLocks noChangeArrowheads="1"/>
            </p:cNvSpPr>
            <p:nvPr/>
          </p:nvSpPr>
          <p:spPr bwMode="auto">
            <a:xfrm>
              <a:off x="3408" y="244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4850" name="Oval 17"/>
            <p:cNvSpPr>
              <a:spLocks noChangeArrowheads="1"/>
            </p:cNvSpPr>
            <p:nvPr/>
          </p:nvSpPr>
          <p:spPr bwMode="auto">
            <a:xfrm>
              <a:off x="3456" y="249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4851" name="Rectangle 18"/>
            <p:cNvSpPr>
              <a:spLocks noChangeArrowheads="1"/>
            </p:cNvSpPr>
            <p:nvPr/>
          </p:nvSpPr>
          <p:spPr bwMode="auto">
            <a:xfrm>
              <a:off x="240" y="2304"/>
              <a:ext cx="39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(2)   0   A=A                   1   A=A</a:t>
              </a:r>
            </a:p>
          </p:txBody>
        </p:sp>
      </p:grpSp>
      <p:grpSp>
        <p:nvGrpSpPr>
          <p:cNvPr id="34835" name="Group 19"/>
          <p:cNvGrpSpPr>
            <a:grpSpLocks/>
          </p:cNvGrpSpPr>
          <p:nvPr/>
        </p:nvGrpSpPr>
        <p:grpSpPr bwMode="auto">
          <a:xfrm>
            <a:off x="1238250" y="2697163"/>
            <a:ext cx="5283200" cy="579437"/>
            <a:chOff x="768" y="1632"/>
            <a:chExt cx="3328" cy="365"/>
          </a:xfrm>
        </p:grpSpPr>
        <p:graphicFrame>
          <p:nvGraphicFramePr>
            <p:cNvPr id="34844" name="Object 20"/>
            <p:cNvGraphicFramePr>
              <a:graphicFrameLocks noChangeAspect="1"/>
            </p:cNvGraphicFramePr>
            <p:nvPr/>
          </p:nvGraphicFramePr>
          <p:xfrm>
            <a:off x="1008" y="172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41" name="Equation" r:id="rId10" imgW="104800" imgH="123722" progId="Equation.3">
                    <p:embed/>
                  </p:oleObj>
                </mc:Choice>
                <mc:Fallback>
                  <p:oleObj name="Equation" r:id="rId10" imgW="104800" imgH="123722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72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Oval 21"/>
            <p:cNvSpPr>
              <a:spLocks noChangeArrowheads="1"/>
            </p:cNvSpPr>
            <p:nvPr/>
          </p:nvSpPr>
          <p:spPr bwMode="auto">
            <a:xfrm>
              <a:off x="3408" y="172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4846" name="Oval 22"/>
            <p:cNvSpPr>
              <a:spLocks noChangeArrowheads="1"/>
            </p:cNvSpPr>
            <p:nvPr/>
          </p:nvSpPr>
          <p:spPr bwMode="auto">
            <a:xfrm>
              <a:off x="3456" y="17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4847" name="Rectangle 23"/>
            <p:cNvSpPr>
              <a:spLocks noChangeArrowheads="1"/>
            </p:cNvSpPr>
            <p:nvPr/>
          </p:nvSpPr>
          <p:spPr bwMode="auto">
            <a:xfrm>
              <a:off x="768" y="1632"/>
              <a:ext cx="3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1   1=0                   0   0=1</a:t>
              </a:r>
            </a:p>
          </p:txBody>
        </p:sp>
      </p:grpSp>
      <p:grpSp>
        <p:nvGrpSpPr>
          <p:cNvPr id="34840" name="Group 24"/>
          <p:cNvGrpSpPr>
            <a:grpSpLocks/>
          </p:cNvGrpSpPr>
          <p:nvPr/>
        </p:nvGrpSpPr>
        <p:grpSpPr bwMode="auto">
          <a:xfrm>
            <a:off x="1238250" y="2087563"/>
            <a:ext cx="5283200" cy="579437"/>
            <a:chOff x="768" y="1248"/>
            <a:chExt cx="3328" cy="365"/>
          </a:xfrm>
        </p:grpSpPr>
        <p:graphicFrame>
          <p:nvGraphicFramePr>
            <p:cNvPr id="6" name="Object 25"/>
            <p:cNvGraphicFramePr>
              <a:graphicFrameLocks noChangeAspect="1"/>
            </p:cNvGraphicFramePr>
            <p:nvPr/>
          </p:nvGraphicFramePr>
          <p:xfrm>
            <a:off x="1008" y="1344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42" name="Equation" r:id="rId12" imgW="104800" imgH="123722" progId="Equation.3">
                    <p:embed/>
                  </p:oleObj>
                </mc:Choice>
                <mc:Fallback>
                  <p:oleObj name="Equation" r:id="rId12" imgW="104800" imgH="123722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344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1" name="Oval 26"/>
            <p:cNvSpPr>
              <a:spLocks noChangeArrowheads="1"/>
            </p:cNvSpPr>
            <p:nvPr/>
          </p:nvSpPr>
          <p:spPr bwMode="auto">
            <a:xfrm>
              <a:off x="3408" y="134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4842" name="Oval 27"/>
            <p:cNvSpPr>
              <a:spLocks noChangeArrowheads="1"/>
            </p:cNvSpPr>
            <p:nvPr/>
          </p:nvSpPr>
          <p:spPr bwMode="auto">
            <a:xfrm>
              <a:off x="3456" y="13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4843" name="Rectangle 28"/>
            <p:cNvSpPr>
              <a:spLocks noChangeArrowheads="1"/>
            </p:cNvSpPr>
            <p:nvPr/>
          </p:nvSpPr>
          <p:spPr bwMode="auto">
            <a:xfrm>
              <a:off x="768" y="1248"/>
              <a:ext cx="3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0   0=0                   1   1=1</a:t>
              </a:r>
            </a:p>
          </p:txBody>
        </p:sp>
      </p:grpSp>
      <p:grpSp>
        <p:nvGrpSpPr>
          <p:cNvPr id="34845" name="Group 29"/>
          <p:cNvGrpSpPr>
            <a:grpSpLocks/>
          </p:cNvGrpSpPr>
          <p:nvPr/>
        </p:nvGrpSpPr>
        <p:grpSpPr bwMode="auto">
          <a:xfrm>
            <a:off x="323850" y="1477963"/>
            <a:ext cx="7296150" cy="579437"/>
            <a:chOff x="192" y="864"/>
            <a:chExt cx="4596" cy="365"/>
          </a:xfrm>
        </p:grpSpPr>
        <p:graphicFrame>
          <p:nvGraphicFramePr>
            <p:cNvPr id="34833" name="Object 30"/>
            <p:cNvGraphicFramePr>
              <a:graphicFrameLocks noChangeAspect="1"/>
            </p:cNvGraphicFramePr>
            <p:nvPr/>
          </p:nvGraphicFramePr>
          <p:xfrm>
            <a:off x="960" y="96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43" name="Equation" r:id="rId14" imgW="104800" imgH="123722" progId="Equation.3">
                    <p:embed/>
                  </p:oleObj>
                </mc:Choice>
                <mc:Fallback>
                  <p:oleObj name="Equation" r:id="rId14" imgW="104800" imgH="123722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96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4" name="Object 31"/>
            <p:cNvGraphicFramePr>
              <a:graphicFrameLocks noChangeAspect="1"/>
            </p:cNvGraphicFramePr>
            <p:nvPr/>
          </p:nvGraphicFramePr>
          <p:xfrm>
            <a:off x="1728" y="96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44" name="Equation" r:id="rId16" imgW="104800" imgH="123722" progId="Equation.3">
                    <p:embed/>
                  </p:oleObj>
                </mc:Choice>
                <mc:Fallback>
                  <p:oleObj name="Equation" r:id="rId16" imgW="104800" imgH="123722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96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Oval 32"/>
            <p:cNvSpPr>
              <a:spLocks noChangeArrowheads="1"/>
            </p:cNvSpPr>
            <p:nvPr/>
          </p:nvSpPr>
          <p:spPr bwMode="auto">
            <a:xfrm>
              <a:off x="3456" y="10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4836" name="Oval 33"/>
            <p:cNvSpPr>
              <a:spLocks noChangeArrowheads="1"/>
            </p:cNvSpPr>
            <p:nvPr/>
          </p:nvSpPr>
          <p:spPr bwMode="auto">
            <a:xfrm>
              <a:off x="3408" y="100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4837" name="Oval 34"/>
            <p:cNvSpPr>
              <a:spLocks noChangeArrowheads="1"/>
            </p:cNvSpPr>
            <p:nvPr/>
          </p:nvSpPr>
          <p:spPr bwMode="auto">
            <a:xfrm>
              <a:off x="4032" y="100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4838" name="Oval 35"/>
            <p:cNvSpPr>
              <a:spLocks noChangeArrowheads="1"/>
            </p:cNvSpPr>
            <p:nvPr/>
          </p:nvSpPr>
          <p:spPr bwMode="auto">
            <a:xfrm>
              <a:off x="4080" y="10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4839" name="Rectangle 36"/>
            <p:cNvSpPr>
              <a:spLocks noChangeArrowheads="1"/>
            </p:cNvSpPr>
            <p:nvPr/>
          </p:nvSpPr>
          <p:spPr bwMode="auto">
            <a:xfrm>
              <a:off x="192" y="864"/>
              <a:ext cx="45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(1)   1   0=0   1=1          0   1=1   0=0</a:t>
              </a:r>
            </a:p>
          </p:txBody>
        </p:sp>
      </p:grpSp>
      <p:grpSp>
        <p:nvGrpSpPr>
          <p:cNvPr id="34853" name="Group 37"/>
          <p:cNvGrpSpPr>
            <a:grpSpLocks/>
          </p:cNvGrpSpPr>
          <p:nvPr/>
        </p:nvGrpSpPr>
        <p:grpSpPr bwMode="auto">
          <a:xfrm>
            <a:off x="1314450" y="5592763"/>
            <a:ext cx="5372100" cy="579437"/>
            <a:chOff x="816" y="3456"/>
            <a:chExt cx="3384" cy="365"/>
          </a:xfrm>
        </p:grpSpPr>
        <p:graphicFrame>
          <p:nvGraphicFramePr>
            <p:cNvPr id="34827" name="Object 38"/>
            <p:cNvGraphicFramePr>
              <a:graphicFrameLocks noChangeAspect="1"/>
            </p:cNvGraphicFramePr>
            <p:nvPr/>
          </p:nvGraphicFramePr>
          <p:xfrm>
            <a:off x="1056" y="3552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45" name="Equation" r:id="rId18" imgW="104800" imgH="123722" progId="Equation.3">
                    <p:embed/>
                  </p:oleObj>
                </mc:Choice>
                <mc:Fallback>
                  <p:oleObj name="Equation" r:id="rId18" imgW="104800" imgH="123722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552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8" name="Oval 39"/>
            <p:cNvSpPr>
              <a:spLocks noChangeArrowheads="1"/>
            </p:cNvSpPr>
            <p:nvPr/>
          </p:nvSpPr>
          <p:spPr bwMode="auto">
            <a:xfrm>
              <a:off x="3456" y="355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4829" name="Oval 40"/>
            <p:cNvSpPr>
              <a:spLocks noChangeArrowheads="1"/>
            </p:cNvSpPr>
            <p:nvPr/>
          </p:nvSpPr>
          <p:spPr bwMode="auto">
            <a:xfrm>
              <a:off x="3504" y="36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8" name="Rectangle 41"/>
            <p:cNvSpPr>
              <a:spLocks noChangeArrowheads="1"/>
            </p:cNvSpPr>
            <p:nvPr/>
          </p:nvSpPr>
          <p:spPr bwMode="auto">
            <a:xfrm>
              <a:off x="816" y="3456"/>
              <a:ext cx="3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A   A=1                   A   A=0</a:t>
              </a:r>
            </a:p>
          </p:txBody>
        </p:sp>
        <p:sp>
          <p:nvSpPr>
            <p:cNvPr id="34831" name="Line 42"/>
            <p:cNvSpPr>
              <a:spLocks noChangeShapeType="1"/>
            </p:cNvSpPr>
            <p:nvPr/>
          </p:nvSpPr>
          <p:spPr bwMode="auto">
            <a:xfrm>
              <a:off x="1248" y="350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2" name="Line 43"/>
            <p:cNvSpPr>
              <a:spLocks noChangeShapeType="1"/>
            </p:cNvSpPr>
            <p:nvPr/>
          </p:nvSpPr>
          <p:spPr bwMode="auto">
            <a:xfrm>
              <a:off x="3648" y="350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4860" name="Rectangle 44"/>
          <p:cNvSpPr>
            <a:spLocks noChangeArrowheads="1"/>
          </p:cNvSpPr>
          <p:nvPr/>
        </p:nvSpPr>
        <p:spPr bwMode="auto">
          <a:xfrm>
            <a:off x="323850" y="411163"/>
            <a:ext cx="5060950" cy="57943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FFFFFF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rPr>
              <a:t>异或和同或的基本运算公式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60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35CFF8-3A59-4183-B804-7A61DB2CD9B3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/>
          </a:p>
        </p:txBody>
      </p:sp>
      <p:grpSp>
        <p:nvGrpSpPr>
          <p:cNvPr id="36866" name="Group 2"/>
          <p:cNvGrpSpPr>
            <a:grpSpLocks/>
          </p:cNvGrpSpPr>
          <p:nvPr/>
        </p:nvGrpSpPr>
        <p:grpSpPr bwMode="auto">
          <a:xfrm>
            <a:off x="1295400" y="1000125"/>
            <a:ext cx="6477000" cy="579438"/>
            <a:chOff x="192" y="528"/>
            <a:chExt cx="4080" cy="365"/>
          </a:xfrm>
        </p:grpSpPr>
        <p:graphicFrame>
          <p:nvGraphicFramePr>
            <p:cNvPr id="35878" name="Object 3"/>
            <p:cNvGraphicFramePr>
              <a:graphicFrameLocks noChangeAspect="1"/>
            </p:cNvGraphicFramePr>
            <p:nvPr/>
          </p:nvGraphicFramePr>
          <p:xfrm>
            <a:off x="384" y="624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83" name="Equation" r:id="rId4" imgW="104800" imgH="123722" progId="Equation.3">
                    <p:embed/>
                  </p:oleObj>
                </mc:Choice>
                <mc:Fallback>
                  <p:oleObj name="Equation" r:id="rId4" imgW="104800" imgH="123722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624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9" name="Object 4"/>
            <p:cNvGraphicFramePr>
              <a:graphicFrameLocks noChangeAspect="1"/>
            </p:cNvGraphicFramePr>
            <p:nvPr/>
          </p:nvGraphicFramePr>
          <p:xfrm>
            <a:off x="1104" y="624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84" name="Equation" r:id="rId6" imgW="104800" imgH="123722" progId="Equation.3">
                    <p:embed/>
                  </p:oleObj>
                </mc:Choice>
                <mc:Fallback>
                  <p:oleObj name="Equation" r:id="rId6" imgW="104800" imgH="123722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624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80" name="Oval 5"/>
            <p:cNvSpPr>
              <a:spLocks noChangeArrowheads="1"/>
            </p:cNvSpPr>
            <p:nvPr/>
          </p:nvSpPr>
          <p:spPr bwMode="auto">
            <a:xfrm>
              <a:off x="2880" y="6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5881" name="Oval 6"/>
            <p:cNvSpPr>
              <a:spLocks noChangeArrowheads="1"/>
            </p:cNvSpPr>
            <p:nvPr/>
          </p:nvSpPr>
          <p:spPr bwMode="auto">
            <a:xfrm>
              <a:off x="3600" y="6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5882" name="Oval 7"/>
            <p:cNvSpPr>
              <a:spLocks noChangeArrowheads="1"/>
            </p:cNvSpPr>
            <p:nvPr/>
          </p:nvSpPr>
          <p:spPr bwMode="auto">
            <a:xfrm>
              <a:off x="2832" y="62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5883" name="Oval 8"/>
            <p:cNvSpPr>
              <a:spLocks noChangeArrowheads="1"/>
            </p:cNvSpPr>
            <p:nvPr/>
          </p:nvSpPr>
          <p:spPr bwMode="auto">
            <a:xfrm>
              <a:off x="3552" y="62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5884" name="Rectangle 9"/>
            <p:cNvSpPr>
              <a:spLocks noChangeArrowheads="1"/>
            </p:cNvSpPr>
            <p:nvPr/>
          </p:nvSpPr>
          <p:spPr bwMode="auto">
            <a:xfrm>
              <a:off x="192" y="528"/>
              <a:ext cx="40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Tahoma" panose="020B0604030504040204" pitchFamily="34" charset="0"/>
                </a:rPr>
                <a:t>A   B=B   A              A   B=B   A</a:t>
              </a:r>
            </a:p>
          </p:txBody>
        </p:sp>
      </p:grp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304800" y="1868488"/>
            <a:ext cx="22272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 </a:t>
            </a:r>
            <a:r>
              <a:rPr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结合律</a:t>
            </a:r>
          </a:p>
        </p:txBody>
      </p:sp>
      <p:grpSp>
        <p:nvGrpSpPr>
          <p:cNvPr id="36875" name="Group 11"/>
          <p:cNvGrpSpPr>
            <a:grpSpLocks/>
          </p:cNvGrpSpPr>
          <p:nvPr/>
        </p:nvGrpSpPr>
        <p:grpSpPr bwMode="auto">
          <a:xfrm>
            <a:off x="2089150" y="2570163"/>
            <a:ext cx="4083050" cy="1189037"/>
            <a:chOff x="0" y="1584"/>
            <a:chExt cx="2572" cy="749"/>
          </a:xfrm>
        </p:grpSpPr>
        <p:graphicFrame>
          <p:nvGraphicFramePr>
            <p:cNvPr id="35864" name="Object 12"/>
            <p:cNvGraphicFramePr>
              <a:graphicFrameLocks noChangeAspect="1"/>
            </p:cNvGraphicFramePr>
            <p:nvPr/>
          </p:nvGraphicFramePr>
          <p:xfrm>
            <a:off x="2112" y="168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85" name="Equation" r:id="rId8" imgW="104800" imgH="123722" progId="Equation.3">
                    <p:embed/>
                  </p:oleObj>
                </mc:Choice>
                <mc:Fallback>
                  <p:oleObj name="Equation" r:id="rId8" imgW="104800" imgH="123722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68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5" name="Object 13"/>
            <p:cNvGraphicFramePr>
              <a:graphicFrameLocks noChangeAspect="1"/>
            </p:cNvGraphicFramePr>
            <p:nvPr/>
          </p:nvGraphicFramePr>
          <p:xfrm>
            <a:off x="288" y="168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86" name="Equation" r:id="rId10" imgW="104800" imgH="123722" progId="Equation.3">
                    <p:embed/>
                  </p:oleObj>
                </mc:Choice>
                <mc:Fallback>
                  <p:oleObj name="Equation" r:id="rId10" imgW="104800" imgH="123722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68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6" name="Object 14"/>
            <p:cNvGraphicFramePr>
              <a:graphicFrameLocks noChangeAspect="1"/>
            </p:cNvGraphicFramePr>
            <p:nvPr/>
          </p:nvGraphicFramePr>
          <p:xfrm>
            <a:off x="720" y="168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87" name="Equation" r:id="rId12" imgW="104800" imgH="123722" progId="Equation.3">
                    <p:embed/>
                  </p:oleObj>
                </mc:Choice>
                <mc:Fallback>
                  <p:oleObj name="Equation" r:id="rId12" imgW="104800" imgH="123722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68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7" name="Object 15"/>
            <p:cNvGraphicFramePr>
              <a:graphicFrameLocks noChangeAspect="1"/>
            </p:cNvGraphicFramePr>
            <p:nvPr/>
          </p:nvGraphicFramePr>
          <p:xfrm>
            <a:off x="1632" y="168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88" name="Equation" r:id="rId14" imgW="104800" imgH="123722" progId="Equation.3">
                    <p:embed/>
                  </p:oleObj>
                </mc:Choice>
                <mc:Fallback>
                  <p:oleObj name="Equation" r:id="rId14" imgW="104800" imgH="123722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68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8" name="Oval 16"/>
            <p:cNvSpPr>
              <a:spLocks noChangeArrowheads="1"/>
            </p:cNvSpPr>
            <p:nvPr/>
          </p:nvSpPr>
          <p:spPr bwMode="auto">
            <a:xfrm>
              <a:off x="384" y="21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5869" name="Oval 17"/>
            <p:cNvSpPr>
              <a:spLocks noChangeArrowheads="1"/>
            </p:cNvSpPr>
            <p:nvPr/>
          </p:nvSpPr>
          <p:spPr bwMode="auto">
            <a:xfrm>
              <a:off x="864" y="21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5870" name="Oval 18"/>
            <p:cNvSpPr>
              <a:spLocks noChangeArrowheads="1"/>
            </p:cNvSpPr>
            <p:nvPr/>
          </p:nvSpPr>
          <p:spPr bwMode="auto">
            <a:xfrm>
              <a:off x="1776" y="21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5871" name="Oval 19"/>
            <p:cNvSpPr>
              <a:spLocks noChangeArrowheads="1"/>
            </p:cNvSpPr>
            <p:nvPr/>
          </p:nvSpPr>
          <p:spPr bwMode="auto">
            <a:xfrm>
              <a:off x="2160" y="21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5872" name="Oval 20"/>
            <p:cNvSpPr>
              <a:spLocks noChangeArrowheads="1"/>
            </p:cNvSpPr>
            <p:nvPr/>
          </p:nvSpPr>
          <p:spPr bwMode="auto">
            <a:xfrm>
              <a:off x="336" y="211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5873" name="Oval 21"/>
            <p:cNvSpPr>
              <a:spLocks noChangeArrowheads="1"/>
            </p:cNvSpPr>
            <p:nvPr/>
          </p:nvSpPr>
          <p:spPr bwMode="auto">
            <a:xfrm>
              <a:off x="816" y="206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5874" name="Oval 22"/>
            <p:cNvSpPr>
              <a:spLocks noChangeArrowheads="1"/>
            </p:cNvSpPr>
            <p:nvPr/>
          </p:nvSpPr>
          <p:spPr bwMode="auto">
            <a:xfrm>
              <a:off x="1728" y="211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5875" name="Oval 23"/>
            <p:cNvSpPr>
              <a:spLocks noChangeArrowheads="1"/>
            </p:cNvSpPr>
            <p:nvPr/>
          </p:nvSpPr>
          <p:spPr bwMode="auto">
            <a:xfrm>
              <a:off x="2112" y="211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5876" name="Rectangle 24"/>
            <p:cNvSpPr>
              <a:spLocks noChangeArrowheads="1"/>
            </p:cNvSpPr>
            <p:nvPr/>
          </p:nvSpPr>
          <p:spPr bwMode="auto">
            <a:xfrm>
              <a:off x="0" y="1584"/>
              <a:ext cx="2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 A  (B   C)=(A   B)   C</a:t>
              </a:r>
            </a:p>
          </p:txBody>
        </p:sp>
        <p:sp>
          <p:nvSpPr>
            <p:cNvPr id="35877" name="Rectangle 25"/>
            <p:cNvSpPr>
              <a:spLocks noChangeArrowheads="1"/>
            </p:cNvSpPr>
            <p:nvPr/>
          </p:nvSpPr>
          <p:spPr bwMode="auto">
            <a:xfrm>
              <a:off x="0" y="1968"/>
              <a:ext cx="2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 A   (B   C)=(A  B)  C</a:t>
              </a:r>
            </a:p>
          </p:txBody>
        </p:sp>
      </p:grpSp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304800" y="4078288"/>
            <a:ext cx="22272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 </a:t>
            </a:r>
            <a:r>
              <a:rPr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分配律</a:t>
            </a:r>
          </a:p>
        </p:txBody>
      </p:sp>
      <p:grpSp>
        <p:nvGrpSpPr>
          <p:cNvPr id="36891" name="Group 27"/>
          <p:cNvGrpSpPr>
            <a:grpSpLocks/>
          </p:cNvGrpSpPr>
          <p:nvPr/>
        </p:nvGrpSpPr>
        <p:grpSpPr bwMode="auto">
          <a:xfrm>
            <a:off x="684213" y="5445125"/>
            <a:ext cx="7920037" cy="1182688"/>
            <a:chOff x="0" y="3463"/>
            <a:chExt cx="5011" cy="659"/>
          </a:xfrm>
        </p:grpSpPr>
        <p:graphicFrame>
          <p:nvGraphicFramePr>
            <p:cNvPr id="35853" name="Object 28"/>
            <p:cNvGraphicFramePr>
              <a:graphicFrameLocks noChangeAspect="1"/>
            </p:cNvGraphicFramePr>
            <p:nvPr/>
          </p:nvGraphicFramePr>
          <p:xfrm>
            <a:off x="2448" y="388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89" name="Equation" r:id="rId16" imgW="104800" imgH="123722" progId="Equation.3">
                    <p:embed/>
                  </p:oleObj>
                </mc:Choice>
                <mc:Fallback>
                  <p:oleObj name="Equation" r:id="rId16" imgW="104800" imgH="123722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388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4" name="Line 29"/>
            <p:cNvSpPr>
              <a:spLocks noChangeShapeType="1"/>
            </p:cNvSpPr>
            <p:nvPr/>
          </p:nvSpPr>
          <p:spPr bwMode="auto">
            <a:xfrm>
              <a:off x="1536" y="350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55" name="Line 30"/>
            <p:cNvSpPr>
              <a:spLocks noChangeShapeType="1"/>
            </p:cNvSpPr>
            <p:nvPr/>
          </p:nvSpPr>
          <p:spPr bwMode="auto">
            <a:xfrm>
              <a:off x="2016" y="350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56" name="Line 31"/>
            <p:cNvSpPr>
              <a:spLocks noChangeShapeType="1"/>
            </p:cNvSpPr>
            <p:nvPr/>
          </p:nvSpPr>
          <p:spPr bwMode="auto">
            <a:xfrm>
              <a:off x="3168" y="350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57" name="Line 32"/>
            <p:cNvSpPr>
              <a:spLocks noChangeShapeType="1"/>
            </p:cNvSpPr>
            <p:nvPr/>
          </p:nvSpPr>
          <p:spPr bwMode="auto">
            <a:xfrm>
              <a:off x="3504" y="350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58" name="Line 33"/>
            <p:cNvSpPr>
              <a:spLocks noChangeShapeType="1"/>
            </p:cNvSpPr>
            <p:nvPr/>
          </p:nvSpPr>
          <p:spPr bwMode="auto">
            <a:xfrm>
              <a:off x="4368" y="350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59" name="Line 34"/>
            <p:cNvSpPr>
              <a:spLocks noChangeShapeType="1"/>
            </p:cNvSpPr>
            <p:nvPr/>
          </p:nvSpPr>
          <p:spPr bwMode="auto">
            <a:xfrm>
              <a:off x="4704" y="350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60" name="Line 35"/>
            <p:cNvSpPr>
              <a:spLocks noChangeShapeType="1"/>
            </p:cNvSpPr>
            <p:nvPr/>
          </p:nvSpPr>
          <p:spPr bwMode="auto">
            <a:xfrm>
              <a:off x="1056" y="384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61" name="Line 36"/>
            <p:cNvSpPr>
              <a:spLocks noChangeShapeType="1"/>
            </p:cNvSpPr>
            <p:nvPr/>
          </p:nvSpPr>
          <p:spPr bwMode="auto">
            <a:xfrm>
              <a:off x="1488" y="384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62" name="Rectangle 37"/>
            <p:cNvSpPr>
              <a:spLocks noChangeArrowheads="1"/>
            </p:cNvSpPr>
            <p:nvPr/>
          </p:nvSpPr>
          <p:spPr bwMode="auto">
            <a:xfrm>
              <a:off x="432" y="3799"/>
              <a:ext cx="3225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ea typeface="黑体" panose="02010609060101010101" pitchFamily="49" charset="-122"/>
                </a:rPr>
                <a:t> =ABC+ABC=A(B   C)=</a:t>
              </a:r>
              <a:r>
                <a:rPr lang="zh-CN" altLang="en-US">
                  <a:ea typeface="黑体" panose="02010609060101010101" pitchFamily="49" charset="-122"/>
                </a:rPr>
                <a:t>左式</a:t>
              </a:r>
            </a:p>
          </p:txBody>
        </p:sp>
        <p:sp>
          <p:nvSpPr>
            <p:cNvPr id="35863" name="Rectangle 38"/>
            <p:cNvSpPr>
              <a:spLocks noChangeArrowheads="1"/>
            </p:cNvSpPr>
            <p:nvPr/>
          </p:nvSpPr>
          <p:spPr bwMode="auto">
            <a:xfrm>
              <a:off x="0" y="3463"/>
              <a:ext cx="501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ea typeface="黑体" panose="02010609060101010101" pitchFamily="49" charset="-122"/>
                </a:rPr>
                <a:t>证</a:t>
              </a:r>
              <a:r>
                <a:rPr lang="en-US" altLang="zh-CN">
                  <a:ea typeface="黑体" panose="02010609060101010101" pitchFamily="49" charset="-122"/>
                </a:rPr>
                <a:t>: </a:t>
              </a:r>
              <a:r>
                <a:rPr lang="zh-CN" altLang="en-US">
                  <a:ea typeface="黑体" panose="02010609060101010101" pitchFamily="49" charset="-122"/>
                </a:rPr>
                <a:t>右式</a:t>
              </a:r>
              <a:r>
                <a:rPr lang="en-US" altLang="zh-CN">
                  <a:ea typeface="黑体" panose="02010609060101010101" pitchFamily="49" charset="-122"/>
                </a:rPr>
                <a:t>=ABAC+ABAC=AB(A+C)+AC(A+B)</a:t>
              </a:r>
            </a:p>
          </p:txBody>
        </p:sp>
      </p:grpSp>
      <p:grpSp>
        <p:nvGrpSpPr>
          <p:cNvPr id="36903" name="Group 39"/>
          <p:cNvGrpSpPr>
            <a:grpSpLocks/>
          </p:cNvGrpSpPr>
          <p:nvPr/>
        </p:nvGrpSpPr>
        <p:grpSpPr bwMode="auto">
          <a:xfrm>
            <a:off x="2590800" y="4779963"/>
            <a:ext cx="3254375" cy="579437"/>
            <a:chOff x="0" y="3072"/>
            <a:chExt cx="2050" cy="365"/>
          </a:xfrm>
        </p:grpSpPr>
        <p:graphicFrame>
          <p:nvGraphicFramePr>
            <p:cNvPr id="35850" name="Object 40"/>
            <p:cNvGraphicFramePr>
              <a:graphicFrameLocks noChangeAspect="1"/>
            </p:cNvGraphicFramePr>
            <p:nvPr/>
          </p:nvGraphicFramePr>
          <p:xfrm>
            <a:off x="480" y="316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90" name="Equation" r:id="rId18" imgW="104800" imgH="123722" progId="Equation.3">
                    <p:embed/>
                  </p:oleObj>
                </mc:Choice>
                <mc:Fallback>
                  <p:oleObj name="Equation" r:id="rId18" imgW="104800" imgH="123722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16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1" name="Object 41"/>
            <p:cNvGraphicFramePr>
              <a:graphicFrameLocks noChangeAspect="1"/>
            </p:cNvGraphicFramePr>
            <p:nvPr/>
          </p:nvGraphicFramePr>
          <p:xfrm>
            <a:off x="1440" y="316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91" name="Equation" r:id="rId20" imgW="104800" imgH="123722" progId="Equation.3">
                    <p:embed/>
                  </p:oleObj>
                </mc:Choice>
                <mc:Fallback>
                  <p:oleObj name="Equation" r:id="rId20" imgW="104800" imgH="123722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16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2" name="Rectangle 42"/>
            <p:cNvSpPr>
              <a:spLocks noChangeArrowheads="1"/>
            </p:cNvSpPr>
            <p:nvPr/>
          </p:nvSpPr>
          <p:spPr bwMode="auto">
            <a:xfrm>
              <a:off x="0" y="3072"/>
              <a:ext cx="205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A(B   C)=AB   AC</a:t>
              </a:r>
            </a:p>
          </p:txBody>
        </p:sp>
      </p:grpSp>
      <p:sp>
        <p:nvSpPr>
          <p:cNvPr id="36907" name="Rectangle 43"/>
          <p:cNvSpPr>
            <a:spLocks noChangeArrowheads="1"/>
          </p:cNvSpPr>
          <p:nvPr/>
        </p:nvSpPr>
        <p:spPr bwMode="auto">
          <a:xfrm>
            <a:off x="298450" y="246063"/>
            <a:ext cx="22272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(3) </a:t>
            </a:r>
            <a:r>
              <a:rPr lang="zh-CN" altLang="en-US" sz="3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交换律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4" grpId="0" autoUpdateAnimBg="0"/>
      <p:bldP spid="36890" grpId="0" autoUpdateAnimBg="0"/>
      <p:bldP spid="3690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786C23-E1B2-4C51-AA44-AB4F705241EB}" type="slidenum">
              <a:rPr lang="en-US" altLang="zh-CN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79400" y="228600"/>
            <a:ext cx="5816600" cy="762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2.1.1 </a:t>
            </a:r>
            <a:r>
              <a:rPr lang="zh-CN" altLang="en-US" sz="4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三种基本运算</a:t>
            </a:r>
          </a:p>
        </p:txBody>
      </p:sp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330200" y="2424113"/>
            <a:ext cx="8610600" cy="207962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3333CC"/>
                </a:solidFill>
                <a:ea typeface="黑体" panose="02010609060101010101" pitchFamily="49" charset="-122"/>
              </a:rPr>
              <a:t>定义：</a:t>
            </a: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</a:rPr>
              <a:t>逻辑代数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</a:rPr>
              <a:t>L</a:t>
            </a: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</a:rPr>
              <a:t>是一个</a:t>
            </a:r>
            <a:r>
              <a:rPr lang="zh-CN" altLang="en-US">
                <a:solidFill>
                  <a:srgbClr val="3333CC"/>
                </a:solidFill>
                <a:ea typeface="黑体" panose="02010609060101010101" pitchFamily="49" charset="-122"/>
              </a:rPr>
              <a:t>封闭的代数系统</a:t>
            </a: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</a:rPr>
              <a:t>，它由一个逻辑变量集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</a:rPr>
              <a:t>K</a:t>
            </a: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</a:rPr>
              <a:t>、常量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</a:rPr>
              <a:t>0</a:t>
            </a: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</a:rPr>
              <a:t>和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</a:rPr>
              <a:t>1</a:t>
            </a: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</a:rPr>
              <a:t>以及“</a:t>
            </a:r>
            <a:r>
              <a:rPr lang="zh-CN" altLang="en-US">
                <a:solidFill>
                  <a:srgbClr val="3333CC"/>
                </a:solidFill>
                <a:ea typeface="黑体" panose="02010609060101010101" pitchFamily="49" charset="-122"/>
              </a:rPr>
              <a:t>逻辑乘</a:t>
            </a:r>
            <a:r>
              <a:rPr lang="en-US" altLang="zh-CN">
                <a:solidFill>
                  <a:srgbClr val="3333CC"/>
                </a:solidFill>
                <a:ea typeface="黑体" panose="02010609060101010101" pitchFamily="49" charset="-122"/>
              </a:rPr>
              <a:t>(</a:t>
            </a:r>
            <a:r>
              <a:rPr lang="zh-CN" altLang="en-US">
                <a:solidFill>
                  <a:srgbClr val="3333CC"/>
                </a:solidFill>
                <a:ea typeface="黑体" panose="02010609060101010101" pitchFamily="49" charset="-122"/>
              </a:rPr>
              <a:t>与</a:t>
            </a:r>
            <a:r>
              <a:rPr lang="en-US" altLang="zh-CN">
                <a:solidFill>
                  <a:srgbClr val="3333CC"/>
                </a:solidFill>
                <a:ea typeface="黑体" panose="02010609060101010101" pitchFamily="49" charset="-122"/>
              </a:rPr>
              <a:t>)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</a:rPr>
              <a:t>”</a:t>
            </a: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</a:rPr>
              <a:t>、 “</a:t>
            </a:r>
            <a:r>
              <a:rPr lang="zh-CN" altLang="en-US">
                <a:solidFill>
                  <a:srgbClr val="3333CC"/>
                </a:solidFill>
                <a:ea typeface="黑体" panose="02010609060101010101" pitchFamily="49" charset="-122"/>
              </a:rPr>
              <a:t>逻辑加</a:t>
            </a:r>
            <a:r>
              <a:rPr lang="en-US" altLang="zh-CN">
                <a:solidFill>
                  <a:srgbClr val="3333CC"/>
                </a:solidFill>
                <a:ea typeface="黑体" panose="02010609060101010101" pitchFamily="49" charset="-122"/>
              </a:rPr>
              <a:t>(</a:t>
            </a:r>
            <a:r>
              <a:rPr lang="zh-CN" altLang="en-US">
                <a:solidFill>
                  <a:srgbClr val="3333CC"/>
                </a:solidFill>
                <a:ea typeface="黑体" panose="02010609060101010101" pitchFamily="49" charset="-122"/>
              </a:rPr>
              <a:t>或</a:t>
            </a:r>
            <a:r>
              <a:rPr lang="en-US" altLang="zh-CN">
                <a:solidFill>
                  <a:srgbClr val="3333CC"/>
                </a:solidFill>
                <a:ea typeface="黑体" panose="02010609060101010101" pitchFamily="49" charset="-122"/>
              </a:rPr>
              <a:t>)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</a:rPr>
              <a:t>”</a:t>
            </a: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</a:rPr>
              <a:t>、“</a:t>
            </a:r>
            <a:r>
              <a:rPr lang="zh-CN" altLang="en-US">
                <a:solidFill>
                  <a:srgbClr val="3333CC"/>
                </a:solidFill>
                <a:ea typeface="黑体" panose="02010609060101010101" pitchFamily="49" charset="-122"/>
              </a:rPr>
              <a:t>逻辑反</a:t>
            </a:r>
            <a:r>
              <a:rPr lang="en-US" altLang="zh-CN">
                <a:solidFill>
                  <a:srgbClr val="3333CC"/>
                </a:solidFill>
                <a:ea typeface="黑体" panose="02010609060101010101" pitchFamily="49" charset="-122"/>
              </a:rPr>
              <a:t>(</a:t>
            </a:r>
            <a:r>
              <a:rPr lang="zh-CN" altLang="en-US">
                <a:solidFill>
                  <a:srgbClr val="3333CC"/>
                </a:solidFill>
                <a:ea typeface="黑体" panose="02010609060101010101" pitchFamily="49" charset="-122"/>
              </a:rPr>
              <a:t>非</a:t>
            </a:r>
            <a:r>
              <a:rPr lang="en-US" altLang="zh-CN">
                <a:solidFill>
                  <a:srgbClr val="3333CC"/>
                </a:solidFill>
                <a:ea typeface="黑体" panose="02010609060101010101" pitchFamily="49" charset="-122"/>
              </a:rPr>
              <a:t>)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</a:rPr>
              <a:t>”</a:t>
            </a: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</a:rPr>
              <a:t>三种基本运算所构成，记为： </a:t>
            </a:r>
            <a:r>
              <a:rPr lang="en-US" altLang="zh-CN" b="1">
                <a:solidFill>
                  <a:srgbClr val="000000"/>
                </a:solidFill>
                <a:ea typeface="黑体" panose="02010609060101010101" pitchFamily="49" charset="-122"/>
              </a:rPr>
              <a:t>L={ K , + , 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· , - , 0 , 1 </a:t>
            </a:r>
            <a:r>
              <a:rPr lang="en-US" altLang="zh-CN" b="1">
                <a:solidFill>
                  <a:srgbClr val="000000"/>
                </a:solidFill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304800" y="1341438"/>
            <a:ext cx="3856038" cy="57943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00"/>
                </a:solidFill>
                <a:ea typeface="黑体" panose="02010609060101010101" pitchFamily="49" charset="-122"/>
              </a:rPr>
              <a:t>一、逻辑代数的定义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088" grpId="0" animBg="1" autoUpdateAnimBg="0"/>
      <p:bldP spid="3089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851CE0-D896-4407-93C9-A09BAC66E2AA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/>
          </a:p>
        </p:txBody>
      </p: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381000" y="4572000"/>
            <a:ext cx="6888163" cy="579438"/>
            <a:chOff x="192" y="3360"/>
            <a:chExt cx="4339" cy="365"/>
          </a:xfrm>
        </p:grpSpPr>
        <p:sp>
          <p:nvSpPr>
            <p:cNvPr id="36897" name="Oval 7"/>
            <p:cNvSpPr>
              <a:spLocks noChangeArrowheads="1"/>
            </p:cNvSpPr>
            <p:nvPr/>
          </p:nvSpPr>
          <p:spPr bwMode="auto">
            <a:xfrm>
              <a:off x="816" y="35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6898" name="Oval 8"/>
            <p:cNvSpPr>
              <a:spLocks noChangeArrowheads="1"/>
            </p:cNvSpPr>
            <p:nvPr/>
          </p:nvSpPr>
          <p:spPr bwMode="auto">
            <a:xfrm>
              <a:off x="2112" y="35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6899" name="Oval 9"/>
            <p:cNvSpPr>
              <a:spLocks noChangeArrowheads="1"/>
            </p:cNvSpPr>
            <p:nvPr/>
          </p:nvSpPr>
          <p:spPr bwMode="auto">
            <a:xfrm>
              <a:off x="3408" y="35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6900" name="Oval 10"/>
            <p:cNvSpPr>
              <a:spLocks noChangeArrowheads="1"/>
            </p:cNvSpPr>
            <p:nvPr/>
          </p:nvSpPr>
          <p:spPr bwMode="auto">
            <a:xfrm>
              <a:off x="768" y="345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6901" name="Oval 11"/>
            <p:cNvSpPr>
              <a:spLocks noChangeArrowheads="1"/>
            </p:cNvSpPr>
            <p:nvPr/>
          </p:nvSpPr>
          <p:spPr bwMode="auto">
            <a:xfrm>
              <a:off x="2064" y="345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6902" name="Oval 12"/>
            <p:cNvSpPr>
              <a:spLocks noChangeArrowheads="1"/>
            </p:cNvSpPr>
            <p:nvPr/>
          </p:nvSpPr>
          <p:spPr bwMode="auto">
            <a:xfrm>
              <a:off x="3360" y="345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6903" name="Rectangle 13"/>
            <p:cNvSpPr>
              <a:spLocks noChangeArrowheads="1"/>
            </p:cNvSpPr>
            <p:nvPr/>
          </p:nvSpPr>
          <p:spPr bwMode="auto">
            <a:xfrm>
              <a:off x="192" y="3360"/>
              <a:ext cx="433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>
                  <a:latin typeface="Tahoma" panose="020B0604030504040204" pitchFamily="34" charset="0"/>
                  <a:ea typeface="黑体" panose="02010609060101010101" pitchFamily="49" charset="-122"/>
                </a:rPr>
                <a:t>若</a:t>
              </a:r>
              <a:r>
                <a:rPr lang="zh-CN" altLang="en-US">
                  <a:latin typeface="Tahoma" panose="020B0604030504040204" pitchFamily="34" charset="0"/>
                </a:rPr>
                <a:t> </a:t>
              </a:r>
              <a:r>
                <a:rPr lang="en-US" altLang="zh-CN">
                  <a:latin typeface="Tahoma" panose="020B0604030504040204" pitchFamily="34" charset="0"/>
                </a:rPr>
                <a:t>A   B=C </a:t>
              </a:r>
              <a:r>
                <a:rPr lang="zh-CN" altLang="en-US">
                  <a:latin typeface="Tahoma" panose="020B0604030504040204" pitchFamily="34" charset="0"/>
                  <a:ea typeface="黑体" panose="02010609060101010101" pitchFamily="49" charset="-122"/>
                </a:rPr>
                <a:t>则</a:t>
              </a:r>
              <a:r>
                <a:rPr lang="zh-CN" altLang="en-US">
                  <a:latin typeface="Tahoma" panose="020B0604030504040204" pitchFamily="34" charset="0"/>
                </a:rPr>
                <a:t> </a:t>
              </a:r>
              <a:r>
                <a:rPr lang="en-US" altLang="zh-CN">
                  <a:latin typeface="Tahoma" panose="020B0604030504040204" pitchFamily="34" charset="0"/>
                </a:rPr>
                <a:t>A   C=B </a:t>
              </a:r>
              <a:r>
                <a:rPr lang="zh-CN" altLang="en-US">
                  <a:latin typeface="Tahoma" panose="020B0604030504040204" pitchFamily="34" charset="0"/>
                  <a:ea typeface="黑体" panose="02010609060101010101" pitchFamily="49" charset="-122"/>
                </a:rPr>
                <a:t>或</a:t>
              </a:r>
              <a:r>
                <a:rPr lang="zh-CN" altLang="en-US">
                  <a:latin typeface="Tahoma" panose="020B0604030504040204" pitchFamily="34" charset="0"/>
                </a:rPr>
                <a:t> </a:t>
              </a:r>
              <a:r>
                <a:rPr lang="en-US" altLang="zh-CN">
                  <a:latin typeface="Tahoma" panose="020B0604030504040204" pitchFamily="34" charset="0"/>
                </a:rPr>
                <a:t>B   C=A     </a:t>
              </a:r>
            </a:p>
          </p:txBody>
        </p:sp>
      </p:grpSp>
      <p:grpSp>
        <p:nvGrpSpPr>
          <p:cNvPr id="37902" name="Group 14"/>
          <p:cNvGrpSpPr>
            <a:grpSpLocks/>
          </p:cNvGrpSpPr>
          <p:nvPr/>
        </p:nvGrpSpPr>
        <p:grpSpPr bwMode="auto">
          <a:xfrm>
            <a:off x="381000" y="3810000"/>
            <a:ext cx="6126163" cy="579438"/>
            <a:chOff x="192" y="2784"/>
            <a:chExt cx="3859" cy="365"/>
          </a:xfrm>
        </p:grpSpPr>
        <p:graphicFrame>
          <p:nvGraphicFramePr>
            <p:cNvPr id="36893" name="Object 15"/>
            <p:cNvGraphicFramePr>
              <a:graphicFrameLocks noChangeAspect="1"/>
            </p:cNvGraphicFramePr>
            <p:nvPr/>
          </p:nvGraphicFramePr>
          <p:xfrm>
            <a:off x="768" y="288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70" name="Equation" r:id="rId4" imgW="104800" imgH="123722" progId="Equation.3">
                    <p:embed/>
                  </p:oleObj>
                </mc:Choice>
                <mc:Fallback>
                  <p:oleObj name="Equation" r:id="rId4" imgW="104800" imgH="123722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88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4" name="Object 16"/>
            <p:cNvGraphicFramePr>
              <a:graphicFrameLocks noChangeAspect="1"/>
            </p:cNvGraphicFramePr>
            <p:nvPr/>
          </p:nvGraphicFramePr>
          <p:xfrm>
            <a:off x="2016" y="288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71" name="Equation" r:id="rId6" imgW="104800" imgH="123722" progId="Equation.3">
                    <p:embed/>
                  </p:oleObj>
                </mc:Choice>
                <mc:Fallback>
                  <p:oleObj name="Equation" r:id="rId6" imgW="104800" imgH="123722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88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5" name="Object 17"/>
            <p:cNvGraphicFramePr>
              <a:graphicFrameLocks noChangeAspect="1"/>
            </p:cNvGraphicFramePr>
            <p:nvPr/>
          </p:nvGraphicFramePr>
          <p:xfrm>
            <a:off x="3312" y="288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72" name="Equation" r:id="rId8" imgW="104800" imgH="123722" progId="Equation.3">
                    <p:embed/>
                  </p:oleObj>
                </mc:Choice>
                <mc:Fallback>
                  <p:oleObj name="Equation" r:id="rId8" imgW="104800" imgH="123722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88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6" name="Rectangle 18"/>
            <p:cNvSpPr>
              <a:spLocks noChangeArrowheads="1"/>
            </p:cNvSpPr>
            <p:nvPr/>
          </p:nvSpPr>
          <p:spPr bwMode="auto">
            <a:xfrm>
              <a:off x="192" y="2784"/>
              <a:ext cx="385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ahoma" panose="020B0604030504040204" pitchFamily="34" charset="0"/>
                  <a:ea typeface="黑体" panose="02010609060101010101" pitchFamily="49" charset="-122"/>
                </a:rPr>
                <a:t>若</a:t>
              </a:r>
              <a:r>
                <a:rPr lang="zh-CN" altLang="en-US">
                  <a:latin typeface="Tahoma" panose="020B0604030504040204" pitchFamily="34" charset="0"/>
                </a:rPr>
                <a:t> </a:t>
              </a:r>
              <a:r>
                <a:rPr lang="en-US" altLang="zh-CN">
                  <a:latin typeface="Tahoma" panose="020B0604030504040204" pitchFamily="34" charset="0"/>
                </a:rPr>
                <a:t>A   B=C </a:t>
              </a:r>
              <a:r>
                <a:rPr lang="zh-CN" altLang="en-US">
                  <a:latin typeface="Tahoma" panose="020B0604030504040204" pitchFamily="34" charset="0"/>
                  <a:ea typeface="黑体" panose="02010609060101010101" pitchFamily="49" charset="-122"/>
                </a:rPr>
                <a:t>则</a:t>
              </a:r>
              <a:r>
                <a:rPr lang="zh-CN" altLang="en-US">
                  <a:latin typeface="Tahoma" panose="020B0604030504040204" pitchFamily="34" charset="0"/>
                </a:rPr>
                <a:t> </a:t>
              </a:r>
              <a:r>
                <a:rPr lang="en-US" altLang="zh-CN">
                  <a:latin typeface="Tahoma" panose="020B0604030504040204" pitchFamily="34" charset="0"/>
                </a:rPr>
                <a:t>A  C=B </a:t>
              </a:r>
              <a:r>
                <a:rPr lang="zh-CN" altLang="en-US">
                  <a:latin typeface="Tahoma" panose="020B0604030504040204" pitchFamily="34" charset="0"/>
                  <a:ea typeface="黑体" panose="02010609060101010101" pitchFamily="49" charset="-122"/>
                </a:rPr>
                <a:t>或</a:t>
              </a:r>
              <a:r>
                <a:rPr lang="zh-CN" altLang="en-US">
                  <a:latin typeface="Tahoma" panose="020B0604030504040204" pitchFamily="34" charset="0"/>
                </a:rPr>
                <a:t> </a:t>
              </a:r>
              <a:r>
                <a:rPr lang="en-US" altLang="zh-CN">
                  <a:latin typeface="Tahoma" panose="020B0604030504040204" pitchFamily="34" charset="0"/>
                </a:rPr>
                <a:t>B   C=A</a:t>
              </a:r>
            </a:p>
          </p:txBody>
        </p:sp>
      </p:grp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381000" y="2971800"/>
            <a:ext cx="304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(6) </a:t>
            </a:r>
            <a:r>
              <a:rPr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因果互换律</a:t>
            </a:r>
          </a:p>
        </p:txBody>
      </p:sp>
      <p:grpSp>
        <p:nvGrpSpPr>
          <p:cNvPr id="37926" name="Group 38"/>
          <p:cNvGrpSpPr>
            <a:grpSpLocks/>
          </p:cNvGrpSpPr>
          <p:nvPr/>
        </p:nvGrpSpPr>
        <p:grpSpPr bwMode="auto">
          <a:xfrm>
            <a:off x="228600" y="1295400"/>
            <a:ext cx="8416925" cy="1189038"/>
            <a:chOff x="144" y="816"/>
            <a:chExt cx="5302" cy="749"/>
          </a:xfrm>
        </p:grpSpPr>
        <p:grpSp>
          <p:nvGrpSpPr>
            <p:cNvPr id="36881" name="Group 20"/>
            <p:cNvGrpSpPr>
              <a:grpSpLocks/>
            </p:cNvGrpSpPr>
            <p:nvPr/>
          </p:nvGrpSpPr>
          <p:grpSpPr bwMode="auto">
            <a:xfrm>
              <a:off x="1109" y="1200"/>
              <a:ext cx="3403" cy="365"/>
              <a:chOff x="384" y="1632"/>
              <a:chExt cx="3403" cy="365"/>
            </a:xfrm>
          </p:grpSpPr>
          <p:sp>
            <p:nvSpPr>
              <p:cNvPr id="36888" name="Oval 21"/>
              <p:cNvSpPr>
                <a:spLocks noChangeArrowheads="1"/>
              </p:cNvSpPr>
              <p:nvPr/>
            </p:nvSpPr>
            <p:spPr bwMode="auto">
              <a:xfrm>
                <a:off x="2592" y="1728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36889" name="Oval 2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36890" name="Line 23"/>
              <p:cNvSpPr>
                <a:spLocks noChangeShapeType="1"/>
              </p:cNvSpPr>
              <p:nvPr/>
            </p:nvSpPr>
            <p:spPr bwMode="auto">
              <a:xfrm>
                <a:off x="1488" y="1632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91" name="Line 24"/>
              <p:cNvSpPr>
                <a:spLocks noChangeShapeType="1"/>
              </p:cNvSpPr>
              <p:nvPr/>
            </p:nvSpPr>
            <p:spPr bwMode="auto">
              <a:xfrm>
                <a:off x="1680" y="1632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92" name="Rectangle 25"/>
              <p:cNvSpPr>
                <a:spLocks noChangeArrowheads="1"/>
              </p:cNvSpPr>
              <p:nvPr/>
            </p:nvSpPr>
            <p:spPr bwMode="auto">
              <a:xfrm>
                <a:off x="384" y="1632"/>
                <a:ext cx="3403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Tahoma" panose="020B0604030504040204" pitchFamily="34" charset="0"/>
                  </a:rPr>
                  <a:t>=A+BC+BC=A+(B   C)=</a:t>
                </a:r>
                <a:r>
                  <a:rPr lang="zh-CN" altLang="en-US">
                    <a:latin typeface="Tahoma" panose="020B0604030504040204" pitchFamily="34" charset="0"/>
                    <a:ea typeface="黑体" panose="02010609060101010101" pitchFamily="49" charset="-122"/>
                  </a:rPr>
                  <a:t>左式</a:t>
                </a:r>
              </a:p>
            </p:txBody>
          </p:sp>
        </p:grpSp>
        <p:sp>
          <p:nvSpPr>
            <p:cNvPr id="36882" name="Line 27"/>
            <p:cNvSpPr>
              <a:spLocks noChangeShapeType="1"/>
            </p:cNvSpPr>
            <p:nvPr/>
          </p:nvSpPr>
          <p:spPr bwMode="auto">
            <a:xfrm>
              <a:off x="1344" y="8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3" name="Line 28"/>
            <p:cNvSpPr>
              <a:spLocks noChangeShapeType="1"/>
            </p:cNvSpPr>
            <p:nvPr/>
          </p:nvSpPr>
          <p:spPr bwMode="auto">
            <a:xfrm>
              <a:off x="1872" y="81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4" name="Line 29"/>
            <p:cNvSpPr>
              <a:spLocks noChangeShapeType="1"/>
            </p:cNvSpPr>
            <p:nvPr/>
          </p:nvSpPr>
          <p:spPr bwMode="auto">
            <a:xfrm>
              <a:off x="4080" y="81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5" name="Line 30"/>
            <p:cNvSpPr>
              <a:spLocks noChangeShapeType="1"/>
            </p:cNvSpPr>
            <p:nvPr/>
          </p:nvSpPr>
          <p:spPr bwMode="auto">
            <a:xfrm>
              <a:off x="4368" y="81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6" name="Line 31"/>
            <p:cNvSpPr>
              <a:spLocks noChangeShapeType="1"/>
            </p:cNvSpPr>
            <p:nvPr/>
          </p:nvSpPr>
          <p:spPr bwMode="auto">
            <a:xfrm>
              <a:off x="4224" y="81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7" name="Rectangle 32"/>
            <p:cNvSpPr>
              <a:spLocks noChangeArrowheads="1"/>
            </p:cNvSpPr>
            <p:nvPr/>
          </p:nvSpPr>
          <p:spPr bwMode="auto">
            <a:xfrm>
              <a:off x="144" y="816"/>
              <a:ext cx="530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 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证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: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右式</a:t>
              </a:r>
              <a:r>
                <a:rPr lang="en-US" altLang="zh-CN">
                  <a:latin typeface="Tahoma" panose="020B0604030504040204" pitchFamily="34" charset="0"/>
                </a:rPr>
                <a:t>=A+BA+C+(A+B)(A+C)=ABC+A+BC</a:t>
              </a:r>
            </a:p>
          </p:txBody>
        </p:sp>
      </p:grpSp>
      <p:grpSp>
        <p:nvGrpSpPr>
          <p:cNvPr id="37921" name="Group 33"/>
          <p:cNvGrpSpPr>
            <a:grpSpLocks/>
          </p:cNvGrpSpPr>
          <p:nvPr/>
        </p:nvGrpSpPr>
        <p:grpSpPr bwMode="auto">
          <a:xfrm>
            <a:off x="7315200" y="2971800"/>
            <a:ext cx="1489075" cy="2227263"/>
            <a:chOff x="4464" y="2352"/>
            <a:chExt cx="938" cy="1403"/>
          </a:xfrm>
        </p:grpSpPr>
        <p:sp>
          <p:nvSpPr>
            <p:cNvPr id="37922" name="Rectangle 34"/>
            <p:cNvSpPr>
              <a:spLocks noChangeArrowheads="1"/>
            </p:cNvSpPr>
            <p:nvPr/>
          </p:nvSpPr>
          <p:spPr bwMode="auto">
            <a:xfrm>
              <a:off x="4464" y="2352"/>
              <a:ext cx="938" cy="1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3716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8288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</a:rPr>
                <a:t>A  B  C</a:t>
              </a:r>
            </a:p>
            <a:p>
              <a:pPr eaLnBrk="1" hangingPunct="1">
                <a:defRPr/>
              </a:pPr>
              <a:r>
                <a:rPr lang="en-US" altLang="zh-CN" sz="28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</a:rPr>
                <a:t>0   0  0</a:t>
              </a:r>
            </a:p>
            <a:p>
              <a:pPr eaLnBrk="1" hangingPunct="1">
                <a:defRPr/>
              </a:pPr>
              <a:r>
                <a:rPr lang="en-US" altLang="zh-CN" sz="28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</a:rPr>
                <a:t>0   1  1</a:t>
              </a:r>
            </a:p>
            <a:p>
              <a:pPr eaLnBrk="1" hangingPunct="1">
                <a:buFontTx/>
                <a:buAutoNum type="arabicPlain"/>
                <a:defRPr/>
              </a:pPr>
              <a:r>
                <a:rPr lang="en-US" altLang="zh-CN" sz="28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</a:rPr>
                <a:t> 0  1</a:t>
              </a:r>
            </a:p>
            <a:p>
              <a:pPr eaLnBrk="1" hangingPunct="1">
                <a:defRPr/>
              </a:pPr>
              <a:r>
                <a:rPr lang="en-US" altLang="zh-CN" sz="28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</a:rPr>
                <a:t>1   1  0</a:t>
              </a:r>
            </a:p>
          </p:txBody>
        </p:sp>
        <p:sp>
          <p:nvSpPr>
            <p:cNvPr id="36879" name="Line 35"/>
            <p:cNvSpPr>
              <a:spLocks noChangeShapeType="1"/>
            </p:cNvSpPr>
            <p:nvPr/>
          </p:nvSpPr>
          <p:spPr bwMode="auto">
            <a:xfrm>
              <a:off x="4464" y="264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0" name="Line 36"/>
            <p:cNvSpPr>
              <a:spLocks noChangeShapeType="1"/>
            </p:cNvSpPr>
            <p:nvPr/>
          </p:nvSpPr>
          <p:spPr bwMode="auto">
            <a:xfrm>
              <a:off x="5088" y="235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7929" name="Group 41"/>
          <p:cNvGrpSpPr>
            <a:grpSpLocks/>
          </p:cNvGrpSpPr>
          <p:nvPr/>
        </p:nvGrpSpPr>
        <p:grpSpPr bwMode="auto">
          <a:xfrm>
            <a:off x="679450" y="373063"/>
            <a:ext cx="4248150" cy="579437"/>
            <a:chOff x="428" y="235"/>
            <a:chExt cx="2676" cy="365"/>
          </a:xfrm>
        </p:grpSpPr>
        <p:sp>
          <p:nvSpPr>
            <p:cNvPr id="36873" name="Oval 2"/>
            <p:cNvSpPr>
              <a:spLocks noChangeArrowheads="1"/>
            </p:cNvSpPr>
            <p:nvPr/>
          </p:nvSpPr>
          <p:spPr bwMode="auto">
            <a:xfrm>
              <a:off x="1073" y="355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6874" name="Oval 3"/>
            <p:cNvSpPr>
              <a:spLocks noChangeArrowheads="1"/>
            </p:cNvSpPr>
            <p:nvPr/>
          </p:nvSpPr>
          <p:spPr bwMode="auto">
            <a:xfrm>
              <a:off x="2256" y="355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6875" name="Oval 4"/>
            <p:cNvSpPr>
              <a:spLocks noChangeArrowheads="1"/>
            </p:cNvSpPr>
            <p:nvPr/>
          </p:nvSpPr>
          <p:spPr bwMode="auto">
            <a:xfrm>
              <a:off x="1121" y="40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6876" name="Oval 5"/>
            <p:cNvSpPr>
              <a:spLocks noChangeArrowheads="1"/>
            </p:cNvSpPr>
            <p:nvPr/>
          </p:nvSpPr>
          <p:spPr bwMode="auto">
            <a:xfrm>
              <a:off x="2301" y="40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7928" name="Rectangle 40"/>
            <p:cNvSpPr>
              <a:spLocks noChangeArrowheads="1"/>
            </p:cNvSpPr>
            <p:nvPr/>
          </p:nvSpPr>
          <p:spPr bwMode="auto">
            <a:xfrm>
              <a:off x="428" y="235"/>
              <a:ext cx="26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A+(B  C)=(A+B) (A+C)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E2BE34-7232-46EF-A66B-AAB82ED1A00D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23850" y="373063"/>
            <a:ext cx="2635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(7) </a:t>
            </a:r>
            <a:r>
              <a:rPr lang="zh-CN" altLang="en-US" sz="3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常用式子</a:t>
            </a:r>
          </a:p>
        </p:txBody>
      </p:sp>
      <p:grpSp>
        <p:nvGrpSpPr>
          <p:cNvPr id="38915" name="Group 3"/>
          <p:cNvGrpSpPr>
            <a:grpSpLocks/>
          </p:cNvGrpSpPr>
          <p:nvPr/>
        </p:nvGrpSpPr>
        <p:grpSpPr bwMode="auto">
          <a:xfrm>
            <a:off x="476250" y="1249363"/>
            <a:ext cx="8032750" cy="1646237"/>
            <a:chOff x="240" y="528"/>
            <a:chExt cx="5060" cy="1037"/>
          </a:xfrm>
        </p:grpSpPr>
        <p:graphicFrame>
          <p:nvGraphicFramePr>
            <p:cNvPr id="37905" name="Object 4"/>
            <p:cNvGraphicFramePr>
              <a:graphicFrameLocks noChangeAspect="1"/>
            </p:cNvGraphicFramePr>
            <p:nvPr/>
          </p:nvGraphicFramePr>
          <p:xfrm>
            <a:off x="624" y="1008"/>
            <a:ext cx="288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23" name="Equation" r:id="rId4" imgW="104800" imgH="123722" progId="Equation.3">
                    <p:embed/>
                  </p:oleObj>
                </mc:Choice>
                <mc:Fallback>
                  <p:oleObj name="Equation" r:id="rId4" imgW="104800" imgH="123722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008"/>
                          <a:ext cx="288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6" name="Object 5"/>
            <p:cNvGraphicFramePr>
              <a:graphicFrameLocks noChangeAspect="1"/>
            </p:cNvGraphicFramePr>
            <p:nvPr/>
          </p:nvGraphicFramePr>
          <p:xfrm>
            <a:off x="1200" y="100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24" name="Equation" r:id="rId6" imgW="104800" imgH="123722" progId="Equation.3">
                    <p:embed/>
                  </p:oleObj>
                </mc:Choice>
                <mc:Fallback>
                  <p:oleObj name="Equation" r:id="rId6" imgW="104800" imgH="123722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00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7" name="Object 6"/>
            <p:cNvGraphicFramePr>
              <a:graphicFrameLocks noChangeAspect="1"/>
            </p:cNvGraphicFramePr>
            <p:nvPr/>
          </p:nvGraphicFramePr>
          <p:xfrm>
            <a:off x="1872" y="100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25" name="Equation" r:id="rId8" imgW="104800" imgH="123722" progId="Equation.3">
                    <p:embed/>
                  </p:oleObj>
                </mc:Choice>
                <mc:Fallback>
                  <p:oleObj name="Equation" r:id="rId8" imgW="104800" imgH="123722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00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8" name="AutoShape 7"/>
            <p:cNvSpPr>
              <a:spLocks/>
            </p:cNvSpPr>
            <p:nvPr/>
          </p:nvSpPr>
          <p:spPr bwMode="auto">
            <a:xfrm>
              <a:off x="2688" y="720"/>
              <a:ext cx="144" cy="672"/>
            </a:xfrm>
            <a:prstGeom prst="leftBrace">
              <a:avLst>
                <a:gd name="adj1" fmla="val 38889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240" y="888"/>
              <a:ext cx="2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     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=</a:t>
              </a: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2880" y="528"/>
              <a:ext cx="24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(1</a:t>
              </a: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的个数为奇数</a:t>
              </a: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2880" y="1200"/>
              <a:ext cx="24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(1</a:t>
              </a: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的个数为偶数</a:t>
              </a: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</a:p>
          </p:txBody>
        </p:sp>
        <p:graphicFrame>
          <p:nvGraphicFramePr>
            <p:cNvPr id="37912" name="Object 11"/>
            <p:cNvGraphicFramePr>
              <a:graphicFrameLocks noChangeAspect="1"/>
            </p:cNvGraphicFramePr>
            <p:nvPr/>
          </p:nvGraphicFramePr>
          <p:xfrm>
            <a:off x="1488" y="1056"/>
            <a:ext cx="28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26" name="Equation" r:id="rId10" imgW="85714" imgH="0" progId="Equation.3">
                    <p:embed/>
                  </p:oleObj>
                </mc:Choice>
                <mc:Fallback>
                  <p:oleObj name="Equation" r:id="rId10" imgW="85714" imgH="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056"/>
                          <a:ext cx="283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924" name="Group 12"/>
          <p:cNvGrpSpPr>
            <a:grpSpLocks/>
          </p:cNvGrpSpPr>
          <p:nvPr/>
        </p:nvGrpSpPr>
        <p:grpSpPr bwMode="auto">
          <a:xfrm>
            <a:off x="476250" y="3581400"/>
            <a:ext cx="8058150" cy="1722438"/>
            <a:chOff x="336" y="2352"/>
            <a:chExt cx="5076" cy="1085"/>
          </a:xfrm>
        </p:grpSpPr>
        <p:sp>
          <p:nvSpPr>
            <p:cNvPr id="37894" name="Oval 13"/>
            <p:cNvSpPr>
              <a:spLocks noChangeArrowheads="1"/>
            </p:cNvSpPr>
            <p:nvPr/>
          </p:nvSpPr>
          <p:spPr bwMode="auto">
            <a:xfrm>
              <a:off x="768" y="29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7895" name="Oval 14"/>
            <p:cNvSpPr>
              <a:spLocks noChangeArrowheads="1"/>
            </p:cNvSpPr>
            <p:nvPr/>
          </p:nvSpPr>
          <p:spPr bwMode="auto">
            <a:xfrm>
              <a:off x="1344" y="29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7896" name="Oval 15"/>
            <p:cNvSpPr>
              <a:spLocks noChangeArrowheads="1"/>
            </p:cNvSpPr>
            <p:nvPr/>
          </p:nvSpPr>
          <p:spPr bwMode="auto">
            <a:xfrm>
              <a:off x="1968" y="29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7897" name="Oval 16"/>
            <p:cNvSpPr>
              <a:spLocks noChangeArrowheads="1"/>
            </p:cNvSpPr>
            <p:nvPr/>
          </p:nvSpPr>
          <p:spPr bwMode="auto">
            <a:xfrm>
              <a:off x="720" y="285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7898" name="Oval 17"/>
            <p:cNvSpPr>
              <a:spLocks noChangeArrowheads="1"/>
            </p:cNvSpPr>
            <p:nvPr/>
          </p:nvSpPr>
          <p:spPr bwMode="auto">
            <a:xfrm>
              <a:off x="1296" y="285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7899" name="Oval 18"/>
            <p:cNvSpPr>
              <a:spLocks noChangeArrowheads="1"/>
            </p:cNvSpPr>
            <p:nvPr/>
          </p:nvSpPr>
          <p:spPr bwMode="auto">
            <a:xfrm>
              <a:off x="1920" y="285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7900" name="AutoShape 19"/>
            <p:cNvSpPr>
              <a:spLocks/>
            </p:cNvSpPr>
            <p:nvPr/>
          </p:nvSpPr>
          <p:spPr bwMode="auto">
            <a:xfrm>
              <a:off x="2736" y="2616"/>
              <a:ext cx="192" cy="624"/>
            </a:xfrm>
            <a:prstGeom prst="leftBrace">
              <a:avLst>
                <a:gd name="adj1" fmla="val 2708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8932" name="Rectangle 20"/>
            <p:cNvSpPr>
              <a:spLocks noChangeArrowheads="1"/>
            </p:cNvSpPr>
            <p:nvPr/>
          </p:nvSpPr>
          <p:spPr bwMode="auto">
            <a:xfrm>
              <a:off x="3120" y="2352"/>
              <a:ext cx="22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(0</a:t>
              </a: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的个数为偶数</a:t>
              </a: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</a:p>
          </p:txBody>
        </p:sp>
        <p:sp>
          <p:nvSpPr>
            <p:cNvPr id="38933" name="Rectangle 21"/>
            <p:cNvSpPr>
              <a:spLocks noChangeArrowheads="1"/>
            </p:cNvSpPr>
            <p:nvPr/>
          </p:nvSpPr>
          <p:spPr bwMode="auto">
            <a:xfrm>
              <a:off x="336" y="2760"/>
              <a:ext cx="2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     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=</a:t>
              </a: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</a:rPr>
                <a:t>    </a:t>
              </a:r>
            </a:p>
          </p:txBody>
        </p:sp>
        <p:sp>
          <p:nvSpPr>
            <p:cNvPr id="38934" name="Rectangle 22"/>
            <p:cNvSpPr>
              <a:spLocks noChangeArrowheads="1"/>
            </p:cNvSpPr>
            <p:nvPr/>
          </p:nvSpPr>
          <p:spPr bwMode="auto">
            <a:xfrm>
              <a:off x="3120" y="3072"/>
              <a:ext cx="22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(0</a:t>
              </a: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的个数为奇数</a:t>
              </a: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</a:p>
          </p:txBody>
        </p:sp>
        <p:graphicFrame>
          <p:nvGraphicFramePr>
            <p:cNvPr id="37904" name="Object 23"/>
            <p:cNvGraphicFramePr>
              <a:graphicFrameLocks noChangeAspect="1"/>
            </p:cNvGraphicFramePr>
            <p:nvPr/>
          </p:nvGraphicFramePr>
          <p:xfrm>
            <a:off x="1536" y="2880"/>
            <a:ext cx="283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27" name="Equation" r:id="rId12" imgW="85714" imgH="0" progId="Equation.3">
                    <p:embed/>
                  </p:oleObj>
                </mc:Choice>
                <mc:Fallback>
                  <p:oleObj name="Equation" r:id="rId12" imgW="85714" imgH="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880"/>
                          <a:ext cx="283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0CF1EC-C280-4D4A-B39D-D7B2D08B8D55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28600"/>
            <a:ext cx="6019800" cy="762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2.2.4 </a:t>
            </a:r>
            <a:r>
              <a:rPr lang="zh-CN" altLang="en-US"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正逻辑与负逻辑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228600" y="1501775"/>
            <a:ext cx="8763000" cy="207962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各种逻辑运算最终是通过相应的逻辑门来实现的。如果把门电路的输入、输出电压的高电平赋值为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“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”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，低电平赋值为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“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”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，这种关系称为正逻辑关系。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228600" y="3886200"/>
            <a:ext cx="8763000" cy="1592263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如果把门电路的输入、输出电压的高电平赋值为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“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”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，低电平赋值为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“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”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，这种关系称为负逻辑关系。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nimBg="1" autoUpdateAnimBg="0"/>
      <p:bldP spid="39939" grpId="0" animBg="1" autoUpdateAnimBg="0"/>
      <p:bldP spid="39943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401241-E01F-439A-B492-F934AFF51536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/>
          </a:p>
        </p:txBody>
      </p:sp>
      <p:grpSp>
        <p:nvGrpSpPr>
          <p:cNvPr id="40987" name="Group 27"/>
          <p:cNvGrpSpPr>
            <a:grpSpLocks/>
          </p:cNvGrpSpPr>
          <p:nvPr/>
        </p:nvGrpSpPr>
        <p:grpSpPr bwMode="auto">
          <a:xfrm>
            <a:off x="1981200" y="2270125"/>
            <a:ext cx="5181600" cy="4206875"/>
            <a:chOff x="768" y="1238"/>
            <a:chExt cx="3264" cy="2650"/>
          </a:xfrm>
        </p:grpSpPr>
        <p:grpSp>
          <p:nvGrpSpPr>
            <p:cNvPr id="39942" name="Group 15"/>
            <p:cNvGrpSpPr>
              <a:grpSpLocks/>
            </p:cNvGrpSpPr>
            <p:nvPr/>
          </p:nvGrpSpPr>
          <p:grpSpPr bwMode="auto">
            <a:xfrm>
              <a:off x="768" y="1238"/>
              <a:ext cx="3264" cy="2650"/>
              <a:chOff x="864" y="1190"/>
              <a:chExt cx="3264" cy="2650"/>
            </a:xfrm>
          </p:grpSpPr>
          <p:sp>
            <p:nvSpPr>
              <p:cNvPr id="39949" name="Line 16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32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50" name="Line 17"/>
              <p:cNvSpPr>
                <a:spLocks noChangeShapeType="1"/>
              </p:cNvSpPr>
              <p:nvPr/>
            </p:nvSpPr>
            <p:spPr bwMode="auto">
              <a:xfrm>
                <a:off x="2496" y="1248"/>
                <a:ext cx="0" cy="2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51" name="Rectangle 18"/>
              <p:cNvSpPr>
                <a:spLocks noChangeArrowheads="1"/>
              </p:cNvSpPr>
              <p:nvPr/>
            </p:nvSpPr>
            <p:spPr bwMode="auto">
              <a:xfrm>
                <a:off x="1056" y="1190"/>
                <a:ext cx="254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>
                    <a:latin typeface="黑体" panose="02010609060101010101" pitchFamily="49" charset="-122"/>
                    <a:ea typeface="黑体" panose="02010609060101010101" pitchFamily="49" charset="-122"/>
                  </a:rPr>
                  <a:t>正逻辑       负逻辑</a:t>
                </a:r>
              </a:p>
            </p:txBody>
          </p:sp>
        </p:grpSp>
        <p:sp>
          <p:nvSpPr>
            <p:cNvPr id="39943" name="Rectangle 19"/>
            <p:cNvSpPr>
              <a:spLocks noChangeArrowheads="1"/>
            </p:cNvSpPr>
            <p:nvPr/>
          </p:nvSpPr>
          <p:spPr bwMode="auto">
            <a:xfrm>
              <a:off x="1056" y="1718"/>
              <a:ext cx="22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与门         或门</a:t>
              </a:r>
            </a:p>
          </p:txBody>
        </p:sp>
        <p:sp>
          <p:nvSpPr>
            <p:cNvPr id="39944" name="Rectangle 20"/>
            <p:cNvSpPr>
              <a:spLocks noChangeArrowheads="1"/>
            </p:cNvSpPr>
            <p:nvPr/>
          </p:nvSpPr>
          <p:spPr bwMode="auto">
            <a:xfrm>
              <a:off x="1056" y="2054"/>
              <a:ext cx="22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或门         与门</a:t>
              </a:r>
            </a:p>
          </p:txBody>
        </p:sp>
        <p:sp>
          <p:nvSpPr>
            <p:cNvPr id="39945" name="Rectangle 21"/>
            <p:cNvSpPr>
              <a:spLocks noChangeArrowheads="1"/>
            </p:cNvSpPr>
            <p:nvPr/>
          </p:nvSpPr>
          <p:spPr bwMode="auto">
            <a:xfrm>
              <a:off x="1056" y="2438"/>
              <a:ext cx="25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与非门       或非门</a:t>
              </a:r>
            </a:p>
          </p:txBody>
        </p:sp>
        <p:sp>
          <p:nvSpPr>
            <p:cNvPr id="39946" name="Rectangle 22"/>
            <p:cNvSpPr>
              <a:spLocks noChangeArrowheads="1"/>
            </p:cNvSpPr>
            <p:nvPr/>
          </p:nvSpPr>
          <p:spPr bwMode="auto">
            <a:xfrm>
              <a:off x="1056" y="2774"/>
              <a:ext cx="25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或非门       与非门</a:t>
              </a:r>
            </a:p>
          </p:txBody>
        </p:sp>
        <p:sp>
          <p:nvSpPr>
            <p:cNvPr id="39947" name="Rectangle 23"/>
            <p:cNvSpPr>
              <a:spLocks noChangeArrowheads="1"/>
            </p:cNvSpPr>
            <p:nvPr/>
          </p:nvSpPr>
          <p:spPr bwMode="auto">
            <a:xfrm>
              <a:off x="1056" y="3158"/>
              <a:ext cx="25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异或门       同或门</a:t>
              </a:r>
            </a:p>
          </p:txBody>
        </p:sp>
        <p:sp>
          <p:nvSpPr>
            <p:cNvPr id="39948" name="Rectangle 24"/>
            <p:cNvSpPr>
              <a:spLocks noChangeArrowheads="1"/>
            </p:cNvSpPr>
            <p:nvPr/>
          </p:nvSpPr>
          <p:spPr bwMode="auto">
            <a:xfrm>
              <a:off x="1056" y="3494"/>
              <a:ext cx="25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同或门       异或门</a:t>
              </a:r>
            </a:p>
          </p:txBody>
        </p:sp>
      </p:grpSp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187325" y="419100"/>
            <a:ext cx="8839200" cy="11049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同一个逻辑电路，在不同的逻辑假定下，其逻辑功能是完全不同的。</a:t>
            </a:r>
          </a:p>
        </p:txBody>
      </p:sp>
      <p:sp>
        <p:nvSpPr>
          <p:cNvPr id="40986" name="Rectangle 26"/>
          <p:cNvSpPr>
            <a:spLocks noChangeArrowheads="1"/>
          </p:cNvSpPr>
          <p:nvPr/>
        </p:nvSpPr>
        <p:spPr bwMode="auto">
          <a:xfrm>
            <a:off x="304800" y="1706563"/>
            <a:ext cx="180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如下表：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5" grpId="0" animBg="1" autoUpdateAnimBg="0"/>
      <p:bldP spid="40986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CC971A-0308-42E9-8A8F-1381135EBFFA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400"/>
          </a:p>
        </p:txBody>
      </p:sp>
      <p:grpSp>
        <p:nvGrpSpPr>
          <p:cNvPr id="42011" name="Group 27"/>
          <p:cNvGrpSpPr>
            <a:grpSpLocks/>
          </p:cNvGrpSpPr>
          <p:nvPr/>
        </p:nvGrpSpPr>
        <p:grpSpPr bwMode="auto">
          <a:xfrm>
            <a:off x="838200" y="3200400"/>
            <a:ext cx="7010400" cy="1676400"/>
            <a:chOff x="528" y="2016"/>
            <a:chExt cx="4416" cy="1056"/>
          </a:xfrm>
        </p:grpSpPr>
        <p:sp>
          <p:nvSpPr>
            <p:cNvPr id="40966" name="Rectangle 28"/>
            <p:cNvSpPr>
              <a:spLocks noChangeArrowheads="1"/>
            </p:cNvSpPr>
            <p:nvPr/>
          </p:nvSpPr>
          <p:spPr bwMode="auto">
            <a:xfrm>
              <a:off x="1296" y="2112"/>
              <a:ext cx="528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40967" name="Line 29"/>
            <p:cNvSpPr>
              <a:spLocks noChangeShapeType="1"/>
            </p:cNvSpPr>
            <p:nvPr/>
          </p:nvSpPr>
          <p:spPr bwMode="auto">
            <a:xfrm flipH="1">
              <a:off x="816" y="235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68" name="Line 30"/>
            <p:cNvSpPr>
              <a:spLocks noChangeShapeType="1"/>
            </p:cNvSpPr>
            <p:nvPr/>
          </p:nvSpPr>
          <p:spPr bwMode="auto">
            <a:xfrm flipH="1">
              <a:off x="816" y="278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69" name="Line 31"/>
            <p:cNvSpPr>
              <a:spLocks noChangeShapeType="1"/>
            </p:cNvSpPr>
            <p:nvPr/>
          </p:nvSpPr>
          <p:spPr bwMode="auto">
            <a:xfrm>
              <a:off x="1824" y="254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70" name="Rectangle 32"/>
            <p:cNvSpPr>
              <a:spLocks noChangeArrowheads="1"/>
            </p:cNvSpPr>
            <p:nvPr/>
          </p:nvSpPr>
          <p:spPr bwMode="auto">
            <a:xfrm>
              <a:off x="3936" y="2016"/>
              <a:ext cx="528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40971" name="Line 33"/>
            <p:cNvSpPr>
              <a:spLocks noChangeShapeType="1"/>
            </p:cNvSpPr>
            <p:nvPr/>
          </p:nvSpPr>
          <p:spPr bwMode="auto">
            <a:xfrm flipH="1">
              <a:off x="345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72" name="Line 34"/>
            <p:cNvSpPr>
              <a:spLocks noChangeShapeType="1"/>
            </p:cNvSpPr>
            <p:nvPr/>
          </p:nvSpPr>
          <p:spPr bwMode="auto">
            <a:xfrm>
              <a:off x="4464" y="24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73" name="Rectangle 35"/>
            <p:cNvSpPr>
              <a:spLocks noChangeArrowheads="1"/>
            </p:cNvSpPr>
            <p:nvPr/>
          </p:nvSpPr>
          <p:spPr bwMode="auto">
            <a:xfrm>
              <a:off x="528" y="210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40974" name="Rectangle 36"/>
            <p:cNvSpPr>
              <a:spLocks noChangeArrowheads="1"/>
            </p:cNvSpPr>
            <p:nvPr/>
          </p:nvSpPr>
          <p:spPr bwMode="auto">
            <a:xfrm>
              <a:off x="528" y="258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40975" name="Rectangle 37"/>
            <p:cNvSpPr>
              <a:spLocks noChangeArrowheads="1"/>
            </p:cNvSpPr>
            <p:nvPr/>
          </p:nvSpPr>
          <p:spPr bwMode="auto">
            <a:xfrm>
              <a:off x="2064" y="215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40976" name="Rectangle 38"/>
            <p:cNvSpPr>
              <a:spLocks noChangeArrowheads="1"/>
            </p:cNvSpPr>
            <p:nvPr/>
          </p:nvSpPr>
          <p:spPr bwMode="auto">
            <a:xfrm>
              <a:off x="1392" y="239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&amp;</a:t>
              </a:r>
            </a:p>
          </p:txBody>
        </p:sp>
        <p:sp>
          <p:nvSpPr>
            <p:cNvPr id="40977" name="Line 39"/>
            <p:cNvSpPr>
              <a:spLocks noChangeShapeType="1"/>
            </p:cNvSpPr>
            <p:nvPr/>
          </p:nvSpPr>
          <p:spPr bwMode="auto">
            <a:xfrm flipV="1">
              <a:off x="3648" y="211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78" name="Line 40"/>
            <p:cNvSpPr>
              <a:spLocks noChangeShapeType="1"/>
            </p:cNvSpPr>
            <p:nvPr/>
          </p:nvSpPr>
          <p:spPr bwMode="auto">
            <a:xfrm>
              <a:off x="3648" y="2112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79" name="Line 41"/>
            <p:cNvSpPr>
              <a:spLocks noChangeShapeType="1"/>
            </p:cNvSpPr>
            <p:nvPr/>
          </p:nvSpPr>
          <p:spPr bwMode="auto">
            <a:xfrm flipH="1">
              <a:off x="3456" y="26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0" name="Line 42"/>
            <p:cNvSpPr>
              <a:spLocks noChangeShapeType="1"/>
            </p:cNvSpPr>
            <p:nvPr/>
          </p:nvSpPr>
          <p:spPr bwMode="auto">
            <a:xfrm flipV="1">
              <a:off x="3648" y="25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1" name="Line 43"/>
            <p:cNvSpPr>
              <a:spLocks noChangeShapeType="1"/>
            </p:cNvSpPr>
            <p:nvPr/>
          </p:nvSpPr>
          <p:spPr bwMode="auto">
            <a:xfrm>
              <a:off x="3648" y="2544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2" name="Line 44"/>
            <p:cNvSpPr>
              <a:spLocks noChangeShapeType="1"/>
            </p:cNvSpPr>
            <p:nvPr/>
          </p:nvSpPr>
          <p:spPr bwMode="auto">
            <a:xfrm>
              <a:off x="4464" y="230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3" name="Rectangle 45"/>
            <p:cNvSpPr>
              <a:spLocks noChangeArrowheads="1"/>
            </p:cNvSpPr>
            <p:nvPr/>
          </p:nvSpPr>
          <p:spPr bwMode="auto">
            <a:xfrm>
              <a:off x="3936" y="229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≥1</a:t>
              </a:r>
            </a:p>
          </p:txBody>
        </p:sp>
        <p:sp>
          <p:nvSpPr>
            <p:cNvPr id="40984" name="Line 46"/>
            <p:cNvSpPr>
              <a:spLocks noChangeShapeType="1"/>
            </p:cNvSpPr>
            <p:nvPr/>
          </p:nvSpPr>
          <p:spPr bwMode="auto">
            <a:xfrm>
              <a:off x="2544" y="3024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5" name="Line 47"/>
            <p:cNvSpPr>
              <a:spLocks noChangeShapeType="1"/>
            </p:cNvSpPr>
            <p:nvPr/>
          </p:nvSpPr>
          <p:spPr bwMode="auto">
            <a:xfrm flipH="1">
              <a:off x="2400" y="302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228600" y="1676400"/>
            <a:ext cx="892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如：正逻辑与门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F=AB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，对应负逻辑的或门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F=A+B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42033" name="Rectangle 49"/>
          <p:cNvSpPr>
            <a:spLocks noChangeArrowheads="1"/>
          </p:cNvSpPr>
          <p:nvPr/>
        </p:nvSpPr>
        <p:spPr bwMode="auto">
          <a:xfrm>
            <a:off x="304800" y="304800"/>
            <a:ext cx="8610600" cy="11049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由上可见：同一个电路的正逻辑表达式与负逻辑表达式互为对偶式。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32" grpId="0" autoUpdateAnimBg="0"/>
      <p:bldP spid="42033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D81A32-B8C6-4DC5-BA2C-B8823ADD5349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400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81000" y="4572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Tahoma" panose="020B0604030504040204" pitchFamily="34" charset="0"/>
                <a:ea typeface="黑体" panose="02010609060101010101" pitchFamily="49" charset="-122"/>
              </a:rPr>
              <a:t>例：正逻辑的与门等价负逻辑的或门</a:t>
            </a:r>
          </a:p>
        </p:txBody>
      </p:sp>
      <p:grpSp>
        <p:nvGrpSpPr>
          <p:cNvPr id="43028" name="Group 20"/>
          <p:cNvGrpSpPr>
            <a:grpSpLocks/>
          </p:cNvGrpSpPr>
          <p:nvPr/>
        </p:nvGrpSpPr>
        <p:grpSpPr bwMode="auto">
          <a:xfrm>
            <a:off x="76200" y="1295400"/>
            <a:ext cx="8915400" cy="4648200"/>
            <a:chOff x="48" y="816"/>
            <a:chExt cx="5616" cy="2928"/>
          </a:xfrm>
        </p:grpSpPr>
        <p:sp>
          <p:nvSpPr>
            <p:cNvPr id="41989" name="Rectangle 3"/>
            <p:cNvSpPr>
              <a:spLocks noChangeArrowheads="1"/>
            </p:cNvSpPr>
            <p:nvPr/>
          </p:nvSpPr>
          <p:spPr bwMode="auto">
            <a:xfrm>
              <a:off x="288" y="2208"/>
              <a:ext cx="527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0V        0V          0V        0   0   0     1   1   1</a:t>
              </a:r>
            </a:p>
          </p:txBody>
        </p:sp>
        <p:sp>
          <p:nvSpPr>
            <p:cNvPr id="41990" name="Rectangle 4"/>
            <p:cNvSpPr>
              <a:spLocks noChangeArrowheads="1"/>
            </p:cNvSpPr>
            <p:nvPr/>
          </p:nvSpPr>
          <p:spPr bwMode="auto">
            <a:xfrm>
              <a:off x="192" y="2496"/>
              <a:ext cx="535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 0V      +3.6V       0V        0   1   0     1   0   1</a:t>
              </a:r>
            </a:p>
          </p:txBody>
        </p:sp>
        <p:sp>
          <p:nvSpPr>
            <p:cNvPr id="41991" name="Rectangle 5"/>
            <p:cNvSpPr>
              <a:spLocks noChangeArrowheads="1"/>
            </p:cNvSpPr>
            <p:nvPr/>
          </p:nvSpPr>
          <p:spPr bwMode="auto">
            <a:xfrm>
              <a:off x="48" y="2880"/>
              <a:ext cx="551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 +3.6V     0V          0V        1   0   0     0   1   1</a:t>
              </a:r>
            </a:p>
          </p:txBody>
        </p:sp>
        <p:sp>
          <p:nvSpPr>
            <p:cNvPr id="41992" name="Rectangle 6"/>
            <p:cNvSpPr>
              <a:spLocks noChangeArrowheads="1"/>
            </p:cNvSpPr>
            <p:nvPr/>
          </p:nvSpPr>
          <p:spPr bwMode="auto">
            <a:xfrm>
              <a:off x="48" y="3264"/>
              <a:ext cx="552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 +3.6V   +3.6V     +3.6V     1   1   1     0   0   0</a:t>
              </a:r>
            </a:p>
          </p:txBody>
        </p:sp>
        <p:grpSp>
          <p:nvGrpSpPr>
            <p:cNvPr id="41993" name="Group 7"/>
            <p:cNvGrpSpPr>
              <a:grpSpLocks/>
            </p:cNvGrpSpPr>
            <p:nvPr/>
          </p:nvGrpSpPr>
          <p:grpSpPr bwMode="auto">
            <a:xfrm>
              <a:off x="144" y="816"/>
              <a:ext cx="5520" cy="2928"/>
              <a:chOff x="96" y="672"/>
              <a:chExt cx="5520" cy="2928"/>
            </a:xfrm>
          </p:grpSpPr>
          <p:sp>
            <p:nvSpPr>
              <p:cNvPr id="41994" name="Rectangle 8"/>
              <p:cNvSpPr>
                <a:spLocks noChangeArrowheads="1"/>
              </p:cNvSpPr>
              <p:nvPr/>
            </p:nvSpPr>
            <p:spPr bwMode="auto">
              <a:xfrm>
                <a:off x="96" y="672"/>
                <a:ext cx="5520" cy="292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41995" name="Line 9"/>
              <p:cNvSpPr>
                <a:spLocks noChangeShapeType="1"/>
              </p:cNvSpPr>
              <p:nvPr/>
            </p:nvSpPr>
            <p:spPr bwMode="auto">
              <a:xfrm>
                <a:off x="96" y="1344"/>
                <a:ext cx="55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996" name="Line 10"/>
              <p:cNvSpPr>
                <a:spLocks noChangeShapeType="1"/>
              </p:cNvSpPr>
              <p:nvPr/>
            </p:nvSpPr>
            <p:spPr bwMode="auto">
              <a:xfrm>
                <a:off x="96" y="1728"/>
                <a:ext cx="55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997" name="Line 11"/>
              <p:cNvSpPr>
                <a:spLocks noChangeShapeType="1"/>
              </p:cNvSpPr>
              <p:nvPr/>
            </p:nvSpPr>
            <p:spPr bwMode="auto">
              <a:xfrm>
                <a:off x="96" y="2112"/>
                <a:ext cx="55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998" name="Line 12"/>
              <p:cNvSpPr>
                <a:spLocks noChangeShapeType="1"/>
              </p:cNvSpPr>
              <p:nvPr/>
            </p:nvSpPr>
            <p:spPr bwMode="auto">
              <a:xfrm>
                <a:off x="3024" y="672"/>
                <a:ext cx="0" cy="29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999" name="Line 13"/>
              <p:cNvSpPr>
                <a:spLocks noChangeShapeType="1"/>
              </p:cNvSpPr>
              <p:nvPr/>
            </p:nvSpPr>
            <p:spPr bwMode="auto">
              <a:xfrm>
                <a:off x="4320" y="672"/>
                <a:ext cx="0" cy="29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00" name="Line 14"/>
              <p:cNvSpPr>
                <a:spLocks noChangeShapeType="1"/>
              </p:cNvSpPr>
              <p:nvPr/>
            </p:nvSpPr>
            <p:spPr bwMode="auto">
              <a:xfrm>
                <a:off x="1920" y="1344"/>
                <a:ext cx="0" cy="2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01" name="Rectangle 15"/>
              <p:cNvSpPr>
                <a:spLocks noChangeArrowheads="1"/>
              </p:cNvSpPr>
              <p:nvPr/>
            </p:nvSpPr>
            <p:spPr bwMode="auto">
              <a:xfrm>
                <a:off x="1056" y="854"/>
                <a:ext cx="43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>
                    <a:latin typeface="黑体" panose="02010609060101010101" pitchFamily="49" charset="-122"/>
                    <a:ea typeface="黑体" panose="02010609060101010101" pitchFamily="49" charset="-122"/>
                  </a:rPr>
                  <a:t>电平表           正逻辑    负逻辑</a:t>
                </a:r>
              </a:p>
            </p:txBody>
          </p:sp>
          <p:sp>
            <p:nvSpPr>
              <p:cNvPr id="42002" name="Rectangle 16"/>
              <p:cNvSpPr>
                <a:spLocks noChangeArrowheads="1"/>
              </p:cNvSpPr>
              <p:nvPr/>
            </p:nvSpPr>
            <p:spPr bwMode="auto">
              <a:xfrm>
                <a:off x="576" y="1334"/>
                <a:ext cx="485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>
                    <a:latin typeface="黑体" panose="02010609060101010101" pitchFamily="49" charset="-122"/>
                    <a:ea typeface="黑体" panose="02010609060101010101" pitchFamily="49" charset="-122"/>
                  </a:rPr>
                  <a:t>输入        输出     真值表    真值表</a:t>
                </a:r>
              </a:p>
            </p:txBody>
          </p:sp>
          <p:sp>
            <p:nvSpPr>
              <p:cNvPr id="42003" name="Rectangle 17"/>
              <p:cNvSpPr>
                <a:spLocks noChangeArrowheads="1"/>
              </p:cNvSpPr>
              <p:nvPr/>
            </p:nvSpPr>
            <p:spPr bwMode="auto">
              <a:xfrm>
                <a:off x="240" y="1728"/>
                <a:ext cx="524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Tahoma" panose="020B0604030504040204" pitchFamily="34" charset="0"/>
                  </a:rPr>
                  <a:t>V</a:t>
                </a:r>
                <a:r>
                  <a:rPr lang="en-US" altLang="zh-CN" baseline="-25000">
                    <a:latin typeface="Tahoma" panose="020B0604030504040204" pitchFamily="34" charset="0"/>
                  </a:rPr>
                  <a:t>A              </a:t>
                </a:r>
                <a:r>
                  <a:rPr lang="en-US" altLang="zh-CN">
                    <a:latin typeface="Tahoma" panose="020B0604030504040204" pitchFamily="34" charset="0"/>
                  </a:rPr>
                  <a:t>V</a:t>
                </a:r>
                <a:r>
                  <a:rPr lang="en-US" altLang="zh-CN" baseline="-25000">
                    <a:latin typeface="Tahoma" panose="020B0604030504040204" pitchFamily="34" charset="0"/>
                  </a:rPr>
                  <a:t>B               </a:t>
                </a:r>
                <a:r>
                  <a:rPr lang="en-US" altLang="zh-CN">
                    <a:latin typeface="Tahoma" panose="020B0604030504040204" pitchFamily="34" charset="0"/>
                  </a:rPr>
                  <a:t>V</a:t>
                </a:r>
                <a:r>
                  <a:rPr lang="en-US" altLang="zh-CN" baseline="-25000">
                    <a:latin typeface="Tahoma" panose="020B0604030504040204" pitchFamily="34" charset="0"/>
                  </a:rPr>
                  <a:t>F             </a:t>
                </a:r>
                <a:r>
                  <a:rPr lang="en-US" altLang="zh-CN">
                    <a:latin typeface="Tahoma" panose="020B0604030504040204" pitchFamily="34" charset="0"/>
                  </a:rPr>
                  <a:t>A  B   F     A   B   F</a:t>
                </a:r>
              </a:p>
            </p:txBody>
          </p:sp>
          <p:sp>
            <p:nvSpPr>
              <p:cNvPr id="42004" name="Line 18"/>
              <p:cNvSpPr>
                <a:spLocks noChangeShapeType="1"/>
              </p:cNvSpPr>
              <p:nvPr/>
            </p:nvSpPr>
            <p:spPr bwMode="auto">
              <a:xfrm>
                <a:off x="3888" y="1728"/>
                <a:ext cx="0" cy="18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05" name="Line 19"/>
              <p:cNvSpPr>
                <a:spLocks noChangeShapeType="1"/>
              </p:cNvSpPr>
              <p:nvPr/>
            </p:nvSpPr>
            <p:spPr bwMode="auto">
              <a:xfrm>
                <a:off x="5232" y="1728"/>
                <a:ext cx="0" cy="18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0B3A17-C852-4EE0-8B12-868996EC4DBA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/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304800" y="304800"/>
            <a:ext cx="5487988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ea typeface="黑体" panose="02010609060101010101" pitchFamily="49" charset="-122"/>
              </a:rPr>
              <a:t>二、逻辑代数的三个基本运算</a:t>
            </a:r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304800" y="1943100"/>
            <a:ext cx="4953000" cy="11049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若定义开关闭合为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，断开为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。灯亮为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，灯灭为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381000" y="1143000"/>
            <a:ext cx="201295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、与运算</a:t>
            </a:r>
          </a:p>
        </p:txBody>
      </p:sp>
      <p:grpSp>
        <p:nvGrpSpPr>
          <p:cNvPr id="5138" name="Group 18"/>
          <p:cNvGrpSpPr>
            <a:grpSpLocks/>
          </p:cNvGrpSpPr>
          <p:nvPr/>
        </p:nvGrpSpPr>
        <p:grpSpPr bwMode="auto">
          <a:xfrm>
            <a:off x="5403850" y="990600"/>
            <a:ext cx="3740150" cy="1905000"/>
            <a:chOff x="960" y="1392"/>
            <a:chExt cx="2356" cy="1200"/>
          </a:xfrm>
        </p:grpSpPr>
        <p:sp>
          <p:nvSpPr>
            <p:cNvPr id="6169" name="Line 19"/>
            <p:cNvSpPr>
              <a:spLocks noChangeShapeType="1"/>
            </p:cNvSpPr>
            <p:nvPr/>
          </p:nvSpPr>
          <p:spPr bwMode="auto">
            <a:xfrm>
              <a:off x="1386" y="163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0" name="Line 20"/>
            <p:cNvSpPr>
              <a:spLocks noChangeShapeType="1"/>
            </p:cNvSpPr>
            <p:nvPr/>
          </p:nvSpPr>
          <p:spPr bwMode="auto">
            <a:xfrm>
              <a:off x="1244" y="1968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1" name="Line 21"/>
            <p:cNvSpPr>
              <a:spLocks noChangeShapeType="1"/>
            </p:cNvSpPr>
            <p:nvPr/>
          </p:nvSpPr>
          <p:spPr bwMode="auto">
            <a:xfrm>
              <a:off x="1291" y="2064"/>
              <a:ext cx="1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2" name="Line 22"/>
            <p:cNvSpPr>
              <a:spLocks noChangeShapeType="1"/>
            </p:cNvSpPr>
            <p:nvPr/>
          </p:nvSpPr>
          <p:spPr bwMode="auto">
            <a:xfrm>
              <a:off x="1386" y="2064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3" name="Line 23"/>
            <p:cNvSpPr>
              <a:spLocks noChangeShapeType="1"/>
            </p:cNvSpPr>
            <p:nvPr/>
          </p:nvSpPr>
          <p:spPr bwMode="auto">
            <a:xfrm>
              <a:off x="1386" y="1632"/>
              <a:ext cx="4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4" name="Line 24"/>
            <p:cNvSpPr>
              <a:spLocks noChangeShapeType="1"/>
            </p:cNvSpPr>
            <p:nvPr/>
          </p:nvSpPr>
          <p:spPr bwMode="auto">
            <a:xfrm flipV="1">
              <a:off x="1859" y="1440"/>
              <a:ext cx="189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5" name="Line 25"/>
            <p:cNvSpPr>
              <a:spLocks noChangeShapeType="1"/>
            </p:cNvSpPr>
            <p:nvPr/>
          </p:nvSpPr>
          <p:spPr bwMode="auto">
            <a:xfrm>
              <a:off x="2048" y="1632"/>
              <a:ext cx="3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6" name="Line 26"/>
            <p:cNvSpPr>
              <a:spLocks noChangeShapeType="1"/>
            </p:cNvSpPr>
            <p:nvPr/>
          </p:nvSpPr>
          <p:spPr bwMode="auto">
            <a:xfrm>
              <a:off x="2569" y="1632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7" name="Line 27"/>
            <p:cNvSpPr>
              <a:spLocks noChangeShapeType="1"/>
            </p:cNvSpPr>
            <p:nvPr/>
          </p:nvSpPr>
          <p:spPr bwMode="auto">
            <a:xfrm>
              <a:off x="2853" y="163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8" name="Oval 28"/>
            <p:cNvSpPr>
              <a:spLocks noChangeArrowheads="1"/>
            </p:cNvSpPr>
            <p:nvPr/>
          </p:nvSpPr>
          <p:spPr bwMode="auto">
            <a:xfrm>
              <a:off x="2663" y="1968"/>
              <a:ext cx="373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179" name="Line 29"/>
            <p:cNvSpPr>
              <a:spLocks noChangeShapeType="1"/>
            </p:cNvSpPr>
            <p:nvPr/>
          </p:nvSpPr>
          <p:spPr bwMode="auto">
            <a:xfrm>
              <a:off x="2853" y="225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80" name="Line 30"/>
            <p:cNvSpPr>
              <a:spLocks noChangeShapeType="1"/>
            </p:cNvSpPr>
            <p:nvPr/>
          </p:nvSpPr>
          <p:spPr bwMode="auto">
            <a:xfrm>
              <a:off x="1386" y="2592"/>
              <a:ext cx="1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81" name="Line 31"/>
            <p:cNvSpPr>
              <a:spLocks noChangeShapeType="1"/>
            </p:cNvSpPr>
            <p:nvPr/>
          </p:nvSpPr>
          <p:spPr bwMode="auto">
            <a:xfrm>
              <a:off x="2853" y="225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82" name="Line 32"/>
            <p:cNvSpPr>
              <a:spLocks noChangeShapeType="1"/>
            </p:cNvSpPr>
            <p:nvPr/>
          </p:nvSpPr>
          <p:spPr bwMode="auto">
            <a:xfrm flipV="1">
              <a:off x="2711" y="2016"/>
              <a:ext cx="279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83" name="Line 33"/>
            <p:cNvSpPr>
              <a:spLocks noChangeShapeType="1"/>
            </p:cNvSpPr>
            <p:nvPr/>
          </p:nvSpPr>
          <p:spPr bwMode="auto">
            <a:xfrm>
              <a:off x="2758" y="2016"/>
              <a:ext cx="18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84" name="Rectangle 34"/>
            <p:cNvSpPr>
              <a:spLocks noChangeArrowheads="1"/>
            </p:cNvSpPr>
            <p:nvPr/>
          </p:nvSpPr>
          <p:spPr bwMode="auto">
            <a:xfrm>
              <a:off x="3072" y="186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6185" name="Rectangle 35"/>
            <p:cNvSpPr>
              <a:spLocks noChangeArrowheads="1"/>
            </p:cNvSpPr>
            <p:nvPr/>
          </p:nvSpPr>
          <p:spPr bwMode="auto">
            <a:xfrm>
              <a:off x="960" y="187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</a:p>
          </p:txBody>
        </p:sp>
        <p:sp>
          <p:nvSpPr>
            <p:cNvPr id="6186" name="Rectangle 36"/>
            <p:cNvSpPr>
              <a:spLocks noChangeArrowheads="1"/>
            </p:cNvSpPr>
            <p:nvPr/>
          </p:nvSpPr>
          <p:spPr bwMode="auto">
            <a:xfrm>
              <a:off x="1764" y="1591"/>
              <a:ext cx="3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A</a:t>
              </a:r>
            </a:p>
          </p:txBody>
        </p:sp>
        <p:sp>
          <p:nvSpPr>
            <p:cNvPr id="6187" name="Rectangle 37"/>
            <p:cNvSpPr>
              <a:spLocks noChangeArrowheads="1"/>
            </p:cNvSpPr>
            <p:nvPr/>
          </p:nvSpPr>
          <p:spPr bwMode="auto">
            <a:xfrm>
              <a:off x="2332" y="159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6188" name="Line 38"/>
            <p:cNvSpPr>
              <a:spLocks noChangeShapeType="1"/>
            </p:cNvSpPr>
            <p:nvPr/>
          </p:nvSpPr>
          <p:spPr bwMode="auto">
            <a:xfrm flipV="1">
              <a:off x="2352" y="1440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89" name="Line 39"/>
            <p:cNvSpPr>
              <a:spLocks noChangeShapeType="1"/>
            </p:cNvSpPr>
            <p:nvPr/>
          </p:nvSpPr>
          <p:spPr bwMode="auto">
            <a:xfrm>
              <a:off x="1872" y="1392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90" name="Line 40"/>
            <p:cNvSpPr>
              <a:spLocks noChangeShapeType="1"/>
            </p:cNvSpPr>
            <p:nvPr/>
          </p:nvSpPr>
          <p:spPr bwMode="auto">
            <a:xfrm>
              <a:off x="2400" y="1392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161" name="Group 41"/>
          <p:cNvGrpSpPr>
            <a:grpSpLocks/>
          </p:cNvGrpSpPr>
          <p:nvPr/>
        </p:nvGrpSpPr>
        <p:grpSpPr bwMode="auto">
          <a:xfrm>
            <a:off x="1441450" y="3116263"/>
            <a:ext cx="2292350" cy="3398837"/>
            <a:chOff x="3216" y="1872"/>
            <a:chExt cx="1444" cy="2141"/>
          </a:xfrm>
        </p:grpSpPr>
        <p:sp>
          <p:nvSpPr>
            <p:cNvPr id="6161" name="Line 42"/>
            <p:cNvSpPr>
              <a:spLocks noChangeShapeType="1"/>
            </p:cNvSpPr>
            <p:nvPr/>
          </p:nvSpPr>
          <p:spPr bwMode="auto">
            <a:xfrm>
              <a:off x="3216" y="2640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2" name="Line 43"/>
            <p:cNvSpPr>
              <a:spLocks noChangeShapeType="1"/>
            </p:cNvSpPr>
            <p:nvPr/>
          </p:nvSpPr>
          <p:spPr bwMode="auto">
            <a:xfrm>
              <a:off x="4272" y="2352"/>
              <a:ext cx="0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3" name="Rectangle 44"/>
            <p:cNvSpPr>
              <a:spLocks noChangeArrowheads="1"/>
            </p:cNvSpPr>
            <p:nvPr/>
          </p:nvSpPr>
          <p:spPr bwMode="auto">
            <a:xfrm>
              <a:off x="3504" y="1872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真值表</a:t>
              </a:r>
            </a:p>
          </p:txBody>
        </p:sp>
        <p:sp>
          <p:nvSpPr>
            <p:cNvPr id="6164" name="Rectangle 45"/>
            <p:cNvSpPr>
              <a:spLocks noChangeArrowheads="1"/>
            </p:cNvSpPr>
            <p:nvPr/>
          </p:nvSpPr>
          <p:spPr bwMode="auto">
            <a:xfrm>
              <a:off x="3264" y="3648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 1   1   1</a:t>
              </a:r>
              <a:endParaRPr lang="en-US" altLang="zh-CN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65" name="Rectangle 46"/>
            <p:cNvSpPr>
              <a:spLocks noChangeArrowheads="1"/>
            </p:cNvSpPr>
            <p:nvPr/>
          </p:nvSpPr>
          <p:spPr bwMode="auto">
            <a:xfrm>
              <a:off x="3264" y="3302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1   0   0</a:t>
              </a:r>
            </a:p>
          </p:txBody>
        </p:sp>
        <p:sp>
          <p:nvSpPr>
            <p:cNvPr id="6166" name="Rectangle 47"/>
            <p:cNvSpPr>
              <a:spLocks noChangeArrowheads="1"/>
            </p:cNvSpPr>
            <p:nvPr/>
          </p:nvSpPr>
          <p:spPr bwMode="auto">
            <a:xfrm>
              <a:off x="3264" y="2966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0   1   0</a:t>
              </a:r>
            </a:p>
          </p:txBody>
        </p:sp>
        <p:sp>
          <p:nvSpPr>
            <p:cNvPr id="6167" name="Rectangle 48"/>
            <p:cNvSpPr>
              <a:spLocks noChangeArrowheads="1"/>
            </p:cNvSpPr>
            <p:nvPr/>
          </p:nvSpPr>
          <p:spPr bwMode="auto">
            <a:xfrm>
              <a:off x="3264" y="2678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0   0   0</a:t>
              </a:r>
            </a:p>
          </p:txBody>
        </p:sp>
        <p:sp>
          <p:nvSpPr>
            <p:cNvPr id="6168" name="Rectangle 49"/>
            <p:cNvSpPr>
              <a:spLocks noChangeArrowheads="1"/>
            </p:cNvSpPr>
            <p:nvPr/>
          </p:nvSpPr>
          <p:spPr bwMode="auto">
            <a:xfrm>
              <a:off x="3216" y="2246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A   B   F</a:t>
              </a:r>
            </a:p>
          </p:txBody>
        </p:sp>
      </p:grpSp>
      <p:grpSp>
        <p:nvGrpSpPr>
          <p:cNvPr id="5170" name="Group 50"/>
          <p:cNvGrpSpPr>
            <a:grpSpLocks/>
          </p:cNvGrpSpPr>
          <p:nvPr/>
        </p:nvGrpSpPr>
        <p:grpSpPr bwMode="auto">
          <a:xfrm>
            <a:off x="6019800" y="3124200"/>
            <a:ext cx="2419350" cy="3360738"/>
            <a:chOff x="912" y="1920"/>
            <a:chExt cx="1524" cy="2117"/>
          </a:xfrm>
        </p:grpSpPr>
        <p:sp>
          <p:nvSpPr>
            <p:cNvPr id="6153" name="Line 51"/>
            <p:cNvSpPr>
              <a:spLocks noChangeShapeType="1"/>
            </p:cNvSpPr>
            <p:nvPr/>
          </p:nvSpPr>
          <p:spPr bwMode="auto">
            <a:xfrm>
              <a:off x="960" y="2640"/>
              <a:ext cx="144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4" name="Line 52"/>
            <p:cNvSpPr>
              <a:spLocks noChangeShapeType="1"/>
            </p:cNvSpPr>
            <p:nvPr/>
          </p:nvSpPr>
          <p:spPr bwMode="auto">
            <a:xfrm>
              <a:off x="1920" y="2400"/>
              <a:ext cx="1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73" name="Rectangle 53"/>
            <p:cNvSpPr>
              <a:spLocks noChangeArrowheads="1"/>
            </p:cNvSpPr>
            <p:nvPr/>
          </p:nvSpPr>
          <p:spPr bwMode="auto">
            <a:xfrm>
              <a:off x="1296" y="1920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功能表</a:t>
              </a:r>
            </a:p>
          </p:txBody>
        </p:sp>
        <p:sp>
          <p:nvSpPr>
            <p:cNvPr id="5174" name="Rectangle 54"/>
            <p:cNvSpPr>
              <a:spLocks noChangeArrowheads="1"/>
            </p:cNvSpPr>
            <p:nvPr/>
          </p:nvSpPr>
          <p:spPr bwMode="auto">
            <a:xfrm>
              <a:off x="960" y="2280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    B   F</a:t>
              </a:r>
            </a:p>
          </p:txBody>
        </p:sp>
        <p:sp>
          <p:nvSpPr>
            <p:cNvPr id="5175" name="Rectangle 55"/>
            <p:cNvSpPr>
              <a:spLocks noChangeArrowheads="1"/>
            </p:cNvSpPr>
            <p:nvPr/>
          </p:nvSpPr>
          <p:spPr bwMode="auto">
            <a:xfrm>
              <a:off x="912" y="2664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断   断  灭</a:t>
              </a:r>
            </a:p>
          </p:txBody>
        </p:sp>
        <p:sp>
          <p:nvSpPr>
            <p:cNvPr id="5176" name="Rectangle 56"/>
            <p:cNvSpPr>
              <a:spLocks noChangeArrowheads="1"/>
            </p:cNvSpPr>
            <p:nvPr/>
          </p:nvSpPr>
          <p:spPr bwMode="auto">
            <a:xfrm>
              <a:off x="912" y="3000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断   闭  灭</a:t>
              </a:r>
            </a:p>
          </p:txBody>
        </p:sp>
        <p:sp>
          <p:nvSpPr>
            <p:cNvPr id="5177" name="Rectangle 57"/>
            <p:cNvSpPr>
              <a:spLocks noChangeArrowheads="1"/>
            </p:cNvSpPr>
            <p:nvPr/>
          </p:nvSpPr>
          <p:spPr bwMode="auto">
            <a:xfrm>
              <a:off x="912" y="3336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闭   断  灭</a:t>
              </a:r>
            </a:p>
          </p:txBody>
        </p:sp>
        <p:sp>
          <p:nvSpPr>
            <p:cNvPr id="5178" name="Rectangle 58"/>
            <p:cNvSpPr>
              <a:spLocks noChangeArrowheads="1"/>
            </p:cNvSpPr>
            <p:nvPr/>
          </p:nvSpPr>
          <p:spPr bwMode="auto">
            <a:xfrm>
              <a:off x="912" y="3672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闭   闭  亮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3" grpId="0" animBg="1" autoUpdateAnimBg="0"/>
      <p:bldP spid="5135" grpId="0" animBg="1" autoUpdateAnimBg="0"/>
      <p:bldP spid="513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20DC35-63F5-4057-81F3-9E4B7FBE1DDD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533400" y="2209800"/>
            <a:ext cx="838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即 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f(A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B)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A∧B=A</a:t>
            </a:r>
            <a:r>
              <a:rPr lang="en-US" altLang="zh-CN"/>
              <a:t>·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</a:p>
        </p:txBody>
      </p:sp>
      <p:grpSp>
        <p:nvGrpSpPr>
          <p:cNvPr id="6149" name="Group 5"/>
          <p:cNvGrpSpPr>
            <a:grpSpLocks/>
          </p:cNvGrpSpPr>
          <p:nvPr/>
        </p:nvGrpSpPr>
        <p:grpSpPr bwMode="auto">
          <a:xfrm>
            <a:off x="444500" y="4344988"/>
            <a:ext cx="2527300" cy="1873250"/>
            <a:chOff x="140" y="2737"/>
            <a:chExt cx="1592" cy="1180"/>
          </a:xfrm>
        </p:grpSpPr>
        <p:sp>
          <p:nvSpPr>
            <p:cNvPr id="7199" name="Rectangle 6"/>
            <p:cNvSpPr>
              <a:spLocks noChangeArrowheads="1"/>
            </p:cNvSpPr>
            <p:nvPr/>
          </p:nvSpPr>
          <p:spPr bwMode="auto">
            <a:xfrm>
              <a:off x="816" y="2832"/>
              <a:ext cx="336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7200" name="Line 7"/>
            <p:cNvSpPr>
              <a:spLocks noChangeShapeType="1"/>
            </p:cNvSpPr>
            <p:nvPr/>
          </p:nvSpPr>
          <p:spPr bwMode="auto">
            <a:xfrm flipH="1">
              <a:off x="528" y="29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1" name="Line 8"/>
            <p:cNvSpPr>
              <a:spLocks noChangeShapeType="1"/>
            </p:cNvSpPr>
            <p:nvPr/>
          </p:nvSpPr>
          <p:spPr bwMode="auto">
            <a:xfrm flipH="1">
              <a:off x="528" y="32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2" name="Line 9"/>
            <p:cNvSpPr>
              <a:spLocks noChangeShapeType="1"/>
            </p:cNvSpPr>
            <p:nvPr/>
          </p:nvSpPr>
          <p:spPr bwMode="auto">
            <a:xfrm>
              <a:off x="1152" y="31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3" name="Rectangle 10"/>
            <p:cNvSpPr>
              <a:spLocks noChangeArrowheads="1"/>
            </p:cNvSpPr>
            <p:nvPr/>
          </p:nvSpPr>
          <p:spPr bwMode="auto">
            <a:xfrm>
              <a:off x="140" y="2737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A</a:t>
              </a:r>
            </a:p>
          </p:txBody>
        </p:sp>
        <p:sp>
          <p:nvSpPr>
            <p:cNvPr id="7204" name="Rectangle 11"/>
            <p:cNvSpPr>
              <a:spLocks noChangeArrowheads="1"/>
            </p:cNvSpPr>
            <p:nvPr/>
          </p:nvSpPr>
          <p:spPr bwMode="auto">
            <a:xfrm>
              <a:off x="284" y="307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7205" name="Rectangle 12"/>
            <p:cNvSpPr>
              <a:spLocks noChangeArrowheads="1"/>
            </p:cNvSpPr>
            <p:nvPr/>
          </p:nvSpPr>
          <p:spPr bwMode="auto">
            <a:xfrm>
              <a:off x="1488" y="291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7206" name="Rectangle 13"/>
            <p:cNvSpPr>
              <a:spLocks noChangeArrowheads="1"/>
            </p:cNvSpPr>
            <p:nvPr/>
          </p:nvSpPr>
          <p:spPr bwMode="auto">
            <a:xfrm>
              <a:off x="336" y="3552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曾用符号</a:t>
              </a:r>
            </a:p>
          </p:txBody>
        </p:sp>
      </p:grpSp>
      <p:grpSp>
        <p:nvGrpSpPr>
          <p:cNvPr id="6158" name="Group 14"/>
          <p:cNvGrpSpPr>
            <a:grpSpLocks/>
          </p:cNvGrpSpPr>
          <p:nvPr/>
        </p:nvGrpSpPr>
        <p:grpSpPr bwMode="auto">
          <a:xfrm>
            <a:off x="3422650" y="3962400"/>
            <a:ext cx="2368550" cy="2255838"/>
            <a:chOff x="2016" y="2496"/>
            <a:chExt cx="1492" cy="1421"/>
          </a:xfrm>
        </p:grpSpPr>
        <p:sp>
          <p:nvSpPr>
            <p:cNvPr id="7189" name="Rectangle 15"/>
            <p:cNvSpPr>
              <a:spLocks noChangeArrowheads="1"/>
            </p:cNvSpPr>
            <p:nvPr/>
          </p:nvSpPr>
          <p:spPr bwMode="auto">
            <a:xfrm>
              <a:off x="2016" y="2496"/>
              <a:ext cx="30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A</a:t>
              </a:r>
            </a:p>
          </p:txBody>
        </p:sp>
        <p:sp>
          <p:nvSpPr>
            <p:cNvPr id="7190" name="Rectangle 16"/>
            <p:cNvSpPr>
              <a:spLocks noChangeArrowheads="1"/>
            </p:cNvSpPr>
            <p:nvPr/>
          </p:nvSpPr>
          <p:spPr bwMode="auto">
            <a:xfrm>
              <a:off x="2592" y="2832"/>
              <a:ext cx="336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7191" name="Line 17"/>
            <p:cNvSpPr>
              <a:spLocks noChangeShapeType="1"/>
            </p:cNvSpPr>
            <p:nvPr/>
          </p:nvSpPr>
          <p:spPr bwMode="auto">
            <a:xfrm flipH="1">
              <a:off x="2304" y="2976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2" name="Line 18"/>
            <p:cNvSpPr>
              <a:spLocks noChangeShapeType="1"/>
            </p:cNvSpPr>
            <p:nvPr/>
          </p:nvSpPr>
          <p:spPr bwMode="auto">
            <a:xfrm flipH="1">
              <a:off x="2304" y="3264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3" name="Line 19"/>
            <p:cNvSpPr>
              <a:spLocks noChangeShapeType="1"/>
            </p:cNvSpPr>
            <p:nvPr/>
          </p:nvSpPr>
          <p:spPr bwMode="auto">
            <a:xfrm>
              <a:off x="2928" y="3120"/>
              <a:ext cx="3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4" name="Rectangle 20"/>
            <p:cNvSpPr>
              <a:spLocks noChangeArrowheads="1"/>
            </p:cNvSpPr>
            <p:nvPr/>
          </p:nvSpPr>
          <p:spPr bwMode="auto">
            <a:xfrm>
              <a:off x="2544" y="293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</a:p>
          </p:txBody>
        </p:sp>
        <p:sp>
          <p:nvSpPr>
            <p:cNvPr id="7195" name="Rectangle 21"/>
            <p:cNvSpPr>
              <a:spLocks noChangeArrowheads="1"/>
            </p:cNvSpPr>
            <p:nvPr/>
          </p:nvSpPr>
          <p:spPr bwMode="auto">
            <a:xfrm>
              <a:off x="2016" y="31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7196" name="Rectangle 22"/>
            <p:cNvSpPr>
              <a:spLocks noChangeArrowheads="1"/>
            </p:cNvSpPr>
            <p:nvPr/>
          </p:nvSpPr>
          <p:spPr bwMode="auto">
            <a:xfrm>
              <a:off x="2640" y="296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&amp;</a:t>
              </a:r>
            </a:p>
          </p:txBody>
        </p:sp>
        <p:sp>
          <p:nvSpPr>
            <p:cNvPr id="7197" name="Rectangle 23"/>
            <p:cNvSpPr>
              <a:spLocks noChangeArrowheads="1"/>
            </p:cNvSpPr>
            <p:nvPr/>
          </p:nvSpPr>
          <p:spPr bwMode="auto">
            <a:xfrm>
              <a:off x="3264" y="291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7198" name="Rectangle 24"/>
            <p:cNvSpPr>
              <a:spLocks noChangeArrowheads="1"/>
            </p:cNvSpPr>
            <p:nvPr/>
          </p:nvSpPr>
          <p:spPr bwMode="auto">
            <a:xfrm>
              <a:off x="2160" y="3552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国标符号</a:t>
              </a:r>
            </a:p>
          </p:txBody>
        </p:sp>
      </p:grpSp>
      <p:grpSp>
        <p:nvGrpSpPr>
          <p:cNvPr id="6169" name="Group 25"/>
          <p:cNvGrpSpPr>
            <a:grpSpLocks/>
          </p:cNvGrpSpPr>
          <p:nvPr/>
        </p:nvGrpSpPr>
        <p:grpSpPr bwMode="auto">
          <a:xfrm>
            <a:off x="6242050" y="4403725"/>
            <a:ext cx="2520950" cy="1814513"/>
            <a:chOff x="3792" y="2774"/>
            <a:chExt cx="1588" cy="1143"/>
          </a:xfrm>
        </p:grpSpPr>
        <p:sp>
          <p:nvSpPr>
            <p:cNvPr id="7178" name="Arc 26"/>
            <p:cNvSpPr>
              <a:spLocks/>
            </p:cNvSpPr>
            <p:nvPr/>
          </p:nvSpPr>
          <p:spPr bwMode="auto">
            <a:xfrm>
              <a:off x="4512" y="2880"/>
              <a:ext cx="240" cy="432"/>
            </a:xfrm>
            <a:custGeom>
              <a:avLst/>
              <a:gdLst>
                <a:gd name="T0" fmla="*/ 0 w 21600"/>
                <a:gd name="T1" fmla="*/ 0 h 42543"/>
                <a:gd name="T2" fmla="*/ 0 w 21600"/>
                <a:gd name="T3" fmla="*/ 0 h 42543"/>
                <a:gd name="T4" fmla="*/ 0 w 21600"/>
                <a:gd name="T5" fmla="*/ 0 h 425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2543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493"/>
                    <a:pt x="14879" y="40121"/>
                    <a:pt x="5286" y="42542"/>
                  </a:cubicBezTo>
                </a:path>
                <a:path w="21600" h="42543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493"/>
                    <a:pt x="14879" y="40121"/>
                    <a:pt x="5286" y="42542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9" name="Line 27"/>
            <p:cNvSpPr>
              <a:spLocks noChangeShapeType="1"/>
            </p:cNvSpPr>
            <p:nvPr/>
          </p:nvSpPr>
          <p:spPr bwMode="auto">
            <a:xfrm flipH="1">
              <a:off x="4320" y="28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0" name="Line 28"/>
            <p:cNvSpPr>
              <a:spLocks noChangeShapeType="1"/>
            </p:cNvSpPr>
            <p:nvPr/>
          </p:nvSpPr>
          <p:spPr bwMode="auto">
            <a:xfrm flipH="1">
              <a:off x="4320" y="33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1" name="Line 29"/>
            <p:cNvSpPr>
              <a:spLocks noChangeShapeType="1"/>
            </p:cNvSpPr>
            <p:nvPr/>
          </p:nvSpPr>
          <p:spPr bwMode="auto">
            <a:xfrm>
              <a:off x="4320" y="288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2" name="Line 30"/>
            <p:cNvSpPr>
              <a:spLocks noChangeShapeType="1"/>
            </p:cNvSpPr>
            <p:nvPr/>
          </p:nvSpPr>
          <p:spPr bwMode="auto">
            <a:xfrm>
              <a:off x="4752" y="30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3" name="Line 31"/>
            <p:cNvSpPr>
              <a:spLocks noChangeShapeType="1"/>
            </p:cNvSpPr>
            <p:nvPr/>
          </p:nvSpPr>
          <p:spPr bwMode="auto">
            <a:xfrm flipH="1">
              <a:off x="4080" y="29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4" name="Line 32"/>
            <p:cNvSpPr>
              <a:spLocks noChangeShapeType="1"/>
            </p:cNvSpPr>
            <p:nvPr/>
          </p:nvSpPr>
          <p:spPr bwMode="auto">
            <a:xfrm flipH="1">
              <a:off x="4080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5" name="Rectangle 33"/>
            <p:cNvSpPr>
              <a:spLocks noChangeArrowheads="1"/>
            </p:cNvSpPr>
            <p:nvPr/>
          </p:nvSpPr>
          <p:spPr bwMode="auto">
            <a:xfrm>
              <a:off x="3792" y="277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7186" name="Rectangle 34"/>
            <p:cNvSpPr>
              <a:spLocks noChangeArrowheads="1"/>
            </p:cNvSpPr>
            <p:nvPr/>
          </p:nvSpPr>
          <p:spPr bwMode="auto">
            <a:xfrm>
              <a:off x="3792" y="306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7187" name="Rectangle 35"/>
            <p:cNvSpPr>
              <a:spLocks noChangeArrowheads="1"/>
            </p:cNvSpPr>
            <p:nvPr/>
          </p:nvSpPr>
          <p:spPr bwMode="auto">
            <a:xfrm>
              <a:off x="5136" y="291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7188" name="Rectangle 36"/>
            <p:cNvSpPr>
              <a:spLocks noChangeArrowheads="1"/>
            </p:cNvSpPr>
            <p:nvPr/>
          </p:nvSpPr>
          <p:spPr bwMode="auto">
            <a:xfrm>
              <a:off x="3840" y="3552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美国符号</a:t>
              </a:r>
            </a:p>
          </p:txBody>
        </p:sp>
      </p:grpSp>
      <p:sp>
        <p:nvSpPr>
          <p:cNvPr id="6181" name="Rectangle 37"/>
          <p:cNvSpPr>
            <a:spLocks noChangeArrowheads="1"/>
          </p:cNvSpPr>
          <p:nvPr/>
        </p:nvSpPr>
        <p:spPr bwMode="auto">
          <a:xfrm>
            <a:off x="457200" y="381000"/>
            <a:ext cx="8382000" cy="1592263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定义：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某个事件受若干个条件影响，若所有的条件都齐备，该事件才能成立，这样的逻辑关系被称为逻辑乘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6183" name="Rectangle 39"/>
          <p:cNvSpPr>
            <a:spLocks noChangeArrowheads="1"/>
          </p:cNvSpPr>
          <p:nvPr/>
        </p:nvSpPr>
        <p:spPr bwMode="auto">
          <a:xfrm>
            <a:off x="533400" y="2971800"/>
            <a:ext cx="8305800" cy="61753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实现逻辑乘的逻辑电路称为与门。</a:t>
            </a:r>
          </a:p>
        </p:txBody>
      </p:sp>
      <p:sp>
        <p:nvSpPr>
          <p:cNvPr id="6184" name="Rectangle 40"/>
          <p:cNvSpPr>
            <a:spLocks noChangeArrowheads="1"/>
          </p:cNvSpPr>
          <p:nvPr/>
        </p:nvSpPr>
        <p:spPr bwMode="auto">
          <a:xfrm>
            <a:off x="533400" y="3733800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与门的逻辑符号为：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utoUpdateAnimBg="0"/>
      <p:bldP spid="6181" grpId="0" animBg="1" autoUpdateAnimBg="0"/>
      <p:bldP spid="6183" grpId="0" animBg="1" autoUpdateAnimBg="0"/>
      <p:bldP spid="618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4CAF43-DA0D-4E6C-BC32-E69D42B29919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81000" y="1219200"/>
            <a:ext cx="4572000" cy="1592263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若定义开关闭合为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，断开为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。灯亮为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，灯灭为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grpSp>
        <p:nvGrpSpPr>
          <p:cNvPr id="7173" name="Group 5"/>
          <p:cNvGrpSpPr>
            <a:grpSpLocks/>
          </p:cNvGrpSpPr>
          <p:nvPr/>
        </p:nvGrpSpPr>
        <p:grpSpPr bwMode="auto">
          <a:xfrm>
            <a:off x="5278438" y="38100"/>
            <a:ext cx="3865562" cy="2628900"/>
            <a:chOff x="1440" y="1608"/>
            <a:chExt cx="2435" cy="1656"/>
          </a:xfrm>
        </p:grpSpPr>
        <p:sp>
          <p:nvSpPr>
            <p:cNvPr id="8220" name="Line 6"/>
            <p:cNvSpPr>
              <a:spLocks noChangeShapeType="1"/>
            </p:cNvSpPr>
            <p:nvPr/>
          </p:nvSpPr>
          <p:spPr bwMode="auto">
            <a:xfrm>
              <a:off x="1920" y="230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1" name="Line 7"/>
            <p:cNvSpPr>
              <a:spLocks noChangeShapeType="1"/>
            </p:cNvSpPr>
            <p:nvPr/>
          </p:nvSpPr>
          <p:spPr bwMode="auto">
            <a:xfrm>
              <a:off x="1776" y="264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2" name="Line 8"/>
            <p:cNvSpPr>
              <a:spLocks noChangeShapeType="1"/>
            </p:cNvSpPr>
            <p:nvPr/>
          </p:nvSpPr>
          <p:spPr bwMode="auto">
            <a:xfrm>
              <a:off x="1824" y="273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3" name="Line 9"/>
            <p:cNvSpPr>
              <a:spLocks noChangeShapeType="1"/>
            </p:cNvSpPr>
            <p:nvPr/>
          </p:nvSpPr>
          <p:spPr bwMode="auto">
            <a:xfrm>
              <a:off x="1920" y="2736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4" name="Line 10"/>
            <p:cNvSpPr>
              <a:spLocks noChangeShapeType="1"/>
            </p:cNvSpPr>
            <p:nvPr/>
          </p:nvSpPr>
          <p:spPr bwMode="auto">
            <a:xfrm>
              <a:off x="1920" y="2304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5" name="Line 11"/>
            <p:cNvSpPr>
              <a:spLocks noChangeShapeType="1"/>
            </p:cNvSpPr>
            <p:nvPr/>
          </p:nvSpPr>
          <p:spPr bwMode="auto">
            <a:xfrm>
              <a:off x="3120" y="230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6" name="Line 12"/>
            <p:cNvSpPr>
              <a:spLocks noChangeShapeType="1"/>
            </p:cNvSpPr>
            <p:nvPr/>
          </p:nvSpPr>
          <p:spPr bwMode="auto">
            <a:xfrm>
              <a:off x="3408" y="230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7" name="Oval 13"/>
            <p:cNvSpPr>
              <a:spLocks noChangeArrowheads="1"/>
            </p:cNvSpPr>
            <p:nvPr/>
          </p:nvSpPr>
          <p:spPr bwMode="auto">
            <a:xfrm>
              <a:off x="3216" y="2640"/>
              <a:ext cx="384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8228" name="Line 14"/>
            <p:cNvSpPr>
              <a:spLocks noChangeShapeType="1"/>
            </p:cNvSpPr>
            <p:nvPr/>
          </p:nvSpPr>
          <p:spPr bwMode="auto">
            <a:xfrm>
              <a:off x="3408" y="292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9" name="Line 15"/>
            <p:cNvSpPr>
              <a:spLocks noChangeShapeType="1"/>
            </p:cNvSpPr>
            <p:nvPr/>
          </p:nvSpPr>
          <p:spPr bwMode="auto">
            <a:xfrm>
              <a:off x="1920" y="3264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0" name="Line 16"/>
            <p:cNvSpPr>
              <a:spLocks noChangeShapeType="1"/>
            </p:cNvSpPr>
            <p:nvPr/>
          </p:nvSpPr>
          <p:spPr bwMode="auto">
            <a:xfrm>
              <a:off x="3408" y="292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1" name="Line 17"/>
            <p:cNvSpPr>
              <a:spLocks noChangeShapeType="1"/>
            </p:cNvSpPr>
            <p:nvPr/>
          </p:nvSpPr>
          <p:spPr bwMode="auto">
            <a:xfrm flipV="1">
              <a:off x="3264" y="2688"/>
              <a:ext cx="2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2" name="Line 18"/>
            <p:cNvSpPr>
              <a:spLocks noChangeShapeType="1"/>
            </p:cNvSpPr>
            <p:nvPr/>
          </p:nvSpPr>
          <p:spPr bwMode="auto">
            <a:xfrm>
              <a:off x="3312" y="2688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3" name="Rectangle 19"/>
            <p:cNvSpPr>
              <a:spLocks noChangeArrowheads="1"/>
            </p:cNvSpPr>
            <p:nvPr/>
          </p:nvSpPr>
          <p:spPr bwMode="auto">
            <a:xfrm>
              <a:off x="3631" y="253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8234" name="Line 20"/>
            <p:cNvSpPr>
              <a:spLocks noChangeShapeType="1"/>
            </p:cNvSpPr>
            <p:nvPr/>
          </p:nvSpPr>
          <p:spPr bwMode="auto">
            <a:xfrm>
              <a:off x="2400" y="2064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5" name="Line 21"/>
            <p:cNvSpPr>
              <a:spLocks noChangeShapeType="1"/>
            </p:cNvSpPr>
            <p:nvPr/>
          </p:nvSpPr>
          <p:spPr bwMode="auto">
            <a:xfrm>
              <a:off x="2400" y="206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6" name="Line 22"/>
            <p:cNvSpPr>
              <a:spLocks noChangeShapeType="1"/>
            </p:cNvSpPr>
            <p:nvPr/>
          </p:nvSpPr>
          <p:spPr bwMode="auto">
            <a:xfrm>
              <a:off x="2400" y="254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7" name="Line 23"/>
            <p:cNvSpPr>
              <a:spLocks noChangeShapeType="1"/>
            </p:cNvSpPr>
            <p:nvPr/>
          </p:nvSpPr>
          <p:spPr bwMode="auto">
            <a:xfrm flipV="1">
              <a:off x="2592" y="1824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8" name="Line 24"/>
            <p:cNvSpPr>
              <a:spLocks noChangeShapeType="1"/>
            </p:cNvSpPr>
            <p:nvPr/>
          </p:nvSpPr>
          <p:spPr bwMode="auto">
            <a:xfrm flipV="1">
              <a:off x="2592" y="2352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9" name="Line 25"/>
            <p:cNvSpPr>
              <a:spLocks noChangeShapeType="1"/>
            </p:cNvSpPr>
            <p:nvPr/>
          </p:nvSpPr>
          <p:spPr bwMode="auto">
            <a:xfrm>
              <a:off x="3072" y="2064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40" name="Line 26"/>
            <p:cNvSpPr>
              <a:spLocks noChangeShapeType="1"/>
            </p:cNvSpPr>
            <p:nvPr/>
          </p:nvSpPr>
          <p:spPr bwMode="auto">
            <a:xfrm flipH="1">
              <a:off x="3072" y="230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41" name="Line 27"/>
            <p:cNvSpPr>
              <a:spLocks noChangeShapeType="1"/>
            </p:cNvSpPr>
            <p:nvPr/>
          </p:nvSpPr>
          <p:spPr bwMode="auto">
            <a:xfrm flipH="1">
              <a:off x="2784" y="254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42" name="Line 28"/>
            <p:cNvSpPr>
              <a:spLocks noChangeShapeType="1"/>
            </p:cNvSpPr>
            <p:nvPr/>
          </p:nvSpPr>
          <p:spPr bwMode="auto">
            <a:xfrm flipH="1">
              <a:off x="2784" y="206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43" name="Line 29"/>
            <p:cNvSpPr>
              <a:spLocks noChangeShapeType="1"/>
            </p:cNvSpPr>
            <p:nvPr/>
          </p:nvSpPr>
          <p:spPr bwMode="auto">
            <a:xfrm>
              <a:off x="2688" y="1776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44" name="Line 30"/>
            <p:cNvSpPr>
              <a:spLocks noChangeShapeType="1"/>
            </p:cNvSpPr>
            <p:nvPr/>
          </p:nvSpPr>
          <p:spPr bwMode="auto">
            <a:xfrm>
              <a:off x="2640" y="2304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45" name="Rectangle 31"/>
            <p:cNvSpPr>
              <a:spLocks noChangeArrowheads="1"/>
            </p:cNvSpPr>
            <p:nvPr/>
          </p:nvSpPr>
          <p:spPr bwMode="auto">
            <a:xfrm>
              <a:off x="1488" y="2455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</a:p>
          </p:txBody>
        </p:sp>
        <p:sp>
          <p:nvSpPr>
            <p:cNvPr id="7200" name="Rectangle 32"/>
            <p:cNvSpPr>
              <a:spLocks noChangeArrowheads="1"/>
            </p:cNvSpPr>
            <p:nvPr/>
          </p:nvSpPr>
          <p:spPr bwMode="auto">
            <a:xfrm>
              <a:off x="1440" y="247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</a:p>
          </p:txBody>
        </p:sp>
        <p:sp>
          <p:nvSpPr>
            <p:cNvPr id="7201" name="Rectangle 33"/>
            <p:cNvSpPr>
              <a:spLocks noChangeArrowheads="1"/>
            </p:cNvSpPr>
            <p:nvPr/>
          </p:nvSpPr>
          <p:spPr bwMode="auto">
            <a:xfrm>
              <a:off x="2352" y="160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7202" name="Rectangle 34"/>
            <p:cNvSpPr>
              <a:spLocks noChangeArrowheads="1"/>
            </p:cNvSpPr>
            <p:nvPr/>
          </p:nvSpPr>
          <p:spPr bwMode="auto">
            <a:xfrm>
              <a:off x="2400" y="256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</p:grpSp>
      <p:sp>
        <p:nvSpPr>
          <p:cNvPr id="7203" name="Rectangle 35"/>
          <p:cNvSpPr>
            <a:spLocks noChangeArrowheads="1"/>
          </p:cNvSpPr>
          <p:nvPr/>
        </p:nvSpPr>
        <p:spPr bwMode="auto">
          <a:xfrm>
            <a:off x="349250" y="304800"/>
            <a:ext cx="201295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、或运算</a:t>
            </a:r>
          </a:p>
        </p:txBody>
      </p:sp>
      <p:grpSp>
        <p:nvGrpSpPr>
          <p:cNvPr id="7204" name="Group 36"/>
          <p:cNvGrpSpPr>
            <a:grpSpLocks/>
          </p:cNvGrpSpPr>
          <p:nvPr/>
        </p:nvGrpSpPr>
        <p:grpSpPr bwMode="auto">
          <a:xfrm>
            <a:off x="6096000" y="2895600"/>
            <a:ext cx="2286000" cy="3436938"/>
            <a:chOff x="816" y="2016"/>
            <a:chExt cx="1440" cy="2165"/>
          </a:xfrm>
        </p:grpSpPr>
        <p:sp>
          <p:nvSpPr>
            <p:cNvPr id="8208" name="Line 37"/>
            <p:cNvSpPr>
              <a:spLocks noChangeShapeType="1"/>
            </p:cNvSpPr>
            <p:nvPr/>
          </p:nvSpPr>
          <p:spPr bwMode="auto">
            <a:xfrm>
              <a:off x="912" y="2784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9" name="Line 38"/>
            <p:cNvSpPr>
              <a:spLocks noChangeShapeType="1"/>
            </p:cNvSpPr>
            <p:nvPr/>
          </p:nvSpPr>
          <p:spPr bwMode="auto">
            <a:xfrm>
              <a:off x="1776" y="2448"/>
              <a:ext cx="0" cy="17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7" name="Rectangle 39"/>
            <p:cNvSpPr>
              <a:spLocks noChangeArrowheads="1"/>
            </p:cNvSpPr>
            <p:nvPr/>
          </p:nvSpPr>
          <p:spPr bwMode="auto">
            <a:xfrm>
              <a:off x="1824" y="345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亮</a:t>
              </a:r>
            </a:p>
          </p:txBody>
        </p:sp>
        <p:sp>
          <p:nvSpPr>
            <p:cNvPr id="7208" name="Rectangle 40"/>
            <p:cNvSpPr>
              <a:spLocks noChangeArrowheads="1"/>
            </p:cNvSpPr>
            <p:nvPr/>
          </p:nvSpPr>
          <p:spPr bwMode="auto">
            <a:xfrm>
              <a:off x="1824" y="312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亮</a:t>
              </a:r>
            </a:p>
          </p:txBody>
        </p:sp>
        <p:sp>
          <p:nvSpPr>
            <p:cNvPr id="7209" name="Rectangle 41"/>
            <p:cNvSpPr>
              <a:spLocks noChangeArrowheads="1"/>
            </p:cNvSpPr>
            <p:nvPr/>
          </p:nvSpPr>
          <p:spPr bwMode="auto">
            <a:xfrm>
              <a:off x="1824" y="379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亮</a:t>
              </a:r>
            </a:p>
          </p:txBody>
        </p:sp>
        <p:sp>
          <p:nvSpPr>
            <p:cNvPr id="7210" name="Rectangle 42"/>
            <p:cNvSpPr>
              <a:spLocks noChangeArrowheads="1"/>
            </p:cNvSpPr>
            <p:nvPr/>
          </p:nvSpPr>
          <p:spPr bwMode="auto">
            <a:xfrm>
              <a:off x="1200" y="2016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功能表</a:t>
              </a:r>
            </a:p>
          </p:txBody>
        </p:sp>
        <p:sp>
          <p:nvSpPr>
            <p:cNvPr id="7211" name="Rectangle 43"/>
            <p:cNvSpPr>
              <a:spLocks noChangeArrowheads="1"/>
            </p:cNvSpPr>
            <p:nvPr/>
          </p:nvSpPr>
          <p:spPr bwMode="auto">
            <a:xfrm>
              <a:off x="816" y="2376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A   B   F</a:t>
              </a:r>
            </a:p>
          </p:txBody>
        </p:sp>
        <p:sp>
          <p:nvSpPr>
            <p:cNvPr id="7212" name="Rectangle 44"/>
            <p:cNvSpPr>
              <a:spLocks noChangeArrowheads="1"/>
            </p:cNvSpPr>
            <p:nvPr/>
          </p:nvSpPr>
          <p:spPr bwMode="auto">
            <a:xfrm>
              <a:off x="864" y="2808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断  断</a:t>
              </a:r>
            </a:p>
          </p:txBody>
        </p:sp>
        <p:sp>
          <p:nvSpPr>
            <p:cNvPr id="7213" name="Rectangle 45"/>
            <p:cNvSpPr>
              <a:spLocks noChangeArrowheads="1"/>
            </p:cNvSpPr>
            <p:nvPr/>
          </p:nvSpPr>
          <p:spPr bwMode="auto">
            <a:xfrm>
              <a:off x="864" y="3144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断  闭</a:t>
              </a:r>
            </a:p>
          </p:txBody>
        </p:sp>
        <p:sp>
          <p:nvSpPr>
            <p:cNvPr id="7214" name="Rectangle 46"/>
            <p:cNvSpPr>
              <a:spLocks noChangeArrowheads="1"/>
            </p:cNvSpPr>
            <p:nvPr/>
          </p:nvSpPr>
          <p:spPr bwMode="auto">
            <a:xfrm>
              <a:off x="864" y="3480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闭  断</a:t>
              </a:r>
            </a:p>
          </p:txBody>
        </p:sp>
        <p:sp>
          <p:nvSpPr>
            <p:cNvPr id="7215" name="Rectangle 47"/>
            <p:cNvSpPr>
              <a:spLocks noChangeArrowheads="1"/>
            </p:cNvSpPr>
            <p:nvPr/>
          </p:nvSpPr>
          <p:spPr bwMode="auto">
            <a:xfrm>
              <a:off x="864" y="3816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闭  闭</a:t>
              </a:r>
            </a:p>
          </p:txBody>
        </p:sp>
        <p:sp>
          <p:nvSpPr>
            <p:cNvPr id="7216" name="Rectangle 48"/>
            <p:cNvSpPr>
              <a:spLocks noChangeArrowheads="1"/>
            </p:cNvSpPr>
            <p:nvPr/>
          </p:nvSpPr>
          <p:spPr bwMode="auto">
            <a:xfrm>
              <a:off x="1824" y="278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灭</a:t>
              </a:r>
            </a:p>
          </p:txBody>
        </p:sp>
      </p:grpSp>
      <p:grpSp>
        <p:nvGrpSpPr>
          <p:cNvPr id="7217" name="Group 49"/>
          <p:cNvGrpSpPr>
            <a:grpSpLocks/>
          </p:cNvGrpSpPr>
          <p:nvPr/>
        </p:nvGrpSpPr>
        <p:grpSpPr bwMode="auto">
          <a:xfrm>
            <a:off x="1371600" y="2865438"/>
            <a:ext cx="2286000" cy="3459162"/>
            <a:chOff x="3600" y="1920"/>
            <a:chExt cx="1440" cy="2179"/>
          </a:xfrm>
        </p:grpSpPr>
        <p:sp>
          <p:nvSpPr>
            <p:cNvPr id="8200" name="Line 50"/>
            <p:cNvSpPr>
              <a:spLocks noChangeShapeType="1"/>
            </p:cNvSpPr>
            <p:nvPr/>
          </p:nvSpPr>
          <p:spPr bwMode="auto">
            <a:xfrm>
              <a:off x="3600" y="2688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1" name="Line 51"/>
            <p:cNvSpPr>
              <a:spLocks noChangeShapeType="1"/>
            </p:cNvSpPr>
            <p:nvPr/>
          </p:nvSpPr>
          <p:spPr bwMode="auto">
            <a:xfrm>
              <a:off x="4560" y="2400"/>
              <a:ext cx="0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2" name="Rectangle 52"/>
            <p:cNvSpPr>
              <a:spLocks noChangeArrowheads="1"/>
            </p:cNvSpPr>
            <p:nvPr/>
          </p:nvSpPr>
          <p:spPr bwMode="auto">
            <a:xfrm>
              <a:off x="3696" y="3734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1   1  1</a:t>
              </a:r>
            </a:p>
          </p:txBody>
        </p:sp>
        <p:sp>
          <p:nvSpPr>
            <p:cNvPr id="8203" name="Rectangle 53"/>
            <p:cNvSpPr>
              <a:spLocks noChangeArrowheads="1"/>
            </p:cNvSpPr>
            <p:nvPr/>
          </p:nvSpPr>
          <p:spPr bwMode="auto">
            <a:xfrm>
              <a:off x="3696" y="3398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1   0  1</a:t>
              </a:r>
            </a:p>
          </p:txBody>
        </p:sp>
        <p:sp>
          <p:nvSpPr>
            <p:cNvPr id="8204" name="Rectangle 54"/>
            <p:cNvSpPr>
              <a:spLocks noChangeArrowheads="1"/>
            </p:cNvSpPr>
            <p:nvPr/>
          </p:nvSpPr>
          <p:spPr bwMode="auto">
            <a:xfrm>
              <a:off x="3696" y="3014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0   1  1</a:t>
              </a:r>
            </a:p>
          </p:txBody>
        </p:sp>
        <p:sp>
          <p:nvSpPr>
            <p:cNvPr id="8205" name="Rectangle 55"/>
            <p:cNvSpPr>
              <a:spLocks noChangeArrowheads="1"/>
            </p:cNvSpPr>
            <p:nvPr/>
          </p:nvSpPr>
          <p:spPr bwMode="auto">
            <a:xfrm>
              <a:off x="3696" y="2726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0   0  0</a:t>
              </a:r>
            </a:p>
          </p:txBody>
        </p:sp>
        <p:sp>
          <p:nvSpPr>
            <p:cNvPr id="8206" name="Rectangle 56"/>
            <p:cNvSpPr>
              <a:spLocks noChangeArrowheads="1"/>
            </p:cNvSpPr>
            <p:nvPr/>
          </p:nvSpPr>
          <p:spPr bwMode="auto">
            <a:xfrm>
              <a:off x="3696" y="2352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A   B  F</a:t>
              </a:r>
            </a:p>
          </p:txBody>
        </p:sp>
        <p:sp>
          <p:nvSpPr>
            <p:cNvPr id="8207" name="Rectangle 57"/>
            <p:cNvSpPr>
              <a:spLocks noChangeArrowheads="1"/>
            </p:cNvSpPr>
            <p:nvPr/>
          </p:nvSpPr>
          <p:spPr bwMode="auto">
            <a:xfrm>
              <a:off x="4080" y="1920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真值表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 autoUpdateAnimBg="0"/>
      <p:bldP spid="7203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21231E-D751-40D2-9F65-7E104E7F30F3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04800" y="3810000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或门的逻辑符号为：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46075" y="3048000"/>
            <a:ext cx="8458200" cy="61753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实现逻辑加的电路称或门。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23850" y="2133600"/>
            <a:ext cx="546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即：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f(A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B)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A∨B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</a:p>
        </p:txBody>
      </p:sp>
      <p:grpSp>
        <p:nvGrpSpPr>
          <p:cNvPr id="8199" name="Group 7"/>
          <p:cNvGrpSpPr>
            <a:grpSpLocks/>
          </p:cNvGrpSpPr>
          <p:nvPr/>
        </p:nvGrpSpPr>
        <p:grpSpPr bwMode="auto">
          <a:xfrm>
            <a:off x="990600" y="4664075"/>
            <a:ext cx="2216150" cy="1814513"/>
            <a:chOff x="432" y="3024"/>
            <a:chExt cx="1396" cy="1143"/>
          </a:xfrm>
        </p:grpSpPr>
        <p:sp>
          <p:nvSpPr>
            <p:cNvPr id="9245" name="Rectangle 8"/>
            <p:cNvSpPr>
              <a:spLocks noChangeArrowheads="1"/>
            </p:cNvSpPr>
            <p:nvPr/>
          </p:nvSpPr>
          <p:spPr bwMode="auto">
            <a:xfrm>
              <a:off x="1056" y="3130"/>
              <a:ext cx="323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246" name="Line 9"/>
            <p:cNvSpPr>
              <a:spLocks noChangeShapeType="1"/>
            </p:cNvSpPr>
            <p:nvPr/>
          </p:nvSpPr>
          <p:spPr bwMode="auto">
            <a:xfrm flipH="1">
              <a:off x="768" y="3274"/>
              <a:ext cx="2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" name="Line 10"/>
            <p:cNvSpPr>
              <a:spLocks noChangeShapeType="1"/>
            </p:cNvSpPr>
            <p:nvPr/>
          </p:nvSpPr>
          <p:spPr bwMode="auto">
            <a:xfrm>
              <a:off x="1392" y="3418"/>
              <a:ext cx="1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8" name="Rectangle 11"/>
            <p:cNvSpPr>
              <a:spLocks noChangeArrowheads="1"/>
            </p:cNvSpPr>
            <p:nvPr/>
          </p:nvSpPr>
          <p:spPr bwMode="auto">
            <a:xfrm>
              <a:off x="432" y="304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endParaRPr lang="en-US" altLang="zh-CN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49" name="Line 12"/>
            <p:cNvSpPr>
              <a:spLocks noChangeShapeType="1"/>
            </p:cNvSpPr>
            <p:nvPr/>
          </p:nvSpPr>
          <p:spPr bwMode="auto">
            <a:xfrm flipH="1">
              <a:off x="768" y="3562"/>
              <a:ext cx="2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50" name="Rectangle 13"/>
            <p:cNvSpPr>
              <a:spLocks noChangeArrowheads="1"/>
            </p:cNvSpPr>
            <p:nvPr/>
          </p:nvSpPr>
          <p:spPr bwMode="auto">
            <a:xfrm>
              <a:off x="480" y="302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9251" name="Rectangle 14"/>
            <p:cNvSpPr>
              <a:spLocks noChangeArrowheads="1"/>
            </p:cNvSpPr>
            <p:nvPr/>
          </p:nvSpPr>
          <p:spPr bwMode="auto">
            <a:xfrm>
              <a:off x="480" y="336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9252" name="Rectangle 15"/>
            <p:cNvSpPr>
              <a:spLocks noChangeArrowheads="1"/>
            </p:cNvSpPr>
            <p:nvPr/>
          </p:nvSpPr>
          <p:spPr bwMode="auto">
            <a:xfrm>
              <a:off x="1584" y="321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9253" name="Rectangle 16"/>
            <p:cNvSpPr>
              <a:spLocks noChangeArrowheads="1"/>
            </p:cNvSpPr>
            <p:nvPr/>
          </p:nvSpPr>
          <p:spPr bwMode="auto">
            <a:xfrm>
              <a:off x="1104" y="326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</a:p>
          </p:txBody>
        </p:sp>
        <p:sp>
          <p:nvSpPr>
            <p:cNvPr id="9254" name="Rectangle 17"/>
            <p:cNvSpPr>
              <a:spLocks noChangeArrowheads="1"/>
            </p:cNvSpPr>
            <p:nvPr/>
          </p:nvSpPr>
          <p:spPr bwMode="auto">
            <a:xfrm>
              <a:off x="432" y="3802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曾用符号</a:t>
              </a:r>
            </a:p>
          </p:txBody>
        </p:sp>
      </p:grpSp>
      <p:grpSp>
        <p:nvGrpSpPr>
          <p:cNvPr id="8210" name="Group 18"/>
          <p:cNvGrpSpPr>
            <a:grpSpLocks/>
          </p:cNvGrpSpPr>
          <p:nvPr/>
        </p:nvGrpSpPr>
        <p:grpSpPr bwMode="auto">
          <a:xfrm>
            <a:off x="3810000" y="4664075"/>
            <a:ext cx="2139950" cy="1787525"/>
            <a:chOff x="2400" y="3024"/>
            <a:chExt cx="1348" cy="1126"/>
          </a:xfrm>
        </p:grpSpPr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2928" y="3113"/>
              <a:ext cx="38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236" name="Line 20"/>
            <p:cNvSpPr>
              <a:spLocks noChangeShapeType="1"/>
            </p:cNvSpPr>
            <p:nvPr/>
          </p:nvSpPr>
          <p:spPr bwMode="auto">
            <a:xfrm flipH="1">
              <a:off x="2640" y="3257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7" name="Line 21"/>
            <p:cNvSpPr>
              <a:spLocks noChangeShapeType="1"/>
            </p:cNvSpPr>
            <p:nvPr/>
          </p:nvSpPr>
          <p:spPr bwMode="auto">
            <a:xfrm>
              <a:off x="3312" y="34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8" name="Rectangle 22"/>
            <p:cNvSpPr>
              <a:spLocks noChangeArrowheads="1"/>
            </p:cNvSpPr>
            <p:nvPr/>
          </p:nvSpPr>
          <p:spPr bwMode="auto">
            <a:xfrm>
              <a:off x="2688" y="302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</a:p>
          </p:txBody>
        </p:sp>
        <p:sp>
          <p:nvSpPr>
            <p:cNvPr id="9239" name="Rectangle 23"/>
            <p:cNvSpPr>
              <a:spLocks noChangeArrowheads="1"/>
            </p:cNvSpPr>
            <p:nvPr/>
          </p:nvSpPr>
          <p:spPr bwMode="auto">
            <a:xfrm>
              <a:off x="2880" y="321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≥1</a:t>
              </a:r>
            </a:p>
          </p:txBody>
        </p:sp>
        <p:sp>
          <p:nvSpPr>
            <p:cNvPr id="9240" name="Rectangle 24"/>
            <p:cNvSpPr>
              <a:spLocks noChangeArrowheads="1"/>
            </p:cNvSpPr>
            <p:nvPr/>
          </p:nvSpPr>
          <p:spPr bwMode="auto">
            <a:xfrm>
              <a:off x="2400" y="305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9241" name="Rectangle 25"/>
            <p:cNvSpPr>
              <a:spLocks noChangeArrowheads="1"/>
            </p:cNvSpPr>
            <p:nvPr/>
          </p:nvSpPr>
          <p:spPr bwMode="auto">
            <a:xfrm>
              <a:off x="2400" y="334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9242" name="Rectangle 26"/>
            <p:cNvSpPr>
              <a:spLocks noChangeArrowheads="1"/>
            </p:cNvSpPr>
            <p:nvPr/>
          </p:nvSpPr>
          <p:spPr bwMode="auto">
            <a:xfrm>
              <a:off x="3504" y="321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9243" name="Line 27"/>
            <p:cNvSpPr>
              <a:spLocks noChangeShapeType="1"/>
            </p:cNvSpPr>
            <p:nvPr/>
          </p:nvSpPr>
          <p:spPr bwMode="auto">
            <a:xfrm flipH="1">
              <a:off x="2640" y="3545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4" name="Rectangle 28"/>
            <p:cNvSpPr>
              <a:spLocks noChangeArrowheads="1"/>
            </p:cNvSpPr>
            <p:nvPr/>
          </p:nvSpPr>
          <p:spPr bwMode="auto">
            <a:xfrm>
              <a:off x="2448" y="3785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国标符号</a:t>
              </a:r>
            </a:p>
          </p:txBody>
        </p:sp>
      </p:grpSp>
      <p:grpSp>
        <p:nvGrpSpPr>
          <p:cNvPr id="8221" name="Group 29"/>
          <p:cNvGrpSpPr>
            <a:grpSpLocks/>
          </p:cNvGrpSpPr>
          <p:nvPr/>
        </p:nvGrpSpPr>
        <p:grpSpPr bwMode="auto">
          <a:xfrm>
            <a:off x="6553200" y="4648200"/>
            <a:ext cx="2444750" cy="1814513"/>
            <a:chOff x="3936" y="3014"/>
            <a:chExt cx="1540" cy="1143"/>
          </a:xfrm>
        </p:grpSpPr>
        <p:sp>
          <p:nvSpPr>
            <p:cNvPr id="9226" name="Arc 30"/>
            <p:cNvSpPr>
              <a:spLocks/>
            </p:cNvSpPr>
            <p:nvPr/>
          </p:nvSpPr>
          <p:spPr bwMode="auto">
            <a:xfrm>
              <a:off x="4368" y="3168"/>
              <a:ext cx="192" cy="480"/>
            </a:xfrm>
            <a:custGeom>
              <a:avLst/>
              <a:gdLst>
                <a:gd name="T0" fmla="*/ 0 w 21600"/>
                <a:gd name="T1" fmla="*/ 0 h 43091"/>
                <a:gd name="T2" fmla="*/ 0 w 21600"/>
                <a:gd name="T3" fmla="*/ 0 h 43091"/>
                <a:gd name="T4" fmla="*/ 0 w 21600"/>
                <a:gd name="T5" fmla="*/ 0 h 4309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" name="Arc 31"/>
            <p:cNvSpPr>
              <a:spLocks/>
            </p:cNvSpPr>
            <p:nvPr/>
          </p:nvSpPr>
          <p:spPr bwMode="auto">
            <a:xfrm>
              <a:off x="4373" y="3170"/>
              <a:ext cx="594" cy="478"/>
            </a:xfrm>
            <a:custGeom>
              <a:avLst/>
              <a:gdLst>
                <a:gd name="T0" fmla="*/ 0 w 28102"/>
                <a:gd name="T1" fmla="*/ 0 h 43200"/>
                <a:gd name="T2" fmla="*/ 0 w 28102"/>
                <a:gd name="T3" fmla="*/ 0 h 43200"/>
                <a:gd name="T4" fmla="*/ 0 w 28102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lnTo>
                    <a:pt x="-1" y="100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8" name="Line 32"/>
            <p:cNvSpPr>
              <a:spLocks noChangeShapeType="1"/>
            </p:cNvSpPr>
            <p:nvPr/>
          </p:nvSpPr>
          <p:spPr bwMode="auto">
            <a:xfrm flipH="1">
              <a:off x="4176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9" name="Line 33"/>
            <p:cNvSpPr>
              <a:spLocks noChangeShapeType="1"/>
            </p:cNvSpPr>
            <p:nvPr/>
          </p:nvSpPr>
          <p:spPr bwMode="auto">
            <a:xfrm flipH="1">
              <a:off x="4176" y="35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0" name="Line 34"/>
            <p:cNvSpPr>
              <a:spLocks noChangeShapeType="1"/>
            </p:cNvSpPr>
            <p:nvPr/>
          </p:nvSpPr>
          <p:spPr bwMode="auto">
            <a:xfrm>
              <a:off x="4944" y="34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1" name="Rectangle 35"/>
            <p:cNvSpPr>
              <a:spLocks noChangeArrowheads="1"/>
            </p:cNvSpPr>
            <p:nvPr/>
          </p:nvSpPr>
          <p:spPr bwMode="auto">
            <a:xfrm>
              <a:off x="3936" y="30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9232" name="Rectangle 36"/>
            <p:cNvSpPr>
              <a:spLocks noChangeArrowheads="1"/>
            </p:cNvSpPr>
            <p:nvPr/>
          </p:nvSpPr>
          <p:spPr bwMode="auto">
            <a:xfrm>
              <a:off x="3936" y="335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9233" name="Rectangle 37"/>
            <p:cNvSpPr>
              <a:spLocks noChangeArrowheads="1"/>
            </p:cNvSpPr>
            <p:nvPr/>
          </p:nvSpPr>
          <p:spPr bwMode="auto">
            <a:xfrm>
              <a:off x="5232" y="320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9234" name="Rectangle 38"/>
            <p:cNvSpPr>
              <a:spLocks noChangeArrowheads="1"/>
            </p:cNvSpPr>
            <p:nvPr/>
          </p:nvSpPr>
          <p:spPr bwMode="auto">
            <a:xfrm>
              <a:off x="4080" y="3792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美国符号</a:t>
              </a:r>
            </a:p>
          </p:txBody>
        </p:sp>
      </p:grpSp>
      <p:sp>
        <p:nvSpPr>
          <p:cNvPr id="8231" name="Rectangle 39"/>
          <p:cNvSpPr>
            <a:spLocks noChangeArrowheads="1"/>
          </p:cNvSpPr>
          <p:nvPr/>
        </p:nvSpPr>
        <p:spPr bwMode="auto">
          <a:xfrm>
            <a:off x="304800" y="319088"/>
            <a:ext cx="8534400" cy="1592262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定义：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一个事件的成立与否有许多条件，只要其中一个或几个条件成立，事件便成立，这样的逻辑关系被称逻辑加（或）。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197" grpId="0" animBg="1" autoUpdateAnimBg="0"/>
      <p:bldP spid="8198" grpId="0" autoUpdateAnimBg="0"/>
      <p:bldP spid="8231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6EA18D-AD65-4996-B927-DBA536291676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81000" y="304800"/>
            <a:ext cx="201295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、非运算</a:t>
            </a:r>
          </a:p>
        </p:txBody>
      </p:sp>
      <p:grpSp>
        <p:nvGrpSpPr>
          <p:cNvPr id="9256" name="Group 40"/>
          <p:cNvGrpSpPr>
            <a:grpSpLocks/>
          </p:cNvGrpSpPr>
          <p:nvPr/>
        </p:nvGrpSpPr>
        <p:grpSpPr bwMode="auto">
          <a:xfrm>
            <a:off x="4191000" y="138113"/>
            <a:ext cx="4797425" cy="2757487"/>
            <a:chOff x="2507" y="196"/>
            <a:chExt cx="3022" cy="1737"/>
          </a:xfrm>
        </p:grpSpPr>
        <p:sp>
          <p:nvSpPr>
            <p:cNvPr id="10260" name="Line 3"/>
            <p:cNvSpPr>
              <a:spLocks noChangeShapeType="1"/>
            </p:cNvSpPr>
            <p:nvPr/>
          </p:nvSpPr>
          <p:spPr bwMode="auto">
            <a:xfrm>
              <a:off x="2939" y="618"/>
              <a:ext cx="0" cy="4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1" name="Line 4"/>
            <p:cNvSpPr>
              <a:spLocks noChangeShapeType="1"/>
            </p:cNvSpPr>
            <p:nvPr/>
          </p:nvSpPr>
          <p:spPr bwMode="auto">
            <a:xfrm>
              <a:off x="2795" y="1101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2" name="Line 5"/>
            <p:cNvSpPr>
              <a:spLocks noChangeShapeType="1"/>
            </p:cNvSpPr>
            <p:nvPr/>
          </p:nvSpPr>
          <p:spPr bwMode="auto">
            <a:xfrm>
              <a:off x="2891" y="124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3" name="Line 6"/>
            <p:cNvSpPr>
              <a:spLocks noChangeShapeType="1"/>
            </p:cNvSpPr>
            <p:nvPr/>
          </p:nvSpPr>
          <p:spPr bwMode="auto">
            <a:xfrm>
              <a:off x="4390" y="57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4" name="Line 7"/>
            <p:cNvSpPr>
              <a:spLocks noChangeShapeType="1"/>
            </p:cNvSpPr>
            <p:nvPr/>
          </p:nvSpPr>
          <p:spPr bwMode="auto">
            <a:xfrm>
              <a:off x="2939" y="618"/>
              <a:ext cx="4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5" name="Line 8"/>
            <p:cNvSpPr>
              <a:spLocks noChangeShapeType="1"/>
            </p:cNvSpPr>
            <p:nvPr/>
          </p:nvSpPr>
          <p:spPr bwMode="auto">
            <a:xfrm>
              <a:off x="2939" y="1933"/>
              <a:ext cx="21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6" name="Line 9"/>
            <p:cNvSpPr>
              <a:spLocks noChangeShapeType="1"/>
            </p:cNvSpPr>
            <p:nvPr/>
          </p:nvSpPr>
          <p:spPr bwMode="auto">
            <a:xfrm>
              <a:off x="3710" y="589"/>
              <a:ext cx="13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7" name="Line 10"/>
            <p:cNvSpPr>
              <a:spLocks noChangeShapeType="1"/>
            </p:cNvSpPr>
            <p:nvPr/>
          </p:nvSpPr>
          <p:spPr bwMode="auto">
            <a:xfrm>
              <a:off x="5093" y="589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8" name="Oval 11"/>
            <p:cNvSpPr>
              <a:spLocks noChangeArrowheads="1"/>
            </p:cNvSpPr>
            <p:nvPr/>
          </p:nvSpPr>
          <p:spPr bwMode="auto">
            <a:xfrm>
              <a:off x="4901" y="1069"/>
              <a:ext cx="384" cy="3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0269" name="Line 12"/>
            <p:cNvSpPr>
              <a:spLocks noChangeShapeType="1"/>
            </p:cNvSpPr>
            <p:nvPr/>
          </p:nvSpPr>
          <p:spPr bwMode="auto">
            <a:xfrm>
              <a:off x="5093" y="1453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70" name="Line 13"/>
            <p:cNvSpPr>
              <a:spLocks noChangeShapeType="1"/>
            </p:cNvSpPr>
            <p:nvPr/>
          </p:nvSpPr>
          <p:spPr bwMode="auto">
            <a:xfrm>
              <a:off x="2939" y="1253"/>
              <a:ext cx="0" cy="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71" name="Line 14"/>
            <p:cNvSpPr>
              <a:spLocks noChangeShapeType="1"/>
            </p:cNvSpPr>
            <p:nvPr/>
          </p:nvSpPr>
          <p:spPr bwMode="auto">
            <a:xfrm>
              <a:off x="4949" y="1165"/>
              <a:ext cx="2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72" name="Line 15"/>
            <p:cNvSpPr>
              <a:spLocks noChangeShapeType="1"/>
            </p:cNvSpPr>
            <p:nvPr/>
          </p:nvSpPr>
          <p:spPr bwMode="auto">
            <a:xfrm flipH="1">
              <a:off x="4949" y="1165"/>
              <a:ext cx="33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2" name="Rectangle 16"/>
            <p:cNvSpPr>
              <a:spLocks noChangeArrowheads="1"/>
            </p:cNvSpPr>
            <p:nvPr/>
          </p:nvSpPr>
          <p:spPr bwMode="auto">
            <a:xfrm>
              <a:off x="5285" y="109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9233" name="Rectangle 17"/>
            <p:cNvSpPr>
              <a:spLocks noChangeArrowheads="1"/>
            </p:cNvSpPr>
            <p:nvPr/>
          </p:nvSpPr>
          <p:spPr bwMode="auto">
            <a:xfrm>
              <a:off x="2507" y="93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</a:p>
          </p:txBody>
        </p:sp>
        <p:sp>
          <p:nvSpPr>
            <p:cNvPr id="9234" name="Rectangle 18"/>
            <p:cNvSpPr>
              <a:spLocks noChangeArrowheads="1"/>
            </p:cNvSpPr>
            <p:nvPr/>
          </p:nvSpPr>
          <p:spPr bwMode="auto">
            <a:xfrm>
              <a:off x="3891" y="102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10276" name="Rectangle 19"/>
            <p:cNvSpPr>
              <a:spLocks noChangeArrowheads="1"/>
            </p:cNvSpPr>
            <p:nvPr/>
          </p:nvSpPr>
          <p:spPr bwMode="auto">
            <a:xfrm>
              <a:off x="3351" y="527"/>
              <a:ext cx="363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0277" name="Oval 20"/>
            <p:cNvSpPr>
              <a:spLocks noChangeArrowheads="1"/>
            </p:cNvSpPr>
            <p:nvPr/>
          </p:nvSpPr>
          <p:spPr bwMode="auto">
            <a:xfrm>
              <a:off x="4345" y="1116"/>
              <a:ext cx="91" cy="91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0278" name="Line 21"/>
            <p:cNvSpPr>
              <a:spLocks noChangeShapeType="1"/>
            </p:cNvSpPr>
            <p:nvPr/>
          </p:nvSpPr>
          <p:spPr bwMode="auto">
            <a:xfrm flipV="1">
              <a:off x="4390" y="1525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9" name="Oval 22"/>
            <p:cNvSpPr>
              <a:spLocks noChangeArrowheads="1"/>
            </p:cNvSpPr>
            <p:nvPr/>
          </p:nvSpPr>
          <p:spPr bwMode="auto">
            <a:xfrm>
              <a:off x="4345" y="1434"/>
              <a:ext cx="91" cy="91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0280" name="Line 23"/>
            <p:cNvSpPr>
              <a:spLocks noChangeShapeType="1"/>
            </p:cNvSpPr>
            <p:nvPr/>
          </p:nvSpPr>
          <p:spPr bwMode="auto">
            <a:xfrm flipH="1">
              <a:off x="4073" y="1162"/>
              <a:ext cx="272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1" name="Line 24"/>
            <p:cNvSpPr>
              <a:spLocks noChangeShapeType="1"/>
            </p:cNvSpPr>
            <p:nvPr/>
          </p:nvSpPr>
          <p:spPr bwMode="auto">
            <a:xfrm>
              <a:off x="4163" y="1162"/>
              <a:ext cx="227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41" name="Rectangle 25"/>
            <p:cNvSpPr>
              <a:spLocks noChangeArrowheads="1"/>
            </p:cNvSpPr>
            <p:nvPr/>
          </p:nvSpPr>
          <p:spPr bwMode="auto">
            <a:xfrm>
              <a:off x="3421" y="19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R</a:t>
              </a:r>
            </a:p>
          </p:txBody>
        </p:sp>
      </p:grpSp>
      <p:grpSp>
        <p:nvGrpSpPr>
          <p:cNvPr id="9242" name="Group 26"/>
          <p:cNvGrpSpPr>
            <a:grpSpLocks/>
          </p:cNvGrpSpPr>
          <p:nvPr/>
        </p:nvGrpSpPr>
        <p:grpSpPr bwMode="auto">
          <a:xfrm>
            <a:off x="1416050" y="3349625"/>
            <a:ext cx="1403350" cy="2289175"/>
            <a:chOff x="1680" y="144"/>
            <a:chExt cx="884" cy="1442"/>
          </a:xfrm>
        </p:grpSpPr>
        <p:sp>
          <p:nvSpPr>
            <p:cNvPr id="10254" name="Line 27"/>
            <p:cNvSpPr>
              <a:spLocks noChangeShapeType="1"/>
            </p:cNvSpPr>
            <p:nvPr/>
          </p:nvSpPr>
          <p:spPr bwMode="auto">
            <a:xfrm>
              <a:off x="1776" y="864"/>
              <a:ext cx="71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55" name="Line 28"/>
            <p:cNvSpPr>
              <a:spLocks noChangeShapeType="1"/>
            </p:cNvSpPr>
            <p:nvPr/>
          </p:nvSpPr>
          <p:spPr bwMode="auto">
            <a:xfrm>
              <a:off x="2112" y="576"/>
              <a:ext cx="1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56" name="Rectangle 29"/>
            <p:cNvSpPr>
              <a:spLocks noChangeArrowheads="1"/>
            </p:cNvSpPr>
            <p:nvPr/>
          </p:nvSpPr>
          <p:spPr bwMode="auto">
            <a:xfrm>
              <a:off x="1824" y="1190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1  0</a:t>
              </a:r>
            </a:p>
          </p:txBody>
        </p:sp>
        <p:sp>
          <p:nvSpPr>
            <p:cNvPr id="10257" name="Rectangle 30"/>
            <p:cNvSpPr>
              <a:spLocks noChangeArrowheads="1"/>
            </p:cNvSpPr>
            <p:nvPr/>
          </p:nvSpPr>
          <p:spPr bwMode="auto">
            <a:xfrm>
              <a:off x="1824" y="854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0  1</a:t>
              </a:r>
              <a:endParaRPr lang="en-US" altLang="zh-CN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258" name="Rectangle 31"/>
            <p:cNvSpPr>
              <a:spLocks noChangeArrowheads="1"/>
            </p:cNvSpPr>
            <p:nvPr/>
          </p:nvSpPr>
          <p:spPr bwMode="auto">
            <a:xfrm>
              <a:off x="1776" y="470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A   F</a:t>
              </a:r>
            </a:p>
          </p:txBody>
        </p:sp>
        <p:sp>
          <p:nvSpPr>
            <p:cNvPr id="10259" name="Rectangle 32"/>
            <p:cNvSpPr>
              <a:spLocks noChangeArrowheads="1"/>
            </p:cNvSpPr>
            <p:nvPr/>
          </p:nvSpPr>
          <p:spPr bwMode="auto">
            <a:xfrm>
              <a:off x="1680" y="144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真值表</a:t>
              </a:r>
            </a:p>
          </p:txBody>
        </p:sp>
      </p:grpSp>
      <p:grpSp>
        <p:nvGrpSpPr>
          <p:cNvPr id="9249" name="Group 33"/>
          <p:cNvGrpSpPr>
            <a:grpSpLocks/>
          </p:cNvGrpSpPr>
          <p:nvPr/>
        </p:nvGrpSpPr>
        <p:grpSpPr bwMode="auto">
          <a:xfrm>
            <a:off x="6019800" y="3429000"/>
            <a:ext cx="1479550" cy="2293938"/>
            <a:chOff x="288" y="144"/>
            <a:chExt cx="932" cy="1445"/>
          </a:xfrm>
        </p:grpSpPr>
        <p:sp>
          <p:nvSpPr>
            <p:cNvPr id="10248" name="Line 34"/>
            <p:cNvSpPr>
              <a:spLocks noChangeShapeType="1"/>
            </p:cNvSpPr>
            <p:nvPr/>
          </p:nvSpPr>
          <p:spPr bwMode="auto">
            <a:xfrm>
              <a:off x="288" y="816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49" name="Line 35"/>
            <p:cNvSpPr>
              <a:spLocks noChangeShapeType="1"/>
            </p:cNvSpPr>
            <p:nvPr/>
          </p:nvSpPr>
          <p:spPr bwMode="auto">
            <a:xfrm>
              <a:off x="768" y="576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52" name="Rectangle 36"/>
            <p:cNvSpPr>
              <a:spLocks noChangeArrowheads="1"/>
            </p:cNvSpPr>
            <p:nvPr/>
          </p:nvSpPr>
          <p:spPr bwMode="auto">
            <a:xfrm>
              <a:off x="336" y="144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功能表</a:t>
              </a:r>
            </a:p>
          </p:txBody>
        </p:sp>
        <p:sp>
          <p:nvSpPr>
            <p:cNvPr id="9253" name="Rectangle 37"/>
            <p:cNvSpPr>
              <a:spLocks noChangeArrowheads="1"/>
            </p:cNvSpPr>
            <p:nvPr/>
          </p:nvSpPr>
          <p:spPr bwMode="auto">
            <a:xfrm>
              <a:off x="288" y="456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    F</a:t>
              </a:r>
            </a:p>
          </p:txBody>
        </p:sp>
        <p:sp>
          <p:nvSpPr>
            <p:cNvPr id="9254" name="Rectangle 38"/>
            <p:cNvSpPr>
              <a:spLocks noChangeArrowheads="1"/>
            </p:cNvSpPr>
            <p:nvPr/>
          </p:nvSpPr>
          <p:spPr bwMode="auto">
            <a:xfrm>
              <a:off x="288" y="888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断  亮</a:t>
              </a:r>
            </a:p>
          </p:txBody>
        </p:sp>
        <p:sp>
          <p:nvSpPr>
            <p:cNvPr id="9255" name="Rectangle 39"/>
            <p:cNvSpPr>
              <a:spLocks noChangeArrowheads="1"/>
            </p:cNvSpPr>
            <p:nvPr/>
          </p:nvSpPr>
          <p:spPr bwMode="auto">
            <a:xfrm>
              <a:off x="288" y="1224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闭  灭</a:t>
              </a:r>
            </a:p>
          </p:txBody>
        </p:sp>
      </p:grpSp>
      <p:sp>
        <p:nvSpPr>
          <p:cNvPr id="9257" name="Rectangle 41"/>
          <p:cNvSpPr>
            <a:spLocks noChangeArrowheads="1"/>
          </p:cNvSpPr>
          <p:nvPr/>
        </p:nvSpPr>
        <p:spPr bwMode="auto">
          <a:xfrm>
            <a:off x="381000" y="1219200"/>
            <a:ext cx="3657600" cy="1592263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若定义开关闭合为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，断开为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。灯亮为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，灯灭为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 autoUpdateAnimBg="0"/>
      <p:bldP spid="9257" grpId="0" animBg="1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3401</TotalTime>
  <Words>2176</Words>
  <Application>Microsoft Office PowerPoint</Application>
  <PresentationFormat>全屏显示(4:3)</PresentationFormat>
  <Paragraphs>420</Paragraphs>
  <Slides>45</Slides>
  <Notes>45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黑体</vt:lpstr>
      <vt:lpstr>宋体</vt:lpstr>
      <vt:lpstr>Arial</vt:lpstr>
      <vt:lpstr>Arial Black</vt:lpstr>
      <vt:lpstr>Tahoma</vt:lpstr>
      <vt:lpstr>Times New Roman</vt:lpstr>
      <vt:lpstr>Wingdings</vt:lpstr>
      <vt:lpstr>默认设计模板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zhanjy</dc:creator>
  <cp:lastModifiedBy>sun</cp:lastModifiedBy>
  <cp:revision>260</cp:revision>
  <dcterms:created xsi:type="dcterms:W3CDTF">2008-08-27T14:02:07Z</dcterms:created>
  <dcterms:modified xsi:type="dcterms:W3CDTF">2021-03-12T05:27:22Z</dcterms:modified>
</cp:coreProperties>
</file>