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394" r:id="rId4"/>
    <p:sldId id="395" r:id="rId6"/>
    <p:sldId id="396" r:id="rId7"/>
    <p:sldId id="397" r:id="rId8"/>
    <p:sldId id="398" r:id="rId9"/>
    <p:sldId id="399" r:id="rId10"/>
    <p:sldId id="466" r:id="rId11"/>
    <p:sldId id="407" r:id="rId12"/>
    <p:sldId id="408" r:id="rId13"/>
    <p:sldId id="409" r:id="rId14"/>
    <p:sldId id="323" r:id="rId15"/>
    <p:sldId id="448" r:id="rId16"/>
    <p:sldId id="449" r:id="rId17"/>
    <p:sldId id="450" r:id="rId18"/>
    <p:sldId id="451" r:id="rId19"/>
    <p:sldId id="325" r:id="rId20"/>
    <p:sldId id="326" r:id="rId21"/>
    <p:sldId id="327" r:id="rId22"/>
    <p:sldId id="452" r:id="rId23"/>
    <p:sldId id="464" r:id="rId24"/>
    <p:sldId id="463" r:id="rId25"/>
    <p:sldId id="328" r:id="rId26"/>
    <p:sldId id="329" r:id="rId27"/>
    <p:sldId id="330" r:id="rId28"/>
    <p:sldId id="331" r:id="rId29"/>
    <p:sldId id="332" r:id="rId30"/>
    <p:sldId id="333" r:id="rId31"/>
    <p:sldId id="334" r:id="rId3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  <a:srgbClr val="FF99FF"/>
    <a:srgbClr val="FF990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582"/>
    <p:restoredTop sz="94660"/>
  </p:normalViewPr>
  <p:slideViewPr>
    <p:cSldViewPr showGuides="1">
      <p:cViewPr varScale="1">
        <p:scale>
          <a:sx n="68" d="100"/>
          <a:sy n="68" d="100"/>
        </p:scale>
        <p:origin x="1320" y="78"/>
      </p:cViewPr>
      <p:guideLst>
        <p:guide orient="horz" pos="2160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54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31.emf"/><Relationship Id="rId8" Type="http://schemas.openxmlformats.org/officeDocument/2006/relationships/image" Target="../media/image30.emf"/><Relationship Id="rId7" Type="http://schemas.openxmlformats.org/officeDocument/2006/relationships/image" Target="../media/image29.emf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1" Type="http://schemas.openxmlformats.org/officeDocument/2006/relationships/image" Target="../media/image33.emf"/><Relationship Id="rId10" Type="http://schemas.openxmlformats.org/officeDocument/2006/relationships/image" Target="../media/image32.emf"/><Relationship Id="rId1" Type="http://schemas.openxmlformats.org/officeDocument/2006/relationships/image" Target="../media/image23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4.vml.rels><?xml version="1.0" encoding="UTF-8" standalone="yes"?>
<Relationships xmlns="http://schemas.openxmlformats.org/package/2006/relationships"><Relationship Id="rId4" Type="http://schemas.openxmlformats.org/officeDocument/2006/relationships/image" Target="../media/image40.emf"/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3E44EDA-0422-40AD-A2E9-5E1272C92C29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1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0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90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r>
              <a:rPr lang="zh-CN" altLang="zh-CN" dirty="0"/>
              <a:t>有效信号是低电平，白昼要有非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2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52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0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90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2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72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93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3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13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34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4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54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5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75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95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95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2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0B5A86-E32A-49AC-B8E4-9A55C9B6BFF2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0B5A86-E32A-49AC-B8E4-9A55C9B6BFF2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0B5A86-E32A-49AC-B8E4-9A55C9B6BFF2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0B5A86-E32A-49AC-B8E4-9A55C9B6BFF2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0B5A86-E32A-49AC-B8E4-9A55C9B6BFF2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0B5A86-E32A-49AC-B8E4-9A55C9B6BFF2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0B5A86-E32A-49AC-B8E4-9A55C9B6BFF2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0B5A86-E32A-49AC-B8E4-9A55C9B6BFF2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0B5A86-E32A-49AC-B8E4-9A55C9B6BFF2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0B5A86-E32A-49AC-B8E4-9A55C9B6BFF2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0B5A86-E32A-49AC-B8E4-9A55C9B6BFF2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0B5A86-E32A-49AC-B8E4-9A55C9B6BFF2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0B5A86-E32A-49AC-B8E4-9A55C9B6BFF2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0B5A86-E32A-49AC-B8E4-9A55C9B6BFF2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0B5A86-E32A-49AC-B8E4-9A55C9B6BFF2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0B5A86-E32A-49AC-B8E4-9A55C9B6BFF2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0B5A86-E32A-49AC-B8E4-9A55C9B6BFF2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0B5A86-E32A-49AC-B8E4-9A55C9B6BFF2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0B5A86-E32A-49AC-B8E4-9A55C9B6BFF2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0B5A86-E32A-49AC-B8E4-9A55C9B6BFF2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0B5A86-E32A-49AC-B8E4-9A55C9B6BFF2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0B5A86-E32A-49AC-B8E4-9A55C9B6BFF2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effectLst/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effectLst/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effectLst/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0B5A86-E32A-49AC-B8E4-9A55C9B6BFF2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effectLst/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effectLst/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effectLst/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0B5A86-E32A-49AC-B8E4-9A55C9B6BFF2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slide" Target="slide18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4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7.bin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8.xml"/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21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26.e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4.emf"/><Relationship Id="rId3" Type="http://schemas.openxmlformats.org/officeDocument/2006/relationships/oleObject" Target="../embeddings/oleObject25.bin"/><Relationship Id="rId25" Type="http://schemas.openxmlformats.org/officeDocument/2006/relationships/notesSlide" Target="../notesSlides/notesSlide19.xml"/><Relationship Id="rId24" Type="http://schemas.openxmlformats.org/officeDocument/2006/relationships/vmlDrawing" Target="../drawings/vmlDrawing12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33.emf"/><Relationship Id="rId21" Type="http://schemas.openxmlformats.org/officeDocument/2006/relationships/oleObject" Target="../embeddings/oleObject34.bin"/><Relationship Id="rId20" Type="http://schemas.openxmlformats.org/officeDocument/2006/relationships/image" Target="../media/image32.emf"/><Relationship Id="rId2" Type="http://schemas.openxmlformats.org/officeDocument/2006/relationships/image" Target="../media/image23.emf"/><Relationship Id="rId19" Type="http://schemas.openxmlformats.org/officeDocument/2006/relationships/oleObject" Target="../embeddings/oleObject33.bin"/><Relationship Id="rId18" Type="http://schemas.openxmlformats.org/officeDocument/2006/relationships/image" Target="../media/image31.emf"/><Relationship Id="rId17" Type="http://schemas.openxmlformats.org/officeDocument/2006/relationships/oleObject" Target="../embeddings/oleObject32.bin"/><Relationship Id="rId16" Type="http://schemas.openxmlformats.org/officeDocument/2006/relationships/image" Target="../media/image30.emf"/><Relationship Id="rId15" Type="http://schemas.openxmlformats.org/officeDocument/2006/relationships/oleObject" Target="../embeddings/oleObject31.bin"/><Relationship Id="rId14" Type="http://schemas.openxmlformats.org/officeDocument/2006/relationships/image" Target="../media/image29.emf"/><Relationship Id="rId13" Type="http://schemas.openxmlformats.org/officeDocument/2006/relationships/oleObject" Target="../embeddings/oleObject30.bin"/><Relationship Id="rId12" Type="http://schemas.openxmlformats.org/officeDocument/2006/relationships/image" Target="../media/image28.emf"/><Relationship Id="rId11" Type="http://schemas.openxmlformats.org/officeDocument/2006/relationships/oleObject" Target="../embeddings/oleObject29.bin"/><Relationship Id="rId10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1.xml"/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5.e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5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0.e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39.e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8.e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37.emf"/><Relationship Id="rId11" Type="http://schemas.openxmlformats.org/officeDocument/2006/relationships/notesSlide" Target="../notesSlides/notesSlide22.xml"/><Relationship Id="rId10" Type="http://schemas.openxmlformats.org/officeDocument/2006/relationships/vmlDrawing" Target="../drawings/vmlDrawing14.vml"/><Relationship Id="rId1" Type="http://schemas.openxmlformats.org/officeDocument/2006/relationships/oleObject" Target="../embeddings/oleObject38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6A43E6-6CA0-46EF-8B6F-4E276D6117F6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5" name="Rectangle 55"/>
          <p:cNvSpPr>
            <a:spLocks noChangeArrowheads="1"/>
          </p:cNvSpPr>
          <p:nvPr/>
        </p:nvSpPr>
        <p:spPr bwMode="auto">
          <a:xfrm>
            <a:off x="395288" y="1774825"/>
            <a:ext cx="8497888" cy="1077913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加法器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是一种最基本的算术运算电路，其功能是实现二进制数的加法运算。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838200" y="152400"/>
            <a:ext cx="7696200" cy="762000"/>
          </a:xfrm>
          <a:prstGeom prst="rect">
            <a:avLst/>
          </a:prstGeom>
          <a:solidFill>
            <a:srgbClr val="FF99FF"/>
          </a:solidFill>
          <a:ln w="9525">
            <a:noFill/>
          </a:ln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en-US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典型组合逻辑电路的设计</a:t>
            </a:r>
            <a:endParaRPr lang="zh-CN" altLang="en-US" sz="44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Rectangle 44"/>
          <p:cNvSpPr/>
          <p:nvPr/>
        </p:nvSpPr>
        <p:spPr>
          <a:xfrm>
            <a:off x="368300" y="984250"/>
            <a:ext cx="4775200" cy="70167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4.3.1 </a:t>
            </a:r>
            <a:r>
              <a:rPr lang="zh-CN" altLang="en-US" sz="4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基本运算电路</a:t>
            </a:r>
            <a:endParaRPr lang="zh-CN" altLang="en-US" sz="40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Rectangle 55"/>
          <p:cNvSpPr>
            <a:spLocks noChangeArrowheads="1"/>
          </p:cNvSpPr>
          <p:nvPr/>
        </p:nvSpPr>
        <p:spPr bwMode="auto">
          <a:xfrm>
            <a:off x="378778" y="3049905"/>
            <a:ext cx="8497888" cy="107632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半加器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全加器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8" grpId="0" animBg="1"/>
      <p:bldP spid="10" grpId="0" animBg="1"/>
      <p:bldP spid="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" name="Rectangle 42"/>
          <p:cNvSpPr/>
          <p:nvPr/>
        </p:nvSpPr>
        <p:spPr>
          <a:xfrm>
            <a:off x="2411413" y="2060575"/>
            <a:ext cx="3563937" cy="3455988"/>
          </a:xfrm>
          <a:prstGeom prst="rect">
            <a:avLst/>
          </a:prstGeom>
          <a:noFill/>
          <a:ln w="38100" cap="flat" cmpd="sng">
            <a:solidFill>
              <a:srgbClr val="FF3300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636713" y="2249488"/>
            <a:ext cx="5207000" cy="2954337"/>
            <a:chOff x="1637279" y="1531144"/>
            <a:chExt cx="5206434" cy="2954054"/>
          </a:xfrm>
        </p:grpSpPr>
        <p:sp>
          <p:nvSpPr>
            <p:cNvPr id="74788" name="Rectangle 10"/>
            <p:cNvSpPr/>
            <p:nvPr/>
          </p:nvSpPr>
          <p:spPr>
            <a:xfrm>
              <a:off x="5103813" y="1601504"/>
              <a:ext cx="439738" cy="83820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74789" name="Line 11"/>
            <p:cNvSpPr/>
            <p:nvPr/>
          </p:nvSpPr>
          <p:spPr>
            <a:xfrm flipH="1" flipV="1">
              <a:off x="3984782" y="2238595"/>
              <a:ext cx="1108690" cy="902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" name="Rectangle 12"/>
            <p:cNvSpPr>
              <a:spLocks noChangeArrowheads="1"/>
            </p:cNvSpPr>
            <p:nvPr/>
          </p:nvSpPr>
          <p:spPr bwMode="auto">
            <a:xfrm>
              <a:off x="4951619" y="1667656"/>
              <a:ext cx="590486" cy="579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4791" name="Line 18"/>
            <p:cNvSpPr/>
            <p:nvPr/>
          </p:nvSpPr>
          <p:spPr>
            <a:xfrm>
              <a:off x="3157549" y="2252244"/>
              <a:ext cx="0" cy="202860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643628" y="1531144"/>
              <a:ext cx="387308" cy="579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A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8" name="Rectangle 28"/>
            <p:cNvSpPr>
              <a:spLocks noChangeArrowheads="1"/>
            </p:cNvSpPr>
            <p:nvPr/>
          </p:nvSpPr>
          <p:spPr bwMode="auto">
            <a:xfrm>
              <a:off x="1637279" y="3905817"/>
              <a:ext cx="387308" cy="579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B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9" name="Rectangle 29"/>
            <p:cNvSpPr>
              <a:spLocks noChangeArrowheads="1"/>
            </p:cNvSpPr>
            <p:nvPr/>
          </p:nvSpPr>
          <p:spPr bwMode="auto">
            <a:xfrm>
              <a:off x="6323070" y="1667656"/>
              <a:ext cx="520643" cy="579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F</a:t>
              </a:r>
              <a:r>
                <a:rPr kumimoji="1" lang="en-US" altLang="zh-CN" sz="32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4795" name="Line 32"/>
            <p:cNvSpPr/>
            <p:nvPr/>
          </p:nvSpPr>
          <p:spPr>
            <a:xfrm>
              <a:off x="2055813" y="1820863"/>
              <a:ext cx="304800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96" name="Line 33"/>
            <p:cNvSpPr/>
            <p:nvPr/>
          </p:nvSpPr>
          <p:spPr>
            <a:xfrm flipH="1">
              <a:off x="3145488" y="2247617"/>
              <a:ext cx="3609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97" name="Line 34"/>
            <p:cNvSpPr/>
            <p:nvPr/>
          </p:nvSpPr>
          <p:spPr>
            <a:xfrm flipV="1">
              <a:off x="2030755" y="4274970"/>
              <a:ext cx="1138856" cy="16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98" name="Line 35"/>
            <p:cNvSpPr/>
            <p:nvPr/>
          </p:nvSpPr>
          <p:spPr>
            <a:xfrm>
              <a:off x="5561013" y="2011079"/>
              <a:ext cx="76200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74799" name="组合 63"/>
            <p:cNvGrpSpPr/>
            <p:nvPr/>
          </p:nvGrpSpPr>
          <p:grpSpPr>
            <a:xfrm>
              <a:off x="3491880" y="1895960"/>
              <a:ext cx="485867" cy="641648"/>
              <a:chOff x="3491880" y="1895960"/>
              <a:chExt cx="485867" cy="641648"/>
            </a:xfrm>
          </p:grpSpPr>
          <p:sp>
            <p:nvSpPr>
              <p:cNvPr id="74800" name="Rectangle 3"/>
              <p:cNvSpPr/>
              <p:nvPr/>
            </p:nvSpPr>
            <p:spPr>
              <a:xfrm>
                <a:off x="3516369" y="1895960"/>
                <a:ext cx="316014" cy="641648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6" name="Rectangle 4"/>
              <p:cNvSpPr>
                <a:spLocks noChangeArrowheads="1"/>
              </p:cNvSpPr>
              <p:nvPr/>
            </p:nvSpPr>
            <p:spPr bwMode="auto">
              <a:xfrm>
                <a:off x="3491277" y="1923218"/>
                <a:ext cx="374609" cy="5793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4802" name="Oval 21"/>
              <p:cNvSpPr/>
              <p:nvPr/>
            </p:nvSpPr>
            <p:spPr>
              <a:xfrm>
                <a:off x="3831697" y="2161960"/>
                <a:ext cx="146050" cy="15240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68" name="组合 67"/>
          <p:cNvGrpSpPr/>
          <p:nvPr/>
        </p:nvGrpSpPr>
        <p:grpSpPr>
          <a:xfrm>
            <a:off x="3098800" y="2492375"/>
            <a:ext cx="3744913" cy="2546350"/>
            <a:chOff x="3098042" y="1772816"/>
            <a:chExt cx="3745671" cy="2546731"/>
          </a:xfrm>
        </p:grpSpPr>
        <p:sp>
          <p:nvSpPr>
            <p:cNvPr id="69" name="Rectangle 30"/>
            <p:cNvSpPr>
              <a:spLocks noChangeArrowheads="1"/>
            </p:cNvSpPr>
            <p:nvPr/>
          </p:nvSpPr>
          <p:spPr bwMode="auto">
            <a:xfrm>
              <a:off x="6322908" y="2773091"/>
              <a:ext cx="520805" cy="579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F</a:t>
              </a:r>
              <a:r>
                <a:rPr kumimoji="1" lang="en-US" altLang="zh-CN" sz="32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2</a:t>
              </a:r>
              <a:endParaRPr kumimoji="1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grpSp>
          <p:nvGrpSpPr>
            <p:cNvPr id="74776" name="组合 69"/>
            <p:cNvGrpSpPr/>
            <p:nvPr/>
          </p:nvGrpSpPr>
          <p:grpSpPr>
            <a:xfrm>
              <a:off x="3098042" y="1772816"/>
              <a:ext cx="3275771" cy="2546731"/>
              <a:chOff x="3098042" y="1772816"/>
              <a:chExt cx="3275771" cy="2546731"/>
            </a:xfrm>
          </p:grpSpPr>
          <p:sp>
            <p:nvSpPr>
              <p:cNvPr id="74777" name="Line 8"/>
              <p:cNvSpPr/>
              <p:nvPr/>
            </p:nvSpPr>
            <p:spPr>
              <a:xfrm>
                <a:off x="4582598" y="3234072"/>
                <a:ext cx="525463" cy="317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4778" name="Rectangle 13"/>
              <p:cNvSpPr/>
              <p:nvPr/>
            </p:nvSpPr>
            <p:spPr>
              <a:xfrm>
                <a:off x="5103813" y="2630488"/>
                <a:ext cx="439738" cy="838200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4779" name="Line 15"/>
              <p:cNvSpPr/>
              <p:nvPr/>
            </p:nvSpPr>
            <p:spPr>
              <a:xfrm flipH="1">
                <a:off x="4572002" y="1869744"/>
                <a:ext cx="4472" cy="982639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4780" name="Line 16"/>
              <p:cNvSpPr/>
              <p:nvPr/>
            </p:nvSpPr>
            <p:spPr>
              <a:xfrm>
                <a:off x="4580709" y="2852936"/>
                <a:ext cx="512763" cy="158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4781" name="Oval 21"/>
              <p:cNvSpPr/>
              <p:nvPr/>
            </p:nvSpPr>
            <p:spPr>
              <a:xfrm>
                <a:off x="5561013" y="3011488"/>
                <a:ext cx="146050" cy="15240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4782" name="Line 22"/>
              <p:cNvSpPr/>
              <p:nvPr/>
            </p:nvSpPr>
            <p:spPr>
              <a:xfrm>
                <a:off x="5713413" y="3087688"/>
                <a:ext cx="660400" cy="158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4783" name="Oval 24"/>
              <p:cNvSpPr/>
              <p:nvPr/>
            </p:nvSpPr>
            <p:spPr>
              <a:xfrm>
                <a:off x="3098042" y="4203511"/>
                <a:ext cx="129149" cy="116036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5071704" y="2785793"/>
                <a:ext cx="544622" cy="5239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=1</a:t>
                </a:r>
                <a:endPara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4785" name="Line 15"/>
              <p:cNvSpPr/>
              <p:nvPr/>
            </p:nvSpPr>
            <p:spPr>
              <a:xfrm flipH="1">
                <a:off x="4572000" y="3238449"/>
                <a:ext cx="4472" cy="103652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4786" name="Oval 24"/>
              <p:cNvSpPr/>
              <p:nvPr/>
            </p:nvSpPr>
            <p:spPr>
              <a:xfrm>
                <a:off x="4513640" y="1772816"/>
                <a:ext cx="129149" cy="116036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4787" name="Line 34"/>
              <p:cNvSpPr/>
              <p:nvPr/>
            </p:nvSpPr>
            <p:spPr>
              <a:xfrm>
                <a:off x="3172787" y="4274971"/>
                <a:ext cx="139921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82" name="组合 81"/>
          <p:cNvGrpSpPr/>
          <p:nvPr/>
        </p:nvGrpSpPr>
        <p:grpSpPr>
          <a:xfrm>
            <a:off x="2670175" y="2492375"/>
            <a:ext cx="4173538" cy="2686050"/>
            <a:chOff x="2669947" y="1772816"/>
            <a:chExt cx="4173766" cy="2686472"/>
          </a:xfrm>
        </p:grpSpPr>
        <p:sp>
          <p:nvSpPr>
            <p:cNvPr id="74762" name="Rectangle 7"/>
            <p:cNvSpPr/>
            <p:nvPr/>
          </p:nvSpPr>
          <p:spPr>
            <a:xfrm>
              <a:off x="5103813" y="3621088"/>
              <a:ext cx="439738" cy="83820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84" name="Rectangle 9"/>
            <p:cNvSpPr>
              <a:spLocks noChangeArrowheads="1"/>
            </p:cNvSpPr>
            <p:nvPr/>
          </p:nvSpPr>
          <p:spPr bwMode="auto">
            <a:xfrm>
              <a:off x="4951310" y="3687642"/>
              <a:ext cx="590582" cy="57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4764" name="Line 20"/>
            <p:cNvSpPr/>
            <p:nvPr/>
          </p:nvSpPr>
          <p:spPr>
            <a:xfrm>
              <a:off x="5561013" y="4002088"/>
              <a:ext cx="806450" cy="15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6" name="Rectangle 31"/>
            <p:cNvSpPr>
              <a:spLocks noChangeArrowheads="1"/>
            </p:cNvSpPr>
            <p:nvPr/>
          </p:nvSpPr>
          <p:spPr bwMode="auto">
            <a:xfrm>
              <a:off x="6322985" y="3687642"/>
              <a:ext cx="520728" cy="57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F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3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4766" name="Oval 24"/>
            <p:cNvSpPr/>
            <p:nvPr/>
          </p:nvSpPr>
          <p:spPr>
            <a:xfrm>
              <a:off x="4505839" y="4203511"/>
              <a:ext cx="129149" cy="116036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74767" name="Rectangle 3"/>
            <p:cNvSpPr/>
            <p:nvPr/>
          </p:nvSpPr>
          <p:spPr>
            <a:xfrm>
              <a:off x="3516369" y="3565792"/>
              <a:ext cx="316014" cy="64164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89" name="Rectangle 4"/>
            <p:cNvSpPr>
              <a:spLocks noChangeArrowheads="1"/>
            </p:cNvSpPr>
            <p:nvPr/>
          </p:nvSpPr>
          <p:spPr bwMode="auto">
            <a:xfrm>
              <a:off x="3492317" y="3592377"/>
              <a:ext cx="374670" cy="57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4769" name="Oval 21"/>
            <p:cNvSpPr/>
            <p:nvPr/>
          </p:nvSpPr>
          <p:spPr>
            <a:xfrm>
              <a:off x="3831697" y="3831792"/>
              <a:ext cx="146050" cy="15240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74770" name="Line 11"/>
            <p:cNvSpPr/>
            <p:nvPr/>
          </p:nvSpPr>
          <p:spPr>
            <a:xfrm flipH="1">
              <a:off x="3968639" y="3905760"/>
              <a:ext cx="113358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71" name="Line 11"/>
            <p:cNvSpPr/>
            <p:nvPr/>
          </p:nvSpPr>
          <p:spPr>
            <a:xfrm flipH="1">
              <a:off x="2712418" y="3905760"/>
              <a:ext cx="80236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72" name="Line 18"/>
            <p:cNvSpPr/>
            <p:nvPr/>
          </p:nvSpPr>
          <p:spPr>
            <a:xfrm flipH="1">
              <a:off x="2723258" y="1772817"/>
              <a:ext cx="12968" cy="212650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73" name="Oval 24"/>
            <p:cNvSpPr/>
            <p:nvPr/>
          </p:nvSpPr>
          <p:spPr>
            <a:xfrm>
              <a:off x="2669947" y="1772816"/>
              <a:ext cx="129149" cy="116036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74774" name="Line 34"/>
            <p:cNvSpPr/>
            <p:nvPr/>
          </p:nvSpPr>
          <p:spPr>
            <a:xfrm>
              <a:off x="4585648" y="4275680"/>
              <a:ext cx="50782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61490" y="927100"/>
          <a:ext cx="1224915" cy="528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58800" imgH="241300" progId="Equation.KSEE3">
                  <p:embed/>
                </p:oleObj>
              </mc:Choice>
              <mc:Fallback>
                <p:oleObj name="" r:id="rId1" imgW="5588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1490" y="927100"/>
                        <a:ext cx="1224915" cy="528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98825" y="927735"/>
          <a:ext cx="2025650" cy="527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927100" imgH="241300" progId="Equation.KSEE3">
                  <p:embed/>
                </p:oleObj>
              </mc:Choice>
              <mc:Fallback>
                <p:oleObj name="" r:id="rId3" imgW="9271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98825" y="927735"/>
                        <a:ext cx="2025650" cy="527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53430" y="859155"/>
          <a:ext cx="1195070" cy="543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558800" imgH="254000" progId="Equation.KSEE3">
                  <p:embed/>
                </p:oleObj>
              </mc:Choice>
              <mc:Fallback>
                <p:oleObj name="" r:id="rId5" imgW="558800" imgH="2540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53430" y="859155"/>
                        <a:ext cx="1195070" cy="543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FB73E8-D053-46D4-A117-12971E930DD9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0658" name="Rectangle 2"/>
          <p:cNvSpPr/>
          <p:nvPr/>
        </p:nvSpPr>
        <p:spPr>
          <a:xfrm>
            <a:off x="228600" y="152400"/>
            <a:ext cx="3810000" cy="7620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4.3.4 </a:t>
            </a:r>
            <a:r>
              <a:rPr lang="zh-CN" altLang="en-US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编码器</a:t>
            </a:r>
            <a:endParaRPr lang="zh-CN" altLang="en-US" sz="44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228600" y="1066800"/>
            <a:ext cx="8763000" cy="1592263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所谓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编码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，就是在选定的一系列二值代码中赋予每个代码以固定的含义。执行编码功能的电路称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编码器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nimBg="1"/>
      <p:bldP spid="706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00" y="1028065"/>
            <a:ext cx="64770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FB73E8-D053-46D4-A117-12971E930DD9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0688" name="Group 32"/>
          <p:cNvGrpSpPr/>
          <p:nvPr/>
        </p:nvGrpSpPr>
        <p:grpSpPr>
          <a:xfrm>
            <a:off x="2104390" y="3876675"/>
            <a:ext cx="3644900" cy="2828925"/>
            <a:chOff x="1728" y="2304"/>
            <a:chExt cx="2296" cy="1782"/>
          </a:xfrm>
        </p:grpSpPr>
        <p:sp>
          <p:nvSpPr>
            <p:cNvPr id="70665" name="Rectangle 9"/>
            <p:cNvSpPr>
              <a:spLocks noChangeArrowheads="1"/>
            </p:cNvSpPr>
            <p:nvPr/>
          </p:nvSpPr>
          <p:spPr bwMode="auto">
            <a:xfrm>
              <a:off x="2496" y="2358"/>
              <a:ext cx="971" cy="17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0666" name="Line 10"/>
            <p:cNvSpPr>
              <a:spLocks noChangeShapeType="1"/>
            </p:cNvSpPr>
            <p:nvPr/>
          </p:nvSpPr>
          <p:spPr bwMode="auto">
            <a:xfrm>
              <a:off x="2304" y="2694"/>
              <a:ext cx="1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0667" name="Line 11"/>
            <p:cNvSpPr>
              <a:spLocks noChangeShapeType="1"/>
            </p:cNvSpPr>
            <p:nvPr/>
          </p:nvSpPr>
          <p:spPr bwMode="auto">
            <a:xfrm>
              <a:off x="2304" y="2886"/>
              <a:ext cx="1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0668" name="Line 12"/>
            <p:cNvSpPr>
              <a:spLocks noChangeShapeType="1"/>
            </p:cNvSpPr>
            <p:nvPr/>
          </p:nvSpPr>
          <p:spPr bwMode="auto">
            <a:xfrm>
              <a:off x="2304" y="3126"/>
              <a:ext cx="1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0669" name="Line 13"/>
            <p:cNvSpPr>
              <a:spLocks noChangeShapeType="1"/>
            </p:cNvSpPr>
            <p:nvPr/>
          </p:nvSpPr>
          <p:spPr bwMode="auto">
            <a:xfrm>
              <a:off x="2304" y="3366"/>
              <a:ext cx="1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0670" name="Line 14"/>
            <p:cNvSpPr>
              <a:spLocks noChangeShapeType="1"/>
            </p:cNvSpPr>
            <p:nvPr/>
          </p:nvSpPr>
          <p:spPr bwMode="auto">
            <a:xfrm>
              <a:off x="2304" y="3606"/>
              <a:ext cx="1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0671" name="Line 15"/>
            <p:cNvSpPr>
              <a:spLocks noChangeShapeType="1"/>
            </p:cNvSpPr>
            <p:nvPr/>
          </p:nvSpPr>
          <p:spPr bwMode="auto">
            <a:xfrm flipH="1">
              <a:off x="2160" y="3894"/>
              <a:ext cx="34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0672" name="Line 16"/>
            <p:cNvSpPr>
              <a:spLocks noChangeShapeType="1"/>
            </p:cNvSpPr>
            <p:nvPr/>
          </p:nvSpPr>
          <p:spPr bwMode="auto">
            <a:xfrm>
              <a:off x="3648" y="2646"/>
              <a:ext cx="1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0673" name="Line 17"/>
            <p:cNvSpPr>
              <a:spLocks noChangeShapeType="1"/>
            </p:cNvSpPr>
            <p:nvPr/>
          </p:nvSpPr>
          <p:spPr bwMode="auto">
            <a:xfrm>
              <a:off x="3648" y="2886"/>
              <a:ext cx="1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0674" name="Line 18"/>
            <p:cNvSpPr>
              <a:spLocks noChangeShapeType="1"/>
            </p:cNvSpPr>
            <p:nvPr/>
          </p:nvSpPr>
          <p:spPr bwMode="auto">
            <a:xfrm>
              <a:off x="3648" y="3078"/>
              <a:ext cx="1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0675" name="Line 19"/>
            <p:cNvSpPr>
              <a:spLocks noChangeShapeType="1"/>
            </p:cNvSpPr>
            <p:nvPr/>
          </p:nvSpPr>
          <p:spPr bwMode="auto">
            <a:xfrm>
              <a:off x="3648" y="3366"/>
              <a:ext cx="1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0676" name="Line 20"/>
            <p:cNvSpPr>
              <a:spLocks noChangeShapeType="1"/>
            </p:cNvSpPr>
            <p:nvPr/>
          </p:nvSpPr>
          <p:spPr bwMode="auto">
            <a:xfrm>
              <a:off x="3648" y="3606"/>
              <a:ext cx="1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0677" name="Line 21"/>
            <p:cNvSpPr>
              <a:spLocks noChangeShapeType="1"/>
            </p:cNvSpPr>
            <p:nvPr/>
          </p:nvSpPr>
          <p:spPr bwMode="auto">
            <a:xfrm>
              <a:off x="3456" y="3894"/>
              <a:ext cx="29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0678" name="Rectangle 22"/>
            <p:cNvSpPr>
              <a:spLocks noChangeArrowheads="1"/>
            </p:cNvSpPr>
            <p:nvPr/>
          </p:nvSpPr>
          <p:spPr bwMode="auto">
            <a:xfrm>
              <a:off x="1824" y="230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X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0679" name="Rectangle 23"/>
            <p:cNvSpPr>
              <a:spLocks noChangeArrowheads="1"/>
            </p:cNvSpPr>
            <p:nvPr/>
          </p:nvSpPr>
          <p:spPr bwMode="auto">
            <a:xfrm>
              <a:off x="1728" y="3648"/>
              <a:ext cx="4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X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2</a:t>
              </a:r>
              <a:r>
                <a:rPr kumimoji="1" lang="en-US" altLang="zh-CN" sz="3200" b="0" i="0" u="none" strike="noStrike" kern="1200" cap="none" spc="0" normalizeH="0" baseline="30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n</a:t>
              </a:r>
              <a:endParaRPr kumimoji="1" lang="en-US" altLang="zh-CN" sz="3200" b="0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0680" name="Rectangle 24"/>
            <p:cNvSpPr>
              <a:spLocks noChangeArrowheads="1"/>
            </p:cNvSpPr>
            <p:nvPr/>
          </p:nvSpPr>
          <p:spPr bwMode="auto">
            <a:xfrm>
              <a:off x="3696" y="230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0681" name="Rectangle 25"/>
            <p:cNvSpPr>
              <a:spLocks noChangeArrowheads="1"/>
            </p:cNvSpPr>
            <p:nvPr/>
          </p:nvSpPr>
          <p:spPr bwMode="auto">
            <a:xfrm>
              <a:off x="3696" y="365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n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0682" name="Rectangle 26"/>
            <p:cNvSpPr>
              <a:spLocks noChangeArrowheads="1"/>
            </p:cNvSpPr>
            <p:nvPr/>
          </p:nvSpPr>
          <p:spPr bwMode="auto">
            <a:xfrm>
              <a:off x="2784" y="245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编</a:t>
              </a: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0683" name="Rectangle 27"/>
            <p:cNvSpPr>
              <a:spLocks noChangeArrowheads="1"/>
            </p:cNvSpPr>
            <p:nvPr/>
          </p:nvSpPr>
          <p:spPr bwMode="auto">
            <a:xfrm>
              <a:off x="2784" y="2971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码</a:t>
              </a: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0684" name="Rectangle 28"/>
            <p:cNvSpPr>
              <a:spLocks noChangeArrowheads="1"/>
            </p:cNvSpPr>
            <p:nvPr/>
          </p:nvSpPr>
          <p:spPr bwMode="auto">
            <a:xfrm>
              <a:off x="2784" y="346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器</a:t>
              </a: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0685" name="Line 29"/>
            <p:cNvSpPr>
              <a:spLocks noChangeShapeType="1"/>
            </p:cNvSpPr>
            <p:nvPr/>
          </p:nvSpPr>
          <p:spPr bwMode="auto">
            <a:xfrm flipH="1">
              <a:off x="2160" y="250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0686" name="Line 30"/>
            <p:cNvSpPr>
              <a:spLocks noChangeShapeType="1"/>
            </p:cNvSpPr>
            <p:nvPr/>
          </p:nvSpPr>
          <p:spPr bwMode="auto">
            <a:xfrm>
              <a:off x="3456" y="250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70687" name="Rectangle 31"/>
          <p:cNvSpPr>
            <a:spLocks noChangeArrowheads="1"/>
          </p:cNvSpPr>
          <p:nvPr/>
        </p:nvSpPr>
        <p:spPr bwMode="auto">
          <a:xfrm>
            <a:off x="190500" y="368935"/>
            <a:ext cx="6850063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一、二进制编码器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(2</a:t>
            </a:r>
            <a:r>
              <a:rPr kumimoji="1" lang="en-US" altLang="zh-CN" sz="3200" b="1" i="0" u="none" strike="noStrike" kern="1200" cap="none" spc="0" normalizeH="0" baseline="30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线－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线编码器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</a:t>
            </a:r>
            <a:endParaRPr kumimoji="1" lang="en-US" altLang="zh-CN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90500" y="1219200"/>
            <a:ext cx="8763000" cy="255333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设：编码器有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M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个输入，在这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M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个输入中，只有一个输入为有效电平，其余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M-1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个输入均为无效电平。有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个输出，，则二者之间满足      的关系。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二进制编码：将一般信号编为二进制代码的电路。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95440" y="2284730"/>
          <a:ext cx="1045845" cy="392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08000" imgH="190500" progId="Equation.KSEE3">
                  <p:embed/>
                </p:oleObj>
              </mc:Choice>
              <mc:Fallback>
                <p:oleObj name="" r:id="rId1" imgW="508000" imgH="190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95440" y="2284730"/>
                        <a:ext cx="1045845" cy="392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87" grpId="0" bldLvl="0" animBg="1"/>
      <p:bldP spid="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F2CA3B-4545-456E-B4E9-EC50BD0F3EFE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1682" name="Group 2"/>
          <p:cNvGrpSpPr/>
          <p:nvPr/>
        </p:nvGrpSpPr>
        <p:grpSpPr>
          <a:xfrm>
            <a:off x="924560" y="3780155"/>
            <a:ext cx="4025900" cy="2743200"/>
            <a:chOff x="1728" y="1584"/>
            <a:chExt cx="2536" cy="1728"/>
          </a:xfrm>
        </p:grpSpPr>
        <p:sp>
          <p:nvSpPr>
            <p:cNvPr id="71683" name="Rectangle 3"/>
            <p:cNvSpPr>
              <a:spLocks noChangeArrowheads="1"/>
            </p:cNvSpPr>
            <p:nvPr/>
          </p:nvSpPr>
          <p:spPr bwMode="auto">
            <a:xfrm>
              <a:off x="2352" y="1584"/>
              <a:ext cx="1152" cy="17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684" name="Line 4"/>
            <p:cNvSpPr>
              <a:spLocks noChangeShapeType="1"/>
            </p:cNvSpPr>
            <p:nvPr/>
          </p:nvSpPr>
          <p:spPr bwMode="auto">
            <a:xfrm flipH="1">
              <a:off x="2016" y="172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685" name="Line 5"/>
            <p:cNvSpPr>
              <a:spLocks noChangeShapeType="1"/>
            </p:cNvSpPr>
            <p:nvPr/>
          </p:nvSpPr>
          <p:spPr bwMode="auto">
            <a:xfrm>
              <a:off x="2160" y="235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686" name="Line 6"/>
            <p:cNvSpPr>
              <a:spLocks noChangeShapeType="1"/>
            </p:cNvSpPr>
            <p:nvPr/>
          </p:nvSpPr>
          <p:spPr bwMode="auto">
            <a:xfrm>
              <a:off x="2160" y="259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687" name="Line 7"/>
            <p:cNvSpPr>
              <a:spLocks noChangeShapeType="1"/>
            </p:cNvSpPr>
            <p:nvPr/>
          </p:nvSpPr>
          <p:spPr bwMode="auto">
            <a:xfrm>
              <a:off x="2160" y="2832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688" name="Line 8"/>
            <p:cNvSpPr>
              <a:spLocks noChangeShapeType="1"/>
            </p:cNvSpPr>
            <p:nvPr/>
          </p:nvSpPr>
          <p:spPr bwMode="auto">
            <a:xfrm flipH="1">
              <a:off x="2016" y="312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689" name="Line 9"/>
            <p:cNvSpPr>
              <a:spLocks noChangeShapeType="1"/>
            </p:cNvSpPr>
            <p:nvPr/>
          </p:nvSpPr>
          <p:spPr bwMode="auto">
            <a:xfrm>
              <a:off x="3504" y="1968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690" name="Line 10"/>
            <p:cNvSpPr>
              <a:spLocks noChangeShapeType="1"/>
            </p:cNvSpPr>
            <p:nvPr/>
          </p:nvSpPr>
          <p:spPr bwMode="auto">
            <a:xfrm>
              <a:off x="3504" y="2448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691" name="Line 11"/>
            <p:cNvSpPr>
              <a:spLocks noChangeShapeType="1"/>
            </p:cNvSpPr>
            <p:nvPr/>
          </p:nvSpPr>
          <p:spPr bwMode="auto">
            <a:xfrm flipH="1">
              <a:off x="2064" y="211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692" name="Line 12"/>
            <p:cNvSpPr>
              <a:spLocks noChangeShapeType="1"/>
            </p:cNvSpPr>
            <p:nvPr/>
          </p:nvSpPr>
          <p:spPr bwMode="auto">
            <a:xfrm>
              <a:off x="3504" y="2880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693" name="Rectangle 13"/>
            <p:cNvSpPr>
              <a:spLocks noChangeArrowheads="1"/>
            </p:cNvSpPr>
            <p:nvPr/>
          </p:nvSpPr>
          <p:spPr bwMode="auto">
            <a:xfrm>
              <a:off x="1776" y="1584"/>
              <a:ext cx="3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694" name="Rectangle 14"/>
            <p:cNvSpPr>
              <a:spLocks noChangeArrowheads="1"/>
            </p:cNvSpPr>
            <p:nvPr/>
          </p:nvSpPr>
          <p:spPr bwMode="auto">
            <a:xfrm>
              <a:off x="1776" y="1920"/>
              <a:ext cx="4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695" name="Rectangle 15"/>
            <p:cNvSpPr>
              <a:spLocks noChangeArrowheads="1"/>
            </p:cNvSpPr>
            <p:nvPr/>
          </p:nvSpPr>
          <p:spPr bwMode="auto">
            <a:xfrm>
              <a:off x="1728" y="287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7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696" name="Rectangle 16"/>
            <p:cNvSpPr>
              <a:spLocks noChangeArrowheads="1"/>
            </p:cNvSpPr>
            <p:nvPr/>
          </p:nvSpPr>
          <p:spPr bwMode="auto">
            <a:xfrm>
              <a:off x="3888" y="1728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697" name="Rectangle 17"/>
            <p:cNvSpPr>
              <a:spLocks noChangeArrowheads="1"/>
            </p:cNvSpPr>
            <p:nvPr/>
          </p:nvSpPr>
          <p:spPr bwMode="auto">
            <a:xfrm>
              <a:off x="3936" y="2208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698" name="Rectangle 18"/>
            <p:cNvSpPr>
              <a:spLocks noChangeArrowheads="1"/>
            </p:cNvSpPr>
            <p:nvPr/>
          </p:nvSpPr>
          <p:spPr bwMode="auto">
            <a:xfrm>
              <a:off x="3936" y="2640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2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699" name="Rectangle 19"/>
            <p:cNvSpPr>
              <a:spLocks noChangeArrowheads="1"/>
            </p:cNvSpPr>
            <p:nvPr/>
          </p:nvSpPr>
          <p:spPr bwMode="auto">
            <a:xfrm>
              <a:off x="2400" y="1866"/>
              <a:ext cx="10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8</a:t>
              </a: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线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-3</a:t>
              </a: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线</a:t>
              </a: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700" name="Rectangle 20"/>
            <p:cNvSpPr>
              <a:spLocks noChangeArrowheads="1"/>
            </p:cNvSpPr>
            <p:nvPr/>
          </p:nvSpPr>
          <p:spPr bwMode="auto">
            <a:xfrm>
              <a:off x="2448" y="2463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编码器</a:t>
              </a: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701" name="Line 21"/>
            <p:cNvSpPr>
              <a:spLocks noChangeShapeType="1"/>
            </p:cNvSpPr>
            <p:nvPr/>
          </p:nvSpPr>
          <p:spPr bwMode="auto">
            <a:xfrm>
              <a:off x="1824" y="163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702" name="Line 22"/>
            <p:cNvSpPr>
              <a:spLocks noChangeShapeType="1"/>
            </p:cNvSpPr>
            <p:nvPr/>
          </p:nvSpPr>
          <p:spPr bwMode="auto">
            <a:xfrm>
              <a:off x="1824" y="196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703" name="Line 23"/>
            <p:cNvSpPr>
              <a:spLocks noChangeShapeType="1"/>
            </p:cNvSpPr>
            <p:nvPr/>
          </p:nvSpPr>
          <p:spPr bwMode="auto">
            <a:xfrm>
              <a:off x="1776" y="292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71704" name="Rectangle 24"/>
          <p:cNvSpPr>
            <a:spLocks noChangeArrowheads="1"/>
          </p:cNvSpPr>
          <p:nvPr/>
        </p:nvSpPr>
        <p:spPr bwMode="auto">
          <a:xfrm>
            <a:off x="642620" y="722313"/>
            <a:ext cx="8310880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例：设计一个编码器，要求把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0---7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这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8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个十进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制数编成二进制代码。要求用与非门实现（设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有效信号为低电平。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Rectangle 25"/>
          <p:cNvSpPr>
            <a:spLocks noChangeArrowheads="1"/>
          </p:cNvSpPr>
          <p:nvPr/>
        </p:nvSpPr>
        <p:spPr bwMode="auto">
          <a:xfrm>
            <a:off x="728345" y="2394585"/>
            <a:ext cx="30276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8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线－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线编码器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Rectangle 24"/>
          <p:cNvSpPr>
            <a:spLocks noChangeArrowheads="1"/>
          </p:cNvSpPr>
          <p:nvPr/>
        </p:nvSpPr>
        <p:spPr bwMode="auto">
          <a:xfrm>
            <a:off x="716280" y="3064828"/>
            <a:ext cx="8064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低电平有效，即对输入为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“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”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的位进行编码。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4" grpId="0" advAuto="1000" uiExpand="1" build="p"/>
      <p:bldP spid="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4" name="Rectangle 24"/>
          <p:cNvSpPr>
            <a:spLocks noChangeArrowheads="1"/>
          </p:cNvSpPr>
          <p:nvPr/>
        </p:nvSpPr>
        <p:spPr bwMode="auto">
          <a:xfrm>
            <a:off x="323850" y="902653"/>
            <a:ext cx="607568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解：（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）确定二进制代码的位数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42833" y="1769745"/>
          <a:ext cx="1854200" cy="1125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711200" imgH="431800" progId="Equation.KSEE3">
                  <p:embed/>
                </p:oleObj>
              </mc:Choice>
              <mc:Fallback>
                <p:oleObj name="" r:id="rId1" imgW="711200" imgH="4318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42833" y="1769745"/>
                        <a:ext cx="1854200" cy="1125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4"/>
          <p:cNvSpPr>
            <a:spLocks noChangeArrowheads="1"/>
          </p:cNvSpPr>
          <p:nvPr/>
        </p:nvSpPr>
        <p:spPr bwMode="auto">
          <a:xfrm>
            <a:off x="379095" y="3325813"/>
            <a:ext cx="323088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）列出编码表 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4" grpId="0" advAuto="1000" uiExpand="1" build="p"/>
      <p:bldP spid="3" grpId="0" advAuto="100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6EC97A-2101-4EAA-A568-298D9515B518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450850" y="381000"/>
            <a:ext cx="424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8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线－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线编码器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黑体" panose="02010609060101010101" pitchFamily="49" charset="-122"/>
                <a:cs typeface="+mn-cs"/>
              </a:rPr>
              <a:t>真值表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 Black" panose="020B0A040201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609600" y="1905000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0  1  1   1   1  1  1  1   0  0  0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609600" y="2438400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1  0  1   1   1  1  1  1   0  0  1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609600" y="2971800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1  1  0   1   1  1  1  1   0  1  0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609600" y="3505200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1  1  1   0   1  1  1  1   0  1  1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609600" y="4038600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1  1  1   1   0  1  1  1   1  0  0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609600" y="4572000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1  1  1   1   1  0  1  1   1  0  1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609600" y="5105400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1  1  1   1   1  1  0  1   1  1  0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609600" y="5638800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1  1  1   1   1  1  1  0   1  1  1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72715" name="Group 11"/>
          <p:cNvGrpSpPr/>
          <p:nvPr/>
        </p:nvGrpSpPr>
        <p:grpSpPr>
          <a:xfrm>
            <a:off x="596900" y="1257300"/>
            <a:ext cx="7099300" cy="4914900"/>
            <a:chOff x="376" y="792"/>
            <a:chExt cx="4472" cy="3096"/>
          </a:xfrm>
        </p:grpSpPr>
        <p:sp>
          <p:nvSpPr>
            <p:cNvPr id="72716" name="Line 12"/>
            <p:cNvSpPr>
              <a:spLocks noChangeShapeType="1"/>
            </p:cNvSpPr>
            <p:nvPr/>
          </p:nvSpPr>
          <p:spPr bwMode="auto">
            <a:xfrm>
              <a:off x="376" y="1200"/>
              <a:ext cx="447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2717" name="Line 13"/>
            <p:cNvSpPr>
              <a:spLocks noChangeShapeType="1"/>
            </p:cNvSpPr>
            <p:nvPr/>
          </p:nvSpPr>
          <p:spPr bwMode="auto">
            <a:xfrm>
              <a:off x="3759" y="912"/>
              <a:ext cx="1" cy="29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2718" name="Rectangle 14"/>
            <p:cNvSpPr>
              <a:spLocks noChangeArrowheads="1"/>
            </p:cNvSpPr>
            <p:nvPr/>
          </p:nvSpPr>
          <p:spPr bwMode="auto">
            <a:xfrm>
              <a:off x="384" y="792"/>
              <a:ext cx="44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  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  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2   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3   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4  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5   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6  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7   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2  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  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2719" name="Line 15"/>
            <p:cNvSpPr>
              <a:spLocks noChangeShapeType="1"/>
            </p:cNvSpPr>
            <p:nvPr/>
          </p:nvSpPr>
          <p:spPr bwMode="auto">
            <a:xfrm>
              <a:off x="432" y="86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2720" name="Line 16"/>
            <p:cNvSpPr>
              <a:spLocks noChangeShapeType="1"/>
            </p:cNvSpPr>
            <p:nvPr/>
          </p:nvSpPr>
          <p:spPr bwMode="auto">
            <a:xfrm>
              <a:off x="816" y="86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2721" name="Line 17"/>
            <p:cNvSpPr>
              <a:spLocks noChangeShapeType="1"/>
            </p:cNvSpPr>
            <p:nvPr/>
          </p:nvSpPr>
          <p:spPr bwMode="auto">
            <a:xfrm>
              <a:off x="1200" y="86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2722" name="Line 18"/>
            <p:cNvSpPr>
              <a:spLocks noChangeShapeType="1"/>
            </p:cNvSpPr>
            <p:nvPr/>
          </p:nvSpPr>
          <p:spPr bwMode="auto">
            <a:xfrm>
              <a:off x="1680" y="86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2723" name="Line 19"/>
            <p:cNvSpPr>
              <a:spLocks noChangeShapeType="1"/>
            </p:cNvSpPr>
            <p:nvPr/>
          </p:nvSpPr>
          <p:spPr bwMode="auto">
            <a:xfrm>
              <a:off x="2112" y="86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2724" name="Line 20"/>
            <p:cNvSpPr>
              <a:spLocks noChangeShapeType="1"/>
            </p:cNvSpPr>
            <p:nvPr/>
          </p:nvSpPr>
          <p:spPr bwMode="auto">
            <a:xfrm>
              <a:off x="2496" y="86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2725" name="Line 21"/>
            <p:cNvSpPr>
              <a:spLocks noChangeShapeType="1"/>
            </p:cNvSpPr>
            <p:nvPr/>
          </p:nvSpPr>
          <p:spPr bwMode="auto">
            <a:xfrm>
              <a:off x="2976" y="86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2726" name="Line 22"/>
            <p:cNvSpPr>
              <a:spLocks noChangeShapeType="1"/>
            </p:cNvSpPr>
            <p:nvPr/>
          </p:nvSpPr>
          <p:spPr bwMode="auto">
            <a:xfrm>
              <a:off x="3360" y="86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72728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101013" y="4365625"/>
            <a:ext cx="609600" cy="5334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2729" name="AutoShape 25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01013" y="5445125"/>
            <a:ext cx="609600" cy="533400"/>
          </a:xfrm>
          <a:prstGeom prst="actionButtonForwardNex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707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07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2708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08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2709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709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2710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710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2711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711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2712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2712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2713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713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2714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2714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2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2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2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2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/>
      <p:bldP spid="72707" grpId="0" build="p"/>
      <p:bldP spid="72708" grpId="0" build="p"/>
      <p:bldP spid="72709" grpId="0" build="p"/>
      <p:bldP spid="72710" grpId="0" build="p"/>
      <p:bldP spid="72711" grpId="0" build="p"/>
      <p:bldP spid="72712" grpId="0" build="p"/>
      <p:bldP spid="72713" grpId="0" build="p"/>
      <p:bldP spid="72714" grpId="0" build="p"/>
      <p:bldP spid="72728" grpId="0" animBg="1"/>
      <p:bldP spid="727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1F18FF-1467-4B56-A5CF-6181CE898798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304800" y="3733800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8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线－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线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黑体" panose="02010609060101010101" pitchFamily="49" charset="-122"/>
                <a:cs typeface="+mn-cs"/>
              </a:rPr>
              <a:t>编码器的函数表达式：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 Black" panose="020B0A040201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228600" y="228600"/>
            <a:ext cx="88392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8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线－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线编码器有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8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个输入变量，一共有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256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种输入组合，而这里只用了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8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种，其余的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248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种都视为约束条件，即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任一时刻输入只允许一位为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“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”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，可得：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3740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243888" y="5373688"/>
            <a:ext cx="609600" cy="5334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Rectangle 25"/>
          <p:cNvSpPr>
            <a:spLocks noChangeArrowheads="1"/>
          </p:cNvSpPr>
          <p:nvPr/>
        </p:nvSpPr>
        <p:spPr bwMode="auto">
          <a:xfrm>
            <a:off x="2144395" y="1864360"/>
            <a:ext cx="22148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约束条件：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44395" y="2447608"/>
          <a:ext cx="2653030" cy="1376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28700" imgH="533400" progId="Equation.KSEE3">
                  <p:embed/>
                </p:oleObj>
              </mc:Choice>
              <mc:Fallback>
                <p:oleObj name="" r:id="rId1" imgW="1028700" imgH="5334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44395" y="2447608"/>
                        <a:ext cx="2653030" cy="1376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6265" y="4524375"/>
          <a:ext cx="6800215" cy="906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3810000" imgH="508000" progId="Equation.KSEE3">
                  <p:embed/>
                </p:oleObj>
              </mc:Choice>
              <mc:Fallback>
                <p:oleObj name="" r:id="rId5" imgW="3810000" imgH="508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6265" y="4524375"/>
                        <a:ext cx="6800215" cy="906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/>
      <p:bldP spid="73731" grpId="0"/>
      <p:bldP spid="73740" grpId="0" animBg="1"/>
      <p:bldP spid="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0714B3-2259-46C1-8483-0D5A239C4D37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52550" y="1049020"/>
          <a:ext cx="1906905" cy="567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939800" imgH="279400" progId="Equation.KSEE3">
                  <p:embed/>
                </p:oleObj>
              </mc:Choice>
              <mc:Fallback>
                <p:oleObj name="" r:id="rId1" imgW="939800" imgH="2794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52550" y="1049020"/>
                        <a:ext cx="1906905" cy="567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84300" y="1948180"/>
          <a:ext cx="1887220" cy="584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901700" imgH="279400" progId="Equation.KSEE3">
                  <p:embed/>
                </p:oleObj>
              </mc:Choice>
              <mc:Fallback>
                <p:oleObj name="" r:id="rId3" imgW="901700" imgH="2794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4300" y="1948180"/>
                        <a:ext cx="1887220" cy="584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84300" y="2856230"/>
          <a:ext cx="1967865" cy="601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5" imgW="914400" imgH="279400" progId="Equation.KSEE3">
                  <p:embed/>
                </p:oleObj>
              </mc:Choice>
              <mc:Fallback>
                <p:oleObj name="" r:id="rId5" imgW="914400" imgH="2794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84300" y="2856230"/>
                        <a:ext cx="1967865" cy="601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/>
          <p:cNvGraphicFramePr/>
          <p:nvPr/>
        </p:nvGraphicFramePr>
        <p:xfrm>
          <a:off x="20320" y="-21590"/>
          <a:ext cx="9103360" cy="6901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9096375" imgH="6896100" progId="Paint.Picture">
                  <p:embed/>
                </p:oleObj>
              </mc:Choice>
              <mc:Fallback>
                <p:oleObj name="" r:id="rId1" imgW="9096375" imgH="689610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320" y="-21590"/>
                        <a:ext cx="9103360" cy="6901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EA0D9E-0CA9-4DB3-9AB2-8AC8B8EEAFEB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539750" y="587375"/>
            <a:ext cx="4681538" cy="57943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一、半加器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(Half Adder)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9729" name="Group 33"/>
          <p:cNvGrpSpPr/>
          <p:nvPr/>
        </p:nvGrpSpPr>
        <p:grpSpPr>
          <a:xfrm>
            <a:off x="1116013" y="1647825"/>
            <a:ext cx="2863850" cy="2933700"/>
            <a:chOff x="144" y="1416"/>
            <a:chExt cx="1804" cy="1848"/>
          </a:xfrm>
        </p:grpSpPr>
        <p:sp>
          <p:nvSpPr>
            <p:cNvPr id="29730" name="Line 34"/>
            <p:cNvSpPr>
              <a:spLocks noChangeShapeType="1"/>
            </p:cNvSpPr>
            <p:nvPr/>
          </p:nvSpPr>
          <p:spPr bwMode="auto">
            <a:xfrm>
              <a:off x="144" y="1824"/>
              <a:ext cx="180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31" name="Line 35"/>
            <p:cNvSpPr>
              <a:spLocks noChangeShapeType="1"/>
            </p:cNvSpPr>
            <p:nvPr/>
          </p:nvSpPr>
          <p:spPr bwMode="auto">
            <a:xfrm>
              <a:off x="960" y="1488"/>
              <a:ext cx="1" cy="17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32" name="Rectangle 36"/>
            <p:cNvSpPr>
              <a:spLocks noChangeArrowheads="1"/>
            </p:cNvSpPr>
            <p:nvPr/>
          </p:nvSpPr>
          <p:spPr bwMode="auto">
            <a:xfrm>
              <a:off x="144" y="1416"/>
              <a:ext cx="17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A   B   S   C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9733" name="Rectangle 37"/>
          <p:cNvSpPr>
            <a:spLocks noChangeArrowheads="1"/>
          </p:cNvSpPr>
          <p:nvPr/>
        </p:nvSpPr>
        <p:spPr bwMode="auto">
          <a:xfrm>
            <a:off x="1116013" y="2257425"/>
            <a:ext cx="12112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0   0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34" name="Rectangle 38"/>
          <p:cNvSpPr>
            <a:spLocks noChangeArrowheads="1"/>
          </p:cNvSpPr>
          <p:nvPr/>
        </p:nvSpPr>
        <p:spPr bwMode="auto">
          <a:xfrm>
            <a:off x="1116013" y="2790825"/>
            <a:ext cx="12112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0   1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35" name="Rectangle 39"/>
          <p:cNvSpPr>
            <a:spLocks noChangeArrowheads="1"/>
          </p:cNvSpPr>
          <p:nvPr/>
        </p:nvSpPr>
        <p:spPr bwMode="auto">
          <a:xfrm>
            <a:off x="1116013" y="3324225"/>
            <a:ext cx="12112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1   0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36" name="Rectangle 40"/>
          <p:cNvSpPr>
            <a:spLocks noChangeArrowheads="1"/>
          </p:cNvSpPr>
          <p:nvPr/>
        </p:nvSpPr>
        <p:spPr bwMode="auto">
          <a:xfrm>
            <a:off x="1116013" y="3857625"/>
            <a:ext cx="12112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1   1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9737" name="Group 41"/>
          <p:cNvGrpSpPr/>
          <p:nvPr/>
        </p:nvGrpSpPr>
        <p:grpSpPr>
          <a:xfrm>
            <a:off x="1128713" y="5226050"/>
            <a:ext cx="2622550" cy="579438"/>
            <a:chOff x="336" y="3456"/>
            <a:chExt cx="1652" cy="365"/>
          </a:xfrm>
        </p:grpSpPr>
        <p:sp>
          <p:nvSpPr>
            <p:cNvPr id="29738" name="AutoShape 42"/>
            <p:cNvSpPr>
              <a:spLocks noChangeArrowheads="1"/>
            </p:cNvSpPr>
            <p:nvPr/>
          </p:nvSpPr>
          <p:spPr bwMode="auto">
            <a:xfrm>
              <a:off x="816" y="3600"/>
              <a:ext cx="144" cy="144"/>
            </a:xfrm>
            <a:prstGeom prst="flowChartOr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39" name="Rectangle 43"/>
            <p:cNvSpPr>
              <a:spLocks noChangeArrowheads="1"/>
            </p:cNvSpPr>
            <p:nvPr/>
          </p:nvSpPr>
          <p:spPr bwMode="auto">
            <a:xfrm>
              <a:off x="336" y="3456"/>
              <a:ext cx="16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S=A  B  C=AB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321300" y="3343275"/>
            <a:ext cx="2825750" cy="2524125"/>
            <a:chOff x="5480050" y="3876675"/>
            <a:chExt cx="2825750" cy="2524125"/>
          </a:xfrm>
        </p:grpSpPr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6775450" y="4038600"/>
              <a:ext cx="457200" cy="838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11" name="Line 15"/>
            <p:cNvSpPr>
              <a:spLocks noChangeShapeType="1"/>
            </p:cNvSpPr>
            <p:nvPr/>
          </p:nvSpPr>
          <p:spPr bwMode="auto">
            <a:xfrm>
              <a:off x="5856288" y="4267200"/>
              <a:ext cx="9223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12" name="Line 16"/>
            <p:cNvSpPr>
              <a:spLocks noChangeShapeType="1"/>
            </p:cNvSpPr>
            <p:nvPr/>
          </p:nvSpPr>
          <p:spPr bwMode="auto">
            <a:xfrm flipH="1">
              <a:off x="5853113" y="4648200"/>
              <a:ext cx="9223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6775450" y="5562600"/>
              <a:ext cx="457200" cy="838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14" name="Line 18"/>
            <p:cNvSpPr>
              <a:spLocks noChangeShapeType="1"/>
            </p:cNvSpPr>
            <p:nvPr/>
          </p:nvSpPr>
          <p:spPr bwMode="auto">
            <a:xfrm>
              <a:off x="6546850" y="5791200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15" name="Line 19"/>
            <p:cNvSpPr>
              <a:spLocks noChangeShapeType="1"/>
            </p:cNvSpPr>
            <p:nvPr/>
          </p:nvSpPr>
          <p:spPr bwMode="auto">
            <a:xfrm flipH="1">
              <a:off x="6242050" y="6172200"/>
              <a:ext cx="533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16" name="Line 20"/>
            <p:cNvSpPr>
              <a:spLocks noChangeShapeType="1"/>
            </p:cNvSpPr>
            <p:nvPr/>
          </p:nvSpPr>
          <p:spPr bwMode="auto">
            <a:xfrm flipV="1">
              <a:off x="6546850" y="4648200"/>
              <a:ext cx="0" cy="1143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17" name="Line 21"/>
            <p:cNvSpPr>
              <a:spLocks noChangeShapeType="1"/>
            </p:cNvSpPr>
            <p:nvPr/>
          </p:nvSpPr>
          <p:spPr bwMode="auto">
            <a:xfrm flipV="1">
              <a:off x="6242050" y="4267200"/>
              <a:ext cx="0" cy="1905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18" name="Line 22"/>
            <p:cNvSpPr>
              <a:spLocks noChangeShapeType="1"/>
            </p:cNvSpPr>
            <p:nvPr/>
          </p:nvSpPr>
          <p:spPr bwMode="auto">
            <a:xfrm>
              <a:off x="7232650" y="4419600"/>
              <a:ext cx="762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19" name="Line 23"/>
            <p:cNvSpPr>
              <a:spLocks noChangeShapeType="1"/>
            </p:cNvSpPr>
            <p:nvPr/>
          </p:nvSpPr>
          <p:spPr bwMode="auto">
            <a:xfrm>
              <a:off x="7232650" y="6019800"/>
              <a:ext cx="685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20" name="Oval 24"/>
            <p:cNvSpPr>
              <a:spLocks noChangeArrowheads="1"/>
            </p:cNvSpPr>
            <p:nvPr/>
          </p:nvSpPr>
          <p:spPr bwMode="auto">
            <a:xfrm>
              <a:off x="6165850" y="4191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21" name="Oval 25"/>
            <p:cNvSpPr>
              <a:spLocks noChangeArrowheads="1"/>
            </p:cNvSpPr>
            <p:nvPr/>
          </p:nvSpPr>
          <p:spPr bwMode="auto">
            <a:xfrm>
              <a:off x="6470650" y="4572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22" name="Rectangle 26"/>
            <p:cNvSpPr>
              <a:spLocks noChangeArrowheads="1"/>
            </p:cNvSpPr>
            <p:nvPr/>
          </p:nvSpPr>
          <p:spPr bwMode="auto">
            <a:xfrm>
              <a:off x="5480050" y="3876675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A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23" name="Rectangle 27"/>
            <p:cNvSpPr>
              <a:spLocks noChangeArrowheads="1"/>
            </p:cNvSpPr>
            <p:nvPr/>
          </p:nvSpPr>
          <p:spPr bwMode="auto">
            <a:xfrm>
              <a:off x="5480050" y="4333875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B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24" name="Rectangle 28"/>
            <p:cNvSpPr>
              <a:spLocks noChangeArrowheads="1"/>
            </p:cNvSpPr>
            <p:nvPr/>
          </p:nvSpPr>
          <p:spPr bwMode="auto">
            <a:xfrm>
              <a:off x="7918450" y="4105275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S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7842250" y="5705475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C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26" name="Rectangle 30"/>
            <p:cNvSpPr>
              <a:spLocks noChangeArrowheads="1"/>
            </p:cNvSpPr>
            <p:nvPr/>
          </p:nvSpPr>
          <p:spPr bwMode="auto">
            <a:xfrm>
              <a:off x="6699250" y="4105275"/>
              <a:ext cx="5905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=1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6623050" y="5629275"/>
              <a:ext cx="5905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292725" y="1323975"/>
            <a:ext cx="1981200" cy="1600200"/>
            <a:chOff x="5403850" y="1895475"/>
            <a:chExt cx="1981200" cy="1600200"/>
          </a:xfrm>
        </p:grpSpPr>
        <p:sp>
          <p:nvSpPr>
            <p:cNvPr id="29700" name="Rectangle 4"/>
            <p:cNvSpPr>
              <a:spLocks noChangeArrowheads="1"/>
            </p:cNvSpPr>
            <p:nvPr/>
          </p:nvSpPr>
          <p:spPr bwMode="auto">
            <a:xfrm>
              <a:off x="6470650" y="1895475"/>
              <a:ext cx="914400" cy="1600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01" name="Line 5"/>
            <p:cNvSpPr>
              <a:spLocks noChangeShapeType="1"/>
            </p:cNvSpPr>
            <p:nvPr/>
          </p:nvSpPr>
          <p:spPr bwMode="auto">
            <a:xfrm flipH="1">
              <a:off x="5861050" y="2276475"/>
              <a:ext cx="609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02" name="Line 6"/>
            <p:cNvSpPr>
              <a:spLocks noChangeShapeType="1"/>
            </p:cNvSpPr>
            <p:nvPr/>
          </p:nvSpPr>
          <p:spPr bwMode="auto">
            <a:xfrm flipH="1">
              <a:off x="5784850" y="3114675"/>
              <a:ext cx="685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6546850" y="2343150"/>
              <a:ext cx="793750" cy="1066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CO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5403850" y="1962150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A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403850" y="2800350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B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6470650" y="1905000"/>
              <a:ext cx="5397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∑</a:t>
              </a:r>
              <a:endPara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" name="矩形 3"/>
          <p:cNvSpPr/>
          <p:nvPr/>
        </p:nvSpPr>
        <p:spPr bwMode="auto">
          <a:xfrm>
            <a:off x="5851525" y="3324225"/>
            <a:ext cx="1570038" cy="2743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>
            <a:off x="7273925" y="1704975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1" name="Line 8"/>
          <p:cNvSpPr>
            <a:spLocks noChangeShapeType="1"/>
          </p:cNvSpPr>
          <p:nvPr/>
        </p:nvSpPr>
        <p:spPr bwMode="auto">
          <a:xfrm>
            <a:off x="7273925" y="2543175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7807325" y="22288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3" name="Rectangle 13"/>
          <p:cNvSpPr>
            <a:spLocks noChangeArrowheads="1"/>
          </p:cNvSpPr>
          <p:nvPr/>
        </p:nvSpPr>
        <p:spPr bwMode="auto">
          <a:xfrm>
            <a:off x="7807325" y="13144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30500" y="2243138"/>
            <a:ext cx="390525" cy="5857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63938" y="2251075"/>
            <a:ext cx="388938" cy="5857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730500" y="2779713"/>
            <a:ext cx="390525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562350" y="2786063"/>
            <a:ext cx="390525" cy="5857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728913" y="3311525"/>
            <a:ext cx="390525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560763" y="3319463"/>
            <a:ext cx="390525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728913" y="3846513"/>
            <a:ext cx="390525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560763" y="3854450"/>
            <a:ext cx="390525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8" grpId="0" animBg="1"/>
      <p:bldP spid="29733" grpId="0"/>
      <p:bldP spid="29734" grpId="0"/>
      <p:bldP spid="29735" grpId="0"/>
      <p:bldP spid="29736" grpId="0"/>
      <p:bldP spid="4" grpId="0" animBg="1"/>
      <p:bldP spid="52" grpId="0"/>
      <p:bldP spid="53" grpId="0"/>
      <p:bldP spid="5" grpId="0"/>
      <p:bldP spid="6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F2CA3B-4545-456E-B4E9-EC50BD0F3EFE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4" name="Rectangle 24"/>
          <p:cNvSpPr>
            <a:spLocks noChangeArrowheads="1"/>
          </p:cNvSpPr>
          <p:nvPr/>
        </p:nvSpPr>
        <p:spPr bwMode="auto">
          <a:xfrm>
            <a:off x="642620" y="722313"/>
            <a:ext cx="729488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8421BCD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码编码器（二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--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十进制编码器）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         （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10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线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--4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线编码器）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Rectangle 25"/>
          <p:cNvSpPr>
            <a:spLocks noChangeArrowheads="1"/>
          </p:cNvSpPr>
          <p:nvPr/>
        </p:nvSpPr>
        <p:spPr bwMode="auto">
          <a:xfrm>
            <a:off x="728345" y="1820545"/>
            <a:ext cx="42468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输出：四位二进制代码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Rectangle 24"/>
          <p:cNvSpPr>
            <a:spLocks noChangeArrowheads="1"/>
          </p:cNvSpPr>
          <p:nvPr/>
        </p:nvSpPr>
        <p:spPr bwMode="auto">
          <a:xfrm>
            <a:off x="716280" y="2419033"/>
            <a:ext cx="44500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输入：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0---9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共十种状态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728345" y="3137218"/>
            <a:ext cx="22148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列真值表：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0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0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4" grpId="0" advAuto="1000" uiExpand="1" build="p"/>
      <p:bldP spid="2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630" y="150495"/>
            <a:ext cx="8678545" cy="652970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E60805-3C19-4ED5-AE1A-B69F4775AE88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177800" y="182563"/>
            <a:ext cx="3040063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 Black" panose="020B0A04020102020204" pitchFamily="34" charset="0"/>
                <a:ea typeface="黑体" panose="02010609060101010101" pitchFamily="49" charset="-122"/>
                <a:cs typeface="+mn-cs"/>
              </a:rPr>
              <a:t>二、优先编码器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 Black" panose="020B0A040201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228600" y="968375"/>
            <a:ext cx="8763000" cy="207962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优先编码器允许同时有多个输入端有编码请求。由电路对所有的输入信号按优先顺序排队，当多个输入信号同时有效时，编码器只对其中优先权最高的一个进行编码。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228600" y="3306763"/>
            <a:ext cx="688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下面对优先编码器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74LS148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进行讨论。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animBg="1"/>
      <p:bldP spid="75780" grpId="0" animBg="1"/>
      <p:bldP spid="7578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703081-8462-4867-90C8-2D5877977ED3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6874" name="Group 74"/>
          <p:cNvGrpSpPr/>
          <p:nvPr/>
        </p:nvGrpSpPr>
        <p:grpSpPr>
          <a:xfrm>
            <a:off x="1600200" y="152400"/>
            <a:ext cx="5791200" cy="3856038"/>
            <a:chOff x="864" y="282"/>
            <a:chExt cx="3648" cy="2429"/>
          </a:xfrm>
        </p:grpSpPr>
        <p:sp>
          <p:nvSpPr>
            <p:cNvPr id="76802" name="Rectangle 2"/>
            <p:cNvSpPr>
              <a:spLocks noChangeArrowheads="1"/>
            </p:cNvSpPr>
            <p:nvPr/>
          </p:nvSpPr>
          <p:spPr bwMode="auto">
            <a:xfrm>
              <a:off x="1056" y="816"/>
              <a:ext cx="3456" cy="124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03" name="Line 3"/>
            <p:cNvSpPr>
              <a:spLocks noChangeShapeType="1"/>
            </p:cNvSpPr>
            <p:nvPr/>
          </p:nvSpPr>
          <p:spPr bwMode="auto">
            <a:xfrm>
              <a:off x="1200" y="206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04" name="Line 4"/>
            <p:cNvSpPr>
              <a:spLocks noChangeShapeType="1"/>
            </p:cNvSpPr>
            <p:nvPr/>
          </p:nvSpPr>
          <p:spPr bwMode="auto">
            <a:xfrm>
              <a:off x="1584" y="206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05" name="Line 5"/>
            <p:cNvSpPr>
              <a:spLocks noChangeShapeType="1"/>
            </p:cNvSpPr>
            <p:nvPr/>
          </p:nvSpPr>
          <p:spPr bwMode="auto">
            <a:xfrm>
              <a:off x="2016" y="206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06" name="Line 6"/>
            <p:cNvSpPr>
              <a:spLocks noChangeShapeType="1"/>
            </p:cNvSpPr>
            <p:nvPr/>
          </p:nvSpPr>
          <p:spPr bwMode="auto">
            <a:xfrm>
              <a:off x="2448" y="206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07" name="Line 7"/>
            <p:cNvSpPr>
              <a:spLocks noChangeShapeType="1"/>
            </p:cNvSpPr>
            <p:nvPr/>
          </p:nvSpPr>
          <p:spPr bwMode="auto">
            <a:xfrm>
              <a:off x="2928" y="206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08" name="Line 8"/>
            <p:cNvSpPr>
              <a:spLocks noChangeShapeType="1"/>
            </p:cNvSpPr>
            <p:nvPr/>
          </p:nvSpPr>
          <p:spPr bwMode="auto">
            <a:xfrm>
              <a:off x="3408" y="206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09" name="Line 9"/>
            <p:cNvSpPr>
              <a:spLocks noChangeShapeType="1"/>
            </p:cNvSpPr>
            <p:nvPr/>
          </p:nvSpPr>
          <p:spPr bwMode="auto">
            <a:xfrm>
              <a:off x="3840" y="206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10" name="Line 10"/>
            <p:cNvSpPr>
              <a:spLocks noChangeShapeType="1"/>
            </p:cNvSpPr>
            <p:nvPr/>
          </p:nvSpPr>
          <p:spPr bwMode="auto">
            <a:xfrm>
              <a:off x="4320" y="206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11" name="Line 11"/>
            <p:cNvSpPr>
              <a:spLocks noChangeShapeType="1"/>
            </p:cNvSpPr>
            <p:nvPr/>
          </p:nvSpPr>
          <p:spPr bwMode="auto">
            <a:xfrm flipV="1">
              <a:off x="1200" y="6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12" name="Line 12"/>
            <p:cNvSpPr>
              <a:spLocks noChangeShapeType="1"/>
            </p:cNvSpPr>
            <p:nvPr/>
          </p:nvSpPr>
          <p:spPr bwMode="auto">
            <a:xfrm flipV="1">
              <a:off x="1632" y="6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13" name="Line 13"/>
            <p:cNvSpPr>
              <a:spLocks noChangeShapeType="1"/>
            </p:cNvSpPr>
            <p:nvPr/>
          </p:nvSpPr>
          <p:spPr bwMode="auto">
            <a:xfrm flipV="1">
              <a:off x="2064" y="6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14" name="Line 14"/>
            <p:cNvSpPr>
              <a:spLocks noChangeShapeType="1"/>
            </p:cNvSpPr>
            <p:nvPr/>
          </p:nvSpPr>
          <p:spPr bwMode="auto">
            <a:xfrm flipV="1">
              <a:off x="2496" y="57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15" name="Line 15"/>
            <p:cNvSpPr>
              <a:spLocks noChangeShapeType="1"/>
            </p:cNvSpPr>
            <p:nvPr/>
          </p:nvSpPr>
          <p:spPr bwMode="auto">
            <a:xfrm flipV="1">
              <a:off x="2928" y="57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16" name="Line 16"/>
            <p:cNvSpPr>
              <a:spLocks noChangeShapeType="1"/>
            </p:cNvSpPr>
            <p:nvPr/>
          </p:nvSpPr>
          <p:spPr bwMode="auto">
            <a:xfrm flipV="1">
              <a:off x="3360" y="57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17" name="Line 17"/>
            <p:cNvSpPr>
              <a:spLocks noChangeShapeType="1"/>
            </p:cNvSpPr>
            <p:nvPr/>
          </p:nvSpPr>
          <p:spPr bwMode="auto">
            <a:xfrm flipV="1">
              <a:off x="3792" y="6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18" name="Line 18"/>
            <p:cNvSpPr>
              <a:spLocks noChangeShapeType="1"/>
            </p:cNvSpPr>
            <p:nvPr/>
          </p:nvSpPr>
          <p:spPr bwMode="auto">
            <a:xfrm flipV="1">
              <a:off x="4272" y="6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19" name="Rectangle 19"/>
            <p:cNvSpPr>
              <a:spLocks noChangeArrowheads="1"/>
            </p:cNvSpPr>
            <p:nvPr/>
          </p:nvSpPr>
          <p:spPr bwMode="auto">
            <a:xfrm>
              <a:off x="3648" y="282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20" name="Rectangle 20"/>
            <p:cNvSpPr>
              <a:spLocks noChangeArrowheads="1"/>
            </p:cNvSpPr>
            <p:nvPr/>
          </p:nvSpPr>
          <p:spPr bwMode="auto">
            <a:xfrm>
              <a:off x="3216" y="282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21" name="Rectangle 21"/>
            <p:cNvSpPr>
              <a:spLocks noChangeArrowheads="1"/>
            </p:cNvSpPr>
            <p:nvPr/>
          </p:nvSpPr>
          <p:spPr bwMode="auto">
            <a:xfrm>
              <a:off x="2832" y="282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2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22" name="Rectangle 22"/>
            <p:cNvSpPr>
              <a:spLocks noChangeArrowheads="1"/>
            </p:cNvSpPr>
            <p:nvPr/>
          </p:nvSpPr>
          <p:spPr bwMode="auto">
            <a:xfrm>
              <a:off x="2400" y="282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3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23" name="Rectangle 23"/>
            <p:cNvSpPr>
              <a:spLocks noChangeArrowheads="1"/>
            </p:cNvSpPr>
            <p:nvPr/>
          </p:nvSpPr>
          <p:spPr bwMode="auto">
            <a:xfrm>
              <a:off x="1104" y="234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4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24" name="Rectangle 24"/>
            <p:cNvSpPr>
              <a:spLocks noChangeArrowheads="1"/>
            </p:cNvSpPr>
            <p:nvPr/>
          </p:nvSpPr>
          <p:spPr bwMode="auto">
            <a:xfrm>
              <a:off x="1488" y="234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5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25" name="Rectangle 25"/>
            <p:cNvSpPr>
              <a:spLocks noChangeArrowheads="1"/>
            </p:cNvSpPr>
            <p:nvPr/>
          </p:nvSpPr>
          <p:spPr bwMode="auto">
            <a:xfrm>
              <a:off x="1920" y="234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6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26" name="Rectangle 26"/>
            <p:cNvSpPr>
              <a:spLocks noChangeArrowheads="1"/>
            </p:cNvSpPr>
            <p:nvPr/>
          </p:nvSpPr>
          <p:spPr bwMode="auto">
            <a:xfrm>
              <a:off x="2352" y="234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7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27" name="Rectangle 27"/>
            <p:cNvSpPr>
              <a:spLocks noChangeArrowheads="1"/>
            </p:cNvSpPr>
            <p:nvPr/>
          </p:nvSpPr>
          <p:spPr bwMode="auto">
            <a:xfrm>
              <a:off x="2832" y="234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ST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28" name="Rectangle 28"/>
            <p:cNvSpPr>
              <a:spLocks noChangeArrowheads="1"/>
            </p:cNvSpPr>
            <p:nvPr/>
          </p:nvSpPr>
          <p:spPr bwMode="auto">
            <a:xfrm>
              <a:off x="3264" y="234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2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29" name="Rectangle 29"/>
            <p:cNvSpPr>
              <a:spLocks noChangeArrowheads="1"/>
            </p:cNvSpPr>
            <p:nvPr/>
          </p:nvSpPr>
          <p:spPr bwMode="auto">
            <a:xfrm>
              <a:off x="3696" y="234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30" name="Rectangle 30"/>
            <p:cNvSpPr>
              <a:spLocks noChangeArrowheads="1"/>
            </p:cNvSpPr>
            <p:nvPr/>
          </p:nvSpPr>
          <p:spPr bwMode="auto">
            <a:xfrm>
              <a:off x="4080" y="282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31" name="Line 31"/>
            <p:cNvSpPr>
              <a:spLocks noChangeShapeType="1"/>
            </p:cNvSpPr>
            <p:nvPr/>
          </p:nvSpPr>
          <p:spPr bwMode="auto">
            <a:xfrm>
              <a:off x="4128" y="2256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32" name="Rectangle 32"/>
            <p:cNvSpPr>
              <a:spLocks noChangeArrowheads="1"/>
            </p:cNvSpPr>
            <p:nvPr/>
          </p:nvSpPr>
          <p:spPr bwMode="auto">
            <a:xfrm>
              <a:off x="864" y="282"/>
              <a:ext cx="4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V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CC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33" name="Rectangle 33"/>
            <p:cNvSpPr>
              <a:spLocks noChangeArrowheads="1"/>
            </p:cNvSpPr>
            <p:nvPr/>
          </p:nvSpPr>
          <p:spPr bwMode="auto">
            <a:xfrm>
              <a:off x="1440" y="282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S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34" name="Rectangle 34"/>
            <p:cNvSpPr>
              <a:spLocks noChangeArrowheads="1"/>
            </p:cNvSpPr>
            <p:nvPr/>
          </p:nvSpPr>
          <p:spPr bwMode="auto">
            <a:xfrm>
              <a:off x="1824" y="282"/>
              <a:ext cx="4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EX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35" name="Rectangle 35"/>
            <p:cNvSpPr>
              <a:spLocks noChangeArrowheads="1"/>
            </p:cNvSpPr>
            <p:nvPr/>
          </p:nvSpPr>
          <p:spPr bwMode="auto">
            <a:xfrm>
              <a:off x="2160" y="1248"/>
              <a:ext cx="21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74LS148 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36" name="Line 36"/>
            <p:cNvSpPr>
              <a:spLocks noChangeShapeType="1"/>
            </p:cNvSpPr>
            <p:nvPr/>
          </p:nvSpPr>
          <p:spPr bwMode="auto">
            <a:xfrm>
              <a:off x="1152" y="240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37" name="Line 37"/>
            <p:cNvSpPr>
              <a:spLocks noChangeShapeType="1"/>
            </p:cNvSpPr>
            <p:nvPr/>
          </p:nvSpPr>
          <p:spPr bwMode="auto">
            <a:xfrm>
              <a:off x="1536" y="240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38" name="Line 38"/>
            <p:cNvSpPr>
              <a:spLocks noChangeShapeType="1"/>
            </p:cNvSpPr>
            <p:nvPr/>
          </p:nvSpPr>
          <p:spPr bwMode="auto">
            <a:xfrm>
              <a:off x="1968" y="240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39" name="Line 39"/>
            <p:cNvSpPr>
              <a:spLocks noChangeShapeType="1"/>
            </p:cNvSpPr>
            <p:nvPr/>
          </p:nvSpPr>
          <p:spPr bwMode="auto">
            <a:xfrm>
              <a:off x="2400" y="240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40" name="Line 40"/>
            <p:cNvSpPr>
              <a:spLocks noChangeShapeType="1"/>
            </p:cNvSpPr>
            <p:nvPr/>
          </p:nvSpPr>
          <p:spPr bwMode="auto">
            <a:xfrm>
              <a:off x="2880" y="2400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41" name="Line 41"/>
            <p:cNvSpPr>
              <a:spLocks noChangeShapeType="1"/>
            </p:cNvSpPr>
            <p:nvPr/>
          </p:nvSpPr>
          <p:spPr bwMode="auto">
            <a:xfrm>
              <a:off x="3312" y="240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42" name="Line 42"/>
            <p:cNvSpPr>
              <a:spLocks noChangeShapeType="1"/>
            </p:cNvSpPr>
            <p:nvPr/>
          </p:nvSpPr>
          <p:spPr bwMode="auto">
            <a:xfrm>
              <a:off x="3744" y="240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43" name="Line 43"/>
            <p:cNvSpPr>
              <a:spLocks noChangeShapeType="1"/>
            </p:cNvSpPr>
            <p:nvPr/>
          </p:nvSpPr>
          <p:spPr bwMode="auto">
            <a:xfrm>
              <a:off x="4128" y="33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44" name="Line 44"/>
            <p:cNvSpPr>
              <a:spLocks noChangeShapeType="1"/>
            </p:cNvSpPr>
            <p:nvPr/>
          </p:nvSpPr>
          <p:spPr bwMode="auto">
            <a:xfrm>
              <a:off x="3696" y="33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45" name="Line 45"/>
            <p:cNvSpPr>
              <a:spLocks noChangeShapeType="1"/>
            </p:cNvSpPr>
            <p:nvPr/>
          </p:nvSpPr>
          <p:spPr bwMode="auto">
            <a:xfrm>
              <a:off x="3264" y="33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46" name="Line 46"/>
            <p:cNvSpPr>
              <a:spLocks noChangeShapeType="1"/>
            </p:cNvSpPr>
            <p:nvPr/>
          </p:nvSpPr>
          <p:spPr bwMode="auto">
            <a:xfrm>
              <a:off x="2880" y="33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47" name="Line 47"/>
            <p:cNvSpPr>
              <a:spLocks noChangeShapeType="1"/>
            </p:cNvSpPr>
            <p:nvPr/>
          </p:nvSpPr>
          <p:spPr bwMode="auto">
            <a:xfrm>
              <a:off x="2448" y="33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48" name="Line 48"/>
            <p:cNvSpPr>
              <a:spLocks noChangeShapeType="1"/>
            </p:cNvSpPr>
            <p:nvPr/>
          </p:nvSpPr>
          <p:spPr bwMode="auto">
            <a:xfrm>
              <a:off x="1872" y="33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49" name="Rectangle 49"/>
            <p:cNvSpPr>
              <a:spLocks noChangeArrowheads="1"/>
            </p:cNvSpPr>
            <p:nvPr/>
          </p:nvSpPr>
          <p:spPr bwMode="auto">
            <a:xfrm>
              <a:off x="1056" y="172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50" name="Rectangle 50"/>
            <p:cNvSpPr>
              <a:spLocks noChangeArrowheads="1"/>
            </p:cNvSpPr>
            <p:nvPr/>
          </p:nvSpPr>
          <p:spPr bwMode="auto">
            <a:xfrm>
              <a:off x="1440" y="172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2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51" name="Rectangle 51"/>
            <p:cNvSpPr>
              <a:spLocks noChangeArrowheads="1"/>
            </p:cNvSpPr>
            <p:nvPr/>
          </p:nvSpPr>
          <p:spPr bwMode="auto">
            <a:xfrm>
              <a:off x="1872" y="172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3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52" name="Rectangle 52"/>
            <p:cNvSpPr>
              <a:spLocks noChangeArrowheads="1"/>
            </p:cNvSpPr>
            <p:nvPr/>
          </p:nvSpPr>
          <p:spPr bwMode="auto">
            <a:xfrm>
              <a:off x="2304" y="172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4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53" name="Rectangle 53"/>
            <p:cNvSpPr>
              <a:spLocks noChangeArrowheads="1"/>
            </p:cNvSpPr>
            <p:nvPr/>
          </p:nvSpPr>
          <p:spPr bwMode="auto">
            <a:xfrm>
              <a:off x="2784" y="172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5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54" name="Rectangle 54"/>
            <p:cNvSpPr>
              <a:spLocks noChangeArrowheads="1"/>
            </p:cNvSpPr>
            <p:nvPr/>
          </p:nvSpPr>
          <p:spPr bwMode="auto">
            <a:xfrm>
              <a:off x="3264" y="172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6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55" name="Rectangle 55"/>
            <p:cNvSpPr>
              <a:spLocks noChangeArrowheads="1"/>
            </p:cNvSpPr>
            <p:nvPr/>
          </p:nvSpPr>
          <p:spPr bwMode="auto">
            <a:xfrm>
              <a:off x="3696" y="172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7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56" name="Rectangle 56"/>
            <p:cNvSpPr>
              <a:spLocks noChangeArrowheads="1"/>
            </p:cNvSpPr>
            <p:nvPr/>
          </p:nvSpPr>
          <p:spPr bwMode="auto">
            <a:xfrm>
              <a:off x="4176" y="172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8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57" name="Rectangle 57"/>
            <p:cNvSpPr>
              <a:spLocks noChangeArrowheads="1"/>
            </p:cNvSpPr>
            <p:nvPr/>
          </p:nvSpPr>
          <p:spPr bwMode="auto">
            <a:xfrm>
              <a:off x="4128" y="76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9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58" name="Rectangle 58"/>
            <p:cNvSpPr>
              <a:spLocks noChangeArrowheads="1"/>
            </p:cNvSpPr>
            <p:nvPr/>
          </p:nvSpPr>
          <p:spPr bwMode="auto">
            <a:xfrm>
              <a:off x="3600" y="76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59" name="Rectangle 59"/>
            <p:cNvSpPr>
              <a:spLocks noChangeArrowheads="1"/>
            </p:cNvSpPr>
            <p:nvPr/>
          </p:nvSpPr>
          <p:spPr bwMode="auto">
            <a:xfrm>
              <a:off x="3168" y="76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60" name="Rectangle 60"/>
            <p:cNvSpPr>
              <a:spLocks noChangeArrowheads="1"/>
            </p:cNvSpPr>
            <p:nvPr/>
          </p:nvSpPr>
          <p:spPr bwMode="auto">
            <a:xfrm>
              <a:off x="1008" y="76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16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61" name="Rectangle 61"/>
            <p:cNvSpPr>
              <a:spLocks noChangeArrowheads="1"/>
            </p:cNvSpPr>
            <p:nvPr/>
          </p:nvSpPr>
          <p:spPr bwMode="auto">
            <a:xfrm>
              <a:off x="1440" y="76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15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62" name="Rectangle 62"/>
            <p:cNvSpPr>
              <a:spLocks noChangeArrowheads="1"/>
            </p:cNvSpPr>
            <p:nvPr/>
          </p:nvSpPr>
          <p:spPr bwMode="auto">
            <a:xfrm>
              <a:off x="1824" y="76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14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63" name="Rectangle 63"/>
            <p:cNvSpPr>
              <a:spLocks noChangeArrowheads="1"/>
            </p:cNvSpPr>
            <p:nvPr/>
          </p:nvSpPr>
          <p:spPr bwMode="auto">
            <a:xfrm>
              <a:off x="2736" y="76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12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64" name="Rectangle 64"/>
            <p:cNvSpPr>
              <a:spLocks noChangeArrowheads="1"/>
            </p:cNvSpPr>
            <p:nvPr/>
          </p:nvSpPr>
          <p:spPr bwMode="auto">
            <a:xfrm>
              <a:off x="2256" y="76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13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65" name="Arc 65"/>
            <p:cNvSpPr/>
            <p:nvPr/>
          </p:nvSpPr>
          <p:spPr bwMode="auto">
            <a:xfrm>
              <a:off x="1056" y="1344"/>
              <a:ext cx="143" cy="14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99"/>
                <a:gd name="T2" fmla="*/ 230 w 21600"/>
                <a:gd name="T3" fmla="*/ 43199 h 43199"/>
                <a:gd name="T4" fmla="*/ 0 w 21600"/>
                <a:gd name="T5" fmla="*/ 21600 h 4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99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39"/>
                    <a:pt x="12068" y="43072"/>
                    <a:pt x="229" y="43198"/>
                  </a:cubicBezTo>
                </a:path>
                <a:path w="21600" h="43199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39"/>
                    <a:pt x="12068" y="43072"/>
                    <a:pt x="229" y="4319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76867" name="Rectangle 67"/>
          <p:cNvSpPr>
            <a:spLocks noChangeArrowheads="1"/>
          </p:cNvSpPr>
          <p:nvPr/>
        </p:nvSpPr>
        <p:spPr bwMode="auto">
          <a:xfrm>
            <a:off x="304800" y="4267200"/>
            <a:ext cx="8686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优先编码器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74LS148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以  的优先权最高，以下依次为            。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6877" name="Rectangle 77"/>
          <p:cNvSpPr>
            <a:spLocks noChangeArrowheads="1"/>
          </p:cNvSpPr>
          <p:nvPr/>
        </p:nvSpPr>
        <p:spPr bwMode="auto">
          <a:xfrm>
            <a:off x="304800" y="5424805"/>
            <a:ext cx="8839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为编码器的使能控制端，只有为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“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”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时编码器才工作，为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“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”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时所有的输出均被封锁为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“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”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05935" y="4321175"/>
          <a:ext cx="342265" cy="490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177165" imgH="254000" progId="Equation.KSEE3">
                  <p:embed/>
                </p:oleObj>
              </mc:Choice>
              <mc:Fallback>
                <p:oleObj name="" r:id="rId1" imgW="177165" imgH="2540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05935" y="4321175"/>
                        <a:ext cx="342265" cy="490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89368" y="4864100"/>
          <a:ext cx="2240280" cy="575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990600" imgH="254000" progId="Equation.KSEE3">
                  <p:embed/>
                </p:oleObj>
              </mc:Choice>
              <mc:Fallback>
                <p:oleObj name="" r:id="rId3" imgW="990600" imgH="2540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9368" y="4864100"/>
                        <a:ext cx="2240280" cy="575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7995" y="5439410"/>
          <a:ext cx="443865" cy="41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5" imgW="228600" imgH="215900" progId="Equation.KSEE3">
                  <p:embed/>
                </p:oleObj>
              </mc:Choice>
              <mc:Fallback>
                <p:oleObj name="" r:id="rId5" imgW="228600" imgH="2159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7995" y="5439410"/>
                        <a:ext cx="443865" cy="419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5957AF-463A-4172-A872-2CEE90352454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7837" name="Group 13"/>
          <p:cNvGrpSpPr/>
          <p:nvPr/>
        </p:nvGrpSpPr>
        <p:grpSpPr>
          <a:xfrm>
            <a:off x="273050" y="325438"/>
            <a:ext cx="8763000" cy="1087437"/>
            <a:chOff x="192" y="163"/>
            <a:chExt cx="5376" cy="685"/>
          </a:xfrm>
        </p:grpSpPr>
        <p:sp>
          <p:nvSpPr>
            <p:cNvPr id="77828" name="Rectangle 4"/>
            <p:cNvSpPr>
              <a:spLocks noChangeArrowheads="1"/>
            </p:cNvSpPr>
            <p:nvPr/>
          </p:nvSpPr>
          <p:spPr bwMode="auto">
            <a:xfrm>
              <a:off x="192" y="163"/>
              <a:ext cx="5376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 Black" panose="020B0A04020102020204" pitchFamily="34" charset="0"/>
                  <a:ea typeface="宋体" panose="02010600030101010101" pitchFamily="2" charset="-122"/>
                  <a:cs typeface="+mn-cs"/>
                </a:rPr>
                <a:t>   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为选通输出端，当   为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“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”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而无信号输入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(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即</a:t>
              </a: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     为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“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”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)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时，  为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“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”</a:t>
              </a:r>
              <a:r>
                <a:rPr kumimoji="1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。</a:t>
              </a:r>
              <a:endPara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graphicFrame>
          <p:nvGraphicFramePr>
            <p:cNvPr id="100371" name="Object 5"/>
            <p:cNvGraphicFramePr>
              <a:graphicFrameLocks noChangeAspect="1"/>
            </p:cNvGraphicFramePr>
            <p:nvPr/>
          </p:nvGraphicFramePr>
          <p:xfrm>
            <a:off x="2574" y="163"/>
            <a:ext cx="35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1" imgW="109855" imgH="102235" progId="Equation.3">
                    <p:embed/>
                  </p:oleObj>
                </mc:Choice>
                <mc:Fallback>
                  <p:oleObj name="" r:id="rId1" imgW="109855" imgH="102235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74" y="163"/>
                          <a:ext cx="354" cy="3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72" name="Object 6"/>
            <p:cNvGraphicFramePr>
              <a:graphicFrameLocks noChangeAspect="1"/>
            </p:cNvGraphicFramePr>
            <p:nvPr/>
          </p:nvGraphicFramePr>
          <p:xfrm>
            <a:off x="240" y="174"/>
            <a:ext cx="275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3" imgW="73025" imgH="109855" progId="Equation.3">
                    <p:embed/>
                  </p:oleObj>
                </mc:Choice>
                <mc:Fallback>
                  <p:oleObj name="" r:id="rId3" imgW="73025" imgH="109855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0" y="174"/>
                          <a:ext cx="275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73" name="Object 7"/>
            <p:cNvGraphicFramePr>
              <a:graphicFrameLocks noChangeAspect="1"/>
            </p:cNvGraphicFramePr>
            <p:nvPr/>
          </p:nvGraphicFramePr>
          <p:xfrm>
            <a:off x="240" y="480"/>
            <a:ext cx="766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5" imgW="314325" imgH="102235" progId="Equation.3">
                    <p:embed/>
                  </p:oleObj>
                </mc:Choice>
                <mc:Fallback>
                  <p:oleObj name="" r:id="rId5" imgW="314325" imgH="102235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0" y="480"/>
                          <a:ext cx="766" cy="3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74" name="Object 8"/>
            <p:cNvGraphicFramePr>
              <a:graphicFrameLocks noChangeAspect="1"/>
            </p:cNvGraphicFramePr>
            <p:nvPr/>
          </p:nvGraphicFramePr>
          <p:xfrm>
            <a:off x="2256" y="493"/>
            <a:ext cx="275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7" imgW="73025" imgH="109855" progId="Equation.3">
                    <p:embed/>
                  </p:oleObj>
                </mc:Choice>
                <mc:Fallback>
                  <p:oleObj name="" r:id="rId7" imgW="73025" imgH="109855" progId="Equation.3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56" y="493"/>
                          <a:ext cx="275" cy="3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2293938" y="1444625"/>
          <a:ext cx="4030662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9" imgW="1184910" imgH="146050" progId="Equation.3">
                  <p:embed/>
                </p:oleObj>
              </mc:Choice>
              <mc:Fallback>
                <p:oleObj name="" r:id="rId9" imgW="1184910" imgH="14605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93938" y="1444625"/>
                        <a:ext cx="4030662" cy="688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855" name="Group 31"/>
          <p:cNvGrpSpPr/>
          <p:nvPr/>
        </p:nvGrpSpPr>
        <p:grpSpPr>
          <a:xfrm>
            <a:off x="304800" y="2149475"/>
            <a:ext cx="8578850" cy="593725"/>
            <a:chOff x="192" y="1354"/>
            <a:chExt cx="5404" cy="374"/>
          </a:xfrm>
        </p:grpSpPr>
        <p:sp>
          <p:nvSpPr>
            <p:cNvPr id="77835" name="Rectangle 11"/>
            <p:cNvSpPr>
              <a:spLocks noChangeArrowheads="1"/>
            </p:cNvSpPr>
            <p:nvPr/>
          </p:nvSpPr>
          <p:spPr bwMode="auto">
            <a:xfrm>
              <a:off x="192" y="1354"/>
              <a:ext cx="540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 Black" panose="020B0A04020102020204" pitchFamily="34" charset="0"/>
                  <a:ea typeface="黑体" panose="02010609060101010101" pitchFamily="49" charset="-122"/>
                  <a:cs typeface="+mn-cs"/>
                </a:rPr>
                <a:t>所以</a:t>
              </a: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 Black" panose="020B0A04020102020204" pitchFamily="34" charset="0"/>
                  <a:ea typeface="宋体" panose="02010600030101010101" pitchFamily="2" charset="-122"/>
                  <a:cs typeface="+mn-cs"/>
                </a:rPr>
                <a:t>        </a:t>
              </a: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 Black" panose="020B0A04020102020204" pitchFamily="34" charset="0"/>
                  <a:ea typeface="黑体" panose="02010609060101010101" pitchFamily="49" charset="-122"/>
                  <a:cs typeface="+mn-cs"/>
                </a:rPr>
                <a:t>表示工作状态，但无编码信号输入。</a:t>
              </a: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graphicFrame>
          <p:nvGraphicFramePr>
            <p:cNvPr id="100369" name="Object 12"/>
            <p:cNvGraphicFramePr>
              <a:graphicFrameLocks noChangeAspect="1"/>
            </p:cNvGraphicFramePr>
            <p:nvPr/>
          </p:nvGraphicFramePr>
          <p:xfrm>
            <a:off x="807" y="1373"/>
            <a:ext cx="655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11" imgW="255905" imgH="109855" progId="Equation.3">
                    <p:embed/>
                  </p:oleObj>
                </mc:Choice>
                <mc:Fallback>
                  <p:oleObj name="" r:id="rId11" imgW="255905" imgH="109855" progId="Equation.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07" y="1373"/>
                          <a:ext cx="655" cy="3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7847" name="Object 23"/>
          <p:cNvGraphicFramePr>
            <a:graphicFrameLocks noChangeAspect="1"/>
          </p:cNvGraphicFramePr>
          <p:nvPr/>
        </p:nvGraphicFramePr>
        <p:xfrm>
          <a:off x="1981200" y="4114800"/>
          <a:ext cx="494188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3" imgW="1463040" imgH="139065" progId="Equation.3">
                  <p:embed/>
                </p:oleObj>
              </mc:Choice>
              <mc:Fallback>
                <p:oleObj name="" r:id="rId13" imgW="1463040" imgH="139065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81200" y="4114800"/>
                        <a:ext cx="4941888" cy="657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8" name="Rectangle 24"/>
          <p:cNvSpPr>
            <a:spLocks noChangeArrowheads="1"/>
          </p:cNvSpPr>
          <p:nvPr/>
        </p:nvSpPr>
        <p:spPr bwMode="auto">
          <a:xfrm>
            <a:off x="304800" y="5562600"/>
            <a:ext cx="607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该优先编码器的编码真值表如下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: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77854" name="Group 30"/>
          <p:cNvGrpSpPr/>
          <p:nvPr/>
        </p:nvGrpSpPr>
        <p:grpSpPr>
          <a:xfrm>
            <a:off x="304800" y="2844800"/>
            <a:ext cx="8686800" cy="1168400"/>
            <a:chOff x="192" y="1792"/>
            <a:chExt cx="5472" cy="736"/>
          </a:xfrm>
        </p:grpSpPr>
        <p:sp>
          <p:nvSpPr>
            <p:cNvPr id="77841" name="Rectangle 17"/>
            <p:cNvSpPr>
              <a:spLocks noChangeArrowheads="1"/>
            </p:cNvSpPr>
            <p:nvPr/>
          </p:nvSpPr>
          <p:spPr bwMode="auto">
            <a:xfrm>
              <a:off x="192" y="1792"/>
              <a:ext cx="5472" cy="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  </a:t>
              </a: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称为扩展端，若任一个编码输入为</a:t>
              </a: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“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”</a:t>
              </a: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，且</a:t>
              </a: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          ，则       。</a:t>
              </a: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graphicFrame>
          <p:nvGraphicFramePr>
            <p:cNvPr id="100365" name="Object 18"/>
            <p:cNvGraphicFramePr>
              <a:graphicFrameLocks noChangeAspect="1"/>
            </p:cNvGraphicFramePr>
            <p:nvPr/>
          </p:nvGraphicFramePr>
          <p:xfrm>
            <a:off x="243" y="2154"/>
            <a:ext cx="1485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15" imgW="665480" imgH="116840" progId="Equation.3">
                    <p:embed/>
                  </p:oleObj>
                </mc:Choice>
                <mc:Fallback>
                  <p:oleObj name="" r:id="rId15" imgW="665480" imgH="11684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3" y="2154"/>
                          <a:ext cx="1485" cy="3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66" name="Object 20"/>
            <p:cNvGraphicFramePr>
              <a:graphicFrameLocks noChangeAspect="1"/>
            </p:cNvGraphicFramePr>
            <p:nvPr/>
          </p:nvGraphicFramePr>
          <p:xfrm>
            <a:off x="2212" y="2193"/>
            <a:ext cx="813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17" imgW="336550" imgH="102235" progId="Equation.3">
                    <p:embed/>
                  </p:oleObj>
                </mc:Choice>
                <mc:Fallback>
                  <p:oleObj name="" r:id="rId17" imgW="336550" imgH="102235" progId="Equation.3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12" y="2193"/>
                          <a:ext cx="813" cy="3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67" name="Object 25"/>
            <p:cNvGraphicFramePr>
              <a:graphicFrameLocks noChangeAspect="1"/>
            </p:cNvGraphicFramePr>
            <p:nvPr/>
          </p:nvGraphicFramePr>
          <p:xfrm>
            <a:off x="231" y="1805"/>
            <a:ext cx="436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19" imgW="146050" imgH="102235" progId="Equation.3">
                    <p:embed/>
                  </p:oleObj>
                </mc:Choice>
                <mc:Fallback>
                  <p:oleObj name="" r:id="rId19" imgW="146050" imgH="102235" progId="Equation.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1" y="1805"/>
                          <a:ext cx="436" cy="3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7853" name="Group 29"/>
          <p:cNvGrpSpPr/>
          <p:nvPr/>
        </p:nvGrpSpPr>
        <p:grpSpPr>
          <a:xfrm>
            <a:off x="349250" y="4830763"/>
            <a:ext cx="8718550" cy="579437"/>
            <a:chOff x="288" y="2832"/>
            <a:chExt cx="5492" cy="365"/>
          </a:xfrm>
        </p:grpSpPr>
        <p:graphicFrame>
          <p:nvGraphicFramePr>
            <p:cNvPr id="100362" name="Object 21"/>
            <p:cNvGraphicFramePr>
              <a:graphicFrameLocks noChangeAspect="1"/>
            </p:cNvGraphicFramePr>
            <p:nvPr/>
          </p:nvGraphicFramePr>
          <p:xfrm>
            <a:off x="851" y="2854"/>
            <a:ext cx="813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21" imgW="336550" imgH="102235" progId="Equation.3">
                    <p:embed/>
                  </p:oleObj>
                </mc:Choice>
                <mc:Fallback>
                  <p:oleObj name="" r:id="rId21" imgW="336550" imgH="102235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51" y="2854"/>
                          <a:ext cx="813" cy="3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52" name="Rectangle 28"/>
            <p:cNvSpPr>
              <a:spLocks noChangeArrowheads="1"/>
            </p:cNvSpPr>
            <p:nvPr/>
          </p:nvSpPr>
          <p:spPr bwMode="auto">
            <a:xfrm>
              <a:off x="288" y="2832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所以      表示工作状态，且有编码信号输入。</a:t>
              </a: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7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4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1FEB6B-E7B0-4BE0-9FBC-009E8C27B926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8850" name="Line 2"/>
          <p:cNvSpPr>
            <a:spLocks noChangeShapeType="1"/>
          </p:cNvSpPr>
          <p:nvPr/>
        </p:nvSpPr>
        <p:spPr bwMode="auto">
          <a:xfrm>
            <a:off x="685800" y="1066800"/>
            <a:ext cx="830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8851" name="Line 3"/>
          <p:cNvSpPr>
            <a:spLocks noChangeShapeType="1"/>
          </p:cNvSpPr>
          <p:nvPr/>
        </p:nvSpPr>
        <p:spPr bwMode="auto">
          <a:xfrm>
            <a:off x="5257800" y="609600"/>
            <a:ext cx="0" cy="571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8852" name="Line 4"/>
          <p:cNvSpPr>
            <a:spLocks noChangeShapeType="1"/>
          </p:cNvSpPr>
          <p:nvPr/>
        </p:nvSpPr>
        <p:spPr bwMode="auto">
          <a:xfrm>
            <a:off x="7239000" y="647700"/>
            <a:ext cx="0" cy="567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533400" y="487363"/>
            <a:ext cx="7969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ST I</a:t>
            </a:r>
            <a:r>
              <a: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 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</a:t>
            </a:r>
            <a:r>
              <a: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 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</a:t>
            </a:r>
            <a:r>
              <a: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 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</a:t>
            </a:r>
            <a:r>
              <a: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 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</a:t>
            </a:r>
            <a:r>
              <a: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 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</a:t>
            </a:r>
            <a:r>
              <a: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 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</a:t>
            </a:r>
            <a:r>
              <a: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6 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</a:t>
            </a:r>
            <a:r>
              <a: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7     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Y</a:t>
            </a:r>
            <a:r>
              <a: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 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Y</a:t>
            </a:r>
            <a:r>
              <a: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  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Y</a:t>
            </a:r>
            <a:r>
              <a: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    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Y</a:t>
            </a:r>
            <a:r>
              <a: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EX 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Y</a:t>
            </a:r>
            <a:r>
              <a: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</a:t>
            </a:r>
            <a:endParaRPr kumimoji="1" lang="en-US" altLang="zh-CN" sz="3200" b="0" i="0" u="none" strike="noStrike" kern="1200" cap="none" spc="0" normalizeH="0" baseline="-2500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8854" name="Line 6"/>
          <p:cNvSpPr>
            <a:spLocks noChangeShapeType="1"/>
          </p:cNvSpPr>
          <p:nvPr/>
        </p:nvSpPr>
        <p:spPr bwMode="auto">
          <a:xfrm>
            <a:off x="674688" y="56515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8855" name="Line 7"/>
          <p:cNvSpPr>
            <a:spLocks noChangeShapeType="1"/>
          </p:cNvSpPr>
          <p:nvPr/>
        </p:nvSpPr>
        <p:spPr bwMode="auto">
          <a:xfrm>
            <a:off x="1219200" y="609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8856" name="Line 8"/>
          <p:cNvSpPr>
            <a:spLocks noChangeShapeType="1"/>
          </p:cNvSpPr>
          <p:nvPr/>
        </p:nvSpPr>
        <p:spPr bwMode="auto">
          <a:xfrm>
            <a:off x="1676400" y="609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8857" name="Line 9"/>
          <p:cNvSpPr>
            <a:spLocks noChangeShapeType="1"/>
          </p:cNvSpPr>
          <p:nvPr/>
        </p:nvSpPr>
        <p:spPr bwMode="auto">
          <a:xfrm>
            <a:off x="2133600" y="609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8858" name="Line 10"/>
          <p:cNvSpPr>
            <a:spLocks noChangeShapeType="1"/>
          </p:cNvSpPr>
          <p:nvPr/>
        </p:nvSpPr>
        <p:spPr bwMode="auto">
          <a:xfrm>
            <a:off x="2590800" y="609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8859" name="Line 11"/>
          <p:cNvSpPr>
            <a:spLocks noChangeShapeType="1"/>
          </p:cNvSpPr>
          <p:nvPr/>
        </p:nvSpPr>
        <p:spPr bwMode="auto">
          <a:xfrm>
            <a:off x="3124200" y="609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8860" name="Line 12"/>
          <p:cNvSpPr>
            <a:spLocks noChangeShapeType="1"/>
          </p:cNvSpPr>
          <p:nvPr/>
        </p:nvSpPr>
        <p:spPr bwMode="auto">
          <a:xfrm>
            <a:off x="3581400" y="609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8861" name="Line 13"/>
          <p:cNvSpPr>
            <a:spLocks noChangeShapeType="1"/>
          </p:cNvSpPr>
          <p:nvPr/>
        </p:nvSpPr>
        <p:spPr bwMode="auto">
          <a:xfrm>
            <a:off x="4038600" y="609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8862" name="Line 14"/>
          <p:cNvSpPr>
            <a:spLocks noChangeShapeType="1"/>
          </p:cNvSpPr>
          <p:nvPr/>
        </p:nvSpPr>
        <p:spPr bwMode="auto">
          <a:xfrm>
            <a:off x="4495800" y="609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8863" name="Line 15"/>
          <p:cNvSpPr>
            <a:spLocks noChangeShapeType="1"/>
          </p:cNvSpPr>
          <p:nvPr/>
        </p:nvSpPr>
        <p:spPr bwMode="auto">
          <a:xfrm>
            <a:off x="5486400" y="609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8864" name="Line 16"/>
          <p:cNvSpPr>
            <a:spLocks noChangeShapeType="1"/>
          </p:cNvSpPr>
          <p:nvPr/>
        </p:nvSpPr>
        <p:spPr bwMode="auto">
          <a:xfrm>
            <a:off x="5943600" y="609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8865" name="Line 17"/>
          <p:cNvSpPr>
            <a:spLocks noChangeShapeType="1"/>
          </p:cNvSpPr>
          <p:nvPr/>
        </p:nvSpPr>
        <p:spPr bwMode="auto">
          <a:xfrm>
            <a:off x="6553200" y="609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8866" name="Line 18"/>
          <p:cNvSpPr>
            <a:spLocks noChangeShapeType="1"/>
          </p:cNvSpPr>
          <p:nvPr/>
        </p:nvSpPr>
        <p:spPr bwMode="auto">
          <a:xfrm>
            <a:off x="7467600" y="609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8867" name="Rectangle 19"/>
          <p:cNvSpPr>
            <a:spLocks noChangeArrowheads="1"/>
          </p:cNvSpPr>
          <p:nvPr/>
        </p:nvSpPr>
        <p:spPr bwMode="auto">
          <a:xfrm>
            <a:off x="609600" y="1066800"/>
            <a:ext cx="7905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  d d d  d d d  d d    1 1  1    1  1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8868" name="Rectangle 20"/>
          <p:cNvSpPr>
            <a:spLocks noChangeArrowheads="1"/>
          </p:cNvSpPr>
          <p:nvPr/>
        </p:nvSpPr>
        <p:spPr bwMode="auto">
          <a:xfrm>
            <a:off x="609600" y="1524000"/>
            <a:ext cx="7905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0  1 1 1  1 1 1  1 1    1 1  1    1  0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8869" name="Rectangle 21"/>
          <p:cNvSpPr>
            <a:spLocks noChangeArrowheads="1"/>
          </p:cNvSpPr>
          <p:nvPr/>
        </p:nvSpPr>
        <p:spPr bwMode="auto">
          <a:xfrm>
            <a:off x="609600" y="2057400"/>
            <a:ext cx="7905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  d d d  d d d  d 0    0 0  0    0  1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8870" name="Rectangle 22"/>
          <p:cNvSpPr>
            <a:spLocks noChangeArrowheads="1"/>
          </p:cNvSpPr>
          <p:nvPr/>
        </p:nvSpPr>
        <p:spPr bwMode="auto">
          <a:xfrm>
            <a:off x="609600" y="2514600"/>
            <a:ext cx="7905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  d d d  d d d  0 1    0 0  1    0  1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8871" name="Rectangle 23"/>
          <p:cNvSpPr>
            <a:spLocks noChangeArrowheads="1"/>
          </p:cNvSpPr>
          <p:nvPr/>
        </p:nvSpPr>
        <p:spPr bwMode="auto">
          <a:xfrm>
            <a:off x="609600" y="3048000"/>
            <a:ext cx="7905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  d d d  d d 0  1 1    0 1  0    0  1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8872" name="Rectangle 24"/>
          <p:cNvSpPr>
            <a:spLocks noChangeArrowheads="1"/>
          </p:cNvSpPr>
          <p:nvPr/>
        </p:nvSpPr>
        <p:spPr bwMode="auto">
          <a:xfrm>
            <a:off x="609600" y="3581400"/>
            <a:ext cx="7905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  d d d  d 0 1  1 1    0 1  1    0  1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8873" name="Rectangle 25"/>
          <p:cNvSpPr>
            <a:spLocks noChangeArrowheads="1"/>
          </p:cNvSpPr>
          <p:nvPr/>
        </p:nvSpPr>
        <p:spPr bwMode="auto">
          <a:xfrm>
            <a:off x="609600" y="4038600"/>
            <a:ext cx="7905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  d d d  0 1 1  1 1    1 0  0    0  1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8874" name="Rectangle 26"/>
          <p:cNvSpPr>
            <a:spLocks noChangeArrowheads="1"/>
          </p:cNvSpPr>
          <p:nvPr/>
        </p:nvSpPr>
        <p:spPr bwMode="auto">
          <a:xfrm>
            <a:off x="609600" y="4572000"/>
            <a:ext cx="7905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  d d 0  1 1 1  1 1    1 0  1    0  1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8875" name="Rectangle 27"/>
          <p:cNvSpPr>
            <a:spLocks noChangeArrowheads="1"/>
          </p:cNvSpPr>
          <p:nvPr/>
        </p:nvSpPr>
        <p:spPr bwMode="auto">
          <a:xfrm>
            <a:off x="609600" y="5105400"/>
            <a:ext cx="7905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  d 0 1  1 1 1  1 1    1 1  0    0  1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8876" name="Rectangle 28"/>
          <p:cNvSpPr>
            <a:spLocks noChangeArrowheads="1"/>
          </p:cNvSpPr>
          <p:nvPr/>
        </p:nvSpPr>
        <p:spPr bwMode="auto">
          <a:xfrm>
            <a:off x="609600" y="5638800"/>
            <a:ext cx="7905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0  0 1 1  1 1 1  1 1    1 1  1    0  1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67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67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8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868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868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9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69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869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870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870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871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871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872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8872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3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8873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8873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4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8874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8874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8875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8875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6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8876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8876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67" grpId="0" build="p"/>
      <p:bldP spid="78868" grpId="0" build="p"/>
      <p:bldP spid="78869" grpId="0" build="p"/>
      <p:bldP spid="78870" grpId="0" build="p"/>
      <p:bldP spid="78871" grpId="0" build="p"/>
      <p:bldP spid="78872" grpId="0" build="p"/>
      <p:bldP spid="78873" grpId="0" build="p"/>
      <p:bldP spid="78874" grpId="0" build="p"/>
      <p:bldP spid="78875" grpId="0" build="p"/>
      <p:bldP spid="7887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E3524A-1B3D-4742-AFFB-B93DAB48BF8E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171450" y="182563"/>
            <a:ext cx="607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该优先编码器的函数表达式如下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: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1698625" y="1066800"/>
          <a:ext cx="59213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" imgW="1770380" imgH="146050" progId="Equation.3">
                  <p:embed/>
                </p:oleObj>
              </mc:Choice>
              <mc:Fallback>
                <p:oleObj name="" r:id="rId1" imgW="1770380" imgH="14605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98625" y="1066800"/>
                        <a:ext cx="5921375" cy="688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9" name="Object 7"/>
          <p:cNvGraphicFramePr>
            <a:graphicFrameLocks noChangeAspect="1"/>
          </p:cNvGraphicFramePr>
          <p:nvPr/>
        </p:nvGraphicFramePr>
        <p:xfrm>
          <a:off x="1698625" y="2209800"/>
          <a:ext cx="51974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3" imgW="1543685" imgH="146050" progId="Equation.3">
                  <p:embed/>
                </p:oleObj>
              </mc:Choice>
              <mc:Fallback>
                <p:oleObj name="" r:id="rId3" imgW="1543685" imgH="14605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98625" y="2209800"/>
                        <a:ext cx="5197475" cy="688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0" name="Object 8"/>
          <p:cNvGraphicFramePr>
            <a:graphicFrameLocks noChangeAspect="1"/>
          </p:cNvGraphicFramePr>
          <p:nvPr/>
        </p:nvGraphicFramePr>
        <p:xfrm>
          <a:off x="1711325" y="3411538"/>
          <a:ext cx="384175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5" imgW="1126490" imgH="131445" progId="Equation.3">
                  <p:embed/>
                </p:oleObj>
              </mc:Choice>
              <mc:Fallback>
                <p:oleObj name="" r:id="rId5" imgW="1126490" imgH="131445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11325" y="3411538"/>
                        <a:ext cx="3841750" cy="627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DD41B84-0D42-4E7F-9118-B57CAD5F836F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228600" y="228600"/>
            <a:ext cx="8839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例：试用两片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74LS148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构成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16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线－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线的优先编码器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反码输出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81069" name="Group 173"/>
          <p:cNvGrpSpPr/>
          <p:nvPr/>
        </p:nvGrpSpPr>
        <p:grpSpPr>
          <a:xfrm>
            <a:off x="519113" y="1951038"/>
            <a:ext cx="8108950" cy="2255837"/>
            <a:chOff x="327" y="1229"/>
            <a:chExt cx="5108" cy="1421"/>
          </a:xfrm>
        </p:grpSpPr>
        <p:sp>
          <p:nvSpPr>
            <p:cNvPr id="81046" name="Rectangle 150"/>
            <p:cNvSpPr>
              <a:spLocks noChangeArrowheads="1"/>
            </p:cNvSpPr>
            <p:nvPr/>
          </p:nvSpPr>
          <p:spPr bwMode="auto">
            <a:xfrm rot="-5400000">
              <a:off x="588" y="2025"/>
              <a:ext cx="28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 Black" panose="020B0A04020102020204" pitchFamily="34" charset="0"/>
                  <a:ea typeface="宋体" panose="02010600030101010101" pitchFamily="2" charset="-122"/>
                  <a:cs typeface="+mn-cs"/>
                </a:rPr>
                <a:t>~</a:t>
              </a:r>
              <a:endPara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047" name="Rectangle 151"/>
            <p:cNvSpPr>
              <a:spLocks noChangeArrowheads="1"/>
            </p:cNvSpPr>
            <p:nvPr/>
          </p:nvSpPr>
          <p:spPr bwMode="auto">
            <a:xfrm rot="-5400000">
              <a:off x="2172" y="1977"/>
              <a:ext cx="28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 Black" panose="020B0A04020102020204" pitchFamily="34" charset="0"/>
                  <a:ea typeface="宋体" panose="02010600030101010101" pitchFamily="2" charset="-122"/>
                  <a:cs typeface="+mn-cs"/>
                </a:rPr>
                <a:t>~</a:t>
              </a:r>
              <a:endPara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048" name="Rectangle 152"/>
            <p:cNvSpPr>
              <a:spLocks noChangeArrowheads="1"/>
            </p:cNvSpPr>
            <p:nvPr/>
          </p:nvSpPr>
          <p:spPr bwMode="auto">
            <a:xfrm rot="-5400000">
              <a:off x="3372" y="1977"/>
              <a:ext cx="28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 Black" panose="020B0A04020102020204" pitchFamily="34" charset="0"/>
                  <a:ea typeface="宋体" panose="02010600030101010101" pitchFamily="2" charset="-122"/>
                  <a:cs typeface="+mn-cs"/>
                </a:rPr>
                <a:t>~</a:t>
              </a:r>
              <a:endPara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049" name="Rectangle 153"/>
            <p:cNvSpPr>
              <a:spLocks noChangeArrowheads="1"/>
            </p:cNvSpPr>
            <p:nvPr/>
          </p:nvSpPr>
          <p:spPr bwMode="auto">
            <a:xfrm rot="-5400000">
              <a:off x="4716" y="1929"/>
              <a:ext cx="28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 Black" panose="020B0A04020102020204" pitchFamily="34" charset="0"/>
                  <a:ea typeface="宋体" panose="02010600030101010101" pitchFamily="2" charset="-122"/>
                  <a:cs typeface="+mn-cs"/>
                </a:rPr>
                <a:t>~</a:t>
              </a:r>
              <a:endPara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056" name="Rectangle 160"/>
            <p:cNvSpPr>
              <a:spLocks noChangeArrowheads="1"/>
            </p:cNvSpPr>
            <p:nvPr/>
          </p:nvSpPr>
          <p:spPr bwMode="auto">
            <a:xfrm>
              <a:off x="327" y="1229"/>
              <a:ext cx="51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d  d   </a:t>
              </a:r>
              <a:r>
                <a: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～   </a:t>
              </a: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d  d  </a:t>
              </a:r>
              <a:r>
                <a: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～  </a:t>
              </a: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d  0   </a:t>
              </a: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</a:t>
              </a: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 0  0  0</a:t>
              </a:r>
              <a:endPara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1061" name="Rectangle 165"/>
            <p:cNvSpPr>
              <a:spLocks noChangeArrowheads="1"/>
            </p:cNvSpPr>
            <p:nvPr/>
          </p:nvSpPr>
          <p:spPr bwMode="auto">
            <a:xfrm>
              <a:off x="327" y="1565"/>
              <a:ext cx="51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d  d   </a:t>
              </a:r>
              <a:r>
                <a: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～   </a:t>
              </a: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d  d  </a:t>
              </a:r>
              <a:r>
                <a: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～  </a:t>
              </a: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0  1   </a:t>
              </a: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</a:t>
              </a: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 0  0  1</a:t>
              </a:r>
              <a:endPara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1062" name="Rectangle 166"/>
            <p:cNvSpPr>
              <a:spLocks noChangeArrowheads="1"/>
            </p:cNvSpPr>
            <p:nvPr/>
          </p:nvSpPr>
          <p:spPr bwMode="auto">
            <a:xfrm>
              <a:off x="327" y="2285"/>
              <a:ext cx="51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d  d   </a:t>
              </a:r>
              <a:r>
                <a: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～   </a:t>
              </a: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d  0  </a:t>
              </a:r>
              <a:r>
                <a: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～  </a:t>
              </a: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1  1   </a:t>
              </a: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</a:t>
              </a: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 1  1  1</a:t>
              </a:r>
              <a:endPara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81070" name="Group 174"/>
          <p:cNvGrpSpPr/>
          <p:nvPr/>
        </p:nvGrpSpPr>
        <p:grpSpPr>
          <a:xfrm>
            <a:off x="519113" y="4237038"/>
            <a:ext cx="8108950" cy="2179637"/>
            <a:chOff x="327" y="2669"/>
            <a:chExt cx="5108" cy="1373"/>
          </a:xfrm>
        </p:grpSpPr>
        <p:sp>
          <p:nvSpPr>
            <p:cNvPr id="81050" name="Rectangle 154"/>
            <p:cNvSpPr>
              <a:spLocks noChangeArrowheads="1"/>
            </p:cNvSpPr>
            <p:nvPr/>
          </p:nvSpPr>
          <p:spPr bwMode="auto">
            <a:xfrm rot="-5400000">
              <a:off x="588" y="3034"/>
              <a:ext cx="28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 Black" panose="020B0A04020102020204" pitchFamily="34" charset="0"/>
                  <a:ea typeface="宋体" panose="02010600030101010101" pitchFamily="2" charset="-122"/>
                  <a:cs typeface="+mn-cs"/>
                </a:rPr>
                <a:t>~</a:t>
              </a:r>
              <a:endPara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051" name="Rectangle 155"/>
            <p:cNvSpPr>
              <a:spLocks noChangeArrowheads="1"/>
            </p:cNvSpPr>
            <p:nvPr/>
          </p:nvSpPr>
          <p:spPr bwMode="auto">
            <a:xfrm rot="-5400000">
              <a:off x="1980" y="3033"/>
              <a:ext cx="28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 Black" panose="020B0A04020102020204" pitchFamily="34" charset="0"/>
                  <a:ea typeface="宋体" panose="02010600030101010101" pitchFamily="2" charset="-122"/>
                  <a:cs typeface="+mn-cs"/>
                </a:rPr>
                <a:t>~</a:t>
              </a:r>
              <a:endPara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052" name="Rectangle 156"/>
            <p:cNvSpPr>
              <a:spLocks noChangeArrowheads="1"/>
            </p:cNvSpPr>
            <p:nvPr/>
          </p:nvSpPr>
          <p:spPr bwMode="auto">
            <a:xfrm rot="-5400000">
              <a:off x="3276" y="2985"/>
              <a:ext cx="28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 Black" panose="020B0A04020102020204" pitchFamily="34" charset="0"/>
                  <a:ea typeface="宋体" panose="02010600030101010101" pitchFamily="2" charset="-122"/>
                  <a:cs typeface="+mn-cs"/>
                </a:rPr>
                <a:t>~</a:t>
              </a:r>
              <a:endPara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053" name="Rectangle 157"/>
            <p:cNvSpPr>
              <a:spLocks noChangeArrowheads="1"/>
            </p:cNvSpPr>
            <p:nvPr/>
          </p:nvSpPr>
          <p:spPr bwMode="auto">
            <a:xfrm rot="-5400000">
              <a:off x="4716" y="3033"/>
              <a:ext cx="28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 Black" panose="020B0A04020102020204" pitchFamily="34" charset="0"/>
                  <a:ea typeface="宋体" panose="02010600030101010101" pitchFamily="2" charset="-122"/>
                  <a:cs typeface="+mn-cs"/>
                </a:rPr>
                <a:t>~</a:t>
              </a:r>
              <a:endPara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063" name="Rectangle 167"/>
            <p:cNvSpPr>
              <a:spLocks noChangeArrowheads="1"/>
            </p:cNvSpPr>
            <p:nvPr/>
          </p:nvSpPr>
          <p:spPr bwMode="auto">
            <a:xfrm>
              <a:off x="327" y="2669"/>
              <a:ext cx="51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d  d   </a:t>
              </a:r>
              <a:r>
                <a: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～   </a:t>
              </a: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0  1  </a:t>
              </a:r>
              <a:r>
                <a: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～  </a:t>
              </a: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1  1   </a:t>
              </a: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 0  0  0</a:t>
              </a:r>
              <a:endPara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1064" name="Rectangle 168"/>
            <p:cNvSpPr>
              <a:spLocks noChangeArrowheads="1"/>
            </p:cNvSpPr>
            <p:nvPr/>
          </p:nvSpPr>
          <p:spPr bwMode="auto">
            <a:xfrm>
              <a:off x="327" y="3341"/>
              <a:ext cx="51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d  0   </a:t>
              </a:r>
              <a:r>
                <a: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～   </a:t>
              </a: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1  1  </a:t>
              </a:r>
              <a:r>
                <a: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～  </a:t>
              </a: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1  1   </a:t>
              </a: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 1  1  0</a:t>
              </a:r>
              <a:endPara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1065" name="Rectangle 169"/>
            <p:cNvSpPr>
              <a:spLocks noChangeArrowheads="1"/>
            </p:cNvSpPr>
            <p:nvPr/>
          </p:nvSpPr>
          <p:spPr bwMode="auto">
            <a:xfrm>
              <a:off x="327" y="3677"/>
              <a:ext cx="51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0  1   </a:t>
              </a:r>
              <a:r>
                <a: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～   </a:t>
              </a: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1  1  </a:t>
              </a:r>
              <a:r>
                <a: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～  </a:t>
              </a: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1  1   </a:t>
              </a: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 1  1  1</a:t>
              </a:r>
              <a:endPara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81068" name="Group 172"/>
          <p:cNvGrpSpPr/>
          <p:nvPr/>
        </p:nvGrpSpPr>
        <p:grpSpPr>
          <a:xfrm>
            <a:off x="595313" y="1341438"/>
            <a:ext cx="8153400" cy="5257800"/>
            <a:chOff x="375" y="845"/>
            <a:chExt cx="5136" cy="3312"/>
          </a:xfrm>
        </p:grpSpPr>
        <p:sp>
          <p:nvSpPr>
            <p:cNvPr id="81054" name="Line 158"/>
            <p:cNvSpPr>
              <a:spLocks noChangeShapeType="1"/>
            </p:cNvSpPr>
            <p:nvPr/>
          </p:nvSpPr>
          <p:spPr bwMode="auto">
            <a:xfrm>
              <a:off x="375" y="1229"/>
              <a:ext cx="5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1055" name="Line 159"/>
            <p:cNvSpPr>
              <a:spLocks noChangeShapeType="1"/>
            </p:cNvSpPr>
            <p:nvPr/>
          </p:nvSpPr>
          <p:spPr bwMode="auto">
            <a:xfrm>
              <a:off x="4023" y="845"/>
              <a:ext cx="0" cy="3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graphicFrame>
          <p:nvGraphicFramePr>
            <p:cNvPr id="106505" name="Object 161"/>
            <p:cNvGraphicFramePr>
              <a:graphicFrameLocks noChangeAspect="1"/>
            </p:cNvGraphicFramePr>
            <p:nvPr/>
          </p:nvGraphicFramePr>
          <p:xfrm>
            <a:off x="423" y="845"/>
            <a:ext cx="672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" r:id="rId1" imgW="219710" imgH="102235" progId="Equation.3">
                    <p:embed/>
                  </p:oleObj>
                </mc:Choice>
                <mc:Fallback>
                  <p:oleObj name="" r:id="rId1" imgW="219710" imgH="102235" progId="Equation.3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3" y="845"/>
                          <a:ext cx="672" cy="3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06" name="Object 162"/>
            <p:cNvGraphicFramePr>
              <a:graphicFrameLocks noChangeAspect="1"/>
            </p:cNvGraphicFramePr>
            <p:nvPr/>
          </p:nvGraphicFramePr>
          <p:xfrm>
            <a:off x="1911" y="845"/>
            <a:ext cx="695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3" imgW="226695" imgH="102235" progId="Equation.3">
                    <p:embed/>
                  </p:oleObj>
                </mc:Choice>
                <mc:Fallback>
                  <p:oleObj name="" r:id="rId3" imgW="226695" imgH="102235" progId="Equation.3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11" y="845"/>
                          <a:ext cx="695" cy="3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07" name="Object 163"/>
            <p:cNvGraphicFramePr>
              <a:graphicFrameLocks noChangeAspect="1"/>
            </p:cNvGraphicFramePr>
            <p:nvPr/>
          </p:nvGraphicFramePr>
          <p:xfrm>
            <a:off x="3111" y="845"/>
            <a:ext cx="835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5" imgW="285115" imgH="102235" progId="Equation.3">
                    <p:embed/>
                  </p:oleObj>
                </mc:Choice>
                <mc:Fallback>
                  <p:oleObj name="" r:id="rId5" imgW="285115" imgH="102235" progId="Equation.3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11" y="845"/>
                          <a:ext cx="835" cy="3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08" name="Object 164"/>
            <p:cNvGraphicFramePr>
              <a:graphicFrameLocks noChangeAspect="1"/>
            </p:cNvGraphicFramePr>
            <p:nvPr/>
          </p:nvGraphicFramePr>
          <p:xfrm>
            <a:off x="4071" y="845"/>
            <a:ext cx="1344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7" imgW="497205" imgH="102235" progId="Equation.3">
                    <p:embed/>
                  </p:oleObj>
                </mc:Choice>
                <mc:Fallback>
                  <p:oleObj name="" r:id="rId7" imgW="497205" imgH="102235" progId="Equation.3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71" y="845"/>
                          <a:ext cx="1344" cy="3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066" name="Rectangle 170"/>
            <p:cNvSpPr>
              <a:spLocks noChangeArrowheads="1"/>
            </p:cNvSpPr>
            <p:nvPr/>
          </p:nvSpPr>
          <p:spPr bwMode="auto">
            <a:xfrm>
              <a:off x="1239" y="845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～</a:t>
              </a: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1067" name="Rectangle 171"/>
            <p:cNvSpPr>
              <a:spLocks noChangeArrowheads="1"/>
            </p:cNvSpPr>
            <p:nvPr/>
          </p:nvSpPr>
          <p:spPr bwMode="auto">
            <a:xfrm>
              <a:off x="2679" y="845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～</a:t>
              </a: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2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207B54-189F-4264-A5E8-E90755AED019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2091" name="Group 171"/>
          <p:cNvGrpSpPr/>
          <p:nvPr/>
        </p:nvGrpSpPr>
        <p:grpSpPr>
          <a:xfrm>
            <a:off x="7402513" y="620713"/>
            <a:ext cx="592137" cy="2986087"/>
            <a:chOff x="4663" y="391"/>
            <a:chExt cx="373" cy="1881"/>
          </a:xfrm>
        </p:grpSpPr>
        <p:sp>
          <p:nvSpPr>
            <p:cNvPr id="82051" name="Line 131"/>
            <p:cNvSpPr>
              <a:spLocks noChangeShapeType="1"/>
            </p:cNvSpPr>
            <p:nvPr/>
          </p:nvSpPr>
          <p:spPr bwMode="auto">
            <a:xfrm flipV="1">
              <a:off x="4663" y="604"/>
              <a:ext cx="0" cy="16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76" name="Rectangle 156"/>
            <p:cNvSpPr>
              <a:spLocks noChangeArrowheads="1"/>
            </p:cNvSpPr>
            <p:nvPr/>
          </p:nvSpPr>
          <p:spPr bwMode="auto">
            <a:xfrm>
              <a:off x="4707" y="391"/>
              <a:ext cx="32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Z</a:t>
              </a:r>
              <a:r>
                <a:rPr kumimoji="0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3</a:t>
              </a:r>
              <a:endParaRPr kumimoji="0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80" name="Line 160"/>
            <p:cNvSpPr>
              <a:spLocks noChangeShapeType="1"/>
            </p:cNvSpPr>
            <p:nvPr/>
          </p:nvSpPr>
          <p:spPr bwMode="auto">
            <a:xfrm>
              <a:off x="4752" y="439"/>
              <a:ext cx="1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82081" name="Line 161"/>
          <p:cNvSpPr>
            <a:spLocks noChangeShapeType="1"/>
          </p:cNvSpPr>
          <p:nvPr/>
        </p:nvSpPr>
        <p:spPr bwMode="auto">
          <a:xfrm>
            <a:off x="4086225" y="4081463"/>
            <a:ext cx="352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82093" name="Group 173"/>
          <p:cNvGrpSpPr/>
          <p:nvPr/>
        </p:nvGrpSpPr>
        <p:grpSpPr>
          <a:xfrm>
            <a:off x="611188" y="2655888"/>
            <a:ext cx="3571875" cy="3286125"/>
            <a:chOff x="385" y="1673"/>
            <a:chExt cx="2250" cy="2070"/>
          </a:xfrm>
        </p:grpSpPr>
        <p:sp>
          <p:nvSpPr>
            <p:cNvPr id="81974" name="Rectangle 54"/>
            <p:cNvSpPr>
              <a:spLocks noChangeArrowheads="1"/>
            </p:cNvSpPr>
            <p:nvPr/>
          </p:nvSpPr>
          <p:spPr bwMode="auto">
            <a:xfrm>
              <a:off x="2296" y="2779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0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7</a:t>
              </a:r>
              <a:endParaRPr kumimoji="0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82" name="Rectangle 162"/>
            <p:cNvSpPr>
              <a:spLocks noChangeArrowheads="1"/>
            </p:cNvSpPr>
            <p:nvPr/>
          </p:nvSpPr>
          <p:spPr bwMode="auto">
            <a:xfrm>
              <a:off x="2263" y="235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ST</a:t>
              </a:r>
              <a:endParaRPr kumimoji="0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grpSp>
          <p:nvGrpSpPr>
            <p:cNvPr id="108640" name="Group 172"/>
            <p:cNvGrpSpPr/>
            <p:nvPr/>
          </p:nvGrpSpPr>
          <p:grpSpPr>
            <a:xfrm>
              <a:off x="385" y="1673"/>
              <a:ext cx="2195" cy="2070"/>
              <a:chOff x="385" y="1673"/>
              <a:chExt cx="2195" cy="2070"/>
            </a:xfrm>
          </p:grpSpPr>
          <p:sp>
            <p:nvSpPr>
              <p:cNvPr id="81946" name="Rectangle 26"/>
              <p:cNvSpPr>
                <a:spLocks noChangeArrowheads="1"/>
              </p:cNvSpPr>
              <p:nvPr/>
            </p:nvSpPr>
            <p:spPr bwMode="auto">
              <a:xfrm>
                <a:off x="429" y="2272"/>
                <a:ext cx="2145" cy="8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1947" name="Line 27"/>
              <p:cNvSpPr>
                <a:spLocks noChangeShapeType="1"/>
              </p:cNvSpPr>
              <p:nvPr/>
            </p:nvSpPr>
            <p:spPr bwMode="auto">
              <a:xfrm>
                <a:off x="563" y="3126"/>
                <a:ext cx="0" cy="2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1948" name="Line 28"/>
              <p:cNvSpPr>
                <a:spLocks noChangeShapeType="1"/>
              </p:cNvSpPr>
              <p:nvPr/>
            </p:nvSpPr>
            <p:spPr bwMode="auto">
              <a:xfrm>
                <a:off x="785" y="3126"/>
                <a:ext cx="0" cy="2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1949" name="Line 29"/>
              <p:cNvSpPr>
                <a:spLocks noChangeShapeType="1"/>
              </p:cNvSpPr>
              <p:nvPr/>
            </p:nvSpPr>
            <p:spPr bwMode="auto">
              <a:xfrm>
                <a:off x="1052" y="3126"/>
                <a:ext cx="0" cy="2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1950" name="Line 30"/>
              <p:cNvSpPr>
                <a:spLocks noChangeShapeType="1"/>
              </p:cNvSpPr>
              <p:nvPr/>
            </p:nvSpPr>
            <p:spPr bwMode="auto">
              <a:xfrm>
                <a:off x="1318" y="3126"/>
                <a:ext cx="0" cy="2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1951" name="Line 31"/>
              <p:cNvSpPr>
                <a:spLocks noChangeShapeType="1"/>
              </p:cNvSpPr>
              <p:nvPr/>
            </p:nvSpPr>
            <p:spPr bwMode="auto">
              <a:xfrm>
                <a:off x="1585" y="3126"/>
                <a:ext cx="0" cy="21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1952" name="Line 32"/>
              <p:cNvSpPr>
                <a:spLocks noChangeShapeType="1"/>
              </p:cNvSpPr>
              <p:nvPr/>
            </p:nvSpPr>
            <p:spPr bwMode="auto">
              <a:xfrm>
                <a:off x="1896" y="3126"/>
                <a:ext cx="0" cy="21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1953" name="Line 33"/>
              <p:cNvSpPr>
                <a:spLocks noChangeShapeType="1"/>
              </p:cNvSpPr>
              <p:nvPr/>
            </p:nvSpPr>
            <p:spPr bwMode="auto">
              <a:xfrm>
                <a:off x="2207" y="3126"/>
                <a:ext cx="0" cy="21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1954" name="Line 34"/>
              <p:cNvSpPr>
                <a:spLocks noChangeShapeType="1"/>
              </p:cNvSpPr>
              <p:nvPr/>
            </p:nvSpPr>
            <p:spPr bwMode="auto">
              <a:xfrm>
                <a:off x="2474" y="3126"/>
                <a:ext cx="0" cy="21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1955" name="Line 35"/>
              <p:cNvSpPr>
                <a:spLocks noChangeShapeType="1"/>
              </p:cNvSpPr>
              <p:nvPr/>
            </p:nvSpPr>
            <p:spPr bwMode="auto">
              <a:xfrm flipV="1">
                <a:off x="830" y="1930"/>
                <a:ext cx="0" cy="3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1956" name="Rectangle 36"/>
              <p:cNvSpPr>
                <a:spLocks noChangeArrowheads="1"/>
              </p:cNvSpPr>
              <p:nvPr/>
            </p:nvSpPr>
            <p:spPr bwMode="auto">
              <a:xfrm>
                <a:off x="385" y="3378"/>
                <a:ext cx="3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0" lang="en-US" altLang="zh-CN" sz="3200" b="0" i="0" u="none" strike="noStrike" kern="1200" cap="none" spc="0" normalizeH="0" baseline="-2500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0</a:t>
                </a:r>
                <a:endParaRPr kumimoji="0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1957" name="Rectangle 37"/>
              <p:cNvSpPr>
                <a:spLocks noChangeArrowheads="1"/>
              </p:cNvSpPr>
              <p:nvPr/>
            </p:nvSpPr>
            <p:spPr bwMode="auto">
              <a:xfrm>
                <a:off x="652" y="3378"/>
                <a:ext cx="3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0" lang="en-US" altLang="zh-CN" sz="3200" b="0" i="0" u="none" strike="noStrike" kern="1200" cap="none" spc="0" normalizeH="0" baseline="-2500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1</a:t>
                </a:r>
                <a:endParaRPr kumimoji="0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1958" name="Rectangle 38"/>
              <p:cNvSpPr>
                <a:spLocks noChangeArrowheads="1"/>
              </p:cNvSpPr>
              <p:nvPr/>
            </p:nvSpPr>
            <p:spPr bwMode="auto">
              <a:xfrm>
                <a:off x="918" y="3378"/>
                <a:ext cx="3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0" lang="en-US" altLang="zh-CN" sz="3200" b="0" i="0" u="none" strike="noStrike" kern="1200" cap="none" spc="0" normalizeH="0" baseline="-2500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2</a:t>
                </a:r>
                <a:endParaRPr kumimoji="0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1959" name="Rectangle 39"/>
              <p:cNvSpPr>
                <a:spLocks noChangeArrowheads="1"/>
              </p:cNvSpPr>
              <p:nvPr/>
            </p:nvSpPr>
            <p:spPr bwMode="auto">
              <a:xfrm>
                <a:off x="1185" y="3378"/>
                <a:ext cx="3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0" lang="en-US" altLang="zh-CN" sz="3200" b="0" i="0" u="none" strike="noStrike" kern="1200" cap="none" spc="0" normalizeH="0" baseline="-2500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3</a:t>
                </a:r>
                <a:endParaRPr kumimoji="0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1960" name="Rectangle 40"/>
              <p:cNvSpPr>
                <a:spLocks noChangeArrowheads="1"/>
              </p:cNvSpPr>
              <p:nvPr/>
            </p:nvSpPr>
            <p:spPr bwMode="auto">
              <a:xfrm>
                <a:off x="1452" y="3378"/>
                <a:ext cx="3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0" lang="en-US" altLang="zh-CN" sz="3200" b="0" i="0" u="none" strike="noStrike" kern="1200" cap="none" spc="0" normalizeH="0" baseline="-2500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4</a:t>
                </a:r>
                <a:endParaRPr kumimoji="0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1961" name="Rectangle 41"/>
              <p:cNvSpPr>
                <a:spLocks noChangeArrowheads="1"/>
              </p:cNvSpPr>
              <p:nvPr/>
            </p:nvSpPr>
            <p:spPr bwMode="auto">
              <a:xfrm>
                <a:off x="1719" y="3378"/>
                <a:ext cx="3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0" lang="en-US" altLang="zh-CN" sz="3200" b="0" i="0" u="none" strike="noStrike" kern="1200" cap="none" spc="0" normalizeH="0" baseline="-2500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5</a:t>
                </a:r>
                <a:endParaRPr kumimoji="0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1962" name="Rectangle 42"/>
              <p:cNvSpPr>
                <a:spLocks noChangeArrowheads="1"/>
              </p:cNvSpPr>
              <p:nvPr/>
            </p:nvSpPr>
            <p:spPr bwMode="auto">
              <a:xfrm>
                <a:off x="1985" y="3378"/>
                <a:ext cx="3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0" lang="en-US" altLang="zh-CN" sz="3200" b="0" i="0" u="none" strike="noStrike" kern="1200" cap="none" spc="0" normalizeH="0" baseline="-2500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6</a:t>
                </a:r>
                <a:endParaRPr kumimoji="0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1963" name="Rectangle 43"/>
              <p:cNvSpPr>
                <a:spLocks noChangeArrowheads="1"/>
              </p:cNvSpPr>
              <p:nvPr/>
            </p:nvSpPr>
            <p:spPr bwMode="auto">
              <a:xfrm>
                <a:off x="2252" y="3378"/>
                <a:ext cx="3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0" lang="en-US" altLang="zh-CN" sz="3200" b="0" i="0" u="none" strike="noStrike" kern="1200" cap="none" spc="0" normalizeH="0" baseline="-2500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7</a:t>
                </a:r>
                <a:endParaRPr kumimoji="0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1964" name="Rectangle 44"/>
              <p:cNvSpPr>
                <a:spLocks noChangeArrowheads="1"/>
              </p:cNvSpPr>
              <p:nvPr/>
            </p:nvSpPr>
            <p:spPr bwMode="auto">
              <a:xfrm>
                <a:off x="696" y="2266"/>
                <a:ext cx="3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Y</a:t>
                </a:r>
                <a:r>
                  <a:rPr kumimoji="0" lang="en-US" altLang="zh-CN" sz="3200" b="0" i="0" u="none" strike="noStrike" kern="1200" cap="none" spc="0" normalizeH="0" baseline="-2500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2</a:t>
                </a:r>
                <a:endParaRPr kumimoji="0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1965" name="Rectangle 45"/>
              <p:cNvSpPr>
                <a:spLocks noChangeArrowheads="1"/>
              </p:cNvSpPr>
              <p:nvPr/>
            </p:nvSpPr>
            <p:spPr bwMode="auto">
              <a:xfrm>
                <a:off x="1196" y="2272"/>
                <a:ext cx="3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Y</a:t>
                </a:r>
                <a:r>
                  <a:rPr kumimoji="0" lang="en-US" altLang="zh-CN" sz="3200" b="0" i="0" u="none" strike="noStrike" kern="1200" cap="none" spc="0" normalizeH="0" baseline="-2500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1</a:t>
                </a:r>
                <a:endParaRPr kumimoji="0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1966" name="Rectangle 46"/>
              <p:cNvSpPr>
                <a:spLocks noChangeArrowheads="1"/>
              </p:cNvSpPr>
              <p:nvPr/>
            </p:nvSpPr>
            <p:spPr bwMode="auto">
              <a:xfrm>
                <a:off x="1596" y="2272"/>
                <a:ext cx="39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Y</a:t>
                </a:r>
                <a:r>
                  <a:rPr kumimoji="0" lang="en-US" altLang="zh-CN" sz="3200" b="0" i="0" u="none" strike="noStrike" kern="1200" cap="none" spc="0" normalizeH="0" baseline="-2500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0</a:t>
                </a:r>
                <a:endParaRPr kumimoji="0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1967" name="Rectangle 47"/>
              <p:cNvSpPr>
                <a:spLocks noChangeArrowheads="1"/>
              </p:cNvSpPr>
              <p:nvPr/>
            </p:nvSpPr>
            <p:spPr bwMode="auto">
              <a:xfrm>
                <a:off x="474" y="2779"/>
                <a:ext cx="3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I</a:t>
                </a:r>
                <a:r>
                  <a:rPr kumimoji="0" lang="en-US" altLang="zh-CN" sz="3200" b="0" i="0" u="none" strike="noStrike" kern="1200" cap="none" spc="0" normalizeH="0" baseline="-2500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0</a:t>
                </a:r>
                <a:endParaRPr kumimoji="0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1968" name="Rectangle 48"/>
              <p:cNvSpPr>
                <a:spLocks noChangeArrowheads="1"/>
              </p:cNvSpPr>
              <p:nvPr/>
            </p:nvSpPr>
            <p:spPr bwMode="auto">
              <a:xfrm>
                <a:off x="696" y="2779"/>
                <a:ext cx="3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I</a:t>
                </a:r>
                <a:r>
                  <a:rPr kumimoji="0" lang="en-US" altLang="zh-CN" sz="3200" b="0" i="0" u="none" strike="noStrike" kern="1200" cap="none" spc="0" normalizeH="0" baseline="-2500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1</a:t>
                </a:r>
                <a:endParaRPr kumimoji="0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1969" name="Rectangle 49"/>
              <p:cNvSpPr>
                <a:spLocks noChangeArrowheads="1"/>
              </p:cNvSpPr>
              <p:nvPr/>
            </p:nvSpPr>
            <p:spPr bwMode="auto">
              <a:xfrm>
                <a:off x="918" y="2779"/>
                <a:ext cx="3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I</a:t>
                </a:r>
                <a:r>
                  <a:rPr kumimoji="0" lang="en-US" altLang="zh-CN" sz="3200" b="0" i="0" u="none" strike="noStrike" kern="1200" cap="none" spc="0" normalizeH="0" baseline="-2500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2</a:t>
                </a:r>
                <a:endParaRPr kumimoji="0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1970" name="Rectangle 50"/>
              <p:cNvSpPr>
                <a:spLocks noChangeArrowheads="1"/>
              </p:cNvSpPr>
              <p:nvPr/>
            </p:nvSpPr>
            <p:spPr bwMode="auto">
              <a:xfrm>
                <a:off x="1185" y="2779"/>
                <a:ext cx="3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I</a:t>
                </a:r>
                <a:r>
                  <a:rPr kumimoji="0" lang="en-US" altLang="zh-CN" sz="3200" b="0" i="0" u="none" strike="noStrike" kern="1200" cap="none" spc="0" normalizeH="0" baseline="-2500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3</a:t>
                </a:r>
                <a:endParaRPr kumimoji="0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1971" name="Rectangle 51"/>
              <p:cNvSpPr>
                <a:spLocks noChangeArrowheads="1"/>
              </p:cNvSpPr>
              <p:nvPr/>
            </p:nvSpPr>
            <p:spPr bwMode="auto">
              <a:xfrm>
                <a:off x="1452" y="2779"/>
                <a:ext cx="3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I</a:t>
                </a:r>
                <a:r>
                  <a:rPr kumimoji="0" lang="en-US" altLang="zh-CN" sz="3200" b="0" i="0" u="none" strike="noStrike" kern="1200" cap="none" spc="0" normalizeH="0" baseline="-2500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4</a:t>
                </a:r>
                <a:endParaRPr kumimoji="0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1972" name="Rectangle 52"/>
              <p:cNvSpPr>
                <a:spLocks noChangeArrowheads="1"/>
              </p:cNvSpPr>
              <p:nvPr/>
            </p:nvSpPr>
            <p:spPr bwMode="auto">
              <a:xfrm>
                <a:off x="1719" y="2779"/>
                <a:ext cx="3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I</a:t>
                </a:r>
                <a:r>
                  <a:rPr kumimoji="0" lang="en-US" altLang="zh-CN" sz="3200" b="0" i="0" u="none" strike="noStrike" kern="1200" cap="none" spc="0" normalizeH="0" baseline="-2500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5</a:t>
                </a:r>
                <a:endParaRPr kumimoji="0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1973" name="Rectangle 53"/>
              <p:cNvSpPr>
                <a:spLocks noChangeArrowheads="1"/>
              </p:cNvSpPr>
              <p:nvPr/>
            </p:nvSpPr>
            <p:spPr bwMode="auto">
              <a:xfrm>
                <a:off x="2030" y="2779"/>
                <a:ext cx="3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I</a:t>
                </a:r>
                <a:r>
                  <a:rPr kumimoji="0" lang="en-US" altLang="zh-CN" sz="3200" b="0" i="0" u="none" strike="noStrike" kern="1200" cap="none" spc="0" normalizeH="0" baseline="-2500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6</a:t>
                </a:r>
                <a:endParaRPr kumimoji="0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1975" name="Line 55"/>
              <p:cNvSpPr>
                <a:spLocks noChangeShapeType="1"/>
              </p:cNvSpPr>
              <p:nvPr/>
            </p:nvSpPr>
            <p:spPr bwMode="auto">
              <a:xfrm>
                <a:off x="741" y="2314"/>
                <a:ext cx="22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1976" name="Line 56"/>
              <p:cNvSpPr>
                <a:spLocks noChangeShapeType="1"/>
              </p:cNvSpPr>
              <p:nvPr/>
            </p:nvSpPr>
            <p:spPr bwMode="auto">
              <a:xfrm>
                <a:off x="1185" y="2314"/>
                <a:ext cx="22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1977" name="Line 57"/>
              <p:cNvSpPr>
                <a:spLocks noChangeShapeType="1"/>
              </p:cNvSpPr>
              <p:nvPr/>
            </p:nvSpPr>
            <p:spPr bwMode="auto">
              <a:xfrm>
                <a:off x="1630" y="2314"/>
                <a:ext cx="17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1978" name="Line 58"/>
              <p:cNvSpPr>
                <a:spLocks noChangeShapeType="1"/>
              </p:cNvSpPr>
              <p:nvPr/>
            </p:nvSpPr>
            <p:spPr bwMode="auto">
              <a:xfrm>
                <a:off x="529" y="2827"/>
                <a:ext cx="13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1979" name="Line 59"/>
              <p:cNvSpPr>
                <a:spLocks noChangeShapeType="1"/>
              </p:cNvSpPr>
              <p:nvPr/>
            </p:nvSpPr>
            <p:spPr bwMode="auto">
              <a:xfrm>
                <a:off x="741" y="2827"/>
                <a:ext cx="13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1980" name="Line 60"/>
              <p:cNvSpPr>
                <a:spLocks noChangeShapeType="1"/>
              </p:cNvSpPr>
              <p:nvPr/>
            </p:nvSpPr>
            <p:spPr bwMode="auto">
              <a:xfrm>
                <a:off x="963" y="2827"/>
                <a:ext cx="13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1981" name="Line 61"/>
              <p:cNvSpPr>
                <a:spLocks noChangeShapeType="1"/>
              </p:cNvSpPr>
              <p:nvPr/>
            </p:nvSpPr>
            <p:spPr bwMode="auto">
              <a:xfrm>
                <a:off x="1230" y="2827"/>
                <a:ext cx="13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1982" name="Line 62"/>
              <p:cNvSpPr>
                <a:spLocks noChangeShapeType="1"/>
              </p:cNvSpPr>
              <p:nvPr/>
            </p:nvSpPr>
            <p:spPr bwMode="auto">
              <a:xfrm>
                <a:off x="1496" y="2827"/>
                <a:ext cx="13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1983" name="Line 63"/>
              <p:cNvSpPr>
                <a:spLocks noChangeShapeType="1"/>
              </p:cNvSpPr>
              <p:nvPr/>
            </p:nvSpPr>
            <p:spPr bwMode="auto">
              <a:xfrm>
                <a:off x="1774" y="2827"/>
                <a:ext cx="12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1984" name="Line 64"/>
              <p:cNvSpPr>
                <a:spLocks noChangeShapeType="1"/>
              </p:cNvSpPr>
              <p:nvPr/>
            </p:nvSpPr>
            <p:spPr bwMode="auto">
              <a:xfrm>
                <a:off x="2085" y="2827"/>
                <a:ext cx="12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1985" name="Line 65"/>
              <p:cNvSpPr>
                <a:spLocks noChangeShapeType="1"/>
              </p:cNvSpPr>
              <p:nvPr/>
            </p:nvSpPr>
            <p:spPr bwMode="auto">
              <a:xfrm>
                <a:off x="2341" y="2827"/>
                <a:ext cx="13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1986" name="Line 66"/>
              <p:cNvSpPr>
                <a:spLocks noChangeShapeType="1"/>
              </p:cNvSpPr>
              <p:nvPr/>
            </p:nvSpPr>
            <p:spPr bwMode="auto">
              <a:xfrm>
                <a:off x="429" y="3426"/>
                <a:ext cx="17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1987" name="Line 67"/>
              <p:cNvSpPr>
                <a:spLocks noChangeShapeType="1"/>
              </p:cNvSpPr>
              <p:nvPr/>
            </p:nvSpPr>
            <p:spPr bwMode="auto">
              <a:xfrm>
                <a:off x="707" y="3426"/>
                <a:ext cx="13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1988" name="Line 68"/>
              <p:cNvSpPr>
                <a:spLocks noChangeShapeType="1"/>
              </p:cNvSpPr>
              <p:nvPr/>
            </p:nvSpPr>
            <p:spPr bwMode="auto">
              <a:xfrm>
                <a:off x="974" y="3426"/>
                <a:ext cx="13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1989" name="Line 69"/>
              <p:cNvSpPr>
                <a:spLocks noChangeShapeType="1"/>
              </p:cNvSpPr>
              <p:nvPr/>
            </p:nvSpPr>
            <p:spPr bwMode="auto">
              <a:xfrm>
                <a:off x="1230" y="3426"/>
                <a:ext cx="13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1990" name="Line 70"/>
              <p:cNvSpPr>
                <a:spLocks noChangeShapeType="1"/>
              </p:cNvSpPr>
              <p:nvPr/>
            </p:nvSpPr>
            <p:spPr bwMode="auto">
              <a:xfrm>
                <a:off x="1496" y="3426"/>
                <a:ext cx="1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1991" name="Line 71"/>
              <p:cNvSpPr>
                <a:spLocks noChangeShapeType="1"/>
              </p:cNvSpPr>
              <p:nvPr/>
            </p:nvSpPr>
            <p:spPr bwMode="auto">
              <a:xfrm>
                <a:off x="1774" y="3426"/>
                <a:ext cx="13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1992" name="Line 72"/>
              <p:cNvSpPr>
                <a:spLocks noChangeShapeType="1"/>
              </p:cNvSpPr>
              <p:nvPr/>
            </p:nvSpPr>
            <p:spPr bwMode="auto">
              <a:xfrm>
                <a:off x="2041" y="3426"/>
                <a:ext cx="13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1993" name="Line 73"/>
              <p:cNvSpPr>
                <a:spLocks noChangeShapeType="1"/>
              </p:cNvSpPr>
              <p:nvPr/>
            </p:nvSpPr>
            <p:spPr bwMode="auto">
              <a:xfrm>
                <a:off x="2307" y="3426"/>
                <a:ext cx="13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1994" name="Rectangle 74"/>
              <p:cNvSpPr>
                <a:spLocks noChangeArrowheads="1"/>
              </p:cNvSpPr>
              <p:nvPr/>
            </p:nvSpPr>
            <p:spPr bwMode="auto">
              <a:xfrm>
                <a:off x="1318" y="2480"/>
                <a:ext cx="50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(1)</a:t>
                </a:r>
                <a:endPara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2058" name="Line 138"/>
              <p:cNvSpPr>
                <a:spLocks noChangeShapeType="1"/>
              </p:cNvSpPr>
              <p:nvPr/>
            </p:nvSpPr>
            <p:spPr bwMode="auto">
              <a:xfrm flipV="1">
                <a:off x="1730" y="1673"/>
                <a:ext cx="0" cy="59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2064" name="Line 144"/>
              <p:cNvSpPr>
                <a:spLocks noChangeShapeType="1"/>
              </p:cNvSpPr>
              <p:nvPr/>
            </p:nvSpPr>
            <p:spPr bwMode="auto">
              <a:xfrm flipV="1">
                <a:off x="1285" y="1759"/>
                <a:ext cx="0" cy="5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2084" name="Line 164"/>
              <p:cNvSpPr>
                <a:spLocks noChangeShapeType="1"/>
              </p:cNvSpPr>
              <p:nvPr/>
            </p:nvSpPr>
            <p:spPr bwMode="auto">
              <a:xfrm>
                <a:off x="2334" y="2388"/>
                <a:ext cx="17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</p:grpSp>
      <p:sp>
        <p:nvSpPr>
          <p:cNvPr id="82086" name="Line 166"/>
          <p:cNvSpPr>
            <a:spLocks noChangeShapeType="1"/>
          </p:cNvSpPr>
          <p:nvPr/>
        </p:nvSpPr>
        <p:spPr bwMode="auto">
          <a:xfrm flipV="1">
            <a:off x="8037513" y="3335338"/>
            <a:ext cx="0" cy="271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2087" name="Line 167"/>
          <p:cNvSpPr>
            <a:spLocks noChangeShapeType="1"/>
          </p:cNvSpPr>
          <p:nvPr/>
        </p:nvSpPr>
        <p:spPr bwMode="auto">
          <a:xfrm>
            <a:off x="7826375" y="3335338"/>
            <a:ext cx="423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82096" name="Group 176"/>
          <p:cNvGrpSpPr/>
          <p:nvPr/>
        </p:nvGrpSpPr>
        <p:grpSpPr>
          <a:xfrm>
            <a:off x="1335088" y="552450"/>
            <a:ext cx="5503862" cy="2714625"/>
            <a:chOff x="841" y="348"/>
            <a:chExt cx="3467" cy="1710"/>
          </a:xfrm>
        </p:grpSpPr>
        <p:sp>
          <p:nvSpPr>
            <p:cNvPr id="82045" name="Rectangle 125"/>
            <p:cNvSpPr>
              <a:spLocks noChangeArrowheads="1"/>
            </p:cNvSpPr>
            <p:nvPr/>
          </p:nvSpPr>
          <p:spPr bwMode="auto">
            <a:xfrm>
              <a:off x="3241" y="946"/>
              <a:ext cx="1067" cy="51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46" name="Rectangle 126"/>
            <p:cNvSpPr>
              <a:spLocks noChangeArrowheads="1"/>
            </p:cNvSpPr>
            <p:nvPr/>
          </p:nvSpPr>
          <p:spPr bwMode="auto">
            <a:xfrm>
              <a:off x="3597" y="968"/>
              <a:ext cx="27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&amp;</a:t>
              </a:r>
              <a:endPara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47" name="Rectangle 127"/>
            <p:cNvSpPr>
              <a:spLocks noChangeArrowheads="1"/>
            </p:cNvSpPr>
            <p:nvPr/>
          </p:nvSpPr>
          <p:spPr bwMode="auto">
            <a:xfrm>
              <a:off x="2085" y="946"/>
              <a:ext cx="1067" cy="51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48" name="Rectangle 128"/>
            <p:cNvSpPr>
              <a:spLocks noChangeArrowheads="1"/>
            </p:cNvSpPr>
            <p:nvPr/>
          </p:nvSpPr>
          <p:spPr bwMode="auto">
            <a:xfrm>
              <a:off x="2441" y="968"/>
              <a:ext cx="2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&amp;</a:t>
              </a:r>
              <a:endPara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49" name="Rectangle 129"/>
            <p:cNvSpPr>
              <a:spLocks noChangeArrowheads="1"/>
            </p:cNvSpPr>
            <p:nvPr/>
          </p:nvSpPr>
          <p:spPr bwMode="auto">
            <a:xfrm>
              <a:off x="930" y="946"/>
              <a:ext cx="1066" cy="51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50" name="Rectangle 130"/>
            <p:cNvSpPr>
              <a:spLocks noChangeArrowheads="1"/>
            </p:cNvSpPr>
            <p:nvPr/>
          </p:nvSpPr>
          <p:spPr bwMode="auto">
            <a:xfrm>
              <a:off x="1285" y="968"/>
              <a:ext cx="2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&amp;</a:t>
              </a:r>
              <a:endPara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52" name="Line 132"/>
            <p:cNvSpPr>
              <a:spLocks noChangeShapeType="1"/>
            </p:cNvSpPr>
            <p:nvPr/>
          </p:nvSpPr>
          <p:spPr bwMode="auto">
            <a:xfrm flipV="1">
              <a:off x="3730" y="604"/>
              <a:ext cx="0" cy="3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53" name="Line 133"/>
            <p:cNvSpPr>
              <a:spLocks noChangeShapeType="1"/>
            </p:cNvSpPr>
            <p:nvPr/>
          </p:nvSpPr>
          <p:spPr bwMode="auto">
            <a:xfrm flipV="1">
              <a:off x="2574" y="56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54" name="Line 134"/>
            <p:cNvSpPr>
              <a:spLocks noChangeShapeType="1"/>
            </p:cNvSpPr>
            <p:nvPr/>
          </p:nvSpPr>
          <p:spPr bwMode="auto">
            <a:xfrm flipV="1">
              <a:off x="1463" y="604"/>
              <a:ext cx="0" cy="3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56" name="Line 136"/>
            <p:cNvSpPr>
              <a:spLocks noChangeShapeType="1"/>
            </p:cNvSpPr>
            <p:nvPr/>
          </p:nvSpPr>
          <p:spPr bwMode="auto">
            <a:xfrm flipH="1">
              <a:off x="1641" y="1588"/>
              <a:ext cx="26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57" name="Line 137"/>
            <p:cNvSpPr>
              <a:spLocks noChangeShapeType="1"/>
            </p:cNvSpPr>
            <p:nvPr/>
          </p:nvSpPr>
          <p:spPr bwMode="auto">
            <a:xfrm flipV="1">
              <a:off x="1641" y="1459"/>
              <a:ext cx="0" cy="1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59" name="Line 139"/>
            <p:cNvSpPr>
              <a:spLocks noChangeShapeType="1"/>
            </p:cNvSpPr>
            <p:nvPr/>
          </p:nvSpPr>
          <p:spPr bwMode="auto">
            <a:xfrm flipH="1">
              <a:off x="1241" y="1673"/>
              <a:ext cx="4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60" name="Line 140"/>
            <p:cNvSpPr>
              <a:spLocks noChangeShapeType="1"/>
            </p:cNvSpPr>
            <p:nvPr/>
          </p:nvSpPr>
          <p:spPr bwMode="auto">
            <a:xfrm flipV="1">
              <a:off x="1241" y="1459"/>
              <a:ext cx="0" cy="2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62" name="Line 142"/>
            <p:cNvSpPr>
              <a:spLocks noChangeShapeType="1"/>
            </p:cNvSpPr>
            <p:nvPr/>
          </p:nvSpPr>
          <p:spPr bwMode="auto">
            <a:xfrm flipH="1">
              <a:off x="2796" y="1673"/>
              <a:ext cx="10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63" name="Line 143"/>
            <p:cNvSpPr>
              <a:spLocks noChangeShapeType="1"/>
            </p:cNvSpPr>
            <p:nvPr/>
          </p:nvSpPr>
          <p:spPr bwMode="auto">
            <a:xfrm flipV="1">
              <a:off x="2796" y="1459"/>
              <a:ext cx="0" cy="2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65" name="Line 145"/>
            <p:cNvSpPr>
              <a:spLocks noChangeShapeType="1"/>
            </p:cNvSpPr>
            <p:nvPr/>
          </p:nvSpPr>
          <p:spPr bwMode="auto">
            <a:xfrm>
              <a:off x="1285" y="1759"/>
              <a:ext cx="10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66" name="Line 146"/>
            <p:cNvSpPr>
              <a:spLocks noChangeShapeType="1"/>
            </p:cNvSpPr>
            <p:nvPr/>
          </p:nvSpPr>
          <p:spPr bwMode="auto">
            <a:xfrm flipV="1">
              <a:off x="2352" y="1459"/>
              <a:ext cx="0" cy="3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67" name="Line 147"/>
            <p:cNvSpPr>
              <a:spLocks noChangeShapeType="1"/>
            </p:cNvSpPr>
            <p:nvPr/>
          </p:nvSpPr>
          <p:spPr bwMode="auto">
            <a:xfrm flipV="1">
              <a:off x="4041" y="1459"/>
              <a:ext cx="0" cy="5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68" name="Line 148"/>
            <p:cNvSpPr>
              <a:spLocks noChangeShapeType="1"/>
            </p:cNvSpPr>
            <p:nvPr/>
          </p:nvSpPr>
          <p:spPr bwMode="auto">
            <a:xfrm>
              <a:off x="841" y="1930"/>
              <a:ext cx="26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69" name="Line 149"/>
            <p:cNvSpPr>
              <a:spLocks noChangeShapeType="1"/>
            </p:cNvSpPr>
            <p:nvPr/>
          </p:nvSpPr>
          <p:spPr bwMode="auto">
            <a:xfrm flipV="1">
              <a:off x="3508" y="1459"/>
              <a:ext cx="0" cy="4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73" name="Rectangle 153"/>
            <p:cNvSpPr>
              <a:spLocks noChangeArrowheads="1"/>
            </p:cNvSpPr>
            <p:nvPr/>
          </p:nvSpPr>
          <p:spPr bwMode="auto">
            <a:xfrm>
              <a:off x="1507" y="391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Z</a:t>
              </a:r>
              <a:r>
                <a:rPr kumimoji="0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74" name="Rectangle 154"/>
            <p:cNvSpPr>
              <a:spLocks noChangeArrowheads="1"/>
            </p:cNvSpPr>
            <p:nvPr/>
          </p:nvSpPr>
          <p:spPr bwMode="auto">
            <a:xfrm>
              <a:off x="2618" y="348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Z</a:t>
              </a:r>
              <a:r>
                <a:rPr kumimoji="0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75" name="Rectangle 155"/>
            <p:cNvSpPr>
              <a:spLocks noChangeArrowheads="1"/>
            </p:cNvSpPr>
            <p:nvPr/>
          </p:nvSpPr>
          <p:spPr bwMode="auto">
            <a:xfrm>
              <a:off x="3774" y="391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Z</a:t>
              </a:r>
              <a:r>
                <a:rPr kumimoji="0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2</a:t>
              </a:r>
              <a:endParaRPr kumimoji="0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77" name="Line 157"/>
            <p:cNvSpPr>
              <a:spLocks noChangeShapeType="1"/>
            </p:cNvSpPr>
            <p:nvPr/>
          </p:nvSpPr>
          <p:spPr bwMode="auto">
            <a:xfrm>
              <a:off x="1552" y="439"/>
              <a:ext cx="1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78" name="Line 158"/>
            <p:cNvSpPr>
              <a:spLocks noChangeShapeType="1"/>
            </p:cNvSpPr>
            <p:nvPr/>
          </p:nvSpPr>
          <p:spPr bwMode="auto">
            <a:xfrm>
              <a:off x="2663" y="396"/>
              <a:ext cx="1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79" name="Line 159"/>
            <p:cNvSpPr>
              <a:spLocks noChangeShapeType="1"/>
            </p:cNvSpPr>
            <p:nvPr/>
          </p:nvSpPr>
          <p:spPr bwMode="auto">
            <a:xfrm>
              <a:off x="3819" y="439"/>
              <a:ext cx="1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71" name="Line 151"/>
            <p:cNvSpPr>
              <a:spLocks noChangeShapeType="1"/>
            </p:cNvSpPr>
            <p:nvPr/>
          </p:nvSpPr>
          <p:spPr bwMode="auto">
            <a:xfrm>
              <a:off x="3374" y="2058"/>
              <a:ext cx="6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72" name="Line 152"/>
            <p:cNvSpPr>
              <a:spLocks noChangeShapeType="1"/>
            </p:cNvSpPr>
            <p:nvPr/>
          </p:nvSpPr>
          <p:spPr bwMode="auto">
            <a:xfrm flipV="1">
              <a:off x="4041" y="1801"/>
              <a:ext cx="0" cy="2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82095" name="Group 175"/>
          <p:cNvGrpSpPr/>
          <p:nvPr/>
        </p:nvGrpSpPr>
        <p:grpSpPr>
          <a:xfrm>
            <a:off x="4279900" y="2520950"/>
            <a:ext cx="4322763" cy="3429000"/>
            <a:chOff x="2696" y="1588"/>
            <a:chExt cx="2723" cy="2160"/>
          </a:xfrm>
        </p:grpSpPr>
        <p:sp>
          <p:nvSpPr>
            <p:cNvPr id="82055" name="Line 135"/>
            <p:cNvSpPr>
              <a:spLocks noChangeShapeType="1"/>
            </p:cNvSpPr>
            <p:nvPr/>
          </p:nvSpPr>
          <p:spPr bwMode="auto">
            <a:xfrm flipV="1">
              <a:off x="4263" y="1588"/>
              <a:ext cx="0" cy="6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61" name="Line 141"/>
            <p:cNvSpPr>
              <a:spLocks noChangeShapeType="1"/>
            </p:cNvSpPr>
            <p:nvPr/>
          </p:nvSpPr>
          <p:spPr bwMode="auto">
            <a:xfrm flipV="1">
              <a:off x="3819" y="1673"/>
              <a:ext cx="0" cy="5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04" name="Rectangle 84"/>
            <p:cNvSpPr>
              <a:spLocks noChangeArrowheads="1"/>
            </p:cNvSpPr>
            <p:nvPr/>
          </p:nvSpPr>
          <p:spPr bwMode="auto">
            <a:xfrm>
              <a:off x="2696" y="3378"/>
              <a:ext cx="47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0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8</a:t>
              </a:r>
              <a:endParaRPr kumimoji="0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1995" name="Rectangle 75"/>
            <p:cNvSpPr>
              <a:spLocks noChangeArrowheads="1"/>
            </p:cNvSpPr>
            <p:nvPr/>
          </p:nvSpPr>
          <p:spPr bwMode="auto">
            <a:xfrm>
              <a:off x="2796" y="2272"/>
              <a:ext cx="2445" cy="8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1996" name="Line 76"/>
            <p:cNvSpPr>
              <a:spLocks noChangeShapeType="1"/>
            </p:cNvSpPr>
            <p:nvPr/>
          </p:nvSpPr>
          <p:spPr bwMode="auto">
            <a:xfrm>
              <a:off x="2874" y="3126"/>
              <a:ext cx="0" cy="2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1997" name="Line 77"/>
            <p:cNvSpPr>
              <a:spLocks noChangeShapeType="1"/>
            </p:cNvSpPr>
            <p:nvPr/>
          </p:nvSpPr>
          <p:spPr bwMode="auto">
            <a:xfrm>
              <a:off x="3096" y="3126"/>
              <a:ext cx="0" cy="2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1998" name="Line 78"/>
            <p:cNvSpPr>
              <a:spLocks noChangeShapeType="1"/>
            </p:cNvSpPr>
            <p:nvPr/>
          </p:nvSpPr>
          <p:spPr bwMode="auto">
            <a:xfrm>
              <a:off x="3363" y="3126"/>
              <a:ext cx="0" cy="2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1999" name="Line 79"/>
            <p:cNvSpPr>
              <a:spLocks noChangeShapeType="1"/>
            </p:cNvSpPr>
            <p:nvPr/>
          </p:nvSpPr>
          <p:spPr bwMode="auto">
            <a:xfrm>
              <a:off x="3630" y="3126"/>
              <a:ext cx="0" cy="2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00" name="Line 80"/>
            <p:cNvSpPr>
              <a:spLocks noChangeShapeType="1"/>
            </p:cNvSpPr>
            <p:nvPr/>
          </p:nvSpPr>
          <p:spPr bwMode="auto">
            <a:xfrm>
              <a:off x="3985" y="3126"/>
              <a:ext cx="0" cy="2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01" name="Line 81"/>
            <p:cNvSpPr>
              <a:spLocks noChangeShapeType="1"/>
            </p:cNvSpPr>
            <p:nvPr/>
          </p:nvSpPr>
          <p:spPr bwMode="auto">
            <a:xfrm>
              <a:off x="4386" y="3126"/>
              <a:ext cx="0" cy="2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02" name="Line 82"/>
            <p:cNvSpPr>
              <a:spLocks noChangeShapeType="1"/>
            </p:cNvSpPr>
            <p:nvPr/>
          </p:nvSpPr>
          <p:spPr bwMode="auto">
            <a:xfrm>
              <a:off x="4697" y="3126"/>
              <a:ext cx="0" cy="2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03" name="Line 83"/>
            <p:cNvSpPr>
              <a:spLocks noChangeShapeType="1"/>
            </p:cNvSpPr>
            <p:nvPr/>
          </p:nvSpPr>
          <p:spPr bwMode="auto">
            <a:xfrm>
              <a:off x="5097" y="3126"/>
              <a:ext cx="0" cy="2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05" name="Rectangle 85"/>
            <p:cNvSpPr>
              <a:spLocks noChangeArrowheads="1"/>
            </p:cNvSpPr>
            <p:nvPr/>
          </p:nvSpPr>
          <p:spPr bwMode="auto">
            <a:xfrm>
              <a:off x="2974" y="3383"/>
              <a:ext cx="4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0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9</a:t>
              </a:r>
              <a:endParaRPr kumimoji="0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06" name="Rectangle 86"/>
            <p:cNvSpPr>
              <a:spLocks noChangeArrowheads="1"/>
            </p:cNvSpPr>
            <p:nvPr/>
          </p:nvSpPr>
          <p:spPr bwMode="auto">
            <a:xfrm>
              <a:off x="3230" y="3378"/>
              <a:ext cx="4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0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10</a:t>
              </a:r>
              <a:endParaRPr kumimoji="0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07" name="Rectangle 87"/>
            <p:cNvSpPr>
              <a:spLocks noChangeArrowheads="1"/>
            </p:cNvSpPr>
            <p:nvPr/>
          </p:nvSpPr>
          <p:spPr bwMode="auto">
            <a:xfrm>
              <a:off x="3597" y="3383"/>
              <a:ext cx="62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0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11</a:t>
              </a:r>
              <a:endParaRPr kumimoji="0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08" name="Rectangle 88"/>
            <p:cNvSpPr>
              <a:spLocks noChangeArrowheads="1"/>
            </p:cNvSpPr>
            <p:nvPr/>
          </p:nvSpPr>
          <p:spPr bwMode="auto">
            <a:xfrm>
              <a:off x="3941" y="3378"/>
              <a:ext cx="4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0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12</a:t>
              </a:r>
              <a:endParaRPr kumimoji="0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09" name="Rectangle 89"/>
            <p:cNvSpPr>
              <a:spLocks noChangeArrowheads="1"/>
            </p:cNvSpPr>
            <p:nvPr/>
          </p:nvSpPr>
          <p:spPr bwMode="auto">
            <a:xfrm>
              <a:off x="4297" y="3378"/>
              <a:ext cx="4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0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13</a:t>
              </a:r>
              <a:endParaRPr kumimoji="0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10" name="Rectangle 90"/>
            <p:cNvSpPr>
              <a:spLocks noChangeArrowheads="1"/>
            </p:cNvSpPr>
            <p:nvPr/>
          </p:nvSpPr>
          <p:spPr bwMode="auto">
            <a:xfrm>
              <a:off x="4663" y="3383"/>
              <a:ext cx="48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0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14</a:t>
              </a:r>
              <a:endParaRPr kumimoji="0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11" name="Rectangle 91"/>
            <p:cNvSpPr>
              <a:spLocks noChangeArrowheads="1"/>
            </p:cNvSpPr>
            <p:nvPr/>
          </p:nvSpPr>
          <p:spPr bwMode="auto">
            <a:xfrm>
              <a:off x="5007" y="3378"/>
              <a:ext cx="4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0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15</a:t>
              </a:r>
              <a:endParaRPr kumimoji="0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12" name="Rectangle 92"/>
            <p:cNvSpPr>
              <a:spLocks noChangeArrowheads="1"/>
            </p:cNvSpPr>
            <p:nvPr/>
          </p:nvSpPr>
          <p:spPr bwMode="auto">
            <a:xfrm>
              <a:off x="3285" y="2272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0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2</a:t>
              </a:r>
              <a:endParaRPr kumimoji="0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13" name="Rectangle 93"/>
            <p:cNvSpPr>
              <a:spLocks noChangeArrowheads="1"/>
            </p:cNvSpPr>
            <p:nvPr/>
          </p:nvSpPr>
          <p:spPr bwMode="auto">
            <a:xfrm>
              <a:off x="3730" y="2272"/>
              <a:ext cx="32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0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14" name="Rectangle 94"/>
            <p:cNvSpPr>
              <a:spLocks noChangeArrowheads="1"/>
            </p:cNvSpPr>
            <p:nvPr/>
          </p:nvSpPr>
          <p:spPr bwMode="auto">
            <a:xfrm>
              <a:off x="4130" y="2272"/>
              <a:ext cx="39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0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15" name="Rectangle 95"/>
            <p:cNvSpPr>
              <a:spLocks noChangeArrowheads="1"/>
            </p:cNvSpPr>
            <p:nvPr/>
          </p:nvSpPr>
          <p:spPr bwMode="auto">
            <a:xfrm>
              <a:off x="4519" y="2266"/>
              <a:ext cx="4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0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EX</a:t>
              </a:r>
              <a:endParaRPr kumimoji="0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16" name="Rectangle 96"/>
            <p:cNvSpPr>
              <a:spLocks noChangeArrowheads="1"/>
            </p:cNvSpPr>
            <p:nvPr/>
          </p:nvSpPr>
          <p:spPr bwMode="auto">
            <a:xfrm>
              <a:off x="2785" y="2779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0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</a:t>
              </a:r>
              <a:endParaRPr kumimoji="0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17" name="Rectangle 97"/>
            <p:cNvSpPr>
              <a:spLocks noChangeArrowheads="1"/>
            </p:cNvSpPr>
            <p:nvPr/>
          </p:nvSpPr>
          <p:spPr bwMode="auto">
            <a:xfrm>
              <a:off x="3018" y="2779"/>
              <a:ext cx="32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0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18" name="Rectangle 98"/>
            <p:cNvSpPr>
              <a:spLocks noChangeArrowheads="1"/>
            </p:cNvSpPr>
            <p:nvPr/>
          </p:nvSpPr>
          <p:spPr bwMode="auto">
            <a:xfrm>
              <a:off x="3274" y="2779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0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2</a:t>
              </a:r>
              <a:endParaRPr kumimoji="0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19" name="Rectangle 99"/>
            <p:cNvSpPr>
              <a:spLocks noChangeArrowheads="1"/>
            </p:cNvSpPr>
            <p:nvPr/>
          </p:nvSpPr>
          <p:spPr bwMode="auto">
            <a:xfrm>
              <a:off x="3541" y="2779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0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3</a:t>
              </a:r>
              <a:endParaRPr kumimoji="0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20" name="Rectangle 100"/>
            <p:cNvSpPr>
              <a:spLocks noChangeArrowheads="1"/>
            </p:cNvSpPr>
            <p:nvPr/>
          </p:nvSpPr>
          <p:spPr bwMode="auto">
            <a:xfrm>
              <a:off x="3808" y="2779"/>
              <a:ext cx="32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0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4</a:t>
              </a:r>
              <a:endParaRPr kumimoji="0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21" name="Rectangle 101"/>
            <p:cNvSpPr>
              <a:spLocks noChangeArrowheads="1"/>
            </p:cNvSpPr>
            <p:nvPr/>
          </p:nvSpPr>
          <p:spPr bwMode="auto">
            <a:xfrm>
              <a:off x="4252" y="2779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0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5</a:t>
              </a:r>
              <a:endParaRPr kumimoji="0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22" name="Rectangle 102"/>
            <p:cNvSpPr>
              <a:spLocks noChangeArrowheads="1"/>
            </p:cNvSpPr>
            <p:nvPr/>
          </p:nvSpPr>
          <p:spPr bwMode="auto">
            <a:xfrm>
              <a:off x="4563" y="2779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0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6</a:t>
              </a:r>
              <a:endParaRPr kumimoji="0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23" name="Rectangle 103"/>
            <p:cNvSpPr>
              <a:spLocks noChangeArrowheads="1"/>
            </p:cNvSpPr>
            <p:nvPr/>
          </p:nvSpPr>
          <p:spPr bwMode="auto">
            <a:xfrm>
              <a:off x="4963" y="2779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0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7</a:t>
              </a:r>
              <a:endParaRPr kumimoji="0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24" name="Line 104"/>
            <p:cNvSpPr>
              <a:spLocks noChangeShapeType="1"/>
            </p:cNvSpPr>
            <p:nvPr/>
          </p:nvSpPr>
          <p:spPr bwMode="auto">
            <a:xfrm>
              <a:off x="3274" y="2314"/>
              <a:ext cx="2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25" name="Line 105"/>
            <p:cNvSpPr>
              <a:spLocks noChangeShapeType="1"/>
            </p:cNvSpPr>
            <p:nvPr/>
          </p:nvSpPr>
          <p:spPr bwMode="auto">
            <a:xfrm>
              <a:off x="3719" y="2314"/>
              <a:ext cx="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26" name="Line 106"/>
            <p:cNvSpPr>
              <a:spLocks noChangeShapeType="1"/>
            </p:cNvSpPr>
            <p:nvPr/>
          </p:nvSpPr>
          <p:spPr bwMode="auto">
            <a:xfrm>
              <a:off x="4163" y="2314"/>
              <a:ext cx="17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27" name="Line 107"/>
            <p:cNvSpPr>
              <a:spLocks noChangeShapeType="1"/>
            </p:cNvSpPr>
            <p:nvPr/>
          </p:nvSpPr>
          <p:spPr bwMode="auto">
            <a:xfrm>
              <a:off x="4563" y="2314"/>
              <a:ext cx="2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28" name="Line 108"/>
            <p:cNvSpPr>
              <a:spLocks noChangeShapeType="1"/>
            </p:cNvSpPr>
            <p:nvPr/>
          </p:nvSpPr>
          <p:spPr bwMode="auto">
            <a:xfrm>
              <a:off x="2841" y="2827"/>
              <a:ext cx="1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29" name="Line 109"/>
            <p:cNvSpPr>
              <a:spLocks noChangeShapeType="1"/>
            </p:cNvSpPr>
            <p:nvPr/>
          </p:nvSpPr>
          <p:spPr bwMode="auto">
            <a:xfrm>
              <a:off x="3052" y="2827"/>
              <a:ext cx="1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30" name="Line 110"/>
            <p:cNvSpPr>
              <a:spLocks noChangeShapeType="1"/>
            </p:cNvSpPr>
            <p:nvPr/>
          </p:nvSpPr>
          <p:spPr bwMode="auto">
            <a:xfrm>
              <a:off x="3330" y="2827"/>
              <a:ext cx="1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31" name="Line 111"/>
            <p:cNvSpPr>
              <a:spLocks noChangeShapeType="1"/>
            </p:cNvSpPr>
            <p:nvPr/>
          </p:nvSpPr>
          <p:spPr bwMode="auto">
            <a:xfrm>
              <a:off x="3597" y="2827"/>
              <a:ext cx="1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32" name="Line 112"/>
            <p:cNvSpPr>
              <a:spLocks noChangeShapeType="1"/>
            </p:cNvSpPr>
            <p:nvPr/>
          </p:nvSpPr>
          <p:spPr bwMode="auto">
            <a:xfrm>
              <a:off x="3863" y="2827"/>
              <a:ext cx="1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33" name="Line 113"/>
            <p:cNvSpPr>
              <a:spLocks noChangeShapeType="1"/>
            </p:cNvSpPr>
            <p:nvPr/>
          </p:nvSpPr>
          <p:spPr bwMode="auto">
            <a:xfrm>
              <a:off x="4308" y="2827"/>
              <a:ext cx="1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34" name="Line 114"/>
            <p:cNvSpPr>
              <a:spLocks noChangeShapeType="1"/>
            </p:cNvSpPr>
            <p:nvPr/>
          </p:nvSpPr>
          <p:spPr bwMode="auto">
            <a:xfrm>
              <a:off x="4619" y="2827"/>
              <a:ext cx="1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35" name="Line 115"/>
            <p:cNvSpPr>
              <a:spLocks noChangeShapeType="1"/>
            </p:cNvSpPr>
            <p:nvPr/>
          </p:nvSpPr>
          <p:spPr bwMode="auto">
            <a:xfrm>
              <a:off x="5019" y="2827"/>
              <a:ext cx="1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36" name="Line 116"/>
            <p:cNvSpPr>
              <a:spLocks noChangeShapeType="1"/>
            </p:cNvSpPr>
            <p:nvPr/>
          </p:nvSpPr>
          <p:spPr bwMode="auto">
            <a:xfrm>
              <a:off x="2741" y="3426"/>
              <a:ext cx="1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37" name="Line 117"/>
            <p:cNvSpPr>
              <a:spLocks noChangeShapeType="1"/>
            </p:cNvSpPr>
            <p:nvPr/>
          </p:nvSpPr>
          <p:spPr bwMode="auto">
            <a:xfrm>
              <a:off x="3008" y="3426"/>
              <a:ext cx="1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38" name="Line 118"/>
            <p:cNvSpPr>
              <a:spLocks noChangeShapeType="1"/>
            </p:cNvSpPr>
            <p:nvPr/>
          </p:nvSpPr>
          <p:spPr bwMode="auto">
            <a:xfrm>
              <a:off x="3274" y="3426"/>
              <a:ext cx="1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39" name="Line 119"/>
            <p:cNvSpPr>
              <a:spLocks noChangeShapeType="1"/>
            </p:cNvSpPr>
            <p:nvPr/>
          </p:nvSpPr>
          <p:spPr bwMode="auto">
            <a:xfrm>
              <a:off x="3630" y="3426"/>
              <a:ext cx="1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40" name="Line 120"/>
            <p:cNvSpPr>
              <a:spLocks noChangeShapeType="1"/>
            </p:cNvSpPr>
            <p:nvPr/>
          </p:nvSpPr>
          <p:spPr bwMode="auto">
            <a:xfrm>
              <a:off x="3941" y="3426"/>
              <a:ext cx="17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41" name="Line 121"/>
            <p:cNvSpPr>
              <a:spLocks noChangeShapeType="1"/>
            </p:cNvSpPr>
            <p:nvPr/>
          </p:nvSpPr>
          <p:spPr bwMode="auto">
            <a:xfrm>
              <a:off x="4341" y="3426"/>
              <a:ext cx="1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42" name="Line 122"/>
            <p:cNvSpPr>
              <a:spLocks noChangeShapeType="1"/>
            </p:cNvSpPr>
            <p:nvPr/>
          </p:nvSpPr>
          <p:spPr bwMode="auto">
            <a:xfrm>
              <a:off x="4652" y="3426"/>
              <a:ext cx="17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43" name="Line 123"/>
            <p:cNvSpPr>
              <a:spLocks noChangeShapeType="1"/>
            </p:cNvSpPr>
            <p:nvPr/>
          </p:nvSpPr>
          <p:spPr bwMode="auto">
            <a:xfrm>
              <a:off x="5008" y="3426"/>
              <a:ext cx="17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44" name="Rectangle 124"/>
            <p:cNvSpPr>
              <a:spLocks noChangeArrowheads="1"/>
            </p:cNvSpPr>
            <p:nvPr/>
          </p:nvSpPr>
          <p:spPr bwMode="auto">
            <a:xfrm>
              <a:off x="3852" y="248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(2)</a:t>
              </a:r>
              <a:endPara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70" name="Line 150"/>
            <p:cNvSpPr>
              <a:spLocks noChangeShapeType="1"/>
            </p:cNvSpPr>
            <p:nvPr/>
          </p:nvSpPr>
          <p:spPr bwMode="auto">
            <a:xfrm flipV="1">
              <a:off x="3374" y="2058"/>
              <a:ext cx="0" cy="2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83" name="Rectangle 163"/>
            <p:cNvSpPr>
              <a:spLocks noChangeArrowheads="1"/>
            </p:cNvSpPr>
            <p:nvPr/>
          </p:nvSpPr>
          <p:spPr bwMode="auto">
            <a:xfrm>
              <a:off x="2796" y="239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0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S</a:t>
              </a:r>
              <a:endParaRPr kumimoji="0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85" name="Rectangle 165"/>
            <p:cNvSpPr>
              <a:spLocks noChangeArrowheads="1"/>
            </p:cNvSpPr>
            <p:nvPr/>
          </p:nvSpPr>
          <p:spPr bwMode="auto">
            <a:xfrm>
              <a:off x="4930" y="2272"/>
              <a:ext cx="44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ST</a:t>
              </a:r>
              <a:endParaRPr kumimoji="0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088" name="Line 168"/>
            <p:cNvSpPr>
              <a:spLocks noChangeShapeType="1"/>
            </p:cNvSpPr>
            <p:nvPr/>
          </p:nvSpPr>
          <p:spPr bwMode="auto">
            <a:xfrm>
              <a:off x="4974" y="2314"/>
              <a:ext cx="2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2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952455-93DC-4C6D-A60D-744D98F21D95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534988" y="577850"/>
            <a:ext cx="4681538" cy="5302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二、全加器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(Full Adder)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1009650" y="5945188"/>
            <a:ext cx="2030413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1   1   1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1009650" y="2413000"/>
            <a:ext cx="2030413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0   0   0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1009650" y="2917825"/>
            <a:ext cx="2030413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0   0   1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1009650" y="3422650"/>
            <a:ext cx="20304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0   1   0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1009650" y="3929063"/>
            <a:ext cx="2030413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0   1   1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1009650" y="4937125"/>
            <a:ext cx="2030413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1   0   1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976313" y="4419600"/>
            <a:ext cx="20828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lain"/>
              <a:defRPr/>
            </a:pP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0   0</a:t>
            </a:r>
            <a:endParaRPr kumimoji="1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1009650" y="5441950"/>
            <a:ext cx="20304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1   1   0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30747" name="Group 27"/>
          <p:cNvGrpSpPr/>
          <p:nvPr/>
        </p:nvGrpSpPr>
        <p:grpSpPr>
          <a:xfrm>
            <a:off x="931863" y="1844675"/>
            <a:ext cx="4000500" cy="4851400"/>
            <a:chOff x="488" y="962"/>
            <a:chExt cx="2520" cy="3056"/>
          </a:xfrm>
        </p:grpSpPr>
        <p:sp>
          <p:nvSpPr>
            <p:cNvPr id="30734" name="Line 14"/>
            <p:cNvSpPr>
              <a:spLocks noChangeShapeType="1"/>
            </p:cNvSpPr>
            <p:nvPr/>
          </p:nvSpPr>
          <p:spPr bwMode="auto">
            <a:xfrm>
              <a:off x="2101" y="1007"/>
              <a:ext cx="0" cy="30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735" name="Rectangle 15"/>
            <p:cNvSpPr>
              <a:spLocks noChangeArrowheads="1"/>
            </p:cNvSpPr>
            <p:nvPr/>
          </p:nvSpPr>
          <p:spPr bwMode="auto">
            <a:xfrm>
              <a:off x="488" y="962"/>
              <a:ext cx="25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32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i    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B</a:t>
              </a:r>
              <a:r>
                <a:rPr kumimoji="1" lang="en-US" altLang="zh-CN" sz="32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i   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C</a:t>
              </a:r>
              <a:r>
                <a:rPr kumimoji="1" lang="en-US" altLang="zh-CN" sz="32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i-1    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S</a:t>
              </a:r>
              <a:r>
                <a:rPr kumimoji="1" lang="en-US" altLang="zh-CN" sz="32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i   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C</a:t>
              </a:r>
              <a:r>
                <a:rPr kumimoji="1" lang="en-US" altLang="zh-CN" sz="32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i</a:t>
              </a:r>
              <a:endParaRPr kumimoji="1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745" name="Line 25"/>
            <p:cNvSpPr>
              <a:spLocks noChangeShapeType="1"/>
            </p:cNvSpPr>
            <p:nvPr/>
          </p:nvSpPr>
          <p:spPr bwMode="auto">
            <a:xfrm>
              <a:off x="489" y="1344"/>
              <a:ext cx="2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544513" y="1309688"/>
            <a:ext cx="4098925" cy="53498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、一位二进制全加器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30752" name="Group 32"/>
          <p:cNvGrpSpPr/>
          <p:nvPr/>
        </p:nvGrpSpPr>
        <p:grpSpPr>
          <a:xfrm>
            <a:off x="5291138" y="1136650"/>
            <a:ext cx="2455862" cy="2286000"/>
            <a:chOff x="3409" y="624"/>
            <a:chExt cx="1547" cy="1440"/>
          </a:xfrm>
        </p:grpSpPr>
        <p:grpSp>
          <p:nvGrpSpPr>
            <p:cNvPr id="7203" name="Group 30"/>
            <p:cNvGrpSpPr/>
            <p:nvPr/>
          </p:nvGrpSpPr>
          <p:grpSpPr>
            <a:xfrm>
              <a:off x="3409" y="624"/>
              <a:ext cx="1547" cy="1440"/>
              <a:chOff x="3409" y="624"/>
              <a:chExt cx="1547" cy="1440"/>
            </a:xfrm>
          </p:grpSpPr>
          <p:grpSp>
            <p:nvGrpSpPr>
              <p:cNvPr id="7205" name="Group 28"/>
              <p:cNvGrpSpPr/>
              <p:nvPr/>
            </p:nvGrpSpPr>
            <p:grpSpPr>
              <a:xfrm>
                <a:off x="3409" y="624"/>
                <a:ext cx="1547" cy="1440"/>
                <a:chOff x="3409" y="1443"/>
                <a:chExt cx="1547" cy="1440"/>
              </a:xfrm>
            </p:grpSpPr>
            <p:sp>
              <p:nvSpPr>
                <p:cNvPr id="30722" name="Rectangle 2"/>
                <p:cNvSpPr>
                  <a:spLocks noChangeArrowheads="1"/>
                </p:cNvSpPr>
                <p:nvPr/>
              </p:nvSpPr>
              <p:spPr bwMode="auto">
                <a:xfrm>
                  <a:off x="4136" y="1443"/>
                  <a:ext cx="816" cy="144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30723" name="Line 3"/>
                <p:cNvSpPr>
                  <a:spLocks noChangeShapeType="1"/>
                </p:cNvSpPr>
                <p:nvPr/>
              </p:nvSpPr>
              <p:spPr bwMode="auto">
                <a:xfrm flipH="1">
                  <a:off x="3817" y="1731"/>
                  <a:ext cx="31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30724" name="Line 4"/>
                <p:cNvSpPr>
                  <a:spLocks noChangeShapeType="1"/>
                </p:cNvSpPr>
                <p:nvPr/>
              </p:nvSpPr>
              <p:spPr bwMode="auto">
                <a:xfrm flipH="1">
                  <a:off x="3817" y="2163"/>
                  <a:ext cx="31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30725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3817" y="2547"/>
                  <a:ext cx="31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30729" name="Rectangle 9"/>
                <p:cNvSpPr>
                  <a:spLocks noChangeArrowheads="1"/>
                </p:cNvSpPr>
                <p:nvPr/>
              </p:nvSpPr>
              <p:spPr bwMode="auto">
                <a:xfrm>
                  <a:off x="4328" y="1965"/>
                  <a:ext cx="628" cy="6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黑体" panose="02010609060101010101" pitchFamily="49" charset="-122"/>
                      <a:ea typeface="黑体" panose="02010609060101010101" pitchFamily="49" charset="-122"/>
                      <a:cs typeface="+mn-cs"/>
                    </a:rPr>
                    <a:t>  CO</a:t>
                  </a:r>
                  <a:endParaRPr kumimoji="1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30730" name="Rectangle 10"/>
                <p:cNvSpPr>
                  <a:spLocks noChangeArrowheads="1"/>
                </p:cNvSpPr>
                <p:nvPr/>
              </p:nvSpPr>
              <p:spPr bwMode="auto">
                <a:xfrm>
                  <a:off x="3461" y="1485"/>
                  <a:ext cx="328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32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黑体" panose="02010609060101010101" pitchFamily="49" charset="-122"/>
                      <a:ea typeface="黑体" panose="02010609060101010101" pitchFamily="49" charset="-122"/>
                      <a:cs typeface="+mn-cs"/>
                    </a:rPr>
                    <a:t>A</a:t>
                  </a:r>
                  <a:r>
                    <a:rPr kumimoji="1" lang="en-US" altLang="zh-CN" sz="3200" b="0" i="0" u="none" strike="noStrike" kern="1200" cap="none" spc="0" normalizeH="0" baseline="-2500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黑体" panose="02010609060101010101" pitchFamily="49" charset="-122"/>
                      <a:ea typeface="黑体" panose="02010609060101010101" pitchFamily="49" charset="-122"/>
                      <a:cs typeface="+mn-cs"/>
                    </a:rPr>
                    <a:t>i</a:t>
                  </a:r>
                  <a:endParaRPr kumimoji="1" lang="en-US" altLang="zh-CN" sz="3200" b="0" i="0" u="none" strike="noStrike" kern="1200" cap="none" spc="0" normalizeH="0" baseline="-2500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30731" name="Rectangle 11"/>
                <p:cNvSpPr>
                  <a:spLocks noChangeArrowheads="1"/>
                </p:cNvSpPr>
                <p:nvPr/>
              </p:nvSpPr>
              <p:spPr bwMode="auto">
                <a:xfrm>
                  <a:off x="3463" y="1915"/>
                  <a:ext cx="328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黑体" panose="02010609060101010101" pitchFamily="49" charset="-122"/>
                      <a:ea typeface="黑体" panose="02010609060101010101" pitchFamily="49" charset="-122"/>
                      <a:cs typeface="+mn-cs"/>
                    </a:rPr>
                    <a:t>B</a:t>
                  </a:r>
                  <a:r>
                    <a:rPr kumimoji="1" lang="en-US" altLang="zh-CN" sz="32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黑体" panose="02010609060101010101" pitchFamily="49" charset="-122"/>
                      <a:ea typeface="黑体" panose="02010609060101010101" pitchFamily="49" charset="-122"/>
                      <a:cs typeface="+mn-cs"/>
                    </a:rPr>
                    <a:t>i</a:t>
                  </a:r>
                  <a:endParaRPr kumimoji="1" lang="en-US" altLang="zh-CN" sz="3200" b="0" i="0" u="none" strike="noStrike" kern="1200" cap="none" spc="0" normalizeH="0" baseline="-2500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30732" name="Rectangle 12"/>
                <p:cNvSpPr>
                  <a:spLocks noChangeArrowheads="1"/>
                </p:cNvSpPr>
                <p:nvPr/>
              </p:nvSpPr>
              <p:spPr bwMode="auto">
                <a:xfrm>
                  <a:off x="3409" y="2341"/>
                  <a:ext cx="496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黑体" panose="02010609060101010101" pitchFamily="49" charset="-122"/>
                      <a:ea typeface="黑体" panose="02010609060101010101" pitchFamily="49" charset="-122"/>
                      <a:cs typeface="+mn-cs"/>
                    </a:rPr>
                    <a:t>C</a:t>
                  </a:r>
                  <a:r>
                    <a:rPr kumimoji="1" lang="en-US" altLang="zh-CN" sz="32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黑体" panose="02010609060101010101" pitchFamily="49" charset="-122"/>
                      <a:ea typeface="黑体" panose="02010609060101010101" pitchFamily="49" charset="-122"/>
                      <a:cs typeface="+mn-cs"/>
                    </a:rPr>
                    <a:t>i-1</a:t>
                  </a:r>
                  <a:endParaRPr kumimoji="1" lang="en-US" altLang="zh-CN" sz="3200" b="0" i="0" u="none" strike="noStrike" kern="1200" cap="none" spc="0" normalizeH="0" baseline="-2500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30749" name="Rectangle 29"/>
              <p:cNvSpPr>
                <a:spLocks noChangeArrowheads="1"/>
              </p:cNvSpPr>
              <p:nvPr/>
            </p:nvSpPr>
            <p:spPr bwMode="auto">
              <a:xfrm>
                <a:off x="4364" y="720"/>
                <a:ext cx="3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∑</a:t>
                </a:r>
                <a:endPara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30751" name="Rectangle 31"/>
            <p:cNvSpPr>
              <a:spLocks noChangeArrowheads="1"/>
            </p:cNvSpPr>
            <p:nvPr/>
          </p:nvSpPr>
          <p:spPr bwMode="auto">
            <a:xfrm>
              <a:off x="4134" y="1507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CI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36" name="Line 6"/>
          <p:cNvSpPr>
            <a:spLocks noChangeShapeType="1"/>
          </p:cNvSpPr>
          <p:nvPr/>
        </p:nvSpPr>
        <p:spPr bwMode="auto">
          <a:xfrm>
            <a:off x="7739063" y="1746250"/>
            <a:ext cx="503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7" name="Line 7"/>
          <p:cNvSpPr>
            <a:spLocks noChangeShapeType="1"/>
          </p:cNvSpPr>
          <p:nvPr/>
        </p:nvSpPr>
        <p:spPr bwMode="auto">
          <a:xfrm>
            <a:off x="7739063" y="2660650"/>
            <a:ext cx="503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8228013" y="234632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</a:t>
            </a:r>
            <a:r>
              <a:rPr kumimoji="1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</a:t>
            </a:r>
            <a:endParaRPr kumimoji="1" lang="en-US" altLang="zh-CN" sz="32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9" name="Rectangle 13"/>
          <p:cNvSpPr>
            <a:spLocks noChangeArrowheads="1"/>
          </p:cNvSpPr>
          <p:nvPr/>
        </p:nvSpPr>
        <p:spPr bwMode="auto">
          <a:xfrm>
            <a:off x="8226425" y="14097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</a:t>
            </a:r>
            <a:r>
              <a:rPr kumimoji="1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</a:t>
            </a:r>
            <a:endParaRPr kumimoji="1" lang="en-US" altLang="zh-CN" sz="32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738563" y="2417763"/>
            <a:ext cx="390525" cy="5857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470400" y="2425700"/>
            <a:ext cx="388938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738563" y="2908300"/>
            <a:ext cx="390525" cy="5857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470400" y="2916238"/>
            <a:ext cx="388938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736975" y="3398838"/>
            <a:ext cx="390525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467225" y="3405188"/>
            <a:ext cx="390525" cy="5857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738563" y="3930650"/>
            <a:ext cx="390525" cy="5857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470400" y="3938588"/>
            <a:ext cx="388938" cy="5857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738563" y="4406900"/>
            <a:ext cx="390525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470400" y="4413250"/>
            <a:ext cx="388938" cy="5857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738563" y="4941888"/>
            <a:ext cx="390525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470400" y="4948238"/>
            <a:ext cx="388938" cy="5857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738563" y="5443538"/>
            <a:ext cx="390525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470400" y="5449888"/>
            <a:ext cx="388938" cy="5857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738563" y="5932488"/>
            <a:ext cx="390525" cy="5857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470400" y="5940425"/>
            <a:ext cx="388938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6" grpId="0" animBg="1"/>
      <p:bldP spid="30737" grpId="0"/>
      <p:bldP spid="30738" grpId="0"/>
      <p:bldP spid="30739" grpId="0"/>
      <p:bldP spid="30740" grpId="0"/>
      <p:bldP spid="30741" grpId="0"/>
      <p:bldP spid="30742" grpId="0"/>
      <p:bldP spid="30743" grpId="0"/>
      <p:bldP spid="30744" grpId="0"/>
      <p:bldP spid="30746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069178-C390-4DDA-AFD9-03E8B338F538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1770" name="Group 26"/>
          <p:cNvGrpSpPr/>
          <p:nvPr/>
        </p:nvGrpSpPr>
        <p:grpSpPr>
          <a:xfrm>
            <a:off x="1752600" y="419100"/>
            <a:ext cx="4572000" cy="2781300"/>
            <a:chOff x="864" y="264"/>
            <a:chExt cx="2880" cy="1752"/>
          </a:xfrm>
        </p:grpSpPr>
        <p:sp>
          <p:nvSpPr>
            <p:cNvPr id="31746" name="Rectangle 2"/>
            <p:cNvSpPr>
              <a:spLocks noChangeArrowheads="1"/>
            </p:cNvSpPr>
            <p:nvPr/>
          </p:nvSpPr>
          <p:spPr bwMode="auto">
            <a:xfrm>
              <a:off x="1584" y="1008"/>
              <a:ext cx="2160" cy="100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747" name="Line 3"/>
            <p:cNvSpPr>
              <a:spLocks noChangeShapeType="1"/>
            </p:cNvSpPr>
            <p:nvPr/>
          </p:nvSpPr>
          <p:spPr bwMode="auto">
            <a:xfrm>
              <a:off x="1584" y="1536"/>
              <a:ext cx="21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748" name="Line 4"/>
            <p:cNvSpPr>
              <a:spLocks noChangeShapeType="1"/>
            </p:cNvSpPr>
            <p:nvPr/>
          </p:nvSpPr>
          <p:spPr bwMode="auto">
            <a:xfrm>
              <a:off x="2112" y="1008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749" name="Line 5"/>
            <p:cNvSpPr>
              <a:spLocks noChangeShapeType="1"/>
            </p:cNvSpPr>
            <p:nvPr/>
          </p:nvSpPr>
          <p:spPr bwMode="auto">
            <a:xfrm>
              <a:off x="3168" y="1008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750" name="Line 6"/>
            <p:cNvSpPr>
              <a:spLocks noChangeShapeType="1"/>
            </p:cNvSpPr>
            <p:nvPr/>
          </p:nvSpPr>
          <p:spPr bwMode="auto">
            <a:xfrm>
              <a:off x="2640" y="1008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751" name="Rectangle 7"/>
            <p:cNvSpPr>
              <a:spLocks noChangeArrowheads="1"/>
            </p:cNvSpPr>
            <p:nvPr/>
          </p:nvSpPr>
          <p:spPr bwMode="auto">
            <a:xfrm>
              <a:off x="1056" y="624"/>
              <a:ext cx="4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i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752" name="Rectangle 8"/>
            <p:cNvSpPr>
              <a:spLocks noChangeArrowheads="1"/>
            </p:cNvSpPr>
            <p:nvPr/>
          </p:nvSpPr>
          <p:spPr bwMode="auto">
            <a:xfrm>
              <a:off x="1248" y="384"/>
              <a:ext cx="10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B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C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i-1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753" name="Rectangle 9"/>
            <p:cNvSpPr>
              <a:spLocks noChangeArrowheads="1"/>
            </p:cNvSpPr>
            <p:nvPr/>
          </p:nvSpPr>
          <p:spPr bwMode="auto">
            <a:xfrm>
              <a:off x="1632" y="64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754" name="Rectangle 10"/>
            <p:cNvSpPr>
              <a:spLocks noChangeArrowheads="1"/>
            </p:cNvSpPr>
            <p:nvPr/>
          </p:nvSpPr>
          <p:spPr bwMode="auto">
            <a:xfrm>
              <a:off x="2112" y="64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01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755" name="Rectangle 11"/>
            <p:cNvSpPr>
              <a:spLocks noChangeArrowheads="1"/>
            </p:cNvSpPr>
            <p:nvPr/>
          </p:nvSpPr>
          <p:spPr bwMode="auto">
            <a:xfrm>
              <a:off x="2688" y="64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756" name="Rectangle 12"/>
            <p:cNvSpPr>
              <a:spLocks noChangeArrowheads="1"/>
            </p:cNvSpPr>
            <p:nvPr/>
          </p:nvSpPr>
          <p:spPr bwMode="auto">
            <a:xfrm>
              <a:off x="3216" y="64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757" name="Rectangle 13"/>
            <p:cNvSpPr>
              <a:spLocks noChangeArrowheads="1"/>
            </p:cNvSpPr>
            <p:nvPr/>
          </p:nvSpPr>
          <p:spPr bwMode="auto">
            <a:xfrm>
              <a:off x="1296" y="105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758" name="Rectangle 14"/>
            <p:cNvSpPr>
              <a:spLocks noChangeArrowheads="1"/>
            </p:cNvSpPr>
            <p:nvPr/>
          </p:nvSpPr>
          <p:spPr bwMode="auto">
            <a:xfrm>
              <a:off x="1296" y="153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759" name="Rectangle 15"/>
            <p:cNvSpPr>
              <a:spLocks noChangeArrowheads="1"/>
            </p:cNvSpPr>
            <p:nvPr/>
          </p:nvSpPr>
          <p:spPr bwMode="auto">
            <a:xfrm>
              <a:off x="1680" y="108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760" name="Rectangle 16"/>
            <p:cNvSpPr>
              <a:spLocks noChangeArrowheads="1"/>
            </p:cNvSpPr>
            <p:nvPr/>
          </p:nvSpPr>
          <p:spPr bwMode="auto">
            <a:xfrm>
              <a:off x="2736" y="1104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761" name="Rectangle 17"/>
            <p:cNvSpPr>
              <a:spLocks noChangeArrowheads="1"/>
            </p:cNvSpPr>
            <p:nvPr/>
          </p:nvSpPr>
          <p:spPr bwMode="auto">
            <a:xfrm>
              <a:off x="2208" y="156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762" name="Rectangle 18"/>
            <p:cNvSpPr>
              <a:spLocks noChangeArrowheads="1"/>
            </p:cNvSpPr>
            <p:nvPr/>
          </p:nvSpPr>
          <p:spPr bwMode="auto">
            <a:xfrm>
              <a:off x="3312" y="156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763" name="Rectangle 19"/>
            <p:cNvSpPr>
              <a:spLocks noChangeArrowheads="1"/>
            </p:cNvSpPr>
            <p:nvPr/>
          </p:nvSpPr>
          <p:spPr bwMode="auto">
            <a:xfrm>
              <a:off x="2208" y="108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764" name="Rectangle 20"/>
            <p:cNvSpPr>
              <a:spLocks noChangeArrowheads="1"/>
            </p:cNvSpPr>
            <p:nvPr/>
          </p:nvSpPr>
          <p:spPr bwMode="auto">
            <a:xfrm>
              <a:off x="3312" y="108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765" name="Rectangle 21"/>
            <p:cNvSpPr>
              <a:spLocks noChangeArrowheads="1"/>
            </p:cNvSpPr>
            <p:nvPr/>
          </p:nvSpPr>
          <p:spPr bwMode="auto">
            <a:xfrm>
              <a:off x="1680" y="156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766" name="Rectangle 22"/>
            <p:cNvSpPr>
              <a:spLocks noChangeArrowheads="1"/>
            </p:cNvSpPr>
            <p:nvPr/>
          </p:nvSpPr>
          <p:spPr bwMode="auto">
            <a:xfrm>
              <a:off x="2736" y="156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767" name="Rectangle 23"/>
            <p:cNvSpPr>
              <a:spLocks noChangeArrowheads="1"/>
            </p:cNvSpPr>
            <p:nvPr/>
          </p:nvSpPr>
          <p:spPr bwMode="auto">
            <a:xfrm>
              <a:off x="864" y="26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S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i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768" name="Line 24"/>
            <p:cNvSpPr>
              <a:spLocks noChangeShapeType="1"/>
            </p:cNvSpPr>
            <p:nvPr/>
          </p:nvSpPr>
          <p:spPr bwMode="auto">
            <a:xfrm flipH="1" flipV="1">
              <a:off x="1200" y="624"/>
              <a:ext cx="384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aphicFrame>
        <p:nvGraphicFramePr>
          <p:cNvPr id="31771" name="Object 27"/>
          <p:cNvGraphicFramePr>
            <a:graphicFrameLocks noChangeAspect="1"/>
          </p:cNvGraphicFramePr>
          <p:nvPr/>
        </p:nvGraphicFramePr>
        <p:xfrm>
          <a:off x="1600200" y="4476750"/>
          <a:ext cx="4495800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866900" imgH="482600" progId="Equation.3">
                  <p:embed/>
                </p:oleObj>
              </mc:Choice>
              <mc:Fallback>
                <p:oleObj name="" r:id="rId1" imgW="1866900" imgH="482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0200" y="4476750"/>
                        <a:ext cx="4495800" cy="1163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8553" y="3678555"/>
          <a:ext cx="5590540" cy="499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2844800" imgH="254000" progId="Equation.KSEE3">
                  <p:embed/>
                </p:oleObj>
              </mc:Choice>
              <mc:Fallback>
                <p:oleObj name="" r:id="rId3" imgW="2844800" imgH="2540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8553" y="3678555"/>
                        <a:ext cx="5590540" cy="499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7B5DD3-0B42-4841-9DA2-B0928F9DF502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2797" name="Group 29"/>
          <p:cNvGrpSpPr/>
          <p:nvPr/>
        </p:nvGrpSpPr>
        <p:grpSpPr>
          <a:xfrm>
            <a:off x="1676400" y="755650"/>
            <a:ext cx="4648200" cy="3009900"/>
            <a:chOff x="1056" y="476"/>
            <a:chExt cx="2928" cy="1896"/>
          </a:xfrm>
        </p:grpSpPr>
        <p:sp>
          <p:nvSpPr>
            <p:cNvPr id="32770" name="Rectangle 2"/>
            <p:cNvSpPr>
              <a:spLocks noChangeArrowheads="1"/>
            </p:cNvSpPr>
            <p:nvPr/>
          </p:nvSpPr>
          <p:spPr bwMode="auto">
            <a:xfrm>
              <a:off x="1776" y="1220"/>
              <a:ext cx="2208" cy="115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71" name="Line 3"/>
            <p:cNvSpPr>
              <a:spLocks noChangeShapeType="1"/>
            </p:cNvSpPr>
            <p:nvPr/>
          </p:nvSpPr>
          <p:spPr bwMode="auto">
            <a:xfrm>
              <a:off x="1776" y="1796"/>
              <a:ext cx="22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72" name="Line 4"/>
            <p:cNvSpPr>
              <a:spLocks noChangeShapeType="1"/>
            </p:cNvSpPr>
            <p:nvPr/>
          </p:nvSpPr>
          <p:spPr bwMode="auto">
            <a:xfrm>
              <a:off x="2304" y="1220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73" name="Line 5"/>
            <p:cNvSpPr>
              <a:spLocks noChangeShapeType="1"/>
            </p:cNvSpPr>
            <p:nvPr/>
          </p:nvSpPr>
          <p:spPr bwMode="auto">
            <a:xfrm>
              <a:off x="3408" y="1220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74" name="Line 6"/>
            <p:cNvSpPr>
              <a:spLocks noChangeShapeType="1"/>
            </p:cNvSpPr>
            <p:nvPr/>
          </p:nvSpPr>
          <p:spPr bwMode="auto">
            <a:xfrm flipH="1">
              <a:off x="2880" y="1220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75" name="Line 7"/>
            <p:cNvSpPr>
              <a:spLocks noChangeShapeType="1"/>
            </p:cNvSpPr>
            <p:nvPr/>
          </p:nvSpPr>
          <p:spPr bwMode="auto">
            <a:xfrm flipH="1" flipV="1">
              <a:off x="1392" y="836"/>
              <a:ext cx="384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76" name="Rectangle 8"/>
            <p:cNvSpPr>
              <a:spLocks noChangeArrowheads="1"/>
            </p:cNvSpPr>
            <p:nvPr/>
          </p:nvSpPr>
          <p:spPr bwMode="auto">
            <a:xfrm>
              <a:off x="1296" y="980"/>
              <a:ext cx="4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i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77" name="Rectangle 9"/>
            <p:cNvSpPr>
              <a:spLocks noChangeArrowheads="1"/>
            </p:cNvSpPr>
            <p:nvPr/>
          </p:nvSpPr>
          <p:spPr bwMode="auto">
            <a:xfrm>
              <a:off x="1440" y="596"/>
              <a:ext cx="10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B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C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i-1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78" name="Rectangle 10"/>
            <p:cNvSpPr>
              <a:spLocks noChangeArrowheads="1"/>
            </p:cNvSpPr>
            <p:nvPr/>
          </p:nvSpPr>
          <p:spPr bwMode="auto">
            <a:xfrm>
              <a:off x="1776" y="87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79" name="Rectangle 11"/>
            <p:cNvSpPr>
              <a:spLocks noChangeArrowheads="1"/>
            </p:cNvSpPr>
            <p:nvPr/>
          </p:nvSpPr>
          <p:spPr bwMode="auto">
            <a:xfrm>
              <a:off x="2304" y="86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01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80" name="Rectangle 12"/>
            <p:cNvSpPr>
              <a:spLocks noChangeArrowheads="1"/>
            </p:cNvSpPr>
            <p:nvPr/>
          </p:nvSpPr>
          <p:spPr bwMode="auto">
            <a:xfrm>
              <a:off x="2880" y="86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81" name="Rectangle 13"/>
            <p:cNvSpPr>
              <a:spLocks noChangeArrowheads="1"/>
            </p:cNvSpPr>
            <p:nvPr/>
          </p:nvSpPr>
          <p:spPr bwMode="auto">
            <a:xfrm>
              <a:off x="3456" y="86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82" name="Rectangle 14"/>
            <p:cNvSpPr>
              <a:spLocks noChangeArrowheads="1"/>
            </p:cNvSpPr>
            <p:nvPr/>
          </p:nvSpPr>
          <p:spPr bwMode="auto">
            <a:xfrm>
              <a:off x="1488" y="129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83" name="Rectangle 15"/>
            <p:cNvSpPr>
              <a:spLocks noChangeArrowheads="1"/>
            </p:cNvSpPr>
            <p:nvPr/>
          </p:nvSpPr>
          <p:spPr bwMode="auto">
            <a:xfrm>
              <a:off x="1488" y="186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84" name="Rectangle 16"/>
            <p:cNvSpPr>
              <a:spLocks noChangeArrowheads="1"/>
            </p:cNvSpPr>
            <p:nvPr/>
          </p:nvSpPr>
          <p:spPr bwMode="auto">
            <a:xfrm>
              <a:off x="1872" y="134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85" name="Rectangle 17"/>
            <p:cNvSpPr>
              <a:spLocks noChangeArrowheads="1"/>
            </p:cNvSpPr>
            <p:nvPr/>
          </p:nvSpPr>
          <p:spPr bwMode="auto">
            <a:xfrm>
              <a:off x="2976" y="1364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86" name="Rectangle 18"/>
            <p:cNvSpPr>
              <a:spLocks noChangeArrowheads="1"/>
            </p:cNvSpPr>
            <p:nvPr/>
          </p:nvSpPr>
          <p:spPr bwMode="auto">
            <a:xfrm>
              <a:off x="2400" y="186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87" name="Rectangle 19"/>
            <p:cNvSpPr>
              <a:spLocks noChangeArrowheads="1"/>
            </p:cNvSpPr>
            <p:nvPr/>
          </p:nvSpPr>
          <p:spPr bwMode="auto">
            <a:xfrm>
              <a:off x="3552" y="186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88" name="Rectangle 20"/>
            <p:cNvSpPr>
              <a:spLocks noChangeArrowheads="1"/>
            </p:cNvSpPr>
            <p:nvPr/>
          </p:nvSpPr>
          <p:spPr bwMode="auto">
            <a:xfrm>
              <a:off x="2400" y="134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89" name="Rectangle 21"/>
            <p:cNvSpPr>
              <a:spLocks noChangeArrowheads="1"/>
            </p:cNvSpPr>
            <p:nvPr/>
          </p:nvSpPr>
          <p:spPr bwMode="auto">
            <a:xfrm>
              <a:off x="3552" y="134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90" name="Rectangle 22"/>
            <p:cNvSpPr>
              <a:spLocks noChangeArrowheads="1"/>
            </p:cNvSpPr>
            <p:nvPr/>
          </p:nvSpPr>
          <p:spPr bwMode="auto">
            <a:xfrm>
              <a:off x="1872" y="186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91" name="Rectangle 23"/>
            <p:cNvSpPr>
              <a:spLocks noChangeArrowheads="1"/>
            </p:cNvSpPr>
            <p:nvPr/>
          </p:nvSpPr>
          <p:spPr bwMode="auto">
            <a:xfrm>
              <a:off x="2976" y="186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92" name="Rectangle 24"/>
            <p:cNvSpPr>
              <a:spLocks noChangeArrowheads="1"/>
            </p:cNvSpPr>
            <p:nvPr/>
          </p:nvSpPr>
          <p:spPr bwMode="auto">
            <a:xfrm>
              <a:off x="1056" y="47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C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i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aphicFrame>
        <p:nvGraphicFramePr>
          <p:cNvPr id="32801" name="Object 33"/>
          <p:cNvGraphicFramePr>
            <a:graphicFrameLocks noChangeAspect="1"/>
          </p:cNvGraphicFramePr>
          <p:nvPr/>
        </p:nvGraphicFramePr>
        <p:xfrm>
          <a:off x="2484438" y="5084763"/>
          <a:ext cx="360045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422400" imgH="228600" progId="Equation.3">
                  <p:embed/>
                </p:oleObj>
              </mc:Choice>
              <mc:Fallback>
                <p:oleObj name="" r:id="rId1" imgW="1422400" imgH="2286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4438" y="5084763"/>
                        <a:ext cx="3600450" cy="579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81188" y="4299268"/>
          <a:ext cx="5566410" cy="687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3" imgW="2057400" imgH="254000" progId="Equation.KSEE3">
                  <p:embed/>
                </p:oleObj>
              </mc:Choice>
              <mc:Fallback>
                <p:oleObj name="" r:id="rId3" imgW="2057400" imgH="2540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81188" y="4299268"/>
                        <a:ext cx="5566410" cy="687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107D57-20D0-4D7E-B5BB-1E719ECE8F33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3839" name="Group 47"/>
          <p:cNvGrpSpPr/>
          <p:nvPr/>
        </p:nvGrpSpPr>
        <p:grpSpPr>
          <a:xfrm>
            <a:off x="1908175" y="1328738"/>
            <a:ext cx="5713413" cy="4332287"/>
            <a:chOff x="1200" y="480"/>
            <a:chExt cx="3281" cy="2343"/>
          </a:xfrm>
        </p:grpSpPr>
        <p:sp>
          <p:nvSpPr>
            <p:cNvPr id="33794" name="Rectangle 2"/>
            <p:cNvSpPr>
              <a:spLocks noChangeArrowheads="1"/>
            </p:cNvSpPr>
            <p:nvPr/>
          </p:nvSpPr>
          <p:spPr bwMode="auto">
            <a:xfrm>
              <a:off x="2640" y="1584"/>
              <a:ext cx="28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796" name="Line 4"/>
            <p:cNvSpPr>
              <a:spLocks noChangeShapeType="1"/>
            </p:cNvSpPr>
            <p:nvPr/>
          </p:nvSpPr>
          <p:spPr bwMode="auto">
            <a:xfrm>
              <a:off x="2931" y="1824"/>
              <a:ext cx="2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797" name="Rectangle 5"/>
            <p:cNvSpPr>
              <a:spLocks noChangeArrowheads="1"/>
            </p:cNvSpPr>
            <p:nvPr/>
          </p:nvSpPr>
          <p:spPr bwMode="auto">
            <a:xfrm>
              <a:off x="2640" y="2256"/>
              <a:ext cx="28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799" name="Line 7"/>
            <p:cNvSpPr>
              <a:spLocks noChangeShapeType="1"/>
            </p:cNvSpPr>
            <p:nvPr/>
          </p:nvSpPr>
          <p:spPr bwMode="auto">
            <a:xfrm flipH="1">
              <a:off x="2448" y="192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800" name="Rectangle 8"/>
            <p:cNvSpPr>
              <a:spLocks noChangeArrowheads="1"/>
            </p:cNvSpPr>
            <p:nvPr/>
          </p:nvSpPr>
          <p:spPr bwMode="auto">
            <a:xfrm>
              <a:off x="3504" y="1920"/>
              <a:ext cx="327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802" name="Line 10"/>
            <p:cNvSpPr>
              <a:spLocks noChangeShapeType="1"/>
            </p:cNvSpPr>
            <p:nvPr/>
          </p:nvSpPr>
          <p:spPr bwMode="auto">
            <a:xfrm>
              <a:off x="3832" y="2160"/>
              <a:ext cx="31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803" name="Rectangle 11"/>
            <p:cNvSpPr>
              <a:spLocks noChangeArrowheads="1"/>
            </p:cNvSpPr>
            <p:nvPr/>
          </p:nvSpPr>
          <p:spPr bwMode="auto">
            <a:xfrm>
              <a:off x="2544" y="162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&amp;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804" name="Rectangle 12"/>
            <p:cNvSpPr>
              <a:spLocks noChangeArrowheads="1"/>
            </p:cNvSpPr>
            <p:nvPr/>
          </p:nvSpPr>
          <p:spPr bwMode="auto">
            <a:xfrm>
              <a:off x="2544" y="2352"/>
              <a:ext cx="390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&amp;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805" name="Rectangle 13"/>
            <p:cNvSpPr>
              <a:spLocks noChangeArrowheads="1"/>
            </p:cNvSpPr>
            <p:nvPr/>
          </p:nvSpPr>
          <p:spPr bwMode="auto">
            <a:xfrm>
              <a:off x="3325" y="1998"/>
              <a:ext cx="673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≥1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806" name="Line 14"/>
            <p:cNvSpPr>
              <a:spLocks noChangeShapeType="1"/>
            </p:cNvSpPr>
            <p:nvPr/>
          </p:nvSpPr>
          <p:spPr bwMode="auto">
            <a:xfrm flipH="1">
              <a:off x="3216" y="206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807" name="Line 15"/>
            <p:cNvSpPr>
              <a:spLocks noChangeShapeType="1"/>
            </p:cNvSpPr>
            <p:nvPr/>
          </p:nvSpPr>
          <p:spPr bwMode="auto">
            <a:xfrm flipH="1">
              <a:off x="3216" y="230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808" name="Line 16"/>
            <p:cNvSpPr>
              <a:spLocks noChangeShapeType="1"/>
            </p:cNvSpPr>
            <p:nvPr/>
          </p:nvSpPr>
          <p:spPr bwMode="auto">
            <a:xfrm>
              <a:off x="2939" y="2496"/>
              <a:ext cx="2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809" name="Line 17"/>
            <p:cNvSpPr>
              <a:spLocks noChangeShapeType="1"/>
            </p:cNvSpPr>
            <p:nvPr/>
          </p:nvSpPr>
          <p:spPr bwMode="auto">
            <a:xfrm flipV="1">
              <a:off x="3216" y="230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810" name="Rectangle 18"/>
            <p:cNvSpPr>
              <a:spLocks noChangeArrowheads="1"/>
            </p:cNvSpPr>
            <p:nvPr/>
          </p:nvSpPr>
          <p:spPr bwMode="auto">
            <a:xfrm>
              <a:off x="2640" y="960"/>
              <a:ext cx="28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811" name="Rectangle 19"/>
            <p:cNvSpPr>
              <a:spLocks noChangeArrowheads="1"/>
            </p:cNvSpPr>
            <p:nvPr/>
          </p:nvSpPr>
          <p:spPr bwMode="auto">
            <a:xfrm>
              <a:off x="2544" y="1056"/>
              <a:ext cx="39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812" name="Line 20"/>
            <p:cNvSpPr>
              <a:spLocks noChangeShapeType="1"/>
            </p:cNvSpPr>
            <p:nvPr/>
          </p:nvSpPr>
          <p:spPr bwMode="auto">
            <a:xfrm flipV="1">
              <a:off x="3216" y="182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813" name="Rectangle 21"/>
            <p:cNvSpPr>
              <a:spLocks noChangeArrowheads="1"/>
            </p:cNvSpPr>
            <p:nvPr/>
          </p:nvSpPr>
          <p:spPr bwMode="auto">
            <a:xfrm>
              <a:off x="2016" y="528"/>
              <a:ext cx="288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814" name="Rectangle 22"/>
            <p:cNvSpPr>
              <a:spLocks noChangeArrowheads="1"/>
            </p:cNvSpPr>
            <p:nvPr/>
          </p:nvSpPr>
          <p:spPr bwMode="auto">
            <a:xfrm>
              <a:off x="1920" y="624"/>
              <a:ext cx="39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815" name="Line 23"/>
            <p:cNvSpPr>
              <a:spLocks noChangeShapeType="1"/>
            </p:cNvSpPr>
            <p:nvPr/>
          </p:nvSpPr>
          <p:spPr bwMode="auto">
            <a:xfrm>
              <a:off x="2304" y="76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816" name="Line 24"/>
            <p:cNvSpPr>
              <a:spLocks noChangeShapeType="1"/>
            </p:cNvSpPr>
            <p:nvPr/>
          </p:nvSpPr>
          <p:spPr bwMode="auto">
            <a:xfrm>
              <a:off x="2448" y="768"/>
              <a:ext cx="0" cy="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817" name="Line 25"/>
            <p:cNvSpPr>
              <a:spLocks noChangeShapeType="1"/>
            </p:cNvSpPr>
            <p:nvPr/>
          </p:nvSpPr>
          <p:spPr bwMode="auto">
            <a:xfrm>
              <a:off x="2448" y="17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818" name="Line 26"/>
            <p:cNvSpPr>
              <a:spLocks noChangeShapeType="1"/>
            </p:cNvSpPr>
            <p:nvPr/>
          </p:nvSpPr>
          <p:spPr bwMode="auto">
            <a:xfrm flipH="1">
              <a:off x="2496" y="172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819" name="Line 27"/>
            <p:cNvSpPr>
              <a:spLocks noChangeShapeType="1"/>
            </p:cNvSpPr>
            <p:nvPr/>
          </p:nvSpPr>
          <p:spPr bwMode="auto">
            <a:xfrm flipH="1">
              <a:off x="2448" y="115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820" name="Line 28"/>
            <p:cNvSpPr>
              <a:spLocks noChangeShapeType="1"/>
            </p:cNvSpPr>
            <p:nvPr/>
          </p:nvSpPr>
          <p:spPr bwMode="auto">
            <a:xfrm>
              <a:off x="2928" y="1248"/>
              <a:ext cx="12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821" name="Line 29"/>
            <p:cNvSpPr>
              <a:spLocks noChangeShapeType="1"/>
            </p:cNvSpPr>
            <p:nvPr/>
          </p:nvSpPr>
          <p:spPr bwMode="auto">
            <a:xfrm flipH="1">
              <a:off x="1584" y="720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822" name="Line 30"/>
            <p:cNvSpPr>
              <a:spLocks noChangeShapeType="1"/>
            </p:cNvSpPr>
            <p:nvPr/>
          </p:nvSpPr>
          <p:spPr bwMode="auto">
            <a:xfrm flipH="1">
              <a:off x="1584" y="91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823" name="Line 31"/>
            <p:cNvSpPr>
              <a:spLocks noChangeShapeType="1"/>
            </p:cNvSpPr>
            <p:nvPr/>
          </p:nvSpPr>
          <p:spPr bwMode="auto">
            <a:xfrm flipH="1">
              <a:off x="1584" y="1344"/>
              <a:ext cx="10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824" name="Line 32"/>
            <p:cNvSpPr>
              <a:spLocks noChangeShapeType="1"/>
            </p:cNvSpPr>
            <p:nvPr/>
          </p:nvSpPr>
          <p:spPr bwMode="auto">
            <a:xfrm flipH="1">
              <a:off x="1632" y="1920"/>
              <a:ext cx="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825" name="Line 33"/>
            <p:cNvSpPr>
              <a:spLocks noChangeShapeType="1"/>
            </p:cNvSpPr>
            <p:nvPr/>
          </p:nvSpPr>
          <p:spPr bwMode="auto">
            <a:xfrm flipH="1">
              <a:off x="1632" y="2352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826" name="Line 34"/>
            <p:cNvSpPr>
              <a:spLocks noChangeShapeType="1"/>
            </p:cNvSpPr>
            <p:nvPr/>
          </p:nvSpPr>
          <p:spPr bwMode="auto">
            <a:xfrm>
              <a:off x="2640" y="264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827" name="Line 35"/>
            <p:cNvSpPr>
              <a:spLocks noChangeShapeType="1"/>
            </p:cNvSpPr>
            <p:nvPr/>
          </p:nvSpPr>
          <p:spPr bwMode="auto">
            <a:xfrm flipH="1">
              <a:off x="1632" y="2640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828" name="Rectangle 36"/>
            <p:cNvSpPr>
              <a:spLocks noChangeArrowheads="1"/>
            </p:cNvSpPr>
            <p:nvPr/>
          </p:nvSpPr>
          <p:spPr bwMode="auto">
            <a:xfrm>
              <a:off x="4153" y="1041"/>
              <a:ext cx="328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S</a:t>
              </a:r>
              <a:r>
                <a:rPr kumimoji="1" lang="en-US" altLang="zh-CN" sz="32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i</a:t>
              </a:r>
              <a:endParaRPr kumimoji="1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829" name="Rectangle 37"/>
            <p:cNvSpPr>
              <a:spLocks noChangeArrowheads="1"/>
            </p:cNvSpPr>
            <p:nvPr/>
          </p:nvSpPr>
          <p:spPr bwMode="auto">
            <a:xfrm>
              <a:off x="2592" y="100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=1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830" name="Rectangle 38"/>
            <p:cNvSpPr>
              <a:spLocks noChangeArrowheads="1"/>
            </p:cNvSpPr>
            <p:nvPr/>
          </p:nvSpPr>
          <p:spPr bwMode="auto">
            <a:xfrm>
              <a:off x="1968" y="599"/>
              <a:ext cx="4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=1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831" name="Rectangle 39"/>
            <p:cNvSpPr>
              <a:spLocks noChangeArrowheads="1"/>
            </p:cNvSpPr>
            <p:nvPr/>
          </p:nvSpPr>
          <p:spPr bwMode="auto">
            <a:xfrm>
              <a:off x="1200" y="480"/>
              <a:ext cx="34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B</a:t>
              </a:r>
              <a:r>
                <a:rPr kumimoji="1" lang="en-US" altLang="zh-CN" sz="32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i</a:t>
              </a:r>
              <a:endParaRPr kumimoji="1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832" name="Rectangle 40"/>
            <p:cNvSpPr>
              <a:spLocks noChangeArrowheads="1"/>
            </p:cNvSpPr>
            <p:nvPr/>
          </p:nvSpPr>
          <p:spPr bwMode="auto">
            <a:xfrm>
              <a:off x="1200" y="714"/>
              <a:ext cx="4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C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i-1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833" name="Rectangle 41"/>
            <p:cNvSpPr>
              <a:spLocks noChangeArrowheads="1"/>
            </p:cNvSpPr>
            <p:nvPr/>
          </p:nvSpPr>
          <p:spPr bwMode="auto">
            <a:xfrm>
              <a:off x="1237" y="1152"/>
              <a:ext cx="34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32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i</a:t>
              </a:r>
              <a:endParaRPr kumimoji="1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834" name="Rectangle 42"/>
            <p:cNvSpPr>
              <a:spLocks noChangeArrowheads="1"/>
            </p:cNvSpPr>
            <p:nvPr/>
          </p:nvSpPr>
          <p:spPr bwMode="auto">
            <a:xfrm>
              <a:off x="1241" y="1722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i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835" name="Rectangle 43"/>
            <p:cNvSpPr>
              <a:spLocks noChangeArrowheads="1"/>
            </p:cNvSpPr>
            <p:nvPr/>
          </p:nvSpPr>
          <p:spPr bwMode="auto">
            <a:xfrm>
              <a:off x="1255" y="2122"/>
              <a:ext cx="3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B</a:t>
              </a:r>
              <a:r>
                <a:rPr kumimoji="1" lang="en-US" altLang="zh-CN" sz="32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i</a:t>
              </a:r>
              <a:endParaRPr kumimoji="1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836" name="Rectangle 44"/>
            <p:cNvSpPr>
              <a:spLocks noChangeArrowheads="1"/>
            </p:cNvSpPr>
            <p:nvPr/>
          </p:nvSpPr>
          <p:spPr bwMode="auto">
            <a:xfrm>
              <a:off x="1242" y="2458"/>
              <a:ext cx="4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C</a:t>
              </a:r>
              <a:r>
                <a:rPr kumimoji="1" lang="en-US" altLang="zh-CN" sz="32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i-1</a:t>
              </a:r>
              <a:endParaRPr kumimoji="1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837" name="Rectangle 45"/>
            <p:cNvSpPr>
              <a:spLocks noChangeArrowheads="1"/>
            </p:cNvSpPr>
            <p:nvPr/>
          </p:nvSpPr>
          <p:spPr bwMode="auto">
            <a:xfrm>
              <a:off x="4139" y="1962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C</a:t>
              </a:r>
              <a:r>
                <a:rPr kumimoji="1" lang="en-US" altLang="zh-CN" sz="32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i</a:t>
              </a:r>
              <a:endParaRPr kumimoji="1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838" name="Oval 46"/>
            <p:cNvSpPr>
              <a:spLocks noChangeArrowheads="1"/>
            </p:cNvSpPr>
            <p:nvPr/>
          </p:nvSpPr>
          <p:spPr bwMode="auto">
            <a:xfrm>
              <a:off x="2400" y="1104"/>
              <a:ext cx="98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" name="矩形 1"/>
          <p:cNvSpPr/>
          <p:nvPr/>
        </p:nvSpPr>
        <p:spPr bwMode="auto">
          <a:xfrm>
            <a:off x="2987675" y="1052513"/>
            <a:ext cx="3722688" cy="505142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9" name="Rectangle 3"/>
          <p:cNvSpPr/>
          <p:nvPr/>
        </p:nvSpPr>
        <p:spPr>
          <a:xfrm>
            <a:off x="527368" y="814388"/>
            <a:ext cx="5490845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用半加器如何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实现全加器呢？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2797" name="Group 29"/>
          <p:cNvGrpSpPr/>
          <p:nvPr/>
        </p:nvGrpSpPr>
        <p:grpSpPr>
          <a:xfrm>
            <a:off x="1744345" y="1519555"/>
            <a:ext cx="4648200" cy="3009900"/>
            <a:chOff x="1056" y="476"/>
            <a:chExt cx="2928" cy="1896"/>
          </a:xfrm>
        </p:grpSpPr>
        <p:sp>
          <p:nvSpPr>
            <p:cNvPr id="32770" name="Rectangle 2"/>
            <p:cNvSpPr>
              <a:spLocks noChangeArrowheads="1"/>
            </p:cNvSpPr>
            <p:nvPr/>
          </p:nvSpPr>
          <p:spPr bwMode="auto">
            <a:xfrm>
              <a:off x="1776" y="1220"/>
              <a:ext cx="2208" cy="115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71" name="Line 3"/>
            <p:cNvSpPr>
              <a:spLocks noChangeShapeType="1"/>
            </p:cNvSpPr>
            <p:nvPr/>
          </p:nvSpPr>
          <p:spPr bwMode="auto">
            <a:xfrm>
              <a:off x="1776" y="1796"/>
              <a:ext cx="22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72" name="Line 4"/>
            <p:cNvSpPr>
              <a:spLocks noChangeShapeType="1"/>
            </p:cNvSpPr>
            <p:nvPr/>
          </p:nvSpPr>
          <p:spPr bwMode="auto">
            <a:xfrm>
              <a:off x="2304" y="1220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73" name="Line 5"/>
            <p:cNvSpPr>
              <a:spLocks noChangeShapeType="1"/>
            </p:cNvSpPr>
            <p:nvPr/>
          </p:nvSpPr>
          <p:spPr bwMode="auto">
            <a:xfrm>
              <a:off x="3408" y="1220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74" name="Line 6"/>
            <p:cNvSpPr>
              <a:spLocks noChangeShapeType="1"/>
            </p:cNvSpPr>
            <p:nvPr/>
          </p:nvSpPr>
          <p:spPr bwMode="auto">
            <a:xfrm flipH="1">
              <a:off x="2880" y="1220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75" name="Line 7"/>
            <p:cNvSpPr>
              <a:spLocks noChangeShapeType="1"/>
            </p:cNvSpPr>
            <p:nvPr/>
          </p:nvSpPr>
          <p:spPr bwMode="auto">
            <a:xfrm flipH="1" flipV="1">
              <a:off x="1392" y="836"/>
              <a:ext cx="384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76" name="Rectangle 8"/>
            <p:cNvSpPr>
              <a:spLocks noChangeArrowheads="1"/>
            </p:cNvSpPr>
            <p:nvPr/>
          </p:nvSpPr>
          <p:spPr bwMode="auto">
            <a:xfrm>
              <a:off x="1296" y="980"/>
              <a:ext cx="4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i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77" name="Rectangle 9"/>
            <p:cNvSpPr>
              <a:spLocks noChangeArrowheads="1"/>
            </p:cNvSpPr>
            <p:nvPr/>
          </p:nvSpPr>
          <p:spPr bwMode="auto">
            <a:xfrm>
              <a:off x="1440" y="596"/>
              <a:ext cx="10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B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C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i-1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78" name="Rectangle 10"/>
            <p:cNvSpPr>
              <a:spLocks noChangeArrowheads="1"/>
            </p:cNvSpPr>
            <p:nvPr/>
          </p:nvSpPr>
          <p:spPr bwMode="auto">
            <a:xfrm>
              <a:off x="1776" y="87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79" name="Rectangle 11"/>
            <p:cNvSpPr>
              <a:spLocks noChangeArrowheads="1"/>
            </p:cNvSpPr>
            <p:nvPr/>
          </p:nvSpPr>
          <p:spPr bwMode="auto">
            <a:xfrm>
              <a:off x="2304" y="86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01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80" name="Rectangle 12"/>
            <p:cNvSpPr>
              <a:spLocks noChangeArrowheads="1"/>
            </p:cNvSpPr>
            <p:nvPr/>
          </p:nvSpPr>
          <p:spPr bwMode="auto">
            <a:xfrm>
              <a:off x="2880" y="86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81" name="Rectangle 13"/>
            <p:cNvSpPr>
              <a:spLocks noChangeArrowheads="1"/>
            </p:cNvSpPr>
            <p:nvPr/>
          </p:nvSpPr>
          <p:spPr bwMode="auto">
            <a:xfrm>
              <a:off x="3456" y="86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82" name="Rectangle 14"/>
            <p:cNvSpPr>
              <a:spLocks noChangeArrowheads="1"/>
            </p:cNvSpPr>
            <p:nvPr/>
          </p:nvSpPr>
          <p:spPr bwMode="auto">
            <a:xfrm>
              <a:off x="1488" y="129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83" name="Rectangle 15"/>
            <p:cNvSpPr>
              <a:spLocks noChangeArrowheads="1"/>
            </p:cNvSpPr>
            <p:nvPr/>
          </p:nvSpPr>
          <p:spPr bwMode="auto">
            <a:xfrm>
              <a:off x="1488" y="186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84" name="Rectangle 16"/>
            <p:cNvSpPr>
              <a:spLocks noChangeArrowheads="1"/>
            </p:cNvSpPr>
            <p:nvPr/>
          </p:nvSpPr>
          <p:spPr bwMode="auto">
            <a:xfrm>
              <a:off x="1872" y="134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85" name="Rectangle 17"/>
            <p:cNvSpPr>
              <a:spLocks noChangeArrowheads="1"/>
            </p:cNvSpPr>
            <p:nvPr/>
          </p:nvSpPr>
          <p:spPr bwMode="auto">
            <a:xfrm>
              <a:off x="2976" y="1364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86" name="Rectangle 18"/>
            <p:cNvSpPr>
              <a:spLocks noChangeArrowheads="1"/>
            </p:cNvSpPr>
            <p:nvPr/>
          </p:nvSpPr>
          <p:spPr bwMode="auto">
            <a:xfrm>
              <a:off x="2400" y="186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87" name="Rectangle 19"/>
            <p:cNvSpPr>
              <a:spLocks noChangeArrowheads="1"/>
            </p:cNvSpPr>
            <p:nvPr/>
          </p:nvSpPr>
          <p:spPr bwMode="auto">
            <a:xfrm>
              <a:off x="3552" y="186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88" name="Rectangle 20"/>
            <p:cNvSpPr>
              <a:spLocks noChangeArrowheads="1"/>
            </p:cNvSpPr>
            <p:nvPr/>
          </p:nvSpPr>
          <p:spPr bwMode="auto">
            <a:xfrm>
              <a:off x="2400" y="134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89" name="Rectangle 21"/>
            <p:cNvSpPr>
              <a:spLocks noChangeArrowheads="1"/>
            </p:cNvSpPr>
            <p:nvPr/>
          </p:nvSpPr>
          <p:spPr bwMode="auto">
            <a:xfrm>
              <a:off x="3552" y="134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90" name="Rectangle 22"/>
            <p:cNvSpPr>
              <a:spLocks noChangeArrowheads="1"/>
            </p:cNvSpPr>
            <p:nvPr/>
          </p:nvSpPr>
          <p:spPr bwMode="auto">
            <a:xfrm>
              <a:off x="1872" y="186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91" name="Rectangle 23"/>
            <p:cNvSpPr>
              <a:spLocks noChangeArrowheads="1"/>
            </p:cNvSpPr>
            <p:nvPr/>
          </p:nvSpPr>
          <p:spPr bwMode="auto">
            <a:xfrm>
              <a:off x="2976" y="186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92" name="Rectangle 24"/>
            <p:cNvSpPr>
              <a:spLocks noChangeArrowheads="1"/>
            </p:cNvSpPr>
            <p:nvPr/>
          </p:nvSpPr>
          <p:spPr bwMode="auto">
            <a:xfrm>
              <a:off x="1056" y="47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C</a:t>
              </a:r>
              <a:r>
                <a:rPr kumimoji="1" lang="en-US" altLang="zh-CN" sz="32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i</a:t>
              </a:r>
              <a:endParaRPr kumimoji="1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3640" y="5013960"/>
          <a:ext cx="6912610" cy="499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3517265" imgH="254000" progId="Equation.KSEE3">
                  <p:embed/>
                </p:oleObj>
              </mc:Choice>
              <mc:Fallback>
                <p:oleObj name="" r:id="rId1" imgW="3517265" imgH="2540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3640" y="5013960"/>
                        <a:ext cx="6912610" cy="499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/>
          <p:nvPr/>
        </p:nvSpPr>
        <p:spPr>
          <a:xfrm>
            <a:off x="2051050" y="506413"/>
            <a:ext cx="4935538" cy="7620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4.3.3 </a:t>
            </a:r>
            <a:r>
              <a:rPr lang="zh-CN" altLang="en-US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数值比较器</a:t>
            </a:r>
            <a:endParaRPr lang="zh-CN" altLang="en-US" sz="44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" name="Rectangle 55"/>
          <p:cNvSpPr>
            <a:spLocks noChangeArrowheads="1"/>
          </p:cNvSpPr>
          <p:nvPr/>
        </p:nvSpPr>
        <p:spPr bwMode="auto">
          <a:xfrm>
            <a:off x="574675" y="1412875"/>
            <a:ext cx="7977188" cy="5842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用途：比较两个数的大小相等关系。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nimBg="1"/>
      <p:bldP spid="7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531813" y="568325"/>
            <a:ext cx="4248150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 Black" panose="020B0A04020102020204" pitchFamily="34" charset="0"/>
                <a:ea typeface="黑体" panose="02010609060101010101" pitchFamily="49" charset="-122"/>
                <a:cs typeface="+mn-cs"/>
              </a:rPr>
              <a:t>一、一位二进制比较器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 Black" panose="020B0A040201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639763" y="5437188"/>
            <a:ext cx="30686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从真值表可得：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6689725" y="893763"/>
            <a:ext cx="1914525" cy="461962"/>
            <a:chOff x="7524091" y="1066626"/>
            <a:chExt cx="1914525" cy="461963"/>
          </a:xfrm>
        </p:grpSpPr>
        <p:sp>
          <p:nvSpPr>
            <p:cNvPr id="35" name="Line 6"/>
            <p:cNvSpPr>
              <a:spLocks noChangeShapeType="1"/>
            </p:cNvSpPr>
            <p:nvPr/>
          </p:nvSpPr>
          <p:spPr bwMode="auto">
            <a:xfrm>
              <a:off x="7524091" y="1323802"/>
              <a:ext cx="609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8157504" y="1066626"/>
              <a:ext cx="1281112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F</a:t>
              </a:r>
              <a:r>
                <a:rPr kumimoji="1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(A&gt;B)</a:t>
              </a:r>
              <a:endPara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859338" y="836613"/>
            <a:ext cx="1830387" cy="1622425"/>
            <a:chOff x="5693703" y="1009476"/>
            <a:chExt cx="1830388" cy="1622426"/>
          </a:xfrm>
        </p:grpSpPr>
        <p:sp>
          <p:nvSpPr>
            <p:cNvPr id="38" name="Rectangle 2"/>
            <p:cNvSpPr>
              <a:spLocks noChangeArrowheads="1"/>
            </p:cNvSpPr>
            <p:nvPr/>
          </p:nvSpPr>
          <p:spPr bwMode="auto">
            <a:xfrm>
              <a:off x="6647791" y="1009476"/>
              <a:ext cx="876300" cy="16224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9" name="Line 3"/>
            <p:cNvSpPr>
              <a:spLocks noChangeShapeType="1"/>
            </p:cNvSpPr>
            <p:nvPr/>
          </p:nvSpPr>
          <p:spPr bwMode="auto">
            <a:xfrm flipH="1">
              <a:off x="6038190" y="1390476"/>
              <a:ext cx="609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0" name="Line 5"/>
            <p:cNvSpPr>
              <a:spLocks noChangeShapeType="1"/>
            </p:cNvSpPr>
            <p:nvPr/>
          </p:nvSpPr>
          <p:spPr bwMode="auto">
            <a:xfrm flipH="1">
              <a:off x="6038190" y="2209627"/>
              <a:ext cx="609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1" name="Rectangle 10"/>
            <p:cNvSpPr>
              <a:spLocks noChangeArrowheads="1"/>
            </p:cNvSpPr>
            <p:nvPr/>
          </p:nvSpPr>
          <p:spPr bwMode="auto">
            <a:xfrm>
              <a:off x="5693703" y="1125363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A</a:t>
              </a:r>
              <a:endPara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5693703" y="1988964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B</a:t>
              </a:r>
              <a:endPara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3" name="Rectangle 29"/>
            <p:cNvSpPr>
              <a:spLocks noChangeArrowheads="1"/>
            </p:cNvSpPr>
            <p:nvPr/>
          </p:nvSpPr>
          <p:spPr bwMode="auto">
            <a:xfrm>
              <a:off x="6674779" y="1061863"/>
              <a:ext cx="800100" cy="15700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一位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数值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比较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器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700838" y="1412875"/>
            <a:ext cx="1901825" cy="460375"/>
            <a:chOff x="7535203" y="1585237"/>
            <a:chExt cx="1902284" cy="461665"/>
          </a:xfrm>
        </p:grpSpPr>
        <p:sp>
          <p:nvSpPr>
            <p:cNvPr id="45" name="Line 4"/>
            <p:cNvSpPr>
              <a:spLocks noChangeShapeType="1"/>
            </p:cNvSpPr>
            <p:nvPr/>
          </p:nvSpPr>
          <p:spPr bwMode="auto">
            <a:xfrm flipH="1">
              <a:off x="7535203" y="1847909"/>
              <a:ext cx="6097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6" name="Rectangle 13"/>
            <p:cNvSpPr>
              <a:spLocks noChangeArrowheads="1"/>
            </p:cNvSpPr>
            <p:nvPr/>
          </p:nvSpPr>
          <p:spPr bwMode="auto">
            <a:xfrm>
              <a:off x="8156065" y="1585237"/>
              <a:ext cx="128142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F</a:t>
              </a:r>
              <a:r>
                <a:rPr kumimoji="1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2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(A=B)</a:t>
              </a:r>
              <a:endPara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689725" y="1974850"/>
            <a:ext cx="1903413" cy="461963"/>
            <a:chOff x="7524091" y="2147653"/>
            <a:chExt cx="1903517" cy="461665"/>
          </a:xfrm>
        </p:grpSpPr>
        <p:sp>
          <p:nvSpPr>
            <p:cNvPr id="48" name="Line 7"/>
            <p:cNvSpPr>
              <a:spLocks noChangeShapeType="1"/>
            </p:cNvSpPr>
            <p:nvPr/>
          </p:nvSpPr>
          <p:spPr bwMode="auto">
            <a:xfrm>
              <a:off x="7524091" y="2395143"/>
              <a:ext cx="6096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>
              <a:off x="8146425" y="2147653"/>
              <a:ext cx="128118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F</a:t>
              </a:r>
              <a:r>
                <a:rPr kumimoji="1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3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(A&lt;B)</a:t>
              </a:r>
              <a:endPara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331913" y="2636838"/>
            <a:ext cx="6543675" cy="2705100"/>
            <a:chOff x="1009650" y="2546176"/>
            <a:chExt cx="6543675" cy="2705100"/>
          </a:xfrm>
        </p:grpSpPr>
        <p:sp>
          <p:nvSpPr>
            <p:cNvPr id="72732" name="Line 5"/>
            <p:cNvSpPr/>
            <p:nvPr/>
          </p:nvSpPr>
          <p:spPr>
            <a:xfrm>
              <a:off x="1009650" y="3193876"/>
              <a:ext cx="651510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33" name="Line 6"/>
            <p:cNvSpPr/>
            <p:nvPr/>
          </p:nvSpPr>
          <p:spPr>
            <a:xfrm>
              <a:off x="2305050" y="2660476"/>
              <a:ext cx="0" cy="259080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1009650" y="2546176"/>
              <a:ext cx="6543675" cy="584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A   B  F</a:t>
              </a:r>
              <a:r>
                <a:rPr kumimoji="1" lang="en-US" altLang="zh-CN" sz="32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(A&gt;B)  F</a:t>
              </a:r>
              <a:r>
                <a:rPr kumimoji="1" lang="en-US" altLang="zh-CN" sz="32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2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(A=B)  F</a:t>
              </a:r>
              <a:r>
                <a:rPr kumimoji="1" lang="en-US" altLang="zh-CN" sz="32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3</a:t>
              </a:r>
              <a:r>
                <a:rPr kumimoji="1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(A&lt;B)</a:t>
              </a:r>
              <a:endPara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1331913" y="3284538"/>
            <a:ext cx="12096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0   0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1331913" y="3817938"/>
            <a:ext cx="12096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0   1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1331913" y="4351338"/>
            <a:ext cx="1209675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1   0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1331913" y="4806950"/>
            <a:ext cx="12096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1   1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4992688" y="3281363"/>
            <a:ext cx="3905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6765925" y="3798888"/>
            <a:ext cx="3905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0" name="Rectangle 8"/>
          <p:cNvSpPr>
            <a:spLocks noChangeArrowheads="1"/>
          </p:cNvSpPr>
          <p:nvPr/>
        </p:nvSpPr>
        <p:spPr bwMode="auto">
          <a:xfrm>
            <a:off x="6765925" y="3281363"/>
            <a:ext cx="3905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3208338" y="3281363"/>
            <a:ext cx="3889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2" name="Rectangle 8"/>
          <p:cNvSpPr>
            <a:spLocks noChangeArrowheads="1"/>
          </p:cNvSpPr>
          <p:nvPr/>
        </p:nvSpPr>
        <p:spPr bwMode="auto">
          <a:xfrm>
            <a:off x="5008563" y="3790950"/>
            <a:ext cx="3889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3" name="Rectangle 8"/>
          <p:cNvSpPr>
            <a:spLocks noChangeArrowheads="1"/>
          </p:cNvSpPr>
          <p:nvPr/>
        </p:nvSpPr>
        <p:spPr bwMode="auto">
          <a:xfrm>
            <a:off x="3208338" y="3814763"/>
            <a:ext cx="3889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4" name="Rectangle 8"/>
          <p:cNvSpPr>
            <a:spLocks noChangeArrowheads="1"/>
          </p:cNvSpPr>
          <p:nvPr/>
        </p:nvSpPr>
        <p:spPr bwMode="auto">
          <a:xfrm>
            <a:off x="6769100" y="4287838"/>
            <a:ext cx="3889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5" name="Rectangle 8"/>
          <p:cNvSpPr>
            <a:spLocks noChangeArrowheads="1"/>
          </p:cNvSpPr>
          <p:nvPr/>
        </p:nvSpPr>
        <p:spPr bwMode="auto">
          <a:xfrm>
            <a:off x="5010150" y="4278313"/>
            <a:ext cx="390525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6" name="Rectangle 8"/>
          <p:cNvSpPr>
            <a:spLocks noChangeArrowheads="1"/>
          </p:cNvSpPr>
          <p:nvPr/>
        </p:nvSpPr>
        <p:spPr bwMode="auto">
          <a:xfrm>
            <a:off x="3209925" y="4303713"/>
            <a:ext cx="3905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7" name="Rectangle 8"/>
          <p:cNvSpPr>
            <a:spLocks noChangeArrowheads="1"/>
          </p:cNvSpPr>
          <p:nvPr/>
        </p:nvSpPr>
        <p:spPr bwMode="auto">
          <a:xfrm>
            <a:off x="6769100" y="4791075"/>
            <a:ext cx="388938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5010150" y="4783138"/>
            <a:ext cx="3905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9" name="Rectangle 8"/>
          <p:cNvSpPr>
            <a:spLocks noChangeArrowheads="1"/>
          </p:cNvSpPr>
          <p:nvPr/>
        </p:nvSpPr>
        <p:spPr bwMode="auto">
          <a:xfrm>
            <a:off x="3209925" y="4806950"/>
            <a:ext cx="3905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02715" y="6021705"/>
          <a:ext cx="1224915" cy="528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58800" imgH="241300" progId="Equation.KSEE3">
                  <p:embed/>
                </p:oleObj>
              </mc:Choice>
              <mc:Fallback>
                <p:oleObj name="" r:id="rId1" imgW="5588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2715" y="6021705"/>
                        <a:ext cx="1224915" cy="528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40050" y="6022340"/>
          <a:ext cx="2025650" cy="527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927100" imgH="241300" progId="Equation.KSEE3">
                  <p:embed/>
                </p:oleObj>
              </mc:Choice>
              <mc:Fallback>
                <p:oleObj name="" r:id="rId3" imgW="9271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0050" y="6022340"/>
                        <a:ext cx="2025650" cy="527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94655" y="5953760"/>
          <a:ext cx="1195070" cy="543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558800" imgH="254000" progId="Equation.KSEE3">
                  <p:embed/>
                </p:oleObj>
              </mc:Choice>
              <mc:Fallback>
                <p:oleObj name="" r:id="rId5" imgW="558800" imgH="2540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94655" y="5953760"/>
                        <a:ext cx="1195070" cy="543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2644</Words>
  <Application>WPS 演示</Application>
  <PresentationFormat>全屏显示(4:3)</PresentationFormat>
  <Paragraphs>718</Paragraphs>
  <Slides>28</Slides>
  <Notes>52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41</vt:i4>
      </vt:variant>
      <vt:variant>
        <vt:lpstr>幻灯片标题</vt:lpstr>
      </vt:variant>
      <vt:variant>
        <vt:i4>28</vt:i4>
      </vt:variant>
    </vt:vector>
  </HeadingPairs>
  <TitlesOfParts>
    <vt:vector size="80" baseType="lpstr">
      <vt:lpstr>Arial</vt:lpstr>
      <vt:lpstr>宋体</vt:lpstr>
      <vt:lpstr>Wingdings</vt:lpstr>
      <vt:lpstr>黑体</vt:lpstr>
      <vt:lpstr>Times New Roman</vt:lpstr>
      <vt:lpstr>楷体</vt:lpstr>
      <vt:lpstr>Arial Black</vt:lpstr>
      <vt:lpstr>微软雅黑</vt:lpstr>
      <vt:lpstr>Arial Unicode MS</vt:lpstr>
      <vt:lpstr>默认设计模板</vt:lpstr>
      <vt:lpstr>1_默认设计模板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Paint.Picture</vt:lpstr>
      <vt:lpstr>Equation.KSEE3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zhanjy</dc:creator>
  <cp:lastModifiedBy>静思1367117035</cp:lastModifiedBy>
  <cp:revision>314</cp:revision>
  <dcterms:created xsi:type="dcterms:W3CDTF">2008-09-01T01:34:00Z</dcterms:created>
  <dcterms:modified xsi:type="dcterms:W3CDTF">2021-04-08T09:38:37Z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