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15" r:id="rId3"/>
    <p:sldId id="516" r:id="rId5"/>
    <p:sldId id="517" r:id="rId6"/>
    <p:sldId id="527" r:id="rId7"/>
    <p:sldId id="530" r:id="rId8"/>
    <p:sldId id="531" r:id="rId9"/>
    <p:sldId id="532" r:id="rId10"/>
    <p:sldId id="520" r:id="rId11"/>
    <p:sldId id="521" r:id="rId12"/>
    <p:sldId id="522" r:id="rId13"/>
    <p:sldId id="523" r:id="rId14"/>
    <p:sldId id="534" r:id="rId15"/>
    <p:sldId id="535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FF"/>
    <a:srgbClr val="FFFF00"/>
    <a:srgbClr val="FF99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368"/>
    <p:restoredTop sz="94660"/>
  </p:normalViewPr>
  <p:slideViewPr>
    <p:cSldViewPr showGuides="1">
      <p:cViewPr>
        <p:scale>
          <a:sx n="60" d="100"/>
          <a:sy n="60" d="100"/>
        </p:scale>
        <p:origin x="1650" y="348"/>
      </p:cViewPr>
      <p:guideLst>
        <p:guide orient="horz" pos="2136"/>
        <p:guide pos="2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229386-2535-4A69-85A4-2D854C34FE42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具有竞争能力，同一变量竞争，不是指多个变量之间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zh-CN" dirty="0"/>
              <a:t>会产生</a:t>
            </a:r>
            <a:r>
              <a:rPr lang="en-US" altLang="zh-CN" dirty="0"/>
              <a:t>0</a:t>
            </a:r>
            <a:r>
              <a:rPr lang="zh-CN" altLang="en-US" dirty="0"/>
              <a:t>型冒险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0EE46B-AF7C-412B-A805-F0805EDF2B3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5" Type="http://schemas.openxmlformats.org/officeDocument/2006/relationships/notesSlide" Target="../notesSlides/notesSlide5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238001-DEF3-480A-B626-59FD6A90E2A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050" name="Rectangle 2"/>
          <p:cNvSpPr/>
          <p:nvPr/>
        </p:nvSpPr>
        <p:spPr>
          <a:xfrm>
            <a:off x="1295400" y="228600"/>
            <a:ext cx="6477000" cy="762000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组合逻辑电路的险象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96850" y="1981200"/>
            <a:ext cx="8718550" cy="206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在组合逻辑电路中，当一个输入信号（含非）经过多条路径传送后到达 某一逻辑门的输入时，由于传送路径不同，使这个信号和这个信号的非到达门的输入时间有先有后，这一现象称为竞争。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0057" name="Rectangle 9"/>
          <p:cNvSpPr/>
          <p:nvPr/>
        </p:nvSpPr>
        <p:spPr>
          <a:xfrm>
            <a:off x="228600" y="1116013"/>
            <a:ext cx="4397375" cy="7016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4.4.1 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竞争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(Race)</a:t>
            </a:r>
            <a:r>
              <a:rPr lang="en-US" altLang="zh-CN" sz="4000" b="1" dirty="0">
                <a:solidFill>
                  <a:schemeClr val="tx2"/>
                </a:solidFill>
              </a:rPr>
              <a:t> </a:t>
            </a:r>
            <a:endParaRPr lang="en-US" altLang="zh-CN" sz="4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F79B08-D1FB-42EB-B7F9-04449D4A933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228600" y="5410200"/>
            <a:ext cx="8915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从图中可见，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这两个相邻最小项分属两不同的卡诺圈，而两个卡诺圈相切，会产生险象。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152400" y="152400"/>
            <a:ext cx="344805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二、卡诺图判断法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234950" y="2143125"/>
            <a:ext cx="64833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将上例的           填入卡诺图。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37251" name="Group 35"/>
          <p:cNvGrpSpPr/>
          <p:nvPr/>
        </p:nvGrpSpPr>
        <p:grpSpPr>
          <a:xfrm>
            <a:off x="2286000" y="2667000"/>
            <a:ext cx="3486150" cy="2476500"/>
            <a:chOff x="1440" y="1056"/>
            <a:chExt cx="2196" cy="1560"/>
          </a:xfrm>
        </p:grpSpPr>
        <p:sp>
          <p:nvSpPr>
            <p:cNvPr id="137226" name="Rectangle 10"/>
            <p:cNvSpPr>
              <a:spLocks noChangeArrowheads="1"/>
            </p:cNvSpPr>
            <p:nvPr/>
          </p:nvSpPr>
          <p:spPr bwMode="auto">
            <a:xfrm>
              <a:off x="2016" y="1709"/>
              <a:ext cx="1585" cy="9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27" name="Line 11"/>
            <p:cNvSpPr>
              <a:spLocks noChangeShapeType="1"/>
            </p:cNvSpPr>
            <p:nvPr/>
          </p:nvSpPr>
          <p:spPr bwMode="auto">
            <a:xfrm>
              <a:off x="2016" y="2184"/>
              <a:ext cx="158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28" name="Line 12"/>
            <p:cNvSpPr>
              <a:spLocks noChangeShapeType="1"/>
            </p:cNvSpPr>
            <p:nvPr/>
          </p:nvSpPr>
          <p:spPr bwMode="auto">
            <a:xfrm>
              <a:off x="2400" y="1709"/>
              <a:ext cx="1" cy="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29" name="Line 13"/>
            <p:cNvSpPr>
              <a:spLocks noChangeShapeType="1"/>
            </p:cNvSpPr>
            <p:nvPr/>
          </p:nvSpPr>
          <p:spPr bwMode="auto">
            <a:xfrm>
              <a:off x="3264" y="1709"/>
              <a:ext cx="1" cy="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30" name="Line 14"/>
            <p:cNvSpPr>
              <a:spLocks noChangeShapeType="1"/>
            </p:cNvSpPr>
            <p:nvPr/>
          </p:nvSpPr>
          <p:spPr bwMode="auto">
            <a:xfrm>
              <a:off x="2832" y="1709"/>
              <a:ext cx="1" cy="9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31" name="Rectangle 15"/>
            <p:cNvSpPr>
              <a:spLocks noChangeArrowheads="1"/>
            </p:cNvSpPr>
            <p:nvPr/>
          </p:nvSpPr>
          <p:spPr bwMode="auto">
            <a:xfrm>
              <a:off x="1584" y="1392"/>
              <a:ext cx="4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32" name="Rectangle 16"/>
            <p:cNvSpPr>
              <a:spLocks noChangeArrowheads="1"/>
            </p:cNvSpPr>
            <p:nvPr/>
          </p:nvSpPr>
          <p:spPr bwMode="auto">
            <a:xfrm>
              <a:off x="1728" y="1158"/>
              <a:ext cx="9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BC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33" name="Rectangle 17"/>
            <p:cNvSpPr>
              <a:spLocks noChangeArrowheads="1"/>
            </p:cNvSpPr>
            <p:nvPr/>
          </p:nvSpPr>
          <p:spPr bwMode="auto">
            <a:xfrm>
              <a:off x="2016" y="139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34" name="Rectangle 18"/>
            <p:cNvSpPr>
              <a:spLocks noChangeArrowheads="1"/>
            </p:cNvSpPr>
            <p:nvPr/>
          </p:nvSpPr>
          <p:spPr bwMode="auto">
            <a:xfrm>
              <a:off x="2352" y="139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01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35" name="Rectangle 19"/>
            <p:cNvSpPr>
              <a:spLocks noChangeArrowheads="1"/>
            </p:cNvSpPr>
            <p:nvPr/>
          </p:nvSpPr>
          <p:spPr bwMode="auto">
            <a:xfrm>
              <a:off x="2832" y="139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36" name="Rectangle 20"/>
            <p:cNvSpPr>
              <a:spLocks noChangeArrowheads="1"/>
            </p:cNvSpPr>
            <p:nvPr/>
          </p:nvSpPr>
          <p:spPr bwMode="auto">
            <a:xfrm>
              <a:off x="3264" y="139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37" name="Rectangle 21"/>
            <p:cNvSpPr>
              <a:spLocks noChangeArrowheads="1"/>
            </p:cNvSpPr>
            <p:nvPr/>
          </p:nvSpPr>
          <p:spPr bwMode="auto">
            <a:xfrm>
              <a:off x="1776" y="17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38" name="Rectangle 22"/>
            <p:cNvSpPr>
              <a:spLocks noChangeArrowheads="1"/>
            </p:cNvSpPr>
            <p:nvPr/>
          </p:nvSpPr>
          <p:spPr bwMode="auto">
            <a:xfrm>
              <a:off x="1776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39" name="Rectangle 23"/>
            <p:cNvSpPr>
              <a:spLocks noChangeArrowheads="1"/>
            </p:cNvSpPr>
            <p:nvPr/>
          </p:nvSpPr>
          <p:spPr bwMode="auto">
            <a:xfrm>
              <a:off x="2064" y="17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40" name="Rectangle 24"/>
            <p:cNvSpPr>
              <a:spLocks noChangeArrowheads="1"/>
            </p:cNvSpPr>
            <p:nvPr/>
          </p:nvSpPr>
          <p:spPr bwMode="auto">
            <a:xfrm>
              <a:off x="2928" y="1782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41" name="Rectangle 25"/>
            <p:cNvSpPr>
              <a:spLocks noChangeArrowheads="1"/>
            </p:cNvSpPr>
            <p:nvPr/>
          </p:nvSpPr>
          <p:spPr bwMode="auto">
            <a:xfrm>
              <a:off x="2496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42" name="Rectangle 26"/>
            <p:cNvSpPr>
              <a:spLocks noChangeArrowheads="1"/>
            </p:cNvSpPr>
            <p:nvPr/>
          </p:nvSpPr>
          <p:spPr bwMode="auto">
            <a:xfrm>
              <a:off x="3360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43" name="Rectangle 27"/>
            <p:cNvSpPr>
              <a:spLocks noChangeArrowheads="1"/>
            </p:cNvSpPr>
            <p:nvPr/>
          </p:nvSpPr>
          <p:spPr bwMode="auto">
            <a:xfrm>
              <a:off x="2496" y="17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44" name="Rectangle 28"/>
            <p:cNvSpPr>
              <a:spLocks noChangeArrowheads="1"/>
            </p:cNvSpPr>
            <p:nvPr/>
          </p:nvSpPr>
          <p:spPr bwMode="auto">
            <a:xfrm>
              <a:off x="3360" y="17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45" name="Rectangle 29"/>
            <p:cNvSpPr>
              <a:spLocks noChangeArrowheads="1"/>
            </p:cNvSpPr>
            <p:nvPr/>
          </p:nvSpPr>
          <p:spPr bwMode="auto">
            <a:xfrm>
              <a:off x="2064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46" name="Rectangle 30"/>
            <p:cNvSpPr>
              <a:spLocks noChangeArrowheads="1"/>
            </p:cNvSpPr>
            <p:nvPr/>
          </p:nvSpPr>
          <p:spPr bwMode="auto">
            <a:xfrm>
              <a:off x="2928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47" name="Rectangle 31"/>
            <p:cNvSpPr>
              <a:spLocks noChangeArrowheads="1"/>
            </p:cNvSpPr>
            <p:nvPr/>
          </p:nvSpPr>
          <p:spPr bwMode="auto">
            <a:xfrm>
              <a:off x="1440" y="10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F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7250" name="Line 34"/>
            <p:cNvSpPr>
              <a:spLocks noChangeShapeType="1"/>
            </p:cNvSpPr>
            <p:nvPr/>
          </p:nvSpPr>
          <p:spPr bwMode="auto">
            <a:xfrm flipH="1" flipV="1">
              <a:off x="1632" y="1320"/>
              <a:ext cx="38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37252" name="Oval 36"/>
          <p:cNvSpPr>
            <a:spLocks noChangeArrowheads="1"/>
          </p:cNvSpPr>
          <p:nvPr/>
        </p:nvSpPr>
        <p:spPr bwMode="auto">
          <a:xfrm>
            <a:off x="4495800" y="4424363"/>
            <a:ext cx="1293813" cy="7191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7253" name="Oval 37"/>
          <p:cNvSpPr>
            <a:spLocks noChangeArrowheads="1"/>
          </p:cNvSpPr>
          <p:nvPr/>
        </p:nvSpPr>
        <p:spPr bwMode="auto">
          <a:xfrm>
            <a:off x="3810000" y="3738563"/>
            <a:ext cx="1293813" cy="7191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 bwMode="auto">
          <a:xfrm>
            <a:off x="152400" y="876300"/>
            <a:ext cx="88392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如果两个不同的卡诺圈相切，且相切部分又未被其他卡诺圈圈住，则该电路必然存在险象。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5825" y="2143125"/>
          <a:ext cx="180657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" imgW="876300" imgH="215900" progId="Equation.KSEE3">
                  <p:embed/>
                </p:oleObj>
              </mc:Choice>
              <mc:Fallback>
                <p:oleObj name="" r:id="rId1" imgW="8763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55825" y="2143125"/>
                        <a:ext cx="1806575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bldLvl="0" animBg="1"/>
      <p:bldP spid="137252" grpId="0" bldLvl="0" animBg="1"/>
      <p:bldP spid="137253" grpId="0" bldLvl="0" animBg="1"/>
      <p:bldP spid="13725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BCB0E4-15AA-4723-B746-A2CFF7D4DAD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8244" name="Rectangle 4"/>
          <p:cNvSpPr/>
          <p:nvPr/>
        </p:nvSpPr>
        <p:spPr>
          <a:xfrm>
            <a:off x="152400" y="228600"/>
            <a:ext cx="6553200" cy="762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4.4.5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险象的消除或减弱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152400" y="1219200"/>
            <a:ext cx="77343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、引入封锁脉冲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由于同步问题不易实现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" y="2000885"/>
            <a:ext cx="7723505" cy="3817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" y="5808345"/>
            <a:ext cx="7723505" cy="430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4" name="Rectangle 4"/>
          <p:cNvSpPr/>
          <p:nvPr/>
        </p:nvSpPr>
        <p:spPr>
          <a:xfrm>
            <a:off x="152400" y="228600"/>
            <a:ext cx="6553200" cy="762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4.4.5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险象的消除或减弱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166688" y="1222058"/>
            <a:ext cx="28368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、增加冗余项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" y="1809115"/>
            <a:ext cx="5033645" cy="2050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" y="3834765"/>
            <a:ext cx="1834515" cy="21329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25" y="3787775"/>
            <a:ext cx="3190875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xfrm>
            <a:off x="6553200" y="5782945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BCB0E4-15AA-4723-B746-A2CFF7D4DAD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8244" name="Rectangle 4"/>
          <p:cNvSpPr/>
          <p:nvPr/>
        </p:nvSpPr>
        <p:spPr>
          <a:xfrm>
            <a:off x="152400" y="228600"/>
            <a:ext cx="6553200" cy="762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4.4.5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险象的消除或减弱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156845" y="1129983"/>
            <a:ext cx="446881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、输出加低通滤波电路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156845" y="1861820"/>
            <a:ext cx="8915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险象所产生的干扰脉冲一般都很窄，所以可以在电路的输出端并接一个小电容来减弱干扰脉冲。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39309" name="Group 45"/>
          <p:cNvGrpSpPr/>
          <p:nvPr/>
        </p:nvGrpSpPr>
        <p:grpSpPr>
          <a:xfrm>
            <a:off x="432435" y="3106420"/>
            <a:ext cx="5568950" cy="3209925"/>
            <a:chOff x="912" y="666"/>
            <a:chExt cx="3508" cy="2022"/>
          </a:xfrm>
        </p:grpSpPr>
        <p:sp>
          <p:nvSpPr>
            <p:cNvPr id="139266" name="Rectangle 2"/>
            <p:cNvSpPr>
              <a:spLocks noChangeArrowheads="1"/>
            </p:cNvSpPr>
            <p:nvPr/>
          </p:nvSpPr>
          <p:spPr bwMode="auto">
            <a:xfrm>
              <a:off x="2784" y="1440"/>
              <a:ext cx="384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67" name="Rectangle 3"/>
            <p:cNvSpPr>
              <a:spLocks noChangeArrowheads="1"/>
            </p:cNvSpPr>
            <p:nvPr/>
          </p:nvSpPr>
          <p:spPr bwMode="auto">
            <a:xfrm>
              <a:off x="1728" y="720"/>
              <a:ext cx="384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68" name="Rectangle 4"/>
            <p:cNvSpPr>
              <a:spLocks noChangeArrowheads="1"/>
            </p:cNvSpPr>
            <p:nvPr/>
          </p:nvSpPr>
          <p:spPr bwMode="auto">
            <a:xfrm>
              <a:off x="1776" y="1968"/>
              <a:ext cx="384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69" name="Line 5"/>
            <p:cNvSpPr>
              <a:spLocks noChangeShapeType="1"/>
            </p:cNvSpPr>
            <p:nvPr/>
          </p:nvSpPr>
          <p:spPr bwMode="auto">
            <a:xfrm flipH="1">
              <a:off x="1152" y="912"/>
              <a:ext cx="57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70" name="Line 6"/>
            <p:cNvSpPr>
              <a:spLocks noChangeShapeType="1"/>
            </p:cNvSpPr>
            <p:nvPr/>
          </p:nvSpPr>
          <p:spPr bwMode="auto">
            <a:xfrm flipH="1">
              <a:off x="1104" y="1248"/>
              <a:ext cx="62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71" name="Rectangle 7"/>
            <p:cNvSpPr>
              <a:spLocks noChangeArrowheads="1"/>
            </p:cNvSpPr>
            <p:nvPr/>
          </p:nvSpPr>
          <p:spPr bwMode="auto">
            <a:xfrm>
              <a:off x="1200" y="1632"/>
              <a:ext cx="52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72" name="Line 8"/>
            <p:cNvSpPr>
              <a:spLocks noChangeShapeType="1"/>
            </p:cNvSpPr>
            <p:nvPr/>
          </p:nvSpPr>
          <p:spPr bwMode="auto">
            <a:xfrm flipV="1">
              <a:off x="1440" y="912"/>
              <a:ext cx="1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73" name="Oval 9"/>
            <p:cNvSpPr>
              <a:spLocks noChangeArrowheads="1"/>
            </p:cNvSpPr>
            <p:nvPr/>
          </p:nvSpPr>
          <p:spPr bwMode="auto">
            <a:xfrm>
              <a:off x="1392" y="1920"/>
              <a:ext cx="113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74" name="Line 10"/>
            <p:cNvSpPr>
              <a:spLocks noChangeShapeType="1"/>
            </p:cNvSpPr>
            <p:nvPr/>
          </p:nvSpPr>
          <p:spPr bwMode="auto">
            <a:xfrm>
              <a:off x="1440" y="2016"/>
              <a:ext cx="1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75" name="Line 11"/>
            <p:cNvSpPr>
              <a:spLocks noChangeShapeType="1"/>
            </p:cNvSpPr>
            <p:nvPr/>
          </p:nvSpPr>
          <p:spPr bwMode="auto">
            <a:xfrm>
              <a:off x="1440" y="2208"/>
              <a:ext cx="3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76" name="Line 12"/>
            <p:cNvSpPr>
              <a:spLocks noChangeShapeType="1"/>
            </p:cNvSpPr>
            <p:nvPr/>
          </p:nvSpPr>
          <p:spPr bwMode="auto">
            <a:xfrm flipH="1">
              <a:off x="2544" y="1920"/>
              <a:ext cx="2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77" name="Line 13"/>
            <p:cNvSpPr>
              <a:spLocks noChangeShapeType="1"/>
            </p:cNvSpPr>
            <p:nvPr/>
          </p:nvSpPr>
          <p:spPr bwMode="auto">
            <a:xfrm flipH="1">
              <a:off x="2160" y="2303"/>
              <a:ext cx="38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78" name="Rectangle 14"/>
            <p:cNvSpPr>
              <a:spLocks noChangeArrowheads="1"/>
            </p:cNvSpPr>
            <p:nvPr/>
          </p:nvSpPr>
          <p:spPr bwMode="auto">
            <a:xfrm>
              <a:off x="1776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79" name="Rectangle 15"/>
            <p:cNvSpPr>
              <a:spLocks noChangeArrowheads="1"/>
            </p:cNvSpPr>
            <p:nvPr/>
          </p:nvSpPr>
          <p:spPr bwMode="auto">
            <a:xfrm>
              <a:off x="1824" y="21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80" name="Rectangle 16"/>
            <p:cNvSpPr>
              <a:spLocks noChangeArrowheads="1"/>
            </p:cNvSpPr>
            <p:nvPr/>
          </p:nvSpPr>
          <p:spPr bwMode="auto">
            <a:xfrm>
              <a:off x="1344" y="157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81" name="Rectangle 17"/>
            <p:cNvSpPr>
              <a:spLocks noChangeArrowheads="1"/>
            </p:cNvSpPr>
            <p:nvPr/>
          </p:nvSpPr>
          <p:spPr bwMode="auto">
            <a:xfrm>
              <a:off x="2736" y="1584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≥1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82" name="Rectangle 18"/>
            <p:cNvSpPr>
              <a:spLocks noChangeArrowheads="1"/>
            </p:cNvSpPr>
            <p:nvPr/>
          </p:nvSpPr>
          <p:spPr bwMode="auto">
            <a:xfrm>
              <a:off x="912" y="66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83" name="Rectangle 19"/>
            <p:cNvSpPr>
              <a:spLocks noChangeArrowheads="1"/>
            </p:cNvSpPr>
            <p:nvPr/>
          </p:nvSpPr>
          <p:spPr bwMode="auto">
            <a:xfrm>
              <a:off x="4176" y="157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F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84" name="Rectangle 20"/>
            <p:cNvSpPr>
              <a:spLocks noChangeArrowheads="1"/>
            </p:cNvSpPr>
            <p:nvPr/>
          </p:nvSpPr>
          <p:spPr bwMode="auto">
            <a:xfrm>
              <a:off x="912" y="100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85" name="Rectangle 21"/>
            <p:cNvSpPr>
              <a:spLocks noChangeArrowheads="1"/>
            </p:cNvSpPr>
            <p:nvPr/>
          </p:nvSpPr>
          <p:spPr bwMode="auto">
            <a:xfrm>
              <a:off x="912" y="22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2208" y="71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A`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87" name="Rectangle 23"/>
            <p:cNvSpPr>
              <a:spLocks noChangeArrowheads="1"/>
            </p:cNvSpPr>
            <p:nvPr/>
          </p:nvSpPr>
          <p:spPr bwMode="auto">
            <a:xfrm>
              <a:off x="1152" y="19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88" name="Rectangle 24"/>
            <p:cNvSpPr>
              <a:spLocks noChangeArrowheads="1"/>
            </p:cNvSpPr>
            <p:nvPr/>
          </p:nvSpPr>
          <p:spPr bwMode="auto">
            <a:xfrm>
              <a:off x="2256" y="230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A`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89" name="Line 25"/>
            <p:cNvSpPr>
              <a:spLocks noChangeShapeType="1"/>
            </p:cNvSpPr>
            <p:nvPr/>
          </p:nvSpPr>
          <p:spPr bwMode="auto">
            <a:xfrm>
              <a:off x="1200" y="2016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90" name="Oval 26"/>
            <p:cNvSpPr>
              <a:spLocks noChangeArrowheads="1"/>
            </p:cNvSpPr>
            <p:nvPr/>
          </p:nvSpPr>
          <p:spPr bwMode="auto">
            <a:xfrm>
              <a:off x="1392" y="864"/>
              <a:ext cx="113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91" name="Rectangle 27"/>
            <p:cNvSpPr>
              <a:spLocks noChangeArrowheads="1"/>
            </p:cNvSpPr>
            <p:nvPr/>
          </p:nvSpPr>
          <p:spPr bwMode="auto">
            <a:xfrm>
              <a:off x="3408" y="1728"/>
              <a:ext cx="340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92" name="Line 28"/>
            <p:cNvSpPr>
              <a:spLocks noChangeShapeType="1"/>
            </p:cNvSpPr>
            <p:nvPr/>
          </p:nvSpPr>
          <p:spPr bwMode="auto">
            <a:xfrm>
              <a:off x="3744" y="1776"/>
              <a:ext cx="4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95" name="Rectangle 31"/>
            <p:cNvSpPr>
              <a:spLocks noChangeArrowheads="1"/>
            </p:cNvSpPr>
            <p:nvPr/>
          </p:nvSpPr>
          <p:spPr bwMode="auto">
            <a:xfrm>
              <a:off x="3456" y="129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299" name="Line 35"/>
            <p:cNvSpPr>
              <a:spLocks noChangeShapeType="1"/>
            </p:cNvSpPr>
            <p:nvPr/>
          </p:nvSpPr>
          <p:spPr bwMode="auto">
            <a:xfrm flipH="1">
              <a:off x="1152" y="249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300" name="Line 36"/>
            <p:cNvSpPr>
              <a:spLocks noChangeShapeType="1"/>
            </p:cNvSpPr>
            <p:nvPr/>
          </p:nvSpPr>
          <p:spPr bwMode="auto">
            <a:xfrm flipH="1">
              <a:off x="2544" y="16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301" name="Line 37"/>
            <p:cNvSpPr>
              <a:spLocks noChangeShapeType="1"/>
            </p:cNvSpPr>
            <p:nvPr/>
          </p:nvSpPr>
          <p:spPr bwMode="auto">
            <a:xfrm flipV="1">
              <a:off x="2544" y="110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302" name="Line 38"/>
            <p:cNvSpPr>
              <a:spLocks noChangeShapeType="1"/>
            </p:cNvSpPr>
            <p:nvPr/>
          </p:nvSpPr>
          <p:spPr bwMode="auto">
            <a:xfrm flipH="1">
              <a:off x="2112" y="110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303" name="Line 39"/>
            <p:cNvSpPr>
              <a:spLocks noChangeShapeType="1"/>
            </p:cNvSpPr>
            <p:nvPr/>
          </p:nvSpPr>
          <p:spPr bwMode="auto">
            <a:xfrm>
              <a:off x="2544" y="192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304" name="Line 40"/>
            <p:cNvSpPr>
              <a:spLocks noChangeShapeType="1"/>
            </p:cNvSpPr>
            <p:nvPr/>
          </p:nvSpPr>
          <p:spPr bwMode="auto">
            <a:xfrm flipH="1">
              <a:off x="3168" y="17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308" name="Line 44"/>
            <p:cNvSpPr>
              <a:spLocks noChangeShapeType="1"/>
            </p:cNvSpPr>
            <p:nvPr/>
          </p:nvSpPr>
          <p:spPr bwMode="auto">
            <a:xfrm>
              <a:off x="2304" y="235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9318" name="Group 54"/>
          <p:cNvGrpSpPr/>
          <p:nvPr/>
        </p:nvGrpSpPr>
        <p:grpSpPr>
          <a:xfrm>
            <a:off x="4886325" y="4831715"/>
            <a:ext cx="1073150" cy="1525588"/>
            <a:chOff x="3792" y="1728"/>
            <a:chExt cx="676" cy="961"/>
          </a:xfrm>
        </p:grpSpPr>
        <p:sp>
          <p:nvSpPr>
            <p:cNvPr id="139310" name="Line 46"/>
            <p:cNvSpPr>
              <a:spLocks noChangeShapeType="1"/>
            </p:cNvSpPr>
            <p:nvPr/>
          </p:nvSpPr>
          <p:spPr bwMode="auto">
            <a:xfrm>
              <a:off x="3840" y="2208"/>
              <a:ext cx="30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311" name="Line 47"/>
            <p:cNvSpPr>
              <a:spLocks noChangeShapeType="1"/>
            </p:cNvSpPr>
            <p:nvPr/>
          </p:nvSpPr>
          <p:spPr bwMode="auto">
            <a:xfrm>
              <a:off x="3792" y="2688"/>
              <a:ext cx="375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312" name="Rectangle 48"/>
            <p:cNvSpPr>
              <a:spLocks noChangeArrowheads="1"/>
            </p:cNvSpPr>
            <p:nvPr/>
          </p:nvSpPr>
          <p:spPr bwMode="auto">
            <a:xfrm>
              <a:off x="4224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313" name="Oval 49"/>
            <p:cNvSpPr>
              <a:spLocks noChangeArrowheads="1"/>
            </p:cNvSpPr>
            <p:nvPr/>
          </p:nvSpPr>
          <p:spPr bwMode="auto">
            <a:xfrm>
              <a:off x="3936" y="1728"/>
              <a:ext cx="113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314" name="Line 50"/>
            <p:cNvSpPr>
              <a:spLocks noChangeShapeType="1"/>
            </p:cNvSpPr>
            <p:nvPr/>
          </p:nvSpPr>
          <p:spPr bwMode="auto">
            <a:xfrm>
              <a:off x="3984" y="1776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315" name="Line 51"/>
            <p:cNvSpPr>
              <a:spLocks noChangeShapeType="1"/>
            </p:cNvSpPr>
            <p:nvPr/>
          </p:nvSpPr>
          <p:spPr bwMode="auto">
            <a:xfrm>
              <a:off x="3840" y="2352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9316" name="Line 52"/>
            <p:cNvSpPr>
              <a:spLocks noChangeShapeType="1"/>
            </p:cNvSpPr>
            <p:nvPr/>
          </p:nvSpPr>
          <p:spPr bwMode="auto">
            <a:xfrm>
              <a:off x="3984" y="2352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146165" y="3101340"/>
            <a:ext cx="2669540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优点：简单易行</a:t>
            </a:r>
            <a:endParaRPr kumimoji="1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缺点：输出波形随之变坏</a:t>
            </a:r>
            <a:endParaRPr kumimoji="1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只适用于对输出波形的前、后沿无严格要求的场合。</a:t>
            </a:r>
            <a:endParaRPr kumimoji="1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1FD3E8-8545-4870-8BBD-B481D5D0D8C3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074" name="Rectangle 2"/>
          <p:cNvSpPr/>
          <p:nvPr/>
        </p:nvSpPr>
        <p:spPr>
          <a:xfrm>
            <a:off x="152400" y="152400"/>
            <a:ext cx="4826000" cy="762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4.4.2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冒险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险象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由于存在竞争，使电路的输出出现瞬间的逻辑错误称为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险象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。工程上也称为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毛刺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31108" name="Group 36"/>
          <p:cNvGrpSpPr/>
          <p:nvPr/>
        </p:nvGrpSpPr>
        <p:grpSpPr>
          <a:xfrm>
            <a:off x="4286250" y="3533775"/>
            <a:ext cx="4476750" cy="2638425"/>
            <a:chOff x="2604" y="2064"/>
            <a:chExt cx="2820" cy="1662"/>
          </a:xfrm>
        </p:grpSpPr>
        <p:sp>
          <p:nvSpPr>
            <p:cNvPr id="131080" name="Line 8"/>
            <p:cNvSpPr>
              <a:spLocks noChangeShapeType="1"/>
            </p:cNvSpPr>
            <p:nvPr/>
          </p:nvSpPr>
          <p:spPr bwMode="auto">
            <a:xfrm>
              <a:off x="2940" y="2418"/>
              <a:ext cx="37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081" name="Line 9"/>
            <p:cNvSpPr>
              <a:spLocks noChangeShapeType="1"/>
            </p:cNvSpPr>
            <p:nvPr/>
          </p:nvSpPr>
          <p:spPr bwMode="auto">
            <a:xfrm flipV="1">
              <a:off x="3324" y="2093"/>
              <a:ext cx="1" cy="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082" name="Line 10"/>
            <p:cNvSpPr>
              <a:spLocks noChangeShapeType="1"/>
            </p:cNvSpPr>
            <p:nvPr/>
          </p:nvSpPr>
          <p:spPr bwMode="auto">
            <a:xfrm>
              <a:off x="3324" y="2088"/>
              <a:ext cx="66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083" name="Line 11"/>
            <p:cNvSpPr>
              <a:spLocks noChangeShapeType="1"/>
            </p:cNvSpPr>
            <p:nvPr/>
          </p:nvSpPr>
          <p:spPr bwMode="auto">
            <a:xfrm>
              <a:off x="3996" y="2093"/>
              <a:ext cx="1" cy="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084" name="Line 12"/>
            <p:cNvSpPr>
              <a:spLocks noChangeShapeType="1"/>
            </p:cNvSpPr>
            <p:nvPr/>
          </p:nvSpPr>
          <p:spPr bwMode="auto">
            <a:xfrm>
              <a:off x="3996" y="2418"/>
              <a:ext cx="4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085" name="Line 13"/>
            <p:cNvSpPr>
              <a:spLocks noChangeShapeType="1"/>
            </p:cNvSpPr>
            <p:nvPr/>
          </p:nvSpPr>
          <p:spPr bwMode="auto">
            <a:xfrm flipH="1">
              <a:off x="2940" y="2748"/>
              <a:ext cx="37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086" name="Line 14"/>
            <p:cNvSpPr>
              <a:spLocks noChangeShapeType="1"/>
            </p:cNvSpPr>
            <p:nvPr/>
          </p:nvSpPr>
          <p:spPr bwMode="auto">
            <a:xfrm flipH="1" flipV="1">
              <a:off x="3324" y="2754"/>
              <a:ext cx="1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087" name="Line 15"/>
            <p:cNvSpPr>
              <a:spLocks noChangeShapeType="1"/>
            </p:cNvSpPr>
            <p:nvPr/>
          </p:nvSpPr>
          <p:spPr bwMode="auto">
            <a:xfrm flipH="1">
              <a:off x="3324" y="3078"/>
              <a:ext cx="66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088" name="Line 16"/>
            <p:cNvSpPr>
              <a:spLocks noChangeShapeType="1"/>
            </p:cNvSpPr>
            <p:nvPr/>
          </p:nvSpPr>
          <p:spPr bwMode="auto">
            <a:xfrm flipH="1">
              <a:off x="3996" y="2754"/>
              <a:ext cx="1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089" name="Line 17"/>
            <p:cNvSpPr>
              <a:spLocks noChangeShapeType="1"/>
            </p:cNvSpPr>
            <p:nvPr/>
          </p:nvSpPr>
          <p:spPr bwMode="auto">
            <a:xfrm flipH="1">
              <a:off x="3996" y="2748"/>
              <a:ext cx="4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090" name="Line 18"/>
            <p:cNvSpPr>
              <a:spLocks noChangeShapeType="1"/>
            </p:cNvSpPr>
            <p:nvPr/>
          </p:nvSpPr>
          <p:spPr bwMode="auto">
            <a:xfrm>
              <a:off x="2940" y="3550"/>
              <a:ext cx="160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091" name="Rectangle 19"/>
            <p:cNvSpPr>
              <a:spLocks noChangeArrowheads="1"/>
            </p:cNvSpPr>
            <p:nvPr/>
          </p:nvSpPr>
          <p:spPr bwMode="auto">
            <a:xfrm>
              <a:off x="2604" y="218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092" name="Rectangle 20"/>
            <p:cNvSpPr>
              <a:spLocks noChangeArrowheads="1"/>
            </p:cNvSpPr>
            <p:nvPr/>
          </p:nvSpPr>
          <p:spPr bwMode="auto">
            <a:xfrm>
              <a:off x="2604" y="25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093" name="Rectangle 21"/>
            <p:cNvSpPr>
              <a:spLocks noChangeArrowheads="1"/>
            </p:cNvSpPr>
            <p:nvPr/>
          </p:nvSpPr>
          <p:spPr bwMode="auto">
            <a:xfrm>
              <a:off x="2604" y="336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F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094" name="Rectangle 22"/>
            <p:cNvSpPr>
              <a:spLocks noChangeArrowheads="1"/>
            </p:cNvSpPr>
            <p:nvPr/>
          </p:nvSpPr>
          <p:spPr bwMode="auto">
            <a:xfrm>
              <a:off x="3420" y="3226"/>
              <a:ext cx="4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095" name="AutoShape 23"/>
            <p:cNvSpPr/>
            <p:nvPr/>
          </p:nvSpPr>
          <p:spPr bwMode="auto">
            <a:xfrm>
              <a:off x="4716" y="2064"/>
              <a:ext cx="330" cy="1392"/>
            </a:xfrm>
            <a:prstGeom prst="rightBrace">
              <a:avLst>
                <a:gd name="adj1" fmla="val 3515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096" name="Rectangle 24"/>
            <p:cNvSpPr>
              <a:spLocks noChangeArrowheads="1"/>
            </p:cNvSpPr>
            <p:nvPr/>
          </p:nvSpPr>
          <p:spPr bwMode="auto">
            <a:xfrm>
              <a:off x="5052" y="295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想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1097" name="Rectangle 25"/>
            <p:cNvSpPr>
              <a:spLocks noChangeArrowheads="1"/>
            </p:cNvSpPr>
            <p:nvPr/>
          </p:nvSpPr>
          <p:spPr bwMode="auto">
            <a:xfrm>
              <a:off x="5004" y="225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理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1109" name="Group 37"/>
          <p:cNvGrpSpPr/>
          <p:nvPr/>
        </p:nvGrpSpPr>
        <p:grpSpPr>
          <a:xfrm>
            <a:off x="228600" y="2400300"/>
            <a:ext cx="3352800" cy="1104900"/>
            <a:chOff x="144" y="1512"/>
            <a:chExt cx="2112" cy="696"/>
          </a:xfrm>
        </p:grpSpPr>
        <p:sp>
          <p:nvSpPr>
            <p:cNvPr id="131075" name="Rectangle 3"/>
            <p:cNvSpPr>
              <a:spLocks noChangeArrowheads="1"/>
            </p:cNvSpPr>
            <p:nvPr/>
          </p:nvSpPr>
          <p:spPr bwMode="auto">
            <a:xfrm>
              <a:off x="144" y="153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例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1: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88072" name="Group 35"/>
            <p:cNvGrpSpPr/>
            <p:nvPr/>
          </p:nvGrpSpPr>
          <p:grpSpPr>
            <a:xfrm>
              <a:off x="777" y="1512"/>
              <a:ext cx="1479" cy="696"/>
              <a:chOff x="505" y="2211"/>
              <a:chExt cx="1479" cy="696"/>
            </a:xfrm>
          </p:grpSpPr>
          <p:sp>
            <p:nvSpPr>
              <p:cNvPr id="131098" name="Rectangle 26"/>
              <p:cNvSpPr>
                <a:spLocks noChangeArrowheads="1"/>
              </p:cNvSpPr>
              <p:nvPr/>
            </p:nvSpPr>
            <p:spPr bwMode="auto">
              <a:xfrm>
                <a:off x="1020" y="2306"/>
                <a:ext cx="331" cy="5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31099" name="Line 27"/>
              <p:cNvSpPr>
                <a:spLocks noChangeShapeType="1"/>
              </p:cNvSpPr>
              <p:nvPr/>
            </p:nvSpPr>
            <p:spPr bwMode="auto">
              <a:xfrm>
                <a:off x="1356" y="2607"/>
                <a:ext cx="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31100" name="Line 28"/>
              <p:cNvSpPr>
                <a:spLocks noChangeShapeType="1"/>
              </p:cNvSpPr>
              <p:nvPr/>
            </p:nvSpPr>
            <p:spPr bwMode="auto">
              <a:xfrm>
                <a:off x="1356" y="2607"/>
                <a:ext cx="37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31101" name="Rectangle 29"/>
              <p:cNvSpPr>
                <a:spLocks noChangeArrowheads="1"/>
              </p:cNvSpPr>
              <p:nvPr/>
            </p:nvSpPr>
            <p:spPr bwMode="auto">
              <a:xfrm>
                <a:off x="505" y="2211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A</a:t>
                </a:r>
                <a:endPara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31102" name="Rectangle 30"/>
              <p:cNvSpPr>
                <a:spLocks noChangeArrowheads="1"/>
              </p:cNvSpPr>
              <p:nvPr/>
            </p:nvSpPr>
            <p:spPr bwMode="auto">
              <a:xfrm>
                <a:off x="505" y="254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B</a:t>
                </a:r>
                <a:endPara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31103" name="Rectangle 31"/>
              <p:cNvSpPr>
                <a:spLocks noChangeArrowheads="1"/>
              </p:cNvSpPr>
              <p:nvPr/>
            </p:nvSpPr>
            <p:spPr bwMode="auto">
              <a:xfrm>
                <a:off x="1740" y="240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F</a:t>
                </a:r>
                <a:endPara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31104" name="Rectangle 32"/>
              <p:cNvSpPr>
                <a:spLocks noChangeArrowheads="1"/>
              </p:cNvSpPr>
              <p:nvPr/>
            </p:nvSpPr>
            <p:spPr bwMode="auto">
              <a:xfrm>
                <a:off x="1020" y="240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&amp;</a:t>
                </a:r>
                <a:endPara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31105" name="Line 33"/>
              <p:cNvSpPr>
                <a:spLocks noChangeShapeType="1"/>
              </p:cNvSpPr>
              <p:nvPr/>
            </p:nvSpPr>
            <p:spPr bwMode="auto">
              <a:xfrm flipH="1">
                <a:off x="745" y="2465"/>
                <a:ext cx="283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31106" name="Line 34"/>
              <p:cNvSpPr>
                <a:spLocks noChangeShapeType="1"/>
              </p:cNvSpPr>
              <p:nvPr/>
            </p:nvSpPr>
            <p:spPr bwMode="auto">
              <a:xfrm flipH="1">
                <a:off x="745" y="2748"/>
                <a:ext cx="283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22A173-3049-4246-9DFF-DAABE3329F3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2144" name="Group 48"/>
          <p:cNvGrpSpPr/>
          <p:nvPr/>
        </p:nvGrpSpPr>
        <p:grpSpPr>
          <a:xfrm>
            <a:off x="1447800" y="3581400"/>
            <a:ext cx="2286000" cy="1365250"/>
            <a:chOff x="912" y="2256"/>
            <a:chExt cx="1440" cy="860"/>
          </a:xfrm>
        </p:grpSpPr>
        <p:sp>
          <p:nvSpPr>
            <p:cNvPr id="132137" name="Line 41"/>
            <p:cNvSpPr>
              <a:spLocks noChangeShapeType="1"/>
            </p:cNvSpPr>
            <p:nvPr/>
          </p:nvSpPr>
          <p:spPr bwMode="auto">
            <a:xfrm flipV="1">
              <a:off x="1776" y="2256"/>
              <a:ext cx="57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38" name="Rectangle 42"/>
            <p:cNvSpPr>
              <a:spLocks noChangeArrowheads="1"/>
            </p:cNvSpPr>
            <p:nvPr/>
          </p:nvSpPr>
          <p:spPr bwMode="auto">
            <a:xfrm>
              <a:off x="912" y="2751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有竞争无险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2145" name="Group 49"/>
          <p:cNvGrpSpPr/>
          <p:nvPr/>
        </p:nvGrpSpPr>
        <p:grpSpPr>
          <a:xfrm>
            <a:off x="5867400" y="3657600"/>
            <a:ext cx="2292350" cy="1289050"/>
            <a:chOff x="3696" y="2304"/>
            <a:chExt cx="1444" cy="812"/>
          </a:xfrm>
        </p:grpSpPr>
        <p:sp>
          <p:nvSpPr>
            <p:cNvPr id="132136" name="Line 40"/>
            <p:cNvSpPr>
              <a:spLocks noChangeShapeType="1"/>
            </p:cNvSpPr>
            <p:nvPr/>
          </p:nvSpPr>
          <p:spPr bwMode="auto">
            <a:xfrm flipH="1" flipV="1">
              <a:off x="3696" y="2304"/>
              <a:ext cx="336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39" name="Rectangle 43"/>
            <p:cNvSpPr>
              <a:spLocks noChangeArrowheads="1"/>
            </p:cNvSpPr>
            <p:nvPr/>
          </p:nvSpPr>
          <p:spPr bwMode="auto">
            <a:xfrm>
              <a:off x="3744" y="2751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有竞争有险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2143" name="Group 47"/>
          <p:cNvGrpSpPr/>
          <p:nvPr/>
        </p:nvGrpSpPr>
        <p:grpSpPr>
          <a:xfrm>
            <a:off x="2209800" y="762000"/>
            <a:ext cx="5029200" cy="3389313"/>
            <a:chOff x="1392" y="480"/>
            <a:chExt cx="3168" cy="2135"/>
          </a:xfrm>
        </p:grpSpPr>
        <p:sp>
          <p:nvSpPr>
            <p:cNvPr id="132098" name="Line 2"/>
            <p:cNvSpPr>
              <a:spLocks noChangeShapeType="1"/>
            </p:cNvSpPr>
            <p:nvPr/>
          </p:nvSpPr>
          <p:spPr bwMode="auto">
            <a:xfrm>
              <a:off x="1680" y="105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099" name="Line 3"/>
            <p:cNvSpPr>
              <a:spLocks noChangeShapeType="1"/>
            </p:cNvSpPr>
            <p:nvPr/>
          </p:nvSpPr>
          <p:spPr bwMode="auto">
            <a:xfrm flipV="1">
              <a:off x="2400" y="48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00" name="Line 4"/>
            <p:cNvSpPr>
              <a:spLocks noChangeShapeType="1"/>
            </p:cNvSpPr>
            <p:nvPr/>
          </p:nvSpPr>
          <p:spPr bwMode="auto">
            <a:xfrm>
              <a:off x="2400" y="48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02" name="Line 6"/>
            <p:cNvSpPr>
              <a:spLocks noChangeShapeType="1"/>
            </p:cNvSpPr>
            <p:nvPr/>
          </p:nvSpPr>
          <p:spPr bwMode="auto">
            <a:xfrm>
              <a:off x="3744" y="48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03" name="Line 7"/>
            <p:cNvSpPr>
              <a:spLocks noChangeShapeType="1"/>
            </p:cNvSpPr>
            <p:nvPr/>
          </p:nvSpPr>
          <p:spPr bwMode="auto">
            <a:xfrm>
              <a:off x="3744" y="1056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04" name="Line 8"/>
            <p:cNvSpPr>
              <a:spLocks noChangeShapeType="1"/>
            </p:cNvSpPr>
            <p:nvPr/>
          </p:nvSpPr>
          <p:spPr bwMode="auto">
            <a:xfrm>
              <a:off x="1680" y="129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 flipV="1">
              <a:off x="2304" y="129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2304" y="1872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3600" y="1296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3648" y="129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3648" y="1296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2400" y="11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2400" y="129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2400" y="144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2400" y="168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2400" y="18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2400" y="21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2400" y="235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3648" y="21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3648" y="240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19" name="Line 23"/>
            <p:cNvSpPr>
              <a:spLocks noChangeShapeType="1"/>
            </p:cNvSpPr>
            <p:nvPr/>
          </p:nvSpPr>
          <p:spPr bwMode="auto">
            <a:xfrm>
              <a:off x="3744" y="11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20" name="Line 24"/>
            <p:cNvSpPr>
              <a:spLocks noChangeShapeType="1"/>
            </p:cNvSpPr>
            <p:nvPr/>
          </p:nvSpPr>
          <p:spPr bwMode="auto">
            <a:xfrm>
              <a:off x="3744" y="129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21" name="Line 25"/>
            <p:cNvSpPr>
              <a:spLocks noChangeShapeType="1"/>
            </p:cNvSpPr>
            <p:nvPr/>
          </p:nvSpPr>
          <p:spPr bwMode="auto">
            <a:xfrm>
              <a:off x="3744" y="144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22" name="Line 26"/>
            <p:cNvSpPr>
              <a:spLocks noChangeShapeType="1"/>
            </p:cNvSpPr>
            <p:nvPr/>
          </p:nvSpPr>
          <p:spPr bwMode="auto">
            <a:xfrm>
              <a:off x="3744" y="16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23" name="Line 27"/>
            <p:cNvSpPr>
              <a:spLocks noChangeShapeType="1"/>
            </p:cNvSpPr>
            <p:nvPr/>
          </p:nvSpPr>
          <p:spPr bwMode="auto">
            <a:xfrm>
              <a:off x="3744" y="177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24" name="Line 28"/>
            <p:cNvSpPr>
              <a:spLocks noChangeShapeType="1"/>
            </p:cNvSpPr>
            <p:nvPr/>
          </p:nvSpPr>
          <p:spPr bwMode="auto">
            <a:xfrm>
              <a:off x="3744" y="196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25" name="Line 29"/>
            <p:cNvSpPr>
              <a:spLocks noChangeShapeType="1"/>
            </p:cNvSpPr>
            <p:nvPr/>
          </p:nvSpPr>
          <p:spPr bwMode="auto">
            <a:xfrm>
              <a:off x="2400" y="2496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26" name="Line 30"/>
            <p:cNvSpPr>
              <a:spLocks noChangeShapeType="1"/>
            </p:cNvSpPr>
            <p:nvPr/>
          </p:nvSpPr>
          <p:spPr bwMode="auto">
            <a:xfrm flipH="1">
              <a:off x="1680" y="249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27" name="Line 31"/>
            <p:cNvSpPr>
              <a:spLocks noChangeShapeType="1"/>
            </p:cNvSpPr>
            <p:nvPr/>
          </p:nvSpPr>
          <p:spPr bwMode="auto">
            <a:xfrm flipV="1">
              <a:off x="3648" y="211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28" name="Line 32"/>
            <p:cNvSpPr>
              <a:spLocks noChangeShapeType="1"/>
            </p:cNvSpPr>
            <p:nvPr/>
          </p:nvSpPr>
          <p:spPr bwMode="auto">
            <a:xfrm>
              <a:off x="3648" y="211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29" name="Line 33"/>
            <p:cNvSpPr>
              <a:spLocks noChangeShapeType="1"/>
            </p:cNvSpPr>
            <p:nvPr/>
          </p:nvSpPr>
          <p:spPr bwMode="auto">
            <a:xfrm>
              <a:off x="3744" y="211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30" name="Line 34"/>
            <p:cNvSpPr>
              <a:spLocks noChangeShapeType="1"/>
            </p:cNvSpPr>
            <p:nvPr/>
          </p:nvSpPr>
          <p:spPr bwMode="auto">
            <a:xfrm>
              <a:off x="3744" y="249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31" name="Line 35"/>
            <p:cNvSpPr>
              <a:spLocks noChangeShapeType="1"/>
            </p:cNvSpPr>
            <p:nvPr/>
          </p:nvSpPr>
          <p:spPr bwMode="auto">
            <a:xfrm>
              <a:off x="2304" y="192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32" name="Line 36"/>
            <p:cNvSpPr>
              <a:spLocks noChangeShapeType="1"/>
            </p:cNvSpPr>
            <p:nvPr/>
          </p:nvSpPr>
          <p:spPr bwMode="auto">
            <a:xfrm>
              <a:off x="2304" y="196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33" name="Line 37"/>
            <p:cNvSpPr>
              <a:spLocks noChangeShapeType="1"/>
            </p:cNvSpPr>
            <p:nvPr/>
          </p:nvSpPr>
          <p:spPr bwMode="auto">
            <a:xfrm>
              <a:off x="2304" y="216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34" name="Line 38"/>
            <p:cNvSpPr>
              <a:spLocks noChangeShapeType="1"/>
            </p:cNvSpPr>
            <p:nvPr/>
          </p:nvSpPr>
          <p:spPr bwMode="auto">
            <a:xfrm>
              <a:off x="2304" y="23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35" name="Line 39"/>
            <p:cNvSpPr>
              <a:spLocks noChangeShapeType="1"/>
            </p:cNvSpPr>
            <p:nvPr/>
          </p:nvSpPr>
          <p:spPr bwMode="auto">
            <a:xfrm>
              <a:off x="2304" y="2448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40" name="Rectangle 44"/>
            <p:cNvSpPr>
              <a:spLocks noChangeArrowheads="1"/>
            </p:cNvSpPr>
            <p:nvPr/>
          </p:nvSpPr>
          <p:spPr bwMode="auto">
            <a:xfrm>
              <a:off x="1392" y="7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41" name="Rectangle 45"/>
            <p:cNvSpPr>
              <a:spLocks noChangeArrowheads="1"/>
            </p:cNvSpPr>
            <p:nvPr/>
          </p:nvSpPr>
          <p:spPr bwMode="auto">
            <a:xfrm>
              <a:off x="1392" y="10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2142" name="Rectangle 46"/>
            <p:cNvSpPr>
              <a:spLocks noChangeArrowheads="1"/>
            </p:cNvSpPr>
            <p:nvPr/>
          </p:nvSpPr>
          <p:spPr bwMode="auto">
            <a:xfrm>
              <a:off x="1440" y="22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F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" y="639445"/>
            <a:ext cx="6407785" cy="4568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5207635"/>
            <a:ext cx="6407785" cy="110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530" y="585470"/>
            <a:ext cx="6890385" cy="5036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626745"/>
            <a:ext cx="6090920" cy="5758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290" y="721995"/>
            <a:ext cx="7016750" cy="52838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AE8E6D-5A3E-4B40-B0A8-F12F6D8C4AD8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5188" name="Rectangle 20"/>
          <p:cNvSpPr/>
          <p:nvPr/>
        </p:nvSpPr>
        <p:spPr>
          <a:xfrm>
            <a:off x="152400" y="182563"/>
            <a:ext cx="6477000" cy="762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4.4.4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怎样判定有无险象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92" name="Rectangle 24"/>
          <p:cNvSpPr>
            <a:spLocks noChangeArrowheads="1"/>
          </p:cNvSpPr>
          <p:nvPr/>
        </p:nvSpPr>
        <p:spPr bwMode="auto">
          <a:xfrm>
            <a:off x="152400" y="1096963"/>
            <a:ext cx="22240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一、代数法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5191" name="Rectangle 23"/>
          <p:cNvSpPr>
            <a:spLocks noChangeArrowheads="1"/>
          </p:cNvSpPr>
          <p:nvPr/>
        </p:nvSpPr>
        <p:spPr bwMode="auto">
          <a:xfrm>
            <a:off x="173355" y="1798955"/>
            <a:ext cx="8763000" cy="159194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在逻辑表达式，令除了某个逻辑变量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如变量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及该变量的非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 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以外的其它变量为某个恒定值后，若出现     或    ，则必然存在险象。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5197" name="Rectangle 29"/>
          <p:cNvSpPr>
            <a:spLocks noChangeArrowheads="1"/>
          </p:cNvSpPr>
          <p:nvPr/>
        </p:nvSpPr>
        <p:spPr bwMode="auto">
          <a:xfrm>
            <a:off x="193675" y="3749675"/>
            <a:ext cx="9969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例：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5200" name="Rectangle 32"/>
          <p:cNvSpPr>
            <a:spLocks noChangeArrowheads="1"/>
          </p:cNvSpPr>
          <p:nvPr/>
        </p:nvSpPr>
        <p:spPr bwMode="auto">
          <a:xfrm>
            <a:off x="349250" y="5059680"/>
            <a:ext cx="7905750" cy="5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理论上           ，下面看实际情况： 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5203" name="Rectangle 35"/>
          <p:cNvSpPr>
            <a:spLocks noChangeArrowheads="1"/>
          </p:cNvSpPr>
          <p:nvPr/>
        </p:nvSpPr>
        <p:spPr bwMode="auto">
          <a:xfrm>
            <a:off x="762000" y="4389755"/>
            <a:ext cx="5467350" cy="5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令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B=C=1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，则        有险。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4070" y="2419985"/>
          <a:ext cx="283845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203200" progId="Equation.KSEE3">
                  <p:embed/>
                </p:oleObj>
              </mc:Choice>
              <mc:Fallback>
                <p:oleObj name="" r:id="rId1" imgW="165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4070" y="2419985"/>
                        <a:ext cx="283845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63825" y="2867660"/>
          <a:ext cx="97917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419100" imgH="203200" progId="Equation.KSEE3">
                  <p:embed/>
                </p:oleObj>
              </mc:Choice>
              <mc:Fallback>
                <p:oleObj name="" r:id="rId3" imgW="4191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3825" y="2867660"/>
                        <a:ext cx="979170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07205" y="2906395"/>
          <a:ext cx="598170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79400" imgH="203200" progId="Equation.KSEE3">
                  <p:embed/>
                </p:oleObj>
              </mc:Choice>
              <mc:Fallback>
                <p:oleObj name="" r:id="rId5" imgW="2794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7205" y="2906395"/>
                        <a:ext cx="598170" cy="43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0625" y="3782695"/>
          <a:ext cx="22161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876300" imgH="215900" progId="Equation.KSEE3">
                  <p:embed/>
                </p:oleObj>
              </mc:Choice>
              <mc:Fallback>
                <p:oleObj name="" r:id="rId7" imgW="8763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0625" y="3782695"/>
                        <a:ext cx="221615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15335" y="4461510"/>
          <a:ext cx="158940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673100" imgH="203200" progId="Equation.KSEE3">
                  <p:embed/>
                </p:oleObj>
              </mc:Choice>
              <mc:Fallback>
                <p:oleObj name="" r:id="rId9" imgW="6731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15335" y="4461510"/>
                        <a:ext cx="1589405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3605" y="5086985"/>
          <a:ext cx="209740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889000" imgH="203200" progId="Equation.KSEE3">
                  <p:embed/>
                </p:oleObj>
              </mc:Choice>
              <mc:Fallback>
                <p:oleObj name="" r:id="rId11" imgW="889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73605" y="5086985"/>
                        <a:ext cx="209740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97" grpId="0" animBg="1"/>
      <p:bldP spid="135197" grpId="1" animBg="1"/>
      <p:bldP spid="135203" grpId="0" animBg="1"/>
      <p:bldP spid="135203" grpId="1" animBg="1"/>
      <p:bldP spid="135200" grpId="0" animBg="1"/>
      <p:bldP spid="13520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B775AA-8E07-42AE-A331-68BE992DA17D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6314" name="Group 122"/>
          <p:cNvGrpSpPr/>
          <p:nvPr/>
        </p:nvGrpSpPr>
        <p:grpSpPr>
          <a:xfrm>
            <a:off x="6400800" y="4876800"/>
            <a:ext cx="1295400" cy="1189038"/>
            <a:chOff x="3888" y="3024"/>
            <a:chExt cx="816" cy="749"/>
          </a:xfrm>
        </p:grpSpPr>
        <p:sp>
          <p:nvSpPr>
            <p:cNvPr id="136304" name="Rectangle 112"/>
            <p:cNvSpPr>
              <a:spLocks noChangeArrowheads="1"/>
            </p:cNvSpPr>
            <p:nvPr/>
          </p:nvSpPr>
          <p:spPr bwMode="auto">
            <a:xfrm>
              <a:off x="3888" y="3408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险象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305" name="Line 113"/>
            <p:cNvSpPr>
              <a:spLocks noChangeShapeType="1"/>
            </p:cNvSpPr>
            <p:nvPr/>
          </p:nvSpPr>
          <p:spPr bwMode="auto">
            <a:xfrm flipV="1">
              <a:off x="4176" y="3024"/>
              <a:ext cx="528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6315" name="Group 123"/>
          <p:cNvGrpSpPr/>
          <p:nvPr/>
        </p:nvGrpSpPr>
        <p:grpSpPr>
          <a:xfrm>
            <a:off x="4648200" y="381000"/>
            <a:ext cx="4191000" cy="4495800"/>
            <a:chOff x="2928" y="240"/>
            <a:chExt cx="2640" cy="2832"/>
          </a:xfrm>
        </p:grpSpPr>
        <p:sp>
          <p:nvSpPr>
            <p:cNvPr id="136221" name="Line 29"/>
            <p:cNvSpPr>
              <a:spLocks noChangeShapeType="1"/>
            </p:cNvSpPr>
            <p:nvPr/>
          </p:nvSpPr>
          <p:spPr bwMode="auto">
            <a:xfrm>
              <a:off x="3216" y="67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22" name="Line 30"/>
            <p:cNvSpPr>
              <a:spLocks noChangeShapeType="1"/>
            </p:cNvSpPr>
            <p:nvPr/>
          </p:nvSpPr>
          <p:spPr bwMode="auto">
            <a:xfrm flipV="1">
              <a:off x="3696" y="24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23" name="Line 31"/>
            <p:cNvSpPr>
              <a:spLocks noChangeShapeType="1"/>
            </p:cNvSpPr>
            <p:nvPr/>
          </p:nvSpPr>
          <p:spPr bwMode="auto">
            <a:xfrm>
              <a:off x="3696" y="24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24" name="Line 32"/>
            <p:cNvSpPr>
              <a:spLocks noChangeShapeType="1"/>
            </p:cNvSpPr>
            <p:nvPr/>
          </p:nvSpPr>
          <p:spPr bwMode="auto">
            <a:xfrm>
              <a:off x="4656" y="24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25" name="Line 33"/>
            <p:cNvSpPr>
              <a:spLocks noChangeShapeType="1"/>
            </p:cNvSpPr>
            <p:nvPr/>
          </p:nvSpPr>
          <p:spPr bwMode="auto">
            <a:xfrm>
              <a:off x="4656" y="672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26" name="Line 34"/>
            <p:cNvSpPr>
              <a:spLocks noChangeShapeType="1"/>
            </p:cNvSpPr>
            <p:nvPr/>
          </p:nvSpPr>
          <p:spPr bwMode="auto">
            <a:xfrm>
              <a:off x="3216" y="129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27" name="Line 35"/>
            <p:cNvSpPr>
              <a:spLocks noChangeShapeType="1"/>
            </p:cNvSpPr>
            <p:nvPr/>
          </p:nvSpPr>
          <p:spPr bwMode="auto">
            <a:xfrm flipV="1">
              <a:off x="3840" y="86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28" name="Line 36"/>
            <p:cNvSpPr>
              <a:spLocks noChangeShapeType="1"/>
            </p:cNvSpPr>
            <p:nvPr/>
          </p:nvSpPr>
          <p:spPr bwMode="auto">
            <a:xfrm>
              <a:off x="3840" y="864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29" name="Line 37"/>
            <p:cNvSpPr>
              <a:spLocks noChangeShapeType="1"/>
            </p:cNvSpPr>
            <p:nvPr/>
          </p:nvSpPr>
          <p:spPr bwMode="auto">
            <a:xfrm>
              <a:off x="4800" y="86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30" name="Line 38"/>
            <p:cNvSpPr>
              <a:spLocks noChangeShapeType="1"/>
            </p:cNvSpPr>
            <p:nvPr/>
          </p:nvSpPr>
          <p:spPr bwMode="auto">
            <a:xfrm>
              <a:off x="4800" y="129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31" name="Line 39"/>
            <p:cNvSpPr>
              <a:spLocks noChangeShapeType="1"/>
            </p:cNvSpPr>
            <p:nvPr/>
          </p:nvSpPr>
          <p:spPr bwMode="auto">
            <a:xfrm>
              <a:off x="3216" y="158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32" name="Line 40"/>
            <p:cNvSpPr>
              <a:spLocks noChangeShapeType="1"/>
            </p:cNvSpPr>
            <p:nvPr/>
          </p:nvSpPr>
          <p:spPr bwMode="auto">
            <a:xfrm flipV="1">
              <a:off x="3840" y="15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33" name="Line 41"/>
            <p:cNvSpPr>
              <a:spLocks noChangeShapeType="1"/>
            </p:cNvSpPr>
            <p:nvPr/>
          </p:nvSpPr>
          <p:spPr bwMode="auto">
            <a:xfrm>
              <a:off x="3840" y="201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34" name="Line 42"/>
            <p:cNvSpPr>
              <a:spLocks noChangeShapeType="1"/>
            </p:cNvSpPr>
            <p:nvPr/>
          </p:nvSpPr>
          <p:spPr bwMode="auto">
            <a:xfrm>
              <a:off x="4800" y="15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35" name="Line 43"/>
            <p:cNvSpPr>
              <a:spLocks noChangeShapeType="1"/>
            </p:cNvSpPr>
            <p:nvPr/>
          </p:nvSpPr>
          <p:spPr bwMode="auto">
            <a:xfrm>
              <a:off x="4800" y="158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36" name="Line 44"/>
            <p:cNvSpPr>
              <a:spLocks noChangeShapeType="1"/>
            </p:cNvSpPr>
            <p:nvPr/>
          </p:nvSpPr>
          <p:spPr bwMode="auto">
            <a:xfrm>
              <a:off x="3360" y="2160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37" name="Line 45"/>
            <p:cNvSpPr>
              <a:spLocks noChangeShapeType="1"/>
            </p:cNvSpPr>
            <p:nvPr/>
          </p:nvSpPr>
          <p:spPr bwMode="auto">
            <a:xfrm flipV="1">
              <a:off x="3984" y="216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38" name="Line 46"/>
            <p:cNvSpPr>
              <a:spLocks noChangeShapeType="1"/>
            </p:cNvSpPr>
            <p:nvPr/>
          </p:nvSpPr>
          <p:spPr bwMode="auto">
            <a:xfrm>
              <a:off x="3984" y="259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39" name="Line 47"/>
            <p:cNvSpPr>
              <a:spLocks noChangeShapeType="1"/>
            </p:cNvSpPr>
            <p:nvPr/>
          </p:nvSpPr>
          <p:spPr bwMode="auto">
            <a:xfrm>
              <a:off x="4944" y="216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40" name="Line 48"/>
            <p:cNvSpPr>
              <a:spLocks noChangeShapeType="1"/>
            </p:cNvSpPr>
            <p:nvPr/>
          </p:nvSpPr>
          <p:spPr bwMode="auto">
            <a:xfrm>
              <a:off x="4944" y="2160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41" name="Line 49"/>
            <p:cNvSpPr>
              <a:spLocks noChangeShapeType="1"/>
            </p:cNvSpPr>
            <p:nvPr/>
          </p:nvSpPr>
          <p:spPr bwMode="auto">
            <a:xfrm>
              <a:off x="3696" y="7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42" name="Line 50"/>
            <p:cNvSpPr>
              <a:spLocks noChangeShapeType="1"/>
            </p:cNvSpPr>
            <p:nvPr/>
          </p:nvSpPr>
          <p:spPr bwMode="auto">
            <a:xfrm>
              <a:off x="3696" y="96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43" name="Line 51"/>
            <p:cNvSpPr>
              <a:spLocks noChangeShapeType="1"/>
            </p:cNvSpPr>
            <p:nvPr/>
          </p:nvSpPr>
          <p:spPr bwMode="auto">
            <a:xfrm>
              <a:off x="3696" y="115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44" name="Line 52"/>
            <p:cNvSpPr>
              <a:spLocks noChangeShapeType="1"/>
            </p:cNvSpPr>
            <p:nvPr/>
          </p:nvSpPr>
          <p:spPr bwMode="auto">
            <a:xfrm>
              <a:off x="3696" y="13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45" name="Line 53"/>
            <p:cNvSpPr>
              <a:spLocks noChangeShapeType="1"/>
            </p:cNvSpPr>
            <p:nvPr/>
          </p:nvSpPr>
          <p:spPr bwMode="auto">
            <a:xfrm>
              <a:off x="3696" y="153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46" name="Line 54"/>
            <p:cNvSpPr>
              <a:spLocks noChangeShapeType="1"/>
            </p:cNvSpPr>
            <p:nvPr/>
          </p:nvSpPr>
          <p:spPr bwMode="auto">
            <a:xfrm>
              <a:off x="3696" y="177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47" name="Line 55"/>
            <p:cNvSpPr>
              <a:spLocks noChangeShapeType="1"/>
            </p:cNvSpPr>
            <p:nvPr/>
          </p:nvSpPr>
          <p:spPr bwMode="auto">
            <a:xfrm>
              <a:off x="3696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48" name="Line 56"/>
            <p:cNvSpPr>
              <a:spLocks noChangeShapeType="1"/>
            </p:cNvSpPr>
            <p:nvPr/>
          </p:nvSpPr>
          <p:spPr bwMode="auto">
            <a:xfrm>
              <a:off x="3696" y="225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49" name="Line 57"/>
            <p:cNvSpPr>
              <a:spLocks noChangeShapeType="1"/>
            </p:cNvSpPr>
            <p:nvPr/>
          </p:nvSpPr>
          <p:spPr bwMode="auto">
            <a:xfrm>
              <a:off x="3696" y="244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50" name="Line 58"/>
            <p:cNvSpPr>
              <a:spLocks noChangeShapeType="1"/>
            </p:cNvSpPr>
            <p:nvPr/>
          </p:nvSpPr>
          <p:spPr bwMode="auto">
            <a:xfrm flipV="1">
              <a:off x="3840" y="6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51" name="Line 59"/>
            <p:cNvSpPr>
              <a:spLocks noChangeShapeType="1"/>
            </p:cNvSpPr>
            <p:nvPr/>
          </p:nvSpPr>
          <p:spPr bwMode="auto">
            <a:xfrm flipV="1">
              <a:off x="3840" y="4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52" name="Line 60"/>
            <p:cNvSpPr>
              <a:spLocks noChangeShapeType="1"/>
            </p:cNvSpPr>
            <p:nvPr/>
          </p:nvSpPr>
          <p:spPr bwMode="auto">
            <a:xfrm flipV="1">
              <a:off x="3840" y="24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53" name="Line 61"/>
            <p:cNvSpPr>
              <a:spLocks noChangeShapeType="1"/>
            </p:cNvSpPr>
            <p:nvPr/>
          </p:nvSpPr>
          <p:spPr bwMode="auto">
            <a:xfrm>
              <a:off x="3840" y="139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54" name="Line 62"/>
            <p:cNvSpPr>
              <a:spLocks noChangeShapeType="1"/>
            </p:cNvSpPr>
            <p:nvPr/>
          </p:nvSpPr>
          <p:spPr bwMode="auto">
            <a:xfrm>
              <a:off x="3840" y="206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55" name="Line 63"/>
            <p:cNvSpPr>
              <a:spLocks noChangeShapeType="1"/>
            </p:cNvSpPr>
            <p:nvPr/>
          </p:nvSpPr>
          <p:spPr bwMode="auto">
            <a:xfrm>
              <a:off x="3840" y="22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56" name="Line 64"/>
            <p:cNvSpPr>
              <a:spLocks noChangeShapeType="1"/>
            </p:cNvSpPr>
            <p:nvPr/>
          </p:nvSpPr>
          <p:spPr bwMode="auto">
            <a:xfrm>
              <a:off x="3840" y="244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57" name="Line 65"/>
            <p:cNvSpPr>
              <a:spLocks noChangeShapeType="1"/>
            </p:cNvSpPr>
            <p:nvPr/>
          </p:nvSpPr>
          <p:spPr bwMode="auto">
            <a:xfrm flipV="1">
              <a:off x="3984" y="19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58" name="Line 66"/>
            <p:cNvSpPr>
              <a:spLocks noChangeShapeType="1"/>
            </p:cNvSpPr>
            <p:nvPr/>
          </p:nvSpPr>
          <p:spPr bwMode="auto">
            <a:xfrm flipV="1">
              <a:off x="3984" y="168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59" name="Line 67"/>
            <p:cNvSpPr>
              <a:spLocks noChangeShapeType="1"/>
            </p:cNvSpPr>
            <p:nvPr/>
          </p:nvSpPr>
          <p:spPr bwMode="auto">
            <a:xfrm flipV="1">
              <a:off x="3984" y="148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60" name="Line 68"/>
            <p:cNvSpPr>
              <a:spLocks noChangeShapeType="1"/>
            </p:cNvSpPr>
            <p:nvPr/>
          </p:nvSpPr>
          <p:spPr bwMode="auto">
            <a:xfrm flipV="1">
              <a:off x="3984" y="129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61" name="Line 69"/>
            <p:cNvSpPr>
              <a:spLocks noChangeShapeType="1"/>
            </p:cNvSpPr>
            <p:nvPr/>
          </p:nvSpPr>
          <p:spPr bwMode="auto">
            <a:xfrm flipV="1">
              <a:off x="3984" y="11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62" name="Line 70"/>
            <p:cNvSpPr>
              <a:spLocks noChangeShapeType="1"/>
            </p:cNvSpPr>
            <p:nvPr/>
          </p:nvSpPr>
          <p:spPr bwMode="auto">
            <a:xfrm flipV="1">
              <a:off x="3984" y="9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63" name="Line 71"/>
            <p:cNvSpPr>
              <a:spLocks noChangeShapeType="1"/>
            </p:cNvSpPr>
            <p:nvPr/>
          </p:nvSpPr>
          <p:spPr bwMode="auto">
            <a:xfrm flipV="1">
              <a:off x="3984" y="6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64" name="Line 72"/>
            <p:cNvSpPr>
              <a:spLocks noChangeShapeType="1"/>
            </p:cNvSpPr>
            <p:nvPr/>
          </p:nvSpPr>
          <p:spPr bwMode="auto">
            <a:xfrm flipV="1">
              <a:off x="3984" y="4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65" name="Line 73"/>
            <p:cNvSpPr>
              <a:spLocks noChangeShapeType="1"/>
            </p:cNvSpPr>
            <p:nvPr/>
          </p:nvSpPr>
          <p:spPr bwMode="auto">
            <a:xfrm flipV="1">
              <a:off x="3984" y="24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66" name="Line 74"/>
            <p:cNvSpPr>
              <a:spLocks noChangeShapeType="1"/>
            </p:cNvSpPr>
            <p:nvPr/>
          </p:nvSpPr>
          <p:spPr bwMode="auto">
            <a:xfrm>
              <a:off x="4656" y="7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67" name="Line 75"/>
            <p:cNvSpPr>
              <a:spLocks noChangeShapeType="1"/>
            </p:cNvSpPr>
            <p:nvPr/>
          </p:nvSpPr>
          <p:spPr bwMode="auto">
            <a:xfrm>
              <a:off x="4656" y="100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68" name="Line 76"/>
            <p:cNvSpPr>
              <a:spLocks noChangeShapeType="1"/>
            </p:cNvSpPr>
            <p:nvPr/>
          </p:nvSpPr>
          <p:spPr bwMode="auto">
            <a:xfrm>
              <a:off x="4656" y="124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69" name="Line 77"/>
            <p:cNvSpPr>
              <a:spLocks noChangeShapeType="1"/>
            </p:cNvSpPr>
            <p:nvPr/>
          </p:nvSpPr>
          <p:spPr bwMode="auto">
            <a:xfrm>
              <a:off x="4656" y="14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70" name="Line 78"/>
            <p:cNvSpPr>
              <a:spLocks noChangeShapeType="1"/>
            </p:cNvSpPr>
            <p:nvPr/>
          </p:nvSpPr>
          <p:spPr bwMode="auto">
            <a:xfrm>
              <a:off x="4656" y="168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71" name="Line 79"/>
            <p:cNvSpPr>
              <a:spLocks noChangeShapeType="1"/>
            </p:cNvSpPr>
            <p:nvPr/>
          </p:nvSpPr>
          <p:spPr bwMode="auto">
            <a:xfrm>
              <a:off x="4656" y="19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72" name="Line 80"/>
            <p:cNvSpPr>
              <a:spLocks noChangeShapeType="1"/>
            </p:cNvSpPr>
            <p:nvPr/>
          </p:nvSpPr>
          <p:spPr bwMode="auto">
            <a:xfrm>
              <a:off x="4656" y="216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73" name="Line 81"/>
            <p:cNvSpPr>
              <a:spLocks noChangeShapeType="1"/>
            </p:cNvSpPr>
            <p:nvPr/>
          </p:nvSpPr>
          <p:spPr bwMode="auto">
            <a:xfrm>
              <a:off x="4656" y="240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74" name="Line 82"/>
            <p:cNvSpPr>
              <a:spLocks noChangeShapeType="1"/>
            </p:cNvSpPr>
            <p:nvPr/>
          </p:nvSpPr>
          <p:spPr bwMode="auto">
            <a:xfrm>
              <a:off x="4800" y="6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75" name="Line 83"/>
            <p:cNvSpPr>
              <a:spLocks noChangeShapeType="1"/>
            </p:cNvSpPr>
            <p:nvPr/>
          </p:nvSpPr>
          <p:spPr bwMode="auto">
            <a:xfrm flipV="1">
              <a:off x="4800" y="48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76" name="Line 84"/>
            <p:cNvSpPr>
              <a:spLocks noChangeShapeType="1"/>
            </p:cNvSpPr>
            <p:nvPr/>
          </p:nvSpPr>
          <p:spPr bwMode="auto">
            <a:xfrm flipV="1">
              <a:off x="4800" y="28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77" name="Line 85"/>
            <p:cNvSpPr>
              <a:spLocks noChangeShapeType="1"/>
            </p:cNvSpPr>
            <p:nvPr/>
          </p:nvSpPr>
          <p:spPr bwMode="auto">
            <a:xfrm>
              <a:off x="4800" y="134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78" name="Line 86"/>
            <p:cNvSpPr>
              <a:spLocks noChangeShapeType="1"/>
            </p:cNvSpPr>
            <p:nvPr/>
          </p:nvSpPr>
          <p:spPr bwMode="auto">
            <a:xfrm>
              <a:off x="4800" y="148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79" name="Line 87"/>
            <p:cNvSpPr>
              <a:spLocks noChangeShapeType="1"/>
            </p:cNvSpPr>
            <p:nvPr/>
          </p:nvSpPr>
          <p:spPr bwMode="auto">
            <a:xfrm>
              <a:off x="4800" y="201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80" name="Line 88"/>
            <p:cNvSpPr>
              <a:spLocks noChangeShapeType="1"/>
            </p:cNvSpPr>
            <p:nvPr/>
          </p:nvSpPr>
          <p:spPr bwMode="auto">
            <a:xfrm>
              <a:off x="4800" y="23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81" name="Line 89"/>
            <p:cNvSpPr>
              <a:spLocks noChangeShapeType="1"/>
            </p:cNvSpPr>
            <p:nvPr/>
          </p:nvSpPr>
          <p:spPr bwMode="auto">
            <a:xfrm>
              <a:off x="4800" y="2496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82" name="Line 90"/>
            <p:cNvSpPr>
              <a:spLocks noChangeShapeType="1"/>
            </p:cNvSpPr>
            <p:nvPr/>
          </p:nvSpPr>
          <p:spPr bwMode="auto">
            <a:xfrm flipV="1">
              <a:off x="4944" y="19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83" name="Line 91"/>
            <p:cNvSpPr>
              <a:spLocks noChangeShapeType="1"/>
            </p:cNvSpPr>
            <p:nvPr/>
          </p:nvSpPr>
          <p:spPr bwMode="auto">
            <a:xfrm flipV="1">
              <a:off x="4944" y="172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84" name="Line 92"/>
            <p:cNvSpPr>
              <a:spLocks noChangeShapeType="1"/>
            </p:cNvSpPr>
            <p:nvPr/>
          </p:nvSpPr>
          <p:spPr bwMode="auto">
            <a:xfrm flipV="1">
              <a:off x="4944" y="139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85" name="Line 93"/>
            <p:cNvSpPr>
              <a:spLocks noChangeShapeType="1"/>
            </p:cNvSpPr>
            <p:nvPr/>
          </p:nvSpPr>
          <p:spPr bwMode="auto">
            <a:xfrm flipV="1">
              <a:off x="4944" y="115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86" name="Line 94"/>
            <p:cNvSpPr>
              <a:spLocks noChangeShapeType="1"/>
            </p:cNvSpPr>
            <p:nvPr/>
          </p:nvSpPr>
          <p:spPr bwMode="auto">
            <a:xfrm flipV="1">
              <a:off x="4944" y="91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87" name="Line 95"/>
            <p:cNvSpPr>
              <a:spLocks noChangeShapeType="1"/>
            </p:cNvSpPr>
            <p:nvPr/>
          </p:nvSpPr>
          <p:spPr bwMode="auto">
            <a:xfrm flipV="1">
              <a:off x="4944" y="6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88" name="Line 96"/>
            <p:cNvSpPr>
              <a:spLocks noChangeShapeType="1"/>
            </p:cNvSpPr>
            <p:nvPr/>
          </p:nvSpPr>
          <p:spPr bwMode="auto">
            <a:xfrm flipV="1">
              <a:off x="4944" y="4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89" name="Line 97"/>
            <p:cNvSpPr>
              <a:spLocks noChangeShapeType="1"/>
            </p:cNvSpPr>
            <p:nvPr/>
          </p:nvSpPr>
          <p:spPr bwMode="auto">
            <a:xfrm flipV="1">
              <a:off x="4944" y="24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90" name="Line 98"/>
            <p:cNvSpPr>
              <a:spLocks noChangeShapeType="1"/>
            </p:cNvSpPr>
            <p:nvPr/>
          </p:nvSpPr>
          <p:spPr bwMode="auto">
            <a:xfrm>
              <a:off x="4800" y="259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91" name="Line 99"/>
            <p:cNvSpPr>
              <a:spLocks noChangeShapeType="1"/>
            </p:cNvSpPr>
            <p:nvPr/>
          </p:nvSpPr>
          <p:spPr bwMode="auto">
            <a:xfrm flipH="1">
              <a:off x="3312" y="273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92" name="Line 100"/>
            <p:cNvSpPr>
              <a:spLocks noChangeShapeType="1"/>
            </p:cNvSpPr>
            <p:nvPr/>
          </p:nvSpPr>
          <p:spPr bwMode="auto">
            <a:xfrm>
              <a:off x="4800" y="273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93" name="Line 101"/>
            <p:cNvSpPr>
              <a:spLocks noChangeShapeType="1"/>
            </p:cNvSpPr>
            <p:nvPr/>
          </p:nvSpPr>
          <p:spPr bwMode="auto">
            <a:xfrm>
              <a:off x="4800" y="307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94" name="Line 102"/>
            <p:cNvSpPr>
              <a:spLocks noChangeShapeType="1"/>
            </p:cNvSpPr>
            <p:nvPr/>
          </p:nvSpPr>
          <p:spPr bwMode="auto">
            <a:xfrm>
              <a:off x="4944" y="259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95" name="Line 103"/>
            <p:cNvSpPr>
              <a:spLocks noChangeShapeType="1"/>
            </p:cNvSpPr>
            <p:nvPr/>
          </p:nvSpPr>
          <p:spPr bwMode="auto">
            <a:xfrm>
              <a:off x="4944" y="273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96" name="Line 104"/>
            <p:cNvSpPr>
              <a:spLocks noChangeShapeType="1"/>
            </p:cNvSpPr>
            <p:nvPr/>
          </p:nvSpPr>
          <p:spPr bwMode="auto">
            <a:xfrm>
              <a:off x="4944" y="273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97" name="Line 105"/>
            <p:cNvSpPr>
              <a:spLocks noChangeShapeType="1"/>
            </p:cNvSpPr>
            <p:nvPr/>
          </p:nvSpPr>
          <p:spPr bwMode="auto">
            <a:xfrm>
              <a:off x="4944" y="273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98" name="Rectangle 106"/>
            <p:cNvSpPr>
              <a:spLocks noChangeArrowheads="1"/>
            </p:cNvSpPr>
            <p:nvPr/>
          </p:nvSpPr>
          <p:spPr bwMode="auto">
            <a:xfrm>
              <a:off x="2976" y="528"/>
              <a:ext cx="2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99" name="Rectangle 107"/>
            <p:cNvSpPr>
              <a:spLocks noChangeArrowheads="1"/>
            </p:cNvSpPr>
            <p:nvPr/>
          </p:nvSpPr>
          <p:spPr bwMode="auto">
            <a:xfrm>
              <a:off x="2928" y="1056"/>
              <a:ext cx="4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A`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300" name="Rectangle 108"/>
            <p:cNvSpPr>
              <a:spLocks noChangeArrowheads="1"/>
            </p:cNvSpPr>
            <p:nvPr/>
          </p:nvSpPr>
          <p:spPr bwMode="auto">
            <a:xfrm>
              <a:off x="2976" y="143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301" name="Rectangle 109"/>
            <p:cNvSpPr>
              <a:spLocks noChangeArrowheads="1"/>
            </p:cNvSpPr>
            <p:nvPr/>
          </p:nvSpPr>
          <p:spPr bwMode="auto">
            <a:xfrm>
              <a:off x="3024" y="1920"/>
              <a:ext cx="48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A`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302" name="Line 110"/>
            <p:cNvSpPr>
              <a:spLocks noChangeShapeType="1"/>
            </p:cNvSpPr>
            <p:nvPr/>
          </p:nvSpPr>
          <p:spPr bwMode="auto">
            <a:xfrm>
              <a:off x="3072" y="196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303" name="Rectangle 111"/>
            <p:cNvSpPr>
              <a:spLocks noChangeArrowheads="1"/>
            </p:cNvSpPr>
            <p:nvPr/>
          </p:nvSpPr>
          <p:spPr bwMode="auto">
            <a:xfrm>
              <a:off x="3024" y="249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F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306" name="Line 114"/>
            <p:cNvSpPr>
              <a:spLocks noChangeShapeType="1"/>
            </p:cNvSpPr>
            <p:nvPr/>
          </p:nvSpPr>
          <p:spPr bwMode="auto">
            <a:xfrm>
              <a:off x="3024" y="14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6313" name="Group 121"/>
          <p:cNvGrpSpPr/>
          <p:nvPr/>
        </p:nvGrpSpPr>
        <p:grpSpPr>
          <a:xfrm>
            <a:off x="457200" y="685800"/>
            <a:ext cx="3892550" cy="3238500"/>
            <a:chOff x="192" y="456"/>
            <a:chExt cx="2452" cy="2040"/>
          </a:xfrm>
        </p:grpSpPr>
        <p:sp>
          <p:nvSpPr>
            <p:cNvPr id="136194" name="Rectangle 2"/>
            <p:cNvSpPr>
              <a:spLocks noChangeArrowheads="1"/>
            </p:cNvSpPr>
            <p:nvPr/>
          </p:nvSpPr>
          <p:spPr bwMode="auto">
            <a:xfrm>
              <a:off x="1872" y="1248"/>
              <a:ext cx="432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195" name="Rectangle 3"/>
            <p:cNvSpPr>
              <a:spLocks noChangeArrowheads="1"/>
            </p:cNvSpPr>
            <p:nvPr/>
          </p:nvSpPr>
          <p:spPr bwMode="auto">
            <a:xfrm>
              <a:off x="1056" y="528"/>
              <a:ext cx="432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196" name="Rectangle 4"/>
            <p:cNvSpPr>
              <a:spLocks noChangeArrowheads="1"/>
            </p:cNvSpPr>
            <p:nvPr/>
          </p:nvSpPr>
          <p:spPr bwMode="auto">
            <a:xfrm>
              <a:off x="1104" y="1776"/>
              <a:ext cx="432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 flipH="1">
              <a:off x="480" y="72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 flipH="1">
              <a:off x="432" y="105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199" name="Rectangle 7"/>
            <p:cNvSpPr>
              <a:spLocks noChangeArrowheads="1"/>
            </p:cNvSpPr>
            <p:nvPr/>
          </p:nvSpPr>
          <p:spPr bwMode="auto">
            <a:xfrm>
              <a:off x="528" y="1440"/>
              <a:ext cx="528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00" name="Line 8"/>
            <p:cNvSpPr>
              <a:spLocks noChangeShapeType="1"/>
            </p:cNvSpPr>
            <p:nvPr/>
          </p:nvSpPr>
          <p:spPr bwMode="auto">
            <a:xfrm flipV="1">
              <a:off x="768" y="72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01" name="Oval 9"/>
            <p:cNvSpPr>
              <a:spLocks noChangeArrowheads="1"/>
            </p:cNvSpPr>
            <p:nvPr/>
          </p:nvSpPr>
          <p:spPr bwMode="auto">
            <a:xfrm>
              <a:off x="720" y="1728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02" name="Line 10"/>
            <p:cNvSpPr>
              <a:spLocks noChangeShapeType="1"/>
            </p:cNvSpPr>
            <p:nvPr/>
          </p:nvSpPr>
          <p:spPr bwMode="auto">
            <a:xfrm>
              <a:off x="768" y="18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03" name="Line 11"/>
            <p:cNvSpPr>
              <a:spLocks noChangeShapeType="1"/>
            </p:cNvSpPr>
            <p:nvPr/>
          </p:nvSpPr>
          <p:spPr bwMode="auto">
            <a:xfrm>
              <a:off x="768" y="201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04" name="Line 12"/>
            <p:cNvSpPr>
              <a:spLocks noChangeShapeType="1"/>
            </p:cNvSpPr>
            <p:nvPr/>
          </p:nvSpPr>
          <p:spPr bwMode="auto">
            <a:xfrm flipH="1">
              <a:off x="432" y="225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05" name="Line 13"/>
            <p:cNvSpPr>
              <a:spLocks noChangeShapeType="1"/>
            </p:cNvSpPr>
            <p:nvPr/>
          </p:nvSpPr>
          <p:spPr bwMode="auto">
            <a:xfrm flipH="1">
              <a:off x="1680" y="14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06" name="Line 14"/>
            <p:cNvSpPr>
              <a:spLocks noChangeShapeType="1"/>
            </p:cNvSpPr>
            <p:nvPr/>
          </p:nvSpPr>
          <p:spPr bwMode="auto">
            <a:xfrm flipV="1">
              <a:off x="1680" y="91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07" name="Line 15"/>
            <p:cNvSpPr>
              <a:spLocks noChangeShapeType="1"/>
            </p:cNvSpPr>
            <p:nvPr/>
          </p:nvSpPr>
          <p:spPr bwMode="auto">
            <a:xfrm flipH="1">
              <a:off x="1488" y="9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08" name="Line 16"/>
            <p:cNvSpPr>
              <a:spLocks noChangeShapeType="1"/>
            </p:cNvSpPr>
            <p:nvPr/>
          </p:nvSpPr>
          <p:spPr bwMode="auto">
            <a:xfrm flipH="1">
              <a:off x="1680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09" name="Line 17"/>
            <p:cNvSpPr>
              <a:spLocks noChangeShapeType="1"/>
            </p:cNvSpPr>
            <p:nvPr/>
          </p:nvSpPr>
          <p:spPr bwMode="auto">
            <a:xfrm>
              <a:off x="1680" y="172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10" name="Line 18"/>
            <p:cNvSpPr>
              <a:spLocks noChangeShapeType="1"/>
            </p:cNvSpPr>
            <p:nvPr/>
          </p:nvSpPr>
          <p:spPr bwMode="auto">
            <a:xfrm flipH="1">
              <a:off x="1536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11" name="Line 19"/>
            <p:cNvSpPr>
              <a:spLocks noChangeShapeType="1"/>
            </p:cNvSpPr>
            <p:nvPr/>
          </p:nvSpPr>
          <p:spPr bwMode="auto">
            <a:xfrm>
              <a:off x="2304" y="158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12" name="Rectangle 20"/>
            <p:cNvSpPr>
              <a:spLocks noChangeArrowheads="1"/>
            </p:cNvSpPr>
            <p:nvPr/>
          </p:nvSpPr>
          <p:spPr bwMode="auto">
            <a:xfrm>
              <a:off x="1104" y="66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13" name="Rectangle 21"/>
            <p:cNvSpPr>
              <a:spLocks noChangeArrowheads="1"/>
            </p:cNvSpPr>
            <p:nvPr/>
          </p:nvSpPr>
          <p:spPr bwMode="auto">
            <a:xfrm>
              <a:off x="1152" y="19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14" name="Rectangle 22"/>
            <p:cNvSpPr>
              <a:spLocks noChangeArrowheads="1"/>
            </p:cNvSpPr>
            <p:nvPr/>
          </p:nvSpPr>
          <p:spPr bwMode="auto">
            <a:xfrm>
              <a:off x="672" y="138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15" name="Rectangle 23"/>
            <p:cNvSpPr>
              <a:spLocks noChangeArrowheads="1"/>
            </p:cNvSpPr>
            <p:nvPr/>
          </p:nvSpPr>
          <p:spPr bwMode="auto">
            <a:xfrm>
              <a:off x="1824" y="1440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≥1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16" name="Rectangle 24"/>
            <p:cNvSpPr>
              <a:spLocks noChangeArrowheads="1"/>
            </p:cNvSpPr>
            <p:nvPr/>
          </p:nvSpPr>
          <p:spPr bwMode="auto">
            <a:xfrm>
              <a:off x="240" y="4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17" name="Rectangle 25"/>
            <p:cNvSpPr>
              <a:spLocks noChangeArrowheads="1"/>
            </p:cNvSpPr>
            <p:nvPr/>
          </p:nvSpPr>
          <p:spPr bwMode="auto">
            <a:xfrm>
              <a:off x="2400" y="12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F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18" name="Rectangle 26"/>
            <p:cNvSpPr>
              <a:spLocks noChangeArrowheads="1"/>
            </p:cNvSpPr>
            <p:nvPr/>
          </p:nvSpPr>
          <p:spPr bwMode="auto">
            <a:xfrm>
              <a:off x="240" y="79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219" name="Rectangle 27"/>
            <p:cNvSpPr>
              <a:spLocks noChangeArrowheads="1"/>
            </p:cNvSpPr>
            <p:nvPr/>
          </p:nvSpPr>
          <p:spPr bwMode="auto">
            <a:xfrm>
              <a:off x="192" y="199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307" name="Rectangle 115"/>
            <p:cNvSpPr>
              <a:spLocks noChangeArrowheads="1"/>
            </p:cNvSpPr>
            <p:nvPr/>
          </p:nvSpPr>
          <p:spPr bwMode="auto">
            <a:xfrm>
              <a:off x="1536" y="52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A`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308" name="Rectangle 116"/>
            <p:cNvSpPr>
              <a:spLocks noChangeArrowheads="1"/>
            </p:cNvSpPr>
            <p:nvPr/>
          </p:nvSpPr>
          <p:spPr bwMode="auto">
            <a:xfrm>
              <a:off x="480" y="177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309" name="Rectangle 117"/>
            <p:cNvSpPr>
              <a:spLocks noChangeArrowheads="1"/>
            </p:cNvSpPr>
            <p:nvPr/>
          </p:nvSpPr>
          <p:spPr bwMode="auto">
            <a:xfrm>
              <a:off x="1632" y="210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A`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310" name="Line 118"/>
            <p:cNvSpPr>
              <a:spLocks noChangeShapeType="1"/>
            </p:cNvSpPr>
            <p:nvPr/>
          </p:nvSpPr>
          <p:spPr bwMode="auto">
            <a:xfrm>
              <a:off x="528" y="18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311" name="Line 119"/>
            <p:cNvSpPr>
              <a:spLocks noChangeShapeType="1"/>
            </p:cNvSpPr>
            <p:nvPr/>
          </p:nvSpPr>
          <p:spPr bwMode="auto">
            <a:xfrm>
              <a:off x="1680" y="21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312" name="Oval 120"/>
            <p:cNvSpPr>
              <a:spLocks noChangeArrowheads="1"/>
            </p:cNvSpPr>
            <p:nvPr/>
          </p:nvSpPr>
          <p:spPr bwMode="auto">
            <a:xfrm>
              <a:off x="720" y="67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演示</Application>
  <PresentationFormat>全屏显示(4:3)</PresentationFormat>
  <Paragraphs>190</Paragraphs>
  <Slides>13</Slides>
  <Notes>64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默认设计模板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zhanjy</dc:creator>
  <cp:lastModifiedBy>静思1367117035</cp:lastModifiedBy>
  <cp:revision>222</cp:revision>
  <dcterms:created xsi:type="dcterms:W3CDTF">2008-09-03T07:31:00Z</dcterms:created>
  <dcterms:modified xsi:type="dcterms:W3CDTF">2021-04-22T08:36:51Z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