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8" r:id="rId5"/>
    <p:sldId id="259" r:id="rId6"/>
    <p:sldId id="260" r:id="rId7"/>
    <p:sldId id="262" r:id="rId8"/>
    <p:sldId id="263" r:id="rId9"/>
    <p:sldId id="266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github.com/TACJu/TransF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github.com/TACJu/TransF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>
            <a:normAutofit fontScale="90000"/>
          </a:bodyPr>
          <a:lstStyle/>
          <a:p>
            <a:r>
              <a:rPr lang="en-US" altLang="zh-CN" sz="5400" dirty="0">
                <a:effectLst/>
              </a:rPr>
              <a:t>Solve FGVC based on</a:t>
            </a:r>
            <a:br>
              <a:rPr lang="en-US" altLang="zh-CN" sz="4500" dirty="0">
                <a:effectLst/>
              </a:rPr>
            </a:br>
            <a:r>
              <a:rPr lang="en-US" altLang="zh-CN" sz="5400" b="1" dirty="0">
                <a:effectLst/>
              </a:rPr>
              <a:t>Vision T</a:t>
            </a:r>
            <a:r>
              <a:rPr lang="en-US" altLang="zh-CN" sz="5400" b="1" dirty="0">
                <a:effectLst/>
              </a:rPr>
              <a:t>ransformer</a:t>
            </a:r>
            <a:endParaRPr lang="en-US" altLang="zh-CN" sz="5400" b="1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887153"/>
            <a:ext cx="9144000" cy="165576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Shiyu Chen, Jingyun Huang and Zijian Lin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2023.6.18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1800" y="307340"/>
            <a:ext cx="79070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TransFG: A Transformer Architecture for Fine-Grained Recognition</a:t>
            </a:r>
            <a:r>
              <a:rPr lang="en-US" altLang="zh-CN" sz="2800"/>
              <a:t>  </a:t>
            </a:r>
            <a:r>
              <a:rPr lang="en-US" altLang="zh-CN" sz="2000" i="1"/>
              <a:t>--</a:t>
            </a:r>
            <a:r>
              <a:rPr lang="en-US" altLang="zh-CN" sz="2000" i="1"/>
              <a:t>Dec 1 2021</a:t>
            </a:r>
            <a:endParaRPr lang="en-US" altLang="zh-CN" sz="2000" i="1"/>
          </a:p>
        </p:txBody>
      </p:sp>
      <p:sp>
        <p:nvSpPr>
          <p:cNvPr id="6" name="文本框 5"/>
          <p:cNvSpPr txBox="1"/>
          <p:nvPr/>
        </p:nvSpPr>
        <p:spPr>
          <a:xfrm>
            <a:off x="7757160" y="600075"/>
            <a:ext cx="3813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>
                <a:hlinkClick r:id="rId1" action="ppaction://hlinkfile"/>
              </a:rPr>
              <a:t>https://github.com/TACJu/TransFG</a:t>
            </a:r>
            <a:endParaRPr lang="zh-CN" altLang="en-US" i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553210"/>
            <a:ext cx="10457180" cy="46805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1800" y="307340"/>
            <a:ext cx="790702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/>
              <a:t>TransFG: A Transformer Architecture for Fine-Grained Recognition</a:t>
            </a:r>
            <a:r>
              <a:rPr lang="en-US" altLang="zh-CN" sz="2800"/>
              <a:t>  </a:t>
            </a:r>
            <a:r>
              <a:rPr lang="en-US" altLang="zh-CN" sz="2000" i="1"/>
              <a:t>--</a:t>
            </a:r>
            <a:r>
              <a:rPr lang="en-US" altLang="zh-CN" sz="2000" i="1"/>
              <a:t>Dec 1 2021</a:t>
            </a:r>
            <a:endParaRPr lang="en-US" altLang="zh-CN" sz="2000" i="1"/>
          </a:p>
        </p:txBody>
      </p:sp>
      <p:sp>
        <p:nvSpPr>
          <p:cNvPr id="6" name="文本框 5"/>
          <p:cNvSpPr txBox="1"/>
          <p:nvPr/>
        </p:nvSpPr>
        <p:spPr>
          <a:xfrm>
            <a:off x="7757160" y="600075"/>
            <a:ext cx="3813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>
                <a:hlinkClick r:id="rId1" action="ppaction://hlinkfile"/>
              </a:rPr>
              <a:t>https://github.com/TACJu/TransFG</a:t>
            </a:r>
            <a:endParaRPr lang="zh-CN" altLang="en-US" i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860"/>
            <a:ext cx="12192000" cy="49599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41895" y="3367405"/>
            <a:ext cx="3420745" cy="4762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19340" y="5840095"/>
            <a:ext cx="3665220" cy="4762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5695" y="4752975"/>
            <a:ext cx="3420745" cy="5492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0560" y="1185545"/>
            <a:ext cx="490601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 b="1"/>
              <a:t>Image Sequentialization</a:t>
            </a:r>
            <a:endParaRPr lang="zh-CN" altLang="en-US" sz="2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59837"/>
          <a:stretch>
            <a:fillRect/>
          </a:stretch>
        </p:blipFill>
        <p:spPr>
          <a:xfrm>
            <a:off x="6306185" y="706120"/>
            <a:ext cx="5341620" cy="5955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1800" y="368935"/>
            <a:ext cx="7907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Model structure: ViT</a:t>
            </a:r>
            <a:endParaRPr 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1066165" y="1696085"/>
            <a:ext cx="52400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Segmentation: </a:t>
            </a:r>
            <a:r>
              <a:rPr lang="en-US" altLang="zh-CN" sz="2000"/>
              <a:t>P</a:t>
            </a:r>
            <a:r>
              <a:rPr lang="zh-CN" altLang="en-US" sz="2000"/>
              <a:t>reprocess</a:t>
            </a:r>
            <a:r>
              <a:rPr lang="en-US" altLang="zh-CN" sz="2000"/>
              <a:t>ing</a:t>
            </a:r>
            <a:r>
              <a:rPr lang="en-US" altLang="zh-CN" sz="2000" b="1"/>
              <a:t> </a:t>
            </a:r>
            <a:r>
              <a:rPr lang="zh-CN" altLang="en-US" sz="2000"/>
              <a:t> the input image into a sequence of flattened patches</a:t>
            </a:r>
            <a:r>
              <a:rPr lang="en-US" altLang="zh-CN" sz="2000"/>
              <a:t>.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670560" y="4226560"/>
            <a:ext cx="490601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 b="1"/>
              <a:t>Patch Embedding</a:t>
            </a:r>
            <a:endParaRPr lang="zh-CN" altLang="en-US" sz="2200" b="1"/>
          </a:p>
        </p:txBody>
      </p:sp>
      <p:sp>
        <p:nvSpPr>
          <p:cNvPr id="11" name="文本框 10"/>
          <p:cNvSpPr txBox="1"/>
          <p:nvPr/>
        </p:nvSpPr>
        <p:spPr>
          <a:xfrm>
            <a:off x="1066165" y="4639945"/>
            <a:ext cx="59353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(1)Mapping: </a:t>
            </a:r>
            <a:r>
              <a:rPr lang="zh-CN" altLang="en-US" sz="2000"/>
              <a:t>map the vectorized patches  into</a:t>
            </a:r>
            <a:r>
              <a:rPr lang="en-US" altLang="zh-CN" sz="2000"/>
              <a:t> </a:t>
            </a:r>
            <a:r>
              <a:rPr lang="zh-CN" altLang="en-US" sz="2000"/>
              <a:t>a latent D-dimensional embedding space using a trainable</a:t>
            </a:r>
            <a:r>
              <a:rPr lang="en-US" altLang="zh-CN" sz="2000"/>
              <a:t> </a:t>
            </a:r>
            <a:r>
              <a:rPr lang="zh-CN" altLang="en-US" sz="2000"/>
              <a:t>linear projection.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1066165" y="5911850"/>
            <a:ext cx="59353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(2)Pass through transformer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0560" y="1185545"/>
            <a:ext cx="490601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 b="1"/>
              <a:t>Image Sequentialization</a:t>
            </a:r>
            <a:endParaRPr lang="zh-CN" altLang="en-US" sz="2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59837"/>
          <a:stretch>
            <a:fillRect/>
          </a:stretch>
        </p:blipFill>
        <p:spPr>
          <a:xfrm>
            <a:off x="6306185" y="693420"/>
            <a:ext cx="5341620" cy="5955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1800" y="368935"/>
            <a:ext cx="7907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Model structure: ViT</a:t>
            </a:r>
            <a:endParaRPr 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1066165" y="1696085"/>
            <a:ext cx="52400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Segmentation: </a:t>
            </a:r>
            <a:r>
              <a:rPr lang="en-US" altLang="zh-CN" sz="2000"/>
              <a:t>P</a:t>
            </a:r>
            <a:r>
              <a:rPr lang="zh-CN" altLang="en-US" sz="2000"/>
              <a:t>reprocess</a:t>
            </a:r>
            <a:r>
              <a:rPr lang="en-US" altLang="zh-CN" sz="2000"/>
              <a:t>ing</a:t>
            </a:r>
            <a:r>
              <a:rPr lang="en-US" altLang="zh-CN" sz="2000" b="1"/>
              <a:t> </a:t>
            </a:r>
            <a:r>
              <a:rPr lang="zh-CN" altLang="en-US" sz="2000"/>
              <a:t> the input image into a sequence of flattened patches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13" name="图片 12" descr="IMG_94AA3936E03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2483485"/>
            <a:ext cx="1525905" cy="18478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40155" y="2635885"/>
            <a:ext cx="2540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Input :</a:t>
            </a:r>
            <a:r>
              <a:rPr lang="en-US" altLang="zh-CN" sz="2000"/>
              <a:t> H*W</a:t>
            </a:r>
            <a:endParaRPr lang="en-US" altLang="zh-CN" sz="2000"/>
          </a:p>
          <a:p>
            <a:r>
              <a:rPr lang="en-US" altLang="zh-CN" sz="2000" b="1"/>
              <a:t>Patch: </a:t>
            </a:r>
            <a:r>
              <a:rPr lang="en-US" altLang="zh-CN" sz="2000"/>
              <a:t> P</a:t>
            </a:r>
            <a:endParaRPr lang="en-US" altLang="zh-CN" sz="2000"/>
          </a:p>
          <a:p>
            <a:r>
              <a:rPr lang="en-US" altLang="zh-CN" sz="2000" b="1"/>
              <a:t>Step:</a:t>
            </a:r>
            <a:r>
              <a:rPr lang="en-US" altLang="zh-CN" sz="2000"/>
              <a:t> S</a:t>
            </a:r>
            <a:endParaRPr lang="en-US" altLang="zh-CN" sz="20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55" y="4206240"/>
            <a:ext cx="4664710" cy="7131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66165" y="5050155"/>
            <a:ext cx="52400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Why overlapping?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>
                <a:latin typeface="+mn-lt"/>
                <a:cs typeface="+mn-lt"/>
              </a:rPr>
              <a:t>Patch Embedding</a:t>
            </a:r>
            <a:endParaRPr lang="en-US" sz="2800" b="1">
              <a:latin typeface="+mn-lt"/>
              <a:cs typeface="+mn-lt"/>
            </a:endParaRPr>
          </a:p>
        </p:txBody>
      </p:sp>
      <p:pic>
        <p:nvPicPr>
          <p:cNvPr id="5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2212975"/>
            <a:ext cx="5146675" cy="4749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7700" y="1584325"/>
            <a:ext cx="1101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Map patch        into latent D-dimensional embedding space, </a:t>
            </a:r>
            <a:r>
              <a:rPr lang="en-US" b="1"/>
              <a:t>E </a:t>
            </a:r>
            <a:r>
              <a:rPr lang="en-US"/>
              <a:t>is the patch embedding projection</a:t>
            </a:r>
            <a:endParaRPr lang="en-US"/>
          </a:p>
        </p:txBody>
      </p:sp>
      <p:pic>
        <p:nvPicPr>
          <p:cNvPr id="9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1668780"/>
            <a:ext cx="362585" cy="2838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60" y="3760470"/>
            <a:ext cx="8373110" cy="126873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590550" y="3188970"/>
            <a:ext cx="1101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/>
              <a:t>ViT </a:t>
            </a:r>
            <a:r>
              <a:rPr lang="en-US"/>
              <a:t>exploits the </a:t>
            </a:r>
            <a:r>
              <a:rPr lang="en-US" b="1"/>
              <a:t>first token</a:t>
            </a:r>
            <a:r>
              <a:rPr lang="en-US"/>
              <a:t> of the</a:t>
            </a:r>
            <a:r>
              <a:rPr lang="en-US" b="1"/>
              <a:t> last encoder layer</a:t>
            </a:r>
            <a:r>
              <a:rPr lang="en-US"/>
              <a:t>       as the representation of the global feature</a:t>
            </a:r>
            <a:endParaRPr lang="en-US"/>
          </a:p>
        </p:txBody>
      </p:sp>
      <p:pic>
        <p:nvPicPr>
          <p:cNvPr id="15" name="334E55B0-647D-440b-865C-3EC943EB4CBC-3" descr="/private/var/folders/3m/jsjpjfx117341m40x7zvqb_w0000gn/T/com.kingsoft.wpsoffice.mac/wpsoffice.SriNWA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3188970"/>
            <a:ext cx="276860" cy="38227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90550" y="5641340"/>
            <a:ext cx="11010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Forward embeddings to a </a:t>
            </a:r>
            <a:r>
              <a:rPr lang="en-US" b="1"/>
              <a:t>classifier head</a:t>
            </a:r>
            <a:r>
              <a:rPr lang="en-US"/>
              <a:t> to obtain the final classification results </a:t>
            </a:r>
            <a:r>
              <a:rPr lang="en-US" b="1"/>
              <a:t>without considering</a:t>
            </a:r>
            <a:r>
              <a:rPr lang="en-US"/>
              <a:t> the potential information stored in the </a:t>
            </a:r>
            <a:r>
              <a:rPr lang="en-US" b="1"/>
              <a:t>rest of the tokens</a:t>
            </a:r>
            <a:endParaRPr lang="en-US" b="1"/>
          </a:p>
        </p:txBody>
      </p:sp>
      <p:sp>
        <p:nvSpPr>
          <p:cNvPr id="18" name="Text Box 17"/>
          <p:cNvSpPr txBox="1"/>
          <p:nvPr/>
        </p:nvSpPr>
        <p:spPr>
          <a:xfrm>
            <a:off x="1512570" y="5029200"/>
            <a:ext cx="5031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is the encoded image representation</a:t>
            </a:r>
            <a:endParaRPr lang="en-US"/>
          </a:p>
        </p:txBody>
      </p:sp>
      <p:pic>
        <p:nvPicPr>
          <p:cNvPr id="19" name="334E55B0-647D-440b-865C-3EC943EB4CBC-4" descr="/private/var/folders/3m/jsjpjfx117341m40x7zvqb_w0000gn/T/com.kingsoft.wpsoffice.mac/wpsoffice.BNyCiD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895" y="5133975"/>
            <a:ext cx="235585" cy="226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48615" y="238760"/>
            <a:ext cx="7907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Training tricks</a:t>
            </a:r>
            <a:endParaRPr lang="en-US" sz="2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1373505"/>
            <a:ext cx="5427980" cy="2239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" y="4057650"/>
            <a:ext cx="5298440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48615" y="238760"/>
            <a:ext cx="7907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Object </a:t>
            </a:r>
            <a:r>
              <a:rPr lang="en-US" sz="2800" b="1"/>
              <a:t>Localization</a:t>
            </a:r>
            <a:endParaRPr lang="en-US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680085" y="888365"/>
            <a:ext cx="689991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200"/>
              <a:t>Based on R-CNN</a:t>
            </a:r>
            <a:r>
              <a:rPr lang="zh-CN" altLang="en-US" sz="2200"/>
              <a:t>：</a:t>
            </a:r>
            <a:endParaRPr lang="zh-CN" altLang="en-US" sz="2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" y="1318260"/>
            <a:ext cx="6331585" cy="19996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8615" y="3576320"/>
            <a:ext cx="7907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CNN backbone: ResNet</a:t>
            </a:r>
            <a:endParaRPr lang="en-US" sz="2800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4584065"/>
            <a:ext cx="5260975" cy="1571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315" y="3766185"/>
            <a:ext cx="31115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48615" y="238760"/>
            <a:ext cx="95180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ViT model backbone vs. CNN backbone</a:t>
            </a:r>
            <a:endParaRPr 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834390" y="1221740"/>
            <a:ext cx="8546465" cy="4307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Self-attention: </a:t>
            </a:r>
            <a:endParaRPr lang="zh-CN" altLang="en-US" sz="2000" b="1"/>
          </a:p>
          <a:p>
            <a:r>
              <a:rPr lang="zh-CN" altLang="en-US"/>
              <a:t>ViT models use self-attention to learn relationships between different parts of the input image, while CNNs rely on local filters and convolutions. This gives ViTs the ability to capture long-range dependencies that CNNs may miss.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>
                <a:sym typeface="+mn-ea"/>
              </a:rPr>
              <a:t>Translation invariance</a:t>
            </a:r>
            <a:r>
              <a:rPr lang="en-US" altLang="zh-CN" sz="2000" b="1">
                <a:sym typeface="+mn-ea"/>
              </a:rPr>
              <a:t>:</a:t>
            </a:r>
            <a:endParaRPr lang="zh-CN" altLang="en-US" sz="2000"/>
          </a:p>
          <a:p>
            <a:r>
              <a:rPr lang="zh-CN" altLang="en-US"/>
              <a:t>CNNs are translation invariant by design due to the convolutional filters. ViTs do not inherently have this property and need positional embeddings to maintain location information.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Sensitivity to input size: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ViTs generally require input images of a fixed size, while CNNs can handle a range of input sizes.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0cnVlfSIsCgkiTGF0ZXgiIDogIlhGc2dlbDh3SUQwZ1czaGZjRjR4UlN3Z2VGOXdYakpGTENBdUxpNHNJSGhmY0Y1T0lFVmRJQ0FySUVWZmUzQnZjMzFjWFE9PSIsCgkiTGF0ZXhJbWdCYXNlNjQiIDogImlWQk9SdzBLR2dvQUFBQU5TVWhFVWdBQUJId0FBQUJxQkFNQUFBQThabHVKQUFBQU1GQk1WRVgvLy84QUFBQUFBQUFBQUFBQUFBQUFBQUFBQUFBQUFBQUFBQUFBQUFBQUFBQUFBQUFBQUFBQUFBQUFBQUFBQUFBdjNhQjdBQUFBRDNSU1RsTUFWTHZkaVJBaTcwUXlabmFybWMxM2wyUVBBQUFBQ1hCSVdYTUFBQTdFQUFBT3hBR1ZLdzRiQUFBYVdVbEVRVlI0QWUxZGZZd2t4MVh2MmQyWjI1MzltRlZBK0orZ1djVkFCSnc5aXcwY0JwTmVKZkFIRXRFc0hDWk9DTm1KaVRBb2dqbHlDWWNkZEQxeEFvNkUwS3hpUUFncHpNaFNpSVNNWi8vQXdCL0lzMGtVZ2Zqd25rSkVDTW94UXd3WXlaQTVlODZNNyt4czhlcXpxN3VydTZvL2FtOXNiLzh4WFIrdjNudFYvZXQ2cjE1WDl6ak82WEVyUnVBMkJNY3hsOXliWFh6YnMrZlFEcytmbmxPT3dQdGVUdG5Bbkh6NTM3enBmM1RNNlUrRWNvamhndzZZckRySm5jSW42OUF2dTY5a2JhcHJWL1h3dFpuOXVJN3VoT3ZmL1RIUTZnSVgrdjRHUW4vM1d6eDNlazQzQXFVR3NnV2ZpanY5cTEvOGhJdFFQNTFLMXFsWEFENDNoWlFOOUlNaWZacElNd0xsWC9vekQxbURUMis2RDhxc0l2UnFHcDFPZ0hiMTJFVXpJV2NKWVRWUGovUWpjSVRROU1nV2ZDcmVkeEtOZWdnZHBsZk5ab3VGNjNWcFNseDcwYWFzMXpQdnY3bjQ5L3M5Vy9EWllLdWJaZGxTek1WbzFsNWVSR2licTdMbzJ6RmVkSG8ySGdGcjhLbS94SFNBT1c3WFdKMlRJT3hkcXlMMEFwZTA5Mzg4ZFhwT1B3TFc0Tk80d3BScCs4dms5T3JaYURFY094NmFjczcxQ3p4MWVrNC9BcmJnVTBhekhhck5obVFwMHV0bm9VVmp4eGtndE1rNGp3NHRpSGpEc0xRRkgxZ2RzNGpBRWtMY2pzM0hxS0tPY3dhaE1WUEc3YytIVnZPbVJmbVQrT2hvMUxJRkgvQ1ltZThNanNaY3VSY3JpSVFUV0xDOWpGcWFFZktybDhtSSt2blhkUXBIeC9SWHpoWjhLZ2l4RlhFSklYdlBSVEpjd1ZVTWE0K0R1K1JIZ0xTOHdJdURvNldsZTEwUTNGcjRPQzVmM01Ec2MyT2VCblRoT21nelJHREM4TEdlSXFoNUNoOHlaUEtQcmRuSGVXRGFwM0lnN2p4WHhxdUc1OElhUWx0RXZUUmhuemNZZkV3OFZtdndvZGlCM3dYcEFhVW92SVdKM2pVUUR2NDhuUkxUaG4zYWJ4empOUi93Z1J1ZGg0QnVJV2g4MGNNeHBNdmNOVXNiOWptRmp6K1NrRkxPUGovNUZ0VnhOdERRT0FOdVJpdEFYQ2ozQUdlakRJUjk0R2dpK3FoVUVmWkoxQzgvZkpZK3J4cmN0eHhpcmVib1dERUt0NmpnQTR0dTVkSEoxRHNQZlRQUXJsanVBZFpHR2Vvejc3RW51ZEd3VDdKKytlSFRWWTd0ZksxT1lTQ3p3NmR5NXpuYXhkbmQ5UEJvdG1OMGVVSkVzUEFLUGhZb2xIdEltRUYyaFQ2Qlc2Y092U0xzazZ4ZmZ2Zzg4Q3diem90MGNObFl6MVZ3QThZeE8zendSY0QzaU4ranlyZmpMcmR3UmRxampXYXRTSnZDdUVjNGF3dEkySWM0UDNqSkhoUDJpZGN2UDN4QUtwbmdPa0xWOTM4RkJuZXVWcWVnV2o3NHdIb3BzQU1ZN3p3Vi9VMlRtS2lpUG9WeFQ2TUpwU1ZoSDBpT3lPMFFFL2FKMTY4UStEZ05oSEQwU1J5ZlJRaXZCK2ZweUFjZmVDb1UzSWIzb0xSREwwVTN3VWgwb3VSRmNZOXkxcGFjWVhOcW15d0lZOEkrOGZvVkF4KzRGd09oMUlvWHN2RGFibGdueUFlZlBZQlBRTVZsSHVZUGxHb3pRL1NRZ3FZbzdncld1cUllQzJlc2tTZTVNV0dmZVAwS2dRK0VEVUt6VFJlTmRZcWZjSDArK05SNVlFUm9QY0crUXRxamlxYTdpallGY1ZkdzFoWU50eWtKUEpTREZXRk0yQ2RldjBMZ0E0OEJXZENicTd1QkRubHlUczc1NEROQ2ZNTUY3MDR6dVA3bXhjbm5RV2lZR0hWQjNKTmxxMnZGTnJZanZBdFNFZmJCemVMMTA4Q24rczlxcWNGU3NPamlUVE5hc3pSZm9WVlFLaDk4M0pCMWhyWFlLOEV4TU1sVmd4NmlhRklNZDhFdVRjTGJaTlE5dkRhSWhuMUliYngrR3ZqMGpEYmV3MTdyb0dNSmE3R0ROSjA0QWRwYzhJbGFaNmNudGdlYkt6OVErYzFrMVJ5eS9abTRtK3ZoVTFiRXhtdFlYYjJrQ1B0ZzBvVGVhK0JURjV0Z2ZaSFIxQjdBSjFpNkluWS9Cc3R2WFM0WGZLTFcyV2tIMWdwRy9hckd2SUpYREhjakZjSkVWWEY5WVVQTDlaaXdUNEorR3ZnTWpMWVAxU09PWlNVMEc0WFZQdmw4THZoRXJiUFRObmtDRyt6bThFWGlOMGNjZ21LNEIyVVo1dFo4RHc2Q0wwdnE1VUNDZm9YQVp4UnhMUDFKMGJBZjFzbHl3U2RxblIyeTBTR1YxcXRzT2JFWWpxZ1d3ajJWS29MNGpHK0N1d2c5clg3SkswRy9RdURqUmh4THZJTjJ2bzVjOE5sRFlldnMxTm1LMTd5WFF4WlpyVjBMdFNtRWU0aW5ZVmFhUStFVkVDOE1iTW9sUWI4aTRLTndyVXJDcGhyMnd6cFpMdmpVSTliWkdZeFRxcnlLK3JSRkw5eXlDTzRwbGVIa0EvOG13RStlTHZEeXdEbEJ2eUxnbzNDdHFuZ0Q5bHdkdWVBemtxenpuOUp1RFE5VGRtL0lIN2syd3kyTDRKNVNHVTUrZElXbkhHZkNObTM0SlN5Vm9GOFI4SkZkcTJxZnlGeFZPMkVSelU2dUlCZDhYTjg2bDltODJqeElwL3NxZjlKK2Z5U21VUUQzZExyNDFIeEd4Q1YxNlVzSlBnV2tFdlFyQWo2eWE3VkhaOE9sREVHMWdNcUZaOHpnMHcwSGw0a2VzblhtTjhiSDk5T3BPRVNYOE9HaHlFUFRJcmluMDBWUVYrVkFGRnpHbHFpUkVrbjZGUUdmUFJnU0xvN042Y3YzOElKNU9adkJaNGhVMDZac25UZlVxeE5kTjJFenVqaGFRZUlDdUFjWm11ZTY4a3hZaXRsRWtLUmZFZkNwUzQ3bHBHK3V2SXJ5VGU3Mzc1THl5b2RWMWRuTGd2Q3B2TjI5cTQrWlZkNkI3dDJrWE12My9mSW40QkovN2cvdW94clFVdndyVytlMmVuWGlFME5Ld2IwcHdPUGZhcXhOV3U0QlVjYVpEOXcrL1I1Qy9BRjMram5hNnY0bjRUbnBiL3NjWE5XdGs5ejdJdUF6OGgzTGlucis4MVhVcEI2RlVYNkkwTVJzUGRHMGo2OE93R2VsZ1diME1WMFRYZUxQNnlEd3dZNnc1WVUxclFpRE5pL0V5MkExQ3U3MEpVWEtQcndvVGNsZEsxNUo4Q2xZbGhQRHZJUm1OT0ZndVhENHQ4TkFQYkVtNlZjRWZNQmx2OEYwWGpLS1VpczdpQXZoSFRvNDluR3l1WTEvaXpzQzhCbE0vOFQ1ZWZ6YThNTHNNODV5ZzRaZXUralN4YnUvY2ZlNVN4SC9adytVWXBxVTBhRldKd1YzYkFENEViN0g5NkFpQlhldGVCVkJGZjF3cXp6Q3ovc2JEKzg2ajVBSDJoc0l2c0o3eWY4eWxMUHdFVlZUSjBtL0F1QWp1MVo3NGJGUktoUmJPQ0JEL090UXZ5eHU5MWppZEJVeWZOYkpnbU1JU0RnYU8wNTFvcE1GOHhKL2RMd2dyMVhVR3RqbHJwYXBLeDNoaVdVVkhMczFIRkY1VXR6dXVuYTRQcW4zQmNBSHg1dTJtQjROOWZ6SGFuVW5Oc1hqSlc0dmJFQjBiWFgxTW55YUdLRHdXWklYbHZCZ2pvTGJtQldNbXNJNlZ4cDY2MnlYdTBJOWZkRVNqUnA0YUxNNUpzN01kWDBiUVpIVSt3TGdneGNWQjFUWUE1SWxGZUxORTdCMHZQZExMa0svQVRmS2xua3pJMG9KUGxVNm1PdG8yZ1BEaiszS1lUS0xDYlBPNVQ4NmlsbWRTTzN0Y3BjRXBVZ095UDBDTjhvOUdQMzFkSjkzVGVwOUFmQVJydFc3bjRnTGV4djJkSWhoV0g0Y3ZuRHFmeTB0dm1uNUQ4a0habFEvTUViaFE0SlBtOFovd2RIeXJwQ1h6bUdqVk9JQkFCT0gxanJiNVo2b1oxeGxoWVYzaG1pRzNieEc2TVdHdUdhc1hIUWRFdUhlRndDZm1zei9VS05MWWpYNlQxSzkvRStleVN6MkxsbHVNSzJ3ZkJKOEpqdEVETHl4aCs5Ri9CcEJoeFRFL1FSZXRGU3dEcmF6eXowb3l6QzN3V3pWZ0s2elBQbWROUzJMeE40WEFKK3VmT21ZRmRNcXBTSW96WFpaY1VubnpHSzZnRnhaQjkvUmxhVDQ4S215MVNITVB0Z2hobTEyNFh0S2FvYVQyRHJmY2ZYcTFhL2RDUVBQMTVnaEdwRzF5MTJJU1pVWVhLRGtRK3FrTnJUV1d1YWUyUHNDNE5PRXl3Q0RlL1h6ejhFdzc4dVNVNmFYaE4vZDVZOFhremlzd2NXTU9YNG8yczZIenhrbUJzSjFXRXpGMWUzTEZ0YlpLVGZEdTBvamd1eHlqNGd6S3ZENmxHeEU1OWxmd0M5VkdCK0p2UzhBUGhOeFMvNk1DR0FZS3ljVGxqc3NaMk9ycXc4Zi9qWUtURHZYc01EbGIyTmk0MDQxQUNtclc5ZTY5SGE1eDZtWVdDNzJvTUswUXdnLzFrcWtEMVltOXI0QStNRGdrc3NBVWtjOFBCTFVJRzJ1SjZZaHAvekV1ZWtkbmJRTUZQUStmT2duU2NnbnRjWUt3bWhSMTdlR0piN0dqRkt4RXJ2Y1k4VW1WZkFYa1IzeGZjNGs2bkJkWXUvencwY08rOVMxam1WWU9WVitCZlY1TVVSS0x6K0RaZ2M4bi8zc3d3Zjd5L2hvaTNnRHpjZitOa1hZeHlDYWFaZDdySTVKRlRVSVQrQURYZ1hNY0gwU2U1OGZQbExZeCtucUhFdmFEODF2MTU5OEhrWC9EcEVaZDlyU05ORlgrL0Q1TWlPdTYxWmNuT2xFV0djSUV2SEN1TE5kN25GU0U4dlhkMmcxUkxoTWZNb1FyOFRlNTRlUDcxcEJRSXBic1pBS3FiTEwvdVN6VE4rclc5T3VkL1FDZlBod1duQWtlVEw1TEZublZXUHJiSmQ3c3NJeHRiQld5SEI5RW5zZmhVOGdHamVheVZHNWxrcXZHdkRuNWNNdG5zcHhIdmk3Lzl0c1VYUkU0OFE1bUNyZU1uVVJmbVNoUDdCMUhqT3lOUlpCY2I1VjE4NHVkNTEwWlQwRTljZktpcVRDNU41SDRaTXVHa2ZDTCtJeUhPMVFUVXJzbktSWFhOMnFGTVNic0VqUVhvWitoL2hIWmg5NDBzdXhFQ0lOWmJGMTNtRmxpMnoyTDRzN0prVE1zM2E1Y3lucHpudCtQOHdiSnZjK0NwOHVqRmJNb1p5NW05SmxjRHRVcjcwTWt5VHYwWWhkSWNnejI0VURkMzRocDB0NWpzREgyQlBBMXJuRHBOVXUwRVRNQzNXK1RuYTUrM0xTcE9wK1A4eWJKZmMrQ3A5MDBUaXlRVjljVzc3YkovSXlnYm02QzdOOVFiekJuMTJzR05vWjBUS2FpTURIMkJPUXJmTnlpM0krbzFzajJPVWU3WjVKeWNqM01reklLVTF5NzZQd0NYQTJlRWtaN2sweDEvQ2RqNTRQZ1FBN2c4eUVQaHdtbEYzQk9jdDlFeFFXZ1kreEp3RFRzYkRPbkNmL0xBN1BSODUydVVmRUdSV1l1bU1CWnNtOXp3MGYyYlhpY2xmRCt6RjVoZjc4UHZuN1NTTTBaaTBtdWdjTFdzNFIrT3laZWdKTnlUcHpNVjZmcDJMT2RybkhDRTB1Tm5iSEFteVNlNThiUHJKcnhlWHk1ejQ4YjM0dXUvU2hPMjNoaW8wNFI5S2VTbk51TW1VRVBuWFRHVzBTRFpkVWRaNHozbFBUa2NYSHBqTnhqK1dXVkdIc2pnV1lKT3VYR3o2eWE4WGxEb1ExNHlXbTUvT3lkdzVSMGgzV2NNUzlJSmxSMXYwK2xNZkk5RTlGa1dTZG1maEY3VE5IdTl6bFVUQk9nenVXL3FzZzhLQkRlQkJja3RUNzNQQ3BBWC9PbDUvZEt6eVY4bHh4RDZVV2NMc2NzT3lRLzUrUlZKMHV3aENaZlZ5VExXa2dUbVdkNit3eGdLUk5LR21YZTBpWVdSYmNzVzB6U29sSzAvdmM4T2xHSGNzU2YrNGpxV0dXZkZEYzFWVUFEdGpGUG1zM1JLOUVPSURrdUVPZXcxaTdNSHpBRStEQ25vaXdsZ3RVMXRuZGtpa1VhYnZjRlFJTml2YkVuN0ZVRHczSUtZbW05N25oMDR3NmxvdnM2cjFqK2xYUW9mU0YyZk83dnJydmVjYTcvQk4rMWlsQi9tOVpmc1c3d212YTF4d0hQaGJiWi9tQllrdFh1Z2hER0Q0d3RiSG90aVlFcUxET2NtU1RLeHc4MitVZWxHV2FxNHMvdkUwUmx0UDBQamQ4SmxISGNrampRT2VQRytDN1ZMM2pMNkNib291ZlFyT3Z1K2k3Ulg0SlRjL2VqbjZONWgvMHQvMk54ZzUrajIyVEVRNmlhMmZCd2l3UmhvL3ZDYkR2OHNleHFjRVVKOEVmazdWNWZDdXVEWDR2bGZrWk5yakhpazJzR0lsK0RNZUpoSEtscHZlNTRRT0RHM0xJS3V3ek1aT0RFcnBlUG5vWWIrM25zOHA3MGF2N0RyenQwbWNxbHQxdndxWDVGYnBLcVhpSFhQTUtwZ0JqN2NNbmV5eUE4dlRoYzM4SGwvaWV3R0xVTHRJbTlMY1h0YzZOaEJaMnVjdUtHYWZMbnlTa3Zqdm1IaGkzMWZRK0wzendxMW5qb0RJTDFPRXR3VlNDMEdQSEFJOFNuMzdnTGZ3T0VDOXh1K0djcHdDaHI1Ukt5NjROZkg5TDhLa2IrcmxCVGVTY2dBKzhwYnNQRlRBdVc3UytxMzY1a2pjZStrNFNLMXFYYjVqZlBkdmhsUGhzbHpzSVdQa1M5Z2pvOGVrN2NFL0lJUmVIVklJLzYzb0lhT0JLTWFkaVdld3BaNDBUVHByZTU0VVBmcTM0U2xEOGlNNzFDemNjeDJPYnNsMDIvUS9adXhRdWF0RTJSK1ErcmpUd1NxWXNPYVRrL29aM0lEcVVET1l2cmIxZ2xIRW5BUjl3MXNaQU5CSjZUdzdpMnBEeWhuQ1NPTmtRSGZJa2R1OEREMTd0Y2dleGNEMTNtSFFZZXlGYktnNnJCSGtjTlFkN3l0WUtHd21USjJNdFRzbTloeTEzTFVHcVNHZ2ZXc0NHWVdGaGFIdjhLaXcrMm1NOCsxREFqMmlYNGRiY0pYWDg2K3JMZENuNUxyS2Zad09kbTM0dnJYK00yTCthRGZoQU1Ja0VNandlRmZDL1RVdFVpL3dBZmRBNncrWFlGMVRkWVAvdGNnZXBlQ0g5TXBPT1pYZG9PbHk4eVVqd3FRMWtjSUtia2NGRytpS2RSS1pPUXR1RTN1ZUdEMXppa0dQWkpGaUFieHdjNE85Si93RFJha2hoTXVEQnZ6WkxyTkg3dUU0dTZBaC8rK0g0TDZEQkkzUllnSGVIZGFxNDJRZS8zYlVONzN2UCtPekRYdXRqZ2lJbmZHR0EzajhxRTltTlA0THFzVjlwbHp2SWdkVW90MEVPbHIxRlpZZUx4N1NZL0E0UXNmeERqODArL0tWQmlTUTJxZWw5YnZoMHFXNisvRi9sdyttMjhLM1NJVFYxQW1Hd3ZnZVVzTWFjb1ROMDZIdlkvbFhSSzdzVkdKRVBYWDBybTVUaGZ0bGtqSXVERDh6aFdJdjJ6U002OUdWM2g4bFljbjkwSDVKdmRpOC94VXJ3Q1Y4WTBFNGNLNk9BTVhPaFdvb2gydVVPU29BL0tOeEFMSHViS2hZdWxsVENaaHFtblFwNmd1SHV2TEI0eXNpSzZDbE9hSHFmR3o1d3ZabEZwV0kvRFYzYXhFbjhEVUNZNW1ucGdNeElpOEtCcVRFRHQ0YzdCalB5djhKUER6OHN4Y09QajBOY0hJQlBVU3N2OW5KZzQ3Qk5aK1h6MU5SaTErdnIySlg0TFBvZlZ5d01vWFFJMmh4Z2JjaFIvcDBKNUMvd0xIbmhsL2FCRnRubERqS3dzOENEb2cxSWIxRzU0V0l5ckxUS0dSS3FoVmZCc01JSVF6OFBXWVV5c3NMcTZFblgrN3p3K1Rub2dhVHEvVTlEbmpxNWxZL2l3QTMyMmVCb0VuczlFS1ExTmdRMWhKN2ZweVFPZlZnS2NJU0REcEMwOGlvdTdsTkJVMEREMnBSOHJnU1E2MjB4K2VCUTF0SE9lMmQ5V0NpeU8rS0Q3L3dIakJiMG0xZC9EQi92SksrWlFuNkhOWUhUQUxMUy9XT1hPOGpEMXZFbUU0OWw5Mms2WEN5cEJKZjRSNERvYUJ0d2RBaUpSem42SEZWa2hiSWp2d2E5endPZnlwOS83Um5vQUpyOTQ1Zko2TkxYVEtYVmdMUEhWd1pIQkQ2ZThNTGFERmM0cG9uK3Q0TzFYYUplTmI2TitQV3hFelljSG04NkpSZDhzaWI2b3ZOVERUR1QxdytkR3JwQlFGeG5WNFZnaHlnVS9HbGhoZWtCK3M3NC9JVkw3SElIQVVkaXhzR1dSVUJCS2c2cnRJcmZWdmtXbU51WDBLdTc1VGNKOEtzaUs3UlQ5TmVnOTNuZ1E2NTljRnhKenJlN1hZSWFVTWJGL2dFRThzZE12VHJyTnhUQk1kdUJZdjRYSXcwbytHOUtCdVBRcHltNHllVnJ4QXBUbmNUQ3ZlU2hpekNPY0NONzZCdzY3bkF1algxc0xZbVlSWWJ6cnhEMUlqOGY1azN3K2VucFUyeUtKYVYydVlPSTZ1UjVJZ2ovUEhrTUV5azk1T0tRU3M1dGFPYkNyWUlOODlUamd3dDI4RVkwc3NMWjRiTko3M01zM05lOXlNRGlBZ0lHcW9aNEk1eXMvZ0FOdkxkTlB1RTNDWXRwQzNiY3M3clNjNWYvaGJiR3JsT2ZKWWQ4SG1QNTlDY0JIL3lVamZqSVR2V3RNei91VmdFUTFOaWR2WjVPbWd3Znk5eE4reDFReVhuemMrVHBvK004N24zb3E0S0ZJcklpNmt3VE9lQ2pGekZoMHcyc3dDNlFpOU5pYlJyY0M0SVpBQjhmVWZJQ2c3N0RLcG9pVHEya05DajA0YU1teGwraTNtUC9GYmtxRmpkcTJtQnBXVmlRWUxtY3M4dGRsa1RTSmlxcElpc1JScm9DcS9EaGx4K21rU3NrZk1XMThSZTd5Mi9IQUJJT0NDY2daMWpvUXpOeUtMZUxzVHF6a3c0KytIOXV1TEVGbTdwcnhoVlRyY2grYWt3enU5d2pRazFVY3R4SVpDWENSMXRnRXo0dzZXd1NCV0FKMWNFWGgwK3BVREVXbWxVZUI0TW5jb0dFaDdaWXZpRXZsZ00wcGhrZGZQYTJzVE45amJDRGFXL2ZsQy80ZERCdjZRNjczQ1BTVFZSU1JGWWlmTFFGTnVFRGs4NHVVYUJOOERIZ0RnK083aHhJbWozR3cwTlNHVW42TzV3OU1RK0ZhVXp6T3ZnOENCcHhZd3VLZDB6NVFxenFaVDJ0WGU0UitTWXFLU0lyRVQ3YUFoMTg4a1RyTnJnTDBTU3VUbDNZcUQwNjNheE02TDc0Y2h4ODZNTU0zSWRVMTFQWmFSMThvQkhvc1VQYXdvcTRReEpHUDJldUdaSFo1UjVVd1ZBbGNQYVkyMEFqSzBFbUpqa05mTHJjM3Bqd0N0UFUrSFRqRWRQVFF6Y1pCWE9FMjd6K0tBYWtpM3podjh5QkdCWmhuamVBRDlqVURtRUl4clpsenJrM05xSzF5ejJvZ3FGS3d0bWprWlVnRDZPY0JqNGJiQitnRWE4d1VaY3RsOEFUM1lTNkdwbURNQkZiSHgveFlNNVJqUE5aNWZoYXk3M3dVbndpSWF5dS80d0ZGdkM3a2RyWWdsRS90a3F1QUl0SXMxYTR5NUpnTjBvL21JL0xjV2NQcnNoTGNUU0o1UnI0SkxiVlZmTFY5aG1LZ2dVZkRIUzJjZmwwNUVFQVMzbTR3bm5hVnRhbktEU1lmY1F6bG02Y0w2K1NWL1pVcGRFeXU5d0Q4a3hWRXM0ZXpJd1hBaHhNTXpiaE0yRjRhZEoxbHJCQVF4Ym5jWmsvelA4ak5xcHpqeTI5dEg4YkVHMGFMakdBVDQxN0FrME85REFUVlg1ZEhYV0lrTnJsSGhCbnFoSk1PanVrSVkyc0JIaVlaV3pDQndJNjJBWlUwVEUxQlEzcVdsVFJ0RVdVRzkxRGRlekZicDRzVWZOV2dPMHlNVjdjMklJbllMQ1lvcnBET0VzZDgrVFY0bXlYdXhDREU2WXF3YVN6U1JyU3lFcUFoMW5HSW54QU9lOFF0T0JiQzJGak14bnBFWS9tOU9oOVcySi93YVJTK0RiMGZZQS9kOVpSVmFZcU01aDltc3dCcUtTYXlrMy93Y3d1OThCWW1Lb1VpcXdFZUpobExNSUhsUHRqZURUNWdQQ1l5NU1aZ1AwdjBjTk10U3A1ZkxmY09HN0Y2bG8rZ2s5amV1UjVYeXlOV1lVQmZDWm9tL0FDeFEvTW1BTFZ1c0VqQzhMTUxuZFpYMk9WUXBFVm1ZZGgyaUo4TnRDczNJQ1h2RjVzY1YxZ3IvTlpGMzJVWjUyUG8rT3pkNkpaWHhSRUUrVy9QamU3OXpQUjh0UWxCdkRoejBqT3BQR2NCNGEyQy95TUswUnBPOXpsOFRCV0tSUlprWGtZcGkzQ0IyOHBYTDZkNzM0bityem5kblNYL0lycDc5M3BYZjZPZlVOVjg1SHA0U004Z1hxS01JSHgvNDdaNVM2UGpiRktFUFo1Z1RSa2tSV1ppV0hhSW55NmZGMXVxSXBkTWoxOHdHWnRFaDNTUENFcC9aZWgybmE1eTBvWXF3VFArQ2g4V0dSRlptS1l0Z2lmcHJ5SDNGQWRlMlI2K01EMk4ySmVsbENlVUh0Y0QreHlqNU9hWEI2S3JDUVRLMnN0d21lU01SU2wxRE4zNFFxNkNkOFk3aVR3Z1dnd0NiME8yTHVNQ2FRWnF1eHl6NkFRTkFsSFZ0SnhXWWJ4SEtSNXVwT09QZmNWMDdXeVJRMmJoK0R3TjlKRzVVQ3NHVzlWcmZvYmlLTTAyVXZzY3Mra1Z5U3lrbzVMbTR4b0sxMGpZMnJoS3hxM3NFcW9odys4M3pqNUl2NSt3NEVOUmV4eXo2UnhKTEtTam90ZCtJQnl1K24wc1VxdGh3OFkyNS9HTDNsOWx4VTk3SExQcEhJMHNwS0tqVjM0TE9iZlpKR3FON21KOGN1Smo3aDNQWldia1pLQlhlNUtrYnBDUldSRjErVEU2bjkyaUthL1AwL1RqNjduWUd6N09wcnM5WGE1WjlOcnZpSXJnVDdBUXpnNFlyYUJCU2puSlFQR3RtVlBGN3ZjcytrOVg1R1ZRQjhXWnhlL2NjNHpmUjRVYUhxTE11QUpXSlJzbDNzMnhlY3JzcEt0RDNQVFNqd0FzcUtSWGU3WlZKNnZ5RXEyUHN4TksvNEF5STVDZHJsbjBubk9JaXVaK2pBL2pmaCtIRHNhMmVXZVNlYzVpNnhrNnNQOE5ITFpiaDg3R3RubG5rbm4xMXhrSlZNdlQ2WlIrWU1JM1hPZkxWbDJ1V2ZUK2pVWFdjbld6Wk5wNVpKQXc3WWxZWGE1WjFMNnRSZFp5ZFRORTJya1hucmJzNWY0SnV6Q1pkcmxua25kMTE1a0phbWIvdzh3MDBBcEpOVjVnZ0FBQUFCSlJVNUVya0pnZ2c9PS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ZUY5d0lGeGQiLAoJIkxhdGV4SW1nQmFzZTY0IiA6ICJpVkJPUncwS0dnb0FBQUFOU1VoRVVnQUFBRTRBQUFBOUJBTUFBQUR4TWtKQkFBQUFNRkJNVkVYLy8vOEFBQUFBQUFBQUFBQUFBQUFBQUFBQUFBQUFBQUFBQUFBQUFBQUFBQUFBQUFBQUFBQUFBQUFBQUFBQUFBQXYzYUI3QUFBQUQzUlNUbE1BSW9tNzNXYXJWREx2ZGhDWlJNMzc1blg5QUFBQUNYQklXWE1BQUE3RUFBQU94QUdWS3c0YkFBQUMrMGxFUVZSSURaVlZQV3NVVVJTOW0yUmRrOG5Ib3ZaSllUOFdzYkhaTklJZnhRaUNZT051RWJDd1NFQVJyRkpvSjBoRUE1Sm04ZzltaGZUWjBtNERGbUloMlU0VWREVVoxNHpSUFo3M3RheWJOeE44eGN5ZGM4Kzc3OTN6N24wam9zZVp4ZlNpTWFMMHJvRjh6OGRBakYvMGpDRXpobzhsWlZ5dUJtMWNFS2x0Tk9VdFdsNldTUHNISFZQb3lhaytqVHM0OVBQR3NxcHl4RmdOT3lMVHdMNmZWMyt1OFRhdWdCUFd3TUMrVWNLdWhoTmt2Mm5VOHVMTjJtWHF3SGZ5WXVDUEw1elUxdzJjUUdXczRqVzh2UGlHZ2R2UUd6Z0h0ZnJ4VWNrc3hrRGFlbGM5VGlJeTdsUUFsSHE1WTA1dG5xTUVmWExtdy9PY1hqQmdKUy9Qa1RrOGgyOGprUGR6QXVoNEhTUGdEckF3QW5rLzE0eDhYdDh3U0ptSFAzUHRxRmcrTnkvSUt4TkhzTy8va085b1pLcjNrL0l0ZVIwaklPVnJHYWpjTU8vejZSc2FsZVhzYzlNQStrbjVWczNuamptKzdYNk53cGZqL2pKVU83cEIrZXkwcEtPeDdsWUYrOEhLaHVxc0ZwSGdnNFlqcFBvdEVtMHBvOEttQTU3ME9ibWlBNFo0UmZnMGNLRGNJak9aamp2T1pvOXRxMFJjYXN5VU1hdkt0c1dzdW1kRTVqc3FucG5iNWtibm9jOTFjbEROOVNWRmszQkxlRVRYdFoxUXNqcjB4cExZeG5OZEgxVmx4bFhRR282RWVYS2hFbTdaTmJaTld3WE1pbHZTNFJqclVCTGQzZU05dHBIYWZ4QTF0SyswS1RMcktpamtEVEdQYTNTc0xIR0NZcnkzV1N2eWpydTRWc2lid2tlUkI2bEt2TmNNN2cvWC9wNjdhQ0oxOFR4Q0Z1RWVwOTlHR3VPTENtUkg2Qm9RekVQazRTZDk0Q0kzNHhmcTVBZWpheHVRZWE4UFFJL2hHcEI1dHp4dUJ6SE1xclpabXJzTzlMd1pSaW5GSTRTNzBqd3NKWit0b0xENGdwcHpsUkVYcDdHSG4zb2RkcUxacDNkVlZvemxUYnE0T2J5dTlZZFd4aHdhcTFUblc0YXEvZnhCK2VJRzNYWDl0OGpuVWI1bnZhYWNMUlpGeVpjRk5UYnZRVFUvbHZMTThYYzRzNWhlS3R3Y2VYdi9YQVA1TVVQOVY4ejNPMCszK0xRY2pmSzFCbmFCTWFpK0FvNXlEYXJ2Qk42RXE3NWkzdXNFNmRPVHBCTmhTM0M0R3pFLzVFVDI4dXZWZU9odStBdHlRSDZGb1AxN2NnQUFBQUJKUlU1RXJrSmdnZz09Igp9Cg==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nZWw5c1hqQWdYRjA9IiwKCSJMYXRleEltZ0Jhc2U2NCIgOiAiaVZCT1J3MEtHZ29BQUFBTlNVaEVVZ0FBQUVVQUFBQmZCQU1BQUFCTTdoZm5BQUFBTUZCTVZFWC8vLzhBQUFBQUFBQUFBQUFBQUFBQUFBQUFBQUFBQUFBQUFBQUFBQUFBQUFBQUFBQUFBQUFBQUFBQUFBQUFBQUF2M2FCN0FBQUFEM1JTVGxNQVZMdmRpUkFpNzBReVpuYXJtYzEzbDJRUEFBQUFDWEJJV1hNQUFBN0VBQUFPeEFHVkt3NGJBQUFEZGtsRVFWUklEYTFXTzI4VFFSQWV4N0ZqeC9GRFVGSWtIUVdGSTRSSWczVDVBOGlXNkhpbVM0V0NlQW1FNENJYU9td3BQOEFJZm9CZDBjWlNPZ29jUVpNRzJRMEtCWkloQmt4SXlNZmV2bTV2NzlaSndUWTcrODIzczd1ek96Tkw1R3BYdC96ek95Nmx3RzlnL0hXSUo1TklPZitvUW5RYUZ5ZVFHbGdPdEQwMG5hUXMvbkxkSEI0Nk9TVTg0TG9NanB3Y3VSUlJEZXN1MGhBclF0WEN3TUhKQVZKVHhtOEhwNmkzVVpLYmp4UFRPSlRnSEVaeE5VZlc4RU5xaWxBN3M2bnpPSkJRQVdEK1RtbzEvQWs1blNSR2NBV0tNd3Qwa3psRGZKY0t4aGtrY3p5VHMzZ2NKd1U0T0w3Mkx1UGNTYmFELzhUeDlaN2RhMFU0amoxSHp1N3d6MGw4V0QzQlhVVHVkRG5aUDIzOWZxYWRiNk9sWDZqN2pjMWdUeTR3aFhIeVVoUys0aGx0MGFZeTcwcklIVHZrcWZCc3VKNEdVUnZid2xEUDllU0owdmpKT1ZsbmVCSGw1Y0ZLMkEvM2VzcTdVQmN6Ny9OdVhvU0R1ZFFMQUkrNU1pMmlKdVdQS2tSdjhFaWJZZEhJV2pNWTF4WUZlcDNsekYwY0N1TUIxT2FjSUszbGRBSzh0dVhmZXhkUzhweUM4UXBSU3dWNk1OVnNhZURTQnc5czhRSVdUSVVoYjZKRGxIa05qTnp1d0djK0lmZlJ4eTlqcWltbXhtcHJLYjFqVXgvSTB5cVJVTU9WSUNtekxtZmwzUmNvR2V6ZzJxQ0diQ0dQVnpZVUd6ZU9ONU03Z1ptMnlvR3hCVFJRVUU5WUkzR2hiL2dtYytieSs2VktqRE0xYm9ZWXUyUUVkMmkxb1ZrVWk3dU1ZOHdSM0p1amVtUVNzeFFaczBIR0UxZXY4VERpTlhSRjVRQ0YzTktWUnlGWnI2dEUyYytiZ2NXeFZWSE5tVHdyVDlQSHQraXN2TCt0Z0RXcDh1eUh2YXFxSjFGL3dOa1ppTCtFbWtwWnY2dmtyTHhYVnJ6WEZjWjc0MUFsbWRsWXFveFFNdDZDSGxkbENKWjBnUmVxRXBaRzUrcGMzbERGcXF5VHIrRDBNZlp4OUpZTm51dGROSFFCNDV4WkhOU3pQZUR1cDdQUXMydFI5N1NDMjJTcG1yZXVNRTFEREtURU8zR2J6QkJyK3RhaTdwa1dnVHpGT2N0eXN1V2V0WDJCVnhucGk2UVFjNDg0cUFBYUhkR25kcC90S0FxVjNEbEdjOHJPS3FFcDFOSjFPY1JzYVZPbWVSczN4MVYzSmRFMHFKS2lrWmpBY25FbEJsb0FTL3VtZXl5dEdMcUxhRWlmMGQvREVMT2xsdjRtMkpwdzNIYW04cERUQzU3c3kyWUlKRWcrdWtUVmlad3NnaWlMQm85dGliMndKdVhDMkxYMXdaajlMZXRVTk5KakFvbi93c3RzMjVOYVlLZldtY1FJU25BbjVmcCtxNWtGN0ZYTk5LdndTSC9iZTFvUGdYK0ZycTIxTXQwZnB3QUFBQUJKUlU1RXJrSmdnZz09Igp9Cg==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ZWw5c0lGeGQiLAoJIkxhdGV4SW1nQmFzZTY0IiA6ICJpVkJPUncwS0dnb0FBQUFOU1VoRVVnQUFBRFVBQUFBekJBTUFBQURGa1YxZUFBQUFNRkJNVkVYLy8vOEFBQUFBQUFBQUFBQUFBQUFBQUFBQUFBQUFBQUFBQUFBQUFBQUFBQUFBQUFBQUFBQUFBQUFBQUFBQUFBQXYzYUI3QUFBQUQzUlNUbE1BVkx2ZGlSQWk3MFF5Wm5hcm1jMTNsMlFQQUFBQUNYQklXWE1BQUE3RUFBQU94QUdWS3c0YkFBQUNJRWxFUVZRNEVXMVVzVzRUUVJBZE83N0wyWllkUkV0Qk9ncUtTNEdVQnVueUE4aVc2SUV1RlFwQ0NFRUJGOUhRWVV0OHdDRit3RmZSeGwrUVJORFFJTk9nMENYRXdBR0JQR1ozYnZiV0YwK3piOTZiT2MvTXpwcEk3SEp5WTJoUitLaGszUEVTd0ZQcnJmeHhwSUF1UzhEWU9JT05tamF4Mm1ObUk0bW85TGFWVU53anlzNHEycUlWNE9iN0JIaENYYXpYdEQza1JNRmJZSTU1VFNKOHNVejBJY1hQbXRZb3BEV2lScjBTYXJtV1JyOGtMYmh5YTMvemtzSEJyakRVaHZXSnVEaVlHanpMOUFPOUk5Ykduc0pwYjV6TG1RNGJNTkkweHFzNDliWElTNk83V0JqUTVKc1hlUlcvUGErTFhjK2I0Y1QzeXQ2RVN2ekJOZ3UvNWdEWXF2S096ZTA1aStEOXdwMzUwQWtNV2w1N1FTSlhvWG9mNXdycDlrS25SR3Y0cmxxWVRCWEtPWUtyZXZ1ZlNwM2Nvb0ZycjUwZXFyWnpZdEV4UHBmTTlsK1ZhQ2FjYXk5TXA2cUZNdStxUGEvSWZtR2p1RDFwTjBqV05ZMWl1Wm0rN21JZm0vUHJFdllhRDJ6WUdzckNaeWhTbkw5ajhvVk9NWVBjWlFkbncvQUFlUGpwR25RYWUvaGg4ek16NVo1Wk9yYXBwU2pHaGdVeVpVNWswNmtDaDBacnljSTNyYlpsbzNrWlpZbDN5cDJKV2Z3cUVyODBhVytVQzlFNGV2NnhsS2dKR1lINi9ybUthc0ErYjNBR2I4TnI0dVRDRTYwQ0Rzem9YbzByd2tPcG1VRzhWQXRoYm5IeGpXa20zK3lZb3VXbGRrenJQYmRvbW1KUHp1TU41WEtXbWNrYjVNc1VvZ255eG9VL3FESzBpOU40NFZuNW43aWZQQnNTL1FmUWlmeTBjRktrT2dBQUFBQkpSVTVFcmtKZ2dnPT0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1852</Words>
  <Application>WPS 演示</Application>
  <PresentationFormat>宽屏</PresentationFormat>
  <Paragraphs>68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Solve FGVC based on Vision Transformer</vt:lpstr>
      <vt:lpstr>PowerPoint 演示文稿</vt:lpstr>
      <vt:lpstr>PowerPoint 演示文稿</vt:lpstr>
      <vt:lpstr>PowerPoint 演示文稿</vt:lpstr>
      <vt:lpstr>PowerPoint 演示文稿</vt:lpstr>
      <vt:lpstr>Patch Embedding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CCC</cp:lastModifiedBy>
  <cp:revision>14</cp:revision>
  <dcterms:created xsi:type="dcterms:W3CDTF">2025-10-23T03:45:10Z</dcterms:created>
  <dcterms:modified xsi:type="dcterms:W3CDTF">2025-10-23T03:45:10Z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2052-12.1.22553.22553</vt:lpwstr>
  </property>
  <property fmtid="{D5CDD505-2E9C-101B-9397-08002B2CF9AE}" pid="3" name="ICV">
    <vt:lpwstr>F6ACC4FF37C4D5EADAB76864D79C46C4_41</vt:lpwstr>
  </property>
</Properties>
</file>