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75" r:id="rId4"/>
    <p:sldId id="276" r:id="rId5"/>
    <p:sldId id="257" r:id="rId6"/>
    <p:sldId id="258" r:id="rId7"/>
    <p:sldId id="282" r:id="rId8"/>
    <p:sldId id="277" r:id="rId9"/>
    <p:sldId id="263" r:id="rId10"/>
    <p:sldId id="265" r:id="rId11"/>
    <p:sldId id="311" r:id="rId12"/>
    <p:sldId id="264" r:id="rId13"/>
    <p:sldId id="312" r:id="rId14"/>
    <p:sldId id="278" r:id="rId15"/>
    <p:sldId id="315" r:id="rId16"/>
    <p:sldId id="313" r:id="rId17"/>
    <p:sldId id="316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50"/>
    <a:srgbClr val="323C50"/>
    <a:srgbClr val="CA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29"/>
      </p:cViewPr>
      <p:guideLst>
        <p:guide orient="horz" pos="2188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97028" y="59739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9933" y="2052470"/>
            <a:ext cx="559212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cs typeface="+mn-ea"/>
                <a:sym typeface="+mn-lt"/>
              </a:rPr>
              <a:t>HTML5</a:t>
            </a:r>
            <a:endParaRPr lang="en-US" sz="9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29251" y="3474183"/>
            <a:ext cx="41334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29251" y="4119509"/>
            <a:ext cx="41334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1660" y="2260875"/>
            <a:ext cx="72086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3758952" y="131961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无序和有序的代码格式举例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0" y="1035685"/>
            <a:ext cx="6375473" cy="5040000"/>
          </a:xfrm>
          <a:prstGeom prst="rect">
            <a:avLst/>
          </a:prstGeom>
        </p:spPr>
      </p:pic>
      <p:pic>
        <p:nvPicPr>
          <p:cNvPr id="8" name="图片 7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749935"/>
            <a:ext cx="3314265" cy="57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088390" y="1549400"/>
            <a:ext cx="9884410" cy="374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00C3D9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表格三大标签，按顺序排列</a:t>
            </a:r>
            <a:endParaRPr lang="zh-CN" altLang="en-US" sz="2400" b="1" dirty="0" smtClean="0">
              <a:solidFill>
                <a:srgbClr val="00C3D9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&lt;table&gt; 标签定义表格， &lt;tr&gt; 标签定义表格中的行，&lt;td&gt; 标签定义单元格，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字母 td 指表格数据（table data），即数据单元格的内容。数据单元格可以包含文本、图片、列表、段落、表单、水平线、表格等等。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&lt;th&gt; 标签定义表头，与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&lt;td&gt; 同级，表头效果是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粗体居中。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表格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边框属性border="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"放在开始标签中。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1"/>
                </a:solidFill>
              </a:rPr>
              <a:t>巧妙地属性（举例</a:t>
            </a:r>
            <a:r>
              <a:rPr lang="zh-CN" altLang="en-US" sz="2400">
                <a:solidFill>
                  <a:schemeClr val="bg1"/>
                </a:solidFill>
              </a:rPr>
              <a:t>）：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colspan="2"  占用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个单元格，即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列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rowspan="2"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占用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行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4875" y="258445"/>
            <a:ext cx="59169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>
                <a:solidFill>
                  <a:schemeClr val="bg1"/>
                </a:solidFill>
              </a:rPr>
              <a:t>表格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3758952" y="131961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表格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代码格式举例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5865" y="1219200"/>
            <a:ext cx="5274345" cy="540000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219200"/>
            <a:ext cx="5603878" cy="2520000"/>
          </a:xfrm>
          <a:prstGeom prst="rect">
            <a:avLst/>
          </a:prstGeom>
        </p:spPr>
      </p:pic>
      <p:pic>
        <p:nvPicPr>
          <p:cNvPr id="9" name="图片 8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4279265"/>
            <a:ext cx="5948195" cy="234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7" y="3260838"/>
            <a:ext cx="35459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表单</a:t>
            </a:r>
            <a:endParaRPr lang="zh-CN" altLang="en-US" sz="4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第三部分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821690" y="1245870"/>
            <a:ext cx="107384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solidFill>
                  <a:srgbClr val="92D050"/>
                </a:solidFill>
                <a:sym typeface="+mn-ea"/>
              </a:rPr>
              <a:t>1.action</a:t>
            </a:r>
            <a:r>
              <a:rPr lang="zh-CN" altLang="en-US" sz="2400">
                <a:solidFill>
                  <a:srgbClr val="92D050"/>
                </a:solidFill>
                <a:sym typeface="+mn-ea"/>
              </a:rPr>
              <a:t>指定表单内容提交的位置，</a:t>
            </a:r>
            <a:r>
              <a:rPr lang="en-US" altLang="zh-CN" sz="2400">
                <a:solidFill>
                  <a:srgbClr val="92D050"/>
                </a:solidFill>
                <a:sym typeface="+mn-ea"/>
              </a:rPr>
              <a:t>method</a:t>
            </a:r>
            <a:r>
              <a:rPr lang="zh-CN" altLang="en-US" sz="2400">
                <a:solidFill>
                  <a:srgbClr val="92D050"/>
                </a:solidFill>
                <a:sym typeface="+mn-ea"/>
              </a:rPr>
              <a:t>指定提交方式</a:t>
            </a:r>
            <a:r>
              <a:rPr lang="en-US" altLang="zh-CN" sz="2400">
                <a:solidFill>
                  <a:srgbClr val="92D050"/>
                </a:solidFill>
                <a:sym typeface="+mn-ea"/>
              </a:rPr>
              <a:t>get/post</a:t>
            </a:r>
            <a:endParaRPr lang="en-US" altLang="zh-CN" sz="2400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rgbClr val="FFFF00"/>
                </a:solidFill>
                <a:sym typeface="+mn-ea"/>
              </a:rPr>
              <a:t>2.input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标签定义一个输入框</a:t>
            </a:r>
            <a:endParaRPr lang="zh-CN" altLang="en-US" sz="2400">
              <a:solidFill>
                <a:srgbClr val="FFFF00"/>
              </a:solidFill>
            </a:endParaRPr>
          </a:p>
          <a:p>
            <a:pPr algn="l"/>
            <a:r>
              <a:rPr lang="en-US" altLang="zh-CN" sz="2400">
                <a:solidFill>
                  <a:srgbClr val="92D050"/>
                </a:solidFill>
                <a:sym typeface="+mn-ea"/>
              </a:rPr>
              <a:t>3.</a:t>
            </a:r>
            <a:r>
              <a:rPr lang="zh-CN" altLang="en-US" sz="2400">
                <a:solidFill>
                  <a:srgbClr val="92D050"/>
                </a:solidFill>
                <a:sym typeface="+mn-ea"/>
              </a:rPr>
              <a:t>autocomplete 属性规定 form 或 input 在域中显示填写过的选项（</a:t>
            </a:r>
            <a:r>
              <a:rPr lang="en-US" altLang="zh-CN" sz="2400">
                <a:solidFill>
                  <a:srgbClr val="92D050"/>
                </a:solidFill>
                <a:sym typeface="+mn-ea"/>
              </a:rPr>
              <a:t>on/off</a:t>
            </a:r>
            <a:r>
              <a:rPr lang="zh-CN" altLang="en-US" sz="2400">
                <a:solidFill>
                  <a:srgbClr val="92D050"/>
                </a:solidFill>
                <a:sym typeface="+mn-ea"/>
              </a:rPr>
              <a:t>）</a:t>
            </a:r>
            <a:endParaRPr lang="en-US" altLang="zh-CN" sz="2400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rgbClr val="FFFF00"/>
                </a:solidFill>
                <a:sym typeface="+mn-ea"/>
              </a:rPr>
              <a:t>4.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list 属性规定输入域的 datalist。datalist 是输入域的选项列表</a:t>
            </a:r>
            <a:endParaRPr lang="zh-CN" altLang="en-US" sz="2400">
              <a:solidFill>
                <a:srgbClr val="FFFF00"/>
              </a:solidFill>
            </a:endParaRPr>
          </a:p>
          <a:p>
            <a:pPr algn="l"/>
            <a:r>
              <a:rPr lang="en-US" altLang="zh-CN" sz="2400">
                <a:solidFill>
                  <a:srgbClr val="92D050"/>
                </a:solidFill>
                <a:sym typeface="+mn-ea"/>
              </a:rPr>
              <a:t>5.</a:t>
            </a:r>
            <a:r>
              <a:rPr lang="zh-CN" altLang="en-US" sz="2400">
                <a:solidFill>
                  <a:srgbClr val="92D050"/>
                </a:solidFill>
                <a:sym typeface="+mn-ea"/>
              </a:rPr>
              <a:t>multiple 属性规定&lt;input&gt; 元素中可选择多个值</a:t>
            </a:r>
            <a:endParaRPr lang="zh-CN" altLang="en-US" sz="2400">
              <a:solidFill>
                <a:srgbClr val="92D050"/>
              </a:solidFill>
            </a:endParaRPr>
          </a:p>
          <a:p>
            <a:pPr algn="l"/>
            <a:r>
              <a:rPr lang="en-US" altLang="zh-CN" sz="2400">
                <a:solidFill>
                  <a:srgbClr val="FFFF00"/>
                </a:solidFill>
                <a:sym typeface="+mn-ea"/>
              </a:rPr>
              <a:t>6.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placeholder 属性提供一种提示，描述输入域所期待的值</a:t>
            </a:r>
            <a:endParaRPr lang="zh-CN" altLang="en-US" sz="2400">
              <a:solidFill>
                <a:srgbClr val="FFFF00"/>
              </a:solidFill>
            </a:endParaRPr>
          </a:p>
          <a:p>
            <a:pPr algn="l"/>
            <a:r>
              <a:rPr lang="en-US" altLang="zh-CN" sz="2400">
                <a:solidFill>
                  <a:srgbClr val="92D050"/>
                </a:solidFill>
                <a:sym typeface="+mn-ea"/>
              </a:rPr>
              <a:t>7.</a:t>
            </a:r>
            <a:r>
              <a:rPr lang="zh-CN" altLang="en-US" sz="2400">
                <a:solidFill>
                  <a:srgbClr val="92D050"/>
                </a:solidFill>
                <a:sym typeface="+mn-ea"/>
              </a:rPr>
              <a:t>required 属性规定必须在提交之前填写输入域（不能为空）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rgbClr val="FFFF00"/>
                </a:solidFill>
                <a:sym typeface="+mn-ea"/>
              </a:rPr>
              <a:t>8.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min、max 和 step 属性用于为包含数字或日期的 input 类型规定限定（约束）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rgbClr val="92D050"/>
                </a:solidFill>
                <a:sym typeface="+mn-ea"/>
              </a:rPr>
              <a:t>9.</a:t>
            </a:r>
            <a:r>
              <a:rPr lang="zh-CN" altLang="en-US" sz="2400">
                <a:solidFill>
                  <a:srgbClr val="92D050"/>
                </a:solidFill>
                <a:sym typeface="+mn-ea"/>
              </a:rPr>
              <a:t>step 属性为输入域规定合法的数字间隔</a:t>
            </a:r>
            <a:endParaRPr lang="zh-CN" altLang="en-US" sz="2400">
              <a:solidFill>
                <a:srgbClr val="92D050"/>
              </a:solidFill>
            </a:endParaRPr>
          </a:p>
          <a:p>
            <a:pPr algn="l"/>
            <a:r>
              <a:rPr lang="en-US" altLang="zh-CN" sz="2400">
                <a:solidFill>
                  <a:srgbClr val="FFFF00"/>
                </a:solidFill>
                <a:sym typeface="+mn-ea"/>
              </a:rPr>
              <a:t>10.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Input 类型text，password，radio，checkbox，file</a:t>
            </a:r>
            <a:endParaRPr lang="zh-CN" altLang="en-US" sz="2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HTML5 新的 Input 类型color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,date,email,number,time,week......(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自己去打打看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)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endParaRPr lang="en-US" altLang="zh-CN" sz="2400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4875" y="258445"/>
            <a:ext cx="59169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>
                <a:solidFill>
                  <a:schemeClr val="bg1"/>
                </a:solidFill>
              </a:rPr>
              <a:t>表单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593059" y="389388"/>
            <a:ext cx="6715760" cy="741680"/>
            <a:chOff x="1385216" y="495853"/>
            <a:chExt cx="6717004" cy="741817"/>
          </a:xfrm>
        </p:grpSpPr>
        <p:sp>
          <p:nvSpPr>
            <p:cNvPr id="5" name="Copyright Notice"/>
            <p:cNvSpPr/>
            <p:nvPr/>
          </p:nvSpPr>
          <p:spPr bwMode="auto">
            <a:xfrm>
              <a:off x="1385216" y="495853"/>
              <a:ext cx="2628900" cy="741817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1986" tIns="32394" rIns="71986" bIns="32394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400" b="1" cap="small" dirty="0" smtClean="0">
                  <a:solidFill>
                    <a:srgbClr val="00C3D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表单</a:t>
              </a:r>
              <a:endParaRPr lang="zh-CN" altLang="en-US" sz="4400" b="1" cap="small" dirty="0" smtClean="0">
                <a:solidFill>
                  <a:srgbClr val="00C3D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文本框 12"/>
            <p:cNvSpPr txBox="1"/>
            <p:nvPr/>
          </p:nvSpPr>
          <p:spPr>
            <a:xfrm>
              <a:off x="2983807" y="636850"/>
              <a:ext cx="5118413" cy="46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sym typeface="+mn-ea"/>
                </a:rPr>
                <a:t>用于收集不同类型的用户输入</a:t>
              </a:r>
              <a:endParaRPr lang="en-US" altLang="zh-CN" sz="2400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6585" y="1264957"/>
            <a:ext cx="7321534" cy="76186"/>
            <a:chOff x="2424953" y="1238297"/>
            <a:chExt cx="7322890" cy="76200"/>
          </a:xfrm>
        </p:grpSpPr>
        <p:sp>
          <p:nvSpPr>
            <p:cNvPr id="9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3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4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5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16" name="矩形 5"/>
          <p:cNvSpPr/>
          <p:nvPr/>
        </p:nvSpPr>
        <p:spPr>
          <a:xfrm>
            <a:off x="3160352" y="2206000"/>
            <a:ext cx="1583952" cy="1008391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7" rIns="91416" bIns="45707"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42"/>
          <p:cNvSpPr/>
          <p:nvPr/>
        </p:nvSpPr>
        <p:spPr>
          <a:xfrm flipH="1">
            <a:off x="3132774" y="2384875"/>
            <a:ext cx="1611529" cy="25329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16" tIns="0" rIns="91416" bIns="0" rtlCol="0" anchor="t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表单元素区域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Rectangle 42"/>
          <p:cNvSpPr/>
          <p:nvPr/>
        </p:nvSpPr>
        <p:spPr>
          <a:xfrm flipH="1">
            <a:off x="3758045" y="3214410"/>
            <a:ext cx="3074101" cy="10272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16" tIns="0" rIns="91416" bIns="0" rtlCol="0" anchor="t"/>
          <a:lstStyle/>
          <a:p>
            <a:pPr lvl="0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&lt;form&gt;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input 元素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&lt;/form&gt;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矩形 5"/>
          <p:cNvSpPr/>
          <p:nvPr/>
        </p:nvSpPr>
        <p:spPr>
          <a:xfrm>
            <a:off x="3260846" y="4241035"/>
            <a:ext cx="1583952" cy="1008391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E94E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7" rIns="91416" bIns="45707"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42"/>
          <p:cNvSpPr/>
          <p:nvPr/>
        </p:nvSpPr>
        <p:spPr>
          <a:xfrm flipH="1">
            <a:off x="3233270" y="4419909"/>
            <a:ext cx="1611529" cy="25329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16" tIns="0" rIns="91416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选择元素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3858357" y="5249208"/>
            <a:ext cx="2973789" cy="116056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16" tIns="0" rIns="91416" bIns="0" rtlCol="0" anchor="t"/>
          <a:lstStyle/>
          <a:p>
            <a:pPr lvl="0">
              <a:defRPr/>
            </a:pPr>
            <a:r>
              <a:rPr 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&lt;select&gt;</a:t>
            </a:r>
            <a:endParaRPr 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&lt;option&gt;&lt;/option&gt;</a:t>
            </a:r>
            <a:endParaRPr 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&lt;/select&gt;</a:t>
            </a:r>
            <a:endParaRPr 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2" name="矩形 5"/>
          <p:cNvSpPr/>
          <p:nvPr/>
        </p:nvSpPr>
        <p:spPr>
          <a:xfrm>
            <a:off x="6832239" y="2206000"/>
            <a:ext cx="1583952" cy="1008391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DE6E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7" rIns="91416" bIns="45707"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42"/>
          <p:cNvSpPr/>
          <p:nvPr/>
        </p:nvSpPr>
        <p:spPr>
          <a:xfrm flipH="1">
            <a:off x="6804663" y="2384875"/>
            <a:ext cx="1611529" cy="25329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16" tIns="0" rIns="91416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输入元素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 flipH="1">
            <a:off x="7429571" y="3214410"/>
            <a:ext cx="3576928" cy="10272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16" tIns="0" rIns="91416" bIns="0" rtlCol="0" anchor="t"/>
          <a:lstStyle/>
          <a:p>
            <a:pPr lvl="0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&lt;input&gt;标签，输入类型是由类型属性（type）定义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6832422" y="4241035"/>
            <a:ext cx="1583952" cy="1008391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0289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7" rIns="91416" bIns="45707"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42"/>
          <p:cNvSpPr/>
          <p:nvPr/>
        </p:nvSpPr>
        <p:spPr>
          <a:xfrm flipH="1">
            <a:off x="6832145" y="4419909"/>
            <a:ext cx="1611529" cy="25329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16" tIns="0" rIns="91416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输入类型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97165" y="495300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type=“text”</a:t>
            </a:r>
            <a:r>
              <a:rPr lang="zh-CN" altLang="zh-CN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文本</a:t>
            </a:r>
            <a:endParaRPr lang="en-US" altLang="zh-CN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“password”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密码</a:t>
            </a:r>
            <a:endParaRPr lang="en-US" altLang="zh-CN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“radio”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单选按钮</a:t>
            </a:r>
            <a:endParaRPr lang="en-US" altLang="zh-CN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“checkbox”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复选框</a:t>
            </a:r>
            <a:endParaRPr lang="en-US" altLang="zh-CN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“submit”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提交按钮</a:t>
            </a:r>
            <a:endParaRPr lang="en-US" altLang="zh-CN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“reset”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重置按钮</a:t>
            </a:r>
            <a:endParaRPr lang="zh-CN" altLang="en-US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8125847" y="635516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表单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代码格式举例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90"/>
            <a:ext cx="6306757" cy="5760000"/>
          </a:xfrm>
          <a:prstGeom prst="rect">
            <a:avLst/>
          </a:prstGeom>
        </p:spPr>
      </p:pic>
      <p:pic>
        <p:nvPicPr>
          <p:cNvPr id="8" name="图片 7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35" y="2538095"/>
            <a:ext cx="7314535" cy="432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谢谢！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854738" y="2518390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989224" y="137324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053151" y="1446071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805298" y="1446071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cs typeface="+mn-ea"/>
                <a:sym typeface="+mn-lt"/>
              </a:rPr>
              <a:t>视频与音频</a:t>
            </a:r>
            <a:endParaRPr lang="zh-CN" altLang="en-US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989224" y="253251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053151" y="260534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805298" y="2605342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00B0F0"/>
                </a:solidFill>
                <a:cs typeface="+mn-ea"/>
                <a:sym typeface="+mn-lt"/>
              </a:rPr>
              <a:t>列表和表格</a:t>
            </a:r>
            <a:endParaRPr lang="zh-CN" altLang="zh-CN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989224" y="3694490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7053151" y="376731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805298" y="3777570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cs typeface="+mn-ea"/>
                <a:sym typeface="+mn-lt"/>
              </a:rPr>
              <a:t>表单</a:t>
            </a:r>
            <a:endParaRPr lang="zh-CN" altLang="en-US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8" y="3251946"/>
            <a:ext cx="35459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视频与音频</a:t>
            </a:r>
            <a:endParaRPr lang="zh-CN" altLang="en-US" sz="4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第一部分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3929958" y="258511"/>
            <a:ext cx="65812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solidFill>
                  <a:srgbClr val="00B0F0"/>
                </a:solidFill>
                <a:sym typeface="+mn-ea"/>
              </a:rPr>
              <a:t>Video(视频)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7363352" y="4412008"/>
            <a:ext cx="1056253" cy="105625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8540" y="1219200"/>
            <a:ext cx="1054036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&lt;video width="320" height="240" controls="controls"&gt;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  &lt;source src="movie.mp4" type="video/mp4"&gt;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  &lt;source src="movie.ogg" type="video/ogg"&gt;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	//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可以有多个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source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，浏览器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  &lt;source src="movie.webm" type="video/webm"&gt;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	//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只会选第一个可播放的播放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您的浏览器不支持 video 标签。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&lt;/video&gt;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	//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适用于ogg、mp4 或 webm 格式的视频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controls 属性规定浏览器应该为视频提供播放控件，属性值可不写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&lt;embed src="movie.mp4" &gt;&lt;/embed&gt;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&lt;object data="movie.mp4" &gt;&lt;/object&gt;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&lt;a href="movie.mp4"&gt;Play a video file&lt;/a&gt;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103"/>
          <p:cNvSpPr/>
          <p:nvPr/>
        </p:nvSpPr>
        <p:spPr bwMode="auto">
          <a:xfrm>
            <a:off x="4723598" y="2216935"/>
            <a:ext cx="290867" cy="258119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rgbClr val="323C5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Group 58"/>
          <p:cNvGrpSpPr/>
          <p:nvPr/>
        </p:nvGrpSpPr>
        <p:grpSpPr>
          <a:xfrm>
            <a:off x="9471901" y="2151441"/>
            <a:ext cx="292790" cy="389104"/>
            <a:chOff x="8429652" y="3143254"/>
            <a:chExt cx="241300" cy="320675"/>
          </a:xfrm>
          <a:solidFill>
            <a:srgbClr val="323C50"/>
          </a:solidFill>
        </p:grpSpPr>
        <p:sp>
          <p:nvSpPr>
            <p:cNvPr id="29" name="Freeform 108"/>
            <p:cNvSpPr>
              <a:spLocks noEditPoints="1"/>
            </p:cNvSpPr>
            <p:nvPr/>
          </p:nvSpPr>
          <p:spPr bwMode="auto">
            <a:xfrm>
              <a:off x="8429652" y="3143254"/>
              <a:ext cx="241300" cy="320675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09"/>
            <p:cNvSpPr/>
            <p:nvPr/>
          </p:nvSpPr>
          <p:spPr bwMode="auto">
            <a:xfrm>
              <a:off x="8550302" y="3184529"/>
              <a:ext cx="79375" cy="793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4046220" y="258445"/>
            <a:ext cx="45548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solidFill>
                  <a:srgbClr val="00B0F0"/>
                </a:solidFill>
                <a:sym typeface="+mn-ea"/>
              </a:rPr>
              <a:t>Audio(音频)</a:t>
            </a:r>
            <a:endParaRPr lang="zh-CN" altLang="en-US" sz="5400" b="1">
              <a:solidFill>
                <a:srgbClr val="00B0F0"/>
              </a:solidFill>
            </a:endParaRPr>
          </a:p>
          <a:p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5353023" y="2987639"/>
            <a:ext cx="309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Box 76"/>
          <p:cNvSpPr txBox="1"/>
          <p:nvPr/>
        </p:nvSpPr>
        <p:spPr>
          <a:xfrm>
            <a:off x="1089660" y="1219200"/>
            <a:ext cx="104705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&lt;audio controls="controls"&gt;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  &lt;source src="song.ogg" type="audio/ogg"&gt;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  &lt;source src="song.mp3" type="audio/mpeg"&gt;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您的浏览器不支持 audio 元素。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&lt;/audio&gt;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&lt;embed  src="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song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.mp3"&gt;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&lt;object  data="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song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.mp3"&gt;&lt;/object&gt;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&lt;a href="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song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.mp3"&gt;Play the sound&lt;/a&gt;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Freeform 103"/>
          <p:cNvSpPr/>
          <p:nvPr/>
        </p:nvSpPr>
        <p:spPr bwMode="auto">
          <a:xfrm>
            <a:off x="4723598" y="2216935"/>
            <a:ext cx="290867" cy="258119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rgbClr val="323C5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8" name="Group 58"/>
          <p:cNvGrpSpPr/>
          <p:nvPr/>
        </p:nvGrpSpPr>
        <p:grpSpPr>
          <a:xfrm>
            <a:off x="9471901" y="2151441"/>
            <a:ext cx="292790" cy="389104"/>
            <a:chOff x="8429652" y="3143254"/>
            <a:chExt cx="241300" cy="320675"/>
          </a:xfrm>
          <a:solidFill>
            <a:srgbClr val="323C50"/>
          </a:solidFill>
        </p:grpSpPr>
        <p:sp>
          <p:nvSpPr>
            <p:cNvPr id="29" name="Freeform 108"/>
            <p:cNvSpPr>
              <a:spLocks noEditPoints="1"/>
            </p:cNvSpPr>
            <p:nvPr/>
          </p:nvSpPr>
          <p:spPr bwMode="auto">
            <a:xfrm>
              <a:off x="8429652" y="3143254"/>
              <a:ext cx="241300" cy="320675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0" name="Freeform 109"/>
            <p:cNvSpPr/>
            <p:nvPr/>
          </p:nvSpPr>
          <p:spPr bwMode="auto">
            <a:xfrm>
              <a:off x="8550302" y="3184529"/>
              <a:ext cx="79375" cy="793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4035425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网页中显示效果</a:t>
            </a:r>
            <a:endParaRPr kumimoji="0" lang="zh-CN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视频播放器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——&gt;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音乐播放器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|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V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255" y="631825"/>
            <a:ext cx="5757312" cy="4320000"/>
          </a:xfrm>
          <a:prstGeom prst="rect">
            <a:avLst/>
          </a:prstGeom>
        </p:spPr>
      </p:pic>
      <p:pic>
        <p:nvPicPr>
          <p:cNvPr id="3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5768975"/>
            <a:ext cx="4381500" cy="8953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8" y="3251946"/>
            <a:ext cx="35459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列表和表格</a:t>
            </a:r>
            <a:endParaRPr lang="zh-CN" altLang="en-US" sz="4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第二部分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5191512" y="31801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两种列表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1070610"/>
            <a:ext cx="3380487" cy="5400000"/>
          </a:xfrm>
          <a:prstGeom prst="rect">
            <a:avLst/>
          </a:prstGeom>
        </p:spPr>
      </p:pic>
      <p:pic>
        <p:nvPicPr>
          <p:cNvPr id="9" name="图片 8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140" y="1070610"/>
            <a:ext cx="3121393" cy="54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45990" y="1307465"/>
            <a:ext cx="2492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无序和有序列表，列表中每一项前面的</a:t>
            </a:r>
            <a:r>
              <a:rPr lang="zh-CN" altLang="en-US" sz="2000">
                <a:solidFill>
                  <a:schemeClr val="bg1"/>
                </a:solidFill>
              </a:rPr>
              <a:t>小标可通过属性控制。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82055" y="1245870"/>
            <a:ext cx="52812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FFFF00"/>
                </a:solidFill>
                <a:sym typeface="+mn-ea"/>
              </a:rPr>
              <a:t>HTML 有序列表</a:t>
            </a:r>
            <a:endParaRPr lang="zh-CN" altLang="en-US" sz="2400">
              <a:solidFill>
                <a:srgbClr val="FFFF00"/>
              </a:solidFill>
            </a:endParaRPr>
          </a:p>
          <a:p>
            <a:pPr algn="ctr"/>
            <a:endParaRPr lang="zh-CN" altLang="en-US" sz="2400">
              <a:solidFill>
                <a:srgbClr val="FFFF00"/>
              </a:solidFill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sym typeface="+mn-ea"/>
              </a:rPr>
              <a:t>同样，有序列表也是一列项目，列表项目使用数字进行标记。 有序列表始于 &lt;ol&gt; 标签。每个列表项始于 &lt;li&gt; 标签。</a:t>
            </a:r>
            <a:endParaRPr lang="zh-CN" altLang="en-US" sz="2400">
              <a:solidFill>
                <a:srgbClr val="FFFF00"/>
              </a:solidFill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sym typeface="+mn-ea"/>
              </a:rPr>
              <a:t>列表项使用数字来标记。</a:t>
            </a:r>
            <a:endParaRPr lang="zh-CN" altLang="en-US" sz="2400">
              <a:solidFill>
                <a:srgbClr val="FFFF00"/>
              </a:solidFill>
            </a:endParaRPr>
          </a:p>
          <a:p>
            <a:pPr algn="ctr"/>
            <a:endParaRPr lang="zh-CN" altLang="en-US" sz="2400">
              <a:solidFill>
                <a:srgbClr val="FFFF00"/>
              </a:solidFill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sym typeface="+mn-ea"/>
              </a:rPr>
              <a:t>&lt;ol start="50"&gt;</a:t>
            </a:r>
            <a:endParaRPr lang="zh-CN" altLang="en-US" sz="2400">
              <a:solidFill>
                <a:srgbClr val="FFFF00"/>
              </a:solidFill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sym typeface="+mn-ea"/>
              </a:rPr>
              <a:t>  &lt;li&gt;第50个列表项&lt;/li&gt;</a:t>
            </a:r>
            <a:endParaRPr lang="zh-CN" altLang="en-US" sz="2400">
              <a:solidFill>
                <a:srgbClr val="FFFF00"/>
              </a:solidFill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sym typeface="+mn-ea"/>
              </a:rPr>
              <a:t>  &lt;li&gt;第51个列表项&lt;/li&gt;</a:t>
            </a:r>
            <a:endParaRPr lang="zh-CN" altLang="en-US" sz="2400">
              <a:solidFill>
                <a:srgbClr val="FFFF00"/>
              </a:solidFill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sym typeface="+mn-ea"/>
              </a:rPr>
              <a:t>  &lt;li&gt;第52个列表项&lt;/li&gt;</a:t>
            </a:r>
            <a:endParaRPr lang="zh-CN" altLang="en-US" sz="2400">
              <a:solidFill>
                <a:srgbClr val="FFFF00"/>
              </a:solidFill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sym typeface="+mn-ea"/>
              </a:rPr>
              <a:t>&lt;/ol&gt;</a:t>
            </a:r>
            <a:endParaRPr lang="zh-CN" altLang="en-US" sz="2400" dirty="0">
              <a:solidFill>
                <a:srgbClr val="FFFF00"/>
              </a:solidFill>
              <a:cs typeface="+mn-ea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89025" y="1245870"/>
            <a:ext cx="50965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92D050"/>
                </a:solidFill>
                <a:sym typeface="+mn-ea"/>
              </a:rPr>
              <a:t>HTML无序列表</a:t>
            </a:r>
            <a:endParaRPr lang="zh-CN" altLang="en-US" sz="2400">
              <a:solidFill>
                <a:srgbClr val="92D050"/>
              </a:solidFill>
            </a:endParaRPr>
          </a:p>
          <a:p>
            <a:pPr algn="ctr"/>
            <a:endParaRPr lang="zh-CN" altLang="en-US" sz="2400">
              <a:solidFill>
                <a:srgbClr val="92D050"/>
              </a:solidFill>
            </a:endParaRPr>
          </a:p>
          <a:p>
            <a:pPr algn="ctr"/>
            <a:r>
              <a:rPr lang="zh-CN" altLang="en-US" sz="2400">
                <a:solidFill>
                  <a:srgbClr val="92D050"/>
                </a:solidFill>
                <a:sym typeface="+mn-ea"/>
              </a:rPr>
              <a:t>无序列表是一个项目的列表，此列项目使用粗体圆点（典型的小黑圆圈）进行标记。</a:t>
            </a:r>
            <a:endParaRPr lang="zh-CN" altLang="en-US" sz="2400">
              <a:solidFill>
                <a:srgbClr val="92D050"/>
              </a:solidFill>
            </a:endParaRPr>
          </a:p>
          <a:p>
            <a:pPr algn="ctr"/>
            <a:r>
              <a:rPr lang="zh-CN" altLang="en-US" sz="2400">
                <a:solidFill>
                  <a:srgbClr val="92D050"/>
                </a:solidFill>
                <a:sym typeface="+mn-ea"/>
              </a:rPr>
              <a:t>无序列表使用 &lt;ul&gt; 标签</a:t>
            </a:r>
            <a:endParaRPr lang="zh-CN" altLang="en-US" sz="2400">
              <a:solidFill>
                <a:srgbClr val="92D050"/>
              </a:solidFill>
            </a:endParaRPr>
          </a:p>
          <a:p>
            <a:pPr algn="ctr"/>
            <a:endParaRPr lang="zh-CN" altLang="en-US" sz="2400">
              <a:solidFill>
                <a:srgbClr val="92D050"/>
              </a:solidFill>
            </a:endParaRPr>
          </a:p>
          <a:p>
            <a:pPr algn="ctr"/>
            <a:r>
              <a:rPr lang="zh-CN" altLang="en-US" sz="2400">
                <a:solidFill>
                  <a:srgbClr val="92D050"/>
                </a:solidFill>
                <a:sym typeface="+mn-ea"/>
              </a:rPr>
              <a:t>&lt;ul&gt;</a:t>
            </a:r>
            <a:endParaRPr lang="zh-CN" altLang="en-US" sz="2400">
              <a:solidFill>
                <a:srgbClr val="92D050"/>
              </a:solidFill>
            </a:endParaRPr>
          </a:p>
          <a:p>
            <a:pPr algn="ctr"/>
            <a:r>
              <a:rPr lang="zh-CN" altLang="en-US" sz="2400">
                <a:solidFill>
                  <a:srgbClr val="92D050"/>
                </a:solidFill>
                <a:sym typeface="+mn-ea"/>
              </a:rPr>
              <a:t>  &lt;li&gt;列表项&lt;/li&gt;</a:t>
            </a:r>
            <a:endParaRPr lang="zh-CN" altLang="en-US" sz="2400">
              <a:solidFill>
                <a:srgbClr val="92D050"/>
              </a:solidFill>
            </a:endParaRPr>
          </a:p>
          <a:p>
            <a:pPr algn="ctr"/>
            <a:r>
              <a:rPr lang="zh-CN" altLang="en-US" sz="2400">
                <a:solidFill>
                  <a:srgbClr val="92D050"/>
                </a:solidFill>
                <a:sym typeface="+mn-ea"/>
              </a:rPr>
              <a:t>  &lt;li&gt;列表项&lt;/li&gt;</a:t>
            </a:r>
            <a:endParaRPr lang="zh-CN" altLang="en-US" sz="2400">
              <a:solidFill>
                <a:srgbClr val="92D050"/>
              </a:solidFill>
            </a:endParaRPr>
          </a:p>
          <a:p>
            <a:pPr algn="ctr"/>
            <a:r>
              <a:rPr lang="zh-CN" altLang="en-US" sz="2400">
                <a:solidFill>
                  <a:srgbClr val="92D050"/>
                </a:solidFill>
                <a:sym typeface="+mn-ea"/>
              </a:rPr>
              <a:t>  &lt;li&gt;列表项&lt;/li&gt;</a:t>
            </a:r>
            <a:endParaRPr lang="zh-CN" altLang="en-US" sz="2400">
              <a:solidFill>
                <a:srgbClr val="92D050"/>
              </a:solidFill>
            </a:endParaRPr>
          </a:p>
          <a:p>
            <a:pPr algn="ctr"/>
            <a:r>
              <a:rPr lang="zh-CN" altLang="en-US" sz="2400">
                <a:solidFill>
                  <a:srgbClr val="92D050"/>
                </a:solidFill>
                <a:sym typeface="+mn-ea"/>
              </a:rPr>
              <a:t>&lt;/ul&gt;</a:t>
            </a:r>
            <a:endParaRPr lang="zh-CN" altLang="en-US" sz="2400" dirty="0">
              <a:solidFill>
                <a:srgbClr val="92D050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演示</Application>
  <PresentationFormat>宽屏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Calibri</vt:lpstr>
      <vt:lpstr>Arial</vt:lpstr>
      <vt:lpstr>微软雅黑</vt:lpstr>
      <vt:lpstr>Rockwell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简洁红蓝配色</dc:title>
  <dc:creator>第一PPT</dc:creator>
  <cp:keywords>www.1ppt.com</cp:keywords>
  <dc:description>第一PPT，www.1ppt.com</dc:description>
  <cp:lastModifiedBy>LH</cp:lastModifiedBy>
  <cp:revision>74</cp:revision>
  <dcterms:created xsi:type="dcterms:W3CDTF">2017-01-13T03:37:00Z</dcterms:created>
  <dcterms:modified xsi:type="dcterms:W3CDTF">2019-11-16T11:53:24Z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2052-11.1.0.8813</vt:lpwstr>
  </property>
</Properties>
</file>