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75" r:id="rId4"/>
    <p:sldId id="276" r:id="rId5"/>
    <p:sldId id="413" r:id="rId6"/>
    <p:sldId id="332" r:id="rId7"/>
    <p:sldId id="451" r:id="rId8"/>
    <p:sldId id="376" r:id="rId9"/>
    <p:sldId id="377" r:id="rId10"/>
    <p:sldId id="378" r:id="rId11"/>
    <p:sldId id="452" r:id="rId12"/>
    <p:sldId id="277" r:id="rId13"/>
    <p:sldId id="319" r:id="rId14"/>
    <p:sldId id="341" r:id="rId15"/>
    <p:sldId id="379" r:id="rId16"/>
    <p:sldId id="380" r:id="rId17"/>
    <p:sldId id="381" r:id="rId18"/>
    <p:sldId id="382" r:id="rId19"/>
    <p:sldId id="383" r:id="rId20"/>
    <p:sldId id="278" r:id="rId21"/>
    <p:sldId id="326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3" r:id="rId30"/>
    <p:sldId id="404" r:id="rId31"/>
    <p:sldId id="401" r:id="rId32"/>
    <p:sldId id="402" r:id="rId33"/>
    <p:sldId id="406" r:id="rId34"/>
    <p:sldId id="407" r:id="rId35"/>
    <p:sldId id="408" r:id="rId36"/>
    <p:sldId id="409" r:id="rId37"/>
    <p:sldId id="410" r:id="rId38"/>
    <p:sldId id="412" r:id="rId39"/>
    <p:sldId id="411" r:id="rId40"/>
    <p:sldId id="448" r:id="rId41"/>
    <p:sldId id="449" r:id="rId42"/>
    <p:sldId id="28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29"/>
      </p:cViewPr>
      <p:guideLst>
        <p:guide orient="horz" pos="2182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97028" y="5973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9790" y="2644775"/>
            <a:ext cx="6078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+mn-ea"/>
                <a:sym typeface="+mn-lt"/>
              </a:rPr>
              <a:t>NodeJs</a:t>
            </a:r>
            <a:endParaRPr lang="en-US" sz="9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195" y="555625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.(4)node.js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的重要性</a:t>
            </a:r>
            <a:endParaRPr lang="zh-CN" altLang="en-US" sz="4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308735" y="2242820"/>
            <a:ext cx="9574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rgbClr val="92D050"/>
                </a:solidFill>
                <a:cs typeface="+mn-ea"/>
                <a:sym typeface="+mn-lt"/>
              </a:rPr>
              <a:t>以往，</a:t>
            </a:r>
            <a:r>
              <a:rPr lang="en-US" altLang="zh-CN" sz="3200" b="1" dirty="0">
                <a:solidFill>
                  <a:srgbClr val="92D050"/>
                </a:solidFill>
                <a:cs typeface="+mn-ea"/>
                <a:sym typeface="+mn-lt"/>
              </a:rPr>
              <a:t>javascript</a:t>
            </a:r>
            <a:r>
              <a:rPr lang="zh-CN" altLang="en-US" sz="3200" b="1" dirty="0">
                <a:solidFill>
                  <a:srgbClr val="92D050"/>
                </a:solidFill>
                <a:cs typeface="+mn-ea"/>
                <a:sym typeface="+mn-lt"/>
              </a:rPr>
              <a:t>只能由浏览器解析并执行</a:t>
            </a:r>
            <a:endParaRPr lang="zh-CN" altLang="en-US" sz="3200" b="1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endParaRPr lang="zh-CN" altLang="en-US" sz="3200" b="1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b="1" dirty="0">
                <a:solidFill>
                  <a:srgbClr val="92D050"/>
                </a:solidFill>
                <a:cs typeface="+mn-ea"/>
                <a:sym typeface="+mn-lt"/>
              </a:rPr>
              <a:t>现在，</a:t>
            </a:r>
            <a:r>
              <a:rPr lang="en-US" altLang="zh-CN" sz="3200" b="1" dirty="0">
                <a:solidFill>
                  <a:srgbClr val="92D050"/>
                </a:solidFill>
                <a:cs typeface="+mn-ea"/>
                <a:sym typeface="+mn-lt"/>
              </a:rPr>
              <a:t>node.js</a:t>
            </a:r>
            <a:r>
              <a:rPr lang="zh-CN" altLang="en-US" sz="3200" b="1" dirty="0">
                <a:solidFill>
                  <a:srgbClr val="92D050"/>
                </a:solidFill>
                <a:cs typeface="+mn-ea"/>
                <a:sym typeface="+mn-lt"/>
              </a:rPr>
              <a:t>使得这个流程完全脱离浏览器来进行</a:t>
            </a:r>
            <a:endParaRPr lang="zh-CN" altLang="en-US" sz="3200" b="1" dirty="0">
              <a:solidFill>
                <a:srgbClr val="92D0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80833" y="3261471"/>
            <a:ext cx="354590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下载</a:t>
            </a:r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与</a:t>
            </a:r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安装</a:t>
            </a:r>
            <a:r>
              <a:rPr lang="en-US" altLang="zh-CN" sz="4800" dirty="0">
                <a:solidFill>
                  <a:srgbClr val="00B0F0"/>
                </a:solidFill>
                <a:cs typeface="+mn-ea"/>
                <a:sym typeface="+mn-lt"/>
              </a:rPr>
              <a:t>nodejs</a:t>
            </a:r>
            <a:endParaRPr lang="en-US" altLang="zh-CN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8152130" y="735965"/>
            <a:ext cx="40398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en-US" sz="2800" dirty="0">
                <a:solidFill>
                  <a:srgbClr val="EF5350"/>
                </a:solidFill>
                <a:cs typeface="+mn-ea"/>
                <a:sym typeface="+mn-lt"/>
              </a:rPr>
              <a:t>2.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也可以直接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00B050"/>
                </a:solidFill>
                <a:cs typeface="+mn-ea"/>
                <a:sym typeface="+mn-lt"/>
              </a:rPr>
              <a:t>nodejs.org</a:t>
            </a:r>
            <a:endParaRPr sz="28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cs typeface="+mn-ea"/>
                <a:sym typeface="+mn-lt"/>
              </a:rPr>
              <a:t>org—organization</a:t>
            </a:r>
            <a:endParaRPr lang="en-US" sz="2800" dirty="0">
              <a:solidFill>
                <a:srgbClr val="FFFF00"/>
              </a:solidFill>
              <a:cs typeface="+mn-ea"/>
              <a:sym typeface="+mn-lt"/>
            </a:endParaRPr>
          </a:p>
          <a:p>
            <a:pPr algn="ctr"/>
            <a:r>
              <a:rPr lang="zh-CN" sz="2800" dirty="0">
                <a:solidFill>
                  <a:srgbClr val="FFFF00"/>
                </a:solidFill>
                <a:cs typeface="+mn-ea"/>
                <a:sym typeface="+mn-lt"/>
              </a:rPr>
              <a:t>也有些其他常见的域名如</a:t>
            </a:r>
            <a:r>
              <a:rPr lang="en-US" altLang="zh-CN" sz="2800" dirty="0">
                <a:solidFill>
                  <a:srgbClr val="FFFF00"/>
                </a:solidFill>
                <a:cs typeface="+mn-ea"/>
                <a:sym typeface="+mn-lt"/>
              </a:rPr>
              <a:t>.io...</a:t>
            </a:r>
            <a:endParaRPr sz="2800" dirty="0">
              <a:solidFill>
                <a:srgbClr val="FFFF0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1292225"/>
            <a:ext cx="7415530" cy="4730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5485" y="631825"/>
            <a:ext cx="715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rgbClr val="00B0F0"/>
                </a:solidFill>
              </a:rPr>
              <a:t>1.</a:t>
            </a:r>
            <a:r>
              <a:rPr lang="zh-CN" altLang="en-US" sz="3200">
                <a:solidFill>
                  <a:srgbClr val="00B0F0"/>
                </a:solidFill>
              </a:rPr>
              <a:t>可以去我的主页那里</a:t>
            </a:r>
            <a:endParaRPr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39430" y="71755"/>
            <a:ext cx="41275" cy="6732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397510"/>
            <a:ext cx="112515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en-US" sz="2400">
                <a:solidFill>
                  <a:srgbClr val="FFC000"/>
                </a:solidFill>
              </a:rPr>
              <a:t>LTS </a:t>
            </a:r>
            <a:r>
              <a:rPr lang="zh-CN" altLang="en-US" sz="2400">
                <a:solidFill>
                  <a:srgbClr val="FFC000"/>
                </a:solidFill>
              </a:rPr>
              <a:t>是</a:t>
            </a:r>
            <a:r>
              <a:rPr lang="en-US" altLang="zh-CN" sz="2400">
                <a:solidFill>
                  <a:srgbClr val="FFC000"/>
                </a:solidFill>
              </a:rPr>
              <a:t>long time support</a:t>
            </a:r>
            <a:r>
              <a:rPr lang="zh-CN" altLang="en-US" sz="2400">
                <a:solidFill>
                  <a:srgbClr val="FFC000"/>
                </a:solidFill>
              </a:rPr>
              <a:t>的意思，就是长期可用。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</a:endParaRPr>
          </a:p>
          <a:p>
            <a:r>
              <a:rPr lang="zh-CN" altLang="en-US" sz="2400">
                <a:solidFill>
                  <a:srgbClr val="FFC000"/>
                </a:solidFill>
              </a:rPr>
              <a:t>因此建议下载   </a:t>
            </a:r>
            <a:r>
              <a:rPr lang="zh-CN" altLang="en-US" sz="2400">
                <a:solidFill>
                  <a:srgbClr val="00B0F0"/>
                </a:solidFill>
              </a:rPr>
              <a:t>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2335530"/>
            <a:ext cx="4610100" cy="183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1350" y="1855470"/>
            <a:ext cx="57010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也可以去我的主页那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https://chensming.github.io/</a:t>
            </a:r>
            <a:endParaRPr lang="zh-CN" altLang="en-US" sz="2400">
              <a:solidFill>
                <a:srgbClr val="00B050"/>
              </a:solidFill>
              <a:sym typeface="+mn-ea"/>
            </a:endParaRPr>
          </a:p>
          <a:p>
            <a:endParaRPr lang="zh-CN" altLang="en-US" sz="2400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50"/>
                </a:solidFill>
                <a:sym typeface="+mn-ea"/>
              </a:rPr>
              <a:t>download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页面就是到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nodejs</a:t>
            </a:r>
            <a:r>
              <a:rPr lang="zh-CN" altLang="en-US" sz="2400">
                <a:solidFill>
                  <a:srgbClr val="00B050"/>
                </a:solidFill>
                <a:sym typeface="+mn-ea"/>
              </a:rPr>
              <a:t>官网下载页面</a:t>
            </a:r>
            <a:endParaRPr lang="zh-CN" altLang="en-US" sz="2400">
              <a:solidFill>
                <a:srgbClr val="00B050"/>
              </a:solidFill>
              <a:sym typeface="+mn-ea"/>
            </a:endParaRPr>
          </a:p>
          <a:p>
            <a:endParaRPr lang="zh-CN" altLang="en-US" sz="2400">
              <a:solidFill>
                <a:srgbClr val="00B050"/>
              </a:solidFill>
              <a:sym typeface="+mn-ea"/>
            </a:endParaRPr>
          </a:p>
          <a:p>
            <a:r>
              <a:rPr lang="zh-CN" altLang="en-US" sz="2400">
                <a:solidFill>
                  <a:srgbClr val="00B050"/>
                </a:solidFill>
              </a:rPr>
              <a:t>下面那个点击直接下载</a:t>
            </a:r>
            <a:r>
              <a:rPr lang="en-US" altLang="zh-CN" sz="2400">
                <a:solidFill>
                  <a:srgbClr val="00B050"/>
                </a:solidFill>
              </a:rPr>
              <a:t>windows x64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12.13.1LTS</a:t>
            </a:r>
            <a:r>
              <a:rPr lang="zh-CN" altLang="en-US" sz="2400">
                <a:solidFill>
                  <a:srgbClr val="00B050"/>
                </a:solidFill>
              </a:rPr>
              <a:t>版本的</a:t>
            </a:r>
            <a:r>
              <a:rPr lang="en-US" altLang="zh-CN" sz="2400">
                <a:solidFill>
                  <a:srgbClr val="00B050"/>
                </a:solidFill>
              </a:rPr>
              <a:t>nodejs</a:t>
            </a:r>
            <a:endParaRPr lang="zh-CN" altLang="en-US" sz="2400">
              <a:solidFill>
                <a:srgbClr val="00B050"/>
              </a:solidFill>
            </a:endParaRPr>
          </a:p>
          <a:p>
            <a:endParaRPr lang="zh-CN" alt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9010" y="730885"/>
            <a:ext cx="5701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en-US" altLang="zh-CN" sz="2400">
                <a:solidFill>
                  <a:srgbClr val="FFC000"/>
                </a:solidFill>
              </a:rPr>
              <a:t>download</a:t>
            </a:r>
            <a:r>
              <a:rPr lang="zh-CN" altLang="en-US" sz="2400">
                <a:solidFill>
                  <a:srgbClr val="FFC000"/>
                </a:solidFill>
              </a:rPr>
              <a:t>页面</a:t>
            </a:r>
            <a:endParaRPr lang="zh-CN" altLang="en-US" sz="2400">
              <a:solidFill>
                <a:srgbClr val="FFC000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485" y="1855470"/>
            <a:ext cx="8102600" cy="45580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9010" y="730885"/>
            <a:ext cx="5701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下载完成后点击安装包，跟着安装向导一步步就好了。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72970" y="2479040"/>
            <a:ext cx="5701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安装结束后按</a:t>
            </a:r>
            <a:r>
              <a:rPr lang="en-US" altLang="zh-CN" sz="2400">
                <a:solidFill>
                  <a:srgbClr val="00B0F0"/>
                </a:solidFill>
              </a:rPr>
              <a:t>win+R</a:t>
            </a:r>
            <a:r>
              <a:rPr lang="zh-CN" altLang="en-US" sz="2400">
                <a:solidFill>
                  <a:srgbClr val="00B0F0"/>
                </a:solidFill>
              </a:rPr>
              <a:t>，打开运行窗口，输入</a:t>
            </a:r>
            <a:r>
              <a:rPr lang="en-US" altLang="zh-CN" sz="2400">
                <a:solidFill>
                  <a:srgbClr val="00B0F0"/>
                </a:solidFill>
              </a:rPr>
              <a:t>cmd</a:t>
            </a:r>
            <a:r>
              <a:rPr lang="zh-CN" altLang="en-US" sz="2400">
                <a:solidFill>
                  <a:srgbClr val="00B0F0"/>
                </a:solidFill>
              </a:rPr>
              <a:t>，回车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485" y="3996690"/>
            <a:ext cx="4030980" cy="2133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9010" y="389255"/>
            <a:ext cx="5701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在弹出的黑框框（可以改变背景色，比如我选的是绿色的）输入</a:t>
            </a:r>
            <a:r>
              <a:rPr lang="en-US" altLang="zh-CN" sz="2400">
                <a:solidFill>
                  <a:srgbClr val="00B0F0"/>
                </a:solidFill>
              </a:rPr>
              <a:t>node -v</a:t>
            </a:r>
            <a:r>
              <a:rPr lang="zh-CN" altLang="en-US" sz="2400">
                <a:solidFill>
                  <a:srgbClr val="00B0F0"/>
                </a:solidFill>
              </a:rPr>
              <a:t>，会输出它的版本号。（我的是久一点的版本）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285" y="3164840"/>
            <a:ext cx="6126480" cy="2994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99030" y="1823085"/>
            <a:ext cx="5701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sz="2400">
                <a:solidFill>
                  <a:srgbClr val="FFC000"/>
                </a:solidFill>
              </a:rPr>
              <a:t>下面检验环境变量有没有装好</a:t>
            </a:r>
            <a:endParaRPr lang="zh-CN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1990"/>
            <a:ext cx="14630400" cy="82219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7" y="3260838"/>
            <a:ext cx="354590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F0"/>
                </a:solidFill>
                <a:cs typeface="+mn-ea"/>
                <a:sym typeface="+mn-lt"/>
              </a:rPr>
              <a:t>NodeJs</a:t>
            </a:r>
            <a:endParaRPr lang="en-US" altLang="zh-CN" sz="4800" dirty="0">
              <a:solidFill>
                <a:srgbClr val="00B0F0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一些示例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第三部分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854738" y="2518390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922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315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05298" y="1446071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NodeJs</a:t>
            </a:r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介绍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9224" y="253251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53151" y="260534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805420" y="2605405"/>
            <a:ext cx="316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下载和安装</a:t>
            </a:r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nodejs</a:t>
            </a:r>
            <a:endParaRPr lang="en-US" altLang="zh-CN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89224" y="369449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53151" y="37673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12735" y="3767455"/>
            <a:ext cx="3211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NodeJs</a:t>
            </a:r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一些示例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1.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全局变量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这里介绍一个函数  一个定时器的功能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2136775"/>
            <a:ext cx="9454515" cy="156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4752340"/>
            <a:ext cx="10012045" cy="1215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41450" y="41071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C000"/>
                </a:solidFill>
              </a:rPr>
              <a:t>运行结果</a:t>
            </a:r>
            <a:endParaRPr lang="zh-CN" altLang="en-US" sz="28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1.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全局变量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2136775"/>
            <a:ext cx="9454515" cy="1568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41450" y="410718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C000"/>
                </a:solidFill>
              </a:rPr>
              <a:t>与下面这个效果相同</a:t>
            </a:r>
            <a:endParaRPr lang="zh-CN" altLang="en-US" sz="280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115" y="1575435"/>
            <a:ext cx="15665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C000"/>
                </a:solidFill>
              </a:rPr>
              <a:t>ES6</a:t>
            </a:r>
            <a:r>
              <a:rPr lang="zh-CN" altLang="en-US" sz="2800">
                <a:solidFill>
                  <a:srgbClr val="FFC000"/>
                </a:solidFill>
              </a:rPr>
              <a:t>写法</a:t>
            </a:r>
            <a:endParaRPr lang="zh-CN" altLang="en-US" sz="2800">
              <a:solidFill>
                <a:srgbClr val="FFC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4845050"/>
            <a:ext cx="9342120" cy="1640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1.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全局变量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ctrl + c 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结束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1450" y="41071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C000"/>
                </a:solidFill>
              </a:rPr>
              <a:t>运行结果</a:t>
            </a:r>
            <a:endParaRPr lang="zh-CN" altLang="en-US" sz="280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7405" y="1021715"/>
            <a:ext cx="6708140" cy="2796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20" y="4107180"/>
            <a:ext cx="7892415" cy="1898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2.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函数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1450" y="41071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C000"/>
                </a:solidFill>
              </a:rPr>
              <a:t>运行结果</a:t>
            </a:r>
            <a:endParaRPr lang="zh-CN" altLang="en-US" sz="280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730" y="955675"/>
            <a:ext cx="5734050" cy="2800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40" y="4761865"/>
            <a:ext cx="10041890" cy="15360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13460"/>
            <a:ext cx="1125156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3</a:t>
            </a:r>
            <a:r>
              <a:rPr lang="en-US" sz="2800">
                <a:solidFill>
                  <a:srgbClr val="92D050"/>
                </a:solidFill>
                <a:sym typeface="+mn-ea"/>
              </a:rPr>
              <a:t>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模块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就是把你写好的一个操作打包好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提供给别人去用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但你要提供一个接口（供别人使用的方法）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这里用到两个文件 文件夹的目录如图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4351655"/>
            <a:ext cx="5824220" cy="15792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331470"/>
            <a:ext cx="7848600" cy="6195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2170430"/>
            <a:ext cx="8453755" cy="4122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0705" y="1360805"/>
            <a:ext cx="238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C000"/>
                </a:solidFill>
              </a:rPr>
              <a:t>app.js</a:t>
            </a:r>
            <a:r>
              <a:rPr lang="zh-CN" altLang="en-US" sz="2400">
                <a:solidFill>
                  <a:srgbClr val="FFC000"/>
                </a:solidFill>
              </a:rPr>
              <a:t>文件中</a:t>
            </a:r>
            <a:endParaRPr lang="zh-CN" alt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4222115"/>
            <a:ext cx="11585575" cy="1797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89025" y="3643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运行结果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535" y="1013460"/>
            <a:ext cx="1125156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3</a:t>
            </a:r>
            <a:r>
              <a:rPr lang="en-US" sz="2800">
                <a:solidFill>
                  <a:srgbClr val="92D050"/>
                </a:solidFill>
                <a:sym typeface="+mn-ea"/>
              </a:rPr>
              <a:t>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模块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这里有个 函数重载  的用法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其实你们不必想的很复杂，就是</a:t>
            </a:r>
            <a:r>
              <a:rPr lang="en-US" altLang="zh-CN" sz="2400">
                <a:solidFill>
                  <a:srgbClr val="FFC000"/>
                </a:solidFill>
                <a:sym typeface="+mn-ea"/>
              </a:rPr>
              <a:t>nodejs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很聪明，</a:t>
            </a:r>
            <a:endParaRPr lang="zh-CN" altLang="en-US" sz="2400">
              <a:solidFill>
                <a:srgbClr val="FFC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C00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可以通过你传入的参数个数决定调用哪个函数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9900" y="1013460"/>
            <a:ext cx="1125156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4.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事件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myEmitter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监听事件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2653030"/>
            <a:ext cx="10814685" cy="36677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9900" y="1219200"/>
            <a:ext cx="112515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5.fs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读写文件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同步和异步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	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同步方式读文件</a:t>
            </a:r>
            <a:endParaRPr lang="zh-CN" altLang="en-US" sz="240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3048635"/>
            <a:ext cx="11363960" cy="3001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759200" y="3289300"/>
            <a:ext cx="4673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  <a:cs typeface="+mn-ea"/>
                <a:sym typeface="+mn-lt"/>
              </a:rPr>
              <a:t>Node.Js</a:t>
            </a:r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介绍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642235" y="2045335"/>
            <a:ext cx="6906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第一部分</a:t>
            </a:r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-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引入部分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535" y="1021715"/>
            <a:ext cx="1125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432560"/>
            <a:ext cx="7267575" cy="2307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7695" y="7569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同步方式写文件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4737735"/>
            <a:ext cx="4000500" cy="1870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62685" y="4092575"/>
            <a:ext cx="1003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rgbClr val="FFC000"/>
                </a:solidFill>
              </a:rPr>
              <a:t>这里从</a:t>
            </a:r>
            <a:r>
              <a:rPr lang="en-US" altLang="zh-CN" sz="3600">
                <a:solidFill>
                  <a:srgbClr val="FFC000"/>
                </a:solidFill>
              </a:rPr>
              <a:t>readMe.txt</a:t>
            </a:r>
            <a:r>
              <a:rPr lang="zh-CN" altLang="en-US" sz="3600">
                <a:solidFill>
                  <a:srgbClr val="FFC000"/>
                </a:solidFill>
              </a:rPr>
              <a:t>读文件写到</a:t>
            </a:r>
            <a:r>
              <a:rPr lang="en-US" altLang="zh-CN" sz="3600">
                <a:solidFill>
                  <a:srgbClr val="FFC000"/>
                </a:solidFill>
              </a:rPr>
              <a:t>writeMe.txt</a:t>
            </a:r>
            <a:r>
              <a:rPr lang="zh-CN" altLang="en-US" sz="3600">
                <a:solidFill>
                  <a:srgbClr val="FFC000"/>
                </a:solidFill>
              </a:rPr>
              <a:t>文件里去</a:t>
            </a:r>
            <a:endParaRPr lang="zh-CN" altLang="en-US" sz="3600">
              <a:solidFill>
                <a:srgbClr val="FFC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4870450"/>
            <a:ext cx="3422015" cy="17379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9900" y="682625"/>
            <a:ext cx="1125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这里说一个异步方法写函数的例子，详细方法见附件的源代码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partFive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部分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324610"/>
            <a:ext cx="10489565" cy="2397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4970" y="4081780"/>
            <a:ext cx="112515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err   :   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错误信息，逻辑值为真，</a:t>
            </a:r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r>
              <a:rPr lang="zh-CN" altLang="en-US" sz="2800">
                <a:solidFill>
                  <a:srgbClr val="92D050"/>
                </a:solidFill>
                <a:sym typeface="+mn-ea"/>
              </a:rPr>
              <a:t>所以如果程序执行错误的话，会在控制台输出错误信息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		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400">
                <a:solidFill>
                  <a:srgbClr val="FFC000"/>
                </a:solidFill>
                <a:sym typeface="+mn-ea"/>
              </a:rPr>
              <a:t>data </a:t>
            </a:r>
            <a:r>
              <a:rPr lang="zh-CN" altLang="en-US" sz="2400">
                <a:solidFill>
                  <a:srgbClr val="FFC000"/>
                </a:solidFill>
                <a:sym typeface="+mn-ea"/>
              </a:rPr>
              <a:t>： 是前面执行完后传入到回调函数的信息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		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9870" y="631825"/>
            <a:ext cx="623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C000"/>
                </a:solidFill>
              </a:rPr>
              <a:t>8.</a:t>
            </a:r>
            <a:r>
              <a:rPr lang="zh-CN" altLang="en-US" sz="2400">
                <a:solidFill>
                  <a:srgbClr val="FFC000"/>
                </a:solidFill>
              </a:rPr>
              <a:t>搭建服务器  </a:t>
            </a:r>
            <a:r>
              <a:rPr lang="en-US" altLang="zh-CN" sz="2400">
                <a:solidFill>
                  <a:srgbClr val="FFC000"/>
                </a:solidFill>
              </a:rPr>
              <a:t>text/pain</a:t>
            </a:r>
            <a:r>
              <a:rPr lang="zh-CN" altLang="en-US" sz="2400">
                <a:solidFill>
                  <a:srgbClr val="FFC000"/>
                </a:solidFill>
              </a:rPr>
              <a:t>类型的输出</a:t>
            </a:r>
            <a:endParaRPr lang="zh-CN" altLang="en-US" sz="240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1280160"/>
            <a:ext cx="9095105" cy="49669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1615" y="970915"/>
            <a:ext cx="623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C000"/>
                </a:solidFill>
              </a:rPr>
              <a:t>node app.js</a:t>
            </a:r>
            <a:r>
              <a:rPr lang="zh-CN" altLang="en-US" sz="2400">
                <a:solidFill>
                  <a:srgbClr val="FFC000"/>
                </a:solidFill>
              </a:rPr>
              <a:t>后，在浏览器输入</a:t>
            </a:r>
            <a:r>
              <a:rPr lang="en-US" altLang="zh-CN" sz="2400">
                <a:solidFill>
                  <a:srgbClr val="FFC000"/>
                </a:solidFill>
              </a:rPr>
              <a:t>127.0.0.1:3000</a:t>
            </a:r>
            <a:endParaRPr lang="zh-CN" altLang="en-US" sz="240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1713865"/>
            <a:ext cx="7879080" cy="2948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8690" y="5308600"/>
            <a:ext cx="6233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每刷新一次，控制台都会有一次</a:t>
            </a:r>
            <a:endParaRPr lang="zh-CN" altLang="en-US" sz="2400">
              <a:solidFill>
                <a:srgbClr val="FFC000"/>
              </a:solidFill>
            </a:endParaRPr>
          </a:p>
          <a:p>
            <a:r>
              <a:rPr lang="en-US" altLang="zh-CN" sz="2400">
                <a:solidFill>
                  <a:srgbClr val="FFC000"/>
                </a:solidFill>
              </a:rPr>
              <a:t>Request received</a:t>
            </a:r>
            <a:r>
              <a:rPr lang="zh-CN" altLang="en-US" sz="2400">
                <a:solidFill>
                  <a:srgbClr val="FFC000"/>
                </a:solidFill>
              </a:rPr>
              <a:t>的信息输出</a:t>
            </a:r>
            <a:endParaRPr lang="zh-CN" altLang="en-US" sz="2400">
              <a:solidFill>
                <a:srgbClr val="FFC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5085080"/>
            <a:ext cx="4091940" cy="960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6138545"/>
            <a:ext cx="7475220" cy="5257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9870" y="631825"/>
            <a:ext cx="623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C000"/>
                </a:solidFill>
              </a:rPr>
              <a:t>11.</a:t>
            </a:r>
            <a:r>
              <a:rPr lang="zh-CN" altLang="en-US" sz="2400">
                <a:solidFill>
                  <a:srgbClr val="FFC000"/>
                </a:solidFill>
              </a:rPr>
              <a:t>搭建服务器 提供</a:t>
            </a:r>
            <a:r>
              <a:rPr lang="en-US" altLang="zh-CN" sz="2400">
                <a:solidFill>
                  <a:srgbClr val="FFC000"/>
                </a:solidFill>
              </a:rPr>
              <a:t>html</a:t>
            </a:r>
            <a:r>
              <a:rPr lang="zh-CN" altLang="en-US" sz="2400">
                <a:solidFill>
                  <a:srgbClr val="FFC000"/>
                </a:solidFill>
              </a:rPr>
              <a:t>的响应功能</a:t>
            </a:r>
            <a:endParaRPr lang="zh-CN" altLang="en-US" sz="240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3307080"/>
            <a:ext cx="6026785" cy="2699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9430" y="2622550"/>
            <a:ext cx="7895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这里我们会让</a:t>
            </a:r>
            <a:r>
              <a:rPr lang="en-US" altLang="zh-CN" sz="2400">
                <a:solidFill>
                  <a:srgbClr val="00B050"/>
                </a:solidFill>
              </a:rPr>
              <a:t>index.html</a:t>
            </a:r>
            <a:r>
              <a:rPr lang="zh-CN" altLang="en-US" sz="2400">
                <a:solidFill>
                  <a:srgbClr val="00B050"/>
                </a:solidFill>
              </a:rPr>
              <a:t>能够响应并返回给客户端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481965"/>
            <a:ext cx="8602980" cy="61036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2917825"/>
            <a:ext cx="7521575" cy="2801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6380" y="1641475"/>
            <a:ext cx="762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引入刚刚写好的</a:t>
            </a:r>
            <a:r>
              <a:rPr lang="en-US" altLang="zh-CN" sz="2400">
                <a:solidFill>
                  <a:srgbClr val="FFC000"/>
                </a:solidFill>
              </a:rPr>
              <a:t>server</a:t>
            </a:r>
            <a:r>
              <a:rPr lang="zh-CN" altLang="en-US" sz="2400">
                <a:solidFill>
                  <a:srgbClr val="FFC000"/>
                </a:solidFill>
              </a:rPr>
              <a:t>文件</a:t>
            </a:r>
            <a:r>
              <a:rPr lang="en-US" altLang="zh-CN" sz="2400">
                <a:solidFill>
                  <a:srgbClr val="FFC000"/>
                </a:solidFill>
              </a:rPr>
              <a:t>,</a:t>
            </a:r>
            <a:r>
              <a:rPr lang="zh-CN" altLang="en-US" sz="2400">
                <a:solidFill>
                  <a:srgbClr val="FFC000"/>
                </a:solidFill>
              </a:rPr>
              <a:t>并开启服务器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</a:endParaRPr>
          </a:p>
          <a:p>
            <a:r>
              <a:rPr lang="zh-CN" altLang="en-US" sz="2400">
                <a:solidFill>
                  <a:srgbClr val="FFC000"/>
                </a:solidFill>
              </a:rPr>
              <a:t>这里顺带提一下，在控制台关闭服务器按</a:t>
            </a:r>
            <a:r>
              <a:rPr lang="en-US" altLang="zh-CN" sz="2400">
                <a:solidFill>
                  <a:srgbClr val="FFC000"/>
                </a:solidFill>
              </a:rPr>
              <a:t>ctrl + c</a:t>
            </a:r>
            <a:endParaRPr lang="en-US" altLang="zh-CN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370330"/>
            <a:ext cx="9012555" cy="5208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4345" y="631825"/>
            <a:ext cx="74517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00B050"/>
                </a:solidFill>
              </a:rPr>
              <a:t>写好一个</a:t>
            </a:r>
            <a:r>
              <a:rPr lang="en-US" altLang="zh-CN" sz="2800">
                <a:solidFill>
                  <a:srgbClr val="00B050"/>
                </a:solidFill>
              </a:rPr>
              <a:t>html</a:t>
            </a:r>
            <a:r>
              <a:rPr lang="zh-CN" altLang="en-US" sz="2800">
                <a:solidFill>
                  <a:srgbClr val="00B050"/>
                </a:solidFill>
              </a:rPr>
              <a:t>文档，叫</a:t>
            </a:r>
            <a:r>
              <a:rPr lang="en-US" altLang="zh-CN" sz="2800">
                <a:solidFill>
                  <a:srgbClr val="00B050"/>
                </a:solidFill>
              </a:rPr>
              <a:t>index.html</a:t>
            </a:r>
            <a:r>
              <a:rPr lang="zh-CN" altLang="en-US" sz="2800">
                <a:solidFill>
                  <a:srgbClr val="00B050"/>
                </a:solidFill>
              </a:rPr>
              <a:t>（默认主页）</a:t>
            </a:r>
            <a:endParaRPr lang="zh-CN" altLang="en-US" sz="28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91615" y="970915"/>
            <a:ext cx="623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C000"/>
                </a:solidFill>
              </a:rPr>
              <a:t>node app.js</a:t>
            </a:r>
            <a:r>
              <a:rPr lang="zh-CN" altLang="en-US" sz="2400">
                <a:solidFill>
                  <a:srgbClr val="FFC000"/>
                </a:solidFill>
              </a:rPr>
              <a:t>后，在浏览器输入</a:t>
            </a:r>
            <a:r>
              <a:rPr lang="en-US" altLang="zh-CN" sz="2400">
                <a:solidFill>
                  <a:srgbClr val="FFC000"/>
                </a:solidFill>
              </a:rPr>
              <a:t>127.0.0.1:3000</a:t>
            </a:r>
            <a:endParaRPr lang="zh-CN" altLang="en-US" sz="240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945" y="5308600"/>
            <a:ext cx="6233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每刷新一次，控制台都会有一次</a:t>
            </a:r>
            <a:endParaRPr lang="zh-CN" altLang="en-US" sz="2400">
              <a:solidFill>
                <a:srgbClr val="FFC000"/>
              </a:solidFill>
            </a:endParaRPr>
          </a:p>
          <a:p>
            <a:r>
              <a:rPr lang="en-US" altLang="zh-CN" sz="2400">
                <a:solidFill>
                  <a:srgbClr val="FFC000"/>
                </a:solidFill>
              </a:rPr>
              <a:t>Request received</a:t>
            </a:r>
            <a:r>
              <a:rPr lang="zh-CN" altLang="en-US" sz="2400">
                <a:solidFill>
                  <a:srgbClr val="FFC000"/>
                </a:solidFill>
              </a:rPr>
              <a:t>的信息输出</a:t>
            </a:r>
            <a:endParaRPr lang="zh-CN" altLang="en-US" sz="240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1705610"/>
            <a:ext cx="6134100" cy="3017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5033010"/>
            <a:ext cx="5573395" cy="1381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617980" y="960120"/>
            <a:ext cx="6233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92D050"/>
                </a:solidFill>
              </a:rPr>
              <a:t>不讲的内容，课后可自行看看</a:t>
            </a:r>
            <a:endParaRPr lang="en-US" sz="2400">
              <a:solidFill>
                <a:srgbClr val="92D050"/>
              </a:solidFill>
            </a:endParaRPr>
          </a:p>
          <a:p>
            <a:endParaRPr lang="en-US" sz="2400">
              <a:solidFill>
                <a:srgbClr val="FFC000"/>
              </a:solidFill>
            </a:endParaRPr>
          </a:p>
          <a:p>
            <a:r>
              <a:rPr lang="en-US" sz="2400">
                <a:solidFill>
                  <a:srgbClr val="FFC000"/>
                </a:solidFill>
              </a:rPr>
              <a:t>6.</a:t>
            </a:r>
            <a:r>
              <a:rPr lang="zh-CN" altLang="en-US" sz="2400">
                <a:solidFill>
                  <a:srgbClr val="FFC000"/>
                </a:solidFill>
              </a:rPr>
              <a:t>创建和删除目录</a:t>
            </a:r>
            <a:endParaRPr lang="zh-CN" altLang="en-US" sz="240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7980" y="2536825"/>
            <a:ext cx="702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C000"/>
                </a:solidFill>
              </a:rPr>
              <a:t>7.</a:t>
            </a:r>
            <a:r>
              <a:rPr lang="zh-CN" altLang="en-US" sz="2400">
                <a:solidFill>
                  <a:srgbClr val="FFC000"/>
                </a:solidFill>
              </a:rPr>
              <a:t>流和</a:t>
            </a:r>
            <a:r>
              <a:rPr lang="zh-CN" altLang="en-US" sz="2400">
                <a:solidFill>
                  <a:srgbClr val="FFC000"/>
                </a:solidFill>
              </a:rPr>
              <a:t>管道     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</a:endParaRPr>
          </a:p>
          <a:p>
            <a:r>
              <a:rPr lang="en-US" altLang="zh-CN" sz="2400">
                <a:solidFill>
                  <a:srgbClr val="FFC000"/>
                </a:solidFill>
              </a:rPr>
              <a:t>9.web</a:t>
            </a:r>
            <a:r>
              <a:rPr lang="zh-CN" altLang="en-US" sz="2400">
                <a:solidFill>
                  <a:srgbClr val="FFC000"/>
                </a:solidFill>
              </a:rPr>
              <a:t>服务器  </a:t>
            </a:r>
            <a:r>
              <a:rPr lang="en-US" altLang="zh-CN" sz="2400">
                <a:solidFill>
                  <a:srgbClr val="FFC000"/>
                </a:solidFill>
              </a:rPr>
              <a:t>json</a:t>
            </a:r>
            <a:r>
              <a:rPr lang="zh-CN" altLang="en-US" sz="2400">
                <a:solidFill>
                  <a:srgbClr val="FFC000"/>
                </a:solidFill>
              </a:rPr>
              <a:t>格式传送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en-US" altLang="zh-CN" sz="2400">
              <a:solidFill>
                <a:srgbClr val="FFC000"/>
              </a:solidFill>
            </a:endParaRPr>
          </a:p>
          <a:p>
            <a:r>
              <a:rPr lang="en-US" altLang="zh-CN" sz="2400">
                <a:solidFill>
                  <a:srgbClr val="FFC000"/>
                </a:solidFill>
              </a:rPr>
              <a:t>10.</a:t>
            </a:r>
            <a:r>
              <a:rPr lang="zh-CN" altLang="en-US" sz="2400">
                <a:solidFill>
                  <a:srgbClr val="FFC000"/>
                </a:solidFill>
              </a:rPr>
              <a:t>与第</a:t>
            </a:r>
            <a:r>
              <a:rPr lang="en-US" altLang="zh-CN" sz="2400">
                <a:solidFill>
                  <a:srgbClr val="FFC000"/>
                </a:solidFill>
              </a:rPr>
              <a:t>11</a:t>
            </a:r>
            <a:r>
              <a:rPr lang="zh-CN" altLang="en-US" sz="2400">
                <a:solidFill>
                  <a:srgbClr val="FFC000"/>
                </a:solidFill>
              </a:rPr>
              <a:t>差不多，只不过</a:t>
            </a:r>
            <a:r>
              <a:rPr lang="en-US" altLang="zh-CN" sz="2400">
                <a:solidFill>
                  <a:srgbClr val="FFC000"/>
                </a:solidFill>
              </a:rPr>
              <a:t>11</a:t>
            </a:r>
            <a:r>
              <a:rPr lang="zh-CN" altLang="en-US" sz="2400">
                <a:solidFill>
                  <a:srgbClr val="FFC000"/>
                </a:solidFill>
              </a:rPr>
              <a:t>以模块形式（更推荐</a:t>
            </a:r>
            <a:r>
              <a:rPr lang="en-US" altLang="zh-CN" sz="2400">
                <a:solidFill>
                  <a:srgbClr val="FFC000"/>
                </a:solidFill>
              </a:rPr>
              <a:t>11</a:t>
            </a:r>
            <a:r>
              <a:rPr lang="zh-CN" altLang="en-US" sz="2400">
                <a:solidFill>
                  <a:srgbClr val="FFC000"/>
                </a:solidFill>
              </a:rPr>
              <a:t>写的那种方式</a:t>
            </a:r>
            <a:r>
              <a:rPr lang="zh-CN" altLang="en-US" sz="2400">
                <a:solidFill>
                  <a:srgbClr val="FFC000"/>
                </a:solidFill>
              </a:rPr>
              <a:t>）</a:t>
            </a:r>
            <a:endParaRPr lang="zh-CN" altLang="en-US" sz="2400">
              <a:solidFill>
                <a:srgbClr val="FFC000"/>
              </a:solidFill>
            </a:endParaRPr>
          </a:p>
          <a:p>
            <a:endParaRPr lang="zh-CN" altLang="en-US" sz="2400">
              <a:solidFill>
                <a:srgbClr val="FFC000"/>
              </a:solidFill>
            </a:endParaRPr>
          </a:p>
          <a:p>
            <a:r>
              <a:rPr lang="en-US" altLang="zh-CN" sz="2400">
                <a:solidFill>
                  <a:srgbClr val="92D050"/>
                </a:solidFill>
              </a:rPr>
              <a:t>12.</a:t>
            </a:r>
            <a:r>
              <a:rPr lang="zh-CN" altLang="en-US" sz="2400">
                <a:solidFill>
                  <a:srgbClr val="92D050"/>
                </a:solidFill>
              </a:rPr>
              <a:t>路由</a:t>
            </a:r>
            <a:r>
              <a:rPr lang="en-US" altLang="zh-CN" sz="2400">
                <a:solidFill>
                  <a:srgbClr val="92D050"/>
                </a:solidFill>
              </a:rPr>
              <a:t>(</a:t>
            </a:r>
            <a:r>
              <a:rPr lang="zh-CN" altLang="en-US" sz="2400">
                <a:solidFill>
                  <a:srgbClr val="92D050"/>
                </a:solidFill>
              </a:rPr>
              <a:t>运行</a:t>
            </a:r>
            <a:r>
              <a:rPr lang="zh-CN" altLang="en-US" sz="2400">
                <a:solidFill>
                  <a:srgbClr val="92D050"/>
                </a:solidFill>
              </a:rPr>
              <a:t>多个页面，推荐看一下</a:t>
            </a:r>
            <a:r>
              <a:rPr lang="en-US" altLang="zh-CN" sz="2400">
                <a:solidFill>
                  <a:srgbClr val="92D050"/>
                </a:solidFill>
              </a:rPr>
              <a:t>)</a:t>
            </a:r>
            <a:endParaRPr lang="en-US" altLang="zh-CN" sz="2400">
              <a:solidFill>
                <a:srgbClr val="92D050"/>
              </a:solidFill>
            </a:endParaRPr>
          </a:p>
          <a:p>
            <a:endParaRPr lang="en-US" altLang="zh-CN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rgbClr val="92D050"/>
                </a:solidFill>
              </a:rPr>
              <a:t>13.</a:t>
            </a:r>
            <a:r>
              <a:rPr lang="zh-CN" altLang="en-US" sz="2400">
                <a:solidFill>
                  <a:srgbClr val="92D050"/>
                </a:solidFill>
              </a:rPr>
              <a:t>分成更细的模块</a:t>
            </a:r>
            <a:endParaRPr lang="zh-CN" altLang="en-US" sz="240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7975" y="368300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>
                <a:solidFill>
                  <a:srgbClr val="00B0F0"/>
                </a:solidFill>
              </a:rPr>
              <a:t>一</a:t>
            </a:r>
            <a:r>
              <a:rPr lang="en-US" altLang="zh-CN" sz="4000" b="1">
                <a:solidFill>
                  <a:srgbClr val="00B0F0"/>
                </a:solidFill>
              </a:rPr>
              <a:t>.(1)</a:t>
            </a:r>
            <a:r>
              <a:rPr lang="zh-CN" sz="4000" b="1">
                <a:solidFill>
                  <a:srgbClr val="00B0F0"/>
                </a:solidFill>
              </a:rPr>
              <a:t>先明白啥是服务器</a:t>
            </a:r>
            <a:endParaRPr lang="zh-CN" sz="4000" b="1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68020" y="1443990"/>
            <a:ext cx="108921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 dirty="0">
                <a:solidFill>
                  <a:srgbClr val="00B050"/>
                </a:solidFill>
                <a:cs typeface="+mn-ea"/>
                <a:sym typeface="+mn-lt"/>
              </a:rPr>
              <a:t>服务器是</a:t>
            </a:r>
            <a:r>
              <a:rPr sz="3600" dirty="0">
                <a:solidFill>
                  <a:srgbClr val="FF0000"/>
                </a:solidFill>
                <a:cs typeface="+mn-ea"/>
                <a:sym typeface="+mn-lt"/>
              </a:rPr>
              <a:t>计算机</a:t>
            </a:r>
            <a:r>
              <a:rPr sz="3600" dirty="0">
                <a:solidFill>
                  <a:srgbClr val="00B050"/>
                </a:solidFill>
                <a:cs typeface="+mn-ea"/>
                <a:sym typeface="+mn-lt"/>
              </a:rPr>
              <a:t>的一种，它比普通计算机运行</a:t>
            </a:r>
            <a:r>
              <a:rPr sz="3600" dirty="0">
                <a:solidFill>
                  <a:srgbClr val="FF0000"/>
                </a:solidFill>
                <a:cs typeface="+mn-ea"/>
                <a:sym typeface="+mn-lt"/>
              </a:rPr>
              <a:t>更快</a:t>
            </a:r>
            <a:r>
              <a:rPr sz="3600" dirty="0">
                <a:solidFill>
                  <a:srgbClr val="00B050"/>
                </a:solidFill>
                <a:cs typeface="+mn-ea"/>
                <a:sym typeface="+mn-lt"/>
              </a:rPr>
              <a:t>、负载</a:t>
            </a:r>
            <a:r>
              <a:rPr sz="3600" dirty="0">
                <a:solidFill>
                  <a:srgbClr val="FF0000"/>
                </a:solidFill>
                <a:cs typeface="+mn-ea"/>
                <a:sym typeface="+mn-lt"/>
              </a:rPr>
              <a:t>更高</a:t>
            </a:r>
            <a:r>
              <a:rPr sz="3600" dirty="0">
                <a:solidFill>
                  <a:srgbClr val="00B050"/>
                </a:solidFill>
                <a:cs typeface="+mn-ea"/>
                <a:sym typeface="+mn-lt"/>
              </a:rPr>
              <a:t>、价格更贵。</a:t>
            </a:r>
            <a:endParaRPr sz="36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l"/>
            <a:endParaRPr sz="36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l"/>
            <a:endParaRPr sz="3600" dirty="0">
              <a:solidFill>
                <a:srgbClr val="00B050"/>
              </a:solidFill>
              <a:cs typeface="+mn-ea"/>
              <a:sym typeface="+mn-lt"/>
            </a:endParaRPr>
          </a:p>
          <a:p>
            <a:pPr algn="l"/>
            <a:r>
              <a:rPr sz="3600" dirty="0">
                <a:solidFill>
                  <a:srgbClr val="00B050"/>
                </a:solidFill>
                <a:cs typeface="+mn-ea"/>
                <a:sym typeface="+mn-lt"/>
              </a:rPr>
              <a:t>服务器作为电子设备，其内部的结构十分的复杂，但与普通的计算机内部结构相差不大，如：cpu、硬盘、内存，系统、系统总线等。</a:t>
            </a:r>
            <a:endParaRPr sz="3600" dirty="0">
              <a:solidFill>
                <a:srgbClr val="00B0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0165" y="1219200"/>
            <a:ext cx="70269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2D050"/>
                </a:solidFill>
                <a:sym typeface="+mn-ea"/>
              </a:rPr>
              <a:t>13.</a:t>
            </a:r>
            <a:r>
              <a:rPr lang="zh-CN" altLang="en-US" sz="2400">
                <a:solidFill>
                  <a:srgbClr val="92D050"/>
                </a:solidFill>
                <a:sym typeface="+mn-ea"/>
              </a:rPr>
              <a:t>分成更细的模块</a:t>
            </a:r>
            <a:endParaRPr lang="zh-CN" altLang="en-US" sz="2400">
              <a:solidFill>
                <a:srgbClr val="92D050"/>
              </a:solidFill>
              <a:sym typeface="+mn-ea"/>
            </a:endParaRPr>
          </a:p>
          <a:p>
            <a:endParaRPr lang="zh-CN" altLang="en-US" sz="2400">
              <a:solidFill>
                <a:srgbClr val="92D05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15*npm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16*npm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15,16</a:t>
            </a:r>
            <a:r>
              <a:rPr lang="zh-CN" altLang="en-US" sz="2400">
                <a:solidFill>
                  <a:srgbClr val="00B0F0"/>
                </a:solidFill>
              </a:rPr>
              <a:t>不建议看这个程序，不过推荐的链接是可以的。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-187213" y="1010756"/>
            <a:ext cx="763332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加油！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73880" y="4539615"/>
            <a:ext cx="4905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踏进</a:t>
            </a:r>
            <a:r>
              <a:rPr lang="zh-CN" altLang="en-US" sz="2800">
                <a:solidFill>
                  <a:srgbClr val="00B050"/>
                </a:solidFill>
              </a:rPr>
              <a:t>后端</a:t>
            </a:r>
            <a:r>
              <a:rPr lang="zh-CN" altLang="en-US" sz="2800">
                <a:solidFill>
                  <a:srgbClr val="00B0F0"/>
                </a:solidFill>
              </a:rPr>
              <a:t>的世界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265" y="3244850"/>
            <a:ext cx="355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经过这一节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9165" y="4000500"/>
            <a:ext cx="3551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你们已经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9900" y="450850"/>
            <a:ext cx="11252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400" b="1">
                <a:solidFill>
                  <a:srgbClr val="00B0F0"/>
                </a:solidFill>
                <a:sym typeface="+mn-ea"/>
              </a:rPr>
              <a:t>.(2)</a:t>
            </a:r>
            <a:r>
              <a:rPr lang="zh-CN" altLang="en-US" sz="4400" b="1">
                <a:solidFill>
                  <a:srgbClr val="00B0F0"/>
                </a:solidFill>
                <a:sym typeface="+mn-ea"/>
              </a:rPr>
              <a:t>为什么要学</a:t>
            </a:r>
            <a:r>
              <a:rPr lang="en-US" altLang="zh-CN" sz="4400" b="1">
                <a:solidFill>
                  <a:srgbClr val="00B0F0"/>
                </a:solidFill>
                <a:sym typeface="+mn-ea"/>
              </a:rPr>
              <a:t>node.js?</a:t>
            </a:r>
            <a:endParaRPr lang="en-US" altLang="zh-CN" sz="44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89025" y="1219200"/>
            <a:ext cx="95745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zh-CN" sz="2800" dirty="0">
                <a:solidFill>
                  <a:srgbClr val="EF5350"/>
                </a:solidFill>
                <a:cs typeface="+mn-ea"/>
                <a:sym typeface="+mn-lt"/>
              </a:rPr>
              <a:t>我们到目前为止只了解了一小撮前端内容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写写页面，写写交互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..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但如果想提供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24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小时不关机、时刻获取数据、返回数据等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对数据的服务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，前端是实现不了的，它缺少了中间的权限认证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通过服务器的中间处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s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理对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数据库进行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访问。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zh-CN" sz="2800" dirty="0">
                <a:solidFill>
                  <a:srgbClr val="EF5350"/>
                </a:solidFill>
                <a:cs typeface="+mn-ea"/>
                <a:sym typeface="+mn-lt"/>
              </a:rPr>
              <a:t>但是我们不知道服务端怎么做的、接口怎么做的、数据怎么处理的，我们该怎么入手服务端这一板块的知识呢？</a:t>
            </a:r>
            <a:endParaRPr lang="zh-CN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4747260"/>
            <a:ext cx="9282430" cy="64516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3600" b="1">
                <a:solidFill>
                  <a:srgbClr val="92D050"/>
                </a:solidFill>
              </a:rPr>
              <a:t>Node.js</a:t>
            </a:r>
            <a:r>
              <a:rPr lang="zh-CN" altLang="en-US" sz="3600" b="1">
                <a:solidFill>
                  <a:srgbClr val="92D050"/>
                </a:solidFill>
              </a:rPr>
              <a:t>作为一个工具，帮助我们接触服务端</a:t>
            </a:r>
            <a:endParaRPr lang="zh-CN" altLang="en-US" sz="3600" b="1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195" y="555625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.(3)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什么是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node.js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？</a:t>
            </a:r>
            <a:endParaRPr lang="zh-CN" altLang="en-US" sz="4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-234315" y="970915"/>
            <a:ext cx="9574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</a:t>
            </a:r>
            <a:r>
              <a:rPr lang="zh-CN" sz="2800" dirty="0">
                <a:solidFill>
                  <a:srgbClr val="92D050"/>
                </a:solidFill>
                <a:cs typeface="+mn-ea"/>
                <a:sym typeface="+mn-lt"/>
              </a:rPr>
              <a:t>看一下这个</a:t>
            </a:r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Hello World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程序（先不用看懂每一句意思）</a:t>
            </a:r>
            <a:endParaRPr lang="zh-CN" altLang="en-US" sz="2800" dirty="0">
              <a:solidFill>
                <a:srgbClr val="92D050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2329180"/>
            <a:ext cx="8742045" cy="4224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195" y="555625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.(3)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什么是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node.js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？</a:t>
            </a:r>
            <a:endParaRPr lang="zh-CN" altLang="en-US" sz="40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18540" y="1219200"/>
            <a:ext cx="95745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   </a:t>
            </a:r>
            <a:r>
              <a:rPr lang="en-US" sz="2800" dirty="0">
                <a:solidFill>
                  <a:srgbClr val="92D050"/>
                </a:solidFill>
                <a:cs typeface="+mn-ea"/>
                <a:sym typeface="+mn-lt"/>
              </a:rPr>
              <a:t>node.js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不是一个语言</a:t>
            </a:r>
            <a:endParaRPr lang="zh-CN" altLang="en-US" sz="2800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不是一个库</a:t>
            </a:r>
            <a:endParaRPr lang="zh-CN" altLang="en-US" sz="2800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不是一个框架</a:t>
            </a:r>
            <a:endParaRPr lang="zh-CN" altLang="en-US" sz="2800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	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According to official explaination: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	Node.js® is a JavaScript runtime built on Chrome's 	V8 JavaScript engine.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algn="l"/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简单来说，它是一个</a:t>
            </a:r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javascript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运行时环境</a:t>
            </a:r>
            <a:endParaRPr lang="zh-CN" altLang="en-US" sz="2800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rgbClr val="92D050"/>
                </a:solidFill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92D050"/>
                </a:solidFill>
                <a:cs typeface="+mn-ea"/>
                <a:sym typeface="+mn-lt"/>
              </a:rPr>
              <a:t>再直白点，</a:t>
            </a:r>
            <a:r>
              <a:rPr lang="en-US" altLang="zh-CN" sz="2800" b="1" dirty="0">
                <a:solidFill>
                  <a:srgbClr val="92D050"/>
                </a:solidFill>
                <a:cs typeface="+mn-ea"/>
                <a:sym typeface="+mn-lt"/>
              </a:rPr>
              <a:t>node.js</a:t>
            </a:r>
            <a:r>
              <a:rPr lang="zh-CN" altLang="en-US" sz="2800" b="1" dirty="0">
                <a:solidFill>
                  <a:srgbClr val="92D050"/>
                </a:solidFill>
                <a:cs typeface="+mn-ea"/>
                <a:sym typeface="+mn-lt"/>
              </a:rPr>
              <a:t>可以解析、执行</a:t>
            </a:r>
            <a:r>
              <a:rPr lang="en-US" altLang="zh-CN" sz="2800" b="1" dirty="0">
                <a:solidFill>
                  <a:srgbClr val="92D050"/>
                </a:solidFill>
                <a:cs typeface="+mn-ea"/>
                <a:sym typeface="+mn-lt"/>
              </a:rPr>
              <a:t>js</a:t>
            </a:r>
            <a:r>
              <a:rPr lang="zh-CN" altLang="en-US" sz="2800" b="1" dirty="0">
                <a:solidFill>
                  <a:srgbClr val="92D050"/>
                </a:solidFill>
                <a:cs typeface="+mn-ea"/>
                <a:sym typeface="+mn-lt"/>
              </a:rPr>
              <a:t>代码</a:t>
            </a:r>
            <a:endParaRPr lang="en-US" altLang="zh-CN" sz="2800" dirty="0">
              <a:solidFill>
                <a:srgbClr val="92D050"/>
              </a:solidFill>
              <a:cs typeface="+mn-ea"/>
              <a:sym typeface="+mn-lt"/>
            </a:endParaRPr>
          </a:p>
          <a:p>
            <a:pPr algn="l"/>
            <a:endParaRPr lang="en-US" altLang="zh-CN" sz="2800" dirty="0">
              <a:solidFill>
                <a:srgbClr val="92D0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1089025" y="1219200"/>
            <a:ext cx="95745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</a:t>
            </a:r>
            <a:r>
              <a:rPr sz="2800" dirty="0">
                <a:solidFill>
                  <a:srgbClr val="FFFF00"/>
                </a:solidFill>
                <a:cs typeface="+mn-ea"/>
                <a:sym typeface="+mn-lt"/>
              </a:rPr>
              <a:t> Node.js 是一个基于 Chrome V8 引擎的 JavaScript 运行环境。Node.js 使用了一个事件驱动、非阻塞式 I/O 的模型，使其轻量又高效。</a:t>
            </a:r>
            <a:endParaRPr sz="28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1580" y="3781425"/>
            <a:ext cx="8528685" cy="224536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sz="2800" dirty="0">
                <a:solidFill>
                  <a:srgbClr val="00B0F0"/>
                </a:solidFill>
                <a:cs typeface="+mn-ea"/>
                <a:sym typeface="+mn-lt"/>
              </a:rPr>
              <a:t>Node.js 的包管理器 npm，是全球最大的开源库生态系统。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https://www.npmjs.com/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r>
              <a:rPr lang="en-US" sz="2800" dirty="0">
                <a:solidFill>
                  <a:srgbClr val="00B050"/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rgbClr val="00B050"/>
                </a:solidFill>
                <a:cs typeface="+mn-ea"/>
                <a:sym typeface="+mn-lt"/>
              </a:rPr>
              <a:t>可选了解，不过有兴趣深入</a:t>
            </a:r>
            <a:r>
              <a:rPr lang="en-US" altLang="zh-CN" sz="2800" dirty="0">
                <a:solidFill>
                  <a:srgbClr val="00B050"/>
                </a:solidFill>
                <a:cs typeface="+mn-ea"/>
                <a:sym typeface="+mn-lt"/>
              </a:rPr>
              <a:t>nodejs</a:t>
            </a:r>
            <a:r>
              <a:rPr lang="zh-CN" altLang="en-US" sz="2800" dirty="0">
                <a:solidFill>
                  <a:srgbClr val="00B050"/>
                </a:solidFill>
                <a:cs typeface="+mn-ea"/>
                <a:sym typeface="+mn-lt"/>
              </a:rPr>
              <a:t>学习的应该尽量多了解</a:t>
            </a:r>
            <a:r>
              <a:rPr lang="en-US" sz="2800" dirty="0">
                <a:solidFill>
                  <a:srgbClr val="00B050"/>
                </a:solidFill>
                <a:cs typeface="+mn-ea"/>
                <a:sym typeface="+mn-lt"/>
              </a:rPr>
              <a:t>)</a:t>
            </a:r>
            <a:endParaRPr sz="2800" dirty="0">
              <a:solidFill>
                <a:srgbClr val="00B050"/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195" y="555625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.(3)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什么是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node.js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？</a:t>
            </a:r>
            <a:endParaRPr lang="zh-CN" altLang="en-US" sz="40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39190"/>
            <a:ext cx="11582400" cy="5509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4195" y="258445"/>
            <a:ext cx="1125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B0F0"/>
                </a:solidFill>
                <a:sym typeface="+mn-ea"/>
              </a:rPr>
              <a:t>一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.(3)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什么是</a:t>
            </a:r>
            <a:r>
              <a:rPr lang="en-US" altLang="zh-CN" sz="4000" b="1">
                <a:solidFill>
                  <a:srgbClr val="00B0F0"/>
                </a:solidFill>
                <a:sym typeface="+mn-ea"/>
              </a:rPr>
              <a:t>node.js</a:t>
            </a:r>
            <a:r>
              <a:rPr lang="zh-CN" altLang="en-US" sz="4000" b="1">
                <a:solidFill>
                  <a:srgbClr val="00B0F0"/>
                </a:solidFill>
                <a:sym typeface="+mn-ea"/>
              </a:rPr>
              <a:t>？</a:t>
            </a:r>
            <a:endParaRPr lang="zh-CN" altLang="en-US" sz="40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演示</Application>
  <PresentationFormat>宽屏</PresentationFormat>
  <Paragraphs>249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简洁红蓝配色</dc:title>
  <dc:creator>第一PPT</dc:creator>
  <cp:keywords>www.1ppt.com</cp:keywords>
  <dc:description>第一PPT，www.1ppt.com</dc:description>
  <cp:lastModifiedBy>云艾钟</cp:lastModifiedBy>
  <cp:revision>227</cp:revision>
  <dcterms:created xsi:type="dcterms:W3CDTF">2017-01-13T03:37:00Z</dcterms:created>
  <dcterms:modified xsi:type="dcterms:W3CDTF">2019-12-03T04:40:25Z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