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75" r:id="rId4"/>
    <p:sldId id="276" r:id="rId5"/>
    <p:sldId id="319" r:id="rId6"/>
    <p:sldId id="320" r:id="rId7"/>
    <p:sldId id="321" r:id="rId8"/>
    <p:sldId id="330" r:id="rId9"/>
    <p:sldId id="331" r:id="rId10"/>
    <p:sldId id="332" r:id="rId11"/>
    <p:sldId id="333" r:id="rId12"/>
    <p:sldId id="334" r:id="rId13"/>
    <p:sldId id="277" r:id="rId14"/>
    <p:sldId id="322" r:id="rId15"/>
    <p:sldId id="341" r:id="rId16"/>
    <p:sldId id="335" r:id="rId17"/>
    <p:sldId id="323" r:id="rId18"/>
    <p:sldId id="339" r:id="rId19"/>
    <p:sldId id="336" r:id="rId20"/>
    <p:sldId id="340" r:id="rId21"/>
    <p:sldId id="337" r:id="rId22"/>
    <p:sldId id="342" r:id="rId23"/>
    <p:sldId id="338" r:id="rId24"/>
    <p:sldId id="344" r:id="rId25"/>
    <p:sldId id="345" r:id="rId26"/>
    <p:sldId id="362" r:id="rId27"/>
    <p:sldId id="363" r:id="rId28"/>
    <p:sldId id="365" r:id="rId29"/>
    <p:sldId id="364" r:id="rId30"/>
    <p:sldId id="278" r:id="rId31"/>
    <p:sldId id="325" r:id="rId32"/>
    <p:sldId id="326" r:id="rId33"/>
    <p:sldId id="367" r:id="rId34"/>
    <p:sldId id="369" r:id="rId35"/>
    <p:sldId id="368" r:id="rId36"/>
    <p:sldId id="370" r:id="rId37"/>
    <p:sldId id="28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50"/>
    <a:srgbClr val="323C50"/>
    <a:srgbClr val="CA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29"/>
      </p:cViewPr>
      <p:guideLst>
        <p:guide orient="horz" pos="2163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97028" y="59739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6845" y="1550670"/>
            <a:ext cx="6078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cs typeface="+mn-ea"/>
                <a:sym typeface="+mn-lt"/>
              </a:rPr>
              <a:t>JavaScript</a:t>
            </a:r>
            <a:endParaRPr lang="en-US" sz="9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1660" y="2276750"/>
            <a:ext cx="72086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4985" y="4186555"/>
            <a:ext cx="42291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6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cs typeface="+mn-ea"/>
                <a:sym typeface="+mn-lt"/>
              </a:rPr>
              <a:t>jQurey</a:t>
            </a:r>
            <a:endParaRPr lang="zh-CN" altLang="en-US" sz="660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975" y="522605"/>
            <a:ext cx="1125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00B0F0"/>
                </a:solidFill>
              </a:rPr>
              <a:t>4.windows</a:t>
            </a:r>
            <a:endParaRPr lang="en-US" altLang="zh-CN" sz="3200">
              <a:solidFill>
                <a:srgbClr val="00B0F0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2865" y="1219200"/>
            <a:ext cx="54775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r>
              <a:rPr lang="en-US" sz="2800" dirty="0">
                <a:solidFill>
                  <a:srgbClr val="EF5350"/>
                </a:solidFill>
                <a:cs typeface="+mn-ea"/>
                <a:sym typeface="+mn-lt"/>
              </a:rPr>
              <a:t>1.</a:t>
            </a:r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window.open() - 打开新窗口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r>
              <a:rPr lang="en-US" sz="2800" dirty="0">
                <a:solidFill>
                  <a:srgbClr val="EF5350"/>
                </a:solidFill>
                <a:cs typeface="+mn-ea"/>
                <a:sym typeface="+mn-lt"/>
              </a:rPr>
              <a:t>2.</a:t>
            </a:r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window.close() - 关闭当前窗口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800" dirty="0">
                <a:solidFill>
                  <a:srgbClr val="00B050"/>
                </a:solidFill>
                <a:cs typeface="+mn-ea"/>
                <a:sym typeface="+mn-lt"/>
              </a:rPr>
              <a:t>windows</a:t>
            </a:r>
            <a:r>
              <a:rPr lang="zh-CN" sz="2800" dirty="0">
                <a:solidFill>
                  <a:srgbClr val="00B050"/>
                </a:solidFill>
                <a:cs typeface="+mn-ea"/>
                <a:sym typeface="+mn-lt"/>
              </a:rPr>
              <a:t>一般可缺省</a:t>
            </a:r>
            <a:r>
              <a:rPr sz="2800" dirty="0">
                <a:solidFill>
                  <a:srgbClr val="00B050"/>
                </a:solidFill>
                <a:cs typeface="+mn-ea"/>
                <a:sym typeface="+mn-lt"/>
              </a:rPr>
              <a:t>  </a:t>
            </a:r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5923915" y="1370965"/>
            <a:ext cx="54775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r>
              <a:rPr lang="en-US" sz="2800" dirty="0">
                <a:solidFill>
                  <a:srgbClr val="FFC000"/>
                </a:solidFill>
                <a:cs typeface="+mn-ea"/>
                <a:sym typeface="+mn-lt"/>
              </a:rPr>
              <a:t>3.</a:t>
            </a:r>
            <a:r>
              <a:rPr lang="en-US" sz="2800" dirty="0">
                <a:solidFill>
                  <a:srgbClr val="FFC000"/>
                </a:solidFill>
                <a:cs typeface="+mn-ea"/>
                <a:sym typeface="+mn-lt"/>
              </a:rPr>
              <a:t>history.back</a:t>
            </a:r>
            <a:r>
              <a:rPr sz="2800" dirty="0">
                <a:solidFill>
                  <a:srgbClr val="FFC000"/>
                </a:solidFill>
                <a:cs typeface="+mn-ea"/>
                <a:sym typeface="+mn-lt"/>
              </a:rPr>
              <a:t>() - </a:t>
            </a:r>
            <a:r>
              <a:rPr lang="zh-CN" sz="2800" dirty="0">
                <a:solidFill>
                  <a:srgbClr val="FFC000"/>
                </a:solidFill>
                <a:cs typeface="+mn-ea"/>
                <a:sym typeface="+mn-lt"/>
              </a:rPr>
              <a:t>放回上一个</a:t>
            </a:r>
            <a:r>
              <a:rPr sz="2800" dirty="0">
                <a:solidFill>
                  <a:srgbClr val="FFC000"/>
                </a:solidFill>
                <a:cs typeface="+mn-ea"/>
                <a:sym typeface="+mn-lt"/>
              </a:rPr>
              <a:t>窗口</a:t>
            </a:r>
            <a:endParaRPr sz="2800" dirty="0">
              <a:solidFill>
                <a:srgbClr val="FFC00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FFC00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FFC000"/>
                </a:solidFill>
                <a:cs typeface="+mn-ea"/>
                <a:sym typeface="+mn-lt"/>
              </a:rPr>
              <a:t>    </a:t>
            </a:r>
            <a:r>
              <a:rPr lang="en-US" sz="2800" dirty="0">
                <a:solidFill>
                  <a:srgbClr val="FFC000"/>
                </a:solidFill>
                <a:cs typeface="+mn-ea"/>
                <a:sym typeface="+mn-lt"/>
              </a:rPr>
              <a:t>4.</a:t>
            </a:r>
            <a:r>
              <a:rPr lang="en-US" sz="2800" dirty="0">
                <a:solidFill>
                  <a:srgbClr val="FFC000"/>
                </a:solidFill>
                <a:cs typeface="+mn-ea"/>
                <a:sym typeface="+mn-lt"/>
              </a:rPr>
              <a:t>history</a:t>
            </a:r>
            <a:r>
              <a:rPr sz="2800" dirty="0">
                <a:solidFill>
                  <a:srgbClr val="FFC000"/>
                </a:solidFill>
                <a:cs typeface="+mn-ea"/>
                <a:sym typeface="+mn-lt"/>
              </a:rPr>
              <a:t>.</a:t>
            </a:r>
            <a:r>
              <a:rPr lang="en-US" sz="2800" dirty="0">
                <a:solidFill>
                  <a:srgbClr val="FFC000"/>
                </a:solidFill>
                <a:cs typeface="+mn-ea"/>
                <a:sym typeface="+mn-lt"/>
              </a:rPr>
              <a:t>forward</a:t>
            </a:r>
            <a:r>
              <a:rPr sz="2800" dirty="0">
                <a:solidFill>
                  <a:srgbClr val="FFC000"/>
                </a:solidFill>
                <a:cs typeface="+mn-ea"/>
                <a:sym typeface="+mn-lt"/>
              </a:rPr>
              <a:t>() - </a:t>
            </a:r>
            <a:r>
              <a:rPr lang="zh-CN" sz="2800" dirty="0">
                <a:solidFill>
                  <a:srgbClr val="FFC000"/>
                </a:solidFill>
                <a:cs typeface="+mn-ea"/>
                <a:sym typeface="+mn-lt"/>
              </a:rPr>
              <a:t>前进一个窗口</a:t>
            </a:r>
            <a:endParaRPr sz="2800" dirty="0">
              <a:solidFill>
                <a:srgbClr val="FFC00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lang="zh-CN" sz="2800" dirty="0">
                <a:solidFill>
                  <a:srgbClr val="00B050"/>
                </a:solidFill>
                <a:cs typeface="+mn-ea"/>
                <a:sym typeface="+mn-lt"/>
              </a:rPr>
              <a:t>这里缺省了</a:t>
            </a:r>
            <a:r>
              <a:rPr lang="en-US" altLang="zh-CN" sz="2800" dirty="0">
                <a:solidFill>
                  <a:srgbClr val="00B050"/>
                </a:solidFill>
                <a:cs typeface="+mn-ea"/>
                <a:sym typeface="+mn-lt"/>
              </a:rPr>
              <a:t>windows</a:t>
            </a:r>
            <a:r>
              <a:rPr sz="2800" dirty="0">
                <a:solidFill>
                  <a:srgbClr val="00B050"/>
                </a:solidFill>
                <a:cs typeface="+mn-ea"/>
                <a:sym typeface="+mn-lt"/>
              </a:rPr>
              <a:t>  </a:t>
            </a:r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975" y="522605"/>
            <a:ext cx="1125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00B0F0"/>
                </a:solidFill>
              </a:rPr>
              <a:t>4.windows</a:t>
            </a:r>
            <a:endParaRPr lang="en-US" altLang="zh-CN" sz="3200">
              <a:solidFill>
                <a:srgbClr val="00B0F0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089025" y="1219200"/>
            <a:ext cx="71602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    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326515"/>
            <a:ext cx="7506335" cy="1541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119755"/>
            <a:ext cx="7473315" cy="1346835"/>
          </a:xfrm>
          <a:prstGeom prst="rect">
            <a:avLst/>
          </a:prstGeom>
        </p:spPr>
      </p:pic>
      <p:sp>
        <p:nvSpPr>
          <p:cNvPr id="8" name="TextBox 76"/>
          <p:cNvSpPr txBox="1"/>
          <p:nvPr/>
        </p:nvSpPr>
        <p:spPr>
          <a:xfrm>
            <a:off x="1244600" y="4794250"/>
            <a:ext cx="71602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r>
              <a:rPr lang="zh-CN" sz="2800" dirty="0">
                <a:solidFill>
                  <a:srgbClr val="00B050"/>
                </a:solidFill>
                <a:cs typeface="+mn-ea"/>
                <a:sym typeface="+mn-lt"/>
              </a:rPr>
              <a:t>还有其他属性，这里就不一一列举了</a:t>
            </a:r>
            <a:endParaRPr lang="zh-CN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8" y="3251946"/>
            <a:ext cx="354590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0B0F0"/>
                </a:solidFill>
                <a:cs typeface="+mn-ea"/>
                <a:sym typeface="+mn-lt"/>
              </a:rPr>
              <a:t>jQuery</a:t>
            </a:r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基础操作</a:t>
            </a:r>
            <a:endParaRPr lang="zh-CN" altLang="en-US" sz="4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第二部分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763385" y="2734310"/>
            <a:ext cx="5428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00"/>
                </a:solidFill>
              </a:rPr>
              <a:t>使用</a:t>
            </a:r>
            <a:r>
              <a:rPr lang="en-US" altLang="zh-CN" sz="2400">
                <a:solidFill>
                  <a:srgbClr val="FFFF00"/>
                </a:solidFill>
              </a:rPr>
              <a:t>jQuery</a:t>
            </a:r>
            <a:r>
              <a:rPr lang="zh-CN" altLang="en-US" sz="2400">
                <a:solidFill>
                  <a:srgbClr val="FFFF00"/>
                </a:solidFill>
              </a:rPr>
              <a:t>：方法一</a:t>
            </a:r>
            <a:r>
              <a:rPr lang="en-US" altLang="zh-CN" sz="2400">
                <a:solidFill>
                  <a:srgbClr val="FFFF00"/>
                </a:solidFill>
              </a:rPr>
              <a:t>.</a:t>
            </a:r>
            <a:r>
              <a:rPr lang="zh-CN" altLang="en-US" sz="2400">
                <a:solidFill>
                  <a:srgbClr val="FFFF00"/>
                </a:solidFill>
              </a:rPr>
              <a:t>下载到本地  https://jquery.com/download/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1591310"/>
            <a:ext cx="5783580" cy="1234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3096260"/>
            <a:ext cx="6263640" cy="1257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" y="4700905"/>
            <a:ext cx="6477000" cy="12725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40905" y="4183380"/>
            <a:ext cx="40544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00"/>
                </a:solidFill>
              </a:rPr>
              <a:t>方法二</a:t>
            </a:r>
            <a:r>
              <a:rPr lang="en-US" altLang="zh-CN" sz="2400">
                <a:solidFill>
                  <a:srgbClr val="FFFF00"/>
                </a:solidFill>
              </a:rPr>
              <a:t>.</a:t>
            </a:r>
            <a:r>
              <a:rPr lang="zh-CN" altLang="en-US" sz="2400">
                <a:solidFill>
                  <a:srgbClr val="FFFF00"/>
                </a:solidFill>
              </a:rPr>
              <a:t>使用</a:t>
            </a:r>
            <a:r>
              <a:rPr lang="en-US" altLang="zh-CN" sz="2400">
                <a:solidFill>
                  <a:srgbClr val="FFFF00"/>
                </a:solidFill>
              </a:rPr>
              <a:t>CDN</a:t>
            </a:r>
            <a:endParaRPr lang="en-US" altLang="zh-CN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网址可在这里看：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https://www.runoob.com/jquery/jquery-install.html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7100" y="458470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rgbClr val="00B0F0"/>
                </a:solidFill>
              </a:rPr>
              <a:t>起步</a:t>
            </a:r>
            <a:endParaRPr lang="zh-CN" altLang="en-US" sz="60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6225" y="2404745"/>
            <a:ext cx="73615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rgbClr val="FFFF00"/>
                </a:solidFill>
              </a:rPr>
              <a:t>接下来介绍三种类型的选择器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975" y="631825"/>
            <a:ext cx="542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1. </a:t>
            </a:r>
            <a:r>
              <a:rPr lang="en-US" altLang="zh-CN" sz="2400">
                <a:solidFill>
                  <a:srgbClr val="FFFF00"/>
                </a:solidFill>
              </a:rPr>
              <a:t>元素选择器</a:t>
            </a:r>
            <a:endParaRPr lang="en-US" altLang="zh-CN" sz="2400">
              <a:solidFill>
                <a:srgbClr val="FFFF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3039110"/>
            <a:ext cx="7125335" cy="3404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64055" y="2456815"/>
            <a:ext cx="4579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用户点击按钮后，所有 &lt;p&gt; 元素都隐藏：</a:t>
            </a:r>
            <a:r>
              <a:rPr lang="en-US" altLang="zh-CN">
                <a:solidFill>
                  <a:srgbClr val="FFC000"/>
                </a:solidFill>
              </a:rPr>
              <a:t>(</a:t>
            </a:r>
            <a:r>
              <a:rPr lang="zh-CN" altLang="en-US">
                <a:solidFill>
                  <a:srgbClr val="FFC000"/>
                </a:solidFill>
              </a:rPr>
              <a:t>完整代码见下一页</a:t>
            </a:r>
            <a:r>
              <a:rPr lang="en-US" altLang="zh-CN">
                <a:solidFill>
                  <a:srgbClr val="FFC000"/>
                </a:solidFill>
              </a:rPr>
              <a:t>ppt</a:t>
            </a:r>
            <a:r>
              <a:rPr lang="en-US" altLang="zh-CN">
                <a:solidFill>
                  <a:srgbClr val="FFC000"/>
                </a:solidFill>
              </a:rPr>
              <a:t>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97610" y="1518920"/>
            <a:ext cx="73018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jQuery 元素选择器基于元素名选取元素</a:t>
            </a:r>
            <a:r>
              <a:rPr lang="zh-CN" altLang="en-US">
                <a:solidFill>
                  <a:srgbClr val="00B0F0"/>
                </a:solidFill>
              </a:rPr>
              <a:t>。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689610"/>
            <a:ext cx="6714490" cy="5808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689610"/>
            <a:ext cx="2042160" cy="1965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37855" y="3244850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点击 </a:t>
            </a:r>
            <a:r>
              <a:rPr lang="en-US" altLang="zh-CN">
                <a:solidFill>
                  <a:srgbClr val="FFC000"/>
                </a:solidFill>
              </a:rPr>
              <a:t>“</a:t>
            </a:r>
            <a:r>
              <a:rPr lang="zh-CN" altLang="en-US">
                <a:solidFill>
                  <a:srgbClr val="FFC000"/>
                </a:solidFill>
              </a:rPr>
              <a:t>点我</a:t>
            </a:r>
            <a:r>
              <a:rPr lang="en-US" altLang="zh-CN">
                <a:solidFill>
                  <a:srgbClr val="FFC000"/>
                </a:solidFill>
              </a:rPr>
              <a:t>”</a:t>
            </a:r>
            <a:r>
              <a:rPr lang="zh-CN" altLang="en-US">
                <a:solidFill>
                  <a:srgbClr val="FFC000"/>
                </a:solidFill>
              </a:rPr>
              <a:t>后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855" y="4321810"/>
            <a:ext cx="2026920" cy="1143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975" y="631825"/>
            <a:ext cx="542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2. </a:t>
            </a:r>
            <a:r>
              <a:rPr lang="en-US" altLang="zh-CN" sz="2400">
                <a:solidFill>
                  <a:srgbClr val="FFFF00"/>
                </a:solidFill>
              </a:rPr>
              <a:t>#id 选择器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4055" y="2456815"/>
            <a:ext cx="5795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当用户点击按钮后，有 id="test" 属性的元素将被隐藏：</a:t>
            </a:r>
            <a:r>
              <a:rPr lang="en-US" altLang="zh-CN">
                <a:solidFill>
                  <a:srgbClr val="FFC000"/>
                </a:solidFill>
              </a:rPr>
              <a:t>(</a:t>
            </a:r>
            <a:r>
              <a:rPr lang="zh-CN" altLang="en-US">
                <a:solidFill>
                  <a:srgbClr val="FFC000"/>
                </a:solidFill>
              </a:rPr>
              <a:t>完整代码见下一页</a:t>
            </a:r>
            <a:r>
              <a:rPr lang="en-US" altLang="zh-CN">
                <a:solidFill>
                  <a:srgbClr val="FFC000"/>
                </a:solidFill>
              </a:rPr>
              <a:t>ppt </a:t>
            </a:r>
            <a:r>
              <a:rPr lang="zh-CN" altLang="en-US">
                <a:solidFill>
                  <a:srgbClr val="FFC000"/>
                </a:solidFill>
              </a:rPr>
              <a:t>或者附件 </a:t>
            </a:r>
            <a:r>
              <a:rPr lang="en-US" altLang="zh-CN">
                <a:solidFill>
                  <a:srgbClr val="FFC000"/>
                </a:solidFill>
              </a:rPr>
              <a:t>ForPPT/id.html</a:t>
            </a:r>
            <a:r>
              <a:rPr lang="en-US" altLang="zh-CN">
                <a:solidFill>
                  <a:srgbClr val="FFC000"/>
                </a:solidFill>
              </a:rPr>
              <a:t>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97610" y="1518920"/>
            <a:ext cx="85604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j</a:t>
            </a:r>
            <a:r>
              <a:rPr lang="zh-CN" altLang="en-US" sz="2400">
                <a:solidFill>
                  <a:srgbClr val="00B0F0"/>
                </a:solidFill>
              </a:rPr>
              <a:t>Query #id 选择器通过 HTML 元素的 id 属性选取指定的元素。</a:t>
            </a:r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055" y="3267710"/>
            <a:ext cx="5943600" cy="30962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205740"/>
            <a:ext cx="8961120" cy="6446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1347470"/>
            <a:ext cx="861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00B0F0"/>
                </a:solidFill>
              </a:rPr>
              <a:t>#id</a:t>
            </a:r>
            <a:endParaRPr lang="en-US" altLang="zh-CN" sz="400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1770" y="2371090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rgbClr val="00B0F0"/>
                </a:solidFill>
              </a:rPr>
              <a:t>选择器</a:t>
            </a:r>
            <a:endParaRPr lang="zh-CN" altLang="en-US" sz="40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975" y="631825"/>
            <a:ext cx="542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3.</a:t>
            </a:r>
            <a:r>
              <a:rPr lang="en-US" altLang="zh-CN" sz="2400">
                <a:solidFill>
                  <a:srgbClr val="FFFF00"/>
                </a:solidFill>
              </a:rPr>
              <a:t>  .class 选择器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4055" y="2456815"/>
            <a:ext cx="6248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用户点击按钮后所有带有 class="test" 属性的元素都隐藏：</a:t>
            </a:r>
            <a:r>
              <a:rPr lang="en-US" altLang="zh-CN">
                <a:solidFill>
                  <a:srgbClr val="FFC000"/>
                </a:solidFill>
              </a:rPr>
              <a:t>(</a:t>
            </a:r>
            <a:r>
              <a:rPr lang="zh-CN" altLang="en-US">
                <a:solidFill>
                  <a:srgbClr val="FFC000"/>
                </a:solidFill>
              </a:rPr>
              <a:t>完整代码见下一页</a:t>
            </a:r>
            <a:r>
              <a:rPr lang="en-US" altLang="zh-CN">
                <a:solidFill>
                  <a:srgbClr val="FFC000"/>
                </a:solidFill>
              </a:rPr>
              <a:t>ppt</a:t>
            </a:r>
            <a:r>
              <a:rPr lang="en-US" altLang="zh-CN">
                <a:solidFill>
                  <a:srgbClr val="FFC000"/>
                </a:solidFill>
              </a:rPr>
              <a:t>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97610" y="1518920"/>
            <a:ext cx="85604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j</a:t>
            </a:r>
            <a:r>
              <a:rPr lang="zh-CN" altLang="en-US" sz="2400">
                <a:solidFill>
                  <a:srgbClr val="00B0F0"/>
                </a:solidFill>
              </a:rPr>
              <a:t>Query #id 选择器通过 HTML 元素的 id 属性选取指定的元素。</a:t>
            </a:r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220" y="3193415"/>
            <a:ext cx="6724015" cy="31280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854738" y="2518390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989224" y="137324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053151" y="1446071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805298" y="1446071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00B0F0"/>
                </a:solidFill>
                <a:cs typeface="+mn-ea"/>
                <a:sym typeface="+mn-lt"/>
              </a:rPr>
              <a:t>补充介绍</a:t>
            </a:r>
            <a:r>
              <a:rPr lang="en-US" altLang="zh-CN" sz="2800" dirty="0">
                <a:solidFill>
                  <a:srgbClr val="00B0F0"/>
                </a:solidFill>
                <a:cs typeface="+mn-ea"/>
                <a:sym typeface="+mn-lt"/>
              </a:rPr>
              <a:t>js</a:t>
            </a:r>
            <a:endParaRPr lang="en-US" altLang="zh-CN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989224" y="253251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053151" y="260534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805298" y="2605342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cs typeface="+mn-ea"/>
                <a:sym typeface="+mn-lt"/>
              </a:rPr>
              <a:t>jQuery</a:t>
            </a:r>
            <a:r>
              <a:rPr lang="zh-CN" altLang="en-US" sz="2800" dirty="0">
                <a:solidFill>
                  <a:srgbClr val="00B0F0"/>
                </a:solidFill>
                <a:cs typeface="+mn-ea"/>
                <a:sym typeface="+mn-lt"/>
              </a:rPr>
              <a:t>基础操作</a:t>
            </a:r>
            <a:endParaRPr lang="zh-CN" altLang="en-US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989224" y="3694490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7053151" y="376731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854828" y="3772490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cs typeface="+mn-ea"/>
                <a:sym typeface="+mn-lt"/>
              </a:rPr>
              <a:t>jQuery</a:t>
            </a:r>
            <a:r>
              <a:rPr lang="zh-CN" altLang="en-US" sz="2800" dirty="0">
                <a:solidFill>
                  <a:srgbClr val="00B0F0"/>
                </a:solidFill>
                <a:cs typeface="+mn-ea"/>
                <a:sym typeface="+mn-lt"/>
              </a:rPr>
              <a:t>一些示例</a:t>
            </a:r>
            <a:endParaRPr lang="zh-CN" altLang="en-US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8275" y="1774825"/>
            <a:ext cx="1150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FF00"/>
                </a:solidFill>
              </a:rPr>
              <a:t>.class</a:t>
            </a:r>
            <a:endParaRPr lang="en-US" altLang="zh-CN" sz="2400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389255"/>
            <a:ext cx="7025640" cy="60794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6225" y="2404745"/>
            <a:ext cx="73615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rgbClr val="FFFF00"/>
                </a:solidFill>
              </a:rPr>
              <a:t>讲讲一些简单的操作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510" y="2948940"/>
            <a:ext cx="4810125" cy="25355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68500" y="1618615"/>
            <a:ext cx="34423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rgbClr val="00B0F0"/>
                </a:solidFill>
              </a:rPr>
              <a:t>1.</a:t>
            </a:r>
            <a:r>
              <a:rPr lang="zh-CN" altLang="en-US" sz="4400">
                <a:solidFill>
                  <a:srgbClr val="00B0F0"/>
                </a:solidFill>
              </a:rPr>
              <a:t>显示与隐藏</a:t>
            </a:r>
            <a:endParaRPr lang="zh-CN" altLang="en-US" sz="440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3550" y="3448050"/>
            <a:ext cx="47466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400">
                <a:solidFill>
                  <a:srgbClr val="00B050"/>
                </a:solidFill>
              </a:rPr>
              <a:t>大家尝试</a:t>
            </a:r>
            <a:r>
              <a:rPr lang="en-US" altLang="zh-CN" sz="4400">
                <a:solidFill>
                  <a:srgbClr val="00B050"/>
                </a:solidFill>
              </a:rPr>
              <a:t>code</a:t>
            </a:r>
            <a:r>
              <a:rPr lang="zh-CN" altLang="en-US" sz="4400">
                <a:solidFill>
                  <a:srgbClr val="00B050"/>
                </a:solidFill>
              </a:rPr>
              <a:t>一下</a:t>
            </a:r>
            <a:endParaRPr lang="zh-CN" altLang="en-US" sz="4400">
              <a:solidFill>
                <a:srgbClr val="00B05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74365" y="5773420"/>
            <a:ext cx="411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完整代码看附件</a:t>
            </a:r>
            <a:r>
              <a:rPr lang="en-US" altLang="zh-CN">
                <a:solidFill>
                  <a:srgbClr val="FF0000"/>
                </a:solidFill>
              </a:rPr>
              <a:t>ForPPT/hideShow.html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0905" y="886460"/>
            <a:ext cx="34423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rgbClr val="00B0F0"/>
                </a:solidFill>
              </a:rPr>
              <a:t>2.</a:t>
            </a:r>
            <a:r>
              <a:rPr lang="zh-CN" altLang="en-US" sz="4400">
                <a:solidFill>
                  <a:srgbClr val="00B0F0"/>
                </a:solidFill>
              </a:rPr>
              <a:t>淡入和淡出</a:t>
            </a:r>
            <a:endParaRPr lang="zh-CN" altLang="en-US" sz="440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3352165"/>
            <a:ext cx="4894580" cy="2581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960" y="2584450"/>
            <a:ext cx="4086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jQuery fadeIn() 用于淡入已隐藏的元素。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25" y="3352165"/>
            <a:ext cx="4743450" cy="2581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20765" y="2678430"/>
            <a:ext cx="4324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jQuery fadeOut() 方法用于淡出可见元素。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885" y="6077585"/>
            <a:ext cx="530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完整代码看附件</a:t>
            </a:r>
            <a:r>
              <a:rPr lang="en-US" altLang="zh-CN">
                <a:solidFill>
                  <a:srgbClr val="FF0000"/>
                </a:solidFill>
              </a:rPr>
              <a:t>ForPPT/fadeIn.html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fadeOut.html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0905" y="886460"/>
            <a:ext cx="34423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rgbClr val="00B0F0"/>
                </a:solidFill>
              </a:rPr>
              <a:t>3.</a:t>
            </a:r>
            <a:r>
              <a:rPr lang="zh-CN" altLang="en-US" sz="4400">
                <a:solidFill>
                  <a:srgbClr val="00B0F0"/>
                </a:solidFill>
              </a:rPr>
              <a:t>上滑和下滑</a:t>
            </a:r>
            <a:endParaRPr lang="zh-CN" altLang="en-US" sz="440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960" y="2584450"/>
            <a:ext cx="4456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jQuery slideUp() 方法用于向上滑动元素。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20765" y="2678430"/>
            <a:ext cx="4644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jQuery slideDown() 方法用于向下滑动元素。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3120390"/>
            <a:ext cx="5111115" cy="2327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60" y="3249295"/>
            <a:ext cx="5944870" cy="22929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71015" y="5831205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完整代码看附件</a:t>
            </a:r>
            <a:r>
              <a:rPr lang="en-US" altLang="zh-CN">
                <a:solidFill>
                  <a:srgbClr val="FF0000"/>
                </a:solidFill>
              </a:rPr>
              <a:t>ForPPT/slideUp.html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slideDown</a:t>
            </a:r>
            <a:r>
              <a:rPr lang="en-US" altLang="zh-CN">
                <a:solidFill>
                  <a:srgbClr val="FF0000"/>
                </a:solidFill>
              </a:rPr>
              <a:t>.html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0905" y="886460"/>
            <a:ext cx="17659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rgbClr val="00B0F0"/>
                </a:solidFill>
              </a:rPr>
              <a:t>4.</a:t>
            </a:r>
            <a:r>
              <a:rPr lang="zh-CN" altLang="en-US" sz="4400">
                <a:solidFill>
                  <a:srgbClr val="00B0F0"/>
                </a:solidFill>
              </a:rPr>
              <a:t>动画</a:t>
            </a:r>
            <a:endParaRPr lang="zh-CN" altLang="en-US" sz="440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770" y="1958975"/>
            <a:ext cx="5460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jQuery animate() 方法用于创建自定义动画。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885" y="6077585"/>
            <a:ext cx="394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完整代码看附件</a:t>
            </a:r>
            <a:r>
              <a:rPr lang="en-US" altLang="zh-CN">
                <a:solidFill>
                  <a:srgbClr val="FF0000"/>
                </a:solidFill>
              </a:rPr>
              <a:t>ForPPT/</a:t>
            </a:r>
            <a:r>
              <a:rPr lang="en-US">
                <a:solidFill>
                  <a:srgbClr val="FF0000"/>
                </a:solidFill>
              </a:rPr>
              <a:t>animate</a:t>
            </a:r>
            <a:r>
              <a:rPr lang="en-US" altLang="zh-CN">
                <a:solidFill>
                  <a:srgbClr val="FF0000"/>
                </a:solidFill>
              </a:rPr>
              <a:t>.html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3137535"/>
            <a:ext cx="7437755" cy="26314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07795" y="2492375"/>
            <a:ext cx="5460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下列代码将</a:t>
            </a:r>
            <a:r>
              <a:rPr lang="en-US" altLang="zh-CN">
                <a:solidFill>
                  <a:srgbClr val="FFC000"/>
                </a:solidFill>
              </a:rPr>
              <a:t>div</a:t>
            </a:r>
            <a:r>
              <a:rPr lang="zh-CN" altLang="en-US">
                <a:solidFill>
                  <a:srgbClr val="FFC000"/>
                </a:solidFill>
              </a:rPr>
              <a:t>向右移动</a:t>
            </a:r>
            <a:r>
              <a:rPr lang="en-US" altLang="zh-CN">
                <a:solidFill>
                  <a:srgbClr val="FFC000"/>
                </a:solidFill>
              </a:rPr>
              <a:t>250px</a:t>
            </a:r>
            <a:r>
              <a:rPr lang="zh-CN" altLang="en-US">
                <a:solidFill>
                  <a:srgbClr val="FFC000"/>
                </a:solidFill>
              </a:rPr>
              <a:t>的距离。其实还可以配合其他</a:t>
            </a:r>
            <a:r>
              <a:rPr lang="en-US" altLang="zh-CN">
                <a:solidFill>
                  <a:srgbClr val="FFC000"/>
                </a:solidFill>
              </a:rPr>
              <a:t>css</a:t>
            </a:r>
            <a:r>
              <a:rPr lang="zh-CN" altLang="en-US">
                <a:solidFill>
                  <a:srgbClr val="FFC000"/>
                </a:solidFill>
              </a:rPr>
              <a:t>属性，形成更丰富的动画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0905" y="886460"/>
            <a:ext cx="17659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>
                <a:solidFill>
                  <a:srgbClr val="00B0F0"/>
                </a:solidFill>
              </a:rPr>
              <a:t>4.</a:t>
            </a:r>
            <a:r>
              <a:rPr lang="zh-CN" altLang="en-US" sz="4400">
                <a:solidFill>
                  <a:srgbClr val="00B0F0"/>
                </a:solidFill>
              </a:rPr>
              <a:t>动画</a:t>
            </a:r>
            <a:endParaRPr lang="zh-CN" altLang="en-US" sz="440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1901825"/>
            <a:ext cx="4086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jQuery stop() 方法用于停止动画或效果，在它们完成之前触发才有效。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885" y="6077585"/>
            <a:ext cx="441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完整代码看附件</a:t>
            </a:r>
            <a:r>
              <a:rPr lang="en-US" altLang="zh-CN">
                <a:solidFill>
                  <a:srgbClr val="FF0000"/>
                </a:solidFill>
              </a:rPr>
              <a:t>ForPPT/</a:t>
            </a:r>
            <a:r>
              <a:rPr lang="en-US">
                <a:solidFill>
                  <a:srgbClr val="FF0000"/>
                </a:solidFill>
              </a:rPr>
              <a:t>animateStop.html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2625725"/>
            <a:ext cx="7120890" cy="30638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0905" y="886460"/>
            <a:ext cx="26670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>
                <a:solidFill>
                  <a:srgbClr val="00B0F0"/>
                </a:solidFill>
              </a:rPr>
              <a:t>5.callback</a:t>
            </a:r>
            <a:endParaRPr lang="en-US" sz="440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2246630"/>
            <a:ext cx="7755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在完成</a:t>
            </a:r>
            <a:r>
              <a:rPr lang="en-US" altLang="zh-CN">
                <a:solidFill>
                  <a:srgbClr val="FFC000"/>
                </a:solidFill>
              </a:rPr>
              <a:t>hide</a:t>
            </a:r>
            <a:r>
              <a:rPr lang="zh-CN" altLang="en-US">
                <a:solidFill>
                  <a:srgbClr val="FFC000"/>
                </a:solidFill>
              </a:rPr>
              <a:t>动作之时，会调用回调函数，即弹出</a:t>
            </a:r>
            <a:r>
              <a:rPr lang="en-US" altLang="zh-CN">
                <a:solidFill>
                  <a:srgbClr val="FFC000"/>
                </a:solidFill>
              </a:rPr>
              <a:t>“</a:t>
            </a:r>
            <a:r>
              <a:rPr lang="zh-CN" altLang="en-US">
                <a:solidFill>
                  <a:srgbClr val="FFC000"/>
                </a:solidFill>
              </a:rPr>
              <a:t>段落现在被影藏的对话框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885" y="6077585"/>
            <a:ext cx="395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完整代码看附件</a:t>
            </a:r>
            <a:r>
              <a:rPr lang="en-US" altLang="zh-CN">
                <a:solidFill>
                  <a:srgbClr val="FF0000"/>
                </a:solidFill>
              </a:rPr>
              <a:t>ForPPT/</a:t>
            </a:r>
            <a:r>
              <a:rPr lang="en-US">
                <a:solidFill>
                  <a:srgbClr val="FF0000"/>
                </a:solidFill>
              </a:rPr>
              <a:t>callback</a:t>
            </a:r>
            <a:r>
              <a:rPr lang="en-US" altLang="zh-CN">
                <a:solidFill>
                  <a:srgbClr val="FF0000"/>
                </a:solidFill>
              </a:rPr>
              <a:t>.html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91585" y="1654810"/>
            <a:ext cx="634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这里引入回调函数的概念是为了为</a:t>
            </a:r>
            <a:r>
              <a:rPr lang="en-US" altLang="zh-CN">
                <a:solidFill>
                  <a:srgbClr val="92D050"/>
                </a:solidFill>
              </a:rPr>
              <a:t>nodejs</a:t>
            </a:r>
            <a:r>
              <a:rPr lang="zh-CN" altLang="en-US">
                <a:solidFill>
                  <a:srgbClr val="92D050"/>
                </a:solidFill>
              </a:rPr>
              <a:t>做铺垫，可先做了解</a:t>
            </a:r>
            <a:endParaRPr lang="zh-CN" altLang="en-US">
              <a:solidFill>
                <a:srgbClr val="92D05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2700020"/>
            <a:ext cx="7499350" cy="3377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0905" y="886460"/>
            <a:ext cx="17659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rgbClr val="00B0F0"/>
                </a:solidFill>
              </a:rPr>
              <a:t>6.</a:t>
            </a:r>
            <a:r>
              <a:rPr lang="zh-CN" altLang="en-US" sz="4400">
                <a:solidFill>
                  <a:srgbClr val="00B0F0"/>
                </a:solidFill>
              </a:rPr>
              <a:t>链接</a:t>
            </a:r>
            <a:endParaRPr lang="zh-CN" altLang="en-US" sz="440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1769745"/>
            <a:ext cx="4086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一个语句完成多个动作。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9025" y="5045075"/>
            <a:ext cx="347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完整代码看附件</a:t>
            </a:r>
            <a:r>
              <a:rPr lang="en-US" altLang="zh-CN">
                <a:solidFill>
                  <a:srgbClr val="FF0000"/>
                </a:solidFill>
              </a:rPr>
              <a:t>ForPPT/</a:t>
            </a:r>
            <a:r>
              <a:rPr lang="en-US">
                <a:solidFill>
                  <a:srgbClr val="FF0000"/>
                </a:solidFill>
              </a:rPr>
              <a:t>link</a:t>
            </a:r>
            <a:r>
              <a:rPr lang="en-US" altLang="zh-CN">
                <a:solidFill>
                  <a:srgbClr val="FF0000"/>
                </a:solidFill>
              </a:rPr>
              <a:t>.html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2827655"/>
            <a:ext cx="10721975" cy="1622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7" y="3260838"/>
            <a:ext cx="354590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0B0F0"/>
                </a:solidFill>
                <a:cs typeface="+mn-ea"/>
                <a:sym typeface="+mn-lt"/>
              </a:rPr>
              <a:t>jQuery</a:t>
            </a:r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一些示例</a:t>
            </a:r>
            <a:endParaRPr lang="zh-CN" altLang="en-US" sz="4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第三部分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8" y="3251946"/>
            <a:ext cx="35459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B0F0"/>
                </a:solidFill>
                <a:cs typeface="+mn-ea"/>
                <a:sym typeface="+mn-lt"/>
              </a:rPr>
              <a:t>补充介绍</a:t>
            </a:r>
            <a:r>
              <a:rPr lang="en-US" altLang="zh-CN" sz="4800" dirty="0">
                <a:solidFill>
                  <a:srgbClr val="00B0F0"/>
                </a:solidFill>
                <a:cs typeface="+mn-ea"/>
                <a:sym typeface="+mn-lt"/>
              </a:rPr>
              <a:t>js</a:t>
            </a:r>
            <a:endParaRPr lang="en-US" altLang="zh-CN" sz="4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第一部分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8610" y="397510"/>
            <a:ext cx="112515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92D050"/>
                </a:solidFill>
              </a:rPr>
              <a:t>1.jQuery</a:t>
            </a:r>
            <a:r>
              <a:rPr lang="zh-CN" altLang="en-US" sz="2800">
                <a:solidFill>
                  <a:srgbClr val="92D050"/>
                </a:solidFill>
              </a:rPr>
              <a:t>基础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01. ID选择器的实例 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02. 元素选择器的实例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03. 类名选择器的实例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05. ancestor descendant选择器的实例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09. 简单过滤器的实例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10. 内容过滤器的实例(可讲可不讲)</a:t>
            </a:r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    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8610" y="631825"/>
            <a:ext cx="1125156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1.jQuery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基础 </a:t>
            </a:r>
            <a:r>
              <a:rPr lang="zh-CN" altLang="en-US" sz="2800">
                <a:solidFill>
                  <a:srgbClr val="FFC000"/>
                </a:solidFill>
                <a:sym typeface="+mn-ea"/>
              </a:rPr>
              <a:t>可选部分</a:t>
            </a:r>
            <a:endParaRPr lang="zh-CN" altLang="en-US" sz="2800">
              <a:solidFill>
                <a:srgbClr val="92D050"/>
              </a:solidFill>
              <a:sym typeface="+mn-ea"/>
            </a:endParaRPr>
          </a:p>
          <a:p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 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*04. 复合选择器的实例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*06. parent child选择器的实例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*07. prev + next选择器的实例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 *08. prev ~ siblings选择器的实例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*11. 表单对象的属性过滤器的实例</a:t>
            </a:r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*12. 表单选择器的实例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try部分自己看咯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8610" y="397510"/>
            <a:ext cx="1125156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92D050"/>
                </a:solidFill>
              </a:rPr>
              <a:t>2.jQuery</a:t>
            </a:r>
            <a:r>
              <a:rPr lang="zh-CN" altLang="en-US" sz="2800">
                <a:solidFill>
                  <a:srgbClr val="92D050"/>
                </a:solidFill>
              </a:rPr>
              <a:t>控制页面和事件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01.对元素内容进行设置</a:t>
            </a:r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        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03.我的开心小农场(可选,不过挺好玩)</a:t>
            </a:r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       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05.鼠标指向图片时为图片加边框    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8610" y="631825"/>
            <a:ext cx="1125156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2.jQuery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控制页面和事件  </a:t>
            </a:r>
            <a:r>
              <a:rPr lang="zh-CN" altLang="en-US" sz="2800">
                <a:solidFill>
                  <a:srgbClr val="FFC000"/>
                </a:solidFill>
                <a:sym typeface="+mn-ea"/>
              </a:rPr>
              <a:t>可选部分</a:t>
            </a:r>
            <a:endParaRPr lang="zh-CN" altLang="en-US" sz="2800">
              <a:solidFill>
                <a:srgbClr val="92D050"/>
              </a:solidFill>
              <a:sym typeface="+mn-ea"/>
            </a:endParaRPr>
          </a:p>
          <a:p>
            <a:endParaRPr lang="zh-CN" altLang="en-US" sz="2800">
              <a:solidFill>
                <a:srgbClr val="92D050"/>
              </a:solidFill>
              <a:sym typeface="+mn-ea"/>
            </a:endParaRPr>
          </a:p>
          <a:p>
            <a:endParaRPr lang="zh-CN" altLang="en-US" sz="2800">
              <a:solidFill>
                <a:srgbClr val="92D050"/>
              </a:solidFill>
              <a:sym typeface="+mn-ea"/>
            </a:endParaRPr>
          </a:p>
          <a:p>
            <a:r>
              <a:rPr lang="en-US" altLang="zh-CN" sz="28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800">
                <a:solidFill>
                  <a:srgbClr val="00B0F0"/>
                </a:solidFill>
                <a:sym typeface="+mn-ea"/>
              </a:rPr>
              <a:t>*02.对元素值操作的实例</a:t>
            </a:r>
            <a:endParaRPr lang="zh-CN" altLang="en-US" sz="2800">
              <a:solidFill>
                <a:srgbClr val="92D050"/>
              </a:solidFill>
              <a:sym typeface="+mn-ea"/>
            </a:endParaRPr>
          </a:p>
          <a:p>
            <a:endParaRPr lang="zh-CN" altLang="en-US" sz="2800">
              <a:solidFill>
                <a:srgbClr val="92D050"/>
              </a:solidFill>
              <a:sym typeface="+mn-ea"/>
            </a:endParaRPr>
          </a:p>
          <a:p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*04.模拟用户的操作触发事件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try部分自己看咯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8610" y="397510"/>
            <a:ext cx="112515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92D050"/>
                </a:solidFill>
              </a:rPr>
              <a:t>3.jQuery</a:t>
            </a:r>
            <a:r>
              <a:rPr lang="zh-CN" altLang="en-US" sz="2800">
                <a:solidFill>
                  <a:srgbClr val="92D050"/>
                </a:solidFill>
              </a:rPr>
              <a:t>动画效果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01.自动隐藏式菜单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02.伸缩式导航菜单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zh-CN" altLang="en-US" sz="2400">
                <a:solidFill>
                  <a:srgbClr val="00B0F0"/>
                </a:solidFill>
              </a:rPr>
              <a:t>03.幕帘效果</a:t>
            </a:r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    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try部分自己看咯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8610" y="631825"/>
            <a:ext cx="112515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</a:t>
            </a:r>
            <a:r>
              <a:rPr lang="zh-CN" altLang="en-US" sz="2800">
                <a:solidFill>
                  <a:srgbClr val="92D050"/>
                </a:solidFill>
                <a:sym typeface="+mn-ea"/>
              </a:rPr>
              <a:t>可选部分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    </a:t>
            </a:r>
            <a:r>
              <a:rPr lang="zh-CN" altLang="en-US" sz="2400">
                <a:solidFill>
                  <a:srgbClr val="00B0F0"/>
                </a:solidFill>
                <a:sym typeface="+mn-ea"/>
              </a:rPr>
              <a:t>*04. 复合选择器的实例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*06. parent child选择器的实例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*07. prev + next选择器的实例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*08. prev ~ siblings选择器的实例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*11. 表单对象的属性过滤器的实例</a:t>
            </a:r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r>
              <a:rPr lang="zh-CN" altLang="en-US" sz="2400">
                <a:solidFill>
                  <a:srgbClr val="00B0F0"/>
                </a:solidFill>
                <a:sym typeface="+mn-ea"/>
              </a:rPr>
              <a:t>    *12. 表单选择器的实例</a:t>
            </a:r>
            <a:endParaRPr lang="zh-CN" altLang="en-US" sz="2400">
              <a:solidFill>
                <a:srgbClr val="00B0F0"/>
              </a:solidFill>
              <a:sym typeface="+mn-ea"/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try部分自己看咯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加油！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975" y="631825"/>
            <a:ext cx="112528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浏览器最重要或者说核心的部分是“Rendering Engine”，可大概译为“渲染引擎”，不过我们一般习惯将之称为“浏览器内核”。负责对网页语法的解释（如标准通用标记语言下的一个应用HTML、JavaScript）并渲染（显示）网页。 所以，通常所谓的浏览器内核也就是浏览器所采用的渲染引擎，渲染引擎决定了浏览器如何显示网页的内容以及页面的格式信息。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50"/>
                </a:solidFill>
              </a:rPr>
              <a:t>我们要知道的事实：</a:t>
            </a:r>
            <a:endParaRPr lang="zh-CN" altLang="en-US" sz="24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1.</a:t>
            </a:r>
            <a:r>
              <a:rPr lang="zh-CN" altLang="en-US" sz="2400">
                <a:solidFill>
                  <a:srgbClr val="FFFF00"/>
                </a:solidFill>
              </a:rPr>
              <a:t>计算机</a:t>
            </a:r>
            <a:r>
              <a:rPr lang="en-US" altLang="zh-CN" sz="2400">
                <a:solidFill>
                  <a:srgbClr val="FFFF00"/>
                </a:solidFill>
              </a:rPr>
              <a:t>“</a:t>
            </a:r>
            <a:r>
              <a:rPr lang="zh-CN" altLang="en-US" sz="2400">
                <a:solidFill>
                  <a:srgbClr val="FFFF00"/>
                </a:solidFill>
              </a:rPr>
              <a:t>看不懂</a:t>
            </a:r>
            <a:r>
              <a:rPr lang="en-US" altLang="zh-CN" sz="2400">
                <a:solidFill>
                  <a:srgbClr val="FFFF00"/>
                </a:solidFill>
              </a:rPr>
              <a:t>”</a:t>
            </a:r>
            <a:r>
              <a:rPr lang="zh-CN" altLang="en-US" sz="2400">
                <a:solidFill>
                  <a:srgbClr val="FFFF00"/>
                </a:solidFill>
              </a:rPr>
              <a:t>高级语言代码</a:t>
            </a:r>
            <a:r>
              <a:rPr lang="zh-CN" altLang="en-US" sz="2400">
                <a:solidFill>
                  <a:srgbClr val="FFFF00"/>
                </a:solidFill>
              </a:rPr>
              <a:t>。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/>
          </a:p>
          <a:p>
            <a:r>
              <a:rPr lang="en-US" altLang="zh-CN" sz="2400">
                <a:solidFill>
                  <a:srgbClr val="92D050"/>
                </a:solidFill>
              </a:rPr>
              <a:t>2.</a:t>
            </a:r>
            <a:r>
              <a:rPr lang="zh-CN" altLang="en-US" sz="2400">
                <a:solidFill>
                  <a:srgbClr val="92D050"/>
                </a:solidFill>
              </a:rPr>
              <a:t>我们所有写的代码都需要编译成二进制文件（就是很多个</a:t>
            </a:r>
            <a:r>
              <a:rPr lang="en-US" altLang="zh-CN" sz="2400">
                <a:solidFill>
                  <a:srgbClr val="92D050"/>
                </a:solidFill>
              </a:rPr>
              <a:t>010101....</a:t>
            </a:r>
            <a:r>
              <a:rPr lang="zh-CN" altLang="en-US" sz="2400">
                <a:solidFill>
                  <a:srgbClr val="92D050"/>
                </a:solidFill>
              </a:rPr>
              <a:t>）</a:t>
            </a:r>
            <a:r>
              <a:rPr lang="zh-CN" altLang="en-US" sz="2400">
                <a:solidFill>
                  <a:srgbClr val="92D050"/>
                </a:solidFill>
              </a:rPr>
              <a:t>。</a:t>
            </a:r>
            <a:endParaRPr lang="zh-CN" altLang="en-US" sz="2400">
              <a:solidFill>
                <a:srgbClr val="92D050"/>
              </a:solidFill>
            </a:endParaRPr>
          </a:p>
          <a:p>
            <a:endParaRPr lang="zh-CN" altLang="en-US" sz="2400">
              <a:solidFill>
                <a:srgbClr val="92D05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3.</a:t>
            </a:r>
            <a:r>
              <a:rPr lang="zh-CN" altLang="en-US" sz="2400">
                <a:solidFill>
                  <a:srgbClr val="FFFF00"/>
                </a:solidFill>
              </a:rPr>
              <a:t>浏览器中有渲染引擎。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rgbClr val="92D050"/>
              </a:solidFill>
            </a:endParaRPr>
          </a:p>
          <a:p>
            <a:r>
              <a:rPr lang="zh-CN" altLang="en-US" sz="2400">
                <a:solidFill>
                  <a:srgbClr val="00B050"/>
                </a:solidFill>
              </a:rPr>
              <a:t>（这些知识以后将</a:t>
            </a:r>
            <a:r>
              <a:rPr lang="en-US" altLang="zh-CN" sz="2400">
                <a:solidFill>
                  <a:srgbClr val="00B050"/>
                </a:solidFill>
              </a:rPr>
              <a:t>nodejs</a:t>
            </a:r>
            <a:r>
              <a:rPr lang="zh-CN" altLang="en-US" sz="2400">
                <a:solidFill>
                  <a:srgbClr val="00B050"/>
                </a:solidFill>
              </a:rPr>
              <a:t>也会用到，这里就插一句）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975" y="631825"/>
            <a:ext cx="112515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00B0F0"/>
                </a:solidFill>
              </a:rPr>
              <a:t>1.</a:t>
            </a:r>
            <a:r>
              <a:rPr lang="zh-CN" altLang="en-US" sz="2800">
                <a:solidFill>
                  <a:srgbClr val="00B0F0"/>
                </a:solidFill>
              </a:rPr>
              <a:t>变量</a:t>
            </a:r>
            <a:endParaRPr lang="zh-CN" altLang="en-US" sz="2800">
              <a:solidFill>
                <a:srgbClr val="00B0F0"/>
              </a:solidFill>
            </a:endParaRPr>
          </a:p>
          <a:p>
            <a:pPr algn="l"/>
            <a:endParaRPr lang="zh-CN" altLang="en-US" sz="2800">
              <a:solidFill>
                <a:srgbClr val="00B0F0"/>
              </a:solidFill>
            </a:endParaRPr>
          </a:p>
          <a:p>
            <a:pPr algn="l"/>
            <a:r>
              <a:rPr lang="zh-CN" altLang="en-US" sz="2800">
                <a:solidFill>
                  <a:srgbClr val="FFFF00"/>
                </a:solidFill>
              </a:rPr>
              <a:t>var x = 5;</a:t>
            </a:r>
            <a:endParaRPr lang="zh-CN" altLang="en-US" sz="2800">
              <a:solidFill>
                <a:srgbClr val="FFFF00"/>
              </a:solidFill>
            </a:endParaRPr>
          </a:p>
          <a:p>
            <a:pPr algn="l"/>
            <a:endParaRPr lang="en-US" altLang="zh-CN" sz="2800">
              <a:solidFill>
                <a:srgbClr val="92D050"/>
              </a:solidFill>
            </a:endParaRPr>
          </a:p>
          <a:p>
            <a:pPr algn="l"/>
            <a:r>
              <a:rPr lang="zh-CN" altLang="en-US" sz="2800">
                <a:solidFill>
                  <a:srgbClr val="92D050"/>
                </a:solidFill>
              </a:rPr>
              <a:t>把 </a:t>
            </a:r>
            <a:r>
              <a:rPr lang="en-US" altLang="zh-CN" sz="2800">
                <a:solidFill>
                  <a:srgbClr val="92D050"/>
                </a:solidFill>
              </a:rPr>
              <a:t>5 </a:t>
            </a:r>
            <a:r>
              <a:rPr lang="zh-CN" altLang="en-US" sz="2800">
                <a:solidFill>
                  <a:srgbClr val="92D050"/>
                </a:solidFill>
              </a:rPr>
              <a:t>放到一个叫做 </a:t>
            </a:r>
            <a:r>
              <a:rPr lang="en-US" altLang="zh-CN" sz="2800">
                <a:solidFill>
                  <a:srgbClr val="92D050"/>
                </a:solidFill>
              </a:rPr>
              <a:t>x </a:t>
            </a:r>
            <a:r>
              <a:rPr lang="zh-CN" altLang="en-US" sz="2800">
                <a:solidFill>
                  <a:srgbClr val="92D050"/>
                </a:solidFill>
              </a:rPr>
              <a:t>的变量中，</a:t>
            </a:r>
            <a:endParaRPr lang="zh-CN" altLang="en-US" sz="2800">
              <a:solidFill>
                <a:srgbClr val="92D050"/>
              </a:solidFill>
            </a:endParaRPr>
          </a:p>
          <a:p>
            <a:pPr algn="l"/>
            <a:endParaRPr lang="zh-CN" altLang="en-US" sz="2800">
              <a:solidFill>
                <a:srgbClr val="92D050"/>
              </a:solidFill>
            </a:endParaRPr>
          </a:p>
          <a:p>
            <a:pPr algn="l"/>
            <a:r>
              <a:rPr lang="zh-CN" altLang="en-US" sz="2800">
                <a:solidFill>
                  <a:srgbClr val="92D050"/>
                </a:solidFill>
              </a:rPr>
              <a:t>你可以把</a:t>
            </a:r>
            <a:r>
              <a:rPr lang="en-US" altLang="zh-CN" sz="2800">
                <a:solidFill>
                  <a:srgbClr val="92D050"/>
                </a:solidFill>
              </a:rPr>
              <a:t>x</a:t>
            </a:r>
            <a:r>
              <a:rPr lang="zh-CN" altLang="en-US" sz="2800">
                <a:solidFill>
                  <a:srgbClr val="92D050"/>
                </a:solidFill>
              </a:rPr>
              <a:t>看成是一个箱子的名字</a:t>
            </a:r>
            <a:endParaRPr lang="zh-CN" altLang="en-US" sz="2800">
              <a:solidFill>
                <a:srgbClr val="92D050"/>
              </a:solidFill>
            </a:endParaRPr>
          </a:p>
          <a:p>
            <a:pPr algn="l"/>
            <a:endParaRPr lang="zh-CN" altLang="en-US" sz="2800">
              <a:solidFill>
                <a:srgbClr val="92D050"/>
              </a:solidFill>
            </a:endParaRPr>
          </a:p>
          <a:p>
            <a:pPr algn="l"/>
            <a:r>
              <a:rPr lang="zh-CN" altLang="en-US" sz="2800">
                <a:solidFill>
                  <a:srgbClr val="92D050"/>
                </a:solidFill>
              </a:rPr>
              <a:t>只要知道他就可以用名字来取出或者改变箱子里的值</a:t>
            </a:r>
            <a:endParaRPr lang="zh-CN" altLang="en-US" sz="2800">
              <a:solidFill>
                <a:srgbClr val="92D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4710" y="1219200"/>
            <a:ext cx="3072765" cy="18580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4785" y="496570"/>
            <a:ext cx="1125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00B0F0"/>
                </a:solidFill>
              </a:rPr>
              <a:t>2.</a:t>
            </a:r>
            <a:r>
              <a:rPr lang="zh-CN" sz="3200">
                <a:solidFill>
                  <a:srgbClr val="00B0F0"/>
                </a:solidFill>
              </a:rPr>
              <a:t>函数 与 函数参数</a:t>
            </a:r>
            <a:endParaRPr lang="zh-CN" sz="320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1305" y="1422400"/>
            <a:ext cx="7526020" cy="3415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 sz="2400"/>
              <a:t>&lt;p&gt;点击这个按钮，来调用带参数的函数。&lt;/p&gt;</a:t>
            </a:r>
            <a:endParaRPr lang="zh-CN" altLang="en-US" sz="2400"/>
          </a:p>
          <a:p>
            <a:r>
              <a:rPr lang="zh-CN" altLang="en-US" sz="2400"/>
              <a:t>&lt;button onclick="myFunction('小明','18')"&gt;点击这里&lt;/button&gt;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&lt;script&gt;</a:t>
            </a:r>
            <a:endParaRPr lang="zh-CN" altLang="en-US" sz="2400"/>
          </a:p>
          <a:p>
            <a:r>
              <a:rPr lang="zh-CN" altLang="en-US" sz="2400"/>
              <a:t>function myFunction(name,age){</a:t>
            </a:r>
            <a:endParaRPr lang="zh-CN" altLang="en-US" sz="2400"/>
          </a:p>
          <a:p>
            <a:r>
              <a:rPr lang="zh-CN" altLang="en-US" sz="2400"/>
              <a:t>  document.write(name +"是一个"+age+"岁的男孩")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  <a:p>
            <a:r>
              <a:rPr lang="zh-CN" altLang="en-US" sz="2400"/>
              <a:t>&lt;/script&gt;</a:t>
            </a:r>
            <a:endParaRPr lang="zh-CN" altLang="en-US" sz="2400"/>
          </a:p>
        </p:txBody>
      </p:sp>
      <p:sp>
        <p:nvSpPr>
          <p:cNvPr id="16" name="TextBox 76"/>
          <p:cNvSpPr txBox="1"/>
          <p:nvPr/>
        </p:nvSpPr>
        <p:spPr>
          <a:xfrm>
            <a:off x="2768600" y="5015230"/>
            <a:ext cx="585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一个函数可以帮你执行一个操作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32050" y="948055"/>
            <a:ext cx="1125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>
                <a:solidFill>
                  <a:srgbClr val="00B0F0"/>
                </a:solidFill>
              </a:rPr>
              <a:t>函数的一个例子</a:t>
            </a:r>
            <a:endParaRPr lang="zh-CN" sz="3200">
              <a:solidFill>
                <a:srgbClr val="00B0F0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424295" y="2458720"/>
            <a:ext cx="4314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大家可以试一下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995680"/>
            <a:ext cx="5499735" cy="53898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5115" y="523240"/>
            <a:ext cx="1125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00B0F0"/>
                </a:solidFill>
              </a:rPr>
              <a:t>3.</a:t>
            </a:r>
            <a:r>
              <a:rPr lang="zh-CN" sz="3200">
                <a:solidFill>
                  <a:srgbClr val="00B0F0"/>
                </a:solidFill>
              </a:rPr>
              <a:t>数据类型</a:t>
            </a:r>
            <a:endParaRPr lang="zh-CN" sz="3200">
              <a:solidFill>
                <a:srgbClr val="00B0F0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518285" y="1480185"/>
            <a:ext cx="491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1. 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字符串    </a:t>
            </a:r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var str = ”TNPC”;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1290955" y="2625725"/>
            <a:ext cx="491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2. 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数字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var num = 123;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436245" y="3697605"/>
            <a:ext cx="365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3. 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数组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4075" y="3483610"/>
            <a:ext cx="3514090" cy="30003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0355" y="522605"/>
            <a:ext cx="1125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00B0F0"/>
                </a:solidFill>
              </a:rPr>
              <a:t>4.windows</a:t>
            </a:r>
            <a:endParaRPr lang="en-US" altLang="zh-CN" sz="3200">
              <a:solidFill>
                <a:srgbClr val="00B0F0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089025" y="1219200"/>
            <a:ext cx="71602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window.open() - 打开新窗口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window.close() - 关闭当前窗口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lang="zh-CN" sz="2800" dirty="0">
                <a:solidFill>
                  <a:srgbClr val="00B050"/>
                </a:solidFill>
                <a:cs typeface="+mn-ea"/>
                <a:sym typeface="+mn-lt"/>
              </a:rPr>
              <a:t>一般可缺省</a:t>
            </a:r>
            <a:r>
              <a:rPr sz="2800" dirty="0">
                <a:solidFill>
                  <a:srgbClr val="00B050"/>
                </a:solidFill>
                <a:cs typeface="+mn-ea"/>
                <a:sym typeface="+mn-lt"/>
              </a:rPr>
              <a:t>  </a:t>
            </a:r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ctr"/>
            <a:r>
              <a:rPr sz="2800" dirty="0">
                <a:solidFill>
                  <a:srgbClr val="EF5350"/>
                </a:solidFill>
                <a:cs typeface="+mn-ea"/>
                <a:sym typeface="+mn-lt"/>
              </a:rPr>
              <a:t>    </a:t>
            </a:r>
            <a:endParaRPr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2666</Words>
  <Application>WPS 演示</Application>
  <PresentationFormat>宽屏</PresentationFormat>
  <Paragraphs>301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简洁红蓝配色</dc:title>
  <dc:creator>第一PPT</dc:creator>
  <cp:keywords>www.1ppt.com</cp:keywords>
  <dc:description>第一PPT，www.1ppt.com</dc:description>
  <cp:lastModifiedBy>云艾钟</cp:lastModifiedBy>
  <cp:revision>141</cp:revision>
  <dcterms:created xsi:type="dcterms:W3CDTF">2017-01-13T03:37:00Z</dcterms:created>
  <dcterms:modified xsi:type="dcterms:W3CDTF">2019-11-24T06:04:59Z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