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75" r:id="rId4"/>
    <p:sldId id="276" r:id="rId5"/>
    <p:sldId id="319" r:id="rId6"/>
    <p:sldId id="320" r:id="rId7"/>
    <p:sldId id="321" r:id="rId8"/>
    <p:sldId id="277" r:id="rId9"/>
    <p:sldId id="322" r:id="rId10"/>
    <p:sldId id="323" r:id="rId11"/>
    <p:sldId id="278" r:id="rId12"/>
    <p:sldId id="325" r:id="rId13"/>
    <p:sldId id="326" r:id="rId14"/>
    <p:sldId id="316"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350"/>
    <a:srgbClr val="323C50"/>
    <a:srgbClr val="CAD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6" d="100"/>
          <a:sy n="86" d="100"/>
        </p:scale>
        <p:origin x="514" y="29"/>
      </p:cViewPr>
      <p:guideLst>
        <p:guide orient="horz" pos="2190"/>
        <p:guide pos="3834"/>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7D56A-C7F4-4C76-A882-5BDCEC74F8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BD595-1FE1-406D-92DE-A0ABBB21A35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F406A0-0D5A-443A-95E5-B85E563392F3}" type="slidenum">
              <a:rPr lang="zh-CN" altLang="en-US" smtClean="0"/>
            </a:fld>
            <a:endParaRPr lang="zh-CN" altLang="en-US"/>
          </a:p>
        </p:txBody>
      </p:sp>
      <p:sp>
        <p:nvSpPr>
          <p:cNvPr id="11" name="矩形 10"/>
          <p:cNvSpPr/>
          <p:nvPr userDrawn="1"/>
        </p:nvSpPr>
        <p:spPr>
          <a:xfrm>
            <a:off x="11297028" y="59739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DA88C9A-7811-4AA2-844E-962283B8D2E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F406A0-0D5A-443A-95E5-B85E563392F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88C9A-7811-4AA2-844E-962283B8D2E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406A0-0D5A-443A-95E5-B85E563392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6815580" y="0"/>
            <a:ext cx="5376420" cy="5376420"/>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3337088"/>
            <a:ext cx="4213781" cy="3520911"/>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9248502" y="0"/>
            <a:ext cx="2943498" cy="2943498"/>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2813685" y="2052320"/>
            <a:ext cx="6078220" cy="1568450"/>
          </a:xfrm>
          <a:prstGeom prst="rect">
            <a:avLst/>
          </a:prstGeom>
          <a:noFill/>
        </p:spPr>
        <p:txBody>
          <a:bodyPr wrap="square" rtlCol="0">
            <a:spAutoFit/>
          </a:bodyPr>
          <a:lstStyle/>
          <a:p>
            <a:pPr algn="ctr"/>
            <a:r>
              <a:rPr lang="en-US" sz="9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mn-ea"/>
                <a:sym typeface="+mn-lt"/>
              </a:rPr>
              <a:t>JavaScript</a:t>
            </a:r>
            <a:endParaRPr lang="en-US" sz="9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mn-ea"/>
              <a:sym typeface="+mn-lt"/>
            </a:endParaRPr>
          </a:p>
        </p:txBody>
      </p:sp>
      <p:sp>
        <p:nvSpPr>
          <p:cNvPr id="10" name="文本框 9"/>
          <p:cNvSpPr txBox="1"/>
          <p:nvPr/>
        </p:nvSpPr>
        <p:spPr>
          <a:xfrm>
            <a:off x="4029251" y="3474183"/>
            <a:ext cx="4133491" cy="398780"/>
          </a:xfrm>
          <a:prstGeom prst="rect">
            <a:avLst/>
          </a:prstGeom>
          <a:noFill/>
        </p:spPr>
        <p:txBody>
          <a:bodyPr wrap="square" rtlCol="0">
            <a:spAutoFit/>
          </a:bodyPr>
          <a:lstStyle/>
          <a:p>
            <a:pPr algn="ctr"/>
            <a:endParaRPr lang="zh-CN" altLang="en-US" sz="2000" dirty="0">
              <a:solidFill>
                <a:schemeClr val="bg1"/>
              </a:solidFill>
              <a:cs typeface="+mn-ea"/>
              <a:sym typeface="+mn-lt"/>
            </a:endParaRPr>
          </a:p>
        </p:txBody>
      </p:sp>
      <p:sp>
        <p:nvSpPr>
          <p:cNvPr id="9" name="文本框 8"/>
          <p:cNvSpPr txBox="1"/>
          <p:nvPr/>
        </p:nvSpPr>
        <p:spPr>
          <a:xfrm>
            <a:off x="4029251" y="4119509"/>
            <a:ext cx="4133491" cy="398780"/>
          </a:xfrm>
          <a:prstGeom prst="rect">
            <a:avLst/>
          </a:prstGeom>
          <a:noFill/>
        </p:spPr>
        <p:txBody>
          <a:bodyPr wrap="square" rtlCol="0">
            <a:spAutoFit/>
          </a:bodyPr>
          <a:lstStyle/>
          <a:p>
            <a:pPr algn="ctr"/>
            <a:endParaRPr lang="zh-CN" altLang="en-US" sz="2000" dirty="0">
              <a:solidFill>
                <a:schemeClr val="bg1"/>
              </a:solidFill>
              <a:cs typeface="+mn-ea"/>
              <a:sym typeface="+mn-lt"/>
            </a:endParaRPr>
          </a:p>
        </p:txBody>
      </p:sp>
      <p:sp>
        <p:nvSpPr>
          <p:cNvPr id="12" name="文本框 11"/>
          <p:cNvSpPr txBox="1"/>
          <p:nvPr/>
        </p:nvSpPr>
        <p:spPr>
          <a:xfrm>
            <a:off x="2491660" y="2260875"/>
            <a:ext cx="7208668" cy="521970"/>
          </a:xfrm>
          <a:prstGeom prst="rect">
            <a:avLst/>
          </a:prstGeom>
          <a:noFill/>
        </p:spPr>
        <p:txBody>
          <a:bodyPr wrap="square" rtlCol="0">
            <a:spAutoFit/>
          </a:bodyPr>
          <a:lstStyle/>
          <a:p>
            <a:pPr algn="ctr"/>
            <a:endParaRPr lang="zh-CN" altLang="en-US" sz="2800" dirty="0">
              <a:solidFill>
                <a:schemeClr val="bg1"/>
              </a:solidFill>
              <a:cs typeface="+mn-ea"/>
              <a:sym typeface="+mn-lt"/>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2" name="直角三角形 11"/>
          <p:cNvSpPr/>
          <p:nvPr/>
        </p:nvSpPr>
        <p:spPr>
          <a:xfrm>
            <a:off x="0" y="1325670"/>
            <a:ext cx="6109779" cy="5532330"/>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直角三角形 6"/>
          <p:cNvSpPr/>
          <p:nvPr/>
        </p:nvSpPr>
        <p:spPr>
          <a:xfrm rot="5400000" flipV="1">
            <a:off x="8155756" y="83270"/>
            <a:ext cx="4119513" cy="3952973"/>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直角三角形 3"/>
          <p:cNvSpPr/>
          <p:nvPr/>
        </p:nvSpPr>
        <p:spPr>
          <a:xfrm>
            <a:off x="0" y="2658359"/>
            <a:ext cx="4637988" cy="4199641"/>
          </a:xfrm>
          <a:prstGeom prst="rtTriangle">
            <a:avLst/>
          </a:prstGeom>
          <a:solidFill>
            <a:srgbClr val="323C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直角三角形 5"/>
          <p:cNvSpPr/>
          <p:nvPr/>
        </p:nvSpPr>
        <p:spPr>
          <a:xfrm rot="5400000" flipV="1">
            <a:off x="9852581" y="-1571"/>
            <a:ext cx="2337847" cy="2340990"/>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TextBox 76"/>
          <p:cNvSpPr txBox="1"/>
          <p:nvPr/>
        </p:nvSpPr>
        <p:spPr>
          <a:xfrm>
            <a:off x="4323047" y="3260838"/>
            <a:ext cx="3545903" cy="829945"/>
          </a:xfrm>
          <a:prstGeom prst="rect">
            <a:avLst/>
          </a:prstGeom>
          <a:noFill/>
        </p:spPr>
        <p:txBody>
          <a:bodyPr wrap="square" rtlCol="0">
            <a:spAutoFit/>
          </a:bodyPr>
          <a:lstStyle/>
          <a:p>
            <a:pPr algn="ctr"/>
            <a:r>
              <a:rPr lang="en-US" altLang="zh-CN" sz="4800" dirty="0">
                <a:solidFill>
                  <a:srgbClr val="00B0F0"/>
                </a:solidFill>
                <a:cs typeface="+mn-ea"/>
                <a:sym typeface="+mn-lt"/>
              </a:rPr>
              <a:t>HTML DOM</a:t>
            </a:r>
            <a:endParaRPr lang="en-US" altLang="zh-CN" sz="4800" dirty="0">
              <a:solidFill>
                <a:srgbClr val="00B0F0"/>
              </a:solidFill>
              <a:cs typeface="+mn-ea"/>
              <a:sym typeface="+mn-lt"/>
            </a:endParaRPr>
          </a:p>
        </p:txBody>
      </p:sp>
      <p:sp>
        <p:nvSpPr>
          <p:cNvPr id="16" name="TextBox 76"/>
          <p:cNvSpPr txBox="1"/>
          <p:nvPr/>
        </p:nvSpPr>
        <p:spPr>
          <a:xfrm>
            <a:off x="4323048" y="2337848"/>
            <a:ext cx="3545903" cy="923330"/>
          </a:xfrm>
          <a:prstGeom prst="rect">
            <a:avLst/>
          </a:prstGeom>
          <a:noFill/>
        </p:spPr>
        <p:txBody>
          <a:bodyPr wrap="square" rtlCol="0">
            <a:spAutoFit/>
          </a:bodyPr>
          <a:lstStyle/>
          <a:p>
            <a:pPr algn="ctr"/>
            <a:r>
              <a:rPr lang="zh-CN" altLang="en-US" sz="5400" dirty="0">
                <a:solidFill>
                  <a:srgbClr val="EF5350"/>
                </a:solidFill>
                <a:cs typeface="+mn-ea"/>
                <a:sym typeface="+mn-lt"/>
              </a:rPr>
              <a:t>第三部分</a:t>
            </a:r>
            <a:endParaRPr lang="zh-CN" altLang="en-US" sz="5400" dirty="0">
              <a:solidFill>
                <a:srgbClr val="EF5350"/>
              </a:solidFill>
              <a:cs typeface="+mn-ea"/>
              <a:sym typeface="+mn-lt"/>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11251565" cy="4154170"/>
          </a:xfrm>
          <a:prstGeom prst="rect">
            <a:avLst/>
          </a:prstGeom>
          <a:noFill/>
        </p:spPr>
        <p:txBody>
          <a:bodyPr wrap="square" rtlCol="0">
            <a:spAutoFit/>
          </a:bodyPr>
          <a:p>
            <a:r>
              <a:rPr lang="en-US" altLang="zh-CN" sz="2400">
                <a:solidFill>
                  <a:srgbClr val="FFFF00"/>
                </a:solidFill>
              </a:rPr>
              <a:t>1.</a:t>
            </a:r>
            <a:r>
              <a:rPr lang="zh-CN" altLang="en-US" sz="2400">
                <a:solidFill>
                  <a:srgbClr val="FFFF00"/>
                </a:solidFill>
              </a:rPr>
              <a:t>JavaScript 能够改变页面中的所有 HTML 元素</a:t>
            </a:r>
            <a:endParaRPr lang="zh-CN" altLang="en-US" sz="2400">
              <a:solidFill>
                <a:srgbClr val="00B0F0"/>
              </a:solidFill>
            </a:endParaRPr>
          </a:p>
          <a:p>
            <a:r>
              <a:rPr lang="en-US" altLang="zh-CN" sz="2400">
                <a:solidFill>
                  <a:srgbClr val="92D050"/>
                </a:solidFill>
              </a:rPr>
              <a:t>2.</a:t>
            </a:r>
            <a:r>
              <a:rPr lang="zh-CN" altLang="en-US" sz="2400">
                <a:solidFill>
                  <a:srgbClr val="92D050"/>
                </a:solidFill>
              </a:rPr>
              <a:t>JavaScript 能够改变页面中的所有 HTML 属性</a:t>
            </a:r>
            <a:endParaRPr lang="zh-CN" altLang="en-US" sz="2400">
              <a:solidFill>
                <a:srgbClr val="00B0F0"/>
              </a:solidFill>
            </a:endParaRPr>
          </a:p>
          <a:p>
            <a:r>
              <a:rPr lang="en-US" altLang="zh-CN" sz="2400">
                <a:solidFill>
                  <a:srgbClr val="FFFF00"/>
                </a:solidFill>
              </a:rPr>
              <a:t>3.</a:t>
            </a:r>
            <a:r>
              <a:rPr lang="zh-CN" altLang="en-US" sz="2400">
                <a:solidFill>
                  <a:srgbClr val="FFFF00"/>
                </a:solidFill>
              </a:rPr>
              <a:t>JavaScript 能够改变页面中的所有 CSS 样式</a:t>
            </a:r>
            <a:endParaRPr lang="zh-CN" altLang="en-US" sz="2400">
              <a:solidFill>
                <a:srgbClr val="FFFF00"/>
              </a:solidFill>
            </a:endParaRPr>
          </a:p>
          <a:p>
            <a:r>
              <a:rPr lang="en-US" altLang="zh-CN" sz="2400">
                <a:solidFill>
                  <a:srgbClr val="92D050"/>
                </a:solidFill>
              </a:rPr>
              <a:t>4.</a:t>
            </a:r>
            <a:r>
              <a:rPr lang="zh-CN" altLang="en-US" sz="2400">
                <a:solidFill>
                  <a:srgbClr val="92D050"/>
                </a:solidFill>
              </a:rPr>
              <a:t>JavaScript 能够对页面中的所有事件做出反应</a:t>
            </a:r>
            <a:endParaRPr lang="zh-CN" altLang="en-US" sz="2400">
              <a:solidFill>
                <a:srgbClr val="92D050"/>
              </a:solidFill>
            </a:endParaRPr>
          </a:p>
          <a:p>
            <a:endParaRPr lang="zh-CN" altLang="en-US" sz="2400">
              <a:solidFill>
                <a:srgbClr val="00B0F0"/>
              </a:solidFill>
            </a:endParaRPr>
          </a:p>
          <a:p>
            <a:r>
              <a:rPr lang="zh-CN" altLang="en-US" sz="2400">
                <a:solidFill>
                  <a:srgbClr val="00B0F0"/>
                </a:solidFill>
              </a:rPr>
              <a:t>通过 id 找到 HTML 元素</a:t>
            </a:r>
            <a:endParaRPr lang="zh-CN" altLang="en-US" sz="2400">
              <a:solidFill>
                <a:srgbClr val="00B0F0"/>
              </a:solidFill>
            </a:endParaRPr>
          </a:p>
          <a:p>
            <a:r>
              <a:rPr lang="zh-CN" altLang="en-US" sz="2400">
                <a:solidFill>
                  <a:srgbClr val="FFFF00"/>
                </a:solidFill>
              </a:rPr>
              <a:t>document.getElementById("</a:t>
            </a:r>
            <a:r>
              <a:rPr lang="en-US" altLang="zh-CN" sz="2400">
                <a:solidFill>
                  <a:srgbClr val="FFFF00"/>
                </a:solidFill>
              </a:rPr>
              <a:t>id</a:t>
            </a:r>
            <a:r>
              <a:rPr lang="zh-CN" altLang="en-US" sz="2400">
                <a:solidFill>
                  <a:srgbClr val="FFFF00"/>
                </a:solidFill>
              </a:rPr>
              <a:t>");</a:t>
            </a:r>
            <a:endParaRPr lang="zh-CN" altLang="en-US" sz="2400">
              <a:solidFill>
                <a:srgbClr val="00B0F0"/>
              </a:solidFill>
            </a:endParaRPr>
          </a:p>
          <a:p>
            <a:endParaRPr lang="zh-CN" altLang="en-US" sz="2400">
              <a:solidFill>
                <a:srgbClr val="00B0F0"/>
              </a:solidFill>
            </a:endParaRPr>
          </a:p>
          <a:p>
            <a:r>
              <a:rPr lang="zh-CN" altLang="en-US" sz="2400">
                <a:solidFill>
                  <a:srgbClr val="00B0F0"/>
                </a:solidFill>
              </a:rPr>
              <a:t>通过类名找到 HTML 元素</a:t>
            </a:r>
            <a:endParaRPr lang="zh-CN" altLang="en-US" sz="2400">
              <a:solidFill>
                <a:srgbClr val="00B0F0"/>
              </a:solidFill>
            </a:endParaRPr>
          </a:p>
          <a:p>
            <a:r>
              <a:rPr lang="zh-CN" altLang="en-US" sz="2400">
                <a:solidFill>
                  <a:srgbClr val="FFFF00"/>
                </a:solidFill>
              </a:rPr>
              <a:t>document.getElementsByClassName("</a:t>
            </a:r>
            <a:r>
              <a:rPr lang="en-US" altLang="zh-CN" sz="2400">
                <a:solidFill>
                  <a:srgbClr val="FFFF00"/>
                </a:solidFill>
              </a:rPr>
              <a:t>class</a:t>
            </a:r>
            <a:r>
              <a:rPr lang="zh-CN" altLang="en-US" sz="2400">
                <a:solidFill>
                  <a:srgbClr val="FFFF00"/>
                </a:solidFill>
              </a:rPr>
              <a:t>");</a:t>
            </a:r>
            <a:endParaRPr lang="zh-CN" altLang="en-US" sz="2400">
              <a:solidFill>
                <a:srgbClr val="FFFF00"/>
              </a:solidFill>
            </a:endParaRPr>
          </a:p>
          <a:p>
            <a:endParaRPr lang="zh-CN" altLang="en-US" sz="2400">
              <a:solidFill>
                <a:srgbClr val="FFFF00"/>
              </a:solidFill>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11251565" cy="5262245"/>
          </a:xfrm>
          <a:prstGeom prst="rect">
            <a:avLst/>
          </a:prstGeom>
          <a:noFill/>
        </p:spPr>
        <p:txBody>
          <a:bodyPr wrap="square" rtlCol="0">
            <a:spAutoFit/>
          </a:bodyPr>
          <a:p>
            <a:r>
              <a:rPr lang="zh-CN" altLang="en-US" sz="2400">
                <a:solidFill>
                  <a:srgbClr val="00B0F0"/>
                </a:solidFill>
              </a:rPr>
              <a:t>在 JavaScript 中，document.write() 可用于直接向 HTML 输出流写内容。</a:t>
            </a:r>
            <a:endParaRPr lang="zh-CN" altLang="en-US" sz="2400">
              <a:solidFill>
                <a:srgbClr val="00B0F0"/>
              </a:solidFill>
            </a:endParaRPr>
          </a:p>
          <a:p>
            <a:r>
              <a:rPr lang="zh-CN" altLang="en-US" sz="2400">
                <a:solidFill>
                  <a:srgbClr val="FFFF00"/>
                </a:solidFill>
              </a:rPr>
              <a:t>document.write(Date());</a:t>
            </a:r>
            <a:endParaRPr lang="zh-CN" altLang="en-US" sz="2400">
              <a:solidFill>
                <a:srgbClr val="FFFF00"/>
              </a:solidFill>
            </a:endParaRPr>
          </a:p>
          <a:p>
            <a:endParaRPr lang="zh-CN" altLang="en-US" sz="2400">
              <a:solidFill>
                <a:srgbClr val="FFFF00"/>
              </a:solidFill>
            </a:endParaRPr>
          </a:p>
          <a:p>
            <a:r>
              <a:rPr lang="zh-CN" altLang="en-US" sz="2400">
                <a:solidFill>
                  <a:srgbClr val="00B0F0"/>
                </a:solidFill>
              </a:rPr>
              <a:t>修改 HTML 内容的最简单的方法是使用 innerHTML 属性。</a:t>
            </a:r>
            <a:endParaRPr lang="zh-CN" altLang="en-US" sz="2400">
              <a:solidFill>
                <a:srgbClr val="00B0F0"/>
              </a:solidFill>
            </a:endParaRPr>
          </a:p>
          <a:p>
            <a:r>
              <a:rPr lang="zh-CN" altLang="en-US" sz="2400">
                <a:solidFill>
                  <a:srgbClr val="00B0F0"/>
                </a:solidFill>
              </a:rPr>
              <a:t>document.getElementById(id).innerHTML=新的 HTML</a:t>
            </a:r>
            <a:endParaRPr lang="zh-CN" altLang="en-US" sz="2400">
              <a:solidFill>
                <a:srgbClr val="00B0F0"/>
              </a:solidFill>
            </a:endParaRPr>
          </a:p>
          <a:p>
            <a:r>
              <a:rPr lang="zh-CN" altLang="en-US" sz="2400">
                <a:solidFill>
                  <a:srgbClr val="FFFF00"/>
                </a:solidFill>
                <a:sym typeface="+mn-ea"/>
              </a:rPr>
              <a:t>document.getElementById("p</a:t>
            </a:r>
            <a:r>
              <a:rPr lang="en-US" altLang="zh-CN" sz="2400">
                <a:solidFill>
                  <a:srgbClr val="FFFF00"/>
                </a:solidFill>
                <a:sym typeface="+mn-ea"/>
              </a:rPr>
              <a:t>1</a:t>
            </a:r>
            <a:r>
              <a:rPr lang="zh-CN" altLang="en-US" sz="2400">
                <a:solidFill>
                  <a:srgbClr val="FFFF00"/>
                </a:solidFill>
                <a:sym typeface="+mn-ea"/>
              </a:rPr>
              <a:t>").</a:t>
            </a:r>
            <a:r>
              <a:rPr lang="en-US" altLang="zh-CN" sz="2400">
                <a:solidFill>
                  <a:srgbClr val="FFFF00"/>
                </a:solidFill>
                <a:sym typeface="+mn-ea"/>
              </a:rPr>
              <a:t>innerHTML=</a:t>
            </a:r>
            <a:r>
              <a:rPr lang="zh-CN" altLang="en-US" sz="2400">
                <a:solidFill>
                  <a:srgbClr val="FFFF00"/>
                </a:solidFill>
                <a:sym typeface="+mn-ea"/>
              </a:rPr>
              <a:t>"新文本</a:t>
            </a:r>
            <a:r>
              <a:rPr lang="zh-CN" altLang="en-US" sz="2400">
                <a:solidFill>
                  <a:srgbClr val="FFFF00"/>
                </a:solidFill>
                <a:sym typeface="+mn-ea"/>
              </a:rPr>
              <a:t>"</a:t>
            </a:r>
            <a:r>
              <a:rPr lang="en-US" altLang="zh-CN" sz="2400">
                <a:solidFill>
                  <a:srgbClr val="FFFF00"/>
                </a:solidFill>
                <a:sym typeface="+mn-ea"/>
              </a:rPr>
              <a:t>;</a:t>
            </a:r>
            <a:endParaRPr lang="en-US" altLang="zh-CN" sz="2400">
              <a:solidFill>
                <a:srgbClr val="FFFF00"/>
              </a:solidFill>
              <a:sym typeface="+mn-ea"/>
            </a:endParaRPr>
          </a:p>
          <a:p>
            <a:endParaRPr lang="zh-CN" altLang="en-US" sz="2400">
              <a:solidFill>
                <a:srgbClr val="00B0F0"/>
              </a:solidFill>
            </a:endParaRPr>
          </a:p>
          <a:p>
            <a:r>
              <a:rPr lang="zh-CN" altLang="en-US" sz="2400">
                <a:solidFill>
                  <a:srgbClr val="00B0F0"/>
                </a:solidFill>
              </a:rPr>
              <a:t>document.getElementById(id).attribute=新属性值</a:t>
            </a:r>
            <a:endParaRPr lang="zh-CN" altLang="en-US" sz="2400">
              <a:solidFill>
                <a:srgbClr val="00B0F0"/>
              </a:solidFill>
            </a:endParaRPr>
          </a:p>
          <a:p>
            <a:r>
              <a:rPr lang="zh-CN" altLang="en-US" sz="2400">
                <a:solidFill>
                  <a:srgbClr val="FFFF00"/>
                </a:solidFill>
                <a:sym typeface="+mn-ea"/>
              </a:rPr>
              <a:t>document.getElementById("</a:t>
            </a:r>
            <a:r>
              <a:rPr lang="en-US" altLang="zh-CN" sz="2400">
                <a:solidFill>
                  <a:srgbClr val="FFFF00"/>
                </a:solidFill>
                <a:sym typeface="+mn-ea"/>
              </a:rPr>
              <a:t>img1</a:t>
            </a:r>
            <a:r>
              <a:rPr lang="zh-CN" altLang="en-US" sz="2400">
                <a:solidFill>
                  <a:srgbClr val="FFFF00"/>
                </a:solidFill>
                <a:sym typeface="+mn-ea"/>
              </a:rPr>
              <a:t>"</a:t>
            </a:r>
            <a:r>
              <a:rPr lang="zh-CN" altLang="en-US" sz="2400">
                <a:solidFill>
                  <a:srgbClr val="FFFF00"/>
                </a:solidFill>
                <a:sym typeface="+mn-ea"/>
              </a:rPr>
              <a:t>)</a:t>
            </a:r>
            <a:r>
              <a:rPr lang="en-US" altLang="zh-CN" sz="2400">
                <a:solidFill>
                  <a:srgbClr val="FFFF00"/>
                </a:solidFill>
                <a:sym typeface="+mn-ea"/>
              </a:rPr>
              <a:t>.src=</a:t>
            </a:r>
            <a:r>
              <a:rPr lang="zh-CN" altLang="en-US" sz="2400">
                <a:solidFill>
                  <a:srgbClr val="FFFF00"/>
                </a:solidFill>
                <a:sym typeface="+mn-ea"/>
              </a:rPr>
              <a:t>"</a:t>
            </a:r>
            <a:r>
              <a:rPr lang="en-US" altLang="zh-CN" sz="2400">
                <a:solidFill>
                  <a:srgbClr val="FFFF00"/>
                </a:solidFill>
                <a:sym typeface="+mn-ea"/>
              </a:rPr>
              <a:t>img1.jpg</a:t>
            </a:r>
            <a:r>
              <a:rPr lang="zh-CN" altLang="en-US" sz="2400">
                <a:solidFill>
                  <a:srgbClr val="FFFF00"/>
                </a:solidFill>
                <a:sym typeface="+mn-ea"/>
              </a:rPr>
              <a:t>"</a:t>
            </a:r>
            <a:r>
              <a:rPr lang="en-US" altLang="zh-CN" sz="2400">
                <a:solidFill>
                  <a:srgbClr val="FFFF00"/>
                </a:solidFill>
                <a:sym typeface="+mn-ea"/>
              </a:rPr>
              <a:t>;</a:t>
            </a:r>
            <a:endParaRPr lang="en-US" altLang="zh-CN" sz="2400">
              <a:solidFill>
                <a:srgbClr val="FFFF00"/>
              </a:solidFill>
              <a:sym typeface="+mn-ea"/>
            </a:endParaRPr>
          </a:p>
          <a:p>
            <a:endParaRPr lang="zh-CN" altLang="en-US" sz="2400">
              <a:solidFill>
                <a:srgbClr val="00B0F0"/>
              </a:solidFill>
            </a:endParaRPr>
          </a:p>
          <a:p>
            <a:r>
              <a:rPr lang="zh-CN" altLang="en-US" sz="2400">
                <a:solidFill>
                  <a:srgbClr val="00B0F0"/>
                </a:solidFill>
              </a:rPr>
              <a:t>document.getElementById(id).style.property=新样式</a:t>
            </a:r>
            <a:endParaRPr lang="zh-CN" altLang="en-US" sz="2400">
              <a:solidFill>
                <a:srgbClr val="00B0F0"/>
              </a:solidFill>
            </a:endParaRPr>
          </a:p>
          <a:p>
            <a:r>
              <a:rPr lang="zh-CN" altLang="en-US" sz="2400">
                <a:solidFill>
                  <a:srgbClr val="FFFF00"/>
                </a:solidFill>
              </a:rPr>
              <a:t>document.getElementById("p</a:t>
            </a:r>
            <a:r>
              <a:rPr lang="en-US" altLang="zh-CN" sz="2400">
                <a:solidFill>
                  <a:srgbClr val="FFFF00"/>
                </a:solidFill>
              </a:rPr>
              <a:t>1</a:t>
            </a:r>
            <a:r>
              <a:rPr lang="zh-CN" altLang="en-US" sz="2400">
                <a:solidFill>
                  <a:srgbClr val="FFFF00"/>
                </a:solidFill>
              </a:rPr>
              <a:t>").style.color="</a:t>
            </a:r>
            <a:r>
              <a:rPr lang="en-US" altLang="zh-CN" sz="2400">
                <a:solidFill>
                  <a:srgbClr val="FFFF00"/>
                </a:solidFill>
              </a:rPr>
              <a:t>yellow</a:t>
            </a:r>
            <a:r>
              <a:rPr lang="zh-CN" altLang="en-US" sz="2400">
                <a:solidFill>
                  <a:srgbClr val="FFFF00"/>
                </a:solidFill>
              </a:rPr>
              <a:t>";</a:t>
            </a:r>
            <a:endParaRPr lang="zh-CN" altLang="en-US" sz="2400">
              <a:solidFill>
                <a:srgbClr val="FFFF00"/>
              </a:solidFill>
            </a:endParaRPr>
          </a:p>
          <a:p>
            <a:endParaRPr lang="zh-CN" altLang="en-US" sz="2400">
              <a:solidFill>
                <a:srgbClr val="FFFF00"/>
              </a:solidFill>
            </a:endParaRPr>
          </a:p>
          <a:p>
            <a:endParaRPr lang="zh-CN" altLang="en-US" sz="2400">
              <a:solidFill>
                <a:srgbClr val="FFFF00"/>
              </a:solidFill>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11252200" cy="5262245"/>
          </a:xfrm>
          <a:prstGeom prst="rect">
            <a:avLst/>
          </a:prstGeom>
          <a:noFill/>
        </p:spPr>
        <p:txBody>
          <a:bodyPr wrap="square" rtlCol="0">
            <a:spAutoFit/>
          </a:bodyPr>
          <a:p>
            <a:r>
              <a:rPr lang="en-US" altLang="zh-CN" sz="2400">
                <a:solidFill>
                  <a:srgbClr val="00B0F0"/>
                </a:solidFill>
              </a:rPr>
              <a:t>事件发生时执行 JavaScript，比如当用户在 HTML 元素上点击时。</a:t>
            </a:r>
            <a:endParaRPr lang="en-US" altLang="zh-CN" sz="2400">
              <a:solidFill>
                <a:srgbClr val="00B0F0"/>
              </a:solidFill>
            </a:endParaRPr>
          </a:p>
          <a:p>
            <a:r>
              <a:rPr lang="en-US" altLang="zh-CN" sz="2400">
                <a:solidFill>
                  <a:srgbClr val="00B0F0"/>
                </a:solidFill>
              </a:rPr>
              <a:t>在用户点击某个元素时执行代码，请向一个 HTML 事件属性添加 JavaScript 代码：</a:t>
            </a:r>
            <a:endParaRPr lang="en-US" altLang="zh-CN" sz="2400">
              <a:solidFill>
                <a:srgbClr val="00B0F0"/>
              </a:solidFill>
            </a:endParaRPr>
          </a:p>
          <a:p>
            <a:r>
              <a:rPr lang="en-US" altLang="zh-CN" sz="2400">
                <a:solidFill>
                  <a:srgbClr val="FFFF00"/>
                </a:solidFill>
              </a:rPr>
              <a:t>onclick=JavaScript</a:t>
            </a:r>
            <a:endParaRPr lang="en-US" altLang="zh-CN" sz="2400">
              <a:solidFill>
                <a:srgbClr val="FFFF00"/>
              </a:solidFill>
            </a:endParaRPr>
          </a:p>
          <a:p>
            <a:endParaRPr lang="en-US" altLang="zh-CN" sz="2400">
              <a:solidFill>
                <a:srgbClr val="FFFF00"/>
              </a:solidFill>
            </a:endParaRPr>
          </a:p>
          <a:p>
            <a:r>
              <a:rPr lang="en-US" altLang="zh-CN" sz="2400">
                <a:solidFill>
                  <a:srgbClr val="00B0F0"/>
                </a:solidFill>
              </a:rPr>
              <a:t>onmouseover 和 onmouseout 事件可用于在用户的鼠标移至 HTML 元素上方或移出元素时触发函数。</a:t>
            </a:r>
            <a:endParaRPr lang="en-US" altLang="zh-CN" sz="2400">
              <a:solidFill>
                <a:srgbClr val="00B0F0"/>
              </a:solidFill>
            </a:endParaRPr>
          </a:p>
          <a:p>
            <a:r>
              <a:rPr lang="en-US" altLang="zh-CN" sz="2400">
                <a:solidFill>
                  <a:srgbClr val="FFFF00"/>
                </a:solidFill>
              </a:rPr>
              <a:t>onmouseover="this.innerHTML='</a:t>
            </a:r>
            <a:r>
              <a:rPr lang="zh-CN" altLang="en-US" sz="2400">
                <a:solidFill>
                  <a:srgbClr val="FFFF00"/>
                </a:solidFill>
              </a:rPr>
              <a:t>鼠标放在了这个元素</a:t>
            </a:r>
            <a:r>
              <a:rPr lang="zh-CN" altLang="en-US" sz="2400">
                <a:solidFill>
                  <a:srgbClr val="FFFF00"/>
                </a:solidFill>
              </a:rPr>
              <a:t>上</a:t>
            </a:r>
            <a:r>
              <a:rPr lang="en-US" altLang="zh-CN" sz="2400">
                <a:solidFill>
                  <a:srgbClr val="FFFF00"/>
                </a:solidFill>
              </a:rPr>
              <a:t>' " </a:t>
            </a:r>
            <a:endParaRPr lang="en-US" altLang="zh-CN" sz="2400">
              <a:solidFill>
                <a:srgbClr val="FFFF00"/>
              </a:solidFill>
            </a:endParaRPr>
          </a:p>
          <a:p>
            <a:r>
              <a:rPr lang="en-US" altLang="zh-CN" sz="2400">
                <a:solidFill>
                  <a:srgbClr val="FFFF00"/>
                </a:solidFill>
              </a:rPr>
              <a:t>onmouseout="this.innerHTML='</a:t>
            </a:r>
            <a:r>
              <a:rPr lang="zh-CN" altLang="en-US" sz="2400">
                <a:solidFill>
                  <a:srgbClr val="FFFF00"/>
                </a:solidFill>
              </a:rPr>
              <a:t>鼠标不在这个元素</a:t>
            </a:r>
            <a:r>
              <a:rPr lang="zh-CN" altLang="en-US" sz="2400">
                <a:solidFill>
                  <a:srgbClr val="FFFF00"/>
                </a:solidFill>
              </a:rPr>
              <a:t>上</a:t>
            </a:r>
            <a:r>
              <a:rPr lang="en-US" altLang="zh-CN" sz="2400">
                <a:solidFill>
                  <a:srgbClr val="FFFF00"/>
                </a:solidFill>
              </a:rPr>
              <a:t>' "</a:t>
            </a:r>
            <a:endParaRPr lang="en-US" altLang="zh-CN" sz="2400">
              <a:solidFill>
                <a:srgbClr val="FFFF00"/>
              </a:solidFill>
            </a:endParaRPr>
          </a:p>
          <a:p>
            <a:endParaRPr lang="en-US" altLang="zh-CN" sz="2400">
              <a:solidFill>
                <a:srgbClr val="FFFF00"/>
              </a:solidFill>
            </a:endParaRPr>
          </a:p>
          <a:p>
            <a:r>
              <a:rPr lang="en-US" altLang="zh-CN" sz="2400">
                <a:solidFill>
                  <a:srgbClr val="00B0F0"/>
                </a:solidFill>
              </a:rPr>
              <a:t>onmousedown, onmouseup 以及 onclick 构成了鼠标点击事件的所有部分。首先当点击鼠标按钮时，会触发 onmousedown 事件，当释放鼠标按钮时，会触发 onmouseup 事件，最后，当完成鼠标点击时，会触发 onclick 事件。</a:t>
            </a:r>
            <a:endParaRPr lang="en-US" altLang="zh-CN" sz="2400">
              <a:solidFill>
                <a:srgbClr val="00B0F0"/>
              </a:solidFill>
            </a:endParaRPr>
          </a:p>
          <a:p>
            <a:endParaRPr lang="en-US" altLang="zh-CN" sz="2400">
              <a:solidFill>
                <a:srgbClr val="00B0F0"/>
              </a:solidFill>
            </a:endParaRPr>
          </a:p>
          <a:p>
            <a:endParaRPr lang="en-US" altLang="zh-CN" sz="2400">
              <a:solidFill>
                <a:srgbClr val="00B0F0"/>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6815580" y="0"/>
            <a:ext cx="5376420" cy="5376420"/>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直角三角形 3"/>
          <p:cNvSpPr/>
          <p:nvPr/>
        </p:nvSpPr>
        <p:spPr>
          <a:xfrm>
            <a:off x="-1" y="2743200"/>
            <a:ext cx="4374037" cy="4114800"/>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直角三角形 5"/>
          <p:cNvSpPr/>
          <p:nvPr/>
        </p:nvSpPr>
        <p:spPr>
          <a:xfrm rot="5400000" flipV="1">
            <a:off x="9248502" y="0"/>
            <a:ext cx="2943498" cy="2943498"/>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TextBox 76"/>
          <p:cNvSpPr txBox="1"/>
          <p:nvPr/>
        </p:nvSpPr>
        <p:spPr>
          <a:xfrm>
            <a:off x="2070847" y="2982431"/>
            <a:ext cx="7633323" cy="922020"/>
          </a:xfrm>
          <a:prstGeom prst="rect">
            <a:avLst/>
          </a:prstGeom>
          <a:noFill/>
        </p:spPr>
        <p:txBody>
          <a:bodyPr wrap="square" rtlCol="0">
            <a:spAutoFit/>
          </a:bodyPr>
          <a:lstStyle/>
          <a:p>
            <a:pPr algn="ctr"/>
            <a:r>
              <a:rPr lang="zh-CN" altLang="en-US" sz="5400" dirty="0">
                <a:solidFill>
                  <a:schemeClr val="bg1"/>
                </a:solidFill>
                <a:cs typeface="+mn-ea"/>
                <a:sym typeface="+mn-lt"/>
              </a:rPr>
              <a:t>谢谢！</a:t>
            </a:r>
            <a:endParaRPr lang="zh-CN" altLang="en-US" sz="5400" dirty="0">
              <a:solidFill>
                <a:schemeClr val="bg1"/>
              </a:solidFill>
              <a:cs typeface="+mn-ea"/>
              <a:sym typeface="+mn-l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297212" y="0"/>
            <a:ext cx="1894788" cy="1894788"/>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V="1">
            <a:off x="0" y="0"/>
            <a:ext cx="4194928" cy="4194928"/>
          </a:xfrm>
          <a:prstGeom prst="rtTriangle">
            <a:avLst/>
          </a:prstGeom>
          <a:solidFill>
            <a:srgbClr val="EF5350"/>
          </a:solidFill>
          <a:ln>
            <a:no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16200000">
            <a:off x="10916238" y="5582238"/>
            <a:ext cx="1275761" cy="1275761"/>
          </a:xfrm>
          <a:prstGeom prst="rtTriangle">
            <a:avLst/>
          </a:prstGeom>
          <a:solidFill>
            <a:srgbClr val="EF5350"/>
          </a:solidFill>
          <a:ln>
            <a:noFill/>
          </a:ln>
          <a:effectLst>
            <a:outerShdw blurRad="127000" dist="635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Text Box 3"/>
          <p:cNvSpPr>
            <a:spLocks noChangeArrowheads="1"/>
          </p:cNvSpPr>
          <p:nvPr/>
        </p:nvSpPr>
        <p:spPr bwMode="auto">
          <a:xfrm>
            <a:off x="1854738" y="2518390"/>
            <a:ext cx="1951175" cy="1384995"/>
          </a:xfrm>
          <a:prstGeom prst="rect">
            <a:avLst/>
          </a:prstGeom>
        </p:spPr>
        <p:txBody>
          <a:bodyPr wrap="none">
            <a:spAutoFit/>
          </a:bodyPr>
          <a:lstStyle/>
          <a:p>
            <a:pPr algn="ctr">
              <a:spcBef>
                <a:spcPct val="0"/>
              </a:spcBef>
            </a:pPr>
            <a:r>
              <a:rPr lang="zh-CN" altLang="en-US" sz="6000" dirty="0">
                <a:solidFill>
                  <a:schemeClr val="bg1"/>
                </a:solidFill>
                <a:cs typeface="+mn-ea"/>
                <a:sym typeface="+mn-lt"/>
              </a:rPr>
              <a:t>目 录</a:t>
            </a:r>
            <a:endParaRPr lang="en-US" altLang="zh-CN" sz="6000" dirty="0">
              <a:solidFill>
                <a:schemeClr val="bg1"/>
              </a:solidFill>
              <a:cs typeface="+mn-ea"/>
              <a:sym typeface="+mn-lt"/>
            </a:endParaRPr>
          </a:p>
          <a:p>
            <a:pPr algn="ctr">
              <a:spcBef>
                <a:spcPct val="0"/>
              </a:spcBef>
            </a:pPr>
            <a:r>
              <a:rPr lang="en-US" altLang="zh-CN" sz="2400" dirty="0">
                <a:solidFill>
                  <a:schemeClr val="bg1"/>
                </a:solidFill>
                <a:cs typeface="+mn-ea"/>
                <a:sym typeface="+mn-lt"/>
              </a:rPr>
              <a:t>COMPANY</a:t>
            </a:r>
            <a:endParaRPr lang="zh-CN" altLang="en-US" sz="2800" dirty="0">
              <a:solidFill>
                <a:schemeClr val="bg1"/>
              </a:solidFill>
              <a:cs typeface="+mn-ea"/>
              <a:sym typeface="+mn-lt"/>
            </a:endParaRPr>
          </a:p>
        </p:txBody>
      </p:sp>
      <p:sp>
        <p:nvSpPr>
          <p:cNvPr id="13" name="椭圆 1"/>
          <p:cNvSpPr>
            <a:spLocks noChangeArrowheads="1"/>
          </p:cNvSpPr>
          <p:nvPr/>
        </p:nvSpPr>
        <p:spPr bwMode="auto">
          <a:xfrm>
            <a:off x="6989224" y="1373248"/>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14" name="TextBox 32"/>
          <p:cNvSpPr txBox="1">
            <a:spLocks noChangeArrowheads="1"/>
          </p:cNvSpPr>
          <p:nvPr/>
        </p:nvSpPr>
        <p:spPr bwMode="auto">
          <a:xfrm>
            <a:off x="7053151" y="1446071"/>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01</a:t>
            </a:r>
            <a:endParaRPr lang="zh-CN" altLang="en-US" sz="2800" dirty="0">
              <a:solidFill>
                <a:schemeClr val="bg1"/>
              </a:solidFill>
              <a:latin typeface="+mn-lt"/>
              <a:ea typeface="+mn-ea"/>
              <a:cs typeface="+mn-ea"/>
              <a:sym typeface="+mn-lt"/>
            </a:endParaRPr>
          </a:p>
        </p:txBody>
      </p:sp>
      <p:sp>
        <p:nvSpPr>
          <p:cNvPr id="16" name="TextBox 76"/>
          <p:cNvSpPr txBox="1"/>
          <p:nvPr/>
        </p:nvSpPr>
        <p:spPr>
          <a:xfrm>
            <a:off x="7805298" y="1446071"/>
            <a:ext cx="2698750" cy="521970"/>
          </a:xfrm>
          <a:prstGeom prst="rect">
            <a:avLst/>
          </a:prstGeom>
          <a:noFill/>
        </p:spPr>
        <p:txBody>
          <a:bodyPr wrap="square" rtlCol="0">
            <a:spAutoFit/>
          </a:bodyPr>
          <a:lstStyle/>
          <a:p>
            <a:r>
              <a:rPr lang="zh-CN" altLang="zh-CN" sz="2800" dirty="0">
                <a:solidFill>
                  <a:srgbClr val="00B0F0"/>
                </a:solidFill>
                <a:cs typeface="+mn-ea"/>
                <a:sym typeface="+mn-lt"/>
              </a:rPr>
              <a:t>简单介绍</a:t>
            </a:r>
            <a:r>
              <a:rPr lang="en-US" altLang="zh-CN" sz="2800" dirty="0">
                <a:solidFill>
                  <a:srgbClr val="00B0F0"/>
                </a:solidFill>
                <a:cs typeface="+mn-ea"/>
                <a:sym typeface="+mn-lt"/>
              </a:rPr>
              <a:t>js</a:t>
            </a:r>
            <a:endParaRPr lang="en-US" altLang="zh-CN" sz="2800" dirty="0">
              <a:solidFill>
                <a:srgbClr val="00B0F0"/>
              </a:solidFill>
              <a:cs typeface="+mn-ea"/>
              <a:sym typeface="+mn-lt"/>
            </a:endParaRPr>
          </a:p>
        </p:txBody>
      </p:sp>
      <p:sp>
        <p:nvSpPr>
          <p:cNvPr id="17" name="椭圆 1"/>
          <p:cNvSpPr>
            <a:spLocks noChangeArrowheads="1"/>
          </p:cNvSpPr>
          <p:nvPr/>
        </p:nvSpPr>
        <p:spPr bwMode="auto">
          <a:xfrm>
            <a:off x="6989224" y="2532519"/>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18" name="TextBox 32"/>
          <p:cNvSpPr txBox="1">
            <a:spLocks noChangeArrowheads="1"/>
          </p:cNvSpPr>
          <p:nvPr/>
        </p:nvSpPr>
        <p:spPr bwMode="auto">
          <a:xfrm>
            <a:off x="7053151" y="2605343"/>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02</a:t>
            </a:r>
            <a:endParaRPr lang="zh-CN" altLang="en-US" sz="2800" dirty="0">
              <a:solidFill>
                <a:schemeClr val="bg1"/>
              </a:solidFill>
              <a:latin typeface="+mn-lt"/>
              <a:ea typeface="+mn-ea"/>
              <a:cs typeface="+mn-ea"/>
              <a:sym typeface="+mn-lt"/>
            </a:endParaRPr>
          </a:p>
        </p:txBody>
      </p:sp>
      <p:sp>
        <p:nvSpPr>
          <p:cNvPr id="20" name="TextBox 76"/>
          <p:cNvSpPr txBox="1"/>
          <p:nvPr/>
        </p:nvSpPr>
        <p:spPr>
          <a:xfrm>
            <a:off x="7805298" y="2605342"/>
            <a:ext cx="2698750" cy="521970"/>
          </a:xfrm>
          <a:prstGeom prst="rect">
            <a:avLst/>
          </a:prstGeom>
          <a:noFill/>
        </p:spPr>
        <p:txBody>
          <a:bodyPr wrap="square" rtlCol="0">
            <a:spAutoFit/>
          </a:bodyPr>
          <a:lstStyle/>
          <a:p>
            <a:r>
              <a:rPr lang="en-US" altLang="zh-CN" sz="2800" dirty="0">
                <a:solidFill>
                  <a:srgbClr val="00B0F0"/>
                </a:solidFill>
                <a:cs typeface="+mn-ea"/>
                <a:sym typeface="+mn-lt"/>
              </a:rPr>
              <a:t>js</a:t>
            </a:r>
            <a:r>
              <a:rPr lang="zh-CN" altLang="en-US" sz="2800" dirty="0">
                <a:solidFill>
                  <a:srgbClr val="00B0F0"/>
                </a:solidFill>
                <a:cs typeface="+mn-ea"/>
                <a:sym typeface="+mn-lt"/>
              </a:rPr>
              <a:t>基础操作</a:t>
            </a:r>
            <a:endParaRPr lang="zh-CN" altLang="en-US" sz="2800" dirty="0">
              <a:solidFill>
                <a:srgbClr val="00B0F0"/>
              </a:solidFill>
              <a:cs typeface="+mn-ea"/>
              <a:sym typeface="+mn-lt"/>
            </a:endParaRPr>
          </a:p>
        </p:txBody>
      </p:sp>
      <p:sp>
        <p:nvSpPr>
          <p:cNvPr id="21" name="椭圆 1"/>
          <p:cNvSpPr>
            <a:spLocks noChangeArrowheads="1"/>
          </p:cNvSpPr>
          <p:nvPr/>
        </p:nvSpPr>
        <p:spPr bwMode="auto">
          <a:xfrm>
            <a:off x="6989224" y="3694490"/>
            <a:ext cx="678005" cy="678005"/>
          </a:xfrm>
          <a:prstGeom prst="rect">
            <a:avLst/>
          </a:prstGeom>
          <a:solidFill>
            <a:srgbClr val="EF5350"/>
          </a:solidFill>
          <a:ln w="28575">
            <a:noFill/>
          </a:ln>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mn-lt"/>
              <a:ea typeface="+mn-ea"/>
              <a:cs typeface="+mn-ea"/>
              <a:sym typeface="+mn-lt"/>
            </a:endParaRPr>
          </a:p>
        </p:txBody>
      </p:sp>
      <p:sp>
        <p:nvSpPr>
          <p:cNvPr id="22" name="TextBox 32"/>
          <p:cNvSpPr txBox="1">
            <a:spLocks noChangeArrowheads="1"/>
          </p:cNvSpPr>
          <p:nvPr/>
        </p:nvSpPr>
        <p:spPr bwMode="auto">
          <a:xfrm>
            <a:off x="7053151" y="3767313"/>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dirty="0">
                <a:solidFill>
                  <a:schemeClr val="bg1"/>
                </a:solidFill>
                <a:latin typeface="+mn-lt"/>
                <a:ea typeface="+mn-ea"/>
                <a:cs typeface="+mn-ea"/>
                <a:sym typeface="+mn-lt"/>
              </a:rPr>
              <a:t>03</a:t>
            </a:r>
            <a:endParaRPr lang="zh-CN" altLang="en-US" sz="2800" dirty="0">
              <a:solidFill>
                <a:schemeClr val="bg1"/>
              </a:solidFill>
              <a:latin typeface="+mn-lt"/>
              <a:ea typeface="+mn-ea"/>
              <a:cs typeface="+mn-ea"/>
              <a:sym typeface="+mn-lt"/>
            </a:endParaRPr>
          </a:p>
        </p:txBody>
      </p:sp>
      <p:sp>
        <p:nvSpPr>
          <p:cNvPr id="24" name="TextBox 76"/>
          <p:cNvSpPr txBox="1"/>
          <p:nvPr/>
        </p:nvSpPr>
        <p:spPr>
          <a:xfrm>
            <a:off x="7805298" y="3777570"/>
            <a:ext cx="2698750" cy="521970"/>
          </a:xfrm>
          <a:prstGeom prst="rect">
            <a:avLst/>
          </a:prstGeom>
          <a:noFill/>
        </p:spPr>
        <p:txBody>
          <a:bodyPr wrap="square" rtlCol="0">
            <a:spAutoFit/>
          </a:bodyPr>
          <a:lstStyle/>
          <a:p>
            <a:r>
              <a:rPr lang="en-US" altLang="zh-CN" sz="2800" dirty="0">
                <a:solidFill>
                  <a:srgbClr val="00B0F0"/>
                </a:solidFill>
                <a:cs typeface="+mn-ea"/>
                <a:sym typeface="+mn-lt"/>
              </a:rPr>
              <a:t>HTML </a:t>
            </a:r>
            <a:r>
              <a:rPr lang="en-US" altLang="zh-CN" sz="2800" dirty="0">
                <a:solidFill>
                  <a:srgbClr val="00B0F0"/>
                </a:solidFill>
                <a:cs typeface="+mn-ea"/>
                <a:sym typeface="+mn-lt"/>
              </a:rPr>
              <a:t>DOM</a:t>
            </a:r>
            <a:endParaRPr lang="en-US" altLang="zh-CN" sz="2800" dirty="0">
              <a:solidFill>
                <a:srgbClr val="00B0F0"/>
              </a:solidFill>
              <a:cs typeface="+mn-ea"/>
              <a:sym typeface="+mn-lt"/>
            </a:endParaRPr>
          </a:p>
        </p:txBody>
      </p:sp>
      <p:sp>
        <p:nvSpPr>
          <p:cNvPr id="29" name="直角三角形 28"/>
          <p:cNvSpPr/>
          <p:nvPr/>
        </p:nvSpPr>
        <p:spPr>
          <a:xfrm rot="5400000" flipH="1">
            <a:off x="719843" y="2402528"/>
            <a:ext cx="3729437" cy="5181506"/>
          </a:xfrm>
          <a:prstGeom prst="rtTriangle">
            <a:avLst/>
          </a:prstGeom>
          <a:solidFill>
            <a:srgbClr val="CAD0D8"/>
          </a:solidFill>
          <a:ln>
            <a:noFill/>
          </a:ln>
          <a:effectLst>
            <a:outerShdw blurRad="127000" dist="635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2" name="直角三角形 11"/>
          <p:cNvSpPr/>
          <p:nvPr/>
        </p:nvSpPr>
        <p:spPr>
          <a:xfrm>
            <a:off x="0" y="1325670"/>
            <a:ext cx="6109779" cy="5532330"/>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直角三角形 6"/>
          <p:cNvSpPr/>
          <p:nvPr/>
        </p:nvSpPr>
        <p:spPr>
          <a:xfrm rot="5400000" flipV="1">
            <a:off x="8155756" y="83270"/>
            <a:ext cx="4119513" cy="3952973"/>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2658359"/>
            <a:ext cx="4637988" cy="4199641"/>
          </a:xfrm>
          <a:prstGeom prst="rtTriangle">
            <a:avLst/>
          </a:prstGeom>
          <a:solidFill>
            <a:srgbClr val="323C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9852581" y="-1571"/>
            <a:ext cx="2337847" cy="2340990"/>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76"/>
          <p:cNvSpPr txBox="1"/>
          <p:nvPr/>
        </p:nvSpPr>
        <p:spPr>
          <a:xfrm>
            <a:off x="4323048" y="3251946"/>
            <a:ext cx="3545903" cy="829945"/>
          </a:xfrm>
          <a:prstGeom prst="rect">
            <a:avLst/>
          </a:prstGeom>
          <a:noFill/>
        </p:spPr>
        <p:txBody>
          <a:bodyPr wrap="square" rtlCol="0">
            <a:spAutoFit/>
          </a:bodyPr>
          <a:lstStyle/>
          <a:p>
            <a:pPr algn="ctr"/>
            <a:r>
              <a:rPr lang="zh-CN" altLang="en-US" sz="4800" dirty="0">
                <a:solidFill>
                  <a:srgbClr val="00B0F0"/>
                </a:solidFill>
                <a:cs typeface="+mn-ea"/>
                <a:sym typeface="+mn-lt"/>
              </a:rPr>
              <a:t>简单介绍</a:t>
            </a:r>
            <a:r>
              <a:rPr lang="en-US" altLang="zh-CN" sz="4800" dirty="0">
                <a:solidFill>
                  <a:srgbClr val="00B0F0"/>
                </a:solidFill>
                <a:cs typeface="+mn-ea"/>
                <a:sym typeface="+mn-lt"/>
              </a:rPr>
              <a:t>js</a:t>
            </a:r>
            <a:endParaRPr lang="en-US" altLang="zh-CN" sz="4800" dirty="0">
              <a:solidFill>
                <a:srgbClr val="00B0F0"/>
              </a:solidFill>
              <a:cs typeface="+mn-ea"/>
              <a:sym typeface="+mn-lt"/>
            </a:endParaRPr>
          </a:p>
        </p:txBody>
      </p:sp>
      <p:sp>
        <p:nvSpPr>
          <p:cNvPr id="16" name="TextBox 76"/>
          <p:cNvSpPr txBox="1"/>
          <p:nvPr/>
        </p:nvSpPr>
        <p:spPr>
          <a:xfrm>
            <a:off x="4323048" y="2337848"/>
            <a:ext cx="3545903" cy="923330"/>
          </a:xfrm>
          <a:prstGeom prst="rect">
            <a:avLst/>
          </a:prstGeom>
          <a:noFill/>
        </p:spPr>
        <p:txBody>
          <a:bodyPr wrap="square" rtlCol="0">
            <a:spAutoFit/>
          </a:bodyPr>
          <a:lstStyle/>
          <a:p>
            <a:pPr algn="ctr"/>
            <a:r>
              <a:rPr lang="zh-CN" altLang="en-US" sz="5400" dirty="0">
                <a:solidFill>
                  <a:srgbClr val="EF5350"/>
                </a:solidFill>
                <a:cs typeface="+mn-ea"/>
                <a:sym typeface="+mn-lt"/>
              </a:rPr>
              <a:t>第一部分</a:t>
            </a:r>
            <a:endParaRPr lang="zh-CN" altLang="en-US" sz="5400" dirty="0">
              <a:solidFill>
                <a:srgbClr val="EF5350"/>
              </a:solidFill>
              <a:cs typeface="+mn-ea"/>
              <a:sym typeface="+mn-lt"/>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11252835" cy="4892675"/>
          </a:xfrm>
          <a:prstGeom prst="rect">
            <a:avLst/>
          </a:prstGeom>
          <a:noFill/>
        </p:spPr>
        <p:txBody>
          <a:bodyPr wrap="square" rtlCol="0">
            <a:spAutoFit/>
          </a:bodyPr>
          <a:p>
            <a:r>
              <a:rPr lang="zh-CN" altLang="en-US" sz="2400">
                <a:solidFill>
                  <a:srgbClr val="00B0F0"/>
                </a:solidFill>
              </a:rPr>
              <a:t>JavaScript是一种属于网络的脚本语言,已经被广泛用于Web应用开发,常用来为网页添加各式各样的动态功能,为用户提供更流畅美观的浏览效果。通常JavaScript脚本是通过嵌入在HTML中来实现自身的功能的。</a:t>
            </a:r>
            <a:endParaRPr lang="zh-CN" altLang="en-US" sz="2400">
              <a:solidFill>
                <a:srgbClr val="00B0F0"/>
              </a:solidFill>
            </a:endParaRPr>
          </a:p>
          <a:p>
            <a:endParaRPr lang="zh-CN" altLang="en-US" sz="2400"/>
          </a:p>
          <a:p>
            <a:r>
              <a:rPr lang="en-US" altLang="zh-CN" sz="2400">
                <a:solidFill>
                  <a:srgbClr val="FFFF00"/>
                </a:solidFill>
              </a:rPr>
              <a:t>1.</a:t>
            </a:r>
            <a:r>
              <a:rPr lang="zh-CN" altLang="en-US" sz="2400">
                <a:solidFill>
                  <a:srgbClr val="FFFF00"/>
                </a:solidFill>
              </a:rPr>
              <a:t>是一种解释性脚本语言（代码不进行预编译）。</a:t>
            </a:r>
            <a:endParaRPr lang="zh-CN" altLang="en-US" sz="2400"/>
          </a:p>
          <a:p>
            <a:r>
              <a:rPr lang="en-US" altLang="zh-CN" sz="2400">
                <a:solidFill>
                  <a:srgbClr val="92D050"/>
                </a:solidFill>
              </a:rPr>
              <a:t>2.</a:t>
            </a:r>
            <a:r>
              <a:rPr lang="zh-CN" altLang="en-US" sz="2400">
                <a:solidFill>
                  <a:srgbClr val="92D050"/>
                </a:solidFill>
              </a:rPr>
              <a:t>主要用来向HTML（标准通用标记语言下的一个应用）页面添加交互行为。</a:t>
            </a:r>
            <a:endParaRPr lang="zh-CN" altLang="en-US" sz="2400">
              <a:solidFill>
                <a:srgbClr val="92D050"/>
              </a:solidFill>
            </a:endParaRPr>
          </a:p>
          <a:p>
            <a:r>
              <a:rPr lang="en-US" altLang="zh-CN" sz="2400">
                <a:solidFill>
                  <a:srgbClr val="FFFF00"/>
                </a:solidFill>
              </a:rPr>
              <a:t>3.</a:t>
            </a:r>
            <a:r>
              <a:rPr lang="zh-CN" altLang="en-US" sz="2400">
                <a:solidFill>
                  <a:srgbClr val="FFFF00"/>
                </a:solidFill>
              </a:rPr>
              <a:t>可以直接嵌入HTML页面，但写成单独的js文件有利于结构和行为的分离。</a:t>
            </a:r>
            <a:endParaRPr lang="zh-CN" altLang="en-US" sz="2400">
              <a:solidFill>
                <a:srgbClr val="FFFF00"/>
              </a:solidFill>
            </a:endParaRPr>
          </a:p>
          <a:p>
            <a:r>
              <a:rPr lang="en-US" altLang="en-US" sz="2400">
                <a:solidFill>
                  <a:srgbClr val="92D050"/>
                </a:solidFill>
              </a:rPr>
              <a:t>4.</a:t>
            </a:r>
            <a:r>
              <a:rPr lang="zh-CN" altLang="en-US" sz="2400">
                <a:solidFill>
                  <a:srgbClr val="92D050"/>
                </a:solidFill>
              </a:rPr>
              <a:t>跨平台特性，在绝大多数浏览器的支持下，可以在多种平台下运行（如Windows、Linux、Mac、Android、iOS等）。</a:t>
            </a:r>
            <a:endParaRPr lang="zh-CN" altLang="en-US" sz="2400">
              <a:solidFill>
                <a:srgbClr val="92D050"/>
              </a:solidFill>
            </a:endParaRPr>
          </a:p>
          <a:p>
            <a:r>
              <a:rPr lang="en-US" altLang="zh-CN" sz="2400">
                <a:solidFill>
                  <a:srgbClr val="FFFF00"/>
                </a:solidFill>
              </a:rPr>
              <a:t>5.</a:t>
            </a:r>
            <a:r>
              <a:rPr lang="zh-CN" altLang="en-US" sz="2400">
                <a:solidFill>
                  <a:srgbClr val="FFFF00"/>
                </a:solidFill>
              </a:rPr>
              <a:t>Javascript脚本语言同其他语言一样，有它自身的基本数据类型，表达式和算术运算符及程序的基本程序框架。Javascript提供了四种基本的数据类型和两种特殊数据类型用来处理数据和文字。而变量提供存放信息的地方，表达式则可以完成较复杂的信息处理。</a:t>
            </a:r>
            <a:endParaRPr lang="zh-CN" altLang="en-US" sz="2400">
              <a:solidFill>
                <a:srgbClr val="FFFF00"/>
              </a:solidFil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11251565" cy="5692775"/>
          </a:xfrm>
          <a:prstGeom prst="rect">
            <a:avLst/>
          </a:prstGeom>
          <a:noFill/>
        </p:spPr>
        <p:txBody>
          <a:bodyPr wrap="square" rtlCol="0">
            <a:spAutoFit/>
          </a:bodyPr>
          <a:p>
            <a:pPr algn="l"/>
            <a:r>
              <a:rPr lang="zh-CN" altLang="en-US" sz="2800">
                <a:solidFill>
                  <a:srgbClr val="00B0F0"/>
                </a:solidFill>
              </a:rPr>
              <a:t>HTML 中的脚本必须位于 &lt;script&gt; 与 &lt;/script&gt; 标签之间。</a:t>
            </a:r>
            <a:endParaRPr lang="zh-CN" altLang="en-US" sz="2800">
              <a:solidFill>
                <a:srgbClr val="00B0F0"/>
              </a:solidFill>
            </a:endParaRPr>
          </a:p>
          <a:p>
            <a:pPr algn="l"/>
            <a:endParaRPr lang="zh-CN" altLang="en-US" sz="2800">
              <a:solidFill>
                <a:srgbClr val="00B0F0"/>
              </a:solidFill>
            </a:endParaRPr>
          </a:p>
          <a:p>
            <a:pPr algn="l"/>
            <a:r>
              <a:rPr lang="zh-CN" altLang="en-US" sz="2800">
                <a:solidFill>
                  <a:srgbClr val="00B0F0"/>
                </a:solidFill>
              </a:rPr>
              <a:t>脚本可被放置在 HTML 页面的 &lt;body&gt; 和 &lt;head&gt; 部分中。</a:t>
            </a:r>
            <a:endParaRPr lang="zh-CN" altLang="en-US" sz="2800">
              <a:solidFill>
                <a:srgbClr val="00B0F0"/>
              </a:solidFill>
            </a:endParaRPr>
          </a:p>
          <a:p>
            <a:pPr algn="l"/>
            <a:endParaRPr lang="zh-CN" altLang="en-US" sz="2800">
              <a:solidFill>
                <a:srgbClr val="00B0F0"/>
              </a:solidFill>
            </a:endParaRPr>
          </a:p>
          <a:p>
            <a:pPr algn="l"/>
            <a:r>
              <a:rPr lang="zh-CN" altLang="en-US" sz="2800">
                <a:solidFill>
                  <a:srgbClr val="FFFF00"/>
                </a:solidFill>
              </a:rPr>
              <a:t>&lt;script&gt;</a:t>
            </a:r>
            <a:endParaRPr lang="zh-CN" altLang="en-US" sz="2800">
              <a:solidFill>
                <a:srgbClr val="FFFF00"/>
              </a:solidFill>
            </a:endParaRPr>
          </a:p>
          <a:p>
            <a:pPr algn="l"/>
            <a:r>
              <a:rPr lang="zh-CN" altLang="en-US" sz="2800">
                <a:solidFill>
                  <a:srgbClr val="FFFF00"/>
                </a:solidFill>
              </a:rPr>
              <a:t>alert("我的第一个 JavaScript");</a:t>
            </a:r>
            <a:endParaRPr lang="zh-CN" altLang="en-US" sz="2800">
              <a:solidFill>
                <a:srgbClr val="FFFF00"/>
              </a:solidFill>
            </a:endParaRPr>
          </a:p>
          <a:p>
            <a:pPr algn="l"/>
            <a:r>
              <a:rPr lang="zh-CN" altLang="en-US" sz="2800">
                <a:solidFill>
                  <a:srgbClr val="FFFF00"/>
                </a:solidFill>
              </a:rPr>
              <a:t>&lt;/script&gt;</a:t>
            </a:r>
            <a:endParaRPr lang="zh-CN" altLang="en-US" sz="2800">
              <a:solidFill>
                <a:srgbClr val="00B0F0"/>
              </a:solidFill>
            </a:endParaRPr>
          </a:p>
          <a:p>
            <a:pPr algn="l"/>
            <a:endParaRPr lang="zh-CN" altLang="en-US" sz="2800">
              <a:solidFill>
                <a:srgbClr val="00B0F0"/>
              </a:solidFill>
            </a:endParaRPr>
          </a:p>
          <a:p>
            <a:pPr algn="l"/>
            <a:r>
              <a:rPr lang="en-US" altLang="zh-CN" sz="2800">
                <a:solidFill>
                  <a:srgbClr val="92D050"/>
                </a:solidFill>
              </a:rPr>
              <a:t>&lt;head&gt;&lt;/head&gt;</a:t>
            </a:r>
            <a:endParaRPr lang="en-US" altLang="zh-CN" sz="2800">
              <a:solidFill>
                <a:srgbClr val="00B0F0"/>
              </a:solidFill>
            </a:endParaRPr>
          </a:p>
          <a:p>
            <a:pPr algn="l"/>
            <a:endParaRPr lang="en-US" altLang="zh-CN" sz="2800">
              <a:solidFill>
                <a:srgbClr val="00B0F0"/>
              </a:solidFill>
            </a:endParaRPr>
          </a:p>
          <a:p>
            <a:pPr algn="l"/>
            <a:r>
              <a:rPr lang="en-US" altLang="zh-CN" sz="2800">
                <a:solidFill>
                  <a:srgbClr val="92D050"/>
                </a:solidFill>
              </a:rPr>
              <a:t>&lt;body&gt;&lt;/body&gt;</a:t>
            </a:r>
            <a:endParaRPr lang="en-US" altLang="zh-CN" sz="2800">
              <a:solidFill>
                <a:srgbClr val="92D050"/>
              </a:solidFill>
            </a:endParaRPr>
          </a:p>
          <a:p>
            <a:pPr algn="l"/>
            <a:endParaRPr lang="en-US" altLang="zh-CN" sz="2800">
              <a:solidFill>
                <a:srgbClr val="92D050"/>
              </a:solidFill>
            </a:endParaRPr>
          </a:p>
          <a:p>
            <a:pPr algn="l"/>
            <a:r>
              <a:rPr lang="en-US" altLang="zh-CN" sz="2800">
                <a:solidFill>
                  <a:srgbClr val="92D050"/>
                </a:solidFill>
              </a:rPr>
              <a:t>&lt;script src="myScript.js"&gt;&lt;/script&gt;</a:t>
            </a:r>
            <a:endParaRPr lang="en-US" altLang="zh-CN" sz="2800">
              <a:solidFill>
                <a:srgbClr val="92D050"/>
              </a:solidFill>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258445"/>
            <a:ext cx="11252200" cy="583565"/>
          </a:xfrm>
          <a:prstGeom prst="rect">
            <a:avLst/>
          </a:prstGeom>
          <a:noFill/>
        </p:spPr>
        <p:txBody>
          <a:bodyPr wrap="square" rtlCol="0">
            <a:spAutoFit/>
          </a:bodyPr>
          <a:p>
            <a:pPr algn="ctr"/>
            <a:r>
              <a:rPr lang="zh-CN" altLang="en-US" sz="3200">
                <a:solidFill>
                  <a:srgbClr val="00B0F0"/>
                </a:solidFill>
              </a:rPr>
              <a:t>补充</a:t>
            </a:r>
            <a:r>
              <a:rPr lang="en-US" altLang="zh-CN" sz="3200">
                <a:solidFill>
                  <a:srgbClr val="00B0F0"/>
                </a:solidFill>
              </a:rPr>
              <a:t>&lt;button&gt;</a:t>
            </a:r>
            <a:r>
              <a:rPr lang="zh-CN" altLang="zh-CN" sz="3200">
                <a:solidFill>
                  <a:srgbClr val="00B0F0"/>
                </a:solidFill>
              </a:rPr>
              <a:t>按钮标签</a:t>
            </a:r>
            <a:endParaRPr lang="zh-CN" altLang="zh-CN" sz="3200">
              <a:solidFill>
                <a:srgbClr val="00B0F0"/>
              </a:solidFill>
            </a:endParaRPr>
          </a:p>
        </p:txBody>
      </p:sp>
      <p:sp>
        <p:nvSpPr>
          <p:cNvPr id="3" name="文本框 2"/>
          <p:cNvSpPr txBox="1"/>
          <p:nvPr/>
        </p:nvSpPr>
        <p:spPr>
          <a:xfrm>
            <a:off x="1018540" y="1219200"/>
            <a:ext cx="9954895" cy="3415030"/>
          </a:xfrm>
          <a:prstGeom prst="rect">
            <a:avLst/>
          </a:prstGeom>
          <a:noFill/>
        </p:spPr>
        <p:txBody>
          <a:bodyPr wrap="square" rtlCol="0">
            <a:spAutoFit/>
          </a:bodyPr>
          <a:p>
            <a:r>
              <a:rPr lang="zh-CN" altLang="en-US" sz="2400">
                <a:solidFill>
                  <a:srgbClr val="FFFF00"/>
                </a:solidFill>
              </a:rPr>
              <a:t>&lt;button&gt; 标签定义一个按钮。</a:t>
            </a:r>
            <a:endParaRPr lang="zh-CN" altLang="en-US" sz="2400">
              <a:solidFill>
                <a:srgbClr val="FFFF00"/>
              </a:solidFill>
            </a:endParaRPr>
          </a:p>
          <a:p>
            <a:endParaRPr lang="zh-CN" altLang="en-US" sz="2400">
              <a:solidFill>
                <a:srgbClr val="FFFF00"/>
              </a:solidFill>
            </a:endParaRPr>
          </a:p>
          <a:p>
            <a:r>
              <a:rPr lang="zh-CN" altLang="en-US" sz="2400">
                <a:solidFill>
                  <a:srgbClr val="FFFF00"/>
                </a:solidFill>
              </a:rPr>
              <a:t>在 &lt;button&gt; 元素内部，您可以放置内容，比如文本或图像。这是该元素与使用 &lt;input&gt; 元素创建的按钮之间的不同之处。</a:t>
            </a:r>
            <a:endParaRPr lang="zh-CN" altLang="en-US" sz="2400">
              <a:solidFill>
                <a:srgbClr val="FFFF00"/>
              </a:solidFill>
            </a:endParaRPr>
          </a:p>
          <a:p>
            <a:endParaRPr lang="zh-CN" altLang="en-US" sz="2400">
              <a:solidFill>
                <a:srgbClr val="FFFF00"/>
              </a:solidFill>
            </a:endParaRPr>
          </a:p>
          <a:p>
            <a:r>
              <a:rPr lang="zh-CN" altLang="en-US" sz="2400">
                <a:solidFill>
                  <a:srgbClr val="FFFF00"/>
                </a:solidFill>
              </a:rPr>
              <a:t>提示：请始终为 &lt;button&gt; 元素规定 type 属性。不同的浏览器对 &lt;button&gt; 元素的 type 属性使用不同的默认值。</a:t>
            </a:r>
            <a:endParaRPr lang="zh-CN" altLang="en-US" sz="2400">
              <a:solidFill>
                <a:srgbClr val="FFFF00"/>
              </a:solidFill>
            </a:endParaRPr>
          </a:p>
          <a:p>
            <a:endParaRPr lang="zh-CN" altLang="en-US" sz="2400">
              <a:solidFill>
                <a:srgbClr val="FFFF00"/>
              </a:solidFill>
            </a:endParaRPr>
          </a:p>
          <a:p>
            <a:r>
              <a:rPr lang="en-US" altLang="en-US" sz="2400">
                <a:solidFill>
                  <a:srgbClr val="FFFF00"/>
                </a:solidFill>
              </a:rPr>
              <a:t>&lt;button type="button" onclick="alert('</a:t>
            </a:r>
            <a:r>
              <a:rPr lang="zh-CN" altLang="en-US" sz="2400">
                <a:solidFill>
                  <a:srgbClr val="FFFF00"/>
                </a:solidFill>
              </a:rPr>
              <a:t>欢迎！</a:t>
            </a:r>
            <a:r>
              <a:rPr lang="en-US" altLang="en-US" sz="2400">
                <a:solidFill>
                  <a:srgbClr val="FFFF00"/>
                </a:solidFill>
              </a:rPr>
              <a:t>')"&gt;</a:t>
            </a:r>
            <a:r>
              <a:rPr lang="zh-CN" altLang="en-US" sz="2400">
                <a:solidFill>
                  <a:srgbClr val="FFFF00"/>
                </a:solidFill>
              </a:rPr>
              <a:t>点击</a:t>
            </a:r>
            <a:r>
              <a:rPr lang="en-US" altLang="en-US" sz="2400">
                <a:solidFill>
                  <a:srgbClr val="FFFF00"/>
                </a:solidFill>
              </a:rPr>
              <a:t>&lt;/button&gt;</a:t>
            </a:r>
            <a:endParaRPr lang="en-US" altLang="en-US" sz="2400">
              <a:solidFill>
                <a:srgbClr val="FFFF00"/>
              </a:solidFill>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12" name="直角三角形 11"/>
          <p:cNvSpPr/>
          <p:nvPr/>
        </p:nvSpPr>
        <p:spPr>
          <a:xfrm>
            <a:off x="0" y="1325670"/>
            <a:ext cx="6109779" cy="5532330"/>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 name="直角三角形 6"/>
          <p:cNvSpPr/>
          <p:nvPr/>
        </p:nvSpPr>
        <p:spPr>
          <a:xfrm rot="5400000" flipV="1">
            <a:off x="8155756" y="83270"/>
            <a:ext cx="4119513" cy="3952973"/>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直角三角形 3"/>
          <p:cNvSpPr/>
          <p:nvPr/>
        </p:nvSpPr>
        <p:spPr>
          <a:xfrm>
            <a:off x="0" y="2658359"/>
            <a:ext cx="4637988" cy="4199641"/>
          </a:xfrm>
          <a:prstGeom prst="rtTriangle">
            <a:avLst/>
          </a:prstGeom>
          <a:solidFill>
            <a:srgbClr val="323C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直角三角形 5"/>
          <p:cNvSpPr/>
          <p:nvPr/>
        </p:nvSpPr>
        <p:spPr>
          <a:xfrm rot="5400000" flipV="1">
            <a:off x="9852581" y="-1571"/>
            <a:ext cx="2337847" cy="2340990"/>
          </a:xfrm>
          <a:prstGeom prst="rtTriangle">
            <a:avLst/>
          </a:prstGeom>
          <a:solidFill>
            <a:srgbClr val="CAD0D8"/>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TextBox 76"/>
          <p:cNvSpPr txBox="1"/>
          <p:nvPr/>
        </p:nvSpPr>
        <p:spPr>
          <a:xfrm>
            <a:off x="4323048" y="3251946"/>
            <a:ext cx="3545903" cy="829945"/>
          </a:xfrm>
          <a:prstGeom prst="rect">
            <a:avLst/>
          </a:prstGeom>
          <a:noFill/>
        </p:spPr>
        <p:txBody>
          <a:bodyPr wrap="square" rtlCol="0">
            <a:spAutoFit/>
          </a:bodyPr>
          <a:lstStyle/>
          <a:p>
            <a:pPr algn="ctr"/>
            <a:r>
              <a:rPr lang="en-US" altLang="zh-CN" sz="4800" dirty="0">
                <a:solidFill>
                  <a:srgbClr val="00B0F0"/>
                </a:solidFill>
                <a:cs typeface="+mn-ea"/>
                <a:sym typeface="+mn-lt"/>
              </a:rPr>
              <a:t>js</a:t>
            </a:r>
            <a:r>
              <a:rPr lang="zh-CN" altLang="en-US" sz="4800" dirty="0">
                <a:solidFill>
                  <a:srgbClr val="00B0F0"/>
                </a:solidFill>
                <a:cs typeface="+mn-ea"/>
                <a:sym typeface="+mn-lt"/>
              </a:rPr>
              <a:t>基础操作</a:t>
            </a:r>
            <a:endParaRPr lang="zh-CN" altLang="en-US" sz="4800" dirty="0">
              <a:solidFill>
                <a:srgbClr val="00B0F0"/>
              </a:solidFill>
              <a:cs typeface="+mn-ea"/>
              <a:sym typeface="+mn-lt"/>
            </a:endParaRPr>
          </a:p>
        </p:txBody>
      </p:sp>
      <p:sp>
        <p:nvSpPr>
          <p:cNvPr id="16" name="TextBox 76"/>
          <p:cNvSpPr txBox="1"/>
          <p:nvPr/>
        </p:nvSpPr>
        <p:spPr>
          <a:xfrm>
            <a:off x="4323048" y="2337848"/>
            <a:ext cx="3545903" cy="923330"/>
          </a:xfrm>
          <a:prstGeom prst="rect">
            <a:avLst/>
          </a:prstGeom>
          <a:noFill/>
        </p:spPr>
        <p:txBody>
          <a:bodyPr wrap="square" rtlCol="0">
            <a:spAutoFit/>
          </a:bodyPr>
          <a:lstStyle/>
          <a:p>
            <a:pPr algn="ctr"/>
            <a:r>
              <a:rPr lang="zh-CN" altLang="en-US" sz="5400" dirty="0">
                <a:solidFill>
                  <a:srgbClr val="EF5350"/>
                </a:solidFill>
                <a:cs typeface="+mn-ea"/>
                <a:sym typeface="+mn-lt"/>
              </a:rPr>
              <a:t>第二部分</a:t>
            </a:r>
            <a:endParaRPr lang="zh-CN" altLang="en-US" sz="5400" dirty="0">
              <a:solidFill>
                <a:srgbClr val="EF5350"/>
              </a:solidFill>
              <a:cs typeface="+mn-ea"/>
              <a:sym typeface="+mn-lt"/>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5428615" cy="1938020"/>
          </a:xfrm>
          <a:prstGeom prst="rect">
            <a:avLst/>
          </a:prstGeom>
          <a:noFill/>
        </p:spPr>
        <p:txBody>
          <a:bodyPr wrap="square" rtlCol="0">
            <a:spAutoFit/>
          </a:bodyPr>
          <a:p>
            <a:r>
              <a:rPr lang="zh-CN" altLang="en-US" sz="2400">
                <a:solidFill>
                  <a:srgbClr val="FFFF00"/>
                </a:solidFill>
              </a:rPr>
              <a:t>使用 window.alert() 弹出警告框。</a:t>
            </a:r>
            <a:endParaRPr lang="zh-CN" altLang="en-US" sz="2400">
              <a:solidFill>
                <a:srgbClr val="FFFF00"/>
              </a:solidFill>
            </a:endParaRPr>
          </a:p>
          <a:p>
            <a:endParaRPr lang="zh-CN" altLang="en-US" sz="2400">
              <a:solidFill>
                <a:srgbClr val="FFFF00"/>
              </a:solidFill>
            </a:endParaRPr>
          </a:p>
          <a:p>
            <a:r>
              <a:rPr lang="zh-CN" altLang="en-US" sz="2400">
                <a:solidFill>
                  <a:srgbClr val="FFFF00"/>
                </a:solidFill>
              </a:rPr>
              <a:t>&lt;script&gt;</a:t>
            </a:r>
            <a:endParaRPr lang="zh-CN" altLang="en-US" sz="2400">
              <a:solidFill>
                <a:srgbClr val="FFFF00"/>
              </a:solidFill>
            </a:endParaRPr>
          </a:p>
          <a:p>
            <a:r>
              <a:rPr lang="zh-CN" altLang="en-US" sz="2400">
                <a:solidFill>
                  <a:srgbClr val="FFFF00"/>
                </a:solidFill>
              </a:rPr>
              <a:t>window.alert(</a:t>
            </a:r>
            <a:r>
              <a:rPr lang="en-US" altLang="en-US" sz="2400">
                <a:solidFill>
                  <a:srgbClr val="FFFF00"/>
                </a:solidFill>
                <a:sym typeface="+mn-ea"/>
              </a:rPr>
              <a:t>"</a:t>
            </a:r>
            <a:r>
              <a:rPr lang="zh-CN" altLang="zh-CN" sz="2400">
                <a:solidFill>
                  <a:srgbClr val="FFFF00"/>
                </a:solidFill>
              </a:rPr>
              <a:t>欢迎</a:t>
            </a:r>
            <a:r>
              <a:rPr lang="en-US" altLang="zh-CN" sz="2400">
                <a:solidFill>
                  <a:srgbClr val="FFFF00"/>
                </a:solidFill>
              </a:rPr>
              <a:t>!</a:t>
            </a:r>
            <a:r>
              <a:rPr lang="en-US" altLang="en-US" sz="2400">
                <a:solidFill>
                  <a:srgbClr val="FFFF00"/>
                </a:solidFill>
                <a:sym typeface="+mn-ea"/>
              </a:rPr>
              <a:t>"</a:t>
            </a:r>
            <a:r>
              <a:rPr lang="zh-CN" altLang="en-US" sz="2400">
                <a:solidFill>
                  <a:srgbClr val="FFFF00"/>
                </a:solidFill>
              </a:rPr>
              <a:t>);</a:t>
            </a:r>
            <a:endParaRPr lang="zh-CN" altLang="en-US" sz="2400">
              <a:solidFill>
                <a:srgbClr val="FFFF00"/>
              </a:solidFill>
            </a:endParaRPr>
          </a:p>
          <a:p>
            <a:r>
              <a:rPr lang="zh-CN" altLang="en-US" sz="2400">
                <a:solidFill>
                  <a:srgbClr val="FFFF00"/>
                </a:solidFill>
              </a:rPr>
              <a:t>&lt;/script&gt;</a:t>
            </a:r>
            <a:endParaRPr lang="zh-CN" altLang="en-US" sz="2400">
              <a:solidFill>
                <a:srgbClr val="FFFF00"/>
              </a:solidFill>
            </a:endParaRPr>
          </a:p>
        </p:txBody>
      </p:sp>
      <p:sp>
        <p:nvSpPr>
          <p:cNvPr id="3" name="文本框 2"/>
          <p:cNvSpPr txBox="1"/>
          <p:nvPr/>
        </p:nvSpPr>
        <p:spPr>
          <a:xfrm>
            <a:off x="5736590" y="631825"/>
            <a:ext cx="5823585" cy="1938020"/>
          </a:xfrm>
          <a:prstGeom prst="rect">
            <a:avLst/>
          </a:prstGeom>
          <a:noFill/>
        </p:spPr>
        <p:txBody>
          <a:bodyPr wrap="square" rtlCol="0">
            <a:spAutoFit/>
          </a:bodyPr>
          <a:p>
            <a:r>
              <a:rPr lang="zh-CN" altLang="en-US" sz="2400">
                <a:solidFill>
                  <a:srgbClr val="92D050"/>
                </a:solidFill>
              </a:rPr>
              <a:t>使用 console.log() 写入到浏览器的控制台。</a:t>
            </a:r>
            <a:endParaRPr lang="zh-CN" altLang="en-US" sz="2400">
              <a:solidFill>
                <a:srgbClr val="92D050"/>
              </a:solidFill>
            </a:endParaRPr>
          </a:p>
          <a:p>
            <a:endParaRPr lang="zh-CN" altLang="en-US" sz="2400">
              <a:solidFill>
                <a:srgbClr val="92D050"/>
              </a:solidFill>
            </a:endParaRPr>
          </a:p>
          <a:p>
            <a:r>
              <a:rPr lang="zh-CN" altLang="en-US" sz="2400">
                <a:solidFill>
                  <a:srgbClr val="92D050"/>
                </a:solidFill>
              </a:rPr>
              <a:t>&lt;script&gt;</a:t>
            </a:r>
            <a:endParaRPr lang="zh-CN" altLang="en-US" sz="2400">
              <a:solidFill>
                <a:srgbClr val="92D050"/>
              </a:solidFill>
            </a:endParaRPr>
          </a:p>
          <a:p>
            <a:r>
              <a:rPr lang="zh-CN" altLang="en-US" sz="2400">
                <a:solidFill>
                  <a:srgbClr val="92D050"/>
                </a:solidFill>
              </a:rPr>
              <a:t>console.log(</a:t>
            </a:r>
            <a:r>
              <a:rPr lang="en-US" altLang="en-US" sz="2400">
                <a:solidFill>
                  <a:srgbClr val="92D050"/>
                </a:solidFill>
                <a:sym typeface="+mn-ea"/>
              </a:rPr>
              <a:t>"</a:t>
            </a:r>
            <a:r>
              <a:rPr lang="zh-CN" altLang="zh-CN" sz="2400">
                <a:solidFill>
                  <a:srgbClr val="92D050"/>
                </a:solidFill>
                <a:sym typeface="+mn-ea"/>
              </a:rPr>
              <a:t>控制台里可以看到我</a:t>
            </a:r>
            <a:r>
              <a:rPr lang="en-US" altLang="en-US" sz="2400">
                <a:solidFill>
                  <a:srgbClr val="92D050"/>
                </a:solidFill>
                <a:sym typeface="+mn-ea"/>
              </a:rPr>
              <a:t>"</a:t>
            </a:r>
            <a:r>
              <a:rPr lang="zh-CN" altLang="en-US" sz="2400">
                <a:solidFill>
                  <a:srgbClr val="92D050"/>
                </a:solidFill>
              </a:rPr>
              <a:t>);</a:t>
            </a:r>
            <a:endParaRPr lang="zh-CN" altLang="en-US" sz="2400">
              <a:solidFill>
                <a:srgbClr val="92D050"/>
              </a:solidFill>
            </a:endParaRPr>
          </a:p>
          <a:p>
            <a:r>
              <a:rPr lang="zh-CN" altLang="en-US" sz="2400">
                <a:solidFill>
                  <a:srgbClr val="92D050"/>
                </a:solidFill>
              </a:rPr>
              <a:t>&lt;/script&gt;</a:t>
            </a:r>
            <a:endParaRPr lang="zh-CN" altLang="en-US" sz="2400">
              <a:solidFill>
                <a:srgbClr val="92D050"/>
              </a:solidFill>
            </a:endParaRPr>
          </a:p>
        </p:txBody>
      </p:sp>
      <p:pic>
        <p:nvPicPr>
          <p:cNvPr id="8" name="图片 7"/>
          <p:cNvPicPr>
            <a:picLocks noChangeAspect="1"/>
          </p:cNvPicPr>
          <p:nvPr/>
        </p:nvPicPr>
        <p:blipFill>
          <a:blip r:embed="rId1"/>
          <a:stretch>
            <a:fillRect/>
          </a:stretch>
        </p:blipFill>
        <p:spPr>
          <a:xfrm>
            <a:off x="307975" y="4168140"/>
            <a:ext cx="5427980" cy="1600835"/>
          </a:xfrm>
          <a:prstGeom prst="rect">
            <a:avLst/>
          </a:prstGeom>
        </p:spPr>
      </p:pic>
      <p:pic>
        <p:nvPicPr>
          <p:cNvPr id="9" name="图片 8"/>
          <p:cNvPicPr>
            <a:picLocks noChangeAspect="1"/>
          </p:cNvPicPr>
          <p:nvPr/>
        </p:nvPicPr>
        <p:blipFill>
          <a:blip r:embed="rId2"/>
          <a:stretch>
            <a:fillRect/>
          </a:stretch>
        </p:blipFill>
        <p:spPr>
          <a:xfrm>
            <a:off x="5744210" y="3349625"/>
            <a:ext cx="5815965" cy="2419350"/>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3C50"/>
        </a:solidFill>
        <a:effectLst/>
      </p:bgPr>
    </p:bg>
    <p:spTree>
      <p:nvGrpSpPr>
        <p:cNvPr id="1" name=""/>
        <p:cNvGrpSpPr/>
        <p:nvPr/>
      </p:nvGrpSpPr>
      <p:grpSpPr>
        <a:xfrm>
          <a:off x="0" y="0"/>
          <a:ext cx="0" cy="0"/>
          <a:chOff x="0" y="0"/>
          <a:chExt cx="0" cy="0"/>
        </a:xfrm>
      </p:grpSpPr>
      <p:sp>
        <p:nvSpPr>
          <p:cNvPr id="7" name="直角三角形 6"/>
          <p:cNvSpPr/>
          <p:nvPr/>
        </p:nvSpPr>
        <p:spPr>
          <a:xfrm rot="5400000" flipV="1">
            <a:off x="10972799" y="0"/>
            <a:ext cx="1219199" cy="1219199"/>
          </a:xfrm>
          <a:prstGeom prst="rtTriangle">
            <a:avLst/>
          </a:prstGeom>
          <a:solidFill>
            <a:srgbClr val="EF53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a:off x="0" y="5769204"/>
            <a:ext cx="1088796" cy="1088796"/>
          </a:xfrm>
          <a:prstGeom prst="rtTriangle">
            <a:avLst/>
          </a:prstGeom>
          <a:solidFill>
            <a:srgbClr val="EF5350"/>
          </a:solidFill>
          <a:ln>
            <a:noFill/>
          </a:ln>
          <a:effectLst>
            <a:outerShdw blurRad="190500" dist="127000" dir="18900000" algn="b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直角三角形 5"/>
          <p:cNvSpPr/>
          <p:nvPr/>
        </p:nvSpPr>
        <p:spPr>
          <a:xfrm rot="5400000" flipV="1">
            <a:off x="11560403" y="1"/>
            <a:ext cx="631596" cy="631596"/>
          </a:xfrm>
          <a:prstGeom prst="rtTriangle">
            <a:avLst/>
          </a:prstGeom>
          <a:solidFill>
            <a:srgbClr val="323C50"/>
          </a:solidFill>
          <a:ln>
            <a:noFill/>
          </a:ln>
          <a:effectLst>
            <a:outerShdw blurRad="1270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308072" y="258626"/>
            <a:ext cx="710534" cy="0"/>
          </a:xfrm>
          <a:prstGeom prst="line">
            <a:avLst/>
          </a:prstGeom>
          <a:ln w="57150" cap="rnd">
            <a:solidFill>
              <a:srgbClr val="EF535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07975" y="631825"/>
            <a:ext cx="5543550" cy="2306955"/>
          </a:xfrm>
          <a:prstGeom prst="rect">
            <a:avLst/>
          </a:prstGeom>
          <a:noFill/>
        </p:spPr>
        <p:txBody>
          <a:bodyPr wrap="square" rtlCol="0">
            <a:spAutoFit/>
          </a:bodyPr>
          <a:p>
            <a:r>
              <a:rPr lang="zh-CN" altLang="en-US" sz="2400">
                <a:solidFill>
                  <a:srgbClr val="FFFF00"/>
                </a:solidFill>
              </a:rPr>
              <a:t>使用 document.write() 方法将内容写到 HTML 文档中。</a:t>
            </a:r>
            <a:endParaRPr lang="zh-CN" altLang="en-US" sz="2400">
              <a:solidFill>
                <a:srgbClr val="FFFF00"/>
              </a:solidFill>
            </a:endParaRPr>
          </a:p>
          <a:p>
            <a:endParaRPr lang="zh-CN" altLang="en-US" sz="2400">
              <a:solidFill>
                <a:srgbClr val="FFFF00"/>
              </a:solidFill>
            </a:endParaRPr>
          </a:p>
          <a:p>
            <a:r>
              <a:rPr lang="zh-CN" altLang="en-US" sz="2400">
                <a:solidFill>
                  <a:srgbClr val="FFFF00"/>
                </a:solidFill>
              </a:rPr>
              <a:t>&lt;script&gt;</a:t>
            </a:r>
            <a:endParaRPr lang="zh-CN" altLang="en-US" sz="2400">
              <a:solidFill>
                <a:srgbClr val="FFFF00"/>
              </a:solidFill>
            </a:endParaRPr>
          </a:p>
          <a:p>
            <a:r>
              <a:rPr lang="zh-CN" altLang="en-US" sz="2400">
                <a:solidFill>
                  <a:srgbClr val="FFFF00"/>
                </a:solidFill>
              </a:rPr>
              <a:t>document.write(</a:t>
            </a:r>
            <a:r>
              <a:rPr lang="en-US" altLang="en-US" sz="2400">
                <a:solidFill>
                  <a:srgbClr val="FFFF00"/>
                </a:solidFill>
                <a:sym typeface="+mn-ea"/>
              </a:rPr>
              <a:t>"</a:t>
            </a:r>
            <a:r>
              <a:rPr lang="zh-CN" altLang="zh-CN" sz="2400">
                <a:solidFill>
                  <a:srgbClr val="FFFF00"/>
                </a:solidFill>
                <a:sym typeface="+mn-ea"/>
              </a:rPr>
              <a:t>直接写入</a:t>
            </a:r>
            <a:r>
              <a:rPr lang="en-US" altLang="zh-CN" sz="2400">
                <a:solidFill>
                  <a:srgbClr val="FFFF00"/>
                </a:solidFill>
                <a:sym typeface="+mn-ea"/>
              </a:rPr>
              <a:t>html</a:t>
            </a:r>
            <a:r>
              <a:rPr lang="zh-CN" altLang="en-US" sz="2400">
                <a:solidFill>
                  <a:srgbClr val="FFFF00"/>
                </a:solidFill>
                <a:sym typeface="+mn-ea"/>
              </a:rPr>
              <a:t>的</a:t>
            </a:r>
            <a:r>
              <a:rPr lang="en-US" altLang="zh-CN" sz="2400">
                <a:solidFill>
                  <a:srgbClr val="FFFF00"/>
                </a:solidFill>
                <a:sym typeface="+mn-ea"/>
              </a:rPr>
              <a:t>js!</a:t>
            </a:r>
            <a:r>
              <a:rPr lang="en-US" altLang="en-US" sz="2400">
                <a:solidFill>
                  <a:srgbClr val="FFFF00"/>
                </a:solidFill>
                <a:sym typeface="+mn-ea"/>
              </a:rPr>
              <a:t>"</a:t>
            </a:r>
            <a:r>
              <a:rPr lang="zh-CN" altLang="en-US" sz="2400">
                <a:solidFill>
                  <a:srgbClr val="FFFF00"/>
                </a:solidFill>
              </a:rPr>
              <a:t>);</a:t>
            </a:r>
            <a:endParaRPr lang="zh-CN" altLang="en-US" sz="2400">
              <a:solidFill>
                <a:srgbClr val="FFFF00"/>
              </a:solidFill>
            </a:endParaRPr>
          </a:p>
          <a:p>
            <a:r>
              <a:rPr lang="zh-CN" altLang="en-US" sz="2400">
                <a:solidFill>
                  <a:srgbClr val="FFFF00"/>
                </a:solidFill>
              </a:rPr>
              <a:t>&lt;/script&gt;</a:t>
            </a:r>
            <a:endParaRPr lang="zh-CN" altLang="en-US" sz="2400">
              <a:solidFill>
                <a:srgbClr val="FFFF00"/>
              </a:solidFill>
            </a:endParaRPr>
          </a:p>
        </p:txBody>
      </p:sp>
      <p:sp>
        <p:nvSpPr>
          <p:cNvPr id="5" name="文本框 4"/>
          <p:cNvSpPr txBox="1"/>
          <p:nvPr/>
        </p:nvSpPr>
        <p:spPr>
          <a:xfrm>
            <a:off x="5850890" y="631825"/>
            <a:ext cx="5709285" cy="5631180"/>
          </a:xfrm>
          <a:prstGeom prst="rect">
            <a:avLst/>
          </a:prstGeom>
          <a:noFill/>
        </p:spPr>
        <p:txBody>
          <a:bodyPr wrap="square" rtlCol="0">
            <a:spAutoFit/>
          </a:bodyPr>
          <a:p>
            <a:r>
              <a:rPr lang="zh-CN" altLang="en-US" sz="2000">
                <a:solidFill>
                  <a:srgbClr val="92D050"/>
                </a:solidFill>
              </a:rPr>
              <a:t>使用 innerHTML 写入到 HTML 元素。</a:t>
            </a:r>
            <a:endParaRPr lang="zh-CN" altLang="en-US" sz="2000">
              <a:solidFill>
                <a:srgbClr val="92D050"/>
              </a:solidFill>
            </a:endParaRPr>
          </a:p>
          <a:p>
            <a:endParaRPr lang="zh-CN" altLang="en-US" sz="2000">
              <a:solidFill>
                <a:srgbClr val="92D050"/>
              </a:solidFill>
            </a:endParaRPr>
          </a:p>
          <a:p>
            <a:r>
              <a:rPr lang="zh-CN" altLang="en-US" sz="2000">
                <a:solidFill>
                  <a:srgbClr val="92D050"/>
                </a:solidFill>
              </a:rPr>
              <a:t>从 JavaScript 访问某个 HTML 元素，您可以使用 document.getElementById(id) 方法。</a:t>
            </a:r>
            <a:endParaRPr lang="zh-CN" altLang="en-US" sz="2000">
              <a:solidFill>
                <a:srgbClr val="92D050"/>
              </a:solidFill>
            </a:endParaRPr>
          </a:p>
          <a:p>
            <a:endParaRPr lang="zh-CN" altLang="en-US" sz="2000">
              <a:solidFill>
                <a:srgbClr val="92D050"/>
              </a:solidFill>
            </a:endParaRPr>
          </a:p>
          <a:p>
            <a:r>
              <a:rPr lang="zh-CN" altLang="en-US" sz="2000">
                <a:solidFill>
                  <a:srgbClr val="92D050"/>
                </a:solidFill>
              </a:rPr>
              <a:t>请使用 "id" 属性来标识 HTML 元素，并 innerHTML 来获取或插入元素内容：</a:t>
            </a:r>
            <a:endParaRPr lang="zh-CN" altLang="en-US" sz="2000">
              <a:solidFill>
                <a:srgbClr val="92D050"/>
              </a:solidFill>
            </a:endParaRPr>
          </a:p>
          <a:p>
            <a:endParaRPr lang="zh-CN" altLang="en-US" sz="2000">
              <a:solidFill>
                <a:srgbClr val="92D050"/>
              </a:solidFill>
            </a:endParaRPr>
          </a:p>
          <a:p>
            <a:endParaRPr lang="zh-CN" altLang="en-US" sz="2000">
              <a:solidFill>
                <a:srgbClr val="92D050"/>
              </a:solidFill>
            </a:endParaRPr>
          </a:p>
          <a:p>
            <a:r>
              <a:rPr lang="zh-CN" altLang="en-US" sz="2000">
                <a:solidFill>
                  <a:srgbClr val="92D050"/>
                </a:solidFill>
              </a:rPr>
              <a:t>&lt;script&gt;</a:t>
            </a:r>
            <a:endParaRPr lang="zh-CN" altLang="en-US" sz="2000">
              <a:solidFill>
                <a:srgbClr val="92D050"/>
              </a:solidFill>
            </a:endParaRPr>
          </a:p>
          <a:p>
            <a:r>
              <a:rPr lang="zh-CN" altLang="en-US" sz="2000">
                <a:solidFill>
                  <a:srgbClr val="92D050"/>
                </a:solidFill>
              </a:rPr>
              <a:t>document.getElementById("p1").innerHTML.write;</a:t>
            </a:r>
            <a:endParaRPr lang="zh-CN" altLang="en-US" sz="2000">
              <a:solidFill>
                <a:srgbClr val="92D050"/>
              </a:solidFill>
            </a:endParaRPr>
          </a:p>
          <a:p>
            <a:r>
              <a:rPr lang="zh-CN" altLang="en-US" sz="2000">
                <a:solidFill>
                  <a:srgbClr val="92D050"/>
                </a:solidFill>
              </a:rPr>
              <a:t>&lt;/script&gt;</a:t>
            </a:r>
            <a:endParaRPr lang="zh-CN" altLang="en-US" sz="2000">
              <a:solidFill>
                <a:srgbClr val="92D050"/>
              </a:solidFill>
            </a:endParaRPr>
          </a:p>
          <a:p>
            <a:endParaRPr lang="zh-CN" altLang="en-US" sz="2000">
              <a:solidFill>
                <a:srgbClr val="92D050"/>
              </a:solidFill>
            </a:endParaRPr>
          </a:p>
          <a:p>
            <a:r>
              <a:rPr lang="zh-CN" altLang="en-US" sz="2000">
                <a:solidFill>
                  <a:srgbClr val="92D050"/>
                </a:solidFill>
              </a:rPr>
              <a:t>&lt;script&gt;</a:t>
            </a:r>
            <a:endParaRPr lang="zh-CN" altLang="en-US" sz="2000">
              <a:solidFill>
                <a:srgbClr val="92D050"/>
              </a:solidFill>
            </a:endParaRPr>
          </a:p>
          <a:p>
            <a:r>
              <a:rPr lang="zh-CN" altLang="en-US" sz="2000">
                <a:solidFill>
                  <a:srgbClr val="92D050"/>
                </a:solidFill>
              </a:rPr>
              <a:t>document.getElementById("p1").innerHTML="被js修改后的段落一";</a:t>
            </a:r>
            <a:endParaRPr lang="zh-CN" altLang="en-US" sz="2000">
              <a:solidFill>
                <a:srgbClr val="92D050"/>
              </a:solidFill>
            </a:endParaRPr>
          </a:p>
          <a:p>
            <a:r>
              <a:rPr lang="zh-CN" altLang="en-US" sz="2000">
                <a:solidFill>
                  <a:srgbClr val="92D050"/>
                </a:solidFill>
              </a:rPr>
              <a:t>&lt;/script&gt;</a:t>
            </a:r>
            <a:endParaRPr lang="zh-CN" altLang="en-US" sz="2000">
              <a:solidFill>
                <a:srgbClr val="92D050"/>
              </a:solidFill>
            </a:endParaRPr>
          </a:p>
        </p:txBody>
      </p:sp>
      <p:pic>
        <p:nvPicPr>
          <p:cNvPr id="9" name="图片 8"/>
          <p:cNvPicPr>
            <a:picLocks noChangeAspect="1"/>
          </p:cNvPicPr>
          <p:nvPr/>
        </p:nvPicPr>
        <p:blipFill>
          <a:blip r:embed="rId1"/>
          <a:stretch>
            <a:fillRect/>
          </a:stretch>
        </p:blipFill>
        <p:spPr>
          <a:xfrm>
            <a:off x="307975" y="3178810"/>
            <a:ext cx="5545455" cy="2590165"/>
          </a:xfrm>
          <a:prstGeom prst="rect">
            <a:avLst/>
          </a:prstGeom>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2341</Words>
  <Application>WPS 演示</Application>
  <PresentationFormat>宽屏</PresentationFormat>
  <Paragraphs>135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vt:lpstr>
      <vt:lpstr>Calibri</vt:lpstr>
      <vt:lpstr>微软雅黑</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简洁红蓝配色</dc:title>
  <dc:creator>第一PPT</dc:creator>
  <cp:keywords>www.1ppt.com</cp:keywords>
  <dc:description>第一PPT，www.1ppt.com</dc:description>
  <cp:lastModifiedBy>LH</cp:lastModifiedBy>
  <cp:revision>82</cp:revision>
  <dcterms:created xsi:type="dcterms:W3CDTF">2017-01-13T03:37:00Z</dcterms:created>
  <dcterms:modified xsi:type="dcterms:W3CDTF">2019-11-23T10:43:57Z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