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433" r:id="rId3"/>
    <p:sldId id="447" r:id="rId4"/>
    <p:sldId id="483" r:id="rId5"/>
    <p:sldId id="490" r:id="rId6"/>
    <p:sldId id="491" r:id="rId7"/>
    <p:sldId id="492" r:id="rId8"/>
    <p:sldId id="493" r:id="rId9"/>
    <p:sldId id="494" r:id="rId10"/>
    <p:sldId id="495" r:id="rId11"/>
    <p:sldId id="496" r:id="rId12"/>
    <p:sldId id="497" r:id="rId13"/>
    <p:sldId id="498" r:id="rId14"/>
    <p:sldId id="499" r:id="rId15"/>
    <p:sldId id="500" r:id="rId16"/>
    <p:sldId id="484" r:id="rId17"/>
    <p:sldId id="501" r:id="rId18"/>
    <p:sldId id="502" r:id="rId19"/>
    <p:sldId id="503" r:id="rId20"/>
    <p:sldId id="485" r:id="rId21"/>
    <p:sldId id="504" r:id="rId22"/>
    <p:sldId id="505" r:id="rId23"/>
    <p:sldId id="507" r:id="rId24"/>
    <p:sldId id="506" r:id="rId25"/>
    <p:sldId id="508" r:id="rId26"/>
    <p:sldId id="511" r:id="rId27"/>
    <p:sldId id="51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252350-7E9C-47EA-ABC4-011281D308B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617A6-D407-42B7-A444-569A7B3B889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hasCustomPrompt="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p>
        </p:txBody>
      </p:sp>
      <p:sp>
        <p:nvSpPr>
          <p:cNvPr id="4" name="Date Placeholder 3"/>
          <p:cNvSpPr>
            <a:spLocks noGrp="1"/>
          </p:cNvSpPr>
          <p:nvPr>
            <p:ph type="dt" sz="half" idx="10"/>
          </p:nvPr>
        </p:nvSpPr>
        <p:spPr/>
        <p:txBody>
          <a:bodyPr/>
          <a:lstStyle/>
          <a:p>
            <a:fld id="{16252350-7E9C-47EA-ABC4-011281D308B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617A6-D407-42B7-A444-569A7B3B889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p>
        </p:txBody>
      </p:sp>
      <p:sp>
        <p:nvSpPr>
          <p:cNvPr id="4" name="Date Placeholder 3"/>
          <p:cNvSpPr>
            <a:spLocks noGrp="1"/>
          </p:cNvSpPr>
          <p:nvPr>
            <p:ph type="dt" sz="half" idx="10"/>
          </p:nvPr>
        </p:nvSpPr>
        <p:spPr/>
        <p:txBody>
          <a:bodyPr/>
          <a:lstStyle/>
          <a:p>
            <a:fld id="{16252350-7E9C-47EA-ABC4-011281D308B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617A6-D407-42B7-A444-569A7B3B889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p>
        </p:txBody>
      </p:sp>
      <p:sp>
        <p:nvSpPr>
          <p:cNvPr id="4" name="Date Placeholder 3"/>
          <p:cNvSpPr>
            <a:spLocks noGrp="1"/>
          </p:cNvSpPr>
          <p:nvPr>
            <p:ph type="dt" sz="half" idx="10"/>
          </p:nvPr>
        </p:nvSpPr>
        <p:spPr/>
        <p:txBody>
          <a:bodyPr/>
          <a:lstStyle/>
          <a:p>
            <a:fld id="{16252350-7E9C-47EA-ABC4-011281D308B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617A6-D407-42B7-A444-569A7B3B889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252350-7E9C-47EA-ABC4-011281D308B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617A6-D407-42B7-A444-569A7B3B889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hasCustomPrompt="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p>
        </p:txBody>
      </p:sp>
      <p:sp>
        <p:nvSpPr>
          <p:cNvPr id="4" name="Content Placeholder 3"/>
          <p:cNvSpPr>
            <a:spLocks noGrp="1"/>
          </p:cNvSpPr>
          <p:nvPr>
            <p:ph sz="half" idx="2" hasCustomPrompt="1"/>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p>
        </p:txBody>
      </p:sp>
      <p:sp>
        <p:nvSpPr>
          <p:cNvPr id="5" name="Date Placeholder 4"/>
          <p:cNvSpPr>
            <a:spLocks noGrp="1"/>
          </p:cNvSpPr>
          <p:nvPr>
            <p:ph type="dt" sz="half" idx="10"/>
          </p:nvPr>
        </p:nvSpPr>
        <p:spPr/>
        <p:txBody>
          <a:bodyPr/>
          <a:lstStyle/>
          <a:p>
            <a:fld id="{16252350-7E9C-47EA-ABC4-011281D308B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617A6-D407-42B7-A444-569A7B3B889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hasCustomPrompt="1"/>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p>
        </p:txBody>
      </p:sp>
      <p:sp>
        <p:nvSpPr>
          <p:cNvPr id="7" name="Date Placeholder 6"/>
          <p:cNvSpPr>
            <a:spLocks noGrp="1"/>
          </p:cNvSpPr>
          <p:nvPr>
            <p:ph type="dt" sz="half" idx="10"/>
          </p:nvPr>
        </p:nvSpPr>
        <p:spPr/>
        <p:txBody>
          <a:bodyPr/>
          <a:lstStyle/>
          <a:p>
            <a:fld id="{16252350-7E9C-47EA-ABC4-011281D308B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8617A6-D407-42B7-A444-569A7B3B889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252350-7E9C-47EA-ABC4-011281D308B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8617A6-D407-42B7-A444-569A7B3B889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252350-7E9C-47EA-ABC4-011281D308B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8617A6-D407-42B7-A444-569A7B3B889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252350-7E9C-47EA-ABC4-011281D308B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617A6-D407-42B7-A444-569A7B3B889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252350-7E9C-47EA-ABC4-011281D308B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617A6-D407-42B7-A444-569A7B3B889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52350-7E9C-47EA-ABC4-011281D308B5}"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8617A6-D407-42B7-A444-569A7B3B889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42"/>
          <p:cNvPicPr>
            <a:picLocks noChangeAspect="1"/>
          </p:cNvPicPr>
          <p:nvPr/>
        </p:nvPicPr>
        <p:blipFill rotWithShape="1">
          <a:blip r:embed="rId1"/>
          <a:srcRect t="24022" b="33774"/>
          <a:stretch>
            <a:fillRect/>
          </a:stretch>
        </p:blipFill>
        <p:spPr>
          <a:xfrm>
            <a:off x="1" y="0"/>
            <a:ext cx="12192000" cy="3430006"/>
          </a:xfrm>
          <a:prstGeom prst="rect">
            <a:avLst/>
          </a:prstGeom>
        </p:spPr>
      </p:pic>
      <p:sp>
        <p:nvSpPr>
          <p:cNvPr id="7" name="Text Placeholder 9"/>
          <p:cNvSpPr txBox="1"/>
          <p:nvPr/>
        </p:nvSpPr>
        <p:spPr>
          <a:xfrm>
            <a:off x="287926" y="4024275"/>
            <a:ext cx="10896336" cy="1089273"/>
          </a:xfrm>
          <a:prstGeom prst="rect">
            <a:avLst/>
          </a:prstGeom>
        </p:spPr>
        <p:txBody>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pPr marL="0" indent="0">
              <a:buNone/>
            </a:pPr>
            <a:r>
              <a:rPr lang="en-US" altLang="zh-CN" sz="3600" b="1" dirty="0"/>
              <a:t>NLP</a:t>
            </a:r>
            <a:r>
              <a:rPr lang="zh-CN" altLang="en-US" sz="3600" b="1" dirty="0"/>
              <a:t>基础</a:t>
            </a:r>
            <a:endParaRPr lang="en-US" altLang="zh-CN" sz="3600" b="1" dirty="0"/>
          </a:p>
          <a:p>
            <a:pPr marL="0" indent="0">
              <a:buNone/>
            </a:pPr>
            <a:r>
              <a:rPr lang="zh-CN" altLang="en-US" sz="3200" b="1" dirty="0">
                <a:solidFill>
                  <a:schemeClr val="accent4"/>
                </a:solidFill>
              </a:rPr>
              <a:t>基础，相似度与情感分析</a:t>
            </a:r>
            <a:endParaRPr lang="en-US" altLang="zh-CN" sz="3200" b="1" dirty="0">
              <a:solidFill>
                <a:schemeClr val="accent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79378" y="293615"/>
            <a:ext cx="2100769" cy="369332"/>
          </a:xfrm>
          <a:prstGeom prst="rect">
            <a:avLst/>
          </a:prstGeom>
          <a:noFill/>
        </p:spPr>
        <p:txBody>
          <a:bodyPr wrap="square" rtlCol="0">
            <a:spAutoFit/>
          </a:bodyPr>
          <a:lstStyle/>
          <a:p>
            <a:r>
              <a:rPr lang="en-US" altLang="zh-CN" dirty="0"/>
              <a:t>TF-IDF</a:t>
            </a:r>
            <a:endParaRPr lang="en-US" dirty="0"/>
          </a:p>
        </p:txBody>
      </p:sp>
      <p:pic>
        <p:nvPicPr>
          <p:cNvPr id="7" name="Picture 6"/>
          <p:cNvPicPr>
            <a:picLocks noChangeAspect="1"/>
          </p:cNvPicPr>
          <p:nvPr/>
        </p:nvPicPr>
        <p:blipFill>
          <a:blip r:embed="rId1"/>
          <a:stretch>
            <a:fillRect/>
          </a:stretch>
        </p:blipFill>
        <p:spPr>
          <a:xfrm>
            <a:off x="0" y="0"/>
            <a:ext cx="12192000" cy="249544"/>
          </a:xfrm>
          <a:prstGeom prst="rect">
            <a:avLst/>
          </a:prstGeom>
        </p:spPr>
      </p:pic>
      <p:sp>
        <p:nvSpPr>
          <p:cNvPr id="6" name="Rectangle 5"/>
          <p:cNvSpPr/>
          <p:nvPr/>
        </p:nvSpPr>
        <p:spPr>
          <a:xfrm>
            <a:off x="716569" y="1001024"/>
            <a:ext cx="10068944" cy="1938992"/>
          </a:xfrm>
          <a:prstGeom prst="rect">
            <a:avLst/>
          </a:prstGeom>
        </p:spPr>
        <p:txBody>
          <a:bodyPr wrap="square">
            <a:spAutoFit/>
          </a:bodyPr>
          <a:lstStyle/>
          <a:p>
            <a:r>
              <a:rPr lang="zh-CN" altLang="en-US" sz="2000" dirty="0"/>
              <a:t>把评论翻译成机器看的懂的语言</a:t>
            </a:r>
            <a:endParaRPr lang="en-US" altLang="zh-CN" sz="2000" dirty="0"/>
          </a:p>
          <a:p>
            <a:endParaRPr lang="en-US" altLang="zh-CN" sz="2000" dirty="0"/>
          </a:p>
          <a:p>
            <a:pPr marL="457200" indent="-457200">
              <a:buAutoNum type="arabicPeriod"/>
            </a:pPr>
            <a:r>
              <a:rPr lang="zh-CN" altLang="en-US" sz="2000" dirty="0"/>
              <a:t>分词：把句子拆分成词语</a:t>
            </a:r>
            <a:endParaRPr lang="en-US" altLang="zh-CN" sz="2000" dirty="0"/>
          </a:p>
          <a:p>
            <a:pPr marL="457200" indent="-457200">
              <a:buAutoNum type="arabicPeriod"/>
            </a:pPr>
            <a:r>
              <a:rPr lang="zh-CN" altLang="en-US" sz="2000" dirty="0">
                <a:solidFill>
                  <a:schemeClr val="bg1">
                    <a:lumMod val="85000"/>
                  </a:schemeClr>
                </a:solidFill>
              </a:rPr>
              <a:t>制作词袋模型（</a:t>
            </a:r>
            <a:r>
              <a:rPr lang="en-US" altLang="zh-CN" sz="2000" dirty="0">
                <a:solidFill>
                  <a:schemeClr val="bg1">
                    <a:lumMod val="85000"/>
                  </a:schemeClr>
                </a:solidFill>
              </a:rPr>
              <a:t>bag-of-word</a:t>
            </a:r>
            <a:r>
              <a:rPr lang="zh-CN" altLang="en-US" sz="2000" dirty="0">
                <a:solidFill>
                  <a:schemeClr val="bg1">
                    <a:lumMod val="85000"/>
                  </a:schemeClr>
                </a:solidFill>
              </a:rPr>
              <a:t>）</a:t>
            </a:r>
            <a:endParaRPr lang="en-US" altLang="zh-CN" sz="2000" dirty="0">
              <a:solidFill>
                <a:schemeClr val="bg1">
                  <a:lumMod val="85000"/>
                </a:schemeClr>
              </a:solidFill>
            </a:endParaRPr>
          </a:p>
          <a:p>
            <a:pPr marL="457200" indent="-457200">
              <a:buAutoNum type="arabicPeriod"/>
            </a:pPr>
            <a:r>
              <a:rPr lang="zh-CN" altLang="en-US" sz="2000" dirty="0">
                <a:solidFill>
                  <a:schemeClr val="bg1">
                    <a:lumMod val="85000"/>
                  </a:schemeClr>
                </a:solidFill>
              </a:rPr>
              <a:t>用词袋模型制作语料库（</a:t>
            </a:r>
            <a:r>
              <a:rPr lang="en-US" altLang="zh-CN" sz="2000" dirty="0">
                <a:solidFill>
                  <a:schemeClr val="bg1">
                    <a:lumMod val="85000"/>
                  </a:schemeClr>
                </a:solidFill>
              </a:rPr>
              <a:t>corpus</a:t>
            </a:r>
            <a:r>
              <a:rPr lang="zh-CN" altLang="en-US" sz="2000" dirty="0">
                <a:solidFill>
                  <a:schemeClr val="bg1">
                    <a:lumMod val="85000"/>
                  </a:schemeClr>
                </a:solidFill>
              </a:rPr>
              <a:t>）</a:t>
            </a:r>
            <a:endParaRPr lang="en-US" altLang="zh-CN" sz="2000" dirty="0">
              <a:solidFill>
                <a:schemeClr val="bg1">
                  <a:lumMod val="85000"/>
                </a:schemeClr>
              </a:solidFill>
            </a:endParaRPr>
          </a:p>
          <a:p>
            <a:pPr marL="457200" indent="-457200">
              <a:buAutoNum type="arabicPeriod"/>
            </a:pPr>
            <a:r>
              <a:rPr lang="zh-CN" altLang="en-US" sz="2000" dirty="0">
                <a:solidFill>
                  <a:schemeClr val="bg1">
                    <a:lumMod val="85000"/>
                  </a:schemeClr>
                </a:solidFill>
              </a:rPr>
              <a:t>把评论变成词向量</a:t>
            </a:r>
            <a:endParaRPr lang="en-US" altLang="zh-CN" sz="2000" dirty="0">
              <a:solidFill>
                <a:schemeClr val="bg1">
                  <a:lumMod val="85000"/>
                </a:schemeClr>
              </a:solidFill>
            </a:endParaRPr>
          </a:p>
        </p:txBody>
      </p:sp>
      <p:sp>
        <p:nvSpPr>
          <p:cNvPr id="4" name="Rectangle: Rounded Corners 3"/>
          <p:cNvSpPr/>
          <p:nvPr/>
        </p:nvSpPr>
        <p:spPr>
          <a:xfrm>
            <a:off x="716569" y="3751168"/>
            <a:ext cx="10630804" cy="5874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距离川沙公路较近,但是公交指示不对,如果是"蔡陆线"的话,会非常麻烦.建议用别的路线.房间较为简单</a:t>
            </a:r>
            <a:r>
              <a:rPr lang="en-US" dirty="0"/>
              <a:t>.</a:t>
            </a:r>
          </a:p>
        </p:txBody>
      </p:sp>
      <p:sp>
        <p:nvSpPr>
          <p:cNvPr id="8" name="Rectangle: Rounded Corners 7"/>
          <p:cNvSpPr/>
          <p:nvPr/>
        </p:nvSpPr>
        <p:spPr>
          <a:xfrm>
            <a:off x="716569" y="5248294"/>
            <a:ext cx="10630804" cy="608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['距离', '川沙', '公路', '较近', ',', '但是', '公交', '指示', '不', '对', ',', '如果', '是', '"', '蔡陆线', '"', '的话', ',', '会', '非常', '麻烦', '.', '建议', '用', '别的', '路线', '.', '房间', '较为简单', '.']</a:t>
            </a:r>
            <a:endParaRPr lang="en-US" dirty="0"/>
          </a:p>
        </p:txBody>
      </p:sp>
      <p:sp>
        <p:nvSpPr>
          <p:cNvPr id="9" name="Arrow: Down 8"/>
          <p:cNvSpPr/>
          <p:nvPr/>
        </p:nvSpPr>
        <p:spPr>
          <a:xfrm>
            <a:off x="5640872" y="4453092"/>
            <a:ext cx="782197" cy="6940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79378" y="293615"/>
            <a:ext cx="2100769" cy="369332"/>
          </a:xfrm>
          <a:prstGeom prst="rect">
            <a:avLst/>
          </a:prstGeom>
          <a:noFill/>
        </p:spPr>
        <p:txBody>
          <a:bodyPr wrap="square" rtlCol="0">
            <a:spAutoFit/>
          </a:bodyPr>
          <a:lstStyle/>
          <a:p>
            <a:r>
              <a:rPr lang="en-US" altLang="zh-CN" dirty="0"/>
              <a:t>TF-IDF</a:t>
            </a:r>
            <a:endParaRPr lang="en-US" dirty="0"/>
          </a:p>
        </p:txBody>
      </p:sp>
      <p:pic>
        <p:nvPicPr>
          <p:cNvPr id="7" name="Picture 6"/>
          <p:cNvPicPr>
            <a:picLocks noChangeAspect="1"/>
          </p:cNvPicPr>
          <p:nvPr/>
        </p:nvPicPr>
        <p:blipFill>
          <a:blip r:embed="rId1"/>
          <a:stretch>
            <a:fillRect/>
          </a:stretch>
        </p:blipFill>
        <p:spPr>
          <a:xfrm>
            <a:off x="0" y="0"/>
            <a:ext cx="12192000" cy="249544"/>
          </a:xfrm>
          <a:prstGeom prst="rect">
            <a:avLst/>
          </a:prstGeom>
        </p:spPr>
      </p:pic>
      <p:sp>
        <p:nvSpPr>
          <p:cNvPr id="6" name="Rectangle 5"/>
          <p:cNvSpPr/>
          <p:nvPr/>
        </p:nvSpPr>
        <p:spPr>
          <a:xfrm>
            <a:off x="716569" y="1001024"/>
            <a:ext cx="10068944" cy="1938992"/>
          </a:xfrm>
          <a:prstGeom prst="rect">
            <a:avLst/>
          </a:prstGeom>
        </p:spPr>
        <p:txBody>
          <a:bodyPr wrap="square">
            <a:spAutoFit/>
          </a:bodyPr>
          <a:lstStyle/>
          <a:p>
            <a:r>
              <a:rPr lang="zh-CN" altLang="en-US" sz="2000" dirty="0"/>
              <a:t>把评论翻译成机器看的懂的语言</a:t>
            </a:r>
            <a:endParaRPr lang="en-US" altLang="zh-CN" sz="2000" dirty="0"/>
          </a:p>
          <a:p>
            <a:endParaRPr lang="en-US" altLang="zh-CN" sz="2000" dirty="0"/>
          </a:p>
          <a:p>
            <a:pPr marL="457200" indent="-457200">
              <a:buAutoNum type="arabicPeriod"/>
            </a:pPr>
            <a:r>
              <a:rPr lang="zh-CN" altLang="en-US" sz="2000" dirty="0">
                <a:solidFill>
                  <a:schemeClr val="bg1">
                    <a:lumMod val="85000"/>
                  </a:schemeClr>
                </a:solidFill>
              </a:rPr>
              <a:t>分词：把句子拆分成词语</a:t>
            </a:r>
            <a:endParaRPr lang="en-US" altLang="zh-CN" sz="2000" dirty="0">
              <a:solidFill>
                <a:schemeClr val="bg1">
                  <a:lumMod val="85000"/>
                </a:schemeClr>
              </a:solidFill>
            </a:endParaRPr>
          </a:p>
          <a:p>
            <a:pPr marL="457200" indent="-457200">
              <a:buAutoNum type="arabicPeriod"/>
            </a:pPr>
            <a:r>
              <a:rPr lang="zh-CN" altLang="en-US" sz="2000" dirty="0"/>
              <a:t>制作词袋模型（</a:t>
            </a:r>
            <a:r>
              <a:rPr lang="en-US" altLang="zh-CN" sz="2000" dirty="0"/>
              <a:t>bag-of-word</a:t>
            </a:r>
            <a:r>
              <a:rPr lang="zh-CN" altLang="en-US" sz="2000" dirty="0"/>
              <a:t>）：可以理解成装着所有词的袋子</a:t>
            </a:r>
            <a:endParaRPr lang="en-US" altLang="zh-CN" sz="2000" dirty="0"/>
          </a:p>
          <a:p>
            <a:pPr marL="457200" indent="-457200">
              <a:buAutoNum type="arabicPeriod"/>
            </a:pPr>
            <a:r>
              <a:rPr lang="zh-CN" altLang="en-US" sz="2000" dirty="0">
                <a:solidFill>
                  <a:schemeClr val="bg1">
                    <a:lumMod val="85000"/>
                  </a:schemeClr>
                </a:solidFill>
              </a:rPr>
              <a:t>用词袋模型制作语料库（</a:t>
            </a:r>
            <a:r>
              <a:rPr lang="en-US" altLang="zh-CN" sz="2000" dirty="0">
                <a:solidFill>
                  <a:schemeClr val="bg1">
                    <a:lumMod val="85000"/>
                  </a:schemeClr>
                </a:solidFill>
              </a:rPr>
              <a:t>corpus</a:t>
            </a:r>
            <a:r>
              <a:rPr lang="zh-CN" altLang="en-US" sz="2000" dirty="0">
                <a:solidFill>
                  <a:schemeClr val="bg1">
                    <a:lumMod val="85000"/>
                  </a:schemeClr>
                </a:solidFill>
              </a:rPr>
              <a:t>）</a:t>
            </a:r>
            <a:endParaRPr lang="en-US" altLang="zh-CN" sz="2000" dirty="0">
              <a:solidFill>
                <a:schemeClr val="bg1">
                  <a:lumMod val="85000"/>
                </a:schemeClr>
              </a:solidFill>
            </a:endParaRPr>
          </a:p>
          <a:p>
            <a:pPr marL="457200" indent="-457200">
              <a:buAutoNum type="arabicPeriod"/>
            </a:pPr>
            <a:r>
              <a:rPr lang="zh-CN" altLang="en-US" sz="2000" dirty="0">
                <a:solidFill>
                  <a:schemeClr val="bg1">
                    <a:lumMod val="85000"/>
                  </a:schemeClr>
                </a:solidFill>
              </a:rPr>
              <a:t>把评论变成词向量</a:t>
            </a:r>
            <a:endParaRPr lang="en-US" altLang="zh-CN" sz="2000" dirty="0">
              <a:solidFill>
                <a:schemeClr val="bg1">
                  <a:lumMod val="85000"/>
                </a:schemeClr>
              </a:solidFill>
            </a:endParaRPr>
          </a:p>
        </p:txBody>
      </p:sp>
      <p:sp>
        <p:nvSpPr>
          <p:cNvPr id="4" name="Rectangle: Rounded Corners 3"/>
          <p:cNvSpPr/>
          <p:nvPr/>
        </p:nvSpPr>
        <p:spPr>
          <a:xfrm>
            <a:off x="780598" y="5457789"/>
            <a:ext cx="10630804" cy="5874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0, ',': 1, '.': 2, '</a:t>
            </a:r>
            <a:r>
              <a:rPr lang="zh-CN" altLang="en-US" dirty="0"/>
              <a:t>不</a:t>
            </a:r>
            <a:r>
              <a:rPr lang="en-US" altLang="zh-CN" dirty="0"/>
              <a:t>': 3, '</a:t>
            </a:r>
            <a:r>
              <a:rPr lang="zh-CN" altLang="en-US" dirty="0"/>
              <a:t>会</a:t>
            </a:r>
            <a:r>
              <a:rPr lang="en-US" altLang="zh-CN" dirty="0"/>
              <a:t>': 4, '</a:t>
            </a:r>
            <a:r>
              <a:rPr lang="zh-CN" altLang="en-US" dirty="0"/>
              <a:t>但是</a:t>
            </a:r>
            <a:r>
              <a:rPr lang="en-US" altLang="zh-CN" dirty="0"/>
              <a:t>': 5, '</a:t>
            </a:r>
            <a:r>
              <a:rPr lang="zh-CN" altLang="en-US" dirty="0"/>
              <a:t>公交</a:t>
            </a:r>
            <a:r>
              <a:rPr lang="en-US" altLang="zh-CN" dirty="0"/>
              <a:t>': 6, '</a:t>
            </a:r>
            <a:r>
              <a:rPr lang="zh-CN" altLang="en-US" dirty="0"/>
              <a:t>公路</a:t>
            </a:r>
            <a:r>
              <a:rPr lang="en-US" altLang="zh-CN" dirty="0"/>
              <a:t>': 7, '</a:t>
            </a:r>
            <a:r>
              <a:rPr lang="zh-CN" altLang="en-US" dirty="0"/>
              <a:t>别的</a:t>
            </a:r>
            <a:r>
              <a:rPr lang="en-US" altLang="zh-CN" dirty="0"/>
              <a:t>': 8, '</a:t>
            </a:r>
            <a:r>
              <a:rPr lang="zh-CN" altLang="en-US" dirty="0"/>
              <a:t>如果</a:t>
            </a:r>
            <a:r>
              <a:rPr lang="en-US" altLang="zh-CN" dirty="0"/>
              <a:t>': 9, '</a:t>
            </a:r>
            <a:r>
              <a:rPr lang="zh-CN" altLang="en-US" dirty="0"/>
              <a:t>对</a:t>
            </a:r>
            <a:r>
              <a:rPr lang="en-US" altLang="zh-CN" dirty="0"/>
              <a:t>': 10, '</a:t>
            </a:r>
            <a:r>
              <a:rPr lang="zh-CN" altLang="en-US" dirty="0"/>
              <a:t>川沙</a:t>
            </a:r>
            <a:r>
              <a:rPr lang="en-US" altLang="zh-CN" dirty="0"/>
              <a:t>': 11, '</a:t>
            </a:r>
            <a:r>
              <a:rPr lang="zh-CN" altLang="en-US" dirty="0"/>
              <a:t>建议</a:t>
            </a:r>
            <a:r>
              <a:rPr lang="en-US" altLang="zh-CN" dirty="0"/>
              <a:t>': 12, '</a:t>
            </a:r>
            <a:r>
              <a:rPr lang="zh-CN" altLang="en-US" dirty="0"/>
              <a:t>房间</a:t>
            </a:r>
            <a:r>
              <a:rPr lang="en-US" altLang="zh-CN" dirty="0"/>
              <a:t>': 13, '</a:t>
            </a:r>
            <a:r>
              <a:rPr lang="zh-CN" altLang="en-US" dirty="0"/>
              <a:t>指示</a:t>
            </a:r>
            <a:r>
              <a:rPr lang="en-US" altLang="zh-CN" dirty="0"/>
              <a:t>': 14, '</a:t>
            </a:r>
            <a:r>
              <a:rPr lang="zh-CN" altLang="en-US" dirty="0"/>
              <a:t>是</a:t>
            </a:r>
            <a:r>
              <a:rPr lang="en-US" altLang="zh-CN" dirty="0"/>
              <a:t>': 15, '</a:t>
            </a:r>
            <a:r>
              <a:rPr lang="zh-CN" altLang="en-US" dirty="0"/>
              <a:t>用</a:t>
            </a:r>
            <a:r>
              <a:rPr lang="en-US" altLang="zh-CN" dirty="0"/>
              <a:t>': 16, '</a:t>
            </a:r>
            <a:r>
              <a:rPr lang="zh-CN" altLang="en-US" dirty="0"/>
              <a:t>的话</a:t>
            </a:r>
            <a:r>
              <a:rPr lang="en-US" altLang="zh-CN" dirty="0"/>
              <a:t>': 17, '</a:t>
            </a:r>
            <a:r>
              <a:rPr lang="zh-CN" altLang="en-US" dirty="0"/>
              <a:t>蔡陆线</a:t>
            </a:r>
            <a:r>
              <a:rPr lang="en-US" altLang="zh-CN" dirty="0"/>
              <a:t>': 18, '</a:t>
            </a:r>
            <a:r>
              <a:rPr lang="zh-CN" altLang="en-US" dirty="0"/>
              <a:t>距离</a:t>
            </a:r>
            <a:r>
              <a:rPr lang="en-US" altLang="zh-CN" dirty="0"/>
              <a:t>': 19, '</a:t>
            </a:r>
            <a:r>
              <a:rPr lang="zh-CN" altLang="en-US" dirty="0"/>
              <a:t>路线</a:t>
            </a:r>
            <a:r>
              <a:rPr lang="en-US" altLang="zh-CN" dirty="0"/>
              <a:t>': 20}</a:t>
            </a:r>
            <a:endParaRPr lang="en-US" dirty="0"/>
          </a:p>
        </p:txBody>
      </p:sp>
      <p:sp>
        <p:nvSpPr>
          <p:cNvPr id="8" name="Rectangle: Rounded Corners 7"/>
          <p:cNvSpPr/>
          <p:nvPr/>
        </p:nvSpPr>
        <p:spPr>
          <a:xfrm>
            <a:off x="780598" y="3613644"/>
            <a:ext cx="10630804" cy="608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距离</a:t>
            </a:r>
            <a:r>
              <a:rPr lang="en-US" dirty="0"/>
              <a:t>', '</a:t>
            </a:r>
            <a:r>
              <a:rPr lang="en-US" dirty="0" err="1"/>
              <a:t>川沙</a:t>
            </a:r>
            <a:r>
              <a:rPr lang="en-US" dirty="0"/>
              <a:t>', '</a:t>
            </a:r>
            <a:r>
              <a:rPr lang="en-US" dirty="0" err="1"/>
              <a:t>公路</a:t>
            </a:r>
            <a:r>
              <a:rPr lang="en-US" dirty="0"/>
              <a:t>', '</a:t>
            </a:r>
            <a:r>
              <a:rPr lang="en-US" dirty="0" err="1"/>
              <a:t>较近</a:t>
            </a:r>
            <a:r>
              <a:rPr lang="en-US" dirty="0"/>
              <a:t>', ',', '</a:t>
            </a:r>
            <a:r>
              <a:rPr lang="en-US" dirty="0" err="1"/>
              <a:t>但是</a:t>
            </a:r>
            <a:r>
              <a:rPr lang="en-US" dirty="0"/>
              <a:t>', '</a:t>
            </a:r>
            <a:r>
              <a:rPr lang="en-US" dirty="0" err="1"/>
              <a:t>公交</a:t>
            </a:r>
            <a:r>
              <a:rPr lang="en-US" dirty="0"/>
              <a:t>', '</a:t>
            </a:r>
            <a:r>
              <a:rPr lang="en-US" dirty="0" err="1"/>
              <a:t>指示</a:t>
            </a:r>
            <a:r>
              <a:rPr lang="en-US" dirty="0"/>
              <a:t>', '不', '对', ',', '</a:t>
            </a:r>
            <a:r>
              <a:rPr lang="en-US" dirty="0" err="1"/>
              <a:t>如果</a:t>
            </a:r>
            <a:r>
              <a:rPr lang="en-US" dirty="0"/>
              <a:t>', '是', '"', '</a:t>
            </a:r>
            <a:r>
              <a:rPr lang="en-US" dirty="0" err="1"/>
              <a:t>蔡陆线</a:t>
            </a:r>
            <a:r>
              <a:rPr lang="en-US" dirty="0"/>
              <a:t>', '"', '</a:t>
            </a:r>
            <a:r>
              <a:rPr lang="en-US" dirty="0" err="1"/>
              <a:t>的话</a:t>
            </a:r>
            <a:r>
              <a:rPr lang="en-US" dirty="0"/>
              <a:t>', ',', '会', '</a:t>
            </a:r>
            <a:r>
              <a:rPr lang="en-US" dirty="0" err="1"/>
              <a:t>非常</a:t>
            </a:r>
            <a:r>
              <a:rPr lang="en-US" dirty="0"/>
              <a:t>', '</a:t>
            </a:r>
            <a:r>
              <a:rPr lang="en-US" dirty="0" err="1"/>
              <a:t>麻烦</a:t>
            </a:r>
            <a:r>
              <a:rPr lang="en-US" dirty="0"/>
              <a:t>', '.', '</a:t>
            </a:r>
            <a:r>
              <a:rPr lang="en-US" dirty="0" err="1"/>
              <a:t>建议</a:t>
            </a:r>
            <a:r>
              <a:rPr lang="en-US" dirty="0"/>
              <a:t>', '用', '</a:t>
            </a:r>
            <a:r>
              <a:rPr lang="en-US" dirty="0" err="1"/>
              <a:t>别的</a:t>
            </a:r>
            <a:r>
              <a:rPr lang="en-US" dirty="0"/>
              <a:t>', '</a:t>
            </a:r>
            <a:r>
              <a:rPr lang="en-US" dirty="0" err="1"/>
              <a:t>路线</a:t>
            </a:r>
            <a:r>
              <a:rPr lang="en-US" dirty="0"/>
              <a:t>', '.', '</a:t>
            </a:r>
            <a:r>
              <a:rPr lang="en-US" dirty="0" err="1"/>
              <a:t>房间</a:t>
            </a:r>
            <a:r>
              <a:rPr lang="en-US" dirty="0"/>
              <a:t>', '</a:t>
            </a:r>
            <a:r>
              <a:rPr lang="en-US" dirty="0" err="1"/>
              <a:t>较为简单</a:t>
            </a:r>
            <a:r>
              <a:rPr lang="en-US" dirty="0"/>
              <a:t>', '.']</a:t>
            </a:r>
          </a:p>
        </p:txBody>
      </p:sp>
      <p:sp>
        <p:nvSpPr>
          <p:cNvPr id="9" name="Arrow: Down 8"/>
          <p:cNvSpPr/>
          <p:nvPr/>
        </p:nvSpPr>
        <p:spPr>
          <a:xfrm>
            <a:off x="5640872" y="4453092"/>
            <a:ext cx="782197" cy="6940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79378" y="293615"/>
            <a:ext cx="2100769" cy="369332"/>
          </a:xfrm>
          <a:prstGeom prst="rect">
            <a:avLst/>
          </a:prstGeom>
          <a:noFill/>
        </p:spPr>
        <p:txBody>
          <a:bodyPr wrap="square" rtlCol="0">
            <a:spAutoFit/>
          </a:bodyPr>
          <a:lstStyle/>
          <a:p>
            <a:r>
              <a:rPr lang="en-US" altLang="zh-CN" dirty="0"/>
              <a:t>TF-IDF</a:t>
            </a:r>
            <a:endParaRPr lang="en-US" dirty="0"/>
          </a:p>
        </p:txBody>
      </p:sp>
      <p:pic>
        <p:nvPicPr>
          <p:cNvPr id="7" name="Picture 6"/>
          <p:cNvPicPr>
            <a:picLocks noChangeAspect="1"/>
          </p:cNvPicPr>
          <p:nvPr/>
        </p:nvPicPr>
        <p:blipFill>
          <a:blip r:embed="rId1"/>
          <a:stretch>
            <a:fillRect/>
          </a:stretch>
        </p:blipFill>
        <p:spPr>
          <a:xfrm>
            <a:off x="0" y="0"/>
            <a:ext cx="12192000" cy="249544"/>
          </a:xfrm>
          <a:prstGeom prst="rect">
            <a:avLst/>
          </a:prstGeom>
        </p:spPr>
      </p:pic>
      <p:sp>
        <p:nvSpPr>
          <p:cNvPr id="6" name="Rectangle 5"/>
          <p:cNvSpPr/>
          <p:nvPr/>
        </p:nvSpPr>
        <p:spPr>
          <a:xfrm>
            <a:off x="716569" y="1001024"/>
            <a:ext cx="10068944" cy="1938992"/>
          </a:xfrm>
          <a:prstGeom prst="rect">
            <a:avLst/>
          </a:prstGeom>
        </p:spPr>
        <p:txBody>
          <a:bodyPr wrap="square">
            <a:spAutoFit/>
          </a:bodyPr>
          <a:lstStyle/>
          <a:p>
            <a:r>
              <a:rPr lang="zh-CN" altLang="en-US" sz="2000" dirty="0"/>
              <a:t>把评论翻译成机器看的懂的语言</a:t>
            </a:r>
            <a:endParaRPr lang="en-US" altLang="zh-CN" sz="2000" dirty="0"/>
          </a:p>
          <a:p>
            <a:endParaRPr lang="en-US" altLang="zh-CN" sz="2000" dirty="0"/>
          </a:p>
          <a:p>
            <a:pPr marL="457200" indent="-457200">
              <a:buAutoNum type="arabicPeriod"/>
            </a:pPr>
            <a:r>
              <a:rPr lang="zh-CN" altLang="en-US" sz="2000" dirty="0">
                <a:solidFill>
                  <a:schemeClr val="bg1">
                    <a:lumMod val="85000"/>
                  </a:schemeClr>
                </a:solidFill>
              </a:rPr>
              <a:t>分词：把一个句子拆分成词语</a:t>
            </a:r>
            <a:endParaRPr lang="en-US" altLang="zh-CN" sz="2000" dirty="0">
              <a:solidFill>
                <a:schemeClr val="bg1">
                  <a:lumMod val="85000"/>
                </a:schemeClr>
              </a:solidFill>
            </a:endParaRPr>
          </a:p>
          <a:p>
            <a:pPr marL="457200" indent="-457200">
              <a:buAutoNum type="arabicPeriod"/>
            </a:pPr>
            <a:r>
              <a:rPr lang="zh-CN" altLang="en-US" sz="2000" dirty="0">
                <a:solidFill>
                  <a:schemeClr val="bg1">
                    <a:lumMod val="85000"/>
                  </a:schemeClr>
                </a:solidFill>
              </a:rPr>
              <a:t>制作词袋模型（</a:t>
            </a:r>
            <a:r>
              <a:rPr lang="en-US" altLang="zh-CN" sz="2000" dirty="0">
                <a:solidFill>
                  <a:schemeClr val="bg1">
                    <a:lumMod val="85000"/>
                  </a:schemeClr>
                </a:solidFill>
              </a:rPr>
              <a:t>bag-of-word</a:t>
            </a:r>
            <a:r>
              <a:rPr lang="zh-CN" altLang="en-US" sz="2000" dirty="0">
                <a:solidFill>
                  <a:schemeClr val="bg1">
                    <a:lumMod val="85000"/>
                  </a:schemeClr>
                </a:solidFill>
              </a:rPr>
              <a:t>）：可以理解成装着词的袋子</a:t>
            </a:r>
            <a:endParaRPr lang="en-US" altLang="zh-CN" sz="2000" dirty="0">
              <a:solidFill>
                <a:schemeClr val="bg1">
                  <a:lumMod val="85000"/>
                </a:schemeClr>
              </a:solidFill>
            </a:endParaRPr>
          </a:p>
          <a:p>
            <a:pPr marL="457200" indent="-457200">
              <a:buAutoNum type="arabicPeriod"/>
            </a:pPr>
            <a:r>
              <a:rPr lang="zh-CN" altLang="en-US" sz="2000" dirty="0"/>
              <a:t>用词袋模型制作语料库（</a:t>
            </a:r>
            <a:r>
              <a:rPr lang="en-US" altLang="zh-CN" sz="2000" dirty="0"/>
              <a:t>corpus</a:t>
            </a:r>
            <a:r>
              <a:rPr lang="zh-CN" altLang="en-US" sz="2000" dirty="0"/>
              <a:t>）：把每一个句子都用词袋表示</a:t>
            </a:r>
            <a:endParaRPr lang="en-US" altLang="zh-CN" sz="2000" dirty="0"/>
          </a:p>
          <a:p>
            <a:pPr marL="457200" indent="-457200">
              <a:buAutoNum type="arabicPeriod"/>
            </a:pPr>
            <a:r>
              <a:rPr lang="zh-CN" altLang="en-US" sz="2000" dirty="0">
                <a:solidFill>
                  <a:schemeClr val="bg1">
                    <a:lumMod val="85000"/>
                  </a:schemeClr>
                </a:solidFill>
              </a:rPr>
              <a:t>把评论变成词向量</a:t>
            </a:r>
            <a:endParaRPr lang="en-US" altLang="zh-CN" sz="2000" dirty="0">
              <a:solidFill>
                <a:schemeClr val="bg1">
                  <a:lumMod val="85000"/>
                </a:schemeClr>
              </a:solidFill>
            </a:endParaRPr>
          </a:p>
        </p:txBody>
      </p:sp>
      <p:sp>
        <p:nvSpPr>
          <p:cNvPr id="4" name="Rectangle: Rounded Corners 3"/>
          <p:cNvSpPr/>
          <p:nvPr/>
        </p:nvSpPr>
        <p:spPr>
          <a:xfrm>
            <a:off x="780598" y="5457789"/>
            <a:ext cx="10630804" cy="5874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 2), (1, 3), (2, 3), (3, 1), (4, 1), (5, 1), (6, 1), (7, 1), (8, 1), (9, 1), (10, 1), (11, 1), (12, 1), (13, 1), (14, 1), (15, 1), (16, 1), (17, 1), (18, 1), (19, 1), (20, 1), (21, 1), (22, 1), (23, 1), (24, 1)]</a:t>
            </a:r>
            <a:endParaRPr lang="en-US" dirty="0"/>
          </a:p>
        </p:txBody>
      </p:sp>
      <p:sp>
        <p:nvSpPr>
          <p:cNvPr id="8" name="Rectangle: Rounded Corners 7"/>
          <p:cNvSpPr/>
          <p:nvPr/>
        </p:nvSpPr>
        <p:spPr>
          <a:xfrm>
            <a:off x="780598" y="3613644"/>
            <a:ext cx="10630804" cy="608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距离</a:t>
            </a:r>
            <a:r>
              <a:rPr lang="en-US" dirty="0"/>
              <a:t>', '</a:t>
            </a:r>
            <a:r>
              <a:rPr lang="en-US" dirty="0" err="1"/>
              <a:t>川沙</a:t>
            </a:r>
            <a:r>
              <a:rPr lang="en-US" dirty="0"/>
              <a:t>', '</a:t>
            </a:r>
            <a:r>
              <a:rPr lang="en-US" dirty="0" err="1"/>
              <a:t>公路</a:t>
            </a:r>
            <a:r>
              <a:rPr lang="en-US" dirty="0"/>
              <a:t>', '</a:t>
            </a:r>
            <a:r>
              <a:rPr lang="en-US" dirty="0" err="1"/>
              <a:t>较近</a:t>
            </a:r>
            <a:r>
              <a:rPr lang="en-US" dirty="0"/>
              <a:t>', ',', '</a:t>
            </a:r>
            <a:r>
              <a:rPr lang="en-US" dirty="0" err="1"/>
              <a:t>但是</a:t>
            </a:r>
            <a:r>
              <a:rPr lang="en-US" dirty="0"/>
              <a:t>', '</a:t>
            </a:r>
            <a:r>
              <a:rPr lang="en-US" dirty="0" err="1"/>
              <a:t>公交</a:t>
            </a:r>
            <a:r>
              <a:rPr lang="en-US" dirty="0"/>
              <a:t>', '</a:t>
            </a:r>
            <a:r>
              <a:rPr lang="en-US" dirty="0" err="1"/>
              <a:t>指示</a:t>
            </a:r>
            <a:r>
              <a:rPr lang="en-US" dirty="0"/>
              <a:t>', '不', '对', ',', '</a:t>
            </a:r>
            <a:r>
              <a:rPr lang="en-US" dirty="0" err="1"/>
              <a:t>如果</a:t>
            </a:r>
            <a:r>
              <a:rPr lang="en-US" dirty="0"/>
              <a:t>', '是', '"', '</a:t>
            </a:r>
            <a:r>
              <a:rPr lang="en-US" dirty="0" err="1"/>
              <a:t>蔡陆线</a:t>
            </a:r>
            <a:r>
              <a:rPr lang="en-US" dirty="0"/>
              <a:t>', '"', '</a:t>
            </a:r>
            <a:r>
              <a:rPr lang="en-US" dirty="0" err="1"/>
              <a:t>的话</a:t>
            </a:r>
            <a:r>
              <a:rPr lang="en-US" dirty="0"/>
              <a:t>', ',', '会', '</a:t>
            </a:r>
            <a:r>
              <a:rPr lang="en-US" dirty="0" err="1"/>
              <a:t>非常</a:t>
            </a:r>
            <a:r>
              <a:rPr lang="en-US" dirty="0"/>
              <a:t>', '</a:t>
            </a:r>
            <a:r>
              <a:rPr lang="en-US" dirty="0" err="1"/>
              <a:t>麻烦</a:t>
            </a:r>
            <a:r>
              <a:rPr lang="en-US" dirty="0"/>
              <a:t>', '.', '</a:t>
            </a:r>
            <a:r>
              <a:rPr lang="en-US" dirty="0" err="1"/>
              <a:t>建议</a:t>
            </a:r>
            <a:r>
              <a:rPr lang="en-US" dirty="0"/>
              <a:t>', '用', '</a:t>
            </a:r>
            <a:r>
              <a:rPr lang="en-US" dirty="0" err="1"/>
              <a:t>别的</a:t>
            </a:r>
            <a:r>
              <a:rPr lang="en-US" dirty="0"/>
              <a:t>', '</a:t>
            </a:r>
            <a:r>
              <a:rPr lang="en-US" dirty="0" err="1"/>
              <a:t>路线</a:t>
            </a:r>
            <a:r>
              <a:rPr lang="en-US" dirty="0"/>
              <a:t>', '.', '</a:t>
            </a:r>
            <a:r>
              <a:rPr lang="en-US" dirty="0" err="1"/>
              <a:t>房间</a:t>
            </a:r>
            <a:r>
              <a:rPr lang="en-US" dirty="0"/>
              <a:t>', '</a:t>
            </a:r>
            <a:r>
              <a:rPr lang="en-US" dirty="0" err="1"/>
              <a:t>较为简单</a:t>
            </a:r>
            <a:r>
              <a:rPr lang="en-US" dirty="0"/>
              <a:t>', '.']</a:t>
            </a:r>
          </a:p>
        </p:txBody>
      </p:sp>
      <p:sp>
        <p:nvSpPr>
          <p:cNvPr id="9" name="Arrow: Down 8"/>
          <p:cNvSpPr/>
          <p:nvPr/>
        </p:nvSpPr>
        <p:spPr>
          <a:xfrm>
            <a:off x="5640872" y="4453092"/>
            <a:ext cx="782197" cy="6940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79378" y="293615"/>
            <a:ext cx="2100769" cy="369332"/>
          </a:xfrm>
          <a:prstGeom prst="rect">
            <a:avLst/>
          </a:prstGeom>
          <a:noFill/>
        </p:spPr>
        <p:txBody>
          <a:bodyPr wrap="square" rtlCol="0">
            <a:spAutoFit/>
          </a:bodyPr>
          <a:lstStyle/>
          <a:p>
            <a:r>
              <a:rPr lang="en-US" altLang="zh-CN" dirty="0"/>
              <a:t>TF-IDF</a:t>
            </a:r>
            <a:endParaRPr lang="en-US" dirty="0"/>
          </a:p>
        </p:txBody>
      </p:sp>
      <p:pic>
        <p:nvPicPr>
          <p:cNvPr id="7" name="Picture 6"/>
          <p:cNvPicPr>
            <a:picLocks noChangeAspect="1"/>
          </p:cNvPicPr>
          <p:nvPr/>
        </p:nvPicPr>
        <p:blipFill>
          <a:blip r:embed="rId1"/>
          <a:stretch>
            <a:fillRect/>
          </a:stretch>
        </p:blipFill>
        <p:spPr>
          <a:xfrm>
            <a:off x="0" y="0"/>
            <a:ext cx="12192000" cy="249544"/>
          </a:xfrm>
          <a:prstGeom prst="rect">
            <a:avLst/>
          </a:prstGeom>
        </p:spPr>
      </p:pic>
      <p:sp>
        <p:nvSpPr>
          <p:cNvPr id="6" name="Rectangle 5"/>
          <p:cNvSpPr/>
          <p:nvPr/>
        </p:nvSpPr>
        <p:spPr>
          <a:xfrm>
            <a:off x="716569" y="1001024"/>
            <a:ext cx="10068944" cy="1938992"/>
          </a:xfrm>
          <a:prstGeom prst="rect">
            <a:avLst/>
          </a:prstGeom>
        </p:spPr>
        <p:txBody>
          <a:bodyPr wrap="square">
            <a:spAutoFit/>
          </a:bodyPr>
          <a:lstStyle/>
          <a:p>
            <a:r>
              <a:rPr lang="zh-CN" altLang="en-US" sz="2000" dirty="0"/>
              <a:t>把评论翻译成机器看的懂的语言</a:t>
            </a:r>
            <a:endParaRPr lang="en-US" altLang="zh-CN" sz="2000" dirty="0"/>
          </a:p>
          <a:p>
            <a:endParaRPr lang="en-US" altLang="zh-CN" sz="2000" dirty="0"/>
          </a:p>
          <a:p>
            <a:pPr marL="457200" indent="-457200">
              <a:buAutoNum type="arabicPeriod"/>
            </a:pPr>
            <a:r>
              <a:rPr lang="zh-CN" altLang="en-US" sz="2000" dirty="0">
                <a:solidFill>
                  <a:schemeClr val="bg1">
                    <a:lumMod val="85000"/>
                  </a:schemeClr>
                </a:solidFill>
              </a:rPr>
              <a:t>分词：把一个句子拆分成词语</a:t>
            </a:r>
            <a:endParaRPr lang="en-US" altLang="zh-CN" sz="2000" dirty="0">
              <a:solidFill>
                <a:schemeClr val="bg1">
                  <a:lumMod val="85000"/>
                </a:schemeClr>
              </a:solidFill>
            </a:endParaRPr>
          </a:p>
          <a:p>
            <a:pPr marL="457200" indent="-457200">
              <a:buAutoNum type="arabicPeriod"/>
            </a:pPr>
            <a:r>
              <a:rPr lang="zh-CN" altLang="en-US" sz="2000" dirty="0">
                <a:solidFill>
                  <a:schemeClr val="bg1">
                    <a:lumMod val="85000"/>
                  </a:schemeClr>
                </a:solidFill>
              </a:rPr>
              <a:t>制作词袋模型（</a:t>
            </a:r>
            <a:r>
              <a:rPr lang="en-US" altLang="zh-CN" sz="2000" dirty="0">
                <a:solidFill>
                  <a:schemeClr val="bg1">
                    <a:lumMod val="85000"/>
                  </a:schemeClr>
                </a:solidFill>
              </a:rPr>
              <a:t>bag-of-word</a:t>
            </a:r>
            <a:r>
              <a:rPr lang="zh-CN" altLang="en-US" sz="2000" dirty="0">
                <a:solidFill>
                  <a:schemeClr val="bg1">
                    <a:lumMod val="85000"/>
                  </a:schemeClr>
                </a:solidFill>
              </a:rPr>
              <a:t>）：可以理解成装着词的袋子</a:t>
            </a:r>
            <a:endParaRPr lang="en-US" altLang="zh-CN" sz="2000" dirty="0">
              <a:solidFill>
                <a:schemeClr val="bg1">
                  <a:lumMod val="85000"/>
                </a:schemeClr>
              </a:solidFill>
            </a:endParaRPr>
          </a:p>
          <a:p>
            <a:pPr marL="457200" indent="-457200">
              <a:buAutoNum type="arabicPeriod"/>
            </a:pPr>
            <a:r>
              <a:rPr lang="zh-CN" altLang="en-US" sz="2000" dirty="0">
                <a:solidFill>
                  <a:schemeClr val="bg1">
                    <a:lumMod val="85000"/>
                  </a:schemeClr>
                </a:solidFill>
              </a:rPr>
              <a:t>用词袋模型制作语料库（</a:t>
            </a:r>
            <a:r>
              <a:rPr lang="en-US" altLang="zh-CN" sz="2000" dirty="0">
                <a:solidFill>
                  <a:schemeClr val="bg1">
                    <a:lumMod val="85000"/>
                  </a:schemeClr>
                </a:solidFill>
              </a:rPr>
              <a:t>corpus</a:t>
            </a:r>
            <a:r>
              <a:rPr lang="zh-CN" altLang="en-US" sz="2000" dirty="0">
                <a:solidFill>
                  <a:schemeClr val="bg1">
                    <a:lumMod val="85000"/>
                  </a:schemeClr>
                </a:solidFill>
              </a:rPr>
              <a:t>）：把每一个句子都用词袋表示</a:t>
            </a:r>
            <a:endParaRPr lang="en-US" altLang="zh-CN" sz="2000" dirty="0">
              <a:solidFill>
                <a:schemeClr val="bg1">
                  <a:lumMod val="85000"/>
                </a:schemeClr>
              </a:solidFill>
            </a:endParaRPr>
          </a:p>
          <a:p>
            <a:pPr marL="457200" indent="-457200">
              <a:buAutoNum type="arabicPeriod"/>
            </a:pPr>
            <a:r>
              <a:rPr lang="zh-CN" altLang="en-US" sz="2000" dirty="0"/>
              <a:t>把评论变成词向量（可选的）</a:t>
            </a:r>
            <a:endParaRPr lang="en-US" altLang="zh-CN" sz="2000" dirty="0"/>
          </a:p>
        </p:txBody>
      </p:sp>
      <p:sp>
        <p:nvSpPr>
          <p:cNvPr id="4" name="Rectangle: Rounded Corners 3"/>
          <p:cNvSpPr/>
          <p:nvPr/>
        </p:nvSpPr>
        <p:spPr>
          <a:xfrm>
            <a:off x="780598" y="5457789"/>
            <a:ext cx="10630804" cy="5874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[2,3,3,1,1,1,1,1,1,1,1,1,1,1,1,1,1,1,1,1,1,1,1,1]</a:t>
            </a:r>
          </a:p>
        </p:txBody>
      </p:sp>
      <p:sp>
        <p:nvSpPr>
          <p:cNvPr id="8" name="Rectangle: Rounded Corners 7"/>
          <p:cNvSpPr/>
          <p:nvPr/>
        </p:nvSpPr>
        <p:spPr>
          <a:xfrm>
            <a:off x="780598" y="3613644"/>
            <a:ext cx="10630804" cy="608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 2), (1, 3), (2, 3), (3, 1), (4, 1), (5, 1), (6, 1), (7, 1), (8, 1), (9, 1), (10, 1), (11, 1), (12, 1), (13, 1), (14, 1), (15, 1), (16, 1), (17, 1), (18, 1), (19, 1), (20, 1), (21, 1), (22, 1), (23, 1), (24, 1)]</a:t>
            </a:r>
            <a:endParaRPr lang="en-US" dirty="0"/>
          </a:p>
        </p:txBody>
      </p:sp>
      <p:sp>
        <p:nvSpPr>
          <p:cNvPr id="9" name="Arrow: Down 8"/>
          <p:cNvSpPr/>
          <p:nvPr/>
        </p:nvSpPr>
        <p:spPr>
          <a:xfrm>
            <a:off x="5640872" y="4453092"/>
            <a:ext cx="782197" cy="6940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79378" y="293615"/>
            <a:ext cx="2100769" cy="369332"/>
          </a:xfrm>
          <a:prstGeom prst="rect">
            <a:avLst/>
          </a:prstGeom>
          <a:noFill/>
        </p:spPr>
        <p:txBody>
          <a:bodyPr wrap="square" rtlCol="0">
            <a:spAutoFit/>
          </a:bodyPr>
          <a:lstStyle/>
          <a:p>
            <a:r>
              <a:rPr lang="en-US" altLang="zh-CN" dirty="0"/>
              <a:t>TF-IDF</a:t>
            </a:r>
            <a:endParaRPr lang="en-US" dirty="0"/>
          </a:p>
        </p:txBody>
      </p:sp>
      <p:pic>
        <p:nvPicPr>
          <p:cNvPr id="7" name="Picture 6"/>
          <p:cNvPicPr>
            <a:picLocks noChangeAspect="1"/>
          </p:cNvPicPr>
          <p:nvPr/>
        </p:nvPicPr>
        <p:blipFill>
          <a:blip r:embed="rId1"/>
          <a:stretch>
            <a:fillRect/>
          </a:stretch>
        </p:blipFill>
        <p:spPr>
          <a:xfrm>
            <a:off x="0" y="0"/>
            <a:ext cx="12192000" cy="249544"/>
          </a:xfrm>
          <a:prstGeom prst="rect">
            <a:avLst/>
          </a:prstGeom>
        </p:spPr>
      </p:pic>
      <p:sp>
        <p:nvSpPr>
          <p:cNvPr id="6" name="Rectangle 5"/>
          <p:cNvSpPr/>
          <p:nvPr/>
        </p:nvSpPr>
        <p:spPr>
          <a:xfrm>
            <a:off x="716569" y="1490031"/>
            <a:ext cx="9052478" cy="2554545"/>
          </a:xfrm>
          <a:prstGeom prst="rect">
            <a:avLst/>
          </a:prstGeom>
        </p:spPr>
        <p:txBody>
          <a:bodyPr wrap="none">
            <a:spAutoFit/>
          </a:bodyPr>
          <a:lstStyle/>
          <a:p>
            <a:r>
              <a:rPr lang="zh-CN" altLang="en-US" sz="2000" dirty="0">
                <a:solidFill>
                  <a:schemeClr val="bg1">
                    <a:lumMod val="85000"/>
                  </a:schemeClr>
                </a:solidFill>
              </a:rPr>
              <a:t>文本相似度分析：从海量数据（文章，评论）中，把相似的数据挑选出来</a:t>
            </a:r>
            <a:endParaRPr lang="en-US" altLang="zh-CN" sz="2000" dirty="0">
              <a:solidFill>
                <a:schemeClr val="bg1">
                  <a:lumMod val="85000"/>
                </a:schemeClr>
              </a:solidFill>
            </a:endParaRPr>
          </a:p>
          <a:p>
            <a:endParaRPr lang="en-US" altLang="zh-CN" sz="2000" dirty="0">
              <a:solidFill>
                <a:schemeClr val="bg1">
                  <a:lumMod val="85000"/>
                </a:schemeClr>
              </a:solidFill>
            </a:endParaRPr>
          </a:p>
          <a:p>
            <a:endParaRPr lang="en-US" altLang="zh-CN" sz="2000" dirty="0">
              <a:solidFill>
                <a:schemeClr val="bg1">
                  <a:lumMod val="85000"/>
                </a:schemeClr>
              </a:solidFill>
            </a:endParaRPr>
          </a:p>
          <a:p>
            <a:r>
              <a:rPr lang="zh-CN" altLang="en-US" sz="2000" dirty="0">
                <a:solidFill>
                  <a:schemeClr val="bg1">
                    <a:lumMod val="85000"/>
                  </a:schemeClr>
                </a:solidFill>
              </a:rPr>
              <a:t>步骤：</a:t>
            </a:r>
            <a:endParaRPr lang="en-US" altLang="zh-CN" sz="2000" dirty="0">
              <a:solidFill>
                <a:schemeClr val="bg1">
                  <a:lumMod val="85000"/>
                </a:schemeClr>
              </a:solidFill>
            </a:endParaRPr>
          </a:p>
          <a:p>
            <a:endParaRPr lang="en-US" altLang="zh-CN" sz="2000" dirty="0"/>
          </a:p>
          <a:p>
            <a:pPr marL="457200" indent="-457200">
              <a:buAutoNum type="arabicPeriod"/>
            </a:pPr>
            <a:r>
              <a:rPr lang="zh-CN" altLang="en-US" sz="2000" dirty="0">
                <a:solidFill>
                  <a:schemeClr val="bg1">
                    <a:lumMod val="85000"/>
                  </a:schemeClr>
                </a:solidFill>
              </a:rPr>
              <a:t>把评论翻译成机器看的懂的语言</a:t>
            </a:r>
            <a:endParaRPr lang="en-US" altLang="zh-CN" sz="2000" dirty="0">
              <a:solidFill>
                <a:schemeClr val="bg1">
                  <a:lumMod val="85000"/>
                </a:schemeClr>
              </a:solidFill>
            </a:endParaRPr>
          </a:p>
          <a:p>
            <a:pPr marL="457200" indent="-457200">
              <a:buAutoNum type="arabicPeriod"/>
            </a:pPr>
            <a:r>
              <a:rPr lang="zh-CN" altLang="en-US" sz="2000" dirty="0"/>
              <a:t>使用机器看的懂得算法轮询去比较每一条和所有评论的相似程度（</a:t>
            </a:r>
            <a:r>
              <a:rPr lang="en-US" altLang="zh-CN" sz="2000" dirty="0"/>
              <a:t>TF-IDF</a:t>
            </a:r>
            <a:r>
              <a:rPr lang="zh-CN" altLang="en-US" sz="2000" dirty="0"/>
              <a:t>）</a:t>
            </a:r>
            <a:endParaRPr lang="en-US" altLang="zh-CN" sz="2000" dirty="0"/>
          </a:p>
          <a:p>
            <a:pPr marL="457200" indent="-457200">
              <a:buAutoNum type="arabicPeriod"/>
            </a:pPr>
            <a:r>
              <a:rPr lang="zh-CN" altLang="en-US" sz="2000" dirty="0">
                <a:solidFill>
                  <a:schemeClr val="bg1">
                    <a:lumMod val="85000"/>
                  </a:schemeClr>
                </a:solidFill>
              </a:rPr>
              <a:t>把相似的评论挑出来</a:t>
            </a:r>
            <a:endParaRPr lang="en-US" altLang="zh-CN" sz="2000" dirty="0">
              <a:solidFill>
                <a:schemeClr val="bg1">
                  <a:lumMod val="8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00267" y="293615"/>
            <a:ext cx="1479880" cy="369332"/>
          </a:xfrm>
          <a:prstGeom prst="rect">
            <a:avLst/>
          </a:prstGeom>
          <a:noFill/>
        </p:spPr>
        <p:txBody>
          <a:bodyPr wrap="square" rtlCol="0">
            <a:spAutoFit/>
          </a:bodyPr>
          <a:lstStyle/>
          <a:p>
            <a:r>
              <a:rPr lang="zh-CN" altLang="en-US" dirty="0"/>
              <a:t>离散化</a:t>
            </a:r>
            <a:endParaRPr lang="en-US" dirty="0"/>
          </a:p>
        </p:txBody>
      </p:sp>
      <p:pic>
        <p:nvPicPr>
          <p:cNvPr id="7" name="Picture 6"/>
          <p:cNvPicPr>
            <a:picLocks noChangeAspect="1"/>
          </p:cNvPicPr>
          <p:nvPr/>
        </p:nvPicPr>
        <p:blipFill>
          <a:blip r:embed="rId1"/>
          <a:stretch>
            <a:fillRect/>
          </a:stretch>
        </p:blipFill>
        <p:spPr>
          <a:xfrm>
            <a:off x="0" y="0"/>
            <a:ext cx="12192000" cy="249544"/>
          </a:xfrm>
          <a:prstGeom prst="rect">
            <a:avLst/>
          </a:prstGeom>
        </p:spPr>
      </p:pic>
      <p:sp>
        <p:nvSpPr>
          <p:cNvPr id="11" name="Rectangle 10"/>
          <p:cNvSpPr/>
          <p:nvPr/>
        </p:nvSpPr>
        <p:spPr>
          <a:xfrm>
            <a:off x="829733" y="1231227"/>
            <a:ext cx="8767348" cy="5078313"/>
          </a:xfrm>
          <a:prstGeom prst="rect">
            <a:avLst/>
          </a:prstGeom>
        </p:spPr>
        <p:txBody>
          <a:bodyPr wrap="square">
            <a:spAutoFit/>
          </a:bodyPr>
          <a:lstStyle/>
          <a:p>
            <a:r>
              <a:rPr lang="en-US" altLang="zh-CN" dirty="0"/>
              <a:t>TF-IDF</a:t>
            </a:r>
            <a:endParaRPr lang="en-US" altLang="zh-CN" dirty="0"/>
          </a:p>
          <a:p>
            <a:endParaRPr lang="en-US" dirty="0"/>
          </a:p>
          <a:p>
            <a:r>
              <a:rPr lang="en-US" dirty="0"/>
              <a:t>Corpus = [“</a:t>
            </a:r>
            <a:r>
              <a:rPr lang="zh-CN" altLang="en-US" dirty="0"/>
              <a:t>我喜欢来中国旅游，中国很好玩</a:t>
            </a:r>
            <a:r>
              <a:rPr lang="en-US" dirty="0"/>
              <a:t>”,</a:t>
            </a:r>
            <a:endParaRPr lang="en-US" dirty="0"/>
          </a:p>
          <a:p>
            <a:r>
              <a:rPr lang="en-US" dirty="0"/>
              <a:t>                  “</a:t>
            </a:r>
            <a:r>
              <a:rPr lang="zh-CN" altLang="en-US" dirty="0"/>
              <a:t>这辆车在中国很受欢迎，我的工作就是在中国出售这辆车</a:t>
            </a:r>
            <a:r>
              <a:rPr lang="en-US" dirty="0"/>
              <a:t>”,</a:t>
            </a:r>
            <a:endParaRPr lang="en-US" dirty="0"/>
          </a:p>
          <a:p>
            <a:r>
              <a:rPr lang="en-US" dirty="0"/>
              <a:t>                  “</a:t>
            </a:r>
            <a:r>
              <a:rPr lang="zh-CN" altLang="en-US" dirty="0"/>
              <a:t>我喜欢喝茶和吃苹果</a:t>
            </a:r>
            <a:r>
              <a:rPr lang="en-US" dirty="0"/>
              <a:t>”,</a:t>
            </a:r>
            <a:endParaRPr lang="en-US" dirty="0"/>
          </a:p>
          <a:p>
            <a:r>
              <a:rPr lang="en-US" dirty="0"/>
              <a:t>                  “</a:t>
            </a:r>
            <a:r>
              <a:rPr lang="zh-CN" altLang="en-US" dirty="0"/>
              <a:t>这份工作是在科学杂志上发几篇论文</a:t>
            </a:r>
            <a:r>
              <a:rPr lang="en-US" dirty="0"/>
              <a:t>”]</a:t>
            </a:r>
            <a:endParaRPr lang="en-US" dirty="0"/>
          </a:p>
          <a:p>
            <a:endParaRPr lang="en-US" dirty="0"/>
          </a:p>
          <a:p>
            <a:endParaRPr lang="en-US" dirty="0"/>
          </a:p>
          <a:p>
            <a:r>
              <a:rPr lang="zh-CN" altLang="en-US" dirty="0"/>
              <a:t>如何用</a:t>
            </a:r>
            <a:r>
              <a:rPr lang="en-US" altLang="zh-CN" dirty="0"/>
              <a:t>TF-IDF</a:t>
            </a:r>
            <a:r>
              <a:rPr lang="zh-CN" altLang="en-US" dirty="0"/>
              <a:t>寻找关键词</a:t>
            </a:r>
            <a:endParaRPr lang="en-US" altLang="zh-CN" dirty="0"/>
          </a:p>
          <a:p>
            <a:endParaRPr lang="en-US" dirty="0"/>
          </a:p>
          <a:p>
            <a:pPr marL="342900" indent="-342900">
              <a:buAutoNum type="arabicPeriod"/>
            </a:pPr>
            <a:r>
              <a:rPr lang="zh-CN" altLang="en-US" dirty="0"/>
              <a:t>不考虑停用词（就是没什么意义的词），找出一句话中出现次数最多的单词，来代表这句话，这个就叫做词频（</a:t>
            </a:r>
            <a:r>
              <a:rPr lang="en-US" altLang="zh-CN" dirty="0"/>
              <a:t>TF – Term Frequency</a:t>
            </a:r>
            <a:r>
              <a:rPr lang="zh-CN" altLang="en-US" dirty="0"/>
              <a:t>），相应的权重值就会增高</a:t>
            </a:r>
            <a:endParaRPr lang="en-US" altLang="zh-CN" dirty="0"/>
          </a:p>
          <a:p>
            <a:pPr marL="342900" indent="-342900">
              <a:buAutoNum type="arabicPeriod"/>
            </a:pPr>
            <a:r>
              <a:rPr lang="zh-CN" altLang="en-US" dirty="0"/>
              <a:t>如果一个词在所有句子中都出现过，那么这个词就不能代表某句话，这个就叫做逆文本频率</a:t>
            </a:r>
            <a:r>
              <a:rPr lang="en-US" altLang="zh-CN" dirty="0"/>
              <a:t>(IDF – Inverse Document Frequency)</a:t>
            </a:r>
            <a:r>
              <a:rPr lang="zh-CN" altLang="en-US" dirty="0"/>
              <a:t>相应的权重值就会降低</a:t>
            </a:r>
            <a:endParaRPr lang="en-US" altLang="zh-CN" dirty="0"/>
          </a:p>
          <a:p>
            <a:pPr marL="342900" indent="-342900">
              <a:buAutoNum type="arabicPeriod"/>
            </a:pPr>
            <a:r>
              <a:rPr lang="en-US" altLang="zh-CN" dirty="0"/>
              <a:t>TF-IDF  = TF * IDF</a:t>
            </a:r>
            <a:endParaRPr lang="en-US" altLang="zh-CN" dirty="0"/>
          </a:p>
          <a:p>
            <a:pPr marL="342900" indent="-342900">
              <a:buAutoNum type="arabicPeriod"/>
            </a:pPr>
            <a:endParaRPr lang="en-US" altLang="zh-CN" dirty="0"/>
          </a:p>
          <a:p>
            <a:endParaRPr lang="en-US" altLang="zh-CN" dirty="0"/>
          </a:p>
          <a:p>
            <a:pPr marL="342900" indent="-342900">
              <a:buAutoNum type="arabicPeriod"/>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00267" y="293615"/>
            <a:ext cx="1479880" cy="369332"/>
          </a:xfrm>
          <a:prstGeom prst="rect">
            <a:avLst/>
          </a:prstGeom>
          <a:noFill/>
        </p:spPr>
        <p:txBody>
          <a:bodyPr wrap="square" rtlCol="0">
            <a:spAutoFit/>
          </a:bodyPr>
          <a:lstStyle/>
          <a:p>
            <a:r>
              <a:rPr lang="zh-CN" altLang="en-US" dirty="0"/>
              <a:t>离散化</a:t>
            </a:r>
            <a:endParaRPr lang="en-US" dirty="0"/>
          </a:p>
        </p:txBody>
      </p:sp>
      <p:pic>
        <p:nvPicPr>
          <p:cNvPr id="7" name="Picture 6"/>
          <p:cNvPicPr>
            <a:picLocks noChangeAspect="1"/>
          </p:cNvPicPr>
          <p:nvPr/>
        </p:nvPicPr>
        <p:blipFill>
          <a:blip r:embed="rId1"/>
          <a:stretch>
            <a:fillRect/>
          </a:stretch>
        </p:blipFill>
        <p:spPr>
          <a:xfrm>
            <a:off x="0" y="0"/>
            <a:ext cx="12192000" cy="249544"/>
          </a:xfrm>
          <a:prstGeom prst="rect">
            <a:avLst/>
          </a:prstGeom>
        </p:spPr>
      </p:pic>
      <p:sp>
        <p:nvSpPr>
          <p:cNvPr id="11" name="Rectangle 10"/>
          <p:cNvSpPr/>
          <p:nvPr/>
        </p:nvSpPr>
        <p:spPr>
          <a:xfrm>
            <a:off x="829733" y="1231227"/>
            <a:ext cx="8767348" cy="1477328"/>
          </a:xfrm>
          <a:prstGeom prst="rect">
            <a:avLst/>
          </a:prstGeom>
        </p:spPr>
        <p:txBody>
          <a:bodyPr wrap="square">
            <a:spAutoFit/>
          </a:bodyPr>
          <a:lstStyle/>
          <a:p>
            <a:r>
              <a:rPr lang="en-US" altLang="zh-CN" dirty="0"/>
              <a:t>TF</a:t>
            </a:r>
            <a:r>
              <a:rPr lang="zh-CN" altLang="en-US" dirty="0"/>
              <a:t>公式：</a:t>
            </a:r>
            <a:endParaRPr lang="en-US" altLang="zh-CN" dirty="0"/>
          </a:p>
          <a:p>
            <a:endParaRPr lang="en-US" altLang="zh-CN" dirty="0"/>
          </a:p>
          <a:p>
            <a:endParaRPr lang="en-US" altLang="zh-CN" dirty="0"/>
          </a:p>
          <a:p>
            <a:endParaRPr lang="en-US" altLang="zh-CN" dirty="0"/>
          </a:p>
          <a:p>
            <a:pPr marL="342900" indent="-342900">
              <a:buAutoNum type="arabicPeriod"/>
            </a:pPr>
            <a:endParaRPr lang="en-US" dirty="0"/>
          </a:p>
        </p:txBody>
      </p:sp>
      <mc:AlternateContent xmlns:mc="http://schemas.openxmlformats.org/markup-compatibility/2006">
        <mc:Choice xmlns:a14="http://schemas.microsoft.com/office/drawing/2010/main" Requires="a14">
          <p:sp>
            <p:nvSpPr>
              <p:cNvPr id="2" name="TextBox 1">
                <a:extLst>
                  <a:ext uri="{FF2B5EF4-FFF2-40B4-BE49-F238E27FC236}">
                    <a14:artisticCrisscrossEtching id="{95648279-4279-42A1-A363-411F4E0131B7}"/>
                  </a:ext>
                </a:extLst>
              </p:cNvPr>
              <p:cNvSpPr txBox="1"/>
              <p:nvPr/>
            </p:nvSpPr>
            <p:spPr>
              <a:xfrm>
                <a:off x="1283084" y="2148080"/>
                <a:ext cx="2352481" cy="87203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𝑡</m:t>
                      </m:r>
                      <m:sSub>
                        <m:sSubPr>
                          <m:ctrlPr>
                            <a:rPr lang="en-US" sz="2800" i="1">
                              <a:latin typeface="Cambria Math" panose="02040503050406030204" pitchFamily="18" charset="0"/>
                            </a:rPr>
                          </m:ctrlPr>
                        </m:sSubPr>
                        <m:e>
                          <m:r>
                            <a:rPr lang="en-US" sz="2800" i="1">
                              <a:latin typeface="Cambria Math" panose="02040503050406030204" pitchFamily="18" charset="0"/>
                            </a:rPr>
                            <m:t>𝑓</m:t>
                          </m:r>
                        </m:e>
                        <m:sub>
                          <m:r>
                            <a:rPr lang="en-US" sz="2800" i="1">
                              <a:latin typeface="Cambria Math" panose="02040503050406030204" pitchFamily="18" charset="0"/>
                            </a:rPr>
                            <m:t>𝑖𝑗</m:t>
                          </m:r>
                        </m:sub>
                      </m:sSub>
                      <m:r>
                        <a:rPr lang="en-US" sz="2800" i="0">
                          <a:latin typeface="Cambria Math" panose="02040503050406030204" pitchFamily="18" charset="0"/>
                        </a:rPr>
                        <m:t>=</m:t>
                      </m:r>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𝑛</m:t>
                              </m:r>
                            </m:e>
                            <m:sub>
                              <m:r>
                                <a:rPr lang="en-US" sz="2800" i="1">
                                  <a:latin typeface="Cambria Math" panose="02040503050406030204" pitchFamily="18" charset="0"/>
                                </a:rPr>
                                <m:t>𝑖</m:t>
                              </m:r>
                              <m:r>
                                <a:rPr lang="en-US" sz="2800" i="0">
                                  <a:latin typeface="Cambria Math" panose="02040503050406030204" pitchFamily="18" charset="0"/>
                                </a:rPr>
                                <m:t>,</m:t>
                              </m:r>
                              <m:r>
                                <a:rPr lang="en-US" sz="2800" i="1">
                                  <a:latin typeface="Cambria Math" panose="02040503050406030204" pitchFamily="18" charset="0"/>
                                </a:rPr>
                                <m:t>𝑗</m:t>
                              </m:r>
                            </m:sub>
                          </m:sSub>
                        </m:num>
                        <m:den>
                          <m:sSub>
                            <m:sSubPr>
                              <m:ctrlPr>
                                <a:rPr lang="en-US" sz="2800" i="1">
                                  <a:latin typeface="Cambria Math" panose="02040503050406030204" pitchFamily="18" charset="0"/>
                                </a:rPr>
                              </m:ctrlPr>
                            </m:sSubPr>
                            <m:e>
                              <m:r>
                                <a:rPr lang="en-US" sz="2800" i="1">
                                  <a:latin typeface="Cambria Math" panose="02040503050406030204" pitchFamily="18" charset="0"/>
                                </a:rPr>
                                <m:t>𝛴</m:t>
                              </m:r>
                            </m:e>
                            <m:sub>
                              <m:r>
                                <a:rPr lang="en-US" sz="2800" i="1">
                                  <a:latin typeface="Cambria Math" panose="02040503050406030204" pitchFamily="18" charset="0"/>
                                </a:rPr>
                                <m:t>𝑘</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𝑛</m:t>
                              </m:r>
                            </m:e>
                            <m:sub>
                              <m:r>
                                <a:rPr lang="en-US" sz="2800" i="1">
                                  <a:latin typeface="Cambria Math" panose="02040503050406030204" pitchFamily="18" charset="0"/>
                                </a:rPr>
                                <m:t>𝑘</m:t>
                              </m:r>
                              <m:r>
                                <a:rPr lang="en-US" sz="2800" i="0">
                                  <a:latin typeface="Cambria Math" panose="02040503050406030204" pitchFamily="18" charset="0"/>
                                </a:rPr>
                                <m:t>,</m:t>
                              </m:r>
                              <m:r>
                                <a:rPr lang="en-US" sz="2800" i="1">
                                  <a:latin typeface="Cambria Math" panose="02040503050406030204" pitchFamily="18" charset="0"/>
                                </a:rPr>
                                <m:t>𝑗</m:t>
                              </m:r>
                            </m:sub>
                          </m:sSub>
                        </m:den>
                      </m:f>
                    </m:oMath>
                  </m:oMathPara>
                </a14:m>
                <a:endParaRPr lang="en-US" sz="2800" dirty="0"/>
              </a:p>
            </p:txBody>
          </p:sp>
        </mc:Choice>
        <mc:Fallback>
          <p:sp>
            <p:nvSpPr>
              <p:cNvPr id="2" name="TextBox 1"/>
              <p:cNvSpPr txBox="1">
                <a:spLocks noRot="1" noChangeAspect="1" noMove="1" noResize="1" noEditPoints="1" noAdjustHandles="1" noChangeArrowheads="1" noChangeShapeType="1" noTextEdit="1"/>
              </p:cNvSpPr>
              <p:nvPr/>
            </p:nvSpPr>
            <p:spPr>
              <a:xfrm>
                <a:off x="1283084" y="2148080"/>
                <a:ext cx="2352481" cy="872034"/>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4:artisticCrisscrossEtching id="{F7419B24-BBAD-4557-A668-731B9380CDDC}"/>
                  </a:ext>
                </a:extLst>
              </p:cNvPr>
              <p:cNvSpPr txBox="1"/>
              <p:nvPr/>
            </p:nvSpPr>
            <p:spPr>
              <a:xfrm>
                <a:off x="1199847" y="4719986"/>
                <a:ext cx="6092327" cy="9067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𝑇</m:t>
                      </m:r>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𝑤</m:t>
                          </m:r>
                        </m:sub>
                      </m:sSub>
                      <m:r>
                        <a:rPr lang="en-US" sz="2800" i="0">
                          <a:latin typeface="Cambria Math" panose="02040503050406030204" pitchFamily="18" charset="0"/>
                        </a:rPr>
                        <m:t>=</m:t>
                      </m:r>
                      <m:f>
                        <m:fPr>
                          <m:ctrlPr>
                            <a:rPr lang="en-US" sz="2800" i="1">
                              <a:latin typeface="Cambria Math" panose="02040503050406030204" pitchFamily="18" charset="0"/>
                            </a:rPr>
                          </m:ctrlPr>
                        </m:fPr>
                        <m:num>
                          <m:r>
                            <a:rPr lang="zh-CN" altLang="en-US" sz="2800" i="1" smtClean="0">
                              <a:latin typeface="Cambria Math" panose="02040503050406030204" pitchFamily="18" charset="0"/>
                            </a:rPr>
                            <m:t>在</m:t>
                          </m:r>
                          <m:r>
                            <a:rPr lang="zh-CN" altLang="en-US" sz="2800" i="1">
                              <a:latin typeface="Cambria Math" panose="02040503050406030204" pitchFamily="18" charset="0"/>
                            </a:rPr>
                            <m:t>某一类中</m:t>
                          </m:r>
                          <m:r>
                            <a:rPr lang="zh-CN" altLang="en-US" sz="2800" i="1" smtClean="0">
                              <a:latin typeface="Cambria Math" panose="02040503050406030204" pitchFamily="18" charset="0"/>
                            </a:rPr>
                            <m:t>词条</m:t>
                          </m:r>
                          <m:r>
                            <m:rPr>
                              <m:sty m:val="p"/>
                            </m:rPr>
                            <a:rPr lang="en-US" altLang="zh-CN" sz="2800" i="1">
                              <a:latin typeface="Cambria Math" panose="02040503050406030204" pitchFamily="18" charset="0"/>
                            </a:rPr>
                            <m:t>w</m:t>
                          </m:r>
                          <m:r>
                            <a:rPr lang="zh-CN" altLang="en-US" sz="2800" i="1" smtClean="0">
                              <a:latin typeface="Cambria Math" panose="02040503050406030204" pitchFamily="18" charset="0"/>
                            </a:rPr>
                            <m:t>出现</m:t>
                          </m:r>
                          <m:r>
                            <a:rPr lang="zh-CN" altLang="en-US" sz="2800" i="1">
                              <a:latin typeface="Cambria Math" panose="02040503050406030204" pitchFamily="18" charset="0"/>
                            </a:rPr>
                            <m:t>的</m:t>
                          </m:r>
                          <m:r>
                            <a:rPr lang="zh-CN" altLang="en-US" sz="2800" i="1" smtClean="0">
                              <a:latin typeface="Cambria Math" panose="02040503050406030204" pitchFamily="18" charset="0"/>
                            </a:rPr>
                            <m:t>次数</m:t>
                          </m:r>
                        </m:num>
                        <m:den>
                          <m:r>
                            <a:rPr lang="zh-CN" altLang="en-US" sz="2800" i="1" smtClean="0">
                              <a:latin typeface="Cambria Math" panose="02040503050406030204" pitchFamily="18" charset="0"/>
                            </a:rPr>
                            <m:t>该类</m:t>
                          </m:r>
                          <m:r>
                            <a:rPr lang="zh-CN" altLang="en-US" sz="2800" i="1">
                              <a:latin typeface="Cambria Math" panose="02040503050406030204" pitchFamily="18" charset="0"/>
                            </a:rPr>
                            <m:t>中</m:t>
                          </m:r>
                          <m:r>
                            <a:rPr lang="zh-CN" altLang="en-US" sz="2800" i="1" smtClean="0">
                              <a:latin typeface="Cambria Math" panose="02040503050406030204" pitchFamily="18" charset="0"/>
                            </a:rPr>
                            <m:t>所有的</m:t>
                          </m:r>
                          <m:r>
                            <a:rPr lang="zh-CN" altLang="en-US" sz="2800" i="1">
                              <a:latin typeface="Cambria Math" panose="02040503050406030204" pitchFamily="18" charset="0"/>
                            </a:rPr>
                            <m:t>词条</m:t>
                          </m:r>
                          <m:r>
                            <a:rPr lang="zh-CN" altLang="en-US" sz="2800" i="1" smtClean="0">
                              <a:latin typeface="Cambria Math" panose="02040503050406030204" pitchFamily="18" charset="0"/>
                            </a:rPr>
                            <m:t>数目</m:t>
                          </m:r>
                        </m:den>
                      </m:f>
                    </m:oMath>
                  </m:oMathPara>
                </a14:m>
                <a:endParaRPr lang="en-US" sz="2800" dirty="0"/>
              </a:p>
            </p:txBody>
          </p:sp>
        </mc:Choice>
        <mc:Fallback>
          <p:sp>
            <p:nvSpPr>
              <p:cNvPr id="4" name="TextBox 3"/>
              <p:cNvSpPr txBox="1">
                <a:spLocks noRot="1" noChangeAspect="1" noMove="1" noResize="1" noEditPoints="1" noAdjustHandles="1" noChangeArrowheads="1" noChangeShapeType="1" noTextEdit="1"/>
              </p:cNvSpPr>
              <p:nvPr/>
            </p:nvSpPr>
            <p:spPr>
              <a:xfrm>
                <a:off x="1199847" y="4719986"/>
                <a:ext cx="6092327" cy="906787"/>
              </a:xfrm>
              <a:prstGeom prst="rect">
                <a:avLst/>
              </a:prstGeom>
              <a:blipFill rotWithShape="1">
                <a:blip r:embed="rId3"/>
                <a:stretch>
                  <a:fillRect/>
                </a:stretch>
              </a:blipFill>
            </p:spPr>
            <p:txBody>
              <a:bodyPr/>
              <a:lstStyle/>
              <a:p>
                <a:r>
                  <a:rPr lang="en-US">
                    <a:noFill/>
                  </a:rPr>
                  <a:t> </a:t>
                </a:r>
              </a:p>
            </p:txBody>
          </p:sp>
        </mc:Fallback>
      </mc:AlternateContent>
      <p:sp>
        <p:nvSpPr>
          <p:cNvPr id="6" name="TextBox 5"/>
          <p:cNvSpPr txBox="1"/>
          <p:nvPr/>
        </p:nvSpPr>
        <p:spPr>
          <a:xfrm>
            <a:off x="925689" y="3838222"/>
            <a:ext cx="1535289" cy="369332"/>
          </a:xfrm>
          <a:prstGeom prst="rect">
            <a:avLst/>
          </a:prstGeom>
          <a:noFill/>
        </p:spPr>
        <p:txBody>
          <a:bodyPr wrap="square" rtlCol="0">
            <a:spAutoFit/>
          </a:bodyPr>
          <a:lstStyle/>
          <a:p>
            <a:r>
              <a:rPr lang="zh-CN" altLang="en-US" dirty="0"/>
              <a:t>即，</a:t>
            </a:r>
            <a:endParaRPr lang="en-US" dirty="0"/>
          </a:p>
        </p:txBody>
      </p:sp>
      <p:sp>
        <p:nvSpPr>
          <p:cNvPr id="9" name="TextBox 8"/>
          <p:cNvSpPr txBox="1"/>
          <p:nvPr/>
        </p:nvSpPr>
        <p:spPr>
          <a:xfrm>
            <a:off x="4504895" y="2362819"/>
            <a:ext cx="6404021" cy="646331"/>
          </a:xfrm>
          <a:prstGeom prst="rect">
            <a:avLst/>
          </a:prstGeom>
          <a:noFill/>
        </p:spPr>
        <p:txBody>
          <a:bodyPr wrap="square" rtlCol="0">
            <a:spAutoFit/>
          </a:bodyPr>
          <a:lstStyle/>
          <a:p>
            <a:r>
              <a:rPr lang="zh-CN" altLang="en-US" dirty="0"/>
              <a:t>其中 </a:t>
            </a:r>
            <a:r>
              <a:rPr lang="en-US" altLang="zh-CN" dirty="0" err="1"/>
              <a:t>ni,j</a:t>
            </a:r>
            <a:r>
              <a:rPr lang="zh-CN" altLang="en-US" dirty="0"/>
              <a:t>是该词在一份文件（或评论）中出现的次数，</a:t>
            </a:r>
            <a:endParaRPr lang="en-US" altLang="zh-CN" dirty="0"/>
          </a:p>
          <a:p>
            <a:r>
              <a:rPr lang="zh-CN" altLang="en-US" dirty="0"/>
              <a:t>分母则是一份文件（或评论）中所有词汇出现的次数总和</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00267" y="293615"/>
            <a:ext cx="1479880" cy="369332"/>
          </a:xfrm>
          <a:prstGeom prst="rect">
            <a:avLst/>
          </a:prstGeom>
          <a:noFill/>
        </p:spPr>
        <p:txBody>
          <a:bodyPr wrap="square" rtlCol="0">
            <a:spAutoFit/>
          </a:bodyPr>
          <a:lstStyle/>
          <a:p>
            <a:r>
              <a:rPr lang="zh-CN" altLang="en-US" dirty="0"/>
              <a:t>离散化</a:t>
            </a:r>
            <a:endParaRPr lang="en-US" dirty="0"/>
          </a:p>
        </p:txBody>
      </p:sp>
      <p:pic>
        <p:nvPicPr>
          <p:cNvPr id="7" name="Picture 6"/>
          <p:cNvPicPr>
            <a:picLocks noChangeAspect="1"/>
          </p:cNvPicPr>
          <p:nvPr/>
        </p:nvPicPr>
        <p:blipFill>
          <a:blip r:embed="rId1"/>
          <a:stretch>
            <a:fillRect/>
          </a:stretch>
        </p:blipFill>
        <p:spPr>
          <a:xfrm>
            <a:off x="0" y="0"/>
            <a:ext cx="12192000" cy="249544"/>
          </a:xfrm>
          <a:prstGeom prst="rect">
            <a:avLst/>
          </a:prstGeom>
        </p:spPr>
      </p:pic>
      <p:sp>
        <p:nvSpPr>
          <p:cNvPr id="11" name="Rectangle 10"/>
          <p:cNvSpPr/>
          <p:nvPr/>
        </p:nvSpPr>
        <p:spPr>
          <a:xfrm>
            <a:off x="829733" y="1231227"/>
            <a:ext cx="8767348" cy="1477328"/>
          </a:xfrm>
          <a:prstGeom prst="rect">
            <a:avLst/>
          </a:prstGeom>
        </p:spPr>
        <p:txBody>
          <a:bodyPr wrap="square">
            <a:spAutoFit/>
          </a:bodyPr>
          <a:lstStyle/>
          <a:p>
            <a:r>
              <a:rPr lang="en-US" altLang="zh-CN" dirty="0"/>
              <a:t>IDF</a:t>
            </a:r>
            <a:r>
              <a:rPr lang="zh-CN" altLang="en-US" dirty="0"/>
              <a:t>公式：</a:t>
            </a:r>
            <a:endParaRPr lang="en-US" altLang="zh-CN" dirty="0"/>
          </a:p>
          <a:p>
            <a:endParaRPr lang="en-US" altLang="zh-CN" dirty="0"/>
          </a:p>
          <a:p>
            <a:endParaRPr lang="en-US" altLang="zh-CN" dirty="0"/>
          </a:p>
          <a:p>
            <a:endParaRPr lang="en-US" altLang="zh-CN" dirty="0"/>
          </a:p>
          <a:p>
            <a:pPr marL="342900" indent="-342900">
              <a:buAutoNum type="arabicPeriod"/>
            </a:pPr>
            <a:endParaRPr lang="en-US" dirty="0"/>
          </a:p>
        </p:txBody>
      </p:sp>
      <p:sp>
        <p:nvSpPr>
          <p:cNvPr id="6" name="TextBox 5"/>
          <p:cNvSpPr txBox="1"/>
          <p:nvPr/>
        </p:nvSpPr>
        <p:spPr>
          <a:xfrm>
            <a:off x="925689" y="3838222"/>
            <a:ext cx="1535289" cy="369332"/>
          </a:xfrm>
          <a:prstGeom prst="rect">
            <a:avLst/>
          </a:prstGeom>
          <a:noFill/>
        </p:spPr>
        <p:txBody>
          <a:bodyPr wrap="square" rtlCol="0">
            <a:spAutoFit/>
          </a:bodyPr>
          <a:lstStyle/>
          <a:p>
            <a:r>
              <a:rPr lang="zh-CN" altLang="en-US" dirty="0"/>
              <a:t>即，</a:t>
            </a:r>
            <a:endParaRPr lang="en-US" dirty="0"/>
          </a:p>
        </p:txBody>
      </p:sp>
      <mc:AlternateContent xmlns:mc="http://schemas.openxmlformats.org/markup-compatibility/2006">
        <mc:Choice xmlns:a14="http://schemas.microsoft.com/office/drawing/2010/main" Requires="a14">
          <p:sp>
            <p:nvSpPr>
              <p:cNvPr id="9" name="TextBox 8">
                <a:extLst>
                  <a:ext uri="{FF2B5EF4-FFF2-40B4-BE49-F238E27FC236}">
                    <a14:artisticCrisscrossEtching id="{626A3798-BC9F-494A-8649-0CF7CC77487A}"/>
                  </a:ext>
                </a:extLst>
              </p:cNvPr>
              <p:cNvSpPr txBox="1"/>
              <p:nvPr/>
            </p:nvSpPr>
            <p:spPr>
              <a:xfrm>
                <a:off x="4936186" y="2309118"/>
                <a:ext cx="6404021" cy="1284454"/>
              </a:xfrm>
              <a:prstGeom prst="rect">
                <a:avLst/>
              </a:prstGeom>
              <a:noFill/>
            </p:spPr>
            <p:txBody>
              <a:bodyPr wrap="square" rtlCol="0">
                <a:spAutoFit/>
              </a:bodyPr>
              <a:lstStyle/>
              <a:p>
                <a:r>
                  <a:rPr lang="zh-CN" altLang="en-US" dirty="0"/>
                  <a:t>其中 </a:t>
                </a:r>
                <a:r>
                  <a:rPr lang="en-US" altLang="zh-CN" dirty="0"/>
                  <a:t>|D|</a:t>
                </a:r>
                <a:r>
                  <a:rPr lang="zh-CN" altLang="en-US" dirty="0"/>
                  <a:t>是语料库中的文件总数。</a:t>
                </a:r>
                <a:r>
                  <a:rPr lang="en-US" dirty="0"/>
                  <a:t> </a:t>
                </a:r>
                <a14:m>
                  <m:oMath xmlns:m="http://schemas.openxmlformats.org/officeDocument/2006/math">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𝑗</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ⅆ</m:t>
                                </m:r>
                              </m:e>
                              <m:sub>
                                <m:r>
                                  <a:rPr lang="en-US" i="1">
                                    <a:latin typeface="Cambria Math" panose="02040503050406030204" pitchFamily="18" charset="0"/>
                                  </a:rPr>
                                  <m:t>𝑗</m:t>
                                </m:r>
                              </m:sub>
                            </m:sSub>
                          </m:e>
                        </m:d>
                      </m:e>
                    </m:d>
                  </m:oMath>
                </a14:m>
                <a:r>
                  <a:rPr lang="zh-CN" altLang="en-US" dirty="0"/>
                  <a:t>表示包含词语</a:t>
                </a:r>
                <a:r>
                  <a:rPr lang="en-US" altLang="zh-CN" dirty="0" err="1"/>
                  <a:t>ti</a:t>
                </a:r>
                <a:r>
                  <a:rPr lang="zh-CN" altLang="en-US" dirty="0"/>
                  <a:t>的文件数目</a:t>
                </a:r>
                <a:endParaRPr lang="en-US" altLang="zh-CN" dirty="0"/>
              </a:p>
              <a:p>
                <a:r>
                  <a:rPr lang="zh-CN" altLang="en-US" dirty="0"/>
                  <a:t>如果改词语不在语料库中，就会导致分母为</a:t>
                </a:r>
                <a:r>
                  <a:rPr lang="en-US" altLang="zh-CN" dirty="0"/>
                  <a:t>0</a:t>
                </a:r>
                <a:r>
                  <a:rPr lang="zh-CN" altLang="en-US" dirty="0"/>
                  <a:t>，因此一般情况下使用</a:t>
                </a:r>
                <a:r>
                  <a:rPr lang="en-US" altLang="zh-CN" dirty="0"/>
                  <a:t>1+</a:t>
                </a:r>
                <a:r>
                  <a:rPr lang="en-US" dirty="0"/>
                  <a:t> </a:t>
                </a:r>
                <a14:m>
                  <m:oMath xmlns:m="http://schemas.openxmlformats.org/officeDocument/2006/math">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𝑗</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ⅆ</m:t>
                                </m:r>
                              </m:e>
                              <m:sub>
                                <m:r>
                                  <a:rPr lang="en-US" i="1">
                                    <a:latin typeface="Cambria Math" panose="02040503050406030204" pitchFamily="18" charset="0"/>
                                  </a:rPr>
                                  <m:t>𝑗</m:t>
                                </m:r>
                              </m:sub>
                            </m:sSub>
                          </m:e>
                        </m:d>
                      </m:e>
                    </m:d>
                  </m:oMath>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4936186" y="2309118"/>
                <a:ext cx="6404021" cy="1284454"/>
              </a:xfrm>
              <a:prstGeom prst="rect">
                <a:avLst/>
              </a:prstGeom>
              <a:blipFill rotWithShape="1">
                <a:blip r:embed="rId2"/>
                <a:stretch>
                  <a:fillRect l="-857" t="-952" b="-57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4:artisticCrisscrossEtching id="{9DAE5673-8384-4A64-B1AE-8359D8FC35DD}"/>
                  </a:ext>
                </a:extLst>
              </p:cNvPr>
              <p:cNvSpPr txBox="1"/>
              <p:nvPr/>
            </p:nvSpPr>
            <p:spPr>
              <a:xfrm>
                <a:off x="1046063" y="2138014"/>
                <a:ext cx="3458832" cy="98854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800" smtClean="0">
                          <a:latin typeface="Cambria Math" panose="02040503050406030204" pitchFamily="18" charset="0"/>
                        </a:rPr>
                        <m:t>ⅈ</m:t>
                      </m:r>
                      <m:r>
                        <a:rPr lang="en-US" sz="2800" i="0">
                          <a:latin typeface="Cambria Math" panose="02040503050406030204" pitchFamily="18" charset="0"/>
                        </a:rPr>
                        <m:t>ⅆ</m:t>
                      </m:r>
                      <m:sSub>
                        <m:sSubPr>
                          <m:ctrlPr>
                            <a:rPr lang="en-US" sz="2800" i="1">
                              <a:latin typeface="Cambria Math" panose="02040503050406030204" pitchFamily="18" charset="0"/>
                            </a:rPr>
                          </m:ctrlPr>
                        </m:sSubPr>
                        <m:e>
                          <m:r>
                            <a:rPr lang="en-US" sz="2800" i="1">
                              <a:latin typeface="Cambria Math" panose="02040503050406030204" pitchFamily="18" charset="0"/>
                            </a:rPr>
                            <m:t>𝑓</m:t>
                          </m:r>
                        </m:e>
                        <m:sub>
                          <m:r>
                            <a:rPr lang="en-US" sz="2800" i="0">
                              <a:latin typeface="Cambria Math" panose="02040503050406030204" pitchFamily="18" charset="0"/>
                            </a:rPr>
                            <m:t>ⅈ</m:t>
                          </m:r>
                        </m:sub>
                      </m:sSub>
                      <m:r>
                        <a:rPr lang="en-US" sz="2800" i="0">
                          <a:latin typeface="Cambria Math" panose="02040503050406030204" pitchFamily="18" charset="0"/>
                        </a:rPr>
                        <m:t>=</m:t>
                      </m:r>
                      <m:func>
                        <m:funcPr>
                          <m:ctrlPr>
                            <a:rPr lang="en-US" sz="2800" i="1">
                              <a:latin typeface="Cambria Math" panose="02040503050406030204" pitchFamily="18" charset="0"/>
                            </a:rPr>
                          </m:ctrlPr>
                        </m:funcPr>
                        <m:fName>
                          <m:r>
                            <m:rPr>
                              <m:sty m:val="p"/>
                            </m:rPr>
                            <a:rPr lang="en-US" sz="2800" i="0">
                              <a:latin typeface="Cambria Math" panose="02040503050406030204" pitchFamily="18" charset="0"/>
                            </a:rPr>
                            <m:t>log</m:t>
                          </m:r>
                        </m:fName>
                        <m:e>
                          <m:f>
                            <m:fPr>
                              <m:ctrlPr>
                                <a:rPr lang="en-US" sz="2800" i="1">
                                  <a:latin typeface="Cambria Math" panose="02040503050406030204" pitchFamily="18" charset="0"/>
                                </a:rPr>
                              </m:ctrlPr>
                            </m:fPr>
                            <m:num>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𝐷</m:t>
                                  </m:r>
                                </m:e>
                              </m:d>
                            </m:num>
                            <m:den>
                              <m:d>
                                <m:dPr>
                                  <m:begChr m:val="|"/>
                                  <m:endChr m:val="|"/>
                                  <m:ctrlPr>
                                    <a:rPr lang="en-US" sz="2800" i="1">
                                      <a:latin typeface="Cambria Math" panose="02040503050406030204" pitchFamily="18" charset="0"/>
                                    </a:rPr>
                                  </m:ctrlPr>
                                </m:dPr>
                                <m:e>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𝑗</m:t>
                                      </m:r>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𝑡</m:t>
                                          </m:r>
                                        </m:e>
                                        <m:sub>
                                          <m:r>
                                            <a:rPr lang="en-US" sz="2800" i="1">
                                              <a:latin typeface="Cambria Math" panose="02040503050406030204" pitchFamily="18" charset="0"/>
                                            </a:rPr>
                                            <m:t>𝑖</m:t>
                                          </m:r>
                                        </m:sub>
                                      </m:sSub>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0">
                                              <a:latin typeface="Cambria Math" panose="02040503050406030204" pitchFamily="18" charset="0"/>
                                            </a:rPr>
                                            <m:t>ⅆ</m:t>
                                          </m:r>
                                        </m:e>
                                        <m:sub>
                                          <m:r>
                                            <a:rPr lang="en-US" sz="2800" i="1">
                                              <a:latin typeface="Cambria Math" panose="02040503050406030204" pitchFamily="18" charset="0"/>
                                            </a:rPr>
                                            <m:t>𝑗</m:t>
                                          </m:r>
                                        </m:sub>
                                      </m:sSub>
                                    </m:e>
                                  </m:d>
                                </m:e>
                              </m:d>
                            </m:den>
                          </m:f>
                        </m:e>
                      </m:func>
                    </m:oMath>
                  </m:oMathPara>
                </a14:m>
                <a:endParaRPr lang="en-US" sz="2800" dirty="0"/>
              </a:p>
            </p:txBody>
          </p:sp>
        </mc:Choice>
        <mc:Fallback>
          <p:sp>
            <p:nvSpPr>
              <p:cNvPr id="3" name="TextBox 2"/>
              <p:cNvSpPr txBox="1">
                <a:spLocks noRot="1" noChangeAspect="1" noMove="1" noResize="1" noEditPoints="1" noAdjustHandles="1" noChangeArrowheads="1" noChangeShapeType="1" noTextEdit="1"/>
              </p:cNvSpPr>
              <p:nvPr/>
            </p:nvSpPr>
            <p:spPr>
              <a:xfrm>
                <a:off x="1046063" y="2138014"/>
                <a:ext cx="3458832" cy="98854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4:artisticCrisscrossEtching id="{29DAB122-4E20-462C-A160-FDA0521EAD0E}"/>
                  </a:ext>
                </a:extLst>
              </p:cNvPr>
              <p:cNvSpPr txBox="1"/>
              <p:nvPr/>
            </p:nvSpPr>
            <p:spPr>
              <a:xfrm>
                <a:off x="1046063" y="4733883"/>
                <a:ext cx="7640737" cy="96815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𝐴</m:t>
                      </m:r>
                      <m:r>
                        <a:rPr lang="en-US" sz="2800" i="0">
                          <a:latin typeface="Cambria Math" panose="02040503050406030204" pitchFamily="18" charset="0"/>
                        </a:rPr>
                        <m:t>=</m:t>
                      </m:r>
                      <m:func>
                        <m:funcPr>
                          <m:ctrlPr>
                            <a:rPr lang="en-US" sz="2800" i="1">
                              <a:latin typeface="Cambria Math" panose="02040503050406030204" pitchFamily="18" charset="0"/>
                            </a:rPr>
                          </m:ctrlPr>
                        </m:funcPr>
                        <m:fName>
                          <m:r>
                            <m:rPr>
                              <m:sty m:val="p"/>
                            </m:rPr>
                            <a:rPr lang="en-US" sz="2800" i="0">
                              <a:latin typeface="Cambria Math" panose="02040503050406030204" pitchFamily="18" charset="0"/>
                            </a:rPr>
                            <m:t>log</m:t>
                          </m:r>
                        </m:fName>
                        <m:e>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zh-CN" altLang="en-US" sz="2800" i="1" smtClean="0">
                                      <a:latin typeface="Cambria Math" panose="02040503050406030204" pitchFamily="18" charset="0"/>
                                    </a:rPr>
                                    <m:t>语料库</m:t>
                                  </m:r>
                                  <m:r>
                                    <a:rPr lang="zh-CN" altLang="en-US" sz="2800" i="1">
                                      <a:latin typeface="Cambria Math" panose="02040503050406030204" pitchFamily="18" charset="0"/>
                                    </a:rPr>
                                    <m:t>的</m:t>
                                  </m:r>
                                  <m:r>
                                    <a:rPr lang="zh-CN" altLang="en-US" sz="2800" i="1" smtClean="0">
                                      <a:latin typeface="Cambria Math" panose="02040503050406030204" pitchFamily="18" charset="0"/>
                                    </a:rPr>
                                    <m:t>文档</m:t>
                                  </m:r>
                                  <m:r>
                                    <a:rPr lang="zh-CN" altLang="en-US" sz="2800" i="1">
                                      <a:latin typeface="Cambria Math" panose="02040503050406030204" pitchFamily="18" charset="0"/>
                                    </a:rPr>
                                    <m:t>总数</m:t>
                                  </m:r>
                                </m:num>
                                <m:den>
                                  <m:r>
                                    <a:rPr lang="zh-CN" altLang="en-US" sz="2800" i="1" smtClean="0">
                                      <a:latin typeface="Cambria Math" panose="02040503050406030204" pitchFamily="18" charset="0"/>
                                    </a:rPr>
                                    <m:t>包含</m:t>
                                  </m:r>
                                  <m:r>
                                    <a:rPr lang="zh-CN" altLang="en-US" sz="2800" i="1">
                                      <a:latin typeface="Cambria Math" panose="02040503050406030204" pitchFamily="18" charset="0"/>
                                    </a:rPr>
                                    <m:t>词条</m:t>
                                  </m:r>
                                  <m:r>
                                    <m:rPr>
                                      <m:sty m:val="p"/>
                                    </m:rPr>
                                    <a:rPr lang="en-US" altLang="zh-CN" sz="2800" i="1" smtClean="0">
                                      <a:latin typeface="Cambria Math" panose="02040503050406030204" pitchFamily="18" charset="0"/>
                                    </a:rPr>
                                    <m:t>w</m:t>
                                  </m:r>
                                  <m:r>
                                    <a:rPr lang="zh-CN" altLang="en-US" sz="2800" i="1">
                                      <a:latin typeface="Cambria Math" panose="02040503050406030204" pitchFamily="18" charset="0"/>
                                    </a:rPr>
                                    <m:t>的</m:t>
                                  </m:r>
                                  <m:r>
                                    <a:rPr lang="zh-CN" altLang="en-US" sz="2800" i="1" smtClean="0">
                                      <a:latin typeface="Cambria Math" panose="02040503050406030204" pitchFamily="18" charset="0"/>
                                    </a:rPr>
                                    <m:t>文档数</m:t>
                                  </m:r>
                                  <m:r>
                                    <a:rPr lang="en-US" altLang="zh-CN" sz="2800" i="1">
                                      <a:latin typeface="Cambria Math" panose="02040503050406030204" pitchFamily="18" charset="0"/>
                                    </a:rPr>
                                    <m:t>+</m:t>
                                  </m:r>
                                  <m:r>
                                    <a:rPr lang="en-US" altLang="zh-CN" sz="2800" b="0" i="1" smtClean="0">
                                      <a:latin typeface="Cambria Math" panose="02040503050406030204" pitchFamily="18" charset="0"/>
                                    </a:rPr>
                                    <m:t>1</m:t>
                                  </m:r>
                                </m:den>
                              </m:f>
                            </m:e>
                          </m:d>
                        </m:e>
                      </m:func>
                    </m:oMath>
                  </m:oMathPara>
                </a14:m>
                <a:endParaRPr lang="en-US" sz="2800" dirty="0"/>
              </a:p>
            </p:txBody>
          </p:sp>
        </mc:Choice>
        <mc:Fallback>
          <p:sp>
            <p:nvSpPr>
              <p:cNvPr id="8" name="TextBox 7"/>
              <p:cNvSpPr txBox="1">
                <a:spLocks noRot="1" noChangeAspect="1" noMove="1" noResize="1" noEditPoints="1" noAdjustHandles="1" noChangeArrowheads="1" noChangeShapeType="1" noTextEdit="1"/>
              </p:cNvSpPr>
              <p:nvPr/>
            </p:nvSpPr>
            <p:spPr>
              <a:xfrm>
                <a:off x="1046063" y="4733883"/>
                <a:ext cx="7640737" cy="968150"/>
              </a:xfrm>
              <a:prstGeom prst="rect">
                <a:avLst/>
              </a:prstGeom>
              <a:blipFill rotWithShape="1">
                <a:blip r:embed="rId4"/>
                <a:stretch>
                  <a:fillRect/>
                </a:stretch>
              </a:blipFill>
            </p:spPr>
            <p:txBody>
              <a:bodyPr/>
              <a:lstStyle/>
              <a:p>
                <a:r>
                  <a:rPr lang="en-US">
                    <a:noFill/>
                  </a:rPr>
                  <a:t> </a:t>
                </a:r>
              </a:p>
            </p:txBody>
          </p:sp>
        </mc:Fallback>
      </mc:AlternateContent>
      <p:sp>
        <p:nvSpPr>
          <p:cNvPr id="10" name="Rectangle 9"/>
          <p:cNvSpPr/>
          <p:nvPr/>
        </p:nvSpPr>
        <p:spPr>
          <a:xfrm>
            <a:off x="1046063" y="6043696"/>
            <a:ext cx="4112023" cy="369332"/>
          </a:xfrm>
          <a:prstGeom prst="rect">
            <a:avLst/>
          </a:prstGeom>
        </p:spPr>
        <p:txBody>
          <a:bodyPr wrap="none">
            <a:spAutoFit/>
          </a:bodyPr>
          <a:lstStyle/>
          <a:p>
            <a:r>
              <a:rPr lang="zh-CN" altLang="en-US" dirty="0"/>
              <a:t>分母之所以要加</a:t>
            </a:r>
            <a:r>
              <a:rPr lang="en-US" altLang="zh-CN" dirty="0"/>
              <a:t>1</a:t>
            </a:r>
            <a:r>
              <a:rPr lang="zh-CN" altLang="en-US" dirty="0"/>
              <a:t>，是为了避免分母为</a:t>
            </a:r>
            <a:r>
              <a:rPr lang="en-US" altLang="zh-CN" dirty="0"/>
              <a:t>0</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00267" y="293615"/>
            <a:ext cx="1479880" cy="369332"/>
          </a:xfrm>
          <a:prstGeom prst="rect">
            <a:avLst/>
          </a:prstGeom>
          <a:noFill/>
        </p:spPr>
        <p:txBody>
          <a:bodyPr wrap="square" rtlCol="0">
            <a:spAutoFit/>
          </a:bodyPr>
          <a:lstStyle/>
          <a:p>
            <a:r>
              <a:rPr lang="zh-CN" altLang="en-US" dirty="0"/>
              <a:t>离散化</a:t>
            </a:r>
            <a:endParaRPr lang="en-US" dirty="0"/>
          </a:p>
        </p:txBody>
      </p:sp>
      <p:pic>
        <p:nvPicPr>
          <p:cNvPr id="7" name="Picture 6"/>
          <p:cNvPicPr>
            <a:picLocks noChangeAspect="1"/>
          </p:cNvPicPr>
          <p:nvPr/>
        </p:nvPicPr>
        <p:blipFill>
          <a:blip r:embed="rId1"/>
          <a:stretch>
            <a:fillRect/>
          </a:stretch>
        </p:blipFill>
        <p:spPr>
          <a:xfrm>
            <a:off x="0" y="0"/>
            <a:ext cx="12192000" cy="249544"/>
          </a:xfrm>
          <a:prstGeom prst="rect">
            <a:avLst/>
          </a:prstGeom>
        </p:spPr>
      </p:pic>
      <p:sp>
        <p:nvSpPr>
          <p:cNvPr id="11" name="Rectangle 10"/>
          <p:cNvSpPr/>
          <p:nvPr/>
        </p:nvSpPr>
        <p:spPr>
          <a:xfrm>
            <a:off x="791998" y="2243285"/>
            <a:ext cx="8767348" cy="923330"/>
          </a:xfrm>
          <a:prstGeom prst="rect">
            <a:avLst/>
          </a:prstGeom>
        </p:spPr>
        <p:txBody>
          <a:bodyPr wrap="square">
            <a:spAutoFit/>
          </a:bodyPr>
          <a:lstStyle/>
          <a:p>
            <a:r>
              <a:rPr lang="zh-CN" altLang="en-US" dirty="0"/>
              <a:t>练习：</a:t>
            </a:r>
            <a:endParaRPr lang="en-US" altLang="zh-CN" dirty="0"/>
          </a:p>
          <a:p>
            <a:endParaRPr lang="en-US" dirty="0"/>
          </a:p>
          <a:p>
            <a:r>
              <a:rPr lang="zh-CN" altLang="en-US" dirty="0"/>
              <a:t>提供一个方法，当用户输入一句话时，方法将最相似的</a:t>
            </a:r>
            <a:r>
              <a:rPr lang="en-US" altLang="zh-CN" dirty="0"/>
              <a:t>5</a:t>
            </a:r>
            <a:r>
              <a:rPr lang="zh-CN" altLang="en-US" dirty="0"/>
              <a:t>句话返回</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00267" y="293615"/>
            <a:ext cx="1479880" cy="369332"/>
          </a:xfrm>
          <a:prstGeom prst="rect">
            <a:avLst/>
          </a:prstGeom>
          <a:noFill/>
        </p:spPr>
        <p:txBody>
          <a:bodyPr wrap="square" rtlCol="0">
            <a:spAutoFit/>
          </a:bodyPr>
          <a:lstStyle/>
          <a:p>
            <a:r>
              <a:rPr lang="zh-CN" altLang="en-US" dirty="0"/>
              <a:t>离散化</a:t>
            </a:r>
            <a:endParaRPr lang="en-US" dirty="0"/>
          </a:p>
        </p:txBody>
      </p:sp>
      <p:pic>
        <p:nvPicPr>
          <p:cNvPr id="7" name="Picture 6"/>
          <p:cNvPicPr>
            <a:picLocks noChangeAspect="1"/>
          </p:cNvPicPr>
          <p:nvPr/>
        </p:nvPicPr>
        <p:blipFill>
          <a:blip r:embed="rId1"/>
          <a:stretch>
            <a:fillRect/>
          </a:stretch>
        </p:blipFill>
        <p:spPr>
          <a:xfrm>
            <a:off x="0" y="0"/>
            <a:ext cx="12192000" cy="249544"/>
          </a:xfrm>
          <a:prstGeom prst="rect">
            <a:avLst/>
          </a:prstGeom>
        </p:spPr>
      </p:pic>
      <p:sp>
        <p:nvSpPr>
          <p:cNvPr id="11" name="Rectangle 10"/>
          <p:cNvSpPr/>
          <p:nvPr/>
        </p:nvSpPr>
        <p:spPr>
          <a:xfrm>
            <a:off x="821495" y="1107660"/>
            <a:ext cx="8767348" cy="1200329"/>
          </a:xfrm>
          <a:prstGeom prst="rect">
            <a:avLst/>
          </a:prstGeom>
        </p:spPr>
        <p:txBody>
          <a:bodyPr wrap="square">
            <a:spAutoFit/>
          </a:bodyPr>
          <a:lstStyle/>
          <a:p>
            <a:r>
              <a:rPr lang="zh-CN" altLang="en-US" dirty="0"/>
              <a:t>情感分类</a:t>
            </a:r>
            <a:endParaRPr lang="en-US" altLang="zh-CN" dirty="0"/>
          </a:p>
          <a:p>
            <a:endParaRPr lang="en-US" dirty="0"/>
          </a:p>
          <a:p>
            <a:r>
              <a:rPr lang="zh-CN" altLang="en-US" dirty="0"/>
              <a:t>情感分类是指根据文本所表达的含义和情感信息将文本划分成褒扬或者贬义的两种或几种类型，是对文本作者情感倾向、观点或者态度的划分。</a:t>
            </a:r>
            <a:endParaRPr lang="en-US" dirty="0"/>
          </a:p>
        </p:txBody>
      </p:sp>
      <p:sp>
        <p:nvSpPr>
          <p:cNvPr id="4" name="Rectangle 1"/>
          <p:cNvSpPr>
            <a:spLocks noChangeArrowheads="1"/>
          </p:cNvSpPr>
          <p:nvPr/>
        </p:nvSpPr>
        <p:spPr bwMode="auto">
          <a:xfrm>
            <a:off x="700951" y="3118851"/>
            <a:ext cx="10639256"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en-US" dirty="0">
                <a:solidFill>
                  <a:schemeClr val="bg1"/>
                </a:solidFill>
              </a:rPr>
              <a:t>1,"1.设施一般,在北京不算好.2.服务还可以.3.出入还是比较方便的."</a:t>
            </a:r>
            <a:br>
              <a:rPr lang="en-US" altLang="en-US" dirty="0">
                <a:solidFill>
                  <a:schemeClr val="bg1"/>
                </a:solidFill>
              </a:rPr>
            </a:br>
            <a:r>
              <a:rPr lang="en-US" altLang="en-US" dirty="0">
                <a:solidFill>
                  <a:schemeClr val="bg1"/>
                </a:solidFill>
              </a:rPr>
              <a:t>1,总的来说可以，总是再这里住，公司客人还算满意。就是离公司超近，上楼上班下楼回家</a:t>
            </a:r>
            <a:br>
              <a:rPr lang="en-US" altLang="en-US" dirty="0">
                <a:solidFill>
                  <a:schemeClr val="bg1"/>
                </a:solidFill>
              </a:rPr>
            </a:br>
            <a:r>
              <a:rPr lang="en-US" altLang="en-US" dirty="0">
                <a:solidFill>
                  <a:schemeClr val="bg1"/>
                </a:solidFill>
              </a:rPr>
              <a:t>1,房间设施难以够得上五星级，服务还不错，有送水果。</a:t>
            </a:r>
            <a:br>
              <a:rPr lang="en-US" altLang="en-US" dirty="0">
                <a:solidFill>
                  <a:schemeClr val="bg1"/>
                </a:solidFill>
              </a:rPr>
            </a:br>
            <a:r>
              <a:rPr lang="en-US" altLang="en-US" dirty="0">
                <a:solidFill>
                  <a:schemeClr val="bg1"/>
                </a:solidFill>
              </a:rPr>
              <a:t>0,标准间太差房间还不如3星的而且设施非常陈旧.建议酒店把老的标准间从新改善.</a:t>
            </a:r>
            <a:br>
              <a:rPr lang="en-US" altLang="en-US" dirty="0">
                <a:solidFill>
                  <a:schemeClr val="bg1"/>
                </a:solidFill>
              </a:rPr>
            </a:br>
            <a:r>
              <a:rPr lang="en-US" altLang="en-US" dirty="0">
                <a:solidFill>
                  <a:schemeClr val="bg1"/>
                </a:solidFill>
              </a:rPr>
              <a:t>0,服务态度极其差，前台接待好象没有受过培训，连基本的礼貌都不懂，竟然同时接待几个客人；大堂副理更差，跟客人辩解个没完，要总经理的电话投诉竟然都不敢给。要是没有作什么亏心事情，跟本不用这么怕。</a:t>
            </a:r>
            <a:br>
              <a:rPr lang="en-US" altLang="en-US" dirty="0">
                <a:solidFill>
                  <a:schemeClr val="bg1"/>
                </a:solidFill>
              </a:rPr>
            </a:br>
            <a:r>
              <a:rPr lang="en-US" altLang="en-US" dirty="0">
                <a:solidFill>
                  <a:schemeClr val="bg1"/>
                </a:solidFill>
              </a:rPr>
              <a:t>0,地理位置还不错，到哪里都比较方便，但是服务不象是豪生集团管理的，比较差。下午睡了一觉并洗了一个澡，本来想让酒店再来打扫一下，所以，打开了，请打扫的服务灯，可是到晚上回酒店，发现打扫得服务灯被关掉了，而房间还是没有打扫过。</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0"/>
            <a:ext cx="12192000" cy="249544"/>
          </a:xfrm>
          <a:prstGeom prst="rect">
            <a:avLst/>
          </a:prstGeom>
        </p:spPr>
      </p:pic>
      <p:pic>
        <p:nvPicPr>
          <p:cNvPr id="4" name="Picture 3"/>
          <p:cNvPicPr>
            <a:picLocks noChangeAspect="1"/>
          </p:cNvPicPr>
          <p:nvPr/>
        </p:nvPicPr>
        <p:blipFill>
          <a:blip r:embed="rId2"/>
          <a:stretch>
            <a:fillRect/>
          </a:stretch>
        </p:blipFill>
        <p:spPr>
          <a:xfrm>
            <a:off x="437779" y="617518"/>
            <a:ext cx="5426281" cy="5299044"/>
          </a:xfrm>
          <a:prstGeom prst="rect">
            <a:avLst/>
          </a:prstGeom>
        </p:spPr>
      </p:pic>
      <p:sp>
        <p:nvSpPr>
          <p:cNvPr id="7" name="TextBox 6"/>
          <p:cNvSpPr txBox="1"/>
          <p:nvPr/>
        </p:nvSpPr>
        <p:spPr>
          <a:xfrm>
            <a:off x="6631461" y="2311957"/>
            <a:ext cx="4562218" cy="646331"/>
          </a:xfrm>
          <a:prstGeom prst="rect">
            <a:avLst/>
          </a:prstGeom>
          <a:noFill/>
        </p:spPr>
        <p:txBody>
          <a:bodyPr wrap="square" rtlCol="0">
            <a:spAutoFit/>
          </a:bodyPr>
          <a:lstStyle/>
          <a:p>
            <a:r>
              <a:rPr lang="en-US" altLang="zh-CN" sz="3600" dirty="0"/>
              <a:t>Basic Knowledge</a:t>
            </a:r>
            <a:endParaRPr lang="en-US"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00267" y="293615"/>
            <a:ext cx="1479880" cy="369332"/>
          </a:xfrm>
          <a:prstGeom prst="rect">
            <a:avLst/>
          </a:prstGeom>
          <a:noFill/>
        </p:spPr>
        <p:txBody>
          <a:bodyPr wrap="square" rtlCol="0">
            <a:spAutoFit/>
          </a:bodyPr>
          <a:lstStyle/>
          <a:p>
            <a:r>
              <a:rPr lang="zh-CN" altLang="en-US" dirty="0"/>
              <a:t>离散化</a:t>
            </a:r>
            <a:endParaRPr lang="en-US" dirty="0"/>
          </a:p>
        </p:txBody>
      </p:sp>
      <p:pic>
        <p:nvPicPr>
          <p:cNvPr id="7" name="Picture 6"/>
          <p:cNvPicPr>
            <a:picLocks noChangeAspect="1"/>
          </p:cNvPicPr>
          <p:nvPr/>
        </p:nvPicPr>
        <p:blipFill>
          <a:blip r:embed="rId1"/>
          <a:stretch>
            <a:fillRect/>
          </a:stretch>
        </p:blipFill>
        <p:spPr>
          <a:xfrm>
            <a:off x="0" y="0"/>
            <a:ext cx="12192000" cy="249544"/>
          </a:xfrm>
          <a:prstGeom prst="rect">
            <a:avLst/>
          </a:prstGeom>
        </p:spPr>
      </p:pic>
      <p:sp>
        <p:nvSpPr>
          <p:cNvPr id="11" name="Rectangle 10"/>
          <p:cNvSpPr/>
          <p:nvPr/>
        </p:nvSpPr>
        <p:spPr>
          <a:xfrm>
            <a:off x="821495" y="1107660"/>
            <a:ext cx="8767348" cy="4801314"/>
          </a:xfrm>
          <a:prstGeom prst="rect">
            <a:avLst/>
          </a:prstGeom>
        </p:spPr>
        <p:txBody>
          <a:bodyPr wrap="square">
            <a:spAutoFit/>
          </a:bodyPr>
          <a:lstStyle/>
          <a:p>
            <a:r>
              <a:rPr lang="zh-CN" altLang="en-US" dirty="0"/>
              <a:t>如何做情感分类呢？</a:t>
            </a:r>
            <a:endParaRPr lang="en-US" altLang="zh-CN" dirty="0"/>
          </a:p>
          <a:p>
            <a:endParaRPr lang="en-US" dirty="0"/>
          </a:p>
          <a:p>
            <a:r>
              <a:rPr lang="zh-CN" altLang="en-US" dirty="0"/>
              <a:t>要聊到一个东西叫做：分类</a:t>
            </a:r>
            <a:endParaRPr lang="en-US" altLang="zh-CN" dirty="0"/>
          </a:p>
          <a:p>
            <a:endParaRPr lang="en-US" dirty="0"/>
          </a:p>
          <a:p>
            <a:r>
              <a:rPr lang="zh-CN" altLang="en-US" dirty="0"/>
              <a:t>分类就是把已知的信息分到</a:t>
            </a:r>
            <a:r>
              <a:rPr lang="zh-CN" altLang="en-US" b="1" dirty="0"/>
              <a:t>准备好的类别</a:t>
            </a:r>
            <a:r>
              <a:rPr lang="zh-CN" altLang="en-US" dirty="0"/>
              <a:t>中</a:t>
            </a:r>
            <a:endParaRPr lang="en-US" altLang="zh-CN" dirty="0"/>
          </a:p>
          <a:p>
            <a:endParaRPr lang="en-US" dirty="0"/>
          </a:p>
          <a:p>
            <a:endParaRPr lang="en-US" dirty="0"/>
          </a:p>
          <a:p>
            <a:endParaRPr lang="en-US" dirty="0"/>
          </a:p>
          <a:p>
            <a:r>
              <a:rPr lang="zh-CN" altLang="en-US" dirty="0"/>
              <a:t>需要做的准备：分好类的数据集</a:t>
            </a:r>
            <a:endParaRPr lang="en-US" altLang="zh-CN" dirty="0"/>
          </a:p>
          <a:p>
            <a:endParaRPr lang="en-US" dirty="0"/>
          </a:p>
          <a:p>
            <a:endParaRPr lang="en-US" dirty="0"/>
          </a:p>
          <a:p>
            <a:r>
              <a:rPr lang="zh-CN" altLang="en-US" dirty="0"/>
              <a:t>当我们有了一定量的数据积累之后，最简单的想法就是：新来的数据集和哪个已知的数据相似，我们就认为他属于哪个类别</a:t>
            </a:r>
            <a:endParaRPr lang="en-US" altLang="zh-CN" dirty="0"/>
          </a:p>
          <a:p>
            <a:endParaRPr lang="en-US" dirty="0"/>
          </a:p>
          <a:p>
            <a:r>
              <a:rPr lang="zh-CN" altLang="en-US" dirty="0"/>
              <a:t>方法：  逻辑回归</a:t>
            </a:r>
            <a:endParaRPr lang="en-US" altLang="zh-CN" dirty="0"/>
          </a:p>
          <a:p>
            <a:r>
              <a:rPr lang="en-US" altLang="zh-CN" dirty="0"/>
              <a:t>               KNN</a:t>
            </a:r>
            <a:endParaRPr lang="en-US" altLang="zh-CN" dirty="0"/>
          </a:p>
          <a:p>
            <a:r>
              <a:rPr lang="en-US"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00267" y="293615"/>
            <a:ext cx="1479880" cy="369332"/>
          </a:xfrm>
          <a:prstGeom prst="rect">
            <a:avLst/>
          </a:prstGeom>
          <a:noFill/>
        </p:spPr>
        <p:txBody>
          <a:bodyPr wrap="square" rtlCol="0">
            <a:spAutoFit/>
          </a:bodyPr>
          <a:lstStyle/>
          <a:p>
            <a:r>
              <a:rPr lang="zh-CN" altLang="en-US" dirty="0"/>
              <a:t>离散化</a:t>
            </a:r>
            <a:endParaRPr lang="en-US" dirty="0"/>
          </a:p>
        </p:txBody>
      </p:sp>
      <p:pic>
        <p:nvPicPr>
          <p:cNvPr id="7" name="Picture 6"/>
          <p:cNvPicPr>
            <a:picLocks noChangeAspect="1"/>
          </p:cNvPicPr>
          <p:nvPr/>
        </p:nvPicPr>
        <p:blipFill>
          <a:blip r:embed="rId1"/>
          <a:stretch>
            <a:fillRect/>
          </a:stretch>
        </p:blipFill>
        <p:spPr>
          <a:xfrm>
            <a:off x="0" y="0"/>
            <a:ext cx="12192000" cy="249544"/>
          </a:xfrm>
          <a:prstGeom prst="rect">
            <a:avLst/>
          </a:prstGeom>
        </p:spPr>
      </p:pic>
      <p:sp>
        <p:nvSpPr>
          <p:cNvPr id="11" name="Rectangle 10"/>
          <p:cNvSpPr/>
          <p:nvPr/>
        </p:nvSpPr>
        <p:spPr>
          <a:xfrm>
            <a:off x="821495" y="1107660"/>
            <a:ext cx="8767348" cy="2031325"/>
          </a:xfrm>
          <a:prstGeom prst="rect">
            <a:avLst/>
          </a:prstGeom>
        </p:spPr>
        <p:txBody>
          <a:bodyPr wrap="square">
            <a:spAutoFit/>
          </a:bodyPr>
          <a:lstStyle/>
          <a:p>
            <a:r>
              <a:rPr lang="zh-CN" altLang="en-US" dirty="0"/>
              <a:t>逻辑回归：是一种分类算法</a:t>
            </a:r>
            <a:endParaRPr lang="en-US" altLang="zh-CN" dirty="0"/>
          </a:p>
          <a:p>
            <a:endParaRPr lang="en-US" dirty="0"/>
          </a:p>
          <a:p>
            <a:r>
              <a:rPr lang="zh-CN" altLang="en-US" dirty="0"/>
              <a:t>只要我们输入计算机能看得懂的数据，计算机就会自动的进行学习与记录，一旦模型建立，当我们再输入新的数据的时候，模型就会自动识别出相应的类型</a:t>
            </a:r>
            <a:endParaRPr lang="en-US" altLang="zh-CN" dirty="0"/>
          </a:p>
          <a:p>
            <a:endParaRPr lang="en-US" altLang="zh-CN" dirty="0"/>
          </a:p>
          <a:p>
            <a:r>
              <a:rPr lang="zh-CN" altLang="en-US" dirty="0"/>
              <a:t>那么我们要做的关键就在于：把数据转化成算法能读懂的形式，“喂”给算法，然后等着就行了</a:t>
            </a:r>
            <a:endParaRPr lang="en-US" altLang="zh-CN" dirty="0"/>
          </a:p>
        </p:txBody>
      </p:sp>
      <p:sp>
        <p:nvSpPr>
          <p:cNvPr id="2" name="TextBox 1"/>
          <p:cNvSpPr txBox="1"/>
          <p:nvPr/>
        </p:nvSpPr>
        <p:spPr>
          <a:xfrm>
            <a:off x="1024141" y="3997101"/>
            <a:ext cx="3170903" cy="1754326"/>
          </a:xfrm>
          <a:prstGeom prst="rect">
            <a:avLst/>
          </a:prstGeom>
          <a:noFill/>
        </p:spPr>
        <p:txBody>
          <a:bodyPr wrap="square" rtlCol="0">
            <a:spAutoFit/>
          </a:bodyPr>
          <a:lstStyle/>
          <a:p>
            <a:r>
              <a:rPr lang="en-US" dirty="0"/>
              <a:t>[0,1 ,1 ,1, 2, 1]  -&gt;   0</a:t>
            </a:r>
            <a:endParaRPr lang="en-US" dirty="0"/>
          </a:p>
          <a:p>
            <a:r>
              <a:rPr lang="en-US" dirty="0"/>
              <a:t>[0,1 ,1 ,0, 2, 1]  -&gt;   0</a:t>
            </a:r>
            <a:endParaRPr lang="en-US" dirty="0"/>
          </a:p>
          <a:p>
            <a:r>
              <a:rPr lang="en-US" dirty="0"/>
              <a:t>[0,1 ,1 ,0, 2, 1]  -&gt;   0</a:t>
            </a:r>
            <a:endParaRPr lang="en-US" dirty="0"/>
          </a:p>
          <a:p>
            <a:r>
              <a:rPr lang="en-US" dirty="0"/>
              <a:t>[0,1 ,0 ,1, 2, 1]  -&gt;   1</a:t>
            </a:r>
            <a:endParaRPr lang="en-US" dirty="0"/>
          </a:p>
          <a:p>
            <a:r>
              <a:rPr lang="en-US" dirty="0"/>
              <a:t>[0,1 ,0 ,1, 2, 1]  -&gt;   1</a:t>
            </a:r>
            <a:endParaRPr lang="en-US" dirty="0"/>
          </a:p>
          <a:p>
            <a:r>
              <a:rPr lang="en-US" dirty="0"/>
              <a:t>[0,1 ,1 ,1, 2, 1]  -&gt;   1</a:t>
            </a:r>
          </a:p>
        </p:txBody>
      </p:sp>
      <p:sp>
        <p:nvSpPr>
          <p:cNvPr id="3" name="Rectangle 2"/>
          <p:cNvSpPr/>
          <p:nvPr/>
        </p:nvSpPr>
        <p:spPr>
          <a:xfrm>
            <a:off x="8567338" y="4689060"/>
            <a:ext cx="2032929" cy="369332"/>
          </a:xfrm>
          <a:prstGeom prst="rect">
            <a:avLst/>
          </a:prstGeom>
        </p:spPr>
        <p:txBody>
          <a:bodyPr wrap="none">
            <a:spAutoFit/>
          </a:bodyPr>
          <a:lstStyle/>
          <a:p>
            <a:r>
              <a:rPr lang="en-US" dirty="0"/>
              <a:t>[0,1 ,0 ,1, 0, 1]  -&gt; ? </a:t>
            </a:r>
          </a:p>
        </p:txBody>
      </p:sp>
      <p:sp>
        <p:nvSpPr>
          <p:cNvPr id="8" name="Rectangle 7"/>
          <p:cNvSpPr/>
          <p:nvPr/>
        </p:nvSpPr>
        <p:spPr>
          <a:xfrm>
            <a:off x="4142259" y="4412063"/>
            <a:ext cx="3416320" cy="923330"/>
          </a:xfrm>
          <a:prstGeom prst="rect">
            <a:avLst/>
          </a:prstGeom>
        </p:spPr>
        <p:txBody>
          <a:bodyPr wrap="none">
            <a:spAutoFit/>
          </a:bodyPr>
          <a:lstStyle/>
          <a:p>
            <a:r>
              <a:rPr lang="zh-CN" altLang="en-US" dirty="0"/>
              <a:t>机器学习到了某种内在规律</a:t>
            </a:r>
            <a:endParaRPr lang="en-US" altLang="zh-CN" dirty="0"/>
          </a:p>
          <a:p>
            <a:r>
              <a:rPr lang="zh-CN" altLang="en-US" dirty="0"/>
              <a:t>（相当于一个公式，去算</a:t>
            </a:r>
            <a:endParaRPr lang="en-US" altLang="zh-CN" dirty="0"/>
          </a:p>
          <a:p>
            <a:r>
              <a:rPr lang="zh-CN" altLang="en-US" dirty="0"/>
              <a:t>分布在每一个可能性里的概率）</a:t>
            </a:r>
            <a:endParaRPr lang="en-US" dirty="0"/>
          </a:p>
        </p:txBody>
      </p:sp>
      <p:sp>
        <p:nvSpPr>
          <p:cNvPr id="4" name="Arrow: Right 3"/>
          <p:cNvSpPr/>
          <p:nvPr/>
        </p:nvSpPr>
        <p:spPr>
          <a:xfrm>
            <a:off x="3341675" y="4642895"/>
            <a:ext cx="691136"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p:cNvSpPr/>
          <p:nvPr/>
        </p:nvSpPr>
        <p:spPr>
          <a:xfrm>
            <a:off x="7558579" y="4642894"/>
            <a:ext cx="691136"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00267" y="293615"/>
            <a:ext cx="1479880" cy="369332"/>
          </a:xfrm>
          <a:prstGeom prst="rect">
            <a:avLst/>
          </a:prstGeom>
          <a:noFill/>
        </p:spPr>
        <p:txBody>
          <a:bodyPr wrap="square" rtlCol="0">
            <a:spAutoFit/>
          </a:bodyPr>
          <a:lstStyle/>
          <a:p>
            <a:r>
              <a:rPr lang="zh-CN" altLang="en-US" dirty="0"/>
              <a:t>离散化</a:t>
            </a:r>
            <a:endParaRPr lang="en-US" dirty="0"/>
          </a:p>
        </p:txBody>
      </p:sp>
      <p:pic>
        <p:nvPicPr>
          <p:cNvPr id="7" name="Picture 6"/>
          <p:cNvPicPr>
            <a:picLocks noChangeAspect="1"/>
          </p:cNvPicPr>
          <p:nvPr/>
        </p:nvPicPr>
        <p:blipFill>
          <a:blip r:embed="rId1"/>
          <a:stretch>
            <a:fillRect/>
          </a:stretch>
        </p:blipFill>
        <p:spPr>
          <a:xfrm>
            <a:off x="0" y="0"/>
            <a:ext cx="12192000" cy="249544"/>
          </a:xfrm>
          <a:prstGeom prst="rect">
            <a:avLst/>
          </a:prstGeom>
        </p:spPr>
      </p:pic>
      <p:sp>
        <p:nvSpPr>
          <p:cNvPr id="8" name="Rectangle 7"/>
          <p:cNvSpPr/>
          <p:nvPr/>
        </p:nvSpPr>
        <p:spPr>
          <a:xfrm>
            <a:off x="821495" y="1107660"/>
            <a:ext cx="8767348" cy="3139321"/>
          </a:xfrm>
          <a:prstGeom prst="rect">
            <a:avLst/>
          </a:prstGeom>
        </p:spPr>
        <p:txBody>
          <a:bodyPr wrap="square">
            <a:spAutoFit/>
          </a:bodyPr>
          <a:lstStyle/>
          <a:p>
            <a:r>
              <a:rPr lang="zh-CN" altLang="en-US" dirty="0"/>
              <a:t>使用</a:t>
            </a:r>
            <a:r>
              <a:rPr lang="en-US" altLang="zh-CN" dirty="0"/>
              <a:t>NLP</a:t>
            </a:r>
            <a:r>
              <a:rPr lang="zh-CN" altLang="en-US" dirty="0"/>
              <a:t>和逻辑回归对酒店评论做情感分类：</a:t>
            </a:r>
            <a:endParaRPr lang="en-US" altLang="zh-CN" dirty="0"/>
          </a:p>
          <a:p>
            <a:endParaRPr lang="en-US" altLang="zh-CN" dirty="0"/>
          </a:p>
          <a:p>
            <a:r>
              <a:rPr lang="zh-CN" altLang="en-US" dirty="0"/>
              <a:t>步骤：</a:t>
            </a:r>
            <a:endParaRPr lang="en-US" altLang="zh-CN" dirty="0"/>
          </a:p>
          <a:p>
            <a:endParaRPr lang="en-US" altLang="zh-CN" dirty="0"/>
          </a:p>
          <a:p>
            <a:pPr marL="342900" indent="-342900">
              <a:buAutoNum type="arabicPeriod"/>
            </a:pPr>
            <a:r>
              <a:rPr lang="zh-CN" altLang="en-US" dirty="0"/>
              <a:t>把句子向量化（就是把句子翻译成计算机看得懂的语言）</a:t>
            </a:r>
            <a:endParaRPr lang="en-US" altLang="zh-CN" dirty="0"/>
          </a:p>
          <a:p>
            <a:pPr marL="342900" indent="-342900">
              <a:buAutoNum type="arabicPeriod"/>
            </a:pPr>
            <a:r>
              <a:rPr lang="zh-CN" altLang="en-US" dirty="0"/>
              <a:t>把数据喂给算法，生成模型</a:t>
            </a:r>
            <a:endParaRPr lang="en-US" altLang="zh-CN" dirty="0"/>
          </a:p>
          <a:p>
            <a:pPr marL="342900" indent="-342900">
              <a:buAutoNum type="arabicPeriod"/>
            </a:pPr>
            <a:r>
              <a:rPr lang="zh-CN" altLang="en-US" dirty="0"/>
              <a:t>用新值去预测类别</a:t>
            </a:r>
            <a:endParaRPr lang="en-US" altLang="zh-CN" dirty="0"/>
          </a:p>
          <a:p>
            <a:pPr marL="342900" indent="-342900">
              <a:buAutoNum type="arabicPeriod"/>
            </a:pPr>
            <a:endParaRPr lang="en-US" altLang="zh-CN" dirty="0"/>
          </a:p>
          <a:p>
            <a:pPr marL="342900" indent="-342900">
              <a:buAutoNum type="arabicPeriod"/>
            </a:pPr>
            <a:endParaRPr lang="en-US" altLang="zh-CN" dirty="0"/>
          </a:p>
          <a:p>
            <a:pPr marL="342900" indent="-342900">
              <a:buAutoNum type="arabicPeriod"/>
            </a:pPr>
            <a:endParaRPr lang="en-US" altLang="zh-CN" dirty="0"/>
          </a:p>
          <a:p>
            <a:r>
              <a:rPr lang="zh-CN" altLang="en-US" dirty="0"/>
              <a:t>实践时间！</a:t>
            </a:r>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00267" y="293615"/>
            <a:ext cx="1479880" cy="369332"/>
          </a:xfrm>
          <a:prstGeom prst="rect">
            <a:avLst/>
          </a:prstGeom>
          <a:noFill/>
        </p:spPr>
        <p:txBody>
          <a:bodyPr wrap="square" rtlCol="0">
            <a:spAutoFit/>
          </a:bodyPr>
          <a:lstStyle/>
          <a:p>
            <a:r>
              <a:rPr lang="zh-CN" altLang="en-US" dirty="0"/>
              <a:t>离散化</a:t>
            </a:r>
            <a:endParaRPr lang="en-US" dirty="0"/>
          </a:p>
        </p:txBody>
      </p:sp>
      <p:pic>
        <p:nvPicPr>
          <p:cNvPr id="7" name="Picture 6"/>
          <p:cNvPicPr>
            <a:picLocks noChangeAspect="1"/>
          </p:cNvPicPr>
          <p:nvPr/>
        </p:nvPicPr>
        <p:blipFill>
          <a:blip r:embed="rId1"/>
          <a:stretch>
            <a:fillRect/>
          </a:stretch>
        </p:blipFill>
        <p:spPr>
          <a:xfrm>
            <a:off x="0" y="0"/>
            <a:ext cx="12192000" cy="249544"/>
          </a:xfrm>
          <a:prstGeom prst="rect">
            <a:avLst/>
          </a:prstGeom>
        </p:spPr>
      </p:pic>
      <p:sp>
        <p:nvSpPr>
          <p:cNvPr id="11" name="Rectangle 10"/>
          <p:cNvSpPr/>
          <p:nvPr/>
        </p:nvSpPr>
        <p:spPr>
          <a:xfrm>
            <a:off x="821495" y="1107660"/>
            <a:ext cx="8767348" cy="369332"/>
          </a:xfrm>
          <a:prstGeom prst="rect">
            <a:avLst/>
          </a:prstGeom>
        </p:spPr>
        <p:txBody>
          <a:bodyPr wrap="square">
            <a:spAutoFit/>
          </a:bodyPr>
          <a:lstStyle/>
          <a:p>
            <a:r>
              <a:rPr lang="en-US" altLang="zh-CN" dirty="0"/>
              <a:t>KNN</a:t>
            </a:r>
            <a:r>
              <a:rPr lang="zh-CN" altLang="en-US" dirty="0"/>
              <a: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00267" y="293615"/>
            <a:ext cx="1479880" cy="369332"/>
          </a:xfrm>
          <a:prstGeom prst="rect">
            <a:avLst/>
          </a:prstGeom>
          <a:noFill/>
        </p:spPr>
        <p:txBody>
          <a:bodyPr wrap="square" rtlCol="0">
            <a:spAutoFit/>
          </a:bodyPr>
          <a:lstStyle/>
          <a:p>
            <a:r>
              <a:rPr lang="zh-CN" altLang="en-US" dirty="0"/>
              <a:t>离散化</a:t>
            </a:r>
            <a:endParaRPr lang="en-US" dirty="0"/>
          </a:p>
        </p:txBody>
      </p:sp>
      <p:pic>
        <p:nvPicPr>
          <p:cNvPr id="7" name="Picture 6"/>
          <p:cNvPicPr>
            <a:picLocks noChangeAspect="1"/>
          </p:cNvPicPr>
          <p:nvPr/>
        </p:nvPicPr>
        <p:blipFill>
          <a:blip r:embed="rId1"/>
          <a:stretch>
            <a:fillRect/>
          </a:stretch>
        </p:blipFill>
        <p:spPr>
          <a:xfrm>
            <a:off x="0" y="0"/>
            <a:ext cx="12192000" cy="249544"/>
          </a:xfrm>
          <a:prstGeom prst="rect">
            <a:avLst/>
          </a:prstGeom>
        </p:spPr>
      </p:pic>
      <p:sp>
        <p:nvSpPr>
          <p:cNvPr id="11" name="Rectangle 10"/>
          <p:cNvSpPr/>
          <p:nvPr/>
        </p:nvSpPr>
        <p:spPr>
          <a:xfrm>
            <a:off x="821495" y="1107660"/>
            <a:ext cx="8767348" cy="369332"/>
          </a:xfrm>
          <a:prstGeom prst="rect">
            <a:avLst/>
          </a:prstGeom>
        </p:spPr>
        <p:txBody>
          <a:bodyPr wrap="square">
            <a:spAutoFit/>
          </a:bodyPr>
          <a:lstStyle/>
          <a:p>
            <a:r>
              <a:rPr lang="zh-CN" altLang="en-US" dirty="0"/>
              <a:t>使用逻辑回归或者</a:t>
            </a:r>
            <a:r>
              <a:rPr lang="en-US" altLang="zh-CN" dirty="0"/>
              <a:t>KNN</a:t>
            </a:r>
            <a:r>
              <a:rPr lang="zh-CN" altLang="en-US" dirty="0"/>
              <a:t>做情感分类遇到</a:t>
            </a:r>
            <a:r>
              <a:rPr lang="zh-CN" altLang="en-US"/>
              <a:t>的问题</a:t>
            </a:r>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267335" y="81280"/>
            <a:ext cx="6468110" cy="6675120"/>
          </a:xfrm>
          <a:prstGeom prst="rect">
            <a:avLst/>
          </a:prstGeom>
          <a:noFill/>
        </p:spPr>
        <p:txBody>
          <a:bodyPr wrap="square" rtlCol="0">
            <a:spAutoFit/>
          </a:bodyPr>
          <a:p>
            <a:r>
              <a:rPr lang="x-none" altLang="en-US"/>
              <a:t>假设我们有两句话，分别是</a:t>
            </a:r>
            <a:endParaRPr lang="x-none" altLang="en-US"/>
          </a:p>
          <a:p>
            <a:r>
              <a:rPr lang="x-none" altLang="en-US"/>
              <a:t>1. a b c</a:t>
            </a:r>
            <a:endParaRPr lang="x-none" altLang="en-US"/>
          </a:p>
          <a:p>
            <a:r>
              <a:rPr lang="x-none" altLang="en-US"/>
              <a:t>2. b c d</a:t>
            </a:r>
            <a:endParaRPr lang="x-none" altLang="en-US"/>
          </a:p>
          <a:p>
            <a:endParaRPr lang="x-none" altLang="en-US"/>
          </a:p>
          <a:p>
            <a:r>
              <a:rPr lang="x-none" altLang="en-US"/>
              <a:t>那么，这两句话的字典就是 </a:t>
            </a:r>
            <a:endParaRPr lang="x-none" altLang="en-US"/>
          </a:p>
          <a:p>
            <a:r>
              <a:rPr lang="x-none" altLang="en-US"/>
              <a:t>dictionary: 0:a 1:b 2:c 3:d</a:t>
            </a:r>
            <a:endParaRPr lang="x-none" altLang="en-US"/>
          </a:p>
          <a:p>
            <a:r>
              <a:rPr lang="x-none" altLang="en-US"/>
              <a:t>其中key值表示索引，value表示对应的词语；</a:t>
            </a:r>
            <a:endParaRPr lang="x-none" altLang="en-US"/>
          </a:p>
          <a:p>
            <a:r>
              <a:rPr lang="x-none" altLang="en-US"/>
              <a:t>而且，词语不会重复</a:t>
            </a:r>
            <a:endParaRPr lang="x-none" altLang="en-US"/>
          </a:p>
          <a:p>
            <a:endParaRPr lang="x-none" altLang="en-US"/>
          </a:p>
          <a:p>
            <a:r>
              <a:rPr lang="x-none" altLang="en-US"/>
              <a:t>通过应用生成好的字典，我们可以重写两句话</a:t>
            </a:r>
            <a:endParaRPr lang="x-none" altLang="en-US"/>
          </a:p>
          <a:p>
            <a:r>
              <a:rPr lang="x-none" altLang="en-US"/>
              <a:t>1. 0:1 1:1 2:1 3:0 </a:t>
            </a:r>
            <a:endParaRPr lang="x-none" altLang="en-US"/>
          </a:p>
          <a:p>
            <a:r>
              <a:rPr lang="x-none" altLang="en-US"/>
              <a:t>（第0位是a,在这句话中出现了一次，就表示成0：1，以此类推）</a:t>
            </a:r>
            <a:endParaRPr lang="x-none" altLang="en-US"/>
          </a:p>
          <a:p>
            <a:r>
              <a:rPr lang="x-none" altLang="en-US"/>
              <a:t>2. 0:0 1:1 2:1 3:1</a:t>
            </a:r>
            <a:endParaRPr lang="x-none" altLang="en-US"/>
          </a:p>
          <a:p>
            <a:endParaRPr lang="x-none" altLang="en-US"/>
          </a:p>
          <a:p>
            <a:r>
              <a:rPr lang="x-none" altLang="en-US"/>
              <a:t>然后把这两句话改成列表（list）类型，就变成以下格式</a:t>
            </a:r>
            <a:endParaRPr lang="x-none" altLang="en-US"/>
          </a:p>
          <a:p>
            <a:r>
              <a:rPr lang="x-none" altLang="en-US"/>
              <a:t>[[{</a:t>
            </a:r>
            <a:r>
              <a:rPr lang="x-none" altLang="en-US">
                <a:sym typeface="+mn-ea"/>
              </a:rPr>
              <a:t>0:1}, {1:1}, {2:1}, {3:0}</a:t>
            </a:r>
            <a:r>
              <a:rPr lang="x-none" altLang="en-US"/>
              <a:t>],</a:t>
            </a:r>
            <a:endParaRPr lang="x-none" altLang="en-US"/>
          </a:p>
          <a:p>
            <a:r>
              <a:rPr lang="x-none" altLang="en-US">
                <a:sym typeface="+mn-ea"/>
              </a:rPr>
              <a:t> [{0:0}, {1:1}, {2:1}, {3:1}]</a:t>
            </a:r>
            <a:r>
              <a:rPr lang="x-none" altLang="en-US"/>
              <a:t>]</a:t>
            </a:r>
            <a:endParaRPr lang="x-none" altLang="en-US"/>
          </a:p>
          <a:p>
            <a:r>
              <a:rPr lang="x-none" altLang="en-US"/>
              <a:t>把list中的字典转换成元组,这就是我们在代码里得到的语料库</a:t>
            </a:r>
            <a:endParaRPr lang="x-none" altLang="en-US"/>
          </a:p>
          <a:p>
            <a:r>
              <a:rPr lang="x-none" altLang="en-US">
                <a:sym typeface="+mn-ea"/>
              </a:rPr>
              <a:t>[[(</a:t>
            </a:r>
            <a:r>
              <a:rPr lang="x-none" altLang="en-US">
                <a:sym typeface="+mn-ea"/>
              </a:rPr>
              <a:t>0,1), (1,1), (2:1), (3:0)</a:t>
            </a:r>
            <a:r>
              <a:rPr lang="x-none" altLang="en-US">
                <a:sym typeface="+mn-ea"/>
              </a:rPr>
              <a:t>],</a:t>
            </a:r>
            <a:endParaRPr lang="x-none" altLang="en-US"/>
          </a:p>
          <a:p>
            <a:r>
              <a:rPr lang="x-none" altLang="en-US">
                <a:sym typeface="+mn-ea"/>
              </a:rPr>
              <a:t> [(0:0), (1:1), (2:1), (3:1)]</a:t>
            </a:r>
            <a:r>
              <a:rPr lang="x-none" altLang="en-US">
                <a:sym typeface="+mn-ea"/>
              </a:rPr>
              <a:t>]</a:t>
            </a:r>
            <a:endParaRPr lang="x-none" altLang="en-US"/>
          </a:p>
          <a:p>
            <a:endParaRPr lang="x-none" altLang="en-US"/>
          </a:p>
          <a:p>
            <a:endParaRPr lang="x-none"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04800" y="299720"/>
            <a:ext cx="5676900" cy="4480560"/>
          </a:xfrm>
          <a:prstGeom prst="rect">
            <a:avLst/>
          </a:prstGeom>
          <a:noFill/>
        </p:spPr>
        <p:txBody>
          <a:bodyPr wrap="square" rtlCol="0" anchor="t">
            <a:spAutoFit/>
          </a:bodyPr>
          <a:p>
            <a:r>
              <a:rPr lang="x-none" altLang="en-US">
                <a:sym typeface="+mn-ea"/>
              </a:rPr>
              <a:t>语料库的两种表现形式</a:t>
            </a:r>
            <a:endParaRPr lang="x-none" altLang="en-US">
              <a:sym typeface="+mn-ea"/>
            </a:endParaRPr>
          </a:p>
          <a:p>
            <a:endParaRPr lang="x-none" altLang="en-US">
              <a:sym typeface="+mn-ea"/>
            </a:endParaRPr>
          </a:p>
          <a:p>
            <a:r>
              <a:rPr lang="x-none" altLang="en-US">
                <a:sym typeface="+mn-ea"/>
              </a:rPr>
              <a:t>1.第一种： String类型</a:t>
            </a:r>
            <a:endParaRPr lang="x-none" altLang="en-US">
              <a:sym typeface="+mn-ea"/>
            </a:endParaRPr>
          </a:p>
          <a:p>
            <a:r>
              <a:rPr lang="x-none" altLang="en-US">
                <a:sym typeface="+mn-ea"/>
              </a:rPr>
              <a:t>["a b c",</a:t>
            </a:r>
            <a:endParaRPr lang="x-none" altLang="en-US"/>
          </a:p>
          <a:p>
            <a:r>
              <a:rPr lang="x-none" altLang="en-US">
                <a:sym typeface="+mn-ea"/>
              </a:rPr>
              <a:t> "b c d"]</a:t>
            </a:r>
            <a:endParaRPr lang="x-none" altLang="en-US"/>
          </a:p>
          <a:p>
            <a:endParaRPr lang="x-none" altLang="en-US"/>
          </a:p>
          <a:p>
            <a:r>
              <a:rPr lang="x-none" altLang="en-US"/>
              <a:t>2.第二种，词袋类型</a:t>
            </a:r>
            <a:endParaRPr lang="x-none" altLang="en-US"/>
          </a:p>
          <a:p>
            <a:r>
              <a:rPr lang="x-none" altLang="en-US">
                <a:sym typeface="+mn-ea"/>
              </a:rPr>
              <a:t>[[(0,1), (1,1), (2,1), (3,0)],</a:t>
            </a:r>
            <a:endParaRPr lang="x-none" altLang="en-US"/>
          </a:p>
          <a:p>
            <a:r>
              <a:rPr lang="x-none" altLang="en-US">
                <a:sym typeface="+mn-ea"/>
              </a:rPr>
              <a:t> [(0,0), (1,1), (2,1), (3,1)]]</a:t>
            </a:r>
            <a:endParaRPr lang="x-none" altLang="en-US"/>
          </a:p>
          <a:p>
            <a:r>
              <a:rPr lang="x-none" altLang="en-US">
                <a:sym typeface="+mn-ea"/>
              </a:rPr>
              <a:t>  </a:t>
            </a:r>
            <a:endParaRPr lang="x-none" altLang="en-US">
              <a:sym typeface="+mn-ea"/>
            </a:endParaRPr>
          </a:p>
          <a:p>
            <a:r>
              <a:rPr lang="x-none" altLang="en-US">
                <a:sym typeface="+mn-ea"/>
              </a:rPr>
              <a:t>如果新得到一组数据，可以把它用两种形式加入到语料库中</a:t>
            </a:r>
            <a:endParaRPr lang="x-none" altLang="en-US">
              <a:sym typeface="+mn-ea"/>
            </a:endParaRPr>
          </a:p>
          <a:p>
            <a:r>
              <a:rPr lang="x-none" altLang="en-US">
                <a:sym typeface="+mn-ea"/>
              </a:rPr>
              <a:t>1. String类型</a:t>
            </a:r>
            <a:endParaRPr lang="x-none" altLang="en-US">
              <a:sym typeface="+mn-ea"/>
            </a:endParaRPr>
          </a:p>
          <a:p>
            <a:r>
              <a:rPr lang="x-none" altLang="en-US">
                <a:sym typeface="+mn-ea"/>
              </a:rPr>
              <a:t>"c d e", </a:t>
            </a:r>
            <a:endParaRPr lang="x-none" altLang="en-US">
              <a:sym typeface="+mn-ea"/>
            </a:endParaRPr>
          </a:p>
          <a:p>
            <a:r>
              <a:rPr lang="x-none" altLang="en-US">
                <a:sym typeface="+mn-ea"/>
              </a:rPr>
              <a:t>2. 词袋类型</a:t>
            </a:r>
            <a:endParaRPr lang="x-none" altLang="en-US">
              <a:sym typeface="+mn-ea"/>
            </a:endParaRPr>
          </a:p>
          <a:p>
            <a:r>
              <a:rPr lang="x-none" altLang="en-US">
                <a:sym typeface="+mn-ea"/>
              </a:rPr>
              <a:t>[(0,0), (1,0),(2,1),(3,1),(unknow,1)]</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79378" y="293615"/>
            <a:ext cx="2100769" cy="369332"/>
          </a:xfrm>
          <a:prstGeom prst="rect">
            <a:avLst/>
          </a:prstGeom>
          <a:noFill/>
        </p:spPr>
        <p:txBody>
          <a:bodyPr wrap="square" rtlCol="0">
            <a:spAutoFit/>
          </a:bodyPr>
          <a:lstStyle/>
          <a:p>
            <a:r>
              <a:rPr lang="en-US" altLang="zh-CN" dirty="0"/>
              <a:t>TF-IDF</a:t>
            </a:r>
            <a:endParaRPr lang="en-US" dirty="0"/>
          </a:p>
        </p:txBody>
      </p:sp>
      <p:pic>
        <p:nvPicPr>
          <p:cNvPr id="7" name="Picture 6"/>
          <p:cNvPicPr>
            <a:picLocks noChangeAspect="1"/>
          </p:cNvPicPr>
          <p:nvPr/>
        </p:nvPicPr>
        <p:blipFill>
          <a:blip r:embed="rId1"/>
          <a:stretch>
            <a:fillRect/>
          </a:stretch>
        </p:blipFill>
        <p:spPr>
          <a:xfrm>
            <a:off x="0" y="0"/>
            <a:ext cx="12192000" cy="249544"/>
          </a:xfrm>
          <a:prstGeom prst="rect">
            <a:avLst/>
          </a:prstGeom>
        </p:spPr>
      </p:pic>
      <p:sp>
        <p:nvSpPr>
          <p:cNvPr id="11" name="Rectangle 10"/>
          <p:cNvSpPr/>
          <p:nvPr/>
        </p:nvSpPr>
        <p:spPr>
          <a:xfrm>
            <a:off x="829461" y="1291130"/>
            <a:ext cx="8371459" cy="584775"/>
          </a:xfrm>
          <a:prstGeom prst="rect">
            <a:avLst/>
          </a:prstGeom>
        </p:spPr>
        <p:txBody>
          <a:bodyPr wrap="none">
            <a:spAutoFit/>
          </a:bodyPr>
          <a:lstStyle/>
          <a:p>
            <a:r>
              <a:rPr lang="en-US" altLang="zh-CN" sz="3200" dirty="0"/>
              <a:t>NLP: Natural Language Processing </a:t>
            </a:r>
            <a:r>
              <a:rPr lang="zh-CN" altLang="en-US" sz="3200" dirty="0"/>
              <a:t>自然语言处理</a:t>
            </a:r>
            <a:endParaRPr lang="en-US" altLang="zh-CN" sz="3200" dirty="0"/>
          </a:p>
        </p:txBody>
      </p:sp>
      <p:pic>
        <p:nvPicPr>
          <p:cNvPr id="2" name="Picture 1"/>
          <p:cNvPicPr>
            <a:picLocks noChangeAspect="1"/>
          </p:cNvPicPr>
          <p:nvPr/>
        </p:nvPicPr>
        <p:blipFill>
          <a:blip r:embed="rId2"/>
          <a:stretch>
            <a:fillRect/>
          </a:stretch>
        </p:blipFill>
        <p:spPr>
          <a:xfrm>
            <a:off x="8899907" y="4430451"/>
            <a:ext cx="2641304" cy="213393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79378" y="293615"/>
            <a:ext cx="2100769" cy="369332"/>
          </a:xfrm>
          <a:prstGeom prst="rect">
            <a:avLst/>
          </a:prstGeom>
          <a:noFill/>
        </p:spPr>
        <p:txBody>
          <a:bodyPr wrap="square" rtlCol="0">
            <a:spAutoFit/>
          </a:bodyPr>
          <a:lstStyle/>
          <a:p>
            <a:r>
              <a:rPr lang="en-US" altLang="zh-CN" dirty="0"/>
              <a:t>TF-IDF</a:t>
            </a:r>
            <a:endParaRPr lang="en-US" dirty="0"/>
          </a:p>
        </p:txBody>
      </p:sp>
      <p:pic>
        <p:nvPicPr>
          <p:cNvPr id="7" name="Picture 6"/>
          <p:cNvPicPr>
            <a:picLocks noChangeAspect="1"/>
          </p:cNvPicPr>
          <p:nvPr/>
        </p:nvPicPr>
        <p:blipFill>
          <a:blip r:embed="rId1"/>
          <a:stretch>
            <a:fillRect/>
          </a:stretch>
        </p:blipFill>
        <p:spPr>
          <a:xfrm>
            <a:off x="0" y="0"/>
            <a:ext cx="12192000" cy="249544"/>
          </a:xfrm>
          <a:prstGeom prst="rect">
            <a:avLst/>
          </a:prstGeom>
        </p:spPr>
      </p:pic>
      <p:sp>
        <p:nvSpPr>
          <p:cNvPr id="11" name="Rectangle 10"/>
          <p:cNvSpPr/>
          <p:nvPr/>
        </p:nvSpPr>
        <p:spPr>
          <a:xfrm>
            <a:off x="804704" y="1182352"/>
            <a:ext cx="4589718" cy="584775"/>
          </a:xfrm>
          <a:prstGeom prst="rect">
            <a:avLst/>
          </a:prstGeom>
        </p:spPr>
        <p:txBody>
          <a:bodyPr wrap="none">
            <a:spAutoFit/>
          </a:bodyPr>
          <a:lstStyle/>
          <a:p>
            <a:r>
              <a:rPr lang="zh-CN" altLang="en-US" sz="3200" dirty="0"/>
              <a:t>实例</a:t>
            </a:r>
            <a:r>
              <a:rPr lang="en-US" altLang="zh-CN" sz="3200" dirty="0"/>
              <a:t>1</a:t>
            </a:r>
            <a:r>
              <a:rPr lang="zh-CN" altLang="en-US" sz="3200" dirty="0"/>
              <a:t>：马蜂窝评论造假</a:t>
            </a:r>
            <a:endParaRPr lang="en-US" altLang="zh-CN" sz="3200" dirty="0"/>
          </a:p>
        </p:txBody>
      </p:sp>
      <p:pic>
        <p:nvPicPr>
          <p:cNvPr id="3" name="Picture 2"/>
          <p:cNvPicPr>
            <a:picLocks noChangeAspect="1"/>
          </p:cNvPicPr>
          <p:nvPr/>
        </p:nvPicPr>
        <p:blipFill>
          <a:blip r:embed="rId2"/>
          <a:stretch>
            <a:fillRect/>
          </a:stretch>
        </p:blipFill>
        <p:spPr>
          <a:xfrm>
            <a:off x="804704" y="2699936"/>
            <a:ext cx="6367275" cy="356099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79378" y="293615"/>
            <a:ext cx="2100769" cy="369332"/>
          </a:xfrm>
          <a:prstGeom prst="rect">
            <a:avLst/>
          </a:prstGeom>
          <a:noFill/>
        </p:spPr>
        <p:txBody>
          <a:bodyPr wrap="square" rtlCol="0">
            <a:spAutoFit/>
          </a:bodyPr>
          <a:lstStyle/>
          <a:p>
            <a:r>
              <a:rPr lang="en-US" altLang="zh-CN" dirty="0"/>
              <a:t>TF-IDF</a:t>
            </a:r>
            <a:endParaRPr lang="en-US" dirty="0"/>
          </a:p>
        </p:txBody>
      </p:sp>
      <p:pic>
        <p:nvPicPr>
          <p:cNvPr id="7" name="Picture 6"/>
          <p:cNvPicPr>
            <a:picLocks noChangeAspect="1"/>
          </p:cNvPicPr>
          <p:nvPr/>
        </p:nvPicPr>
        <p:blipFill>
          <a:blip r:embed="rId1"/>
          <a:stretch>
            <a:fillRect/>
          </a:stretch>
        </p:blipFill>
        <p:spPr>
          <a:xfrm>
            <a:off x="0" y="0"/>
            <a:ext cx="12192000" cy="249544"/>
          </a:xfrm>
          <a:prstGeom prst="rect">
            <a:avLst/>
          </a:prstGeom>
        </p:spPr>
      </p:pic>
      <p:pic>
        <p:nvPicPr>
          <p:cNvPr id="2" name="Picture 1"/>
          <p:cNvPicPr>
            <a:picLocks noChangeAspect="1"/>
          </p:cNvPicPr>
          <p:nvPr/>
        </p:nvPicPr>
        <p:blipFill>
          <a:blip r:embed="rId2"/>
          <a:stretch>
            <a:fillRect/>
          </a:stretch>
        </p:blipFill>
        <p:spPr>
          <a:xfrm>
            <a:off x="362667" y="1019040"/>
            <a:ext cx="5409464" cy="4819920"/>
          </a:xfrm>
          <a:prstGeom prst="rect">
            <a:avLst/>
          </a:prstGeom>
        </p:spPr>
      </p:pic>
      <p:pic>
        <p:nvPicPr>
          <p:cNvPr id="4" name="Picture 3"/>
          <p:cNvPicPr>
            <a:picLocks noChangeAspect="1"/>
          </p:cNvPicPr>
          <p:nvPr/>
        </p:nvPicPr>
        <p:blipFill>
          <a:blip r:embed="rId3"/>
          <a:stretch>
            <a:fillRect/>
          </a:stretch>
        </p:blipFill>
        <p:spPr>
          <a:xfrm>
            <a:off x="6252535" y="1019040"/>
            <a:ext cx="5373318" cy="48199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79378" y="293615"/>
            <a:ext cx="2100769" cy="369332"/>
          </a:xfrm>
          <a:prstGeom prst="rect">
            <a:avLst/>
          </a:prstGeom>
          <a:noFill/>
        </p:spPr>
        <p:txBody>
          <a:bodyPr wrap="square" rtlCol="0">
            <a:spAutoFit/>
          </a:bodyPr>
          <a:lstStyle/>
          <a:p>
            <a:r>
              <a:rPr lang="en-US" altLang="zh-CN" dirty="0"/>
              <a:t>TF-IDF</a:t>
            </a:r>
            <a:endParaRPr lang="en-US" dirty="0"/>
          </a:p>
        </p:txBody>
      </p:sp>
      <p:pic>
        <p:nvPicPr>
          <p:cNvPr id="7" name="Picture 6"/>
          <p:cNvPicPr>
            <a:picLocks noChangeAspect="1"/>
          </p:cNvPicPr>
          <p:nvPr/>
        </p:nvPicPr>
        <p:blipFill>
          <a:blip r:embed="rId1"/>
          <a:stretch>
            <a:fillRect/>
          </a:stretch>
        </p:blipFill>
        <p:spPr>
          <a:xfrm>
            <a:off x="0" y="0"/>
            <a:ext cx="12192000" cy="249544"/>
          </a:xfrm>
          <a:prstGeom prst="rect">
            <a:avLst/>
          </a:prstGeom>
        </p:spPr>
      </p:pic>
      <p:sp>
        <p:nvSpPr>
          <p:cNvPr id="11" name="Rectangle 10"/>
          <p:cNvSpPr/>
          <p:nvPr/>
        </p:nvSpPr>
        <p:spPr>
          <a:xfrm>
            <a:off x="804704" y="1182352"/>
            <a:ext cx="5109091" cy="584775"/>
          </a:xfrm>
          <a:prstGeom prst="rect">
            <a:avLst/>
          </a:prstGeom>
        </p:spPr>
        <p:txBody>
          <a:bodyPr wrap="none">
            <a:spAutoFit/>
          </a:bodyPr>
          <a:lstStyle/>
          <a:p>
            <a:r>
              <a:rPr lang="zh-CN" altLang="en-US" sz="3200" dirty="0"/>
              <a:t>乎睿数据是怎么做到的呢？</a:t>
            </a:r>
            <a:endParaRPr lang="en-US" altLang="zh-CN" sz="3200" dirty="0"/>
          </a:p>
        </p:txBody>
      </p:sp>
      <p:sp>
        <p:nvSpPr>
          <p:cNvPr id="6" name="Rectangle 5"/>
          <p:cNvSpPr/>
          <p:nvPr/>
        </p:nvSpPr>
        <p:spPr>
          <a:xfrm>
            <a:off x="804704" y="3429000"/>
            <a:ext cx="5758308" cy="584775"/>
          </a:xfrm>
          <a:prstGeom prst="rect">
            <a:avLst/>
          </a:prstGeom>
        </p:spPr>
        <p:txBody>
          <a:bodyPr wrap="none">
            <a:spAutoFit/>
          </a:bodyPr>
          <a:lstStyle/>
          <a:p>
            <a:r>
              <a:rPr lang="zh-CN" altLang="en-US" sz="3200" dirty="0"/>
              <a:t>使用</a:t>
            </a:r>
            <a:r>
              <a:rPr lang="en-US" altLang="zh-CN" sz="3200" dirty="0"/>
              <a:t>NLP</a:t>
            </a:r>
            <a:r>
              <a:rPr lang="zh-CN" altLang="en-US" sz="3200" dirty="0"/>
              <a:t>中的文本相似度分析！</a:t>
            </a:r>
            <a:endParaRPr lang="en-US" altLang="zh-CN"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79378" y="293615"/>
            <a:ext cx="2100769" cy="369332"/>
          </a:xfrm>
          <a:prstGeom prst="rect">
            <a:avLst/>
          </a:prstGeom>
          <a:noFill/>
        </p:spPr>
        <p:txBody>
          <a:bodyPr wrap="square" rtlCol="0">
            <a:spAutoFit/>
          </a:bodyPr>
          <a:lstStyle/>
          <a:p>
            <a:r>
              <a:rPr lang="en-US" altLang="zh-CN" dirty="0"/>
              <a:t>TF-IDF</a:t>
            </a:r>
            <a:endParaRPr lang="en-US" dirty="0"/>
          </a:p>
        </p:txBody>
      </p:sp>
      <p:pic>
        <p:nvPicPr>
          <p:cNvPr id="7" name="Picture 6"/>
          <p:cNvPicPr>
            <a:picLocks noChangeAspect="1"/>
          </p:cNvPicPr>
          <p:nvPr/>
        </p:nvPicPr>
        <p:blipFill>
          <a:blip r:embed="rId1"/>
          <a:stretch>
            <a:fillRect/>
          </a:stretch>
        </p:blipFill>
        <p:spPr>
          <a:xfrm>
            <a:off x="0" y="0"/>
            <a:ext cx="12192000" cy="249544"/>
          </a:xfrm>
          <a:prstGeom prst="rect">
            <a:avLst/>
          </a:prstGeom>
        </p:spPr>
      </p:pic>
      <p:sp>
        <p:nvSpPr>
          <p:cNvPr id="6" name="Rectangle 5"/>
          <p:cNvSpPr/>
          <p:nvPr/>
        </p:nvSpPr>
        <p:spPr>
          <a:xfrm>
            <a:off x="716569" y="1490031"/>
            <a:ext cx="8392041" cy="2554545"/>
          </a:xfrm>
          <a:prstGeom prst="rect">
            <a:avLst/>
          </a:prstGeom>
        </p:spPr>
        <p:txBody>
          <a:bodyPr wrap="none">
            <a:spAutoFit/>
          </a:bodyPr>
          <a:lstStyle/>
          <a:p>
            <a:r>
              <a:rPr lang="zh-CN" altLang="en-US" sz="2000" dirty="0"/>
              <a:t>文本相似度分析：从海量数据（文章，评论）中，把相似的数据挑选出来</a:t>
            </a:r>
            <a:endParaRPr lang="en-US" altLang="zh-CN" sz="2000" dirty="0"/>
          </a:p>
          <a:p>
            <a:endParaRPr lang="en-US" altLang="zh-CN" sz="2000" dirty="0"/>
          </a:p>
          <a:p>
            <a:endParaRPr lang="en-US" altLang="zh-CN" sz="2000" dirty="0"/>
          </a:p>
          <a:p>
            <a:r>
              <a:rPr lang="zh-CN" altLang="en-US" sz="2000" dirty="0"/>
              <a:t>步骤：</a:t>
            </a:r>
            <a:endParaRPr lang="en-US" altLang="zh-CN" sz="2000" dirty="0"/>
          </a:p>
          <a:p>
            <a:endParaRPr lang="en-US" altLang="zh-CN" sz="2000" dirty="0"/>
          </a:p>
          <a:p>
            <a:pPr marL="457200" indent="-457200">
              <a:buAutoNum type="arabicPeriod"/>
            </a:pPr>
            <a:r>
              <a:rPr lang="zh-CN" altLang="en-US" sz="2000" dirty="0"/>
              <a:t>把评论翻译成机器看的懂的语言</a:t>
            </a:r>
            <a:endParaRPr lang="en-US" altLang="zh-CN" sz="2000" dirty="0"/>
          </a:p>
          <a:p>
            <a:pPr marL="457200" indent="-457200">
              <a:buAutoNum type="arabicPeriod"/>
            </a:pPr>
            <a:r>
              <a:rPr lang="zh-CN" altLang="en-US" sz="2000" dirty="0"/>
              <a:t>使用机器看的懂得算法轮询去比较每一条和所有评论的相似程度</a:t>
            </a:r>
            <a:endParaRPr lang="en-US" altLang="zh-CN" sz="2000" dirty="0"/>
          </a:p>
          <a:p>
            <a:pPr marL="457200" indent="-457200">
              <a:buAutoNum type="arabicPeriod"/>
            </a:pPr>
            <a:r>
              <a:rPr lang="zh-CN" altLang="en-US" sz="2000" dirty="0"/>
              <a:t>把相似的评论挑出来</a:t>
            </a:r>
            <a:endParaRPr lang="en-US" altLang="zh-C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79378" y="293615"/>
            <a:ext cx="2100769" cy="369332"/>
          </a:xfrm>
          <a:prstGeom prst="rect">
            <a:avLst/>
          </a:prstGeom>
          <a:noFill/>
        </p:spPr>
        <p:txBody>
          <a:bodyPr wrap="square" rtlCol="0">
            <a:spAutoFit/>
          </a:bodyPr>
          <a:lstStyle/>
          <a:p>
            <a:r>
              <a:rPr lang="en-US" altLang="zh-CN" dirty="0"/>
              <a:t>TF-IDF</a:t>
            </a:r>
            <a:endParaRPr lang="en-US" dirty="0"/>
          </a:p>
        </p:txBody>
      </p:sp>
      <p:pic>
        <p:nvPicPr>
          <p:cNvPr id="7" name="Picture 6"/>
          <p:cNvPicPr>
            <a:picLocks noChangeAspect="1"/>
          </p:cNvPicPr>
          <p:nvPr/>
        </p:nvPicPr>
        <p:blipFill>
          <a:blip r:embed="rId1"/>
          <a:stretch>
            <a:fillRect/>
          </a:stretch>
        </p:blipFill>
        <p:spPr>
          <a:xfrm>
            <a:off x="0" y="0"/>
            <a:ext cx="12192000" cy="249544"/>
          </a:xfrm>
          <a:prstGeom prst="rect">
            <a:avLst/>
          </a:prstGeom>
        </p:spPr>
      </p:pic>
      <p:sp>
        <p:nvSpPr>
          <p:cNvPr id="6" name="Rectangle 5"/>
          <p:cNvSpPr/>
          <p:nvPr/>
        </p:nvSpPr>
        <p:spPr>
          <a:xfrm>
            <a:off x="716569" y="1490031"/>
            <a:ext cx="8392041" cy="2554545"/>
          </a:xfrm>
          <a:prstGeom prst="rect">
            <a:avLst/>
          </a:prstGeom>
        </p:spPr>
        <p:txBody>
          <a:bodyPr wrap="none">
            <a:spAutoFit/>
          </a:bodyPr>
          <a:lstStyle/>
          <a:p>
            <a:r>
              <a:rPr lang="zh-CN" altLang="en-US" sz="2000" dirty="0">
                <a:solidFill>
                  <a:schemeClr val="bg1">
                    <a:lumMod val="85000"/>
                  </a:schemeClr>
                </a:solidFill>
              </a:rPr>
              <a:t>文本相似度分析：从海量数据（文章，评论）中，把相似的数据挑选出来</a:t>
            </a:r>
            <a:endParaRPr lang="en-US" altLang="zh-CN" sz="2000" dirty="0">
              <a:solidFill>
                <a:schemeClr val="bg1">
                  <a:lumMod val="85000"/>
                </a:schemeClr>
              </a:solidFill>
            </a:endParaRPr>
          </a:p>
          <a:p>
            <a:endParaRPr lang="en-US" altLang="zh-CN" sz="2000" dirty="0">
              <a:solidFill>
                <a:schemeClr val="bg1">
                  <a:lumMod val="85000"/>
                </a:schemeClr>
              </a:solidFill>
            </a:endParaRPr>
          </a:p>
          <a:p>
            <a:endParaRPr lang="en-US" altLang="zh-CN" sz="2000" dirty="0">
              <a:solidFill>
                <a:schemeClr val="bg1">
                  <a:lumMod val="85000"/>
                </a:schemeClr>
              </a:solidFill>
            </a:endParaRPr>
          </a:p>
          <a:p>
            <a:r>
              <a:rPr lang="zh-CN" altLang="en-US" sz="2000" dirty="0">
                <a:solidFill>
                  <a:schemeClr val="bg1">
                    <a:lumMod val="85000"/>
                  </a:schemeClr>
                </a:solidFill>
              </a:rPr>
              <a:t>步骤：</a:t>
            </a:r>
            <a:endParaRPr lang="en-US" altLang="zh-CN" sz="2000" dirty="0">
              <a:solidFill>
                <a:schemeClr val="bg1">
                  <a:lumMod val="85000"/>
                </a:schemeClr>
              </a:solidFill>
            </a:endParaRPr>
          </a:p>
          <a:p>
            <a:endParaRPr lang="en-US" altLang="zh-CN" sz="2000" dirty="0"/>
          </a:p>
          <a:p>
            <a:pPr marL="457200" indent="-457200">
              <a:buAutoNum type="arabicPeriod"/>
            </a:pPr>
            <a:r>
              <a:rPr lang="zh-CN" altLang="en-US" sz="2000" dirty="0"/>
              <a:t>把评论翻译成机器看的懂的语言</a:t>
            </a:r>
            <a:endParaRPr lang="en-US" altLang="zh-CN" sz="2000" dirty="0"/>
          </a:p>
          <a:p>
            <a:pPr marL="457200" indent="-457200">
              <a:buAutoNum type="arabicPeriod"/>
            </a:pPr>
            <a:r>
              <a:rPr lang="zh-CN" altLang="en-US" sz="2000" dirty="0">
                <a:solidFill>
                  <a:schemeClr val="bg1">
                    <a:lumMod val="85000"/>
                  </a:schemeClr>
                </a:solidFill>
              </a:rPr>
              <a:t>使用机器看的懂得算法轮询去比较每一条和所有评论的相似程度</a:t>
            </a:r>
            <a:endParaRPr lang="en-US" altLang="zh-CN" sz="2000" dirty="0">
              <a:solidFill>
                <a:schemeClr val="bg1">
                  <a:lumMod val="85000"/>
                </a:schemeClr>
              </a:solidFill>
            </a:endParaRPr>
          </a:p>
          <a:p>
            <a:pPr marL="457200" indent="-457200">
              <a:buAutoNum type="arabicPeriod"/>
            </a:pPr>
            <a:r>
              <a:rPr lang="zh-CN" altLang="en-US" sz="2000" dirty="0">
                <a:solidFill>
                  <a:schemeClr val="bg1">
                    <a:lumMod val="85000"/>
                  </a:schemeClr>
                </a:solidFill>
              </a:rPr>
              <a:t>把相似的评论挑出来</a:t>
            </a:r>
            <a:endParaRPr lang="en-US" altLang="zh-CN" sz="2000" dirty="0">
              <a:solidFill>
                <a:schemeClr val="bg1">
                  <a:lumMod val="8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79378" y="293615"/>
            <a:ext cx="2100769" cy="369332"/>
          </a:xfrm>
          <a:prstGeom prst="rect">
            <a:avLst/>
          </a:prstGeom>
          <a:noFill/>
        </p:spPr>
        <p:txBody>
          <a:bodyPr wrap="square" rtlCol="0">
            <a:spAutoFit/>
          </a:bodyPr>
          <a:lstStyle/>
          <a:p>
            <a:r>
              <a:rPr lang="en-US" altLang="zh-CN" dirty="0"/>
              <a:t>TF-IDF</a:t>
            </a:r>
            <a:endParaRPr lang="en-US" dirty="0"/>
          </a:p>
        </p:txBody>
      </p:sp>
      <p:pic>
        <p:nvPicPr>
          <p:cNvPr id="7" name="Picture 6"/>
          <p:cNvPicPr>
            <a:picLocks noChangeAspect="1"/>
          </p:cNvPicPr>
          <p:nvPr/>
        </p:nvPicPr>
        <p:blipFill>
          <a:blip r:embed="rId1"/>
          <a:stretch>
            <a:fillRect/>
          </a:stretch>
        </p:blipFill>
        <p:spPr>
          <a:xfrm>
            <a:off x="0" y="0"/>
            <a:ext cx="12192000" cy="249544"/>
          </a:xfrm>
          <a:prstGeom prst="rect">
            <a:avLst/>
          </a:prstGeom>
        </p:spPr>
      </p:pic>
      <p:sp>
        <p:nvSpPr>
          <p:cNvPr id="6" name="Rectangle 5"/>
          <p:cNvSpPr/>
          <p:nvPr/>
        </p:nvSpPr>
        <p:spPr>
          <a:xfrm>
            <a:off x="716569" y="1490031"/>
            <a:ext cx="10068944" cy="1938992"/>
          </a:xfrm>
          <a:prstGeom prst="rect">
            <a:avLst/>
          </a:prstGeom>
        </p:spPr>
        <p:txBody>
          <a:bodyPr wrap="square">
            <a:spAutoFit/>
          </a:bodyPr>
          <a:lstStyle/>
          <a:p>
            <a:r>
              <a:rPr lang="zh-CN" altLang="en-US" sz="2000" dirty="0"/>
              <a:t>把评论翻译成机器看的懂的语言</a:t>
            </a:r>
            <a:endParaRPr lang="en-US" altLang="zh-CN" sz="2000" dirty="0"/>
          </a:p>
          <a:p>
            <a:endParaRPr lang="en-US" altLang="zh-CN" sz="2000" dirty="0"/>
          </a:p>
          <a:p>
            <a:pPr marL="457200" indent="-457200">
              <a:buAutoNum type="arabicPeriod"/>
            </a:pPr>
            <a:r>
              <a:rPr lang="zh-CN" altLang="en-US" sz="2000" dirty="0"/>
              <a:t>分词</a:t>
            </a:r>
            <a:endParaRPr lang="en-US" altLang="zh-CN" sz="2000" dirty="0"/>
          </a:p>
          <a:p>
            <a:pPr marL="457200" indent="-457200">
              <a:buAutoNum type="arabicPeriod"/>
            </a:pPr>
            <a:r>
              <a:rPr lang="zh-CN" altLang="en-US" sz="2000" dirty="0"/>
              <a:t>制作词袋模型（</a:t>
            </a:r>
            <a:r>
              <a:rPr lang="en-US" altLang="zh-CN" sz="2000" dirty="0"/>
              <a:t>bag-of-word</a:t>
            </a:r>
            <a:r>
              <a:rPr lang="zh-CN" altLang="en-US" sz="2000" dirty="0"/>
              <a:t>）</a:t>
            </a:r>
            <a:endParaRPr lang="en-US" altLang="zh-CN" sz="2000" dirty="0"/>
          </a:p>
          <a:p>
            <a:pPr marL="457200" indent="-457200">
              <a:buAutoNum type="arabicPeriod"/>
            </a:pPr>
            <a:r>
              <a:rPr lang="zh-CN" altLang="en-US" sz="2000" dirty="0"/>
              <a:t>用词袋模型制作语料库（</a:t>
            </a:r>
            <a:r>
              <a:rPr lang="en-US" altLang="zh-CN" sz="2000" dirty="0"/>
              <a:t>corpus</a:t>
            </a:r>
            <a:r>
              <a:rPr lang="zh-CN" altLang="en-US" sz="2000" dirty="0"/>
              <a:t>）</a:t>
            </a:r>
            <a:endParaRPr lang="en-US" altLang="zh-CN" sz="2000" dirty="0"/>
          </a:p>
          <a:p>
            <a:pPr marL="457200" indent="-457200">
              <a:buAutoNum type="arabicPeriod"/>
            </a:pPr>
            <a:r>
              <a:rPr lang="zh-CN" altLang="en-US" sz="2000" dirty="0"/>
              <a:t>把评论变成词向量</a:t>
            </a:r>
            <a:endParaRPr lang="en-US" altLang="zh-C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4162</Words>
  <Application>Kingsoft Office WPP</Application>
  <PresentationFormat>Widescreen</PresentationFormat>
  <Paragraphs>284</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Wang, Alan</dc:creator>
  <cp:lastModifiedBy>student</cp:lastModifiedBy>
  <cp:revision>84</cp:revision>
  <dcterms:created xsi:type="dcterms:W3CDTF">2019-07-28T07:29:48Z</dcterms:created>
  <dcterms:modified xsi:type="dcterms:W3CDTF">2019-07-28T07:29:48Z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