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65" r:id="rId2"/>
    <p:sldId id="314" r:id="rId3"/>
    <p:sldId id="315" r:id="rId4"/>
    <p:sldId id="316" r:id="rId5"/>
    <p:sldId id="342" r:id="rId6"/>
    <p:sldId id="343" r:id="rId7"/>
    <p:sldId id="344" r:id="rId8"/>
    <p:sldId id="345" r:id="rId9"/>
    <p:sldId id="317" r:id="rId10"/>
    <p:sldId id="318" r:id="rId11"/>
    <p:sldId id="320" r:id="rId12"/>
    <p:sldId id="321" r:id="rId13"/>
    <p:sldId id="322" r:id="rId14"/>
    <p:sldId id="323" r:id="rId15"/>
    <p:sldId id="319" r:id="rId16"/>
    <p:sldId id="324" r:id="rId17"/>
    <p:sldId id="325" r:id="rId18"/>
    <p:sldId id="308" r:id="rId19"/>
    <p:sldId id="370" r:id="rId20"/>
    <p:sldId id="371" r:id="rId21"/>
    <p:sldId id="327" r:id="rId22"/>
    <p:sldId id="354" r:id="rId23"/>
    <p:sldId id="355" r:id="rId24"/>
    <p:sldId id="369" r:id="rId25"/>
    <p:sldId id="311" r:id="rId26"/>
    <p:sldId id="336" r:id="rId27"/>
    <p:sldId id="331" r:id="rId28"/>
    <p:sldId id="332" r:id="rId29"/>
    <p:sldId id="333" r:id="rId30"/>
    <p:sldId id="364" r:id="rId31"/>
    <p:sldId id="365" r:id="rId32"/>
    <p:sldId id="346" r:id="rId33"/>
    <p:sldId id="347" r:id="rId34"/>
    <p:sldId id="366" r:id="rId35"/>
    <p:sldId id="348" r:id="rId36"/>
    <p:sldId id="349" r:id="rId37"/>
    <p:sldId id="350" r:id="rId38"/>
    <p:sldId id="351" r:id="rId39"/>
    <p:sldId id="352" r:id="rId40"/>
    <p:sldId id="368" r:id="rId41"/>
    <p:sldId id="36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00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73" autoAdjust="0"/>
  </p:normalViewPr>
  <p:slideViewPr>
    <p:cSldViewPr>
      <p:cViewPr varScale="1">
        <p:scale>
          <a:sx n="70" d="100"/>
          <a:sy n="70" d="100"/>
        </p:scale>
        <p:origin x="9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452D5-A4C9-4D95-BE89-9BA66F5F2C29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11FB-FD07-4CE4-9900-E0BCD4E1D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Today’s class is an intro to the rest of the course.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Why Analytics? Is it hype? Will it go away?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Businesses need to make decisions  where to allocate resources, how much inventory, customer segmentation, pricing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Earlier, managers did it just by gut feel, because there wasn’t much data to go by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Two big changes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Data storage became cheap  computerization of data entry, store data in a “warehouse”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data analysis  On Line Transaction Processing (banks), and On Line Analytics Processing (OLAP) to analyze the stored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It’s only now that we have so much data available that analysis is feasible for many problems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Why is it hard?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</a:t>
            </a:r>
            <a:r>
              <a:rPr lang="en-US" baseline="0" dirty="0"/>
              <a:t> analysis is often an iterative process.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Even figuring out what is the right question, or the right place to look (e.g., “FB losing users” </a:t>
            </a:r>
            <a:r>
              <a:rPr lang="en-US" baseline="0" dirty="0">
                <a:sym typeface="Wingdings" panose="05000000000000000000" pitchFamily="2" charset="2"/>
              </a:rPr>
              <a:t> is it true? Where (Germany?), which demographic (teens?), why (Snapchat? privacy), and finally what to do about it (what aspect of current product needs improvement? UI? Latency issues?)</a:t>
            </a: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Which standard tool is most relevant, and what to do when it fails?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 </a:t>
            </a:r>
            <a:r>
              <a:rPr lang="en-US" i="1" baseline="0" dirty="0"/>
              <a:t>business</a:t>
            </a:r>
            <a:r>
              <a:rPr lang="en-US" i="0" baseline="0" dirty="0"/>
              <a:t> problem is not the same as just a </a:t>
            </a:r>
            <a:r>
              <a:rPr lang="en-US" i="1" baseline="0" dirty="0"/>
              <a:t>technical</a:t>
            </a:r>
            <a:r>
              <a:rPr lang="en-US" i="0" baseline="0" dirty="0"/>
              <a:t> problem (Business problem: losing customers. Tech problem: optimal pricing)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Why should a manager care?</a:t>
            </a:r>
          </a:p>
          <a:p>
            <a:r>
              <a:rPr lang="en-US" dirty="0"/>
              <a:t>Iterative process </a:t>
            </a:r>
            <a:r>
              <a:rPr lang="en-US" dirty="0">
                <a:sym typeface="Wingdings" panose="05000000000000000000" pitchFamily="2" charset="2"/>
              </a:rPr>
              <a:t> Need understanding of both the business side and the technical side  Having both types of skills is hard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Advertisers of computer tech support are getting swamped out by ads from</a:t>
            </a:r>
            <a:r>
              <a:rPr lang="en-US" baseline="0" dirty="0"/>
              <a:t> computer manufacturers. How do you fix this?</a:t>
            </a:r>
          </a:p>
          <a:p>
            <a:r>
              <a:rPr lang="en-US" baseline="0" dirty="0"/>
              <a:t>(2) Memes in News Feed. How do you fix News Feed? Identify cat pictures. Classify post a meme or not…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Twitter, Instagram and others have APIs for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“Car crash” versus “vehicle collision”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Drill-down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 look at specific groups within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Classification: churn prediction for mobile operators, recommending books,</a:t>
            </a:r>
            <a:r>
              <a:rPr lang="en-US" baseline="0" dirty="0"/>
              <a:t> or movies.</a:t>
            </a:r>
          </a:p>
          <a:p>
            <a:endParaRPr lang="en-US" baseline="0" dirty="0"/>
          </a:p>
          <a:p>
            <a:r>
              <a:rPr lang="en-US" baseline="0" dirty="0"/>
              <a:t>Clustering: Groups of users to advertise to (e.g., sharing a certain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1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 </a:t>
            </a:r>
            <a:r>
              <a:rPr lang="en-US" dirty="0" err="1"/>
              <a:t>userbase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Groups to</a:t>
            </a:r>
            <a:r>
              <a:rPr lang="en-US" baseline="0" dirty="0"/>
              <a:t> remain fixed for the rest of the course; very hard to keep track when folks move; keeping the same group gives everyone an incentive to contribute.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 project, show h</a:t>
            </a:r>
            <a:r>
              <a:rPr lang="en-US" dirty="0"/>
              <a:t>ard facts, figures, and statistics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work counts</a:t>
            </a:r>
            <a:r>
              <a:rPr lang="en-US" baseline="0" dirty="0"/>
              <a:t> for 50%.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Say, for a company like Facebook: Communication patterns; who messaged whom? How often? When? In a group or not? Logged in on Android, iPhone, or desktop?</a:t>
            </a:r>
          </a:p>
          <a:p>
            <a:r>
              <a:rPr lang="en-US" dirty="0"/>
              <a:t>Insights = actionable 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come with all the necessary packages</a:t>
            </a:r>
            <a:r>
              <a:rPr lang="en-US" baseline="0" dirty="0"/>
              <a:t> and modules installed.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0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anything scale to a very large dataset is a problem. Often a significant problem. But it’s not just about throwing more computers at it. It isn’t really about how many data centers the</a:t>
            </a:r>
            <a:r>
              <a:rPr lang="en-US" baseline="0" dirty="0"/>
              <a:t> </a:t>
            </a:r>
            <a:r>
              <a:rPr lang="en-US" dirty="0"/>
              <a:t>company 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 on precinct locations, manpower issues, robbery vs theft vs homicide, etc. The question does not have a point-and-click solution. Yet, each individual question is not difficult in isolation. ITERATIVE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travel sites can’t deal with niche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11FB-FD07-4CE4-9900-E0BCD4E1D9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D104A60-1DA7-43BF-AF29-13117C6E7285}" type="datetime1">
              <a:rPr lang="en-US" smtClean="0"/>
              <a:t>7/14/2019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4C09-D200-4E0C-94FF-7FB400172F3C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8398-6DAA-44FF-8647-7598D1395F48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52BF-2005-41E5-A03E-539A96624FED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E6D76C-4DF4-42CD-9B3F-503273760C26}" type="datetime1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C5AC-5ADF-4D0F-8A19-A137D3F260A9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777A-4184-4B15-8A85-41B37D35C7ED}" type="datetime1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BB4B-8B38-4285-B572-093D846FB45B}" type="datetime1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B548-7652-48ED-853B-5969F8E3D428}" type="datetime1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871-2796-4508-8D22-8ED7F42AD1AF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DD98-28BD-4685-93CB-8F30DDD49EB5}" type="datetime1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8FE77F-9B9B-4C86-80BB-4D1BF34CD771}" type="datetime1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BAAC66-D9E8-4BC6-8F11-1A22B24E132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rorarohit@utexas.edu" TargetMode="External"/><Relationship Id="rId2" Type="http://schemas.openxmlformats.org/officeDocument/2006/relationships/hyperlink" Target="mailto:deepay@utexa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computing.github.io/Meetup-Fall-2013/python/getting_started.html" TargetMode="External"/><Relationship Id="rId4" Type="http://schemas.openxmlformats.org/officeDocument/2006/relationships/hyperlink" Target="https://store.enthought.co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Analytics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Deepayan Chakrabarti (deepay@utexas.edu)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09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8"/>
    </mc:Choice>
    <mc:Fallback xmlns="">
      <p:transition spd="slow" advTm="150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Concrete problem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“Deliver a better experience to some subset of customers.”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“Important posts from friends are swamped out by cat pictures and random memes on News Feed”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do you fix this?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1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11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websites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APIs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(never quite in the form we need)</a:t>
            </a:r>
          </a:p>
          <a:p>
            <a:pPr lvl="1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6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12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mistaken entries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Fill in missing values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Text analysis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stop-words (“a”, “an”, “the”, “she”)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stem remaining words (“car” and “cars” are the same)</a:t>
            </a:r>
          </a:p>
          <a:p>
            <a:pPr lvl="3"/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synonyms?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3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 at specific groups within the data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Facebook user experience differ based on the number of friends?”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61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the data</a:t>
            </a:r>
          </a:p>
          <a:p>
            <a:pPr lvl="1"/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Munge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into shape (“data wrangling”)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Drill-downs into the data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 analysis techniques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“which customers are likely to switch to a competitor?”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Clustering: </a:t>
            </a:r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can I group customers by their behavior?”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9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That tangled line hides a lot of complexity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course is about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(primarily) the tools to work with data and do the analysis</a:t>
            </a:r>
          </a:p>
          <a:p>
            <a:pPr lvl="2"/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(secondarily) gaining a working knowledge of the tool internals</a:t>
            </a:r>
          </a:p>
          <a:p>
            <a:pPr lvl="2"/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2100" dirty="0">
                <a:solidFill>
                  <a:srgbClr val="FF0000"/>
                </a:solidFill>
              </a:rPr>
              <a:t>Specifically, data analysis with Python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6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Indeed, many possibilities</a:t>
            </a:r>
          </a:p>
          <a:p>
            <a:pPr lvl="1"/>
            <a:r>
              <a:rPr lang="en-US" dirty="0"/>
              <a:t>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really good for statistical analyses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Matlab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really good optimization and other toolkits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preferred by many machine learning and signal processing researchers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  and C++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general-purpose language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super fast, scales easily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useful for back-end production-level code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Difficulty: you need all of the above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data</a:t>
            </a:r>
          </a:p>
          <a:p>
            <a:pPr lvl="1"/>
            <a:r>
              <a:rPr lang="en-US" dirty="0"/>
              <a:t>Need to work with APIs, web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has libraries for it</a:t>
            </a:r>
          </a:p>
          <a:p>
            <a:r>
              <a:rPr lang="en-US" dirty="0"/>
              <a:t>Munging it</a:t>
            </a:r>
          </a:p>
          <a:p>
            <a:pPr lvl="1"/>
            <a:r>
              <a:rPr lang="en-US" dirty="0"/>
              <a:t>A lot of string processing and regular expression tools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Base python</a:t>
            </a:r>
          </a:p>
          <a:p>
            <a:r>
              <a:rPr lang="en-US" dirty="0"/>
              <a:t>Visualization and exploratory analysis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libraries </a:t>
            </a:r>
            <a:r>
              <a:rPr lang="en-US" i="1" dirty="0" err="1">
                <a:solidFill>
                  <a:srgbClr val="0070C0"/>
                </a:solidFill>
              </a:rPr>
              <a:t>numpy</a:t>
            </a:r>
            <a:r>
              <a:rPr lang="en-US" i="1" dirty="0">
                <a:solidFill>
                  <a:srgbClr val="0070C0"/>
                </a:solidFill>
              </a:rPr>
              <a:t>, pandas, </a:t>
            </a:r>
            <a:r>
              <a:rPr lang="en-US" i="1" dirty="0" err="1">
                <a:solidFill>
                  <a:srgbClr val="0070C0"/>
                </a:solidFill>
              </a:rPr>
              <a:t>matplotlib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Classification and clustering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Python libraries </a:t>
            </a:r>
            <a:r>
              <a:rPr lang="en-US" i="1" dirty="0" err="1">
                <a:solidFill>
                  <a:srgbClr val="0070C0"/>
                </a:solidFill>
              </a:rPr>
              <a:t>scikit</a:t>
            </a:r>
            <a:r>
              <a:rPr lang="en-US" i="1" dirty="0">
                <a:solidFill>
                  <a:srgbClr val="0070C0"/>
                </a:solidFill>
              </a:rPr>
              <a:t>-learn, </a:t>
            </a:r>
            <a:r>
              <a:rPr lang="en-US" i="1" dirty="0" err="1">
                <a:solidFill>
                  <a:srgbClr val="0070C0"/>
                </a:solidFill>
              </a:rPr>
              <a:t>statsmodel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Reasonably general-purpose</a:t>
            </a:r>
          </a:p>
          <a:p>
            <a:r>
              <a:rPr lang="en-US" dirty="0"/>
              <a:t>Really extensible</a:t>
            </a:r>
          </a:p>
          <a:p>
            <a:r>
              <a:rPr lang="en-US" dirty="0">
                <a:solidFill>
                  <a:srgbClr val="FF0000"/>
                </a:solidFill>
              </a:rPr>
              <a:t>Used heavily in industry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5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 T W Th 9:30-11:30 and 2:00-4:00</a:t>
            </a:r>
          </a:p>
          <a:p>
            <a:r>
              <a:rPr lang="en-US" dirty="0"/>
              <a:t>3 group assignments</a:t>
            </a:r>
          </a:p>
          <a:p>
            <a:pPr lvl="1"/>
            <a:r>
              <a:rPr lang="en-US" dirty="0"/>
              <a:t>Each group will have 3 students, assigned randomly</a:t>
            </a:r>
          </a:p>
          <a:p>
            <a:r>
              <a:rPr lang="en-US" dirty="0"/>
              <a:t>Group project with presentation</a:t>
            </a:r>
          </a:p>
          <a:p>
            <a:pPr lvl="1"/>
            <a:r>
              <a:rPr lang="en-US" dirty="0"/>
              <a:t>Each group will have 4 students, assigned randomly</a:t>
            </a:r>
          </a:p>
          <a:p>
            <a:pPr lvl="1"/>
            <a:r>
              <a:rPr lang="en-US" dirty="0"/>
              <a:t>Pick any topic of interest</a:t>
            </a:r>
          </a:p>
          <a:p>
            <a:pPr lvl="1"/>
            <a:r>
              <a:rPr lang="en-US" dirty="0"/>
              <a:t>Write a detailed report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literature survey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and analysis</a:t>
            </a:r>
          </a:p>
          <a:p>
            <a:pPr lvl="1"/>
            <a:r>
              <a:rPr lang="en-US" dirty="0"/>
              <a:t>Present in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8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2"/>
            <a:r>
              <a:rPr lang="en-US" dirty="0"/>
              <a:t>Values, variables, control flow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/>
              <a:t>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10187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429000"/>
            <a:ext cx="4041648" cy="27279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… is where all the buzz is.</a:t>
            </a:r>
          </a:p>
          <a:p>
            <a:r>
              <a:rPr lang="en-US" dirty="0"/>
              <a:t>Who “liked” what posts?</a:t>
            </a:r>
          </a:p>
          <a:p>
            <a:r>
              <a:rPr lang="en-US" dirty="0"/>
              <a:t>Who friended/followed whom?</a:t>
            </a:r>
          </a:p>
          <a:p>
            <a:r>
              <a:rPr lang="en-US" dirty="0"/>
              <a:t>Who clicked on what news stories?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632198" y="3429000"/>
            <a:ext cx="4041648" cy="2724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we improve News Feed?</a:t>
            </a:r>
          </a:p>
          <a:p>
            <a:r>
              <a:rPr lang="en-US" dirty="0"/>
              <a:t>How can we only show relevant ads?</a:t>
            </a:r>
          </a:p>
          <a:p>
            <a:r>
              <a:rPr lang="en-US" dirty="0"/>
              <a:t>How do we help people find their friends online?</a:t>
            </a:r>
          </a:p>
          <a:p>
            <a:r>
              <a:rPr lang="en-US" dirty="0">
                <a:solidFill>
                  <a:srgbClr val="0070C0"/>
                </a:solidFill>
              </a:rPr>
              <a:t>… where the money is.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5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Series and </a:t>
            </a:r>
            <a:r>
              <a:rPr lang="en-US" dirty="0" err="1">
                <a:sym typeface="Wingdings" panose="05000000000000000000" pitchFamily="2" charset="2"/>
              </a:rPr>
              <a:t>DataFrames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Data wrangling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Visualization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Split data into groups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Basic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5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 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lecture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do you predict sales from TV, Radio, and Newspaper advertising?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Which factors matter the most?</a:t>
            </a:r>
          </a:p>
        </p:txBody>
      </p:sp>
    </p:spTree>
    <p:extLst>
      <p:ext uri="{BB962C8B-B14F-4D97-AF65-F5344CB8AC3E}">
        <p14:creationId xmlns:p14="http://schemas.microsoft.com/office/powerpoint/2010/main" val="38774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5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  </a:t>
            </a:r>
            <a:r>
              <a:rPr lang="en-US" sz="2000" dirty="0">
                <a:latin typeface="+mj-lt"/>
                <a:sym typeface="Wingdings" panose="05000000000000000000" pitchFamily="2" charset="2"/>
              </a:rPr>
              <a:t>1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lecture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Classification and Clustering  6 lectures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Basic probability and classification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Nearest neighbors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Naïve Bayes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Decision trees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K-Means clustering</a:t>
            </a:r>
            <a:endParaRPr lang="en-US" dirty="0"/>
          </a:p>
          <a:p>
            <a:pPr lvl="2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9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schedule is posted on Canvas</a:t>
            </a:r>
          </a:p>
          <a:p>
            <a:r>
              <a:rPr lang="en-US" dirty="0"/>
              <a:t>Tentatively: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Introductory Python  3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i="1" dirty="0">
                <a:sym typeface="Wingdings" panose="05000000000000000000" pitchFamily="2" charset="2"/>
              </a:rPr>
              <a:t>Pandas</a:t>
            </a:r>
            <a:r>
              <a:rPr lang="en-US" dirty="0">
                <a:sym typeface="Wingdings" panose="05000000000000000000" pitchFamily="2" charset="2"/>
              </a:rPr>
              <a:t>  5 lectures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Regression 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1 </a:t>
            </a:r>
            <a:r>
              <a:rPr lang="en-US" dirty="0">
                <a:sym typeface="Wingdings" panose="05000000000000000000" pitchFamily="2" charset="2"/>
              </a:rPr>
              <a:t>lecture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Classification and Clustering  6 lectures</a:t>
            </a: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Project presentations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August 12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and 13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Final exam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TBA (August 16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–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ish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617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 group assignment (3 * 15% = 45%)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group project with presentation (25%)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final (30%)</a:t>
            </a:r>
          </a:p>
          <a:p>
            <a:endParaRPr lang="en-US" dirty="0"/>
          </a:p>
          <a:p>
            <a:r>
              <a:rPr lang="en-US" dirty="0"/>
              <a:t>Exams are open-book, open-notes, open-laptop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i="1" u="sng" dirty="0"/>
              <a:t>Tentative</a:t>
            </a:r>
            <a:r>
              <a:rPr lang="en-US" dirty="0"/>
              <a:t> schedule on canvas; has more details</a:t>
            </a:r>
          </a:p>
          <a:p>
            <a:endParaRPr lang="en-US" dirty="0"/>
          </a:p>
          <a:p>
            <a:r>
              <a:rPr lang="en-US" dirty="0"/>
              <a:t>Reading materials (all optional):</a:t>
            </a:r>
          </a:p>
          <a:p>
            <a:pPr lvl="1"/>
            <a:r>
              <a:rPr lang="en-US" dirty="0"/>
              <a:t>Introductory Python: </a:t>
            </a:r>
            <a:r>
              <a:rPr lang="en-US" i="1" dirty="0"/>
              <a:t>Think Python,</a:t>
            </a:r>
            <a:r>
              <a:rPr lang="en-US" dirty="0"/>
              <a:t> by Downey</a:t>
            </a:r>
          </a:p>
          <a:p>
            <a:pPr lvl="1"/>
            <a:r>
              <a:rPr lang="en-US" dirty="0"/>
              <a:t>Exploratory Analysis: </a:t>
            </a:r>
            <a:r>
              <a:rPr lang="en-US" i="1" dirty="0"/>
              <a:t>Python for data analysis,</a:t>
            </a:r>
            <a:r>
              <a:rPr lang="en-US" dirty="0"/>
              <a:t> by Wes McKinney</a:t>
            </a:r>
          </a:p>
          <a:p>
            <a:pPr lvl="1"/>
            <a:r>
              <a:rPr lang="en-US" dirty="0"/>
              <a:t>Machine learning basics: </a:t>
            </a:r>
            <a:r>
              <a:rPr lang="en-US" i="1" dirty="0"/>
              <a:t>Applied Predictive Modeling</a:t>
            </a:r>
            <a:r>
              <a:rPr lang="en-US" dirty="0"/>
              <a:t>, by Max Kuhn and </a:t>
            </a:r>
            <a:r>
              <a:rPr lang="en-US" dirty="0" err="1"/>
              <a:t>Kjell</a:t>
            </a:r>
            <a:r>
              <a:rPr lang="en-US" dirty="0"/>
              <a:t> Johnson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variety of online sources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0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76800" cy="4937760"/>
          </a:xfrm>
        </p:spPr>
        <p:txBody>
          <a:bodyPr/>
          <a:lstStyle/>
          <a:p>
            <a:r>
              <a:rPr lang="en-US" dirty="0"/>
              <a:t>TA</a:t>
            </a:r>
          </a:p>
          <a:p>
            <a:pPr lvl="1"/>
            <a:r>
              <a:rPr lang="en-US" i="1" dirty="0"/>
              <a:t>Rohit Arora</a:t>
            </a:r>
          </a:p>
          <a:p>
            <a:pPr lvl="1"/>
            <a:endParaRPr lang="en-US" i="1" dirty="0"/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Set up an appointment</a:t>
            </a:r>
          </a:p>
          <a:p>
            <a:pPr lvl="2"/>
            <a:r>
              <a:rPr lang="en-US" dirty="0">
                <a:hlinkClick r:id="rId2"/>
              </a:rPr>
              <a:t>deepay@utexas.edu</a:t>
            </a:r>
            <a:r>
              <a:rPr lang="en-US" dirty="0"/>
              <a:t> (me)</a:t>
            </a:r>
          </a:p>
          <a:p>
            <a:pPr lvl="2"/>
            <a:r>
              <a:rPr lang="en-US" dirty="0">
                <a:hlinkClick r:id="rId3"/>
              </a:rPr>
              <a:t>arorarohit@utexas.edu</a:t>
            </a:r>
            <a:r>
              <a:rPr lang="en-US" dirty="0"/>
              <a:t> (TA)</a:t>
            </a:r>
          </a:p>
          <a:p>
            <a:endParaRPr lang="en-US" dirty="0"/>
          </a:p>
          <a:p>
            <a:r>
              <a:rPr lang="en-US" dirty="0"/>
              <a:t>(attendance)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849197-3C56-4683-8B82-AD2874803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42390"/>
            <a:ext cx="3081337" cy="46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4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the easy way:</a:t>
            </a:r>
          </a:p>
          <a:p>
            <a:pPr lvl="1"/>
            <a:r>
              <a:rPr lang="en-US" dirty="0"/>
              <a:t>Anaconda Python distribution: </a:t>
            </a:r>
          </a:p>
          <a:p>
            <a:pPr lvl="2"/>
            <a:r>
              <a:rPr lang="en-US" dirty="0">
                <a:hlinkClick r:id="rId3"/>
              </a:rPr>
              <a:t>https://www.anaconda.com/distribution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Get the version for Python 2.7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Enthought</a:t>
            </a:r>
            <a:r>
              <a:rPr lang="en-US" dirty="0"/>
              <a:t> Canopy distribution: </a:t>
            </a:r>
          </a:p>
          <a:p>
            <a:pPr lvl="2"/>
            <a:r>
              <a:rPr lang="en-US" dirty="0">
                <a:hlinkClick r:id="rId4"/>
              </a:rPr>
              <a:t>https://store.enthought.com/</a:t>
            </a:r>
            <a:endParaRPr lang="en-US" dirty="0"/>
          </a:p>
          <a:p>
            <a:pPr lvl="2"/>
            <a:r>
              <a:rPr lang="en-US" dirty="0"/>
              <a:t>Fill out the forms to get an academic license</a:t>
            </a:r>
          </a:p>
          <a:p>
            <a:pPr lvl="2"/>
            <a:r>
              <a:rPr lang="en-US" dirty="0"/>
              <a:t>Download Canopy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Further instructions if you need them: </a:t>
            </a:r>
            <a:r>
              <a:rPr lang="en-US" dirty="0">
                <a:hlinkClick r:id="rId5"/>
              </a:rPr>
              <a:t>http://researchcomputing.github.io/Meetup-Fall-2013/python/getting_started.html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06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details:</a:t>
            </a:r>
          </a:p>
          <a:p>
            <a:pPr lvl="1"/>
            <a:r>
              <a:rPr lang="en-US" dirty="0"/>
              <a:t>We will use Python 2.7.x</a:t>
            </a:r>
          </a:p>
          <a:p>
            <a:pPr lvl="1"/>
            <a:r>
              <a:rPr lang="en-US" dirty="0"/>
              <a:t>(not Python 3.x; there are some differences not worth the time)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install multiple versions of Python on your laptop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9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setup details:</a:t>
            </a:r>
          </a:p>
          <a:p>
            <a:pPr lvl="1"/>
            <a:r>
              <a:rPr lang="en-US" dirty="0"/>
              <a:t>We will need the following packages: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AutoShape 2" descr="data:image/jpeg;base64,/9j/4AAQSkZJRgABAQAAAQABAAD/2wCEAAkGBxQPEhUUDxQVFBQXFxUZGBcXFRYSFxcVFxYaFxUdGBUYHCgiHBonHhUdJDUkJS0sMS4uFyAzODQsNygtLy0BCgoKDg0OGRAQGjglHyI3KzUsLzQtNS0sLCstLy8sLCwsNDYsLDIsLCwsLDcsLCssKywsKysrLCwrKywsLCsrK//AABEIADsAoAMBIgACEQEDEQH/xAAcAAACAwEBAQEAAAAAAAAAAAAABwEGCAUEAwL/xABDEAABAwIDAwcIBwUJAAAAAAABAAIDBBEFEiEGBzE1QVFhcXKzEyIyNHSBkbIIF0JUc8LTFbHB0dIUI1JiZIKDk6H/xAAYAQEBAQEBAAAAAAAAAAAAAAAAAwIEAf/EAB4RAQACAgMAAwAAAAAAAAAAAAABAgMRITFxBBIT/9oADAMBAAIRAxEAPwB4pCSbwNom8aF3aKOUj4hPsqLIM31G+jFYnFsjIWOHFroXNcO0E3C6cW8XaF/o0TiDzijmt8VTt8XLFX3meExauQcbY+rqJ6OGStZknc2725SyxufsngvZjlS6GmmkZbMyKR7b6jM1hcLjtC9tlzNqPUqr2efw3IM+jfhiX+n/AOo/1L9M344kOIpz/wAZH5l8vo/8qj8CX8q0u5oIsdR0HVAicH3+SBwFZStc3ndC4tcOvI+4d2XCc2AY1DXwtnpXh8buBHEEcQ4HUHqKom9jd5T1VLLUU8bYqiFrngsaGCRrRdzXtGh0FweIPvVE+jvjDmVstPc5JYy+19A+M6Hts4j4dCDQ5Ki6lKGtw91Zis0PlXRgucbi7rWaDwuFXFj+++daTyX+uuDdupVMwLYU0s7JjUuky380sIvcW45z+5XO6xaIieJ21WZnuEqLoBQVlpCLqm47sO6qnfKKl0ea3mhhIFgOfOOhVOmw51FikMHlXSAOYbm7b5gT6NyrUxRaOJ5Rtkms8wb4UqApUVghCEGUN8XLFX3meExavWUN8XLFX3meExavQC5e1HqVV7PP4bl1Fy9qPUqr2efw3IM9fR+5VH4Ev5VpgFY72M2nlwqo/tEDWPfkcy0gcW2da/okG+ivMm/fEHCzYaZp6QyUn4GRA6tvcUZS4fVSSEAeSe0c13PaWtA67lI36PtE5+Jl4HmxwvLj0FxDWrwVAxjaSRoeySRgNx5hhp2E6XJta/xNr2509d3OxUeD05Y0h8z7GWS3pEXyhv8AlFzYdZPOgtqWOFcuyd6T5AmcljhXLsnek+QLowdX8Ry91M5KLebjdThGJ0lUJZDRyG0kdyWAtsJNOnK4OHSWlN5VDeps7+0cOmjaLyMHlY+nOwE2HaLj3rnWWyN4cLg3B1BGoIPCyUm9LHKmbE6PDqCZ8LnayuYbH+8I491jHO967u53aZtXhbTK6zqYGOQnmaxt2uPVk/cehVbc7G7E8SrcUlaQM2SK/MX83a1gYD30DnjZlAGugA11PvKWeN8uRdsXylM4JY43y5F2xfKV0fH7nyUc/UemcpUKVzrBCFXptucObxrqX3Txv+UlBnHfFyxV95nhMWr1kfehXx1OKVMtO9skbnMyvbqDaNoNveFpSHb7DX8K6m/3StZ8xCCyLl7UepVXs8/huXto6tkzA+F7JGO4PY4PaexzTYrxbUepVXs8/huQZ33CQtfigD2hw8jLoQHD7PMVpNlBE3URxg9TGj+Czf8AR+5VH4Ev5VpkIIshShBCWOFcuyd6T5AmcUsMMeG45IXEAZn8dPsBdGDq3iGbupoKCvkyoadA5pPUQVMkzW3zOAA43IFh19C51oZx2ue/AKrEqaIERVsQMdvNDWucTpb/AA5ntHUU693GAfs/D4ISLPy55Onyj/OcD2Xt7ktq17NosfjbFZ9JRgFzx5zX5XZj53Atc+w6wD2p4BHoSxxvlyLti+UpkvqGjQuaD1kBLTGHh2NxFpBF4uBv9kro+PHM+ShmniPTQUqFK51wUpPqEovvFV8Yv0020IFL9QlF94qvjF+mo+oSi+8VXxi/TTbQg5ezWCsoKaOnic5zIxYF1sxF762AHOvXiNIJ4pInEgSMewkcQHtLSRfn1XpQgoOxm62mwmpFRBLO9+RzMrzGW2da/otBvor6FKEAhCEEFU7Ft3sNTM+V8soLzcgZLDQDS7epXJC1W9qc1ZtSLdqfguwENJMyZkkrnNvYOyWNxbWzQV4drt1NJilQaieWoa9wa0hjow2zRYWzRk/+q/IS1ptO5K1ivTh7KbKU2FxeSpGFoJu5zjme89Lnfy0C7iELLSoY5sDDVzOmfJI1zrXDcltBbS7SV+ML3ew00rJWSyksdmAOSxPXZquSFSM19a2x+dd70gKUIU23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data:image/jpeg;base64,/9j/4AAQSkZJRgABAQAAAQABAAD/2wCEAAkGBxIOERQREhQVFRUXDhcUFBUXFhQXFhIYFRQWGBUUFBUYHCggGBolHBQUITIhKCkrLy4uFx8zODMsNygtLisBCgoKDg0OGxAQGzcmICQyLC8sNDcvLCwwKzQvLC0sLzQsLCwvLCwsLCwsLCwsLCwsLCwsLywsLCwsNCwsLCwsLP/AABEIAOEA4QMBEQACEQEDEQH/xAAcAAEAAgMBAQEAAAAAAAAAAAAABQYDBAcBAgj/xABFEAACAQIDBAcEBwQHCQAAAAAAAQIDEQQFMQYSIUETIlFhcYGRBzKhsRQjQlKCwdFTcqLhFRYzYpKT8QgXJFRzg7LS8P/EABoBAQACAwEAAAAAAAAAAAAAAAAEBQIDBgH/xAAxEQEAAgECBQEHAgcBAQAAAAAAAQIDBBEFEiExUUETFCIyYXGBkaEjQlKxwdHwMxX/2gAMAwEAAhEDEQA/AO4gAAAAAAAAAAAAAAAAAAAAAAAAAAAAAAAAAAAAAAAAAAAAAAAAAAAAAAAAAAAAAAAAAAAAAAAAAAAAAAAAAAAAAAAAAAAAAAAAAAAAAAAAAAAAAAAAAAAAAAAAAAAAAAAAAAAAAAAAAAAAAAAAAAAAAAAAAAAAAAAAAAAAAAAAAAAAAAAAAAAAAAAAHjdhvsIvGZ/RpcL7z7I8fjoQcvEMOPpvvP0TMWhy367bIjEbUzfuQUe9u7K+/Frz8tdv3TacMpHzTu0amfYiX27eCS/IjW4hqJ/mSK6LBH8rH/TGI/aS+Bh77n/qln7ph/pZqW0GIj9pPxSNteI56+u7XbQ4Z9ElhdquVSHnF/kyZi4t6ZK/oi5OGf0T+qeweOp1leEk+7mvFFniz48sb0lXZcN8c7WhsG5qAAAAAAAAAAAAAAAAAAAAAAIrNM8p0OqutPsWi/efIg6nX48PSOs/93TNPor5es9IVXH5pVrvrS4fdXBenMos+qy5vmnp4XOHTY8Xyx1aRHbwAAAAAPulVlBqUW01o0ZVtak81Z2l5asWja0LXkmfKraFWynyeil+jL3R8QjJ8GTv/dS6rQzT4qdv7J4tFcAAAAAAAAAAAAAAAAAADxuwFYzvaBu9Oi+GjnzfdH9Sk1nEZnemL9f9LjS6GI+PJ+n+1bZTrQAAAAAAAAAEBctnM06aO5N9eK1+8u3xOi4fq/a15Ld4/dRa7TeztzV7T+yaLFAAAAAAAAAAAAAAAAAACp7R5xvt0qb6q4Sa+0+xdxQ8Q1vPPs6dvX6rrQ6Tlj2l+/p9FfKpZAAAAAAAAAAAAz4LEujUjNcn6rmjZhyzivF49GvLjjJSaz6uhUqinFSWjSa8zra2i1YtHq5m1ZrMxL7MmIAAAAAAAAAAAAAABD7SZj0NPdj70+C7lzZX8Q1Psqcte8p2h0/tL809oUs5xfAAAAAAAAAAAAAALpstiN+govWMnHy1Xz+B0fDMnNh2n0UPEKcuXfymCwQQAAAAAAAAAAAAABsCgZxi+mrSlyvaPgtDlNXmnLlm36Ol02L2eOK/q0iO3gAAAAAAAAAAAAALLsbPjUj3RfzRc8It1tX7KricdKys5dKgAAAAGtjsfSw8d6rOMF3vi+5LVmdMdrztWGGTLTHG9p2VbG7e04tqlTc++T3U/LiyZTQWn5pV9+J1ifhjdH/1+rfsqf8AF+pt9wp5aP8A6d/ENrC7f/tKPnGX5MwtoP6ZbKcT/qqseWbRYbE8IVEpfdl1ZeSevkRMmnyU7wnYtViydp6pU0pAAA0M9xHRUJvm1urxfAi63J7PDafwk6THz5YhQjlnRgAAAAAAAGWWHmr3i1ZJy4aJ6Nmc47xvvHZhGSs7bT3fNOm5O0U27Xsu7UxrWbTtEMrWisby+WnqebPd3gAABYdjvfqfuL5ltwn57fZWcT+Sv3WsvVMAAAEdn2bQwdJ1JcXpCP3pfobcOKcltoaNRnjDTmlyrMswqYmbqVJXb0XKK7Irki6x460jarnsuW2S3NaWoZtYAA9TAtGz+2FSg1Cs9+npfWcfPmu4h5tJW3WvSVhp9fanS/WP3dDwuIhVipwkpRaumirtWaztK6reLRvXsymLJXdsavUhDtk5eit+ZUcWv8NarThlfitZVSjXAAbsBWs325wWFuuk6SX3adpestF6kzFoM2T02+6Jl1uKnrv9k1lOYRxVGFeF1Gcd5J2uu52I+XHOO80n0SMeSMlYtHqlsroRqVFGb4WbSvbeaXCN+VzPTY63ybW/1uw1F7UpvVt1cvUp04dHKlKU7NN70bdsZdvcb7aeJvWvLNZmfvH4lornmK2tzRaIj7Sw15UGpxjGUXH3Jbze/Z6SXI13nBMWiI2mO0777/dspGaJiZneJ7/RIRwbcq9OHOlT4yfem7t8iZGDe2THXxXujTm2il7eZa1PCwVbolvLdhPeldpykot8FyRoripGb2cb9Inee287f2bZyXnFzz6zG306/wB3zjJx+i0bRs96dnd8LNXdu88y2r7tTaPP/fl7ii3vF+vhFEFMAAFn2Np8Kku9L5l1wivS1lRxO3WsLKXKqAAADmO3OY9NiXBe7SW6vF8ZP5LyLjR4+XHv5UGvy8+Xb0hXCUhAAAAAATmy+fSwdSzd6Un112f3l3oj6jBGWv1S9LqZw269p7uqQkpJNcU1dPtKXs6GJ3VLbCd6sF2U/m/5FBxa2+WI+i74ZH8OZ+qBKtYgFT9pOc/RcI4RfXrXprtUbdd+nDzJ/DsHtMu89o6oWuzezx7R3lUvZzk8XRxOMqxTjGlKEL6e63N/+K82T+IZp564q+eqFocUctsll52ApbmX0O+Dl6tlZrp3z2WOjjbDVZ8JVjCXWjvRcWmtHx5p8maMV61n4o3htyUtaPhnaW3/AEkoKEaSlaNTfvN3bfZZLgiR71FIiuOO079Wj3ebTM5J7xt0fFXF0rS3KbUp6uUt5R43airfExtmx7TyV6z9d9vsyriybxzW6R+N/u9r5lvdL1bb8IR103bcdOOh7fVc3P0+aIj9Cmn5eXr2mZ/V9xzRb0ZuN5qm4Sd/furJvhqj2NXHNFpjrETE/V5OmnaaxPSZ3j6NeeKUqMabi7xk3GV+FpNXTVu41TlicUUmOsdvy2RjmMs3iek/4ahobgABd9mqG5h49sm5er4fBI6Xh2PkwR9ern9ffmzT9OiVJyGAAAHFMZVc6k5vWU5Sfm7nQ1jasQ5W881plhPWIAAAAAADpWwOY9Nh3Tb61J2/C+MfzXkVOtx8t+aPVe8Py8+Pln0ae1j/AOI/7UfnI5Hin/v+I/y6zh3/AI/mUMVyeAcW9puZ/SMa4p9WlBU12Xu3J+rt5HScNxcmHfz1UGvyc+Xbx0WbHUnQy7C5dT/tsSle32YtqVSUuxcbevYQqTz6i+e3av8A0Jd45MFcNe9v+lfcHho0acKcVaMIKC8Iqy+RVXtNrTafVZVrFaxWPR5i8ZTox3qk4wXbKSXzFaWvO1Y3LXrWN7Tsw4DN8PiG1RrU6jWqjJN+hlfDkp81ZhjTLS/yzu3TW2MWIxEKUd6coxiucmkvVntazadoh5a0VjeZauBzrDYiTjSrU5ySvaMk36Gy+DJSN7VmGFM2O87VndmxeYUaLiqlSMHKSjFNpOTeiS5mNMd77zWN9ntsla95bEpJK74Jat8jDuzauBzOhiHJUqsKjj7yjJPd8bGy+K9PmjZhTJS/yzuz/SaUatKlOpGEqs1GCk7OTb0S5mWDBfLbasMc2auKu9pdNilCNtEo+iSOsrEVjaHM2mZneWg9oMJ0saP0ik6k3aEFOLlJ8eCSfcz142sfj6WGg6lapCnBaynJRXqwMOU5xh8bB1MPVp1Yp2coSUkn2O2gG8BxTGUnCpOL1jUkn5M6Gk71iXK3ja0wwnrEAHoADwD0ALT7PMTuYmUPv0n6x4r4bxC11d8e/hYcOvtlmPMJba1fXr/pR+cjh+KR/H/Ef5dzw6f4P5QpXJ7DjcQqVOdR6Qpym/CMW38jKlea0Vj1Y2ty1mZ9H53lWVWs6lTSVXenbW0pXlb1Z13Ly02r6R0cxzc1t7OybJ4CpWqSzDER3Z1IqNCn+xpLReL4HO6rJWtYw07R3nzK909LWtOW/ee30hK7TZ3DL8PKtPi/dhH782nZfB+ho02C2a/LH5bs+aMVOaVO2Lyp5rKeOxv1q33GlTlfcVtbRvotLfMsdZljTRGLD08z6oOlxe3mcuXr4VXE0+hzbcwl1bGRUFDxW9FW+zr5E6s82l3y+EK0cup2x+XW9pc8p5fQdafF6QjznLkvDvKDT4LZr8sfld581cVOaXNshoVs/wAXKeInLoYdaUE2oq992EFyvbXXgXOe1NFi2xx1lVYYvq8m956QmfaJllHAUqGIwsFRqxxCjGUFZtbsnx7dFrf4kbQZb5rWpkneJhv1uOmKtb442ndXtgqVTHZjGrVlKpuJ1JOTvpwiuPK7RM101w6ea1jbfoi6OLZc8WtO+3VcPavmM6OFhTg2ulqOMmr6RSe7fv8AyZXcLxRbLNp9E7iOSa44iPVUPZ5nFDAdPXrTs3BQhTim5TfFvhotFxZYa/DkzctKR95QtFmpi5rWlcfZT0mdZw8bVX1eGptwjyi53jTVub4yk32pEnTaeuCnLH5R9RnnNfmlefbttC8HlrowbVTET6NNPioK0qj81w/ESGhyH2S4ujgq9XMK95dDS3KNNK861erwhCC13rb3HvAz+1yGYylQxGYTjF11N08JGTaw0IONt5abz3+L14eSCz/7NVGfSYyd30fR0o25OTcnfxSX8QHdwOW7bYF0cVJ/ZqddfKXxXxLnSX5scR4c/rsfJmmfPVAElDegeAAAAABNbHT3cZS7216xaNGqjfFKVop2zVWzbGn14S7Ytej/AJnD8Wr8dbO74Zb4bVV4qVmgdu6u5l+IfbS3f8Ukvk2StFG+eqNq52w2cn2DwUK+PowqJSjdyaej3Ytq/nYvtdeaYLTCl0dItmiJd2OXdG5N7XMw6TEU6Kd1Tp3aTv1pPn32SL7hWPbHNp9VLxLJveKx6N/ZGeOr4GFDCxhRheSliJSTbbm3JQhbhyV2atVGCmab5J3nx/ts005rYYrjjaPKz7L7IUcv66bqVmutUl36qK5fMhanWXzdO0eEzT6SmLr3ny597Uc16fF9FGScKUFFWd1vPjJ+Oi8i24bh5MXNPeVZxDLzZOWO0Lv7McCqWAhO1pVJSnJ9tpNR+C+JWcSyTbPMeFhoKRXDE+VW9rebKpWp4aL4U1vT/ekuC8l8ydwrDy0nJPqh8Sy72ikeiT9j2CSpVq/OVRU14RV3bzl8DTxbJvatPy28Mp8M2SO3uMjXUcvpQVWvVa5X6CN/7R9jtc06Gk0/jWnasfv9G7WXi38GsbzP7Kxtvl+FyyhTw1KCdepFOpUd3LdWrV/d3n2W4Im6LJl1F5vafhjtH/eEPV48eCkUrHWe8ut+wPJlh8rVZrr4irKb/di3CHyb8y1VrnX+0Lmyr5hToxkpRo0LOzT3Zzd5LhzsoegFi9gmxMHTWZ1lvSdSSw8XpDd6rq2+9feS7l3gUj23Z59MzWpGLvChFUI6WvG7m1+KTXkB2b2KZKsFlVKT4SrN15vThLhG9/7qQFm/rTgf+bw/+bT/AFA1ttMo+lUN6Pv07yj3r7Ufh8CVpM3s77T2lC1uD2tN47w5gXCgeAD0AAAABNbHQvjKXi36RZH1U/wpStFG+aq9bXUd6lGX3Z8fBr/Q5DitN8UW8S7Pht9skx5hUCgXaI2twEsTg69KKvJ07xXa4tSS87W8yRpckY81bS0amk3xWrDiGSZlLBYiFZK7hPjF8LripRfqzps2KMuOaeXP4sk4rxbw6Q9sq+ZfUYCjKMmrTqztaknzVuF9f0Kb3LHg+PPb8eVr73fN8OGPz4VvbjZCWBpUqsXKouKrTfF7747z7I66/mTNFrIy2ms9PH2RNXpJxVi0dfLW2N20nlydOUOkpOW9ZO0oPm48uPDgZ6vQxn+KJ2ljpdZOH4ZjeFpltPis3+owVOVKD4Va8nxgnqk1wT+PhqQfdcWm+PNO8+kJnvOTUfDijaPWVM222eeXV1BOUoSpqUZv7T0nfvvxt3ostHqfb039YQNXp/Y329EvsrtlioUYYKhRjUqcVTk2+qm79aK1td8boj6nRYpvOW9to9W/T6vJFYx1jefRrbfZBLBxoTk3OdRTdao/tVLp+lnw8DPQ6iMs2iOkRttH0YazBOOKzPWZ7z9WTYraLFwpvBYWlGc5Tcozd/q76yktLLW/zMdZpsU29rknaI/d7pdRlivs8cdf7Ol7I7LfRm+LrYiq71Kj1b7F2RKrLmvqbRSkdPSFljxV09ZveevrLm/tiwU6GaThPToabg+2Ljxa7t7fXkX+mwexxxRS6jN7XJNli2B2uzfF4WGVYGnBbkXF4pqV6NNtu7d92MleyfHw5khoU32jZCssx88KpyqbtOnJzlrOU4Kc5f4pSA/SPsvoqnk+DUeeFjLzlxfxYH5Wz1zeKruorT+k1N9dkt+W8vW4HcMvz7GbSUaeCwNGWDwkacaeJxDfHdiknSo27V/O3MJb/cblfbiP8xf+oHTgOeba7OdC3iKS6jd5xX2G/tfuv4FppNRzRyW7qXXaTkn2lO3r9FRJytAAAAAAtPs8w+9iZT5QpP1k7L4bxD11tse3lYcNrvlmfEOg47D9LTnDti158ikzY/aY5p5dBhvyXi3hzucXFtPVOz8jkpiYnaXTxMTG8PDx6icbs1g68+kqUISle7duL8bam+mqzUjlrbo030+K87zVI4XCwoxUKcYwitIxSS+Bqte1p3tO7ZWsVjaIZJwUk00mmrNPRrvRjE7dYZTG6FlsjgXLe+jU7+HD00JPvmfbbmlH91w778qXoUI04qMIqMVokkl6Ij2tNp3lviIiNoYswy+liYblaEZxve0lez7V2Myx5LY53rOzG+Ot42tG7FlmT4fCJqjSjC+rS4vxeplkzZMnzzu8x4qY/ljZlzDAUsTDo60Izje9pK/HtXYzHHktjnmrO0vb0reNrRuy5Bs9Cn9XhqUY397dVvOUjdEZtTbbv/hqmcWnrv2X/KMqjho9s2utL8l2Iv8AS6SuCPM+VLqdVbNP0YM/2XweY7v0qhCq4e65LjG+qTXG3DQlordy3LaOEpqlQpwpwWkYJJfADSxWy+CrV3iamHpzrNJb8oqT6qsrX04AS1OCilGKSSVkkrJeCAgMy2Iy7FVnXrYWlOo9ZOPvd8lo34gTtCjGnFQhFRilZRikkvBIDIAA8lFNWaumrNdoJjdS8+2J3m54Zpc3Ten4Xy8Cww63bpf9VVqOHb/Fj/RTMZgKtB2qQlF96dn4PRlhXJW3yyq74r0na0bNYyYPQPAM2GwtSq92nCU32RTf+h5a1axvMsq0tadqxu6bshkrwdF79uknK8rcbW0V/wD7Up9VmjJbp2hfaPTzhp17yniMmIDO8h6WTqU7KT96L0l3p9pVazh/tLc+Pv6rLSa72ccl+ytYnBVKXvwku+3D10KbJgyY/mrMLambHf5Za5qbAAAAAANjDYGpV9yEn324euhtx4MmT5atWTNjx/NKdwGzD1rS/DH82WeDhU98s/iFfm4lHbHCxYbDQpR3YJJd35lxjx1x15axtCrvkted7TuymbAAAAAAAAAAAAHzOCkrNJrsauexMx2eTET3RuI2dwtR3lRhfuW78jbXUZY7WaLaXDbvVqvZDB3v0f8AFL9TP3vL5Ye44PDPR2ZwkOKoxfjd/NmM6nLPqyro8MfypKhh4U1aEYxXZFJL4GmbTPeW+ta16RDKeMgAB41fU8mN+5E7NSrlVCetOPkrfI0X0mG3esN9dTlr2tLTns3QfKS8JMjzwzBPp+7fHEM0MUtl6P3przX6GueFYvMs44ll8Q8Wy1L78/4f0EcJxf1T+3+nv/08niGans3QWqk/GX6GyvDMEd9/1a54hmluUcqow0px81f5kimkw07Vhotqctu9m2lYkND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5" name="Picture 15" descr="http://statsmodels.sourceforge.net/stable/_static/statsmodels_hybi_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4999037"/>
            <a:ext cx="39719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3222625" cy="11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40667"/>
            <a:ext cx="3352800" cy="93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5" y="4953000"/>
            <a:ext cx="3526365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92" y="2438400"/>
            <a:ext cx="366310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27" y="3581400"/>
            <a:ext cx="1807635" cy="98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9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3200400"/>
            <a:ext cx="8229600" cy="2956560"/>
          </a:xfrm>
        </p:spPr>
        <p:txBody>
          <a:bodyPr/>
          <a:lstStyle/>
          <a:p>
            <a:r>
              <a:rPr lang="en-US" dirty="0"/>
              <a:t>That line is tangled</a:t>
            </a:r>
          </a:p>
          <a:p>
            <a:pPr lvl="1"/>
            <a:r>
              <a:rPr lang="en-US" dirty="0"/>
              <a:t>“Big”</a:t>
            </a:r>
          </a:p>
          <a:p>
            <a:pPr lvl="2"/>
            <a:r>
              <a:rPr lang="en-US" dirty="0"/>
              <a:t>but it isn’t really about how many data centers the company has</a:t>
            </a:r>
          </a:p>
          <a:p>
            <a:pPr lvl="2"/>
            <a:endParaRPr lang="en-US" dirty="0"/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How is the data I have is related to the insights I want?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1702175"/>
            <a:ext cx="1828800" cy="1295400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Big Data</a:t>
            </a:r>
          </a:p>
        </p:txBody>
      </p:sp>
      <p:sp>
        <p:nvSpPr>
          <p:cNvPr id="8" name="Oval 7"/>
          <p:cNvSpPr/>
          <p:nvPr/>
        </p:nvSpPr>
        <p:spPr>
          <a:xfrm>
            <a:off x="5638800" y="1702175"/>
            <a:ext cx="2286000" cy="1295400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2819400" y="1371600"/>
            <a:ext cx="2819400" cy="1410266"/>
          </a:xfrm>
          <a:custGeom>
            <a:avLst/>
            <a:gdLst>
              <a:gd name="connsiteX0" fmla="*/ 0 w 2819400"/>
              <a:gd name="connsiteY0" fmla="*/ 952875 h 1410266"/>
              <a:gd name="connsiteX1" fmla="*/ 469900 w 2819400"/>
              <a:gd name="connsiteY1" fmla="*/ 952875 h 1410266"/>
              <a:gd name="connsiteX2" fmla="*/ 889000 w 2819400"/>
              <a:gd name="connsiteY2" fmla="*/ 495675 h 1410266"/>
              <a:gd name="connsiteX3" fmla="*/ 1333500 w 2819400"/>
              <a:gd name="connsiteY3" fmla="*/ 838575 h 1410266"/>
              <a:gd name="connsiteX4" fmla="*/ 1079500 w 2819400"/>
              <a:gd name="connsiteY4" fmla="*/ 1206875 h 1410266"/>
              <a:gd name="connsiteX5" fmla="*/ 1117600 w 2819400"/>
              <a:gd name="connsiteY5" fmla="*/ 368675 h 1410266"/>
              <a:gd name="connsiteX6" fmla="*/ 901700 w 2819400"/>
              <a:gd name="connsiteY6" fmla="*/ 375 h 1410266"/>
              <a:gd name="connsiteX7" fmla="*/ 889000 w 2819400"/>
              <a:gd name="connsiteY7" fmla="*/ 305175 h 1410266"/>
              <a:gd name="connsiteX8" fmla="*/ 1397000 w 2819400"/>
              <a:gd name="connsiteY8" fmla="*/ 597275 h 1410266"/>
              <a:gd name="connsiteX9" fmla="*/ 927100 w 2819400"/>
              <a:gd name="connsiteY9" fmla="*/ 902075 h 1410266"/>
              <a:gd name="connsiteX10" fmla="*/ 1879600 w 2819400"/>
              <a:gd name="connsiteY10" fmla="*/ 1270375 h 1410266"/>
              <a:gd name="connsiteX11" fmla="*/ 1778000 w 2819400"/>
              <a:gd name="connsiteY11" fmla="*/ 228975 h 1410266"/>
              <a:gd name="connsiteX12" fmla="*/ 2425700 w 2819400"/>
              <a:gd name="connsiteY12" fmla="*/ 140075 h 1410266"/>
              <a:gd name="connsiteX13" fmla="*/ 1676400 w 2819400"/>
              <a:gd name="connsiteY13" fmla="*/ 1041775 h 1410266"/>
              <a:gd name="connsiteX14" fmla="*/ 1206500 w 2819400"/>
              <a:gd name="connsiteY14" fmla="*/ 1410075 h 1410266"/>
              <a:gd name="connsiteX15" fmla="*/ 609600 w 2819400"/>
              <a:gd name="connsiteY15" fmla="*/ 1079875 h 1410266"/>
              <a:gd name="connsiteX16" fmla="*/ 596900 w 2819400"/>
              <a:gd name="connsiteY16" fmla="*/ 305175 h 1410266"/>
              <a:gd name="connsiteX17" fmla="*/ 1460500 w 2819400"/>
              <a:gd name="connsiteY17" fmla="*/ 292475 h 1410266"/>
              <a:gd name="connsiteX18" fmla="*/ 2019300 w 2819400"/>
              <a:gd name="connsiteY18" fmla="*/ 495675 h 1410266"/>
              <a:gd name="connsiteX19" fmla="*/ 2209800 w 2819400"/>
              <a:gd name="connsiteY19" fmla="*/ 1105275 h 1410266"/>
              <a:gd name="connsiteX20" fmla="*/ 2476500 w 2819400"/>
              <a:gd name="connsiteY20" fmla="*/ 1206875 h 1410266"/>
              <a:gd name="connsiteX21" fmla="*/ 2819400 w 2819400"/>
              <a:gd name="connsiteY21" fmla="*/ 1041775 h 141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19400" h="1410266">
                <a:moveTo>
                  <a:pt x="0" y="952875"/>
                </a:moveTo>
                <a:cubicBezTo>
                  <a:pt x="160866" y="990975"/>
                  <a:pt x="321733" y="1029075"/>
                  <a:pt x="469900" y="952875"/>
                </a:cubicBezTo>
                <a:cubicBezTo>
                  <a:pt x="618067" y="876675"/>
                  <a:pt x="745067" y="514725"/>
                  <a:pt x="889000" y="495675"/>
                </a:cubicBezTo>
                <a:cubicBezTo>
                  <a:pt x="1032933" y="476625"/>
                  <a:pt x="1301750" y="720042"/>
                  <a:pt x="1333500" y="838575"/>
                </a:cubicBezTo>
                <a:cubicBezTo>
                  <a:pt x="1365250" y="957108"/>
                  <a:pt x="1115483" y="1285192"/>
                  <a:pt x="1079500" y="1206875"/>
                </a:cubicBezTo>
                <a:cubicBezTo>
                  <a:pt x="1043517" y="1128558"/>
                  <a:pt x="1147233" y="569758"/>
                  <a:pt x="1117600" y="368675"/>
                </a:cubicBezTo>
                <a:cubicBezTo>
                  <a:pt x="1087967" y="167592"/>
                  <a:pt x="939800" y="10958"/>
                  <a:pt x="901700" y="375"/>
                </a:cubicBezTo>
                <a:cubicBezTo>
                  <a:pt x="863600" y="-10208"/>
                  <a:pt x="806450" y="205692"/>
                  <a:pt x="889000" y="305175"/>
                </a:cubicBezTo>
                <a:cubicBezTo>
                  <a:pt x="971550" y="404658"/>
                  <a:pt x="1390650" y="497792"/>
                  <a:pt x="1397000" y="597275"/>
                </a:cubicBezTo>
                <a:cubicBezTo>
                  <a:pt x="1403350" y="696758"/>
                  <a:pt x="846667" y="789892"/>
                  <a:pt x="927100" y="902075"/>
                </a:cubicBezTo>
                <a:cubicBezTo>
                  <a:pt x="1007533" y="1014258"/>
                  <a:pt x="1737783" y="1382558"/>
                  <a:pt x="1879600" y="1270375"/>
                </a:cubicBezTo>
                <a:cubicBezTo>
                  <a:pt x="2021417" y="1158192"/>
                  <a:pt x="1686983" y="417358"/>
                  <a:pt x="1778000" y="228975"/>
                </a:cubicBezTo>
                <a:cubicBezTo>
                  <a:pt x="1869017" y="40592"/>
                  <a:pt x="2442633" y="4608"/>
                  <a:pt x="2425700" y="140075"/>
                </a:cubicBezTo>
                <a:cubicBezTo>
                  <a:pt x="2408767" y="275542"/>
                  <a:pt x="1879600" y="830108"/>
                  <a:pt x="1676400" y="1041775"/>
                </a:cubicBezTo>
                <a:cubicBezTo>
                  <a:pt x="1473200" y="1253442"/>
                  <a:pt x="1384300" y="1403725"/>
                  <a:pt x="1206500" y="1410075"/>
                </a:cubicBezTo>
                <a:cubicBezTo>
                  <a:pt x="1028700" y="1416425"/>
                  <a:pt x="711200" y="1264025"/>
                  <a:pt x="609600" y="1079875"/>
                </a:cubicBezTo>
                <a:cubicBezTo>
                  <a:pt x="508000" y="895725"/>
                  <a:pt x="455083" y="436408"/>
                  <a:pt x="596900" y="305175"/>
                </a:cubicBezTo>
                <a:cubicBezTo>
                  <a:pt x="738717" y="173942"/>
                  <a:pt x="1223433" y="260725"/>
                  <a:pt x="1460500" y="292475"/>
                </a:cubicBezTo>
                <a:cubicBezTo>
                  <a:pt x="1697567" y="324225"/>
                  <a:pt x="1894417" y="360208"/>
                  <a:pt x="2019300" y="495675"/>
                </a:cubicBezTo>
                <a:cubicBezTo>
                  <a:pt x="2144183" y="631142"/>
                  <a:pt x="2133600" y="986742"/>
                  <a:pt x="2209800" y="1105275"/>
                </a:cubicBezTo>
                <a:cubicBezTo>
                  <a:pt x="2286000" y="1223808"/>
                  <a:pt x="2374900" y="1217458"/>
                  <a:pt x="2476500" y="1206875"/>
                </a:cubicBezTo>
                <a:cubicBezTo>
                  <a:pt x="2578100" y="1196292"/>
                  <a:pt x="2698750" y="1119033"/>
                  <a:pt x="2819400" y="10417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run Python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Jupyter</a:t>
            </a:r>
            <a:r>
              <a:rPr lang="en-US" dirty="0"/>
              <a:t> shell</a:t>
            </a:r>
          </a:p>
          <a:p>
            <a:pPr lvl="2"/>
            <a:r>
              <a:rPr lang="en-US" dirty="0"/>
              <a:t>For interactive testing of statements</a:t>
            </a:r>
          </a:p>
          <a:p>
            <a:pPr lvl="2"/>
            <a:r>
              <a:rPr lang="en-US" dirty="0"/>
              <a:t>Type </a:t>
            </a:r>
            <a:r>
              <a:rPr lang="en-US" i="1" dirty="0" err="1"/>
              <a:t>jupyter</a:t>
            </a:r>
            <a:r>
              <a:rPr lang="en-US" dirty="0"/>
              <a:t> on the command line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also run programs directly from the command line</a:t>
            </a:r>
          </a:p>
          <a:p>
            <a:pPr lvl="2"/>
            <a:r>
              <a:rPr lang="en-US" i="1" dirty="0"/>
              <a:t>python filename.py</a:t>
            </a:r>
            <a:endParaRPr lang="en-US" dirty="0"/>
          </a:p>
          <a:p>
            <a:pPr lvl="2"/>
            <a:r>
              <a:rPr lang="en-US" dirty="0"/>
              <a:t>will run the python code in filename.py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/>
              <a:t>Combine code, results, and text in one webpage</a:t>
            </a:r>
          </a:p>
          <a:p>
            <a:pPr lvl="2"/>
            <a:r>
              <a:rPr lang="en-US" dirty="0"/>
              <a:t>Run </a:t>
            </a:r>
            <a:r>
              <a:rPr lang="en-US" i="1" dirty="0" err="1"/>
              <a:t>jupyter</a:t>
            </a:r>
            <a:r>
              <a:rPr lang="en-US" i="1" dirty="0"/>
              <a:t> notebook </a:t>
            </a:r>
            <a:r>
              <a:rPr lang="en-US" dirty="0"/>
              <a:t>on the </a:t>
            </a:r>
            <a:r>
              <a:rPr lang="en-US" dirty="0" err="1"/>
              <a:t>commandline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71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code I show will be in notebook form</a:t>
            </a:r>
          </a:p>
          <a:p>
            <a:endParaRPr lang="en-US" dirty="0"/>
          </a:p>
          <a:p>
            <a:r>
              <a:rPr lang="en-US" dirty="0"/>
              <a:t>For assignments, you will create notebooks</a:t>
            </a:r>
          </a:p>
          <a:p>
            <a:pPr lvl="1"/>
            <a:r>
              <a:rPr lang="en-US" dirty="0"/>
              <a:t>Combines code, plots, and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6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050" y="1811765"/>
            <a:ext cx="6972550" cy="436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install Python (search for anaconda python)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91373" y="46482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05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6267450" cy="42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command-line, run:</a:t>
            </a:r>
          </a:p>
          <a:p>
            <a:pPr lvl="1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162800" y="3962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45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7458075" cy="349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 the command-line, run:</a:t>
            </a:r>
          </a:p>
          <a:p>
            <a:pPr lvl="1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62600" y="5105400"/>
            <a:ext cx="609600" cy="609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10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240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68018" y="1524000"/>
            <a:ext cx="2971800" cy="859299"/>
            <a:chOff x="4114800" y="1371598"/>
            <a:chExt cx="2971800" cy="859299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114800" y="1828800"/>
              <a:ext cx="762000" cy="40209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876800" y="1371598"/>
              <a:ext cx="2209800" cy="85929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Change the name of the notebook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4036" y="3810000"/>
            <a:ext cx="2621764" cy="1222665"/>
            <a:chOff x="4004068" y="761998"/>
            <a:chExt cx="2621764" cy="1222665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4229100" y="761998"/>
              <a:ext cx="1066800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004068" y="1375063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Write some code here; then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4" y="1447800"/>
            <a:ext cx="7126639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71800" y="3713072"/>
            <a:ext cx="3688564" cy="609600"/>
            <a:chOff x="4229100" y="559402"/>
            <a:chExt cx="3688564" cy="609600"/>
          </a:xfrm>
        </p:grpSpPr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 flipV="1">
              <a:off x="4229100" y="813100"/>
              <a:ext cx="1066800" cy="5110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295900" y="559402"/>
              <a:ext cx="2621764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Output of the code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47900" y="4322672"/>
            <a:ext cx="1447800" cy="1219200"/>
            <a:chOff x="5101832" y="-50198"/>
            <a:chExt cx="1447800" cy="12192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5101832" y="-50198"/>
              <a:ext cx="820934" cy="6096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295900" y="559402"/>
              <a:ext cx="12537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New cell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40659" y="1742303"/>
            <a:ext cx="2320532" cy="1295400"/>
            <a:chOff x="5295900" y="559402"/>
            <a:chExt cx="2320532" cy="1295400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539982" y="1169002"/>
              <a:ext cx="916184" cy="68580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5295900" y="559402"/>
              <a:ext cx="2320532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Change the cell type to “Markdown”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4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76162"/>
            <a:ext cx="6630900" cy="45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10200" y="4343400"/>
            <a:ext cx="3193257" cy="2242912"/>
            <a:chOff x="4388538" y="2088390"/>
            <a:chExt cx="3193257" cy="2242912"/>
          </a:xfrm>
        </p:grpSpPr>
        <p:cxnSp>
          <p:nvCxnSpPr>
            <p:cNvPr id="7" name="Straight Arrow Connector 6"/>
            <p:cNvCxnSpPr>
              <a:stCxn id="8" idx="0"/>
            </p:cNvCxnSpPr>
            <p:nvPr/>
          </p:nvCxnSpPr>
          <p:spPr>
            <a:xfrm flipH="1" flipV="1">
              <a:off x="5539983" y="2088390"/>
              <a:ext cx="445184" cy="49031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388538" y="2578702"/>
              <a:ext cx="3193257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This cell is now interpreted as “Markdown”, which is text with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FF0000"/>
                  </a:solidFill>
                </a:rPr>
                <a:t> _</a:t>
              </a:r>
              <a:r>
                <a:rPr lang="en-US" i="1" dirty="0">
                  <a:solidFill>
                    <a:srgbClr val="FF0000"/>
                  </a:solidFill>
                </a:rPr>
                <a:t>italics</a:t>
              </a:r>
              <a:r>
                <a:rPr lang="en-US" dirty="0">
                  <a:solidFill>
                    <a:srgbClr val="FF0000"/>
                  </a:solidFill>
                </a:rPr>
                <a:t>_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solidFill>
                    <a:srgbClr val="FF0000"/>
                  </a:solidFill>
                </a:rPr>
                <a:t>**bold**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rgbClr val="FF0000"/>
                  </a:solidFill>
                </a:rPr>
                <a:t>and many other options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Again, hit Alt-Enter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1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679478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9200" y="4025117"/>
            <a:ext cx="3200400" cy="1066800"/>
            <a:chOff x="4464738" y="3781346"/>
            <a:chExt cx="3200400" cy="1066800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5908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The Markdown cell gets converted into italicized and bolded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19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447800"/>
            <a:ext cx="701484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Python notebooks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72200" y="4505780"/>
            <a:ext cx="2819400" cy="980422"/>
            <a:chOff x="4464738" y="3781346"/>
            <a:chExt cx="2819400" cy="98042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64738" y="4314746"/>
              <a:ext cx="609600" cy="962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4338" y="3781346"/>
              <a:ext cx="2209800" cy="98042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Figures generated by your code are easily shown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4800" y="2895600"/>
            <a:ext cx="1462439" cy="1076978"/>
            <a:chOff x="5448020" y="3613191"/>
            <a:chExt cx="1462439" cy="107697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369738" y="3613191"/>
              <a:ext cx="540721" cy="32135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448020" y="3944725"/>
              <a:ext cx="1462439" cy="74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Save when you’re done!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68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should I distribute law enforcement units throughout New York?”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30" y="3381375"/>
            <a:ext cx="36766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6400" y="43307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at the number of complaints from each Borough</a:t>
            </a:r>
          </a:p>
        </p:txBody>
      </p:sp>
    </p:spTree>
    <p:extLst>
      <p:ext uri="{BB962C8B-B14F-4D97-AF65-F5344CB8AC3E}">
        <p14:creationId xmlns:p14="http://schemas.microsoft.com/office/powerpoint/2010/main" val="39218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4A2-BE3E-4032-BCA3-C28CFF59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bit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43722-5515-47EC-B639-C399CA2D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A4A2-C1B0-4FF7-B8C5-67454155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6CB62-5086-41E3-98D1-2F90DCA3739C}"/>
              </a:ext>
            </a:extLst>
          </p:cNvPr>
          <p:cNvSpPr txBox="1"/>
          <p:nvPr/>
        </p:nvSpPr>
        <p:spPr>
          <a:xfrm>
            <a:off x="1066800" y="180783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4F93D-BA20-46F5-BFEA-14719053C77E}"/>
              </a:ext>
            </a:extLst>
          </p:cNvPr>
          <p:cNvSpPr txBox="1"/>
          <p:nvPr/>
        </p:nvSpPr>
        <p:spPr>
          <a:xfrm>
            <a:off x="4876800" y="1834110"/>
            <a:ext cx="304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Analysis / Decision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61BABA-DB38-41DC-ADF8-7F9836911B7C}"/>
              </a:ext>
            </a:extLst>
          </p:cNvPr>
          <p:cNvCxnSpPr/>
          <p:nvPr/>
        </p:nvCxnSpPr>
        <p:spPr>
          <a:xfrm>
            <a:off x="2514600" y="2133678"/>
            <a:ext cx="2514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7AF076-B5DA-41FC-B721-FA83BF716087}"/>
              </a:ext>
            </a:extLst>
          </p:cNvPr>
          <p:cNvSpPr txBox="1"/>
          <p:nvPr/>
        </p:nvSpPr>
        <p:spPr>
          <a:xfrm>
            <a:off x="2822448" y="150613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This course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31C76-2CA6-409F-B1CA-0324AE9C3360}"/>
              </a:ext>
            </a:extLst>
          </p:cNvPr>
          <p:cNvSpPr txBox="1"/>
          <p:nvPr/>
        </p:nvSpPr>
        <p:spPr>
          <a:xfrm>
            <a:off x="1410592" y="2995998"/>
            <a:ext cx="1219200" cy="307777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Base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062E6-A25A-4724-B886-53A7F55B035F}"/>
              </a:ext>
            </a:extLst>
          </p:cNvPr>
          <p:cNvSpPr txBox="1"/>
          <p:nvPr/>
        </p:nvSpPr>
        <p:spPr>
          <a:xfrm>
            <a:off x="3008164" y="2995997"/>
            <a:ext cx="1460938" cy="64633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Exploratory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F596A-E531-491E-ADE0-F176254CC082}"/>
              </a:ext>
            </a:extLst>
          </p:cNvPr>
          <p:cNvSpPr txBox="1"/>
          <p:nvPr/>
        </p:nvSpPr>
        <p:spPr>
          <a:xfrm>
            <a:off x="4844954" y="4154268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Theory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D7FCE-F45B-4307-983A-24A001B219DB}"/>
              </a:ext>
            </a:extLst>
          </p:cNvPr>
          <p:cNvSpPr txBox="1"/>
          <p:nvPr/>
        </p:nvSpPr>
        <p:spPr>
          <a:xfrm>
            <a:off x="6833932" y="4154268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Optimization for model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FD9D5-7889-47A1-98B9-229D2B359B5C}"/>
              </a:ext>
            </a:extLst>
          </p:cNvPr>
          <p:cNvSpPr txBox="1"/>
          <p:nvPr/>
        </p:nvSpPr>
        <p:spPr>
          <a:xfrm>
            <a:off x="2795332" y="4154269"/>
            <a:ext cx="17657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Statistical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5122FD-7706-4FB7-AB94-561B42415800}"/>
              </a:ext>
            </a:extLst>
          </p:cNvPr>
          <p:cNvSpPr txBox="1"/>
          <p:nvPr/>
        </p:nvSpPr>
        <p:spPr>
          <a:xfrm>
            <a:off x="4836544" y="2968066"/>
            <a:ext cx="1765738" cy="64633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Classification toolkits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52A5D-CE50-4FDA-B6C0-3D85D743FDB5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2020192" y="2706467"/>
            <a:ext cx="1716656" cy="28953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CAA35D-6327-4212-97EF-B78C0BADFBB6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3736848" y="2706467"/>
            <a:ext cx="1785" cy="28953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D62BFD-12D7-4241-B25E-11DE5185814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H="1" flipV="1">
            <a:off x="3736848" y="2706467"/>
            <a:ext cx="1982565" cy="26159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004639-2C1A-418B-AF8A-473E769FA72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3678201" y="3614397"/>
            <a:ext cx="2041212" cy="53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4CBB8B2-3FD9-4F9F-BF33-0D30EC9100A8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flipH="1" flipV="1">
            <a:off x="5719413" y="3614397"/>
            <a:ext cx="8410" cy="53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B87A2-E332-4EBE-B342-FB97A4C51B4B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H="1" flipV="1">
            <a:off x="5719413" y="3614397"/>
            <a:ext cx="1997388" cy="53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11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bit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learn Python so as to get to the good stuff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Data mining and machine learning</a:t>
            </a:r>
          </a:p>
          <a:p>
            <a:endParaRPr lang="en-US" dirty="0"/>
          </a:p>
          <a:p>
            <a:r>
              <a:rPr lang="en-US" dirty="0"/>
              <a:t>I cannot teach you all of Python</a:t>
            </a:r>
          </a:p>
          <a:p>
            <a:pPr lvl="1"/>
            <a:r>
              <a:rPr lang="en-US" dirty="0"/>
              <a:t>Ask Google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5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“I’m visiting New York and I hate noise. What should I avoid?”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10200" y="4213225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 noise complaints around each street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35433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7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6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“What movies are rated very differently by men and women?”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971800"/>
            <a:ext cx="64293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15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7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is advertising on TV, Radio, and Newspapers related to sales?”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780" y="3048000"/>
            <a:ext cx="39052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77702" y="4330700"/>
            <a:ext cx="2232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TV and Radio matter, Newspapers not at all (!)</a:t>
            </a:r>
          </a:p>
        </p:txBody>
      </p:sp>
    </p:spTree>
    <p:extLst>
      <p:ext uri="{BB962C8B-B14F-4D97-AF65-F5344CB8AC3E}">
        <p14:creationId xmlns:p14="http://schemas.microsoft.com/office/powerpoint/2010/main" val="36776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83820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well does a trading strategy work?”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99880" y="1241818"/>
            <a:ext cx="4762919" cy="588583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55094"/>
            <a:ext cx="4548119" cy="30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13126"/>
            <a:ext cx="4114800" cy="302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2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about?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AAC66-D9E8-4BC6-8F11-1A22B24E1321}" type="slidenum">
              <a:rPr lang="en-US" smtClean="0"/>
              <a:t>9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8229600" cy="3794760"/>
          </a:xfrm>
        </p:spPr>
        <p:txBody>
          <a:bodyPr/>
          <a:lstStyle/>
          <a:p>
            <a:r>
              <a:rPr lang="en-US" sz="2700" dirty="0">
                <a:solidFill>
                  <a:srgbClr val="0070C0"/>
                </a:solidFill>
              </a:rPr>
              <a:t>How is the data I have is related to the insights I want?</a:t>
            </a:r>
          </a:p>
          <a:p>
            <a:pPr lvl="1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Exploratory data analysis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“Does the data look right?”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 we analyze relationships between variables?”</a:t>
            </a:r>
          </a:p>
          <a:p>
            <a:pPr lvl="2"/>
            <a:r>
              <a:rPr lang="en-US" sz="2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“How does the data change depending on user groups?”</a:t>
            </a:r>
          </a:p>
          <a:p>
            <a:pPr lvl="2"/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sz="2100" dirty="0">
                <a:solidFill>
                  <a:srgbClr val="0070C0"/>
                </a:solidFill>
              </a:rPr>
              <a:t>Leads to a concrete problem</a:t>
            </a:r>
          </a:p>
          <a:p>
            <a:pPr lvl="2"/>
            <a:r>
              <a:rPr lang="en-US" sz="2100" dirty="0">
                <a:solidFill>
                  <a:srgbClr val="0070C0"/>
                </a:solidFill>
              </a:rPr>
              <a:t>(asking the </a:t>
            </a:r>
            <a:r>
              <a:rPr lang="en-US" sz="2100" i="1" dirty="0">
                <a:solidFill>
                  <a:srgbClr val="0070C0"/>
                </a:solidFill>
              </a:rPr>
              <a:t>right </a:t>
            </a:r>
            <a:r>
              <a:rPr lang="en-US" sz="2100" dirty="0">
                <a:solidFill>
                  <a:srgbClr val="0070C0"/>
                </a:solidFill>
              </a:rPr>
              <a:t>questions)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76400" y="1241818"/>
            <a:ext cx="5486400" cy="978275"/>
            <a:chOff x="990600" y="1371600"/>
            <a:chExt cx="6934200" cy="1625975"/>
          </a:xfrm>
        </p:grpSpPr>
        <p:sp>
          <p:nvSpPr>
            <p:cNvPr id="7" name="Rounded Rectangle 6"/>
            <p:cNvSpPr/>
            <p:nvPr/>
          </p:nvSpPr>
          <p:spPr>
            <a:xfrm>
              <a:off x="990600" y="1702175"/>
              <a:ext cx="1828800" cy="1295400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Big Data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38800" y="1702175"/>
              <a:ext cx="2286000" cy="12954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Insights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819400" y="1371600"/>
              <a:ext cx="2819400" cy="1410266"/>
            </a:xfrm>
            <a:custGeom>
              <a:avLst/>
              <a:gdLst>
                <a:gd name="connsiteX0" fmla="*/ 0 w 2819400"/>
                <a:gd name="connsiteY0" fmla="*/ 952875 h 1410266"/>
                <a:gd name="connsiteX1" fmla="*/ 469900 w 2819400"/>
                <a:gd name="connsiteY1" fmla="*/ 952875 h 1410266"/>
                <a:gd name="connsiteX2" fmla="*/ 889000 w 2819400"/>
                <a:gd name="connsiteY2" fmla="*/ 495675 h 1410266"/>
                <a:gd name="connsiteX3" fmla="*/ 1333500 w 2819400"/>
                <a:gd name="connsiteY3" fmla="*/ 838575 h 1410266"/>
                <a:gd name="connsiteX4" fmla="*/ 1079500 w 2819400"/>
                <a:gd name="connsiteY4" fmla="*/ 1206875 h 1410266"/>
                <a:gd name="connsiteX5" fmla="*/ 1117600 w 2819400"/>
                <a:gd name="connsiteY5" fmla="*/ 368675 h 1410266"/>
                <a:gd name="connsiteX6" fmla="*/ 901700 w 2819400"/>
                <a:gd name="connsiteY6" fmla="*/ 375 h 1410266"/>
                <a:gd name="connsiteX7" fmla="*/ 889000 w 2819400"/>
                <a:gd name="connsiteY7" fmla="*/ 305175 h 1410266"/>
                <a:gd name="connsiteX8" fmla="*/ 1397000 w 2819400"/>
                <a:gd name="connsiteY8" fmla="*/ 597275 h 1410266"/>
                <a:gd name="connsiteX9" fmla="*/ 927100 w 2819400"/>
                <a:gd name="connsiteY9" fmla="*/ 902075 h 1410266"/>
                <a:gd name="connsiteX10" fmla="*/ 1879600 w 2819400"/>
                <a:gd name="connsiteY10" fmla="*/ 1270375 h 1410266"/>
                <a:gd name="connsiteX11" fmla="*/ 1778000 w 2819400"/>
                <a:gd name="connsiteY11" fmla="*/ 228975 h 1410266"/>
                <a:gd name="connsiteX12" fmla="*/ 2425700 w 2819400"/>
                <a:gd name="connsiteY12" fmla="*/ 140075 h 1410266"/>
                <a:gd name="connsiteX13" fmla="*/ 1676400 w 2819400"/>
                <a:gd name="connsiteY13" fmla="*/ 1041775 h 1410266"/>
                <a:gd name="connsiteX14" fmla="*/ 1206500 w 2819400"/>
                <a:gd name="connsiteY14" fmla="*/ 1410075 h 1410266"/>
                <a:gd name="connsiteX15" fmla="*/ 609600 w 2819400"/>
                <a:gd name="connsiteY15" fmla="*/ 1079875 h 1410266"/>
                <a:gd name="connsiteX16" fmla="*/ 596900 w 2819400"/>
                <a:gd name="connsiteY16" fmla="*/ 305175 h 1410266"/>
                <a:gd name="connsiteX17" fmla="*/ 1460500 w 2819400"/>
                <a:gd name="connsiteY17" fmla="*/ 292475 h 1410266"/>
                <a:gd name="connsiteX18" fmla="*/ 2019300 w 2819400"/>
                <a:gd name="connsiteY18" fmla="*/ 495675 h 1410266"/>
                <a:gd name="connsiteX19" fmla="*/ 2209800 w 2819400"/>
                <a:gd name="connsiteY19" fmla="*/ 1105275 h 1410266"/>
                <a:gd name="connsiteX20" fmla="*/ 2476500 w 2819400"/>
                <a:gd name="connsiteY20" fmla="*/ 1206875 h 1410266"/>
                <a:gd name="connsiteX21" fmla="*/ 2819400 w 2819400"/>
                <a:gd name="connsiteY21" fmla="*/ 1041775 h 14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19400" h="1410266">
                  <a:moveTo>
                    <a:pt x="0" y="952875"/>
                  </a:moveTo>
                  <a:cubicBezTo>
                    <a:pt x="160866" y="990975"/>
                    <a:pt x="321733" y="1029075"/>
                    <a:pt x="469900" y="952875"/>
                  </a:cubicBezTo>
                  <a:cubicBezTo>
                    <a:pt x="618067" y="876675"/>
                    <a:pt x="745067" y="514725"/>
                    <a:pt x="889000" y="495675"/>
                  </a:cubicBezTo>
                  <a:cubicBezTo>
                    <a:pt x="1032933" y="476625"/>
                    <a:pt x="1301750" y="720042"/>
                    <a:pt x="1333500" y="838575"/>
                  </a:cubicBezTo>
                  <a:cubicBezTo>
                    <a:pt x="1365250" y="957108"/>
                    <a:pt x="1115483" y="1285192"/>
                    <a:pt x="1079500" y="1206875"/>
                  </a:cubicBezTo>
                  <a:cubicBezTo>
                    <a:pt x="1043517" y="1128558"/>
                    <a:pt x="1147233" y="569758"/>
                    <a:pt x="1117600" y="368675"/>
                  </a:cubicBezTo>
                  <a:cubicBezTo>
                    <a:pt x="1087967" y="167592"/>
                    <a:pt x="939800" y="10958"/>
                    <a:pt x="901700" y="375"/>
                  </a:cubicBezTo>
                  <a:cubicBezTo>
                    <a:pt x="863600" y="-10208"/>
                    <a:pt x="806450" y="205692"/>
                    <a:pt x="889000" y="305175"/>
                  </a:cubicBezTo>
                  <a:cubicBezTo>
                    <a:pt x="971550" y="404658"/>
                    <a:pt x="1390650" y="497792"/>
                    <a:pt x="1397000" y="597275"/>
                  </a:cubicBezTo>
                  <a:cubicBezTo>
                    <a:pt x="1403350" y="696758"/>
                    <a:pt x="846667" y="789892"/>
                    <a:pt x="927100" y="902075"/>
                  </a:cubicBezTo>
                  <a:cubicBezTo>
                    <a:pt x="1007533" y="1014258"/>
                    <a:pt x="1737783" y="1382558"/>
                    <a:pt x="1879600" y="1270375"/>
                  </a:cubicBezTo>
                  <a:cubicBezTo>
                    <a:pt x="2021417" y="1158192"/>
                    <a:pt x="1686983" y="417358"/>
                    <a:pt x="1778000" y="228975"/>
                  </a:cubicBezTo>
                  <a:cubicBezTo>
                    <a:pt x="1869017" y="40592"/>
                    <a:pt x="2442633" y="4608"/>
                    <a:pt x="2425700" y="140075"/>
                  </a:cubicBezTo>
                  <a:cubicBezTo>
                    <a:pt x="2408767" y="275542"/>
                    <a:pt x="1879600" y="830108"/>
                    <a:pt x="1676400" y="1041775"/>
                  </a:cubicBezTo>
                  <a:cubicBezTo>
                    <a:pt x="1473200" y="1253442"/>
                    <a:pt x="1384300" y="1403725"/>
                    <a:pt x="1206500" y="1410075"/>
                  </a:cubicBezTo>
                  <a:cubicBezTo>
                    <a:pt x="1028700" y="1416425"/>
                    <a:pt x="711200" y="1264025"/>
                    <a:pt x="609600" y="1079875"/>
                  </a:cubicBezTo>
                  <a:cubicBezTo>
                    <a:pt x="508000" y="895725"/>
                    <a:pt x="455083" y="436408"/>
                    <a:pt x="596900" y="305175"/>
                  </a:cubicBezTo>
                  <a:cubicBezTo>
                    <a:pt x="738717" y="173942"/>
                    <a:pt x="1223433" y="260725"/>
                    <a:pt x="1460500" y="292475"/>
                  </a:cubicBezTo>
                  <a:cubicBezTo>
                    <a:pt x="1697567" y="324225"/>
                    <a:pt x="1894417" y="360208"/>
                    <a:pt x="2019300" y="495675"/>
                  </a:cubicBezTo>
                  <a:cubicBezTo>
                    <a:pt x="2144183" y="631142"/>
                    <a:pt x="2133600" y="986742"/>
                    <a:pt x="2209800" y="1105275"/>
                  </a:cubicBezTo>
                  <a:cubicBezTo>
                    <a:pt x="2286000" y="1223808"/>
                    <a:pt x="2374900" y="1217458"/>
                    <a:pt x="2476500" y="1206875"/>
                  </a:cubicBezTo>
                  <a:cubicBezTo>
                    <a:pt x="2578100" y="1196292"/>
                    <a:pt x="2698750" y="1119033"/>
                    <a:pt x="2819400" y="1041775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6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>
            <a:alpha val="40000"/>
          </a:srgbClr>
        </a:solidFill>
      </a:spPr>
      <a:bodyPr rtlCol="0" anchor="ctr"/>
      <a:lstStyle>
        <a:defPPr algn="ctr">
          <a:defRPr sz="3200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11498</TotalTime>
  <Words>2275</Words>
  <Application>Microsoft Office PowerPoint</Application>
  <PresentationFormat>On-screen Show (4:3)</PresentationFormat>
  <Paragraphs>460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Data Analytics Programming 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What’s this about?</vt:lpstr>
      <vt:lpstr>Why Python?</vt:lpstr>
      <vt:lpstr>Why Python</vt:lpstr>
      <vt:lpstr>Logistics</vt:lpstr>
      <vt:lpstr>Tentative schedule</vt:lpstr>
      <vt:lpstr>Tentative schedule</vt:lpstr>
      <vt:lpstr>Tentative schedule</vt:lpstr>
      <vt:lpstr>Tentative schedule</vt:lpstr>
      <vt:lpstr>Tentative schedule</vt:lpstr>
      <vt:lpstr>Logistics</vt:lpstr>
      <vt:lpstr>Logistics</vt:lpstr>
      <vt:lpstr>Logistics</vt:lpstr>
      <vt:lpstr>Setting up Python</vt:lpstr>
      <vt:lpstr>Setting up Python</vt:lpstr>
      <vt:lpstr>Setting up Python</vt:lpstr>
      <vt:lpstr>Setting up Python</vt:lpstr>
      <vt:lpstr>Setting up Python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How to create Python notebooks</vt:lpstr>
      <vt:lpstr>One final bit</vt:lpstr>
      <vt:lpstr>One final bit</vt:lpstr>
    </vt:vector>
  </TitlesOfParts>
  <Company>Facebook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 Inference</dc:title>
  <dc:creator>DEEPAYAN CHAKRABARTI</dc:creator>
  <cp:lastModifiedBy>deepay</cp:lastModifiedBy>
  <cp:revision>208</cp:revision>
  <dcterms:created xsi:type="dcterms:W3CDTF">2014-02-21T00:09:44Z</dcterms:created>
  <dcterms:modified xsi:type="dcterms:W3CDTF">2019-07-14T16:47:08Z</dcterms:modified>
</cp:coreProperties>
</file>