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9"/>
  </p:notesMasterIdLst>
  <p:sldIdLst>
    <p:sldId id="265" r:id="rId2"/>
    <p:sldId id="366" r:id="rId3"/>
    <p:sldId id="311" r:id="rId4"/>
    <p:sldId id="312" r:id="rId5"/>
    <p:sldId id="313" r:id="rId6"/>
    <p:sldId id="314" r:id="rId7"/>
    <p:sldId id="315" r:id="rId8"/>
    <p:sldId id="317" r:id="rId9"/>
    <p:sldId id="318" r:id="rId10"/>
    <p:sldId id="319" r:id="rId11"/>
    <p:sldId id="320" r:id="rId12"/>
    <p:sldId id="321" r:id="rId13"/>
    <p:sldId id="322" r:id="rId14"/>
    <p:sldId id="367" r:id="rId15"/>
    <p:sldId id="368" r:id="rId16"/>
    <p:sldId id="369" r:id="rId17"/>
    <p:sldId id="371" r:id="rId18"/>
    <p:sldId id="372" r:id="rId19"/>
    <p:sldId id="373" r:id="rId20"/>
    <p:sldId id="370" r:id="rId21"/>
    <p:sldId id="365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4" r:id="rId30"/>
    <p:sldId id="335" r:id="rId31"/>
    <p:sldId id="336" r:id="rId32"/>
    <p:sldId id="337" r:id="rId33"/>
    <p:sldId id="338" r:id="rId34"/>
    <p:sldId id="339" r:id="rId35"/>
    <p:sldId id="341" r:id="rId36"/>
    <p:sldId id="342" r:id="rId37"/>
    <p:sldId id="347" r:id="rId38"/>
    <p:sldId id="343" r:id="rId39"/>
    <p:sldId id="346" r:id="rId40"/>
    <p:sldId id="345" r:id="rId41"/>
    <p:sldId id="349" r:id="rId42"/>
    <p:sldId id="350" r:id="rId43"/>
    <p:sldId id="351" r:id="rId44"/>
    <p:sldId id="352" r:id="rId45"/>
    <p:sldId id="357" r:id="rId46"/>
    <p:sldId id="359" r:id="rId47"/>
    <p:sldId id="36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99"/>
    <a:srgbClr val="A50021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91" autoAdjust="0"/>
  </p:normalViewPr>
  <p:slideViewPr>
    <p:cSldViewPr>
      <p:cViewPr varScale="1">
        <p:scale>
          <a:sx n="93" d="100"/>
          <a:sy n="93" d="100"/>
        </p:scale>
        <p:origin x="200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452D5-A4C9-4D95-BE89-9BA66F5F2C2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11FB-FD07-4CE4-9900-E0BCD4E1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0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class should correspond to model “complexity”.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9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A14B870-B9A7-455B-8E3B-AF96516452B5}" type="datetime1">
              <a:rPr lang="en-US" smtClean="0"/>
              <a:t>8/5/2019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56BB-01EB-44E0-8294-BF8D30C6958E}" type="datetime1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63D3-16EF-4D47-9004-B3675C306098}" type="datetime1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6D1C-2B81-43D0-9FED-4BA79303A0D9}" type="datetime1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F9A1EAF-7D7E-4CBE-AD09-67ED14BC2E56}" type="datetime1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2EA1-FDF2-4C9D-9949-B2CB6A665AC9}" type="datetime1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ED7E-C51C-4875-8B25-12100557640D}" type="datetime1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4763-C03C-4C23-9A10-D4F888C2E785}" type="datetime1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3749-F245-4F9B-93D2-388B8FB18257}" type="datetime1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777F-1B69-417B-9665-4849F1D1AC10}" type="datetime1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12B6-8AF9-4811-A3C4-1E0CD990132E}" type="datetime1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2232984-8924-4C86-9EFC-DC10AEF1E97D}" type="datetime1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Intro to ML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lrichpaquet.com/prente/face_clustering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news.googl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nls.tistory.com/23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nls.tistory.com/23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medicine-pills-bottles-medical-296966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 to Machine Learning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Deepayan Chakrabarti (deepay@utexas.edu)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8"/>
    </mc:Choice>
    <mc:Fallback xmlns="">
      <p:transition spd="slow" advTm="150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Given X, predict the value of Y</a:t>
            </a:r>
          </a:p>
          <a:p>
            <a:pPr lvl="1"/>
            <a:endParaRPr lang="en-US" dirty="0"/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Given X, predict a binary variable Y</a:t>
            </a:r>
          </a:p>
          <a:p>
            <a:endParaRPr lang="en-US" dirty="0"/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Given X, find groups/clusters of similar items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7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Clustering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Given X, find groups/clusters of similar items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146" name="Picture 2" descr="http://www.ulrichpaquet.com/prente/face_cluster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298700"/>
            <a:ext cx="5257800" cy="336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1358900" y="2286000"/>
            <a:ext cx="5270500" cy="990600"/>
          </a:xfrm>
          <a:custGeom>
            <a:avLst/>
            <a:gdLst>
              <a:gd name="connsiteX0" fmla="*/ 0 w 5270500"/>
              <a:gd name="connsiteY0" fmla="*/ 0 h 990600"/>
              <a:gd name="connsiteX1" fmla="*/ 5257800 w 5270500"/>
              <a:gd name="connsiteY1" fmla="*/ 25400 h 990600"/>
              <a:gd name="connsiteX2" fmla="*/ 5270500 w 5270500"/>
              <a:gd name="connsiteY2" fmla="*/ 546100 h 990600"/>
              <a:gd name="connsiteX3" fmla="*/ 3352800 w 5270500"/>
              <a:gd name="connsiteY3" fmla="*/ 533400 h 990600"/>
              <a:gd name="connsiteX4" fmla="*/ 3327400 w 5270500"/>
              <a:gd name="connsiteY4" fmla="*/ 990600 h 990600"/>
              <a:gd name="connsiteX5" fmla="*/ 12700 w 5270500"/>
              <a:gd name="connsiteY5" fmla="*/ 977900 h 990600"/>
              <a:gd name="connsiteX6" fmla="*/ 0 w 5270500"/>
              <a:gd name="connsiteY6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0500" h="990600">
                <a:moveTo>
                  <a:pt x="0" y="0"/>
                </a:moveTo>
                <a:lnTo>
                  <a:pt x="5257800" y="25400"/>
                </a:lnTo>
                <a:lnTo>
                  <a:pt x="5270500" y="546100"/>
                </a:lnTo>
                <a:lnTo>
                  <a:pt x="3352800" y="533400"/>
                </a:lnTo>
                <a:lnTo>
                  <a:pt x="3327400" y="990600"/>
                </a:lnTo>
                <a:lnTo>
                  <a:pt x="12700" y="9779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384300" y="4673600"/>
            <a:ext cx="5245100" cy="952500"/>
          </a:xfrm>
          <a:custGeom>
            <a:avLst/>
            <a:gdLst>
              <a:gd name="connsiteX0" fmla="*/ 444500 w 5245100"/>
              <a:gd name="connsiteY0" fmla="*/ 0 h 952500"/>
              <a:gd name="connsiteX1" fmla="*/ 419100 w 5245100"/>
              <a:gd name="connsiteY1" fmla="*/ 469900 h 952500"/>
              <a:gd name="connsiteX2" fmla="*/ 0 w 5245100"/>
              <a:gd name="connsiteY2" fmla="*/ 495300 h 952500"/>
              <a:gd name="connsiteX3" fmla="*/ 12700 w 5245100"/>
              <a:gd name="connsiteY3" fmla="*/ 952500 h 952500"/>
              <a:gd name="connsiteX4" fmla="*/ 5245100 w 5245100"/>
              <a:gd name="connsiteY4" fmla="*/ 952500 h 952500"/>
              <a:gd name="connsiteX5" fmla="*/ 5232400 w 5245100"/>
              <a:gd name="connsiteY5" fmla="*/ 12700 h 952500"/>
              <a:gd name="connsiteX6" fmla="*/ 444500 w 5245100"/>
              <a:gd name="connsiteY6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45100" h="952500">
                <a:moveTo>
                  <a:pt x="444500" y="0"/>
                </a:moveTo>
                <a:lnTo>
                  <a:pt x="419100" y="469900"/>
                </a:lnTo>
                <a:lnTo>
                  <a:pt x="0" y="495300"/>
                </a:lnTo>
                <a:lnTo>
                  <a:pt x="12700" y="952500"/>
                </a:lnTo>
                <a:lnTo>
                  <a:pt x="5245100" y="952500"/>
                </a:lnTo>
                <a:lnTo>
                  <a:pt x="5232400" y="12700"/>
                </a:lnTo>
                <a:lnTo>
                  <a:pt x="444500" y="0"/>
                </a:lnTo>
                <a:close/>
              </a:path>
            </a:pathLst>
          </a:cu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578227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 = image features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37400" y="3429000"/>
            <a:ext cx="1583495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Image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clusters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6629400" y="2590800"/>
            <a:ext cx="508000" cy="12536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>
            <a:off x="6629400" y="3844499"/>
            <a:ext cx="508000" cy="130535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10200" y="581143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linkClick r:id="rId3"/>
              </a:rPr>
              <a:t>http://www.ulrichpaquet.com/prente/face_clustering.jpg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31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Clustering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Given X, find groups/clusters of similar items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1000" y="5489881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 = features of news article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37399" y="3831798"/>
            <a:ext cx="1583495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Document clusters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2200" y="5782269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linkClick r:id="rId2"/>
              </a:rPr>
              <a:t>http://news.google.com</a:t>
            </a:r>
            <a:r>
              <a:rPr lang="en-US" sz="1600" dirty="0"/>
              <a:t>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2372886"/>
            <a:ext cx="6448425" cy="2943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ight Brace 7"/>
          <p:cNvSpPr/>
          <p:nvPr/>
        </p:nvSpPr>
        <p:spPr>
          <a:xfrm>
            <a:off x="6807200" y="3276600"/>
            <a:ext cx="203200" cy="190500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Given X, predict the value of Y</a:t>
            </a:r>
          </a:p>
          <a:p>
            <a:pPr lvl="1"/>
            <a:endParaRPr lang="en-US" dirty="0"/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Given X, predict a binary variable Y</a:t>
            </a:r>
          </a:p>
          <a:p>
            <a:endParaRPr lang="en-US" dirty="0"/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Given X, find groups/clusters of similar items</a:t>
            </a:r>
          </a:p>
          <a:p>
            <a:endParaRPr lang="en-US" dirty="0"/>
          </a:p>
          <a:p>
            <a:r>
              <a:rPr lang="en-US" dirty="0"/>
              <a:t>and many others…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72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7E6E-1287-4968-A030-5A7B364D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BCE15-7821-465F-A51E-34CE2DEE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BFACC-2DCA-4959-AFBD-FB84FEB3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2" descr="http://4.bp.blogspot.com/_Vod56KuZXlk/S9IOYpfZR0I/AAAAAAAAAEE/T0Sef4NE60I/s1600/DOPPLER.gif">
            <a:extLst>
              <a:ext uri="{FF2B5EF4-FFF2-40B4-BE49-F238E27FC236}">
                <a16:creationId xmlns:a16="http://schemas.microsoft.com/office/drawing/2014/main" id="{76F890C1-F0B5-4392-BF1C-FA37F05E70CA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72" y="1507776"/>
            <a:ext cx="1431925" cy="14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doppler radar">
            <a:extLst>
              <a:ext uri="{FF2B5EF4-FFF2-40B4-BE49-F238E27FC236}">
                <a16:creationId xmlns:a16="http://schemas.microsoft.com/office/drawing/2014/main" id="{A6576237-CB5D-4308-9BC2-CE4947F5B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73798"/>
            <a:ext cx="163285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oppler radar">
            <a:extLst>
              <a:ext uri="{FF2B5EF4-FFF2-40B4-BE49-F238E27FC236}">
                <a16:creationId xmlns:a16="http://schemas.microsoft.com/office/drawing/2014/main" id="{0E424036-7522-420C-9E9D-A58786F63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189" y="1566212"/>
            <a:ext cx="1593173" cy="11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13">
            <a:extLst>
              <a:ext uri="{FF2B5EF4-FFF2-40B4-BE49-F238E27FC236}">
                <a16:creationId xmlns:a16="http://schemas.microsoft.com/office/drawing/2014/main" id="{C2455AFD-68E7-4AA9-B034-2F30B6825080}"/>
              </a:ext>
            </a:extLst>
          </p:cNvPr>
          <p:cNvSpPr/>
          <p:nvPr/>
        </p:nvSpPr>
        <p:spPr>
          <a:xfrm>
            <a:off x="1730433" y="1923443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1" name="Picture 3" descr="C:\Program Files (x86)\Microsoft Office\MEDIA\CAGCAT10\j0293828.wmf">
            <a:extLst>
              <a:ext uri="{FF2B5EF4-FFF2-40B4-BE49-F238E27FC236}">
                <a16:creationId xmlns:a16="http://schemas.microsoft.com/office/drawing/2014/main" id="{025847A9-CE7C-4704-ACC0-0A58EE621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07776"/>
            <a:ext cx="1261057" cy="13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3">
            <a:extLst>
              <a:ext uri="{FF2B5EF4-FFF2-40B4-BE49-F238E27FC236}">
                <a16:creationId xmlns:a16="http://schemas.microsoft.com/office/drawing/2014/main" id="{2F174E17-260A-41E2-A22F-828982520344}"/>
              </a:ext>
            </a:extLst>
          </p:cNvPr>
          <p:cNvSpPr/>
          <p:nvPr/>
        </p:nvSpPr>
        <p:spPr>
          <a:xfrm>
            <a:off x="7010400" y="1933227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EDD57F-3FAD-49FA-B5E2-2D9BD562211E}"/>
              </a:ext>
            </a:extLst>
          </p:cNvPr>
          <p:cNvSpPr/>
          <p:nvPr/>
        </p:nvSpPr>
        <p:spPr>
          <a:xfrm>
            <a:off x="2407817" y="1399827"/>
            <a:ext cx="4526383" cy="1511649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4" name="Picture 2" descr="http://4.bp.blogspot.com/_Vod56KuZXlk/S9IOYpfZR0I/AAAAAAAAAEE/T0Sef4NE60I/s1600/DOPPLER.gif">
            <a:extLst>
              <a:ext uri="{FF2B5EF4-FFF2-40B4-BE49-F238E27FC236}">
                <a16:creationId xmlns:a16="http://schemas.microsoft.com/office/drawing/2014/main" id="{8EF86AD0-E59C-47C1-BE89-532584EF9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15" y="3825875"/>
            <a:ext cx="1431925" cy="14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3">
            <a:extLst>
              <a:ext uri="{FF2B5EF4-FFF2-40B4-BE49-F238E27FC236}">
                <a16:creationId xmlns:a16="http://schemas.microsoft.com/office/drawing/2014/main" id="{F59B12FD-B607-408B-8ABD-A1E70E592314}"/>
              </a:ext>
            </a:extLst>
          </p:cNvPr>
          <p:cNvSpPr/>
          <p:nvPr/>
        </p:nvSpPr>
        <p:spPr>
          <a:xfrm>
            <a:off x="1764776" y="4241542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8" name="Picture 3" descr="C:\Program Files (x86)\Microsoft Office\MEDIA\CAGCAT10\j0293828.wmf">
            <a:extLst>
              <a:ext uri="{FF2B5EF4-FFF2-40B4-BE49-F238E27FC236}">
                <a16:creationId xmlns:a16="http://schemas.microsoft.com/office/drawing/2014/main" id="{EE920F10-3EEC-4B26-A22A-879C3D463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743" y="3825875"/>
            <a:ext cx="1261057" cy="13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3">
            <a:extLst>
              <a:ext uri="{FF2B5EF4-FFF2-40B4-BE49-F238E27FC236}">
                <a16:creationId xmlns:a16="http://schemas.microsoft.com/office/drawing/2014/main" id="{EC4A9A1D-FBB3-49E1-831D-EE93D451375E}"/>
              </a:ext>
            </a:extLst>
          </p:cNvPr>
          <p:cNvSpPr/>
          <p:nvPr/>
        </p:nvSpPr>
        <p:spPr>
          <a:xfrm>
            <a:off x="7044743" y="4251326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FAF09A-BEB6-40E3-A728-992D39D281E2}"/>
              </a:ext>
            </a:extLst>
          </p:cNvPr>
          <p:cNvSpPr/>
          <p:nvPr/>
        </p:nvSpPr>
        <p:spPr>
          <a:xfrm>
            <a:off x="2407817" y="3685827"/>
            <a:ext cx="4526383" cy="1511649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321774-65A1-481D-9F26-7F198E2490CF}"/>
              </a:ext>
            </a:extLst>
          </p:cNvPr>
          <p:cNvSpPr txBox="1"/>
          <p:nvPr/>
        </p:nvSpPr>
        <p:spPr>
          <a:xfrm>
            <a:off x="3048000" y="293970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Actual physical 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2FBAC3-CF76-4FDA-9B7D-B1A22C11F11A}"/>
              </a:ext>
            </a:extLst>
          </p:cNvPr>
          <p:cNvSpPr txBox="1"/>
          <p:nvPr/>
        </p:nvSpPr>
        <p:spPr>
          <a:xfrm>
            <a:off x="2717993" y="4175717"/>
            <a:ext cx="3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Machine Learning black box</a:t>
            </a: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9CAEE58-CA5A-4110-B1F0-8F4D19CB963B}"/>
              </a:ext>
            </a:extLst>
          </p:cNvPr>
          <p:cNvSpPr txBox="1">
            <a:spLocks/>
          </p:cNvSpPr>
          <p:nvPr/>
        </p:nvSpPr>
        <p:spPr>
          <a:xfrm>
            <a:off x="457200" y="5506739"/>
            <a:ext cx="8229600" cy="650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2800" dirty="0"/>
              <a:t>When is Machine Learning not a good idea?</a:t>
            </a:r>
          </a:p>
        </p:txBody>
      </p:sp>
    </p:spTree>
    <p:extLst>
      <p:ext uri="{BB962C8B-B14F-4D97-AF65-F5344CB8AC3E}">
        <p14:creationId xmlns:p14="http://schemas.microsoft.com/office/powerpoint/2010/main" val="3316065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D532-AF58-4618-A372-A2880A4F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Don’t do ML!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A6E79-5617-41C1-8691-5391F149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1435B-1769-416C-AA9B-3A109D2D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844A31-B61C-42F2-9364-15AB77B00D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the laws of the actual system are already relatively well-known and easy to calculate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actual physics of the weather is known(</a:t>
            </a:r>
            <a:r>
              <a:rPr lang="en-US" i="1" dirty="0"/>
              <a:t>-</a:t>
            </a:r>
            <a:r>
              <a:rPr lang="en-US" i="1" dirty="0" err="1"/>
              <a:t>ish</a:t>
            </a:r>
            <a:r>
              <a:rPr lang="en-US" dirty="0"/>
              <a:t>), and we can just simulate this physics on big computers</a:t>
            </a:r>
          </a:p>
          <a:p>
            <a:endParaRPr lang="en-US" dirty="0"/>
          </a:p>
        </p:txBody>
      </p:sp>
      <p:pic>
        <p:nvPicPr>
          <p:cNvPr id="6" name="Picture 2" descr="http://4.bp.blogspot.com/_Vod56KuZXlk/S9IOYpfZR0I/AAAAAAAAAEE/T0Sef4NE60I/s1600/DOPPLER.gif">
            <a:extLst>
              <a:ext uri="{FF2B5EF4-FFF2-40B4-BE49-F238E27FC236}">
                <a16:creationId xmlns:a16="http://schemas.microsoft.com/office/drawing/2014/main" id="{A884AC6D-D737-4C3F-801B-69A99E8F4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72" y="2678410"/>
            <a:ext cx="1431925" cy="14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doppler radar">
            <a:extLst>
              <a:ext uri="{FF2B5EF4-FFF2-40B4-BE49-F238E27FC236}">
                <a16:creationId xmlns:a16="http://schemas.microsoft.com/office/drawing/2014/main" id="{C8A3F604-09D3-4829-BBE3-43AF055CE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44432"/>
            <a:ext cx="163285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doppler radar">
            <a:extLst>
              <a:ext uri="{FF2B5EF4-FFF2-40B4-BE49-F238E27FC236}">
                <a16:creationId xmlns:a16="http://schemas.microsoft.com/office/drawing/2014/main" id="{AD63ACDA-9AB5-4945-9133-24CF1269E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189" y="2736846"/>
            <a:ext cx="1593173" cy="11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13">
            <a:extLst>
              <a:ext uri="{FF2B5EF4-FFF2-40B4-BE49-F238E27FC236}">
                <a16:creationId xmlns:a16="http://schemas.microsoft.com/office/drawing/2014/main" id="{5DE044C4-4303-465E-A148-2E34420BAFB3}"/>
              </a:ext>
            </a:extLst>
          </p:cNvPr>
          <p:cNvSpPr/>
          <p:nvPr/>
        </p:nvSpPr>
        <p:spPr>
          <a:xfrm>
            <a:off x="1730433" y="3094077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0" name="Picture 3" descr="C:\Program Files (x86)\Microsoft Office\MEDIA\CAGCAT10\j0293828.wmf">
            <a:extLst>
              <a:ext uri="{FF2B5EF4-FFF2-40B4-BE49-F238E27FC236}">
                <a16:creationId xmlns:a16="http://schemas.microsoft.com/office/drawing/2014/main" id="{EF9EAB88-D738-4B2B-BBC6-A34C45E2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678410"/>
            <a:ext cx="1261057" cy="13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3">
            <a:extLst>
              <a:ext uri="{FF2B5EF4-FFF2-40B4-BE49-F238E27FC236}">
                <a16:creationId xmlns:a16="http://schemas.microsoft.com/office/drawing/2014/main" id="{23EA0516-6BE0-44CC-8CFC-AD06E8374057}"/>
              </a:ext>
            </a:extLst>
          </p:cNvPr>
          <p:cNvSpPr/>
          <p:nvPr/>
        </p:nvSpPr>
        <p:spPr>
          <a:xfrm>
            <a:off x="7010400" y="3103861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3FAA4B-AA39-4F55-9307-944B193977FD}"/>
              </a:ext>
            </a:extLst>
          </p:cNvPr>
          <p:cNvSpPr/>
          <p:nvPr/>
        </p:nvSpPr>
        <p:spPr>
          <a:xfrm>
            <a:off x="2407817" y="2570461"/>
            <a:ext cx="4526383" cy="1511649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C78FE2-B0AD-4712-96FD-BFF63BB73906}"/>
              </a:ext>
            </a:extLst>
          </p:cNvPr>
          <p:cNvSpPr txBox="1"/>
          <p:nvPr/>
        </p:nvSpPr>
        <p:spPr>
          <a:xfrm>
            <a:off x="3048000" y="41103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Actual physical system</a:t>
            </a:r>
          </a:p>
        </p:txBody>
      </p:sp>
    </p:spTree>
    <p:extLst>
      <p:ext uri="{BB962C8B-B14F-4D97-AF65-F5344CB8AC3E}">
        <p14:creationId xmlns:p14="http://schemas.microsoft.com/office/powerpoint/2010/main" val="203191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D532-AF58-4618-A372-A2880A4F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Don’t do ML!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A6E79-5617-41C1-8691-5391F149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1435B-1769-416C-AA9B-3A109D2D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844A31-B61C-42F2-9364-15AB77B00D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the laws of the actual system are already relatively well-known and easy to calculate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already have reasonable rules for this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Example: cash + incoming cash flow &gt; debt maturing soon</a:t>
            </a:r>
          </a:p>
          <a:p>
            <a:endParaRPr lang="en-US" dirty="0"/>
          </a:p>
        </p:txBody>
      </p:sp>
      <p:pic>
        <p:nvPicPr>
          <p:cNvPr id="14" name="Picture 3" descr="C:\Users\deepay\AppData\Local\Microsoft\Windows\Temporary Internet Files\Content.IE5\KEYQXS0U\balance-sheet[1].png">
            <a:extLst>
              <a:ext uri="{FF2B5EF4-FFF2-40B4-BE49-F238E27FC236}">
                <a16:creationId xmlns:a16="http://schemas.microsoft.com/office/drawing/2014/main" id="{186A2F4F-418E-4034-AE36-B57F1218E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98" y="2159276"/>
            <a:ext cx="1788585" cy="2019516"/>
          </a:xfrm>
          <a:prstGeom prst="rect">
            <a:avLst/>
          </a:prstGeom>
          <a:noFill/>
          <a:ln>
            <a:solidFill>
              <a:srgbClr val="008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9C926E-864C-4C89-94CE-1CFE6E23E43F}"/>
              </a:ext>
            </a:extLst>
          </p:cNvPr>
          <p:cNvSpPr txBox="1"/>
          <p:nvPr/>
        </p:nvSpPr>
        <p:spPr>
          <a:xfrm>
            <a:off x="1809220" y="4168914"/>
            <a:ext cx="2894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X = balance sheet and</a:t>
            </a:r>
            <a:br>
              <a:rPr lang="en-US" sz="2000" dirty="0"/>
            </a:br>
            <a:r>
              <a:rPr lang="en-US" sz="2000" dirty="0"/>
              <a:t> cash flow statement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7EAFC7-E73D-4885-8C1A-99B4EA7ABBF2}"/>
              </a:ext>
            </a:extLst>
          </p:cNvPr>
          <p:cNvSpPr txBox="1"/>
          <p:nvPr/>
        </p:nvSpPr>
        <p:spPr>
          <a:xfrm>
            <a:off x="5204948" y="2743200"/>
            <a:ext cx="2262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 = bankruptcy in a year?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Right Arrow 13">
            <a:extLst>
              <a:ext uri="{FF2B5EF4-FFF2-40B4-BE49-F238E27FC236}">
                <a16:creationId xmlns:a16="http://schemas.microsoft.com/office/drawing/2014/main" id="{C45F7019-63BF-4C1A-AA72-E92A8A9E731A}"/>
              </a:ext>
            </a:extLst>
          </p:cNvPr>
          <p:cNvSpPr/>
          <p:nvPr/>
        </p:nvSpPr>
        <p:spPr>
          <a:xfrm>
            <a:off x="4572000" y="3025516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21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D532-AF58-4618-A372-A2880A4F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Don’t do ML!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A6E79-5617-41C1-8691-5391F149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1435B-1769-416C-AA9B-3A109D2D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844A31-B61C-42F2-9364-15AB77B00D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actions based on your predictions can change the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predict a stock is undervalued and will rise in price</a:t>
            </a:r>
          </a:p>
          <a:p>
            <a:pPr lvl="1"/>
            <a:r>
              <a:rPr lang="en-US" dirty="0"/>
              <a:t>and so you buy 100 shares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8A2B91-8EE7-4C99-9C36-DC848EBE9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33600" y="2108718"/>
            <a:ext cx="3426313" cy="23870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746138-7B02-450A-8FA7-F7BC36F87E0F}"/>
              </a:ext>
            </a:extLst>
          </p:cNvPr>
          <p:cNvSpPr txBox="1"/>
          <p:nvPr/>
        </p:nvSpPr>
        <p:spPr>
          <a:xfrm>
            <a:off x="2133600" y="4511578"/>
            <a:ext cx="3426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gnls.tistory.com/23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sa/3.0/"/>
              </a:rPr>
              <a:t>CC BY-SA-NC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9854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D532-AF58-4618-A372-A2880A4F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Don’t do ML!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A6E79-5617-41C1-8691-5391F149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1435B-1769-416C-AA9B-3A109D2D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844A31-B61C-42F2-9364-15AB77B00D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/>
              <a:t>When actions based on your predictions can change the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“large” fund makes the same prediction</a:t>
            </a:r>
          </a:p>
          <a:p>
            <a:pPr lvl="1"/>
            <a:r>
              <a:rPr lang="en-US" dirty="0"/>
              <a:t>and buys </a:t>
            </a:r>
            <a:r>
              <a:rPr lang="en-US" b="1" dirty="0"/>
              <a:t>100M</a:t>
            </a:r>
            <a:r>
              <a:rPr lang="en-US" dirty="0"/>
              <a:t> shares</a:t>
            </a:r>
          </a:p>
          <a:p>
            <a:pPr lvl="1"/>
            <a:r>
              <a:rPr lang="en-US" dirty="0"/>
              <a:t>which can distort the market, and change the “actual system”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8A2B91-8EE7-4C99-9C36-DC848EBE9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33600" y="2108718"/>
            <a:ext cx="3426313" cy="23870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746138-7B02-450A-8FA7-F7BC36F87E0F}"/>
              </a:ext>
            </a:extLst>
          </p:cNvPr>
          <p:cNvSpPr txBox="1"/>
          <p:nvPr/>
        </p:nvSpPr>
        <p:spPr>
          <a:xfrm>
            <a:off x="2133600" y="4511578"/>
            <a:ext cx="3426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gnls.tistory.com/23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5960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D532-AF58-4618-A372-A2880A4F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Don’t do ML!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A6E79-5617-41C1-8691-5391F149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1435B-1769-416C-AA9B-3A109D2D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844A31-B61C-42F2-9364-15AB77B00D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When you want to understand causality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Prediction: Tylenol reduces fever.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Action:  Have fever? Just take Tylenol.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Ignores the </a:t>
            </a:r>
            <a:r>
              <a:rPr lang="en-US" i="1" dirty="0">
                <a:sym typeface="Wingdings" panose="05000000000000000000" pitchFamily="2" charset="2"/>
              </a:rPr>
              <a:t>cause</a:t>
            </a:r>
            <a:r>
              <a:rPr lang="en-US" dirty="0">
                <a:sym typeface="Wingdings" panose="05000000000000000000" pitchFamily="2" charset="2"/>
              </a:rPr>
              <a:t> of the fever (the disease)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Predictions are based on correlations, but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correlation ≠ causation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AADF23-7C27-4BFE-84F6-21A8806ECB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7753" y="1524000"/>
            <a:ext cx="2415032" cy="25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1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i="1" dirty="0"/>
              <a:t>When to avoid ML</a:t>
            </a:r>
          </a:p>
          <a:p>
            <a:endParaRPr lang="en-US" i="1" dirty="0"/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Steps</a:t>
            </a:r>
          </a:p>
          <a:p>
            <a:pPr lvl="1"/>
            <a:r>
              <a:rPr lang="en-US" dirty="0" err="1"/>
              <a:t>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40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D532-AF58-4618-A372-A2880A4F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A6E79-5617-41C1-8691-5391F149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1435B-1769-416C-AA9B-3A109D2D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844A31-B61C-42F2-9364-15AB77B00D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do ML</a:t>
            </a:r>
          </a:p>
          <a:p>
            <a:pPr lvl="1"/>
            <a:r>
              <a:rPr lang="en-US" dirty="0"/>
              <a:t>when the laws of the actual system are already relatively well-known and easy to calculate</a:t>
            </a:r>
          </a:p>
          <a:p>
            <a:pPr lvl="1"/>
            <a:r>
              <a:rPr lang="en-US" dirty="0"/>
              <a:t>when actions based on your predictions can change the system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when you want to understand causality</a:t>
            </a:r>
            <a:endParaRPr lang="en-US" dirty="0"/>
          </a:p>
          <a:p>
            <a:endParaRPr lang="en-US" dirty="0"/>
          </a:p>
          <a:p>
            <a:r>
              <a:rPr lang="en-US" dirty="0"/>
              <a:t>Machine Learning is a good idea when</a:t>
            </a:r>
          </a:p>
          <a:p>
            <a:pPr lvl="1"/>
            <a:r>
              <a:rPr lang="en-US" dirty="0"/>
              <a:t>you have some idea of</a:t>
            </a:r>
          </a:p>
          <a:p>
            <a:pPr lvl="2"/>
            <a:r>
              <a:rPr lang="en-US" dirty="0"/>
              <a:t>what things are related</a:t>
            </a:r>
          </a:p>
          <a:p>
            <a:pPr lvl="2"/>
            <a:r>
              <a:rPr lang="en-US" dirty="0"/>
              <a:t>what things correlate with Y</a:t>
            </a:r>
          </a:p>
          <a:p>
            <a:pPr lvl="1"/>
            <a:r>
              <a:rPr lang="en-US" dirty="0"/>
              <a:t>but you don’t really know how they correlate with 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85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Clustering</a:t>
            </a:r>
          </a:p>
          <a:p>
            <a:endParaRPr lang="en-US" dirty="0"/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Steps</a:t>
            </a:r>
          </a:p>
          <a:p>
            <a:pPr lvl="1"/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6" name="Right Arrow 9">
            <a:extLst>
              <a:ext uri="{FF2B5EF4-FFF2-40B4-BE49-F238E27FC236}">
                <a16:creationId xmlns:a16="http://schemas.microsoft.com/office/drawing/2014/main" id="{E74C375C-6244-4560-BADD-4ECD5137CA3F}"/>
              </a:ext>
            </a:extLst>
          </p:cNvPr>
          <p:cNvSpPr/>
          <p:nvPr/>
        </p:nvSpPr>
        <p:spPr>
          <a:xfrm>
            <a:off x="269748" y="3962400"/>
            <a:ext cx="685800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140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Classification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Given X, predict a binary variable Y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3343" y="5407967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 = credit card transactions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943532" y="3667213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3268616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 = will customer commit fraud?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122" name="Picture 2" descr="C:\Users\deepay\AppData\Local\Microsoft\Windows\Temporary Internet Files\Content.IE5\OODSAYQL\Chip%20Card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93" y="2810301"/>
            <a:ext cx="35433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507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First step in classification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Convert data into </a:t>
            </a:r>
            <a:r>
              <a:rPr lang="en-US" i="1" dirty="0">
                <a:solidFill>
                  <a:srgbClr val="0070C0"/>
                </a:solidFill>
              </a:rPr>
              <a:t>features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623103"/>
              </p:ext>
            </p:extLst>
          </p:nvPr>
        </p:nvGraphicFramePr>
        <p:xfrm>
          <a:off x="685800" y="2743200"/>
          <a:ext cx="7467600" cy="25473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Fraction spent on essentials</a:t>
                      </a:r>
                      <a:br>
                        <a:rPr lang="en-US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(float)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Number of merchants</a:t>
                      </a:r>
                      <a:br>
                        <a:rPr lang="en-US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Transactions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involving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e-Bay</a:t>
                      </a:r>
                      <a:b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boolean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1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Customer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1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Customer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1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Customer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3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1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Customer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76600" y="54102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“Design” matrix (X)</a:t>
            </a:r>
          </a:p>
        </p:txBody>
      </p:sp>
    </p:spTree>
    <p:extLst>
      <p:ext uri="{BB962C8B-B14F-4D97-AF65-F5344CB8AC3E}">
        <p14:creationId xmlns:p14="http://schemas.microsoft.com/office/powerpoint/2010/main" val="3028761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Second step in classification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Create training data</a:t>
            </a:r>
          </a:p>
          <a:p>
            <a:pPr lvl="2"/>
            <a:r>
              <a:rPr lang="en-US" dirty="0"/>
              <a:t>Records of past customers</a:t>
            </a:r>
          </a:p>
          <a:p>
            <a:pPr lvl="2"/>
            <a:r>
              <a:rPr lang="en-US" dirty="0"/>
              <a:t>along with whether they turned out to commit fraud or not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642474"/>
              </p:ext>
            </p:extLst>
          </p:nvPr>
        </p:nvGraphicFramePr>
        <p:xfrm>
          <a:off x="609600" y="3276600"/>
          <a:ext cx="6477000" cy="23949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297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Fraction spent on essentials</a:t>
                      </a:r>
                      <a:br>
                        <a:rPr lang="en-US" sz="1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(float)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Number of merchants</a:t>
                      </a:r>
                      <a:br>
                        <a:rPr lang="en-US" sz="1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int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Transactions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involving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e-Bay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boolean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Customer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9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Customer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Customer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3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9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Customer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296392"/>
              </p:ext>
            </p:extLst>
          </p:nvPr>
        </p:nvGraphicFramePr>
        <p:xfrm>
          <a:off x="7162800" y="3276600"/>
          <a:ext cx="1524000" cy="24383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31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Fraudulent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customer</a:t>
                      </a:r>
                      <a:br>
                        <a:rPr lang="en-US" sz="1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boolean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3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3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90800" y="57150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“Design” matrix (X)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96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819078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Third step in classification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Create the test data</a:t>
            </a:r>
          </a:p>
          <a:p>
            <a:pPr lvl="2"/>
            <a:r>
              <a:rPr lang="en-US" dirty="0"/>
              <a:t>Records of </a:t>
            </a:r>
            <a:r>
              <a:rPr lang="en-US" i="1" dirty="0"/>
              <a:t>current</a:t>
            </a:r>
            <a:r>
              <a:rPr lang="en-US" dirty="0"/>
              <a:t> customers</a:t>
            </a:r>
          </a:p>
          <a:p>
            <a:pPr lvl="2"/>
            <a:r>
              <a:rPr lang="en-US" dirty="0"/>
              <a:t>for whom we want to </a:t>
            </a:r>
            <a:r>
              <a:rPr lang="en-US" i="1" dirty="0"/>
              <a:t>predict</a:t>
            </a:r>
            <a:r>
              <a:rPr lang="en-US" dirty="0"/>
              <a:t> if they will commit fraud or not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658313"/>
              </p:ext>
            </p:extLst>
          </p:nvPr>
        </p:nvGraphicFramePr>
        <p:xfrm>
          <a:off x="1066800" y="3581400"/>
          <a:ext cx="6477000" cy="204694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297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Fraction spent on essentials</a:t>
                      </a:r>
                      <a:br>
                        <a:rPr lang="en-US" sz="1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(float)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Number of merchants</a:t>
                      </a:r>
                      <a:br>
                        <a:rPr lang="en-US" sz="1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int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Transactions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involving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e-Bay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boolean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New Customer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9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New Customer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New Customer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3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55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Fourth step in classification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Pick a model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Many possible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Nearest Neighbors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Decision Trees</a:t>
            </a:r>
          </a:p>
          <a:p>
            <a:pPr lvl="1"/>
            <a:r>
              <a:rPr lang="en-US" dirty="0"/>
              <a:t>Support Vector Machines (SVM)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i="1" dirty="0"/>
              <a:t>Each model makes its own assumptions</a:t>
            </a:r>
          </a:p>
        </p:txBody>
      </p:sp>
    </p:spTree>
    <p:extLst>
      <p:ext uri="{BB962C8B-B14F-4D97-AF65-F5344CB8AC3E}">
        <p14:creationId xmlns:p14="http://schemas.microsoft.com/office/powerpoint/2010/main" val="36592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Fifth step in classification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Fit the model on the training data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Most models have one or more </a:t>
            </a:r>
            <a:r>
              <a:rPr lang="en-US" i="1" dirty="0"/>
              <a:t>parameters</a:t>
            </a:r>
            <a:endParaRPr lang="en-US" dirty="0"/>
          </a:p>
          <a:p>
            <a:pPr lvl="1"/>
            <a:r>
              <a:rPr lang="en-US" dirty="0"/>
              <a:t>E.g.: Decision trees</a:t>
            </a:r>
          </a:p>
          <a:p>
            <a:pPr lvl="2"/>
            <a:r>
              <a:rPr lang="en-US" dirty="0"/>
              <a:t>If-then-else statements</a:t>
            </a:r>
          </a:p>
          <a:p>
            <a:pPr lvl="2"/>
            <a:r>
              <a:rPr lang="en-US" dirty="0"/>
              <a:t>Parameters = conditions we use in these statements</a:t>
            </a:r>
          </a:p>
          <a:p>
            <a:endParaRPr lang="en-US" dirty="0"/>
          </a:p>
          <a:p>
            <a:r>
              <a:rPr lang="en-US" dirty="0"/>
              <a:t>Some models don’t fit their parameters from data</a:t>
            </a:r>
          </a:p>
          <a:p>
            <a:pPr lvl="1"/>
            <a:r>
              <a:rPr lang="en-US" dirty="0"/>
              <a:t>Nearest neighbor models</a:t>
            </a:r>
          </a:p>
        </p:txBody>
      </p:sp>
    </p:spTree>
    <p:extLst>
      <p:ext uri="{BB962C8B-B14F-4D97-AF65-F5344CB8AC3E}">
        <p14:creationId xmlns:p14="http://schemas.microsoft.com/office/powerpoint/2010/main" val="94301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Sixth step in classification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Prediction on test data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Use the fitted model to predict the y values for the X matrix of the test data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3674"/>
              </p:ext>
            </p:extLst>
          </p:nvPr>
        </p:nvGraphicFramePr>
        <p:xfrm>
          <a:off x="533400" y="3581400"/>
          <a:ext cx="6477000" cy="204694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297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Fraction spent on essentials</a:t>
                      </a:r>
                      <a:br>
                        <a:rPr lang="en-US" sz="1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(float)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Number of merchants</a:t>
                      </a:r>
                      <a:br>
                        <a:rPr lang="en-US" sz="1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int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Transactions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involving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e-Bay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boolean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New Customer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9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New Customer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New Customer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3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559886"/>
              </p:ext>
            </p:extLst>
          </p:nvPr>
        </p:nvGraphicFramePr>
        <p:xfrm>
          <a:off x="7162800" y="3586441"/>
          <a:ext cx="1397000" cy="20777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8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Fraudulent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customer</a:t>
                      </a:r>
                      <a:br>
                        <a:rPr lang="en-US" sz="1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boolean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8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05000" y="57150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“Design” matrix of test data (X)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0400" y="57150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Predicted y</a:t>
            </a:r>
          </a:p>
        </p:txBody>
      </p:sp>
    </p:spTree>
    <p:extLst>
      <p:ext uri="{BB962C8B-B14F-4D97-AF65-F5344CB8AC3E}">
        <p14:creationId xmlns:p14="http://schemas.microsoft.com/office/powerpoint/2010/main" val="2866862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Clustering</a:t>
            </a:r>
          </a:p>
          <a:p>
            <a:endParaRPr lang="en-US" dirty="0"/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Steps</a:t>
            </a:r>
          </a:p>
          <a:p>
            <a:pPr lvl="1"/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6" name="Right Arrow 9">
            <a:extLst>
              <a:ext uri="{FF2B5EF4-FFF2-40B4-BE49-F238E27FC236}">
                <a16:creationId xmlns:a16="http://schemas.microsoft.com/office/drawing/2014/main" id="{D49B9D20-AB29-486C-9C63-888EFE0EB084}"/>
              </a:ext>
            </a:extLst>
          </p:cNvPr>
          <p:cNvSpPr/>
          <p:nvPr/>
        </p:nvSpPr>
        <p:spPr>
          <a:xfrm>
            <a:off x="269748" y="4343400"/>
            <a:ext cx="685800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22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is Machine Learning?</a:t>
            </a:r>
          </a:p>
          <a:p>
            <a:endParaRPr lang="en-US" dirty="0"/>
          </a:p>
          <a:p>
            <a:pPr lvl="1"/>
            <a:r>
              <a:rPr lang="en-US" dirty="0"/>
              <a:t>How do you </a:t>
            </a:r>
            <a:r>
              <a:rPr lang="en-US" i="1" dirty="0"/>
              <a:t>get better</a:t>
            </a:r>
          </a:p>
          <a:p>
            <a:pPr lvl="1"/>
            <a:r>
              <a:rPr lang="en-US" dirty="0"/>
              <a:t>at solving some </a:t>
            </a:r>
            <a:r>
              <a:rPr lang="en-US" i="1" dirty="0"/>
              <a:t>task</a:t>
            </a:r>
            <a:endParaRPr lang="en-US" dirty="0"/>
          </a:p>
          <a:p>
            <a:pPr lvl="1"/>
            <a:r>
              <a:rPr lang="en-US" dirty="0"/>
              <a:t>as you get more and more </a:t>
            </a:r>
            <a:r>
              <a:rPr lang="en-US" i="1" dirty="0"/>
              <a:t>data?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172200" y="4076700"/>
            <a:ext cx="1828800" cy="9906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Machine Learning</a:t>
            </a:r>
          </a:p>
        </p:txBody>
      </p:sp>
      <p:sp>
        <p:nvSpPr>
          <p:cNvPr id="7" name="Oval 6"/>
          <p:cNvSpPr/>
          <p:nvPr/>
        </p:nvSpPr>
        <p:spPr>
          <a:xfrm>
            <a:off x="3886200" y="4229100"/>
            <a:ext cx="1371600" cy="6858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8400" y="2895600"/>
            <a:ext cx="1676400" cy="584775"/>
          </a:xfrm>
          <a:prstGeom prst="rect">
            <a:avLst/>
          </a:prstGeom>
          <a:noFill/>
          <a:ln w="2540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8000"/>
                </a:solidFill>
              </a:rPr>
              <a:t>Results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33048" y="5702585"/>
            <a:ext cx="1259505" cy="584775"/>
          </a:xfrm>
          <a:prstGeom prst="rect">
            <a:avLst/>
          </a:prstGeom>
          <a:noFill/>
          <a:ln w="2540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8000"/>
                </a:solidFill>
              </a:rPr>
              <a:t>Task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359400" y="4419600"/>
            <a:ext cx="685800" cy="304800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7035800" y="5130800"/>
            <a:ext cx="228600" cy="520985"/>
          </a:xfrm>
          <a:prstGeom prst="up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7035800" y="3504915"/>
            <a:ext cx="228600" cy="520985"/>
          </a:xfrm>
          <a:prstGeom prst="up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498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30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38400" y="5029200"/>
            <a:ext cx="449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438400" y="1752600"/>
            <a:ext cx="0" cy="3276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43200" y="5083145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Number of different merchants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8991" y="31623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Number of foreign transactions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239000" y="1933545"/>
            <a:ext cx="1676400" cy="1009710"/>
            <a:chOff x="7239000" y="1933545"/>
            <a:chExt cx="1676400" cy="1009710"/>
          </a:xfrm>
        </p:grpSpPr>
        <p:sp>
          <p:nvSpPr>
            <p:cNvPr id="15" name="Plus 14"/>
            <p:cNvSpPr/>
            <p:nvPr/>
          </p:nvSpPr>
          <p:spPr>
            <a:xfrm>
              <a:off x="7239000" y="1968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Minus 15"/>
            <p:cNvSpPr/>
            <p:nvPr/>
          </p:nvSpPr>
          <p:spPr>
            <a:xfrm>
              <a:off x="7239000" y="25908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96200" y="19335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Fraud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96200" y="25431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Safe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876453" y="5638800"/>
            <a:ext cx="536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How do we predict fraud versus safe?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819400" y="1689100"/>
            <a:ext cx="3797300" cy="3213100"/>
            <a:chOff x="2819400" y="1689100"/>
            <a:chExt cx="3797300" cy="3213100"/>
          </a:xfrm>
        </p:grpSpPr>
        <p:sp>
          <p:nvSpPr>
            <p:cNvPr id="13" name="Plus 12"/>
            <p:cNvSpPr/>
            <p:nvPr/>
          </p:nvSpPr>
          <p:spPr>
            <a:xfrm>
              <a:off x="5105400" y="2133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Minus 13"/>
            <p:cNvSpPr/>
            <p:nvPr/>
          </p:nvSpPr>
          <p:spPr>
            <a:xfrm>
              <a:off x="35052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Plus 18"/>
            <p:cNvSpPr/>
            <p:nvPr/>
          </p:nvSpPr>
          <p:spPr>
            <a:xfrm>
              <a:off x="41148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Plus 19"/>
            <p:cNvSpPr/>
            <p:nvPr/>
          </p:nvSpPr>
          <p:spPr>
            <a:xfrm>
              <a:off x="5829300" y="36036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Plus 20"/>
            <p:cNvSpPr/>
            <p:nvPr/>
          </p:nvSpPr>
          <p:spPr>
            <a:xfrm>
              <a:off x="6235700" y="3327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Plus 21"/>
            <p:cNvSpPr/>
            <p:nvPr/>
          </p:nvSpPr>
          <p:spPr>
            <a:xfrm>
              <a:off x="3898900" y="254314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Plus 22"/>
            <p:cNvSpPr/>
            <p:nvPr/>
          </p:nvSpPr>
          <p:spPr>
            <a:xfrm>
              <a:off x="3810000" y="1752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3784600" y="3429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Minus 24"/>
            <p:cNvSpPr/>
            <p:nvPr/>
          </p:nvSpPr>
          <p:spPr>
            <a:xfrm>
              <a:off x="4584700" y="400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Minus 25"/>
            <p:cNvSpPr/>
            <p:nvPr/>
          </p:nvSpPr>
          <p:spPr>
            <a:xfrm>
              <a:off x="5067300" y="4343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Minus 26"/>
            <p:cNvSpPr/>
            <p:nvPr/>
          </p:nvSpPr>
          <p:spPr>
            <a:xfrm>
              <a:off x="3467100" y="3149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Minus 27"/>
            <p:cNvSpPr/>
            <p:nvPr/>
          </p:nvSpPr>
          <p:spPr>
            <a:xfrm>
              <a:off x="2819400" y="2540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Minus 28"/>
            <p:cNvSpPr/>
            <p:nvPr/>
          </p:nvSpPr>
          <p:spPr>
            <a:xfrm>
              <a:off x="28194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Minus 29"/>
            <p:cNvSpPr/>
            <p:nvPr/>
          </p:nvSpPr>
          <p:spPr>
            <a:xfrm>
              <a:off x="3314700" y="4343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Minus 30"/>
            <p:cNvSpPr/>
            <p:nvPr/>
          </p:nvSpPr>
          <p:spPr>
            <a:xfrm>
              <a:off x="4051300" y="4038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Plus 31"/>
            <p:cNvSpPr/>
            <p:nvPr/>
          </p:nvSpPr>
          <p:spPr>
            <a:xfrm>
              <a:off x="4533900" y="2438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Plus 32"/>
            <p:cNvSpPr/>
            <p:nvPr/>
          </p:nvSpPr>
          <p:spPr>
            <a:xfrm>
              <a:off x="4610100" y="1841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Plus 33"/>
            <p:cNvSpPr/>
            <p:nvPr/>
          </p:nvSpPr>
          <p:spPr>
            <a:xfrm>
              <a:off x="5257800" y="26384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Plus 34"/>
            <p:cNvSpPr/>
            <p:nvPr/>
          </p:nvSpPr>
          <p:spPr>
            <a:xfrm>
              <a:off x="5918200" y="2387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Plus 35"/>
            <p:cNvSpPr/>
            <p:nvPr/>
          </p:nvSpPr>
          <p:spPr>
            <a:xfrm>
              <a:off x="5943600" y="1689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/>
            <p:cNvSpPr/>
            <p:nvPr/>
          </p:nvSpPr>
          <p:spPr>
            <a:xfrm>
              <a:off x="4394200" y="3352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Minus 39"/>
            <p:cNvSpPr/>
            <p:nvPr/>
          </p:nvSpPr>
          <p:spPr>
            <a:xfrm>
              <a:off x="2997200" y="3187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Minus 40"/>
            <p:cNvSpPr/>
            <p:nvPr/>
          </p:nvSpPr>
          <p:spPr>
            <a:xfrm>
              <a:off x="3886200" y="2035145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Minus 41"/>
            <p:cNvSpPr/>
            <p:nvPr/>
          </p:nvSpPr>
          <p:spPr>
            <a:xfrm>
              <a:off x="41910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42"/>
            <p:cNvSpPr/>
            <p:nvPr/>
          </p:nvSpPr>
          <p:spPr>
            <a:xfrm>
              <a:off x="6311900" y="4127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43"/>
            <p:cNvSpPr/>
            <p:nvPr/>
          </p:nvSpPr>
          <p:spPr>
            <a:xfrm>
              <a:off x="5283200" y="32480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Plus 44"/>
            <p:cNvSpPr/>
            <p:nvPr/>
          </p:nvSpPr>
          <p:spPr>
            <a:xfrm>
              <a:off x="5372100" y="3733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Plus 48"/>
            <p:cNvSpPr/>
            <p:nvPr/>
          </p:nvSpPr>
          <p:spPr>
            <a:xfrm>
              <a:off x="4889500" y="36671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Plus 49"/>
            <p:cNvSpPr/>
            <p:nvPr/>
          </p:nvSpPr>
          <p:spPr>
            <a:xfrm>
              <a:off x="4787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Plus 50"/>
            <p:cNvSpPr/>
            <p:nvPr/>
          </p:nvSpPr>
          <p:spPr>
            <a:xfrm>
              <a:off x="5676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Plus 51"/>
            <p:cNvSpPr/>
            <p:nvPr/>
          </p:nvSpPr>
          <p:spPr>
            <a:xfrm>
              <a:off x="6134100" y="29432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Plus 52"/>
            <p:cNvSpPr/>
            <p:nvPr/>
          </p:nvSpPr>
          <p:spPr>
            <a:xfrm>
              <a:off x="5575300" y="2006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Minus 53"/>
            <p:cNvSpPr/>
            <p:nvPr/>
          </p:nvSpPr>
          <p:spPr>
            <a:xfrm>
              <a:off x="5765800" y="4127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Minus 54"/>
            <p:cNvSpPr/>
            <p:nvPr/>
          </p:nvSpPr>
          <p:spPr>
            <a:xfrm>
              <a:off x="5219700" y="41529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Minus 55"/>
            <p:cNvSpPr/>
            <p:nvPr/>
          </p:nvSpPr>
          <p:spPr>
            <a:xfrm>
              <a:off x="3187700" y="273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Minus 56"/>
            <p:cNvSpPr/>
            <p:nvPr/>
          </p:nvSpPr>
          <p:spPr>
            <a:xfrm>
              <a:off x="3263900" y="238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8" name="Minus 57"/>
            <p:cNvSpPr/>
            <p:nvPr/>
          </p:nvSpPr>
          <p:spPr>
            <a:xfrm>
              <a:off x="4597400" y="4483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Minus 58"/>
            <p:cNvSpPr/>
            <p:nvPr/>
          </p:nvSpPr>
          <p:spPr>
            <a:xfrm>
              <a:off x="3898900" y="4597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Minus 59"/>
            <p:cNvSpPr/>
            <p:nvPr/>
          </p:nvSpPr>
          <p:spPr>
            <a:xfrm>
              <a:off x="5829300" y="4483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28600" y="2959269"/>
            <a:ext cx="14192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28371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45"/>
          <p:cNvSpPr/>
          <p:nvPr/>
        </p:nvSpPr>
        <p:spPr>
          <a:xfrm>
            <a:off x="2438400" y="1651000"/>
            <a:ext cx="3340100" cy="3403600"/>
          </a:xfrm>
          <a:custGeom>
            <a:avLst/>
            <a:gdLst>
              <a:gd name="connsiteX0" fmla="*/ 177800 w 3340100"/>
              <a:gd name="connsiteY0" fmla="*/ 0 h 3403600"/>
              <a:gd name="connsiteX1" fmla="*/ 3340100 w 3340100"/>
              <a:gd name="connsiteY1" fmla="*/ 3403600 h 3403600"/>
              <a:gd name="connsiteX2" fmla="*/ 25400 w 3340100"/>
              <a:gd name="connsiteY2" fmla="*/ 3365500 h 3403600"/>
              <a:gd name="connsiteX3" fmla="*/ 0 w 3340100"/>
              <a:gd name="connsiteY3" fmla="*/ 0 h 3403600"/>
              <a:gd name="connsiteX4" fmla="*/ 177800 w 3340100"/>
              <a:gd name="connsiteY4" fmla="*/ 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0100" h="3403600">
                <a:moveTo>
                  <a:pt x="177800" y="0"/>
                </a:moveTo>
                <a:lnTo>
                  <a:pt x="3340100" y="3403600"/>
                </a:lnTo>
                <a:lnTo>
                  <a:pt x="25400" y="3365500"/>
                </a:lnTo>
                <a:lnTo>
                  <a:pt x="0" y="0"/>
                </a:lnTo>
                <a:lnTo>
                  <a:pt x="177800" y="0"/>
                </a:lnTo>
                <a:close/>
              </a:path>
            </a:pathLst>
          </a:custGeom>
          <a:pattFill prst="ltUpDiag">
            <a:fgClr>
              <a:srgbClr val="00FF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2692400" y="1536700"/>
            <a:ext cx="4152900" cy="3492500"/>
          </a:xfrm>
          <a:custGeom>
            <a:avLst/>
            <a:gdLst>
              <a:gd name="connsiteX0" fmla="*/ 63500 w 4152900"/>
              <a:gd name="connsiteY0" fmla="*/ 127000 h 3492500"/>
              <a:gd name="connsiteX1" fmla="*/ 3149600 w 4152900"/>
              <a:gd name="connsiteY1" fmla="*/ 3492500 h 3492500"/>
              <a:gd name="connsiteX2" fmla="*/ 4152900 w 4152900"/>
              <a:gd name="connsiteY2" fmla="*/ 3479800 h 3492500"/>
              <a:gd name="connsiteX3" fmla="*/ 4089400 w 4152900"/>
              <a:gd name="connsiteY3" fmla="*/ 0 h 3492500"/>
              <a:gd name="connsiteX4" fmla="*/ 0 w 4152900"/>
              <a:gd name="connsiteY4" fmla="*/ 38100 h 3492500"/>
              <a:gd name="connsiteX5" fmla="*/ 63500 w 4152900"/>
              <a:gd name="connsiteY5" fmla="*/ 127000 h 34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52900" h="3492500">
                <a:moveTo>
                  <a:pt x="63500" y="127000"/>
                </a:moveTo>
                <a:lnTo>
                  <a:pt x="3149600" y="3492500"/>
                </a:lnTo>
                <a:lnTo>
                  <a:pt x="4152900" y="3479800"/>
                </a:lnTo>
                <a:lnTo>
                  <a:pt x="4089400" y="0"/>
                </a:lnTo>
                <a:lnTo>
                  <a:pt x="0" y="38100"/>
                </a:lnTo>
                <a:lnTo>
                  <a:pt x="63500" y="127000"/>
                </a:lnTo>
                <a:close/>
              </a:path>
            </a:pathLst>
          </a:custGeom>
          <a:pattFill prst="lt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31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38400" y="5029200"/>
            <a:ext cx="449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438400" y="1752600"/>
            <a:ext cx="0" cy="3276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43200" y="5083145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Number of different merchants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8991" y="31623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Number of foreign transactions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239000" y="1933545"/>
            <a:ext cx="1676400" cy="1009710"/>
            <a:chOff x="7239000" y="1933545"/>
            <a:chExt cx="1676400" cy="1009710"/>
          </a:xfrm>
        </p:grpSpPr>
        <p:sp>
          <p:nvSpPr>
            <p:cNvPr id="15" name="Plus 14"/>
            <p:cNvSpPr/>
            <p:nvPr/>
          </p:nvSpPr>
          <p:spPr>
            <a:xfrm>
              <a:off x="7239000" y="1968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Minus 15"/>
            <p:cNvSpPr/>
            <p:nvPr/>
          </p:nvSpPr>
          <p:spPr>
            <a:xfrm>
              <a:off x="7239000" y="25908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96200" y="19335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Fraud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96200" y="25431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Safe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876453" y="5638800"/>
            <a:ext cx="536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How do we predict fraud versus safe?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819400" y="1689100"/>
            <a:ext cx="3797300" cy="3213100"/>
            <a:chOff x="2819400" y="1689100"/>
            <a:chExt cx="3797300" cy="3213100"/>
          </a:xfrm>
        </p:grpSpPr>
        <p:sp>
          <p:nvSpPr>
            <p:cNvPr id="13" name="Plus 12"/>
            <p:cNvSpPr/>
            <p:nvPr/>
          </p:nvSpPr>
          <p:spPr>
            <a:xfrm>
              <a:off x="5105400" y="2133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Minus 13"/>
            <p:cNvSpPr/>
            <p:nvPr/>
          </p:nvSpPr>
          <p:spPr>
            <a:xfrm>
              <a:off x="35052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Plus 18"/>
            <p:cNvSpPr/>
            <p:nvPr/>
          </p:nvSpPr>
          <p:spPr>
            <a:xfrm>
              <a:off x="41148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Plus 19"/>
            <p:cNvSpPr/>
            <p:nvPr/>
          </p:nvSpPr>
          <p:spPr>
            <a:xfrm>
              <a:off x="5829300" y="36036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Plus 20"/>
            <p:cNvSpPr/>
            <p:nvPr/>
          </p:nvSpPr>
          <p:spPr>
            <a:xfrm>
              <a:off x="6235700" y="3327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Plus 21"/>
            <p:cNvSpPr/>
            <p:nvPr/>
          </p:nvSpPr>
          <p:spPr>
            <a:xfrm>
              <a:off x="3898900" y="254314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Plus 22"/>
            <p:cNvSpPr/>
            <p:nvPr/>
          </p:nvSpPr>
          <p:spPr>
            <a:xfrm>
              <a:off x="3810000" y="1752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3784600" y="3429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Minus 24"/>
            <p:cNvSpPr/>
            <p:nvPr/>
          </p:nvSpPr>
          <p:spPr>
            <a:xfrm>
              <a:off x="4584700" y="400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Minus 25"/>
            <p:cNvSpPr/>
            <p:nvPr/>
          </p:nvSpPr>
          <p:spPr>
            <a:xfrm>
              <a:off x="5067300" y="4343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Minus 26"/>
            <p:cNvSpPr/>
            <p:nvPr/>
          </p:nvSpPr>
          <p:spPr>
            <a:xfrm>
              <a:off x="3467100" y="3149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Minus 27"/>
            <p:cNvSpPr/>
            <p:nvPr/>
          </p:nvSpPr>
          <p:spPr>
            <a:xfrm>
              <a:off x="2819400" y="2540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Minus 28"/>
            <p:cNvSpPr/>
            <p:nvPr/>
          </p:nvSpPr>
          <p:spPr>
            <a:xfrm>
              <a:off x="28194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Minus 29"/>
            <p:cNvSpPr/>
            <p:nvPr/>
          </p:nvSpPr>
          <p:spPr>
            <a:xfrm>
              <a:off x="3314700" y="4343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Minus 30"/>
            <p:cNvSpPr/>
            <p:nvPr/>
          </p:nvSpPr>
          <p:spPr>
            <a:xfrm>
              <a:off x="4051300" y="4038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Plus 31"/>
            <p:cNvSpPr/>
            <p:nvPr/>
          </p:nvSpPr>
          <p:spPr>
            <a:xfrm>
              <a:off x="4533900" y="2438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Plus 32"/>
            <p:cNvSpPr/>
            <p:nvPr/>
          </p:nvSpPr>
          <p:spPr>
            <a:xfrm>
              <a:off x="4610100" y="1841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Plus 33"/>
            <p:cNvSpPr/>
            <p:nvPr/>
          </p:nvSpPr>
          <p:spPr>
            <a:xfrm>
              <a:off x="5257800" y="26384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Plus 34"/>
            <p:cNvSpPr/>
            <p:nvPr/>
          </p:nvSpPr>
          <p:spPr>
            <a:xfrm>
              <a:off x="5918200" y="2387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Plus 35"/>
            <p:cNvSpPr/>
            <p:nvPr/>
          </p:nvSpPr>
          <p:spPr>
            <a:xfrm>
              <a:off x="5943600" y="1689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/>
            <p:cNvSpPr/>
            <p:nvPr/>
          </p:nvSpPr>
          <p:spPr>
            <a:xfrm>
              <a:off x="4394200" y="3352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Minus 39"/>
            <p:cNvSpPr/>
            <p:nvPr/>
          </p:nvSpPr>
          <p:spPr>
            <a:xfrm>
              <a:off x="2997200" y="3187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Minus 40"/>
            <p:cNvSpPr/>
            <p:nvPr/>
          </p:nvSpPr>
          <p:spPr>
            <a:xfrm>
              <a:off x="3886200" y="2035145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Minus 41"/>
            <p:cNvSpPr/>
            <p:nvPr/>
          </p:nvSpPr>
          <p:spPr>
            <a:xfrm>
              <a:off x="41910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42"/>
            <p:cNvSpPr/>
            <p:nvPr/>
          </p:nvSpPr>
          <p:spPr>
            <a:xfrm>
              <a:off x="6311900" y="4127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43"/>
            <p:cNvSpPr/>
            <p:nvPr/>
          </p:nvSpPr>
          <p:spPr>
            <a:xfrm>
              <a:off x="5283200" y="32480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Plus 44"/>
            <p:cNvSpPr/>
            <p:nvPr/>
          </p:nvSpPr>
          <p:spPr>
            <a:xfrm>
              <a:off x="5372100" y="3733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Plus 48"/>
            <p:cNvSpPr/>
            <p:nvPr/>
          </p:nvSpPr>
          <p:spPr>
            <a:xfrm>
              <a:off x="4889500" y="36671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Plus 49"/>
            <p:cNvSpPr/>
            <p:nvPr/>
          </p:nvSpPr>
          <p:spPr>
            <a:xfrm>
              <a:off x="4787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Plus 50"/>
            <p:cNvSpPr/>
            <p:nvPr/>
          </p:nvSpPr>
          <p:spPr>
            <a:xfrm>
              <a:off x="5676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Plus 51"/>
            <p:cNvSpPr/>
            <p:nvPr/>
          </p:nvSpPr>
          <p:spPr>
            <a:xfrm>
              <a:off x="6134100" y="29432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Plus 52"/>
            <p:cNvSpPr/>
            <p:nvPr/>
          </p:nvSpPr>
          <p:spPr>
            <a:xfrm>
              <a:off x="5575300" y="2006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Minus 53"/>
            <p:cNvSpPr/>
            <p:nvPr/>
          </p:nvSpPr>
          <p:spPr>
            <a:xfrm>
              <a:off x="5765800" y="4127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Minus 54"/>
            <p:cNvSpPr/>
            <p:nvPr/>
          </p:nvSpPr>
          <p:spPr>
            <a:xfrm>
              <a:off x="5219700" y="41529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Minus 55"/>
            <p:cNvSpPr/>
            <p:nvPr/>
          </p:nvSpPr>
          <p:spPr>
            <a:xfrm>
              <a:off x="3187700" y="273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Minus 56"/>
            <p:cNvSpPr/>
            <p:nvPr/>
          </p:nvSpPr>
          <p:spPr>
            <a:xfrm>
              <a:off x="3263900" y="238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8" name="Minus 57"/>
            <p:cNvSpPr/>
            <p:nvPr/>
          </p:nvSpPr>
          <p:spPr>
            <a:xfrm>
              <a:off x="4597400" y="4483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Minus 58"/>
            <p:cNvSpPr/>
            <p:nvPr/>
          </p:nvSpPr>
          <p:spPr>
            <a:xfrm>
              <a:off x="3898900" y="4597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Minus 59"/>
            <p:cNvSpPr/>
            <p:nvPr/>
          </p:nvSpPr>
          <p:spPr>
            <a:xfrm>
              <a:off x="5829300" y="4483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2743200" y="1689100"/>
            <a:ext cx="3086100" cy="3340100"/>
          </a:xfrm>
          <a:prstGeom prst="line">
            <a:avLst/>
          </a:prstGeom>
          <a:ln w="508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9000" y="4232701"/>
            <a:ext cx="1447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Linear separator</a:t>
            </a:r>
          </a:p>
        </p:txBody>
      </p:sp>
      <p:cxnSp>
        <p:nvCxnSpPr>
          <p:cNvPr id="38" name="Straight Arrow Connector 37"/>
          <p:cNvCxnSpPr>
            <a:stCxn id="9" idx="1"/>
          </p:cNvCxnSpPr>
          <p:nvPr/>
        </p:nvCxnSpPr>
        <p:spPr>
          <a:xfrm flipH="1">
            <a:off x="5829300" y="4648200"/>
            <a:ext cx="1409700" cy="25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194300" y="3971955"/>
            <a:ext cx="1117600" cy="815945"/>
          </a:xfrm>
          <a:prstGeom prst="ellipse">
            <a:avLst/>
          </a:prstGeom>
          <a:solidFill>
            <a:srgbClr val="FFFF00">
              <a:alpha val="49000"/>
            </a:srgb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657600" y="2006601"/>
            <a:ext cx="698500" cy="431800"/>
          </a:xfrm>
          <a:prstGeom prst="ellipse">
            <a:avLst/>
          </a:prstGeom>
          <a:solidFill>
            <a:srgbClr val="FFFF00">
              <a:alpha val="49000"/>
            </a:srgb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73900" y="3089701"/>
            <a:ext cx="1841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 customers misclassified</a:t>
            </a:r>
          </a:p>
        </p:txBody>
      </p:sp>
      <p:cxnSp>
        <p:nvCxnSpPr>
          <p:cNvPr id="67" name="Straight Arrow Connector 66"/>
          <p:cNvCxnSpPr>
            <a:stCxn id="66" idx="1"/>
            <a:endCxn id="64" idx="7"/>
          </p:cNvCxnSpPr>
          <p:nvPr/>
        </p:nvCxnSpPr>
        <p:spPr>
          <a:xfrm flipH="1">
            <a:off x="6148231" y="3505200"/>
            <a:ext cx="925669" cy="5862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1"/>
          </p:cNvCxnSpPr>
          <p:nvPr/>
        </p:nvCxnSpPr>
        <p:spPr>
          <a:xfrm flipH="1" flipV="1">
            <a:off x="4356100" y="2286000"/>
            <a:ext cx="27178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28600" y="2959269"/>
            <a:ext cx="14192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38229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9" grpId="0" animBg="1"/>
      <p:bldP spid="9" grpId="0" animBg="1"/>
      <p:bldP spid="64" grpId="0" animBg="1"/>
      <p:bldP spid="65" grpId="0" animBg="1"/>
      <p:bldP spid="6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32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38400" y="5029200"/>
            <a:ext cx="449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438400" y="1752600"/>
            <a:ext cx="0" cy="3276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43200" y="5083145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Number of different merchants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8991" y="31623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Number of foreign transactions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239000" y="1933545"/>
            <a:ext cx="1676400" cy="1009710"/>
            <a:chOff x="7239000" y="1933545"/>
            <a:chExt cx="1676400" cy="1009710"/>
          </a:xfrm>
        </p:grpSpPr>
        <p:sp>
          <p:nvSpPr>
            <p:cNvPr id="15" name="Plus 14"/>
            <p:cNvSpPr/>
            <p:nvPr/>
          </p:nvSpPr>
          <p:spPr>
            <a:xfrm>
              <a:off x="7239000" y="1968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Minus 15"/>
            <p:cNvSpPr/>
            <p:nvPr/>
          </p:nvSpPr>
          <p:spPr>
            <a:xfrm>
              <a:off x="7239000" y="25908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96200" y="19335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Fraud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96200" y="25431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Safe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876453" y="5638800"/>
            <a:ext cx="536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How do we predict fraud versus safe?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819400" y="1689100"/>
            <a:ext cx="3797300" cy="3213100"/>
            <a:chOff x="2819400" y="1689100"/>
            <a:chExt cx="3797300" cy="3213100"/>
          </a:xfrm>
        </p:grpSpPr>
        <p:sp>
          <p:nvSpPr>
            <p:cNvPr id="13" name="Plus 12"/>
            <p:cNvSpPr/>
            <p:nvPr/>
          </p:nvSpPr>
          <p:spPr>
            <a:xfrm>
              <a:off x="5105400" y="2133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Minus 13"/>
            <p:cNvSpPr/>
            <p:nvPr/>
          </p:nvSpPr>
          <p:spPr>
            <a:xfrm>
              <a:off x="35052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Plus 18"/>
            <p:cNvSpPr/>
            <p:nvPr/>
          </p:nvSpPr>
          <p:spPr>
            <a:xfrm>
              <a:off x="41148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Plus 19"/>
            <p:cNvSpPr/>
            <p:nvPr/>
          </p:nvSpPr>
          <p:spPr>
            <a:xfrm>
              <a:off x="5829300" y="36036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Plus 20"/>
            <p:cNvSpPr/>
            <p:nvPr/>
          </p:nvSpPr>
          <p:spPr>
            <a:xfrm>
              <a:off x="6235700" y="3327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Plus 21"/>
            <p:cNvSpPr/>
            <p:nvPr/>
          </p:nvSpPr>
          <p:spPr>
            <a:xfrm>
              <a:off x="3898900" y="254314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Plus 22"/>
            <p:cNvSpPr/>
            <p:nvPr/>
          </p:nvSpPr>
          <p:spPr>
            <a:xfrm>
              <a:off x="3810000" y="1752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3784600" y="3429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Minus 24"/>
            <p:cNvSpPr/>
            <p:nvPr/>
          </p:nvSpPr>
          <p:spPr>
            <a:xfrm>
              <a:off x="4584700" y="400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Minus 25"/>
            <p:cNvSpPr/>
            <p:nvPr/>
          </p:nvSpPr>
          <p:spPr>
            <a:xfrm>
              <a:off x="5067300" y="4343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Minus 26"/>
            <p:cNvSpPr/>
            <p:nvPr/>
          </p:nvSpPr>
          <p:spPr>
            <a:xfrm>
              <a:off x="3467100" y="3149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Minus 27"/>
            <p:cNvSpPr/>
            <p:nvPr/>
          </p:nvSpPr>
          <p:spPr>
            <a:xfrm>
              <a:off x="2819400" y="2540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Minus 28"/>
            <p:cNvSpPr/>
            <p:nvPr/>
          </p:nvSpPr>
          <p:spPr>
            <a:xfrm>
              <a:off x="28194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Minus 29"/>
            <p:cNvSpPr/>
            <p:nvPr/>
          </p:nvSpPr>
          <p:spPr>
            <a:xfrm>
              <a:off x="3314700" y="4343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Minus 30"/>
            <p:cNvSpPr/>
            <p:nvPr/>
          </p:nvSpPr>
          <p:spPr>
            <a:xfrm>
              <a:off x="4051300" y="4038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Plus 31"/>
            <p:cNvSpPr/>
            <p:nvPr/>
          </p:nvSpPr>
          <p:spPr>
            <a:xfrm>
              <a:off x="4533900" y="2438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Plus 32"/>
            <p:cNvSpPr/>
            <p:nvPr/>
          </p:nvSpPr>
          <p:spPr>
            <a:xfrm>
              <a:off x="4610100" y="1841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Plus 33"/>
            <p:cNvSpPr/>
            <p:nvPr/>
          </p:nvSpPr>
          <p:spPr>
            <a:xfrm>
              <a:off x="5257800" y="26384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Plus 34"/>
            <p:cNvSpPr/>
            <p:nvPr/>
          </p:nvSpPr>
          <p:spPr>
            <a:xfrm>
              <a:off x="5918200" y="2387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Plus 35"/>
            <p:cNvSpPr/>
            <p:nvPr/>
          </p:nvSpPr>
          <p:spPr>
            <a:xfrm>
              <a:off x="5943600" y="1689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/>
            <p:cNvSpPr/>
            <p:nvPr/>
          </p:nvSpPr>
          <p:spPr>
            <a:xfrm>
              <a:off x="4394200" y="3352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Minus 39"/>
            <p:cNvSpPr/>
            <p:nvPr/>
          </p:nvSpPr>
          <p:spPr>
            <a:xfrm>
              <a:off x="2997200" y="3187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Minus 40"/>
            <p:cNvSpPr/>
            <p:nvPr/>
          </p:nvSpPr>
          <p:spPr>
            <a:xfrm>
              <a:off x="3886200" y="2035145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Minus 41"/>
            <p:cNvSpPr/>
            <p:nvPr/>
          </p:nvSpPr>
          <p:spPr>
            <a:xfrm>
              <a:off x="41910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42"/>
            <p:cNvSpPr/>
            <p:nvPr/>
          </p:nvSpPr>
          <p:spPr>
            <a:xfrm>
              <a:off x="6311900" y="4127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43"/>
            <p:cNvSpPr/>
            <p:nvPr/>
          </p:nvSpPr>
          <p:spPr>
            <a:xfrm>
              <a:off x="5283200" y="32480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Plus 44"/>
            <p:cNvSpPr/>
            <p:nvPr/>
          </p:nvSpPr>
          <p:spPr>
            <a:xfrm>
              <a:off x="5372100" y="3733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Plus 48"/>
            <p:cNvSpPr/>
            <p:nvPr/>
          </p:nvSpPr>
          <p:spPr>
            <a:xfrm>
              <a:off x="4889500" y="36671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Plus 49"/>
            <p:cNvSpPr/>
            <p:nvPr/>
          </p:nvSpPr>
          <p:spPr>
            <a:xfrm>
              <a:off x="4787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Plus 50"/>
            <p:cNvSpPr/>
            <p:nvPr/>
          </p:nvSpPr>
          <p:spPr>
            <a:xfrm>
              <a:off x="5676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Plus 51"/>
            <p:cNvSpPr/>
            <p:nvPr/>
          </p:nvSpPr>
          <p:spPr>
            <a:xfrm>
              <a:off x="6134100" y="29432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Plus 52"/>
            <p:cNvSpPr/>
            <p:nvPr/>
          </p:nvSpPr>
          <p:spPr>
            <a:xfrm>
              <a:off x="5575300" y="2006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Minus 53"/>
            <p:cNvSpPr/>
            <p:nvPr/>
          </p:nvSpPr>
          <p:spPr>
            <a:xfrm>
              <a:off x="5765800" y="4127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Minus 54"/>
            <p:cNvSpPr/>
            <p:nvPr/>
          </p:nvSpPr>
          <p:spPr>
            <a:xfrm>
              <a:off x="5219700" y="41529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Minus 55"/>
            <p:cNvSpPr/>
            <p:nvPr/>
          </p:nvSpPr>
          <p:spPr>
            <a:xfrm>
              <a:off x="3187700" y="273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Minus 56"/>
            <p:cNvSpPr/>
            <p:nvPr/>
          </p:nvSpPr>
          <p:spPr>
            <a:xfrm>
              <a:off x="3263900" y="238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8" name="Minus 57"/>
            <p:cNvSpPr/>
            <p:nvPr/>
          </p:nvSpPr>
          <p:spPr>
            <a:xfrm>
              <a:off x="4597400" y="4483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Minus 58"/>
            <p:cNvSpPr/>
            <p:nvPr/>
          </p:nvSpPr>
          <p:spPr>
            <a:xfrm>
              <a:off x="3898900" y="4597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Minus 59"/>
            <p:cNvSpPr/>
            <p:nvPr/>
          </p:nvSpPr>
          <p:spPr>
            <a:xfrm>
              <a:off x="5829300" y="4483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Freeform 5"/>
          <p:cNvSpPr/>
          <p:nvPr/>
        </p:nvSpPr>
        <p:spPr>
          <a:xfrm>
            <a:off x="3581400" y="1689100"/>
            <a:ext cx="3340100" cy="2360782"/>
          </a:xfrm>
          <a:custGeom>
            <a:avLst/>
            <a:gdLst>
              <a:gd name="connsiteX0" fmla="*/ 0 w 3340100"/>
              <a:gd name="connsiteY0" fmla="*/ 0 h 2360782"/>
              <a:gd name="connsiteX1" fmla="*/ 952500 w 3340100"/>
              <a:gd name="connsiteY1" fmla="*/ 2133600 h 2360782"/>
              <a:gd name="connsiteX2" fmla="*/ 3340100 w 3340100"/>
              <a:gd name="connsiteY2" fmla="*/ 2197100 h 23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100" h="2360782">
                <a:moveTo>
                  <a:pt x="0" y="0"/>
                </a:moveTo>
                <a:cubicBezTo>
                  <a:pt x="197908" y="883708"/>
                  <a:pt x="395817" y="1767417"/>
                  <a:pt x="952500" y="2133600"/>
                </a:cubicBezTo>
                <a:cubicBezTo>
                  <a:pt x="1509183" y="2499783"/>
                  <a:pt x="2424641" y="2348441"/>
                  <a:pt x="3340100" y="2197100"/>
                </a:cubicBezTo>
              </a:path>
            </a:pathLst>
          </a:custGeom>
          <a:noFill/>
          <a:ln w="508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97750" y="4223603"/>
            <a:ext cx="1447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Quadratic separator</a:t>
            </a:r>
          </a:p>
        </p:txBody>
      </p:sp>
      <p:cxnSp>
        <p:nvCxnSpPr>
          <p:cNvPr id="63" name="Straight Arrow Connector 62"/>
          <p:cNvCxnSpPr>
            <a:stCxn id="61" idx="1"/>
          </p:cNvCxnSpPr>
          <p:nvPr/>
        </p:nvCxnSpPr>
        <p:spPr>
          <a:xfrm flipH="1" flipV="1">
            <a:off x="6954923" y="3908455"/>
            <a:ext cx="442827" cy="730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172200" y="4051300"/>
            <a:ext cx="584200" cy="508000"/>
          </a:xfrm>
          <a:prstGeom prst="ellipse">
            <a:avLst/>
          </a:prstGeom>
          <a:solidFill>
            <a:srgbClr val="FFFF00">
              <a:alpha val="49000"/>
            </a:srgb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657600" y="2006601"/>
            <a:ext cx="698500" cy="431800"/>
          </a:xfrm>
          <a:prstGeom prst="ellipse">
            <a:avLst/>
          </a:prstGeom>
          <a:solidFill>
            <a:srgbClr val="FFFF00">
              <a:alpha val="49000"/>
            </a:srgb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239000" y="3055203"/>
            <a:ext cx="17653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 customers misclassified</a:t>
            </a:r>
          </a:p>
        </p:txBody>
      </p:sp>
      <p:cxnSp>
        <p:nvCxnSpPr>
          <p:cNvPr id="67" name="Straight Arrow Connector 66"/>
          <p:cNvCxnSpPr>
            <a:stCxn id="66" idx="1"/>
            <a:endCxn id="64" idx="7"/>
          </p:cNvCxnSpPr>
          <p:nvPr/>
        </p:nvCxnSpPr>
        <p:spPr>
          <a:xfrm flipH="1">
            <a:off x="6670846" y="3470702"/>
            <a:ext cx="568154" cy="6549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6" idx="1"/>
            <a:endCxn id="65" idx="6"/>
          </p:cNvCxnSpPr>
          <p:nvPr/>
        </p:nvCxnSpPr>
        <p:spPr>
          <a:xfrm flipH="1" flipV="1">
            <a:off x="4356100" y="2222501"/>
            <a:ext cx="2882900" cy="12482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28600" y="2959269"/>
            <a:ext cx="14192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111012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1" grpId="0" animBg="1"/>
      <p:bldP spid="64" grpId="0" animBg="1"/>
      <p:bldP spid="65" grpId="0" animBg="1"/>
      <p:bldP spid="6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33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38400" y="5029200"/>
            <a:ext cx="449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438400" y="1752600"/>
            <a:ext cx="0" cy="3276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43200" y="5083145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Number of different merchants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8991" y="31623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Number of foreign transactions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239000" y="1933545"/>
            <a:ext cx="1676400" cy="1009710"/>
            <a:chOff x="7239000" y="1933545"/>
            <a:chExt cx="1676400" cy="1009710"/>
          </a:xfrm>
        </p:grpSpPr>
        <p:sp>
          <p:nvSpPr>
            <p:cNvPr id="15" name="Plus 14"/>
            <p:cNvSpPr/>
            <p:nvPr/>
          </p:nvSpPr>
          <p:spPr>
            <a:xfrm>
              <a:off x="7239000" y="1968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Minus 15"/>
            <p:cNvSpPr/>
            <p:nvPr/>
          </p:nvSpPr>
          <p:spPr>
            <a:xfrm>
              <a:off x="7239000" y="25908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96200" y="19335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Fraud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96200" y="25431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Safe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876453" y="5638800"/>
            <a:ext cx="536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How do we predict fraud versus safe?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819400" y="1689100"/>
            <a:ext cx="3797300" cy="3213100"/>
            <a:chOff x="2819400" y="1689100"/>
            <a:chExt cx="3797300" cy="3213100"/>
          </a:xfrm>
        </p:grpSpPr>
        <p:sp>
          <p:nvSpPr>
            <p:cNvPr id="13" name="Plus 12"/>
            <p:cNvSpPr/>
            <p:nvPr/>
          </p:nvSpPr>
          <p:spPr>
            <a:xfrm>
              <a:off x="5105400" y="2133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Minus 13"/>
            <p:cNvSpPr/>
            <p:nvPr/>
          </p:nvSpPr>
          <p:spPr>
            <a:xfrm>
              <a:off x="35052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Plus 18"/>
            <p:cNvSpPr/>
            <p:nvPr/>
          </p:nvSpPr>
          <p:spPr>
            <a:xfrm>
              <a:off x="41148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Plus 19"/>
            <p:cNvSpPr/>
            <p:nvPr/>
          </p:nvSpPr>
          <p:spPr>
            <a:xfrm>
              <a:off x="5829300" y="36036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Plus 20"/>
            <p:cNvSpPr/>
            <p:nvPr/>
          </p:nvSpPr>
          <p:spPr>
            <a:xfrm>
              <a:off x="6235700" y="3327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Plus 21"/>
            <p:cNvSpPr/>
            <p:nvPr/>
          </p:nvSpPr>
          <p:spPr>
            <a:xfrm>
              <a:off x="3898900" y="254314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Plus 22"/>
            <p:cNvSpPr/>
            <p:nvPr/>
          </p:nvSpPr>
          <p:spPr>
            <a:xfrm>
              <a:off x="3810000" y="1752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3784600" y="3429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Minus 24"/>
            <p:cNvSpPr/>
            <p:nvPr/>
          </p:nvSpPr>
          <p:spPr>
            <a:xfrm>
              <a:off x="4584700" y="400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Minus 25"/>
            <p:cNvSpPr/>
            <p:nvPr/>
          </p:nvSpPr>
          <p:spPr>
            <a:xfrm>
              <a:off x="5067300" y="4343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Minus 26"/>
            <p:cNvSpPr/>
            <p:nvPr/>
          </p:nvSpPr>
          <p:spPr>
            <a:xfrm>
              <a:off x="3467100" y="3149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Minus 27"/>
            <p:cNvSpPr/>
            <p:nvPr/>
          </p:nvSpPr>
          <p:spPr>
            <a:xfrm>
              <a:off x="2819400" y="2540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Minus 28"/>
            <p:cNvSpPr/>
            <p:nvPr/>
          </p:nvSpPr>
          <p:spPr>
            <a:xfrm>
              <a:off x="28194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Minus 29"/>
            <p:cNvSpPr/>
            <p:nvPr/>
          </p:nvSpPr>
          <p:spPr>
            <a:xfrm>
              <a:off x="3314700" y="4343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Minus 30"/>
            <p:cNvSpPr/>
            <p:nvPr/>
          </p:nvSpPr>
          <p:spPr>
            <a:xfrm>
              <a:off x="4051300" y="4038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Plus 31"/>
            <p:cNvSpPr/>
            <p:nvPr/>
          </p:nvSpPr>
          <p:spPr>
            <a:xfrm>
              <a:off x="4533900" y="2438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Plus 32"/>
            <p:cNvSpPr/>
            <p:nvPr/>
          </p:nvSpPr>
          <p:spPr>
            <a:xfrm>
              <a:off x="4610100" y="1841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Plus 33"/>
            <p:cNvSpPr/>
            <p:nvPr/>
          </p:nvSpPr>
          <p:spPr>
            <a:xfrm>
              <a:off x="5257800" y="26384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Plus 34"/>
            <p:cNvSpPr/>
            <p:nvPr/>
          </p:nvSpPr>
          <p:spPr>
            <a:xfrm>
              <a:off x="5918200" y="2387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Plus 35"/>
            <p:cNvSpPr/>
            <p:nvPr/>
          </p:nvSpPr>
          <p:spPr>
            <a:xfrm>
              <a:off x="5943600" y="1689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/>
            <p:cNvSpPr/>
            <p:nvPr/>
          </p:nvSpPr>
          <p:spPr>
            <a:xfrm>
              <a:off x="4394200" y="3352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Minus 39"/>
            <p:cNvSpPr/>
            <p:nvPr/>
          </p:nvSpPr>
          <p:spPr>
            <a:xfrm>
              <a:off x="2997200" y="3187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Minus 40"/>
            <p:cNvSpPr/>
            <p:nvPr/>
          </p:nvSpPr>
          <p:spPr>
            <a:xfrm>
              <a:off x="3886200" y="2035145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Minus 41"/>
            <p:cNvSpPr/>
            <p:nvPr/>
          </p:nvSpPr>
          <p:spPr>
            <a:xfrm>
              <a:off x="41910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42"/>
            <p:cNvSpPr/>
            <p:nvPr/>
          </p:nvSpPr>
          <p:spPr>
            <a:xfrm>
              <a:off x="6311900" y="4127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43"/>
            <p:cNvSpPr/>
            <p:nvPr/>
          </p:nvSpPr>
          <p:spPr>
            <a:xfrm>
              <a:off x="5283200" y="32480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Plus 44"/>
            <p:cNvSpPr/>
            <p:nvPr/>
          </p:nvSpPr>
          <p:spPr>
            <a:xfrm>
              <a:off x="5372100" y="3733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Plus 48"/>
            <p:cNvSpPr/>
            <p:nvPr/>
          </p:nvSpPr>
          <p:spPr>
            <a:xfrm>
              <a:off x="4889500" y="36671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Plus 49"/>
            <p:cNvSpPr/>
            <p:nvPr/>
          </p:nvSpPr>
          <p:spPr>
            <a:xfrm>
              <a:off x="4787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Plus 50"/>
            <p:cNvSpPr/>
            <p:nvPr/>
          </p:nvSpPr>
          <p:spPr>
            <a:xfrm>
              <a:off x="5676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Plus 51"/>
            <p:cNvSpPr/>
            <p:nvPr/>
          </p:nvSpPr>
          <p:spPr>
            <a:xfrm>
              <a:off x="6134100" y="29432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Plus 52"/>
            <p:cNvSpPr/>
            <p:nvPr/>
          </p:nvSpPr>
          <p:spPr>
            <a:xfrm>
              <a:off x="5575300" y="2006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Minus 53"/>
            <p:cNvSpPr/>
            <p:nvPr/>
          </p:nvSpPr>
          <p:spPr>
            <a:xfrm>
              <a:off x="5765800" y="4127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Minus 54"/>
            <p:cNvSpPr/>
            <p:nvPr/>
          </p:nvSpPr>
          <p:spPr>
            <a:xfrm>
              <a:off x="5219700" y="41529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Minus 55"/>
            <p:cNvSpPr/>
            <p:nvPr/>
          </p:nvSpPr>
          <p:spPr>
            <a:xfrm>
              <a:off x="3187700" y="273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Minus 56"/>
            <p:cNvSpPr/>
            <p:nvPr/>
          </p:nvSpPr>
          <p:spPr>
            <a:xfrm>
              <a:off x="3263900" y="238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8" name="Minus 57"/>
            <p:cNvSpPr/>
            <p:nvPr/>
          </p:nvSpPr>
          <p:spPr>
            <a:xfrm>
              <a:off x="4597400" y="4483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Minus 58"/>
            <p:cNvSpPr/>
            <p:nvPr/>
          </p:nvSpPr>
          <p:spPr>
            <a:xfrm>
              <a:off x="3898900" y="4597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Minus 59"/>
            <p:cNvSpPr/>
            <p:nvPr/>
          </p:nvSpPr>
          <p:spPr>
            <a:xfrm>
              <a:off x="5829300" y="4483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Freeform 5"/>
          <p:cNvSpPr/>
          <p:nvPr/>
        </p:nvSpPr>
        <p:spPr>
          <a:xfrm>
            <a:off x="3136900" y="1778000"/>
            <a:ext cx="3492500" cy="2781300"/>
          </a:xfrm>
          <a:custGeom>
            <a:avLst/>
            <a:gdLst>
              <a:gd name="connsiteX0" fmla="*/ 3492500 w 3492500"/>
              <a:gd name="connsiteY0" fmla="*/ 2781300 h 2781300"/>
              <a:gd name="connsiteX1" fmla="*/ 2959100 w 3492500"/>
              <a:gd name="connsiteY1" fmla="*/ 2374900 h 2781300"/>
              <a:gd name="connsiteX2" fmla="*/ 1943100 w 3492500"/>
              <a:gd name="connsiteY2" fmla="*/ 2336800 h 2781300"/>
              <a:gd name="connsiteX3" fmla="*/ 685800 w 3492500"/>
              <a:gd name="connsiteY3" fmla="*/ 1092200 h 2781300"/>
              <a:gd name="connsiteX4" fmla="*/ 1168400 w 3492500"/>
              <a:gd name="connsiteY4" fmla="*/ 469900 h 2781300"/>
              <a:gd name="connsiteX5" fmla="*/ 1092200 w 3492500"/>
              <a:gd name="connsiteY5" fmla="*/ 266700 h 2781300"/>
              <a:gd name="connsiteX6" fmla="*/ 520700 w 3492500"/>
              <a:gd name="connsiteY6" fmla="*/ 304800 h 2781300"/>
              <a:gd name="connsiteX7" fmla="*/ 0 w 3492500"/>
              <a:gd name="connsiteY7" fmla="*/ 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2500" h="2781300">
                <a:moveTo>
                  <a:pt x="3492500" y="2781300"/>
                </a:moveTo>
                <a:cubicBezTo>
                  <a:pt x="3354916" y="2615141"/>
                  <a:pt x="3217333" y="2448983"/>
                  <a:pt x="2959100" y="2374900"/>
                </a:cubicBezTo>
                <a:cubicBezTo>
                  <a:pt x="2700867" y="2300817"/>
                  <a:pt x="2321983" y="2550583"/>
                  <a:pt x="1943100" y="2336800"/>
                </a:cubicBezTo>
                <a:cubicBezTo>
                  <a:pt x="1564217" y="2123017"/>
                  <a:pt x="814917" y="1403350"/>
                  <a:pt x="685800" y="1092200"/>
                </a:cubicBezTo>
                <a:cubicBezTo>
                  <a:pt x="556683" y="781050"/>
                  <a:pt x="1100667" y="607483"/>
                  <a:pt x="1168400" y="469900"/>
                </a:cubicBezTo>
                <a:cubicBezTo>
                  <a:pt x="1236133" y="332317"/>
                  <a:pt x="1200150" y="294217"/>
                  <a:pt x="1092200" y="266700"/>
                </a:cubicBezTo>
                <a:cubicBezTo>
                  <a:pt x="984250" y="239183"/>
                  <a:pt x="702733" y="349250"/>
                  <a:pt x="520700" y="304800"/>
                </a:cubicBezTo>
                <a:cubicBezTo>
                  <a:pt x="338667" y="260350"/>
                  <a:pt x="169333" y="130175"/>
                  <a:pt x="0" y="0"/>
                </a:cubicBezTo>
              </a:path>
            </a:pathLst>
          </a:custGeom>
          <a:noFill/>
          <a:ln w="508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63" idx="1"/>
          </p:cNvCxnSpPr>
          <p:nvPr/>
        </p:nvCxnSpPr>
        <p:spPr>
          <a:xfrm flipH="1" flipV="1">
            <a:off x="6711949" y="4597400"/>
            <a:ext cx="527051" cy="2263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239000" y="4223603"/>
            <a:ext cx="1828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Very complicated separator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239000" y="3055203"/>
            <a:ext cx="17653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0 customers misclassified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28600" y="2959269"/>
            <a:ext cx="14192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158317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3" grpId="0" animBg="1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Which classifier should we use?</a:t>
            </a:r>
          </a:p>
          <a:p>
            <a:endParaRPr lang="en-US" dirty="0"/>
          </a:p>
          <a:p>
            <a:pPr lvl="1"/>
            <a:r>
              <a:rPr lang="en-US" dirty="0"/>
              <a:t>Linear separator</a:t>
            </a:r>
          </a:p>
          <a:p>
            <a:pPr lvl="2"/>
            <a:r>
              <a:rPr lang="en-US" dirty="0"/>
              <a:t>Simplest</a:t>
            </a:r>
          </a:p>
          <a:p>
            <a:pPr lvl="2"/>
            <a:r>
              <a:rPr lang="en-US" dirty="0"/>
              <a:t>4 classification errors on training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Quadratic separator</a:t>
            </a:r>
          </a:p>
          <a:p>
            <a:pPr lvl="2"/>
            <a:r>
              <a:rPr lang="en-US" dirty="0"/>
              <a:t>Slightly more complicated than a linear separator (extra </a:t>
            </a:r>
            <a:r>
              <a:rPr lang="en-US" dirty="0" err="1"/>
              <a:t>params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2 classification errors on training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Funky separator</a:t>
            </a:r>
          </a:p>
          <a:p>
            <a:pPr lvl="2"/>
            <a:r>
              <a:rPr lang="en-US" dirty="0"/>
              <a:t>Super complicated</a:t>
            </a:r>
          </a:p>
          <a:p>
            <a:pPr lvl="2"/>
            <a:r>
              <a:rPr lang="en-US" dirty="0"/>
              <a:t>0 mistakes on training data</a:t>
            </a:r>
          </a:p>
        </p:txBody>
      </p:sp>
    </p:spTree>
    <p:extLst>
      <p:ext uri="{BB962C8B-B14F-4D97-AF65-F5344CB8AC3E}">
        <p14:creationId xmlns:p14="http://schemas.microsoft.com/office/powerpoint/2010/main" val="4607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Why not just minimize misclassifications on training data?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Because we need to be accurate on </a:t>
            </a:r>
            <a:r>
              <a:rPr lang="en-US" i="1" dirty="0">
                <a:solidFill>
                  <a:srgbClr val="FF0000"/>
                </a:solidFill>
              </a:rPr>
              <a:t>test</a:t>
            </a:r>
            <a:r>
              <a:rPr lang="en-US" dirty="0">
                <a:solidFill>
                  <a:srgbClr val="FF0000"/>
                </a:solidFill>
              </a:rPr>
              <a:t> data</a:t>
            </a:r>
          </a:p>
          <a:p>
            <a:pPr lvl="1"/>
            <a:r>
              <a:rPr lang="en-US" dirty="0"/>
              <a:t>Training data may be noisy</a:t>
            </a:r>
          </a:p>
          <a:p>
            <a:pPr lvl="2"/>
            <a:r>
              <a:rPr lang="en-US" dirty="0"/>
              <a:t>0 error on training data </a:t>
            </a:r>
            <a:r>
              <a:rPr lang="en-US" dirty="0">
                <a:sym typeface="Wingdings" panose="05000000000000000000" pitchFamily="2" charset="2"/>
              </a:rPr>
              <a:t> accommodating every single noisy </a:t>
            </a:r>
            <a:r>
              <a:rPr lang="en-US" dirty="0" err="1">
                <a:sym typeface="Wingdings" panose="05000000000000000000" pitchFamily="2" charset="2"/>
              </a:rPr>
              <a:t>datapoint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Won’t help with test data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833064" y="3617425"/>
            <a:ext cx="3520178" cy="2211918"/>
            <a:chOff x="1055663" y="1854201"/>
            <a:chExt cx="5624537" cy="4238654"/>
          </a:xfrm>
        </p:grpSpPr>
        <p:sp>
          <p:nvSpPr>
            <p:cNvPr id="6" name="Freeform 5"/>
            <p:cNvSpPr/>
            <p:nvPr/>
          </p:nvSpPr>
          <p:spPr>
            <a:xfrm>
              <a:off x="2184400" y="2260600"/>
              <a:ext cx="3340100" cy="3403600"/>
            </a:xfrm>
            <a:custGeom>
              <a:avLst/>
              <a:gdLst>
                <a:gd name="connsiteX0" fmla="*/ 177800 w 3340100"/>
                <a:gd name="connsiteY0" fmla="*/ 0 h 3403600"/>
                <a:gd name="connsiteX1" fmla="*/ 3340100 w 3340100"/>
                <a:gd name="connsiteY1" fmla="*/ 3403600 h 3403600"/>
                <a:gd name="connsiteX2" fmla="*/ 25400 w 3340100"/>
                <a:gd name="connsiteY2" fmla="*/ 3365500 h 3403600"/>
                <a:gd name="connsiteX3" fmla="*/ 0 w 3340100"/>
                <a:gd name="connsiteY3" fmla="*/ 0 h 3403600"/>
                <a:gd name="connsiteX4" fmla="*/ 177800 w 3340100"/>
                <a:gd name="connsiteY4" fmla="*/ 0 h 340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0100" h="3403600">
                  <a:moveTo>
                    <a:pt x="177800" y="0"/>
                  </a:moveTo>
                  <a:lnTo>
                    <a:pt x="3340100" y="3403600"/>
                  </a:lnTo>
                  <a:lnTo>
                    <a:pt x="25400" y="3365500"/>
                  </a:lnTo>
                  <a:lnTo>
                    <a:pt x="0" y="0"/>
                  </a:lnTo>
                  <a:lnTo>
                    <a:pt x="177800" y="0"/>
                  </a:lnTo>
                  <a:close/>
                </a:path>
              </a:pathLst>
            </a:custGeom>
            <a:pattFill prst="ltUpDiag">
              <a:fgClr>
                <a:srgbClr val="00FF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438400" y="2146300"/>
              <a:ext cx="4152900" cy="3492500"/>
            </a:xfrm>
            <a:custGeom>
              <a:avLst/>
              <a:gdLst>
                <a:gd name="connsiteX0" fmla="*/ 63500 w 4152900"/>
                <a:gd name="connsiteY0" fmla="*/ 127000 h 3492500"/>
                <a:gd name="connsiteX1" fmla="*/ 3149600 w 4152900"/>
                <a:gd name="connsiteY1" fmla="*/ 3492500 h 3492500"/>
                <a:gd name="connsiteX2" fmla="*/ 4152900 w 4152900"/>
                <a:gd name="connsiteY2" fmla="*/ 3479800 h 3492500"/>
                <a:gd name="connsiteX3" fmla="*/ 4089400 w 4152900"/>
                <a:gd name="connsiteY3" fmla="*/ 0 h 3492500"/>
                <a:gd name="connsiteX4" fmla="*/ 0 w 4152900"/>
                <a:gd name="connsiteY4" fmla="*/ 38100 h 3492500"/>
                <a:gd name="connsiteX5" fmla="*/ 63500 w 4152900"/>
                <a:gd name="connsiteY5" fmla="*/ 127000 h 349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52900" h="3492500">
                  <a:moveTo>
                    <a:pt x="63500" y="127000"/>
                  </a:moveTo>
                  <a:lnTo>
                    <a:pt x="3149600" y="3492500"/>
                  </a:lnTo>
                  <a:lnTo>
                    <a:pt x="4152900" y="3479800"/>
                  </a:lnTo>
                  <a:lnTo>
                    <a:pt x="4089400" y="0"/>
                  </a:lnTo>
                  <a:lnTo>
                    <a:pt x="0" y="38100"/>
                  </a:lnTo>
                  <a:lnTo>
                    <a:pt x="63500" y="127000"/>
                  </a:lnTo>
                  <a:close/>
                </a:path>
              </a:pathLst>
            </a:custGeom>
            <a:pattFill prst="ltDn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184400" y="56388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184400" y="23622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489200" y="5692745"/>
              <a:ext cx="419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Number of different merchants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-839782" y="3749646"/>
              <a:ext cx="4190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Number of foreign transactions</a:t>
              </a:r>
            </a:p>
          </p:txBody>
        </p:sp>
        <p:sp>
          <p:nvSpPr>
            <p:cNvPr id="13" name="Plus 12"/>
            <p:cNvSpPr/>
            <p:nvPr/>
          </p:nvSpPr>
          <p:spPr>
            <a:xfrm>
              <a:off x="4851400" y="2743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Minus 13"/>
            <p:cNvSpPr/>
            <p:nvPr/>
          </p:nvSpPr>
          <p:spPr>
            <a:xfrm>
              <a:off x="32512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" name="Plus 14"/>
            <p:cNvSpPr/>
            <p:nvPr/>
          </p:nvSpPr>
          <p:spPr>
            <a:xfrm>
              <a:off x="38608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Plus 15"/>
            <p:cNvSpPr/>
            <p:nvPr/>
          </p:nvSpPr>
          <p:spPr>
            <a:xfrm>
              <a:off x="5575300" y="42132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Plus 16"/>
            <p:cNvSpPr/>
            <p:nvPr/>
          </p:nvSpPr>
          <p:spPr>
            <a:xfrm>
              <a:off x="5981700" y="39370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Plus 17"/>
            <p:cNvSpPr/>
            <p:nvPr/>
          </p:nvSpPr>
          <p:spPr>
            <a:xfrm>
              <a:off x="3644900" y="315274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Plus 18"/>
            <p:cNvSpPr/>
            <p:nvPr/>
          </p:nvSpPr>
          <p:spPr>
            <a:xfrm>
              <a:off x="3556000" y="2362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Minus 19"/>
            <p:cNvSpPr/>
            <p:nvPr/>
          </p:nvSpPr>
          <p:spPr>
            <a:xfrm>
              <a:off x="3530600" y="4038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Minus 20"/>
            <p:cNvSpPr/>
            <p:nvPr/>
          </p:nvSpPr>
          <p:spPr>
            <a:xfrm>
              <a:off x="4330700" y="4610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Minus 21"/>
            <p:cNvSpPr/>
            <p:nvPr/>
          </p:nvSpPr>
          <p:spPr>
            <a:xfrm>
              <a:off x="4813300" y="4953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Minus 22"/>
            <p:cNvSpPr/>
            <p:nvPr/>
          </p:nvSpPr>
          <p:spPr>
            <a:xfrm>
              <a:off x="3213100" y="3759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2565400" y="3149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Minus 24"/>
            <p:cNvSpPr/>
            <p:nvPr/>
          </p:nvSpPr>
          <p:spPr>
            <a:xfrm>
              <a:off x="25654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Minus 25"/>
            <p:cNvSpPr/>
            <p:nvPr/>
          </p:nvSpPr>
          <p:spPr>
            <a:xfrm>
              <a:off x="3060700" y="4953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Minus 26"/>
            <p:cNvSpPr/>
            <p:nvPr/>
          </p:nvSpPr>
          <p:spPr>
            <a:xfrm>
              <a:off x="3797300" y="4648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Plus 27"/>
            <p:cNvSpPr/>
            <p:nvPr/>
          </p:nvSpPr>
          <p:spPr>
            <a:xfrm>
              <a:off x="4279900" y="30480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Plus 28"/>
            <p:cNvSpPr/>
            <p:nvPr/>
          </p:nvSpPr>
          <p:spPr>
            <a:xfrm>
              <a:off x="4356100" y="2451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Plus 29"/>
            <p:cNvSpPr/>
            <p:nvPr/>
          </p:nvSpPr>
          <p:spPr>
            <a:xfrm>
              <a:off x="5003800" y="32480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Plus 30"/>
            <p:cNvSpPr/>
            <p:nvPr/>
          </p:nvSpPr>
          <p:spPr>
            <a:xfrm>
              <a:off x="56642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Plus 31"/>
            <p:cNvSpPr/>
            <p:nvPr/>
          </p:nvSpPr>
          <p:spPr>
            <a:xfrm>
              <a:off x="5689600" y="22987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Plus 32"/>
            <p:cNvSpPr/>
            <p:nvPr/>
          </p:nvSpPr>
          <p:spPr>
            <a:xfrm>
              <a:off x="4140200" y="3962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Minus 33"/>
            <p:cNvSpPr/>
            <p:nvPr/>
          </p:nvSpPr>
          <p:spPr>
            <a:xfrm>
              <a:off x="2743200" y="37973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Minus 34"/>
            <p:cNvSpPr/>
            <p:nvPr/>
          </p:nvSpPr>
          <p:spPr>
            <a:xfrm>
              <a:off x="3632200" y="2644745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Minus 35"/>
            <p:cNvSpPr/>
            <p:nvPr/>
          </p:nvSpPr>
          <p:spPr>
            <a:xfrm>
              <a:off x="39370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/>
            <p:cNvSpPr/>
            <p:nvPr/>
          </p:nvSpPr>
          <p:spPr>
            <a:xfrm>
              <a:off x="6057900" y="4737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8" name="Plus 37"/>
            <p:cNvSpPr/>
            <p:nvPr/>
          </p:nvSpPr>
          <p:spPr>
            <a:xfrm>
              <a:off x="5029200" y="38576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Plus 38"/>
            <p:cNvSpPr/>
            <p:nvPr/>
          </p:nvSpPr>
          <p:spPr>
            <a:xfrm>
              <a:off x="5118100" y="4343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Plus 39"/>
            <p:cNvSpPr/>
            <p:nvPr/>
          </p:nvSpPr>
          <p:spPr>
            <a:xfrm>
              <a:off x="4635500" y="42767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Plus 40"/>
            <p:cNvSpPr/>
            <p:nvPr/>
          </p:nvSpPr>
          <p:spPr>
            <a:xfrm>
              <a:off x="45339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Plus 41"/>
            <p:cNvSpPr/>
            <p:nvPr/>
          </p:nvSpPr>
          <p:spPr>
            <a:xfrm>
              <a:off x="54229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42"/>
            <p:cNvSpPr/>
            <p:nvPr/>
          </p:nvSpPr>
          <p:spPr>
            <a:xfrm>
              <a:off x="5880100" y="35528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43"/>
            <p:cNvSpPr/>
            <p:nvPr/>
          </p:nvSpPr>
          <p:spPr>
            <a:xfrm>
              <a:off x="5321300" y="2616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Minus 44"/>
            <p:cNvSpPr/>
            <p:nvPr/>
          </p:nvSpPr>
          <p:spPr>
            <a:xfrm>
              <a:off x="5511800" y="4737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Minus 45"/>
            <p:cNvSpPr/>
            <p:nvPr/>
          </p:nvSpPr>
          <p:spPr>
            <a:xfrm>
              <a:off x="4965700" y="4762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Minus 46"/>
            <p:cNvSpPr/>
            <p:nvPr/>
          </p:nvSpPr>
          <p:spPr>
            <a:xfrm>
              <a:off x="2933700" y="3340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Minus 47"/>
            <p:cNvSpPr/>
            <p:nvPr/>
          </p:nvSpPr>
          <p:spPr>
            <a:xfrm>
              <a:off x="3009900" y="299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Minus 48"/>
            <p:cNvSpPr/>
            <p:nvPr/>
          </p:nvSpPr>
          <p:spPr>
            <a:xfrm>
              <a:off x="4343400" y="5092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Minus 49"/>
            <p:cNvSpPr/>
            <p:nvPr/>
          </p:nvSpPr>
          <p:spPr>
            <a:xfrm>
              <a:off x="3644900" y="5207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Minus 50"/>
            <p:cNvSpPr/>
            <p:nvPr/>
          </p:nvSpPr>
          <p:spPr>
            <a:xfrm>
              <a:off x="5575300" y="5092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489200" y="2298700"/>
              <a:ext cx="3086100" cy="3340100"/>
            </a:xfrm>
            <a:prstGeom prst="line">
              <a:avLst/>
            </a:prstGeom>
            <a:ln w="508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5107747" y="3448800"/>
            <a:ext cx="3190876" cy="2376343"/>
            <a:chOff x="1247203" y="1304955"/>
            <a:chExt cx="5686997" cy="4191000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2438400" y="50292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2438400" y="17526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743200" y="5083145"/>
              <a:ext cx="419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Number of different merchants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-648242" y="3200400"/>
              <a:ext cx="419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Number of foreign transactions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2819400" y="1689100"/>
              <a:ext cx="3797300" cy="3213100"/>
              <a:chOff x="2819400" y="1689100"/>
              <a:chExt cx="3797300" cy="3213100"/>
            </a:xfrm>
          </p:grpSpPr>
          <p:sp>
            <p:nvSpPr>
              <p:cNvPr id="64" name="Plus 63"/>
              <p:cNvSpPr/>
              <p:nvPr/>
            </p:nvSpPr>
            <p:spPr>
              <a:xfrm>
                <a:off x="5105400" y="2133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5" name="Minus 64"/>
              <p:cNvSpPr/>
              <p:nvPr/>
            </p:nvSpPr>
            <p:spPr>
              <a:xfrm>
                <a:off x="35052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6" name="Plus 65"/>
              <p:cNvSpPr/>
              <p:nvPr/>
            </p:nvSpPr>
            <p:spPr>
              <a:xfrm>
                <a:off x="41148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7" name="Plus 66"/>
              <p:cNvSpPr/>
              <p:nvPr/>
            </p:nvSpPr>
            <p:spPr>
              <a:xfrm>
                <a:off x="5829300" y="36036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Plus 67"/>
              <p:cNvSpPr/>
              <p:nvPr/>
            </p:nvSpPr>
            <p:spPr>
              <a:xfrm>
                <a:off x="6235700" y="3327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9" name="Plus 68"/>
              <p:cNvSpPr/>
              <p:nvPr/>
            </p:nvSpPr>
            <p:spPr>
              <a:xfrm>
                <a:off x="3898900" y="254314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Plus 69"/>
              <p:cNvSpPr/>
              <p:nvPr/>
            </p:nvSpPr>
            <p:spPr>
              <a:xfrm>
                <a:off x="3810000" y="1752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Minus 70"/>
              <p:cNvSpPr/>
              <p:nvPr/>
            </p:nvSpPr>
            <p:spPr>
              <a:xfrm>
                <a:off x="3784600" y="3429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Minus 71"/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Minus 72"/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Minus 73"/>
              <p:cNvSpPr/>
              <p:nvPr/>
            </p:nvSpPr>
            <p:spPr>
              <a:xfrm>
                <a:off x="3467100" y="3149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Minus 74"/>
              <p:cNvSpPr/>
              <p:nvPr/>
            </p:nvSpPr>
            <p:spPr>
              <a:xfrm>
                <a:off x="2819400" y="2540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Minus 75"/>
              <p:cNvSpPr/>
              <p:nvPr/>
            </p:nvSpPr>
            <p:spPr>
              <a:xfrm>
                <a:off x="28194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Minus 76"/>
              <p:cNvSpPr/>
              <p:nvPr/>
            </p:nvSpPr>
            <p:spPr>
              <a:xfrm>
                <a:off x="33147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Minus 77"/>
              <p:cNvSpPr/>
              <p:nvPr/>
            </p:nvSpPr>
            <p:spPr>
              <a:xfrm>
                <a:off x="4051300" y="4038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Plus 78"/>
              <p:cNvSpPr/>
              <p:nvPr/>
            </p:nvSpPr>
            <p:spPr>
              <a:xfrm>
                <a:off x="4533900" y="2438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Plus 79"/>
              <p:cNvSpPr/>
              <p:nvPr/>
            </p:nvSpPr>
            <p:spPr>
              <a:xfrm>
                <a:off x="4610100" y="1841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Plus 80"/>
              <p:cNvSpPr/>
              <p:nvPr/>
            </p:nvSpPr>
            <p:spPr>
              <a:xfrm>
                <a:off x="5257800" y="26384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Plus 81"/>
              <p:cNvSpPr/>
              <p:nvPr/>
            </p:nvSpPr>
            <p:spPr>
              <a:xfrm>
                <a:off x="5918200" y="2387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Plus 82"/>
              <p:cNvSpPr/>
              <p:nvPr/>
            </p:nvSpPr>
            <p:spPr>
              <a:xfrm>
                <a:off x="5943600" y="16891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Plus 83"/>
              <p:cNvSpPr/>
              <p:nvPr/>
            </p:nvSpPr>
            <p:spPr>
              <a:xfrm>
                <a:off x="4394200" y="3352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5" name="Minus 84"/>
              <p:cNvSpPr/>
              <p:nvPr/>
            </p:nvSpPr>
            <p:spPr>
              <a:xfrm>
                <a:off x="2997200" y="31877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Minus 85"/>
              <p:cNvSpPr/>
              <p:nvPr/>
            </p:nvSpPr>
            <p:spPr>
              <a:xfrm>
                <a:off x="3886200" y="2035145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Minus 86"/>
              <p:cNvSpPr/>
              <p:nvPr/>
            </p:nvSpPr>
            <p:spPr>
              <a:xfrm>
                <a:off x="41910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8" name="Plus 87"/>
              <p:cNvSpPr/>
              <p:nvPr/>
            </p:nvSpPr>
            <p:spPr>
              <a:xfrm>
                <a:off x="6311900" y="4127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Plus 88"/>
              <p:cNvSpPr/>
              <p:nvPr/>
            </p:nvSpPr>
            <p:spPr>
              <a:xfrm>
                <a:off x="5283200" y="32480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Plus 89"/>
              <p:cNvSpPr/>
              <p:nvPr/>
            </p:nvSpPr>
            <p:spPr>
              <a:xfrm>
                <a:off x="5372100" y="3733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Plus 90"/>
              <p:cNvSpPr/>
              <p:nvPr/>
            </p:nvSpPr>
            <p:spPr>
              <a:xfrm>
                <a:off x="4889500" y="36671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Plus 91"/>
              <p:cNvSpPr/>
              <p:nvPr/>
            </p:nvSpPr>
            <p:spPr>
              <a:xfrm>
                <a:off x="4787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Plus 92"/>
              <p:cNvSpPr/>
              <p:nvPr/>
            </p:nvSpPr>
            <p:spPr>
              <a:xfrm>
                <a:off x="5676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Plus 93"/>
              <p:cNvSpPr/>
              <p:nvPr/>
            </p:nvSpPr>
            <p:spPr>
              <a:xfrm>
                <a:off x="6134100" y="29432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Plus 94"/>
              <p:cNvSpPr/>
              <p:nvPr/>
            </p:nvSpPr>
            <p:spPr>
              <a:xfrm>
                <a:off x="5575300" y="2006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Minus 95"/>
              <p:cNvSpPr/>
              <p:nvPr/>
            </p:nvSpPr>
            <p:spPr>
              <a:xfrm>
                <a:off x="5765800" y="4127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Minus 96"/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Minus 97"/>
              <p:cNvSpPr/>
              <p:nvPr/>
            </p:nvSpPr>
            <p:spPr>
              <a:xfrm>
                <a:off x="3187700" y="273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9" name="Minus 98"/>
              <p:cNvSpPr/>
              <p:nvPr/>
            </p:nvSpPr>
            <p:spPr>
              <a:xfrm>
                <a:off x="3263900" y="238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Minus 99"/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Minus 100"/>
              <p:cNvSpPr/>
              <p:nvPr/>
            </p:nvSpPr>
            <p:spPr>
              <a:xfrm>
                <a:off x="3898900" y="4597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Minus 101"/>
              <p:cNvSpPr/>
              <p:nvPr/>
            </p:nvSpPr>
            <p:spPr>
              <a:xfrm>
                <a:off x="58293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3" name="Freeform 102"/>
            <p:cNvSpPr/>
            <p:nvPr/>
          </p:nvSpPr>
          <p:spPr>
            <a:xfrm>
              <a:off x="3581401" y="1689099"/>
              <a:ext cx="3340101" cy="2360781"/>
            </a:xfrm>
            <a:custGeom>
              <a:avLst/>
              <a:gdLst>
                <a:gd name="connsiteX0" fmla="*/ 0 w 3340100"/>
                <a:gd name="connsiteY0" fmla="*/ 0 h 2360782"/>
                <a:gd name="connsiteX1" fmla="*/ 952500 w 3340100"/>
                <a:gd name="connsiteY1" fmla="*/ 2133600 h 2360782"/>
                <a:gd name="connsiteX2" fmla="*/ 3340100 w 3340100"/>
                <a:gd name="connsiteY2" fmla="*/ 2197100 h 236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0100" h="2360782">
                  <a:moveTo>
                    <a:pt x="0" y="0"/>
                  </a:moveTo>
                  <a:cubicBezTo>
                    <a:pt x="197908" y="883708"/>
                    <a:pt x="395817" y="1767417"/>
                    <a:pt x="952500" y="2133600"/>
                  </a:cubicBezTo>
                  <a:cubicBezTo>
                    <a:pt x="1509183" y="2499783"/>
                    <a:pt x="2424641" y="2348441"/>
                    <a:pt x="3340100" y="2197100"/>
                  </a:cubicBezTo>
                </a:path>
              </a:pathLst>
            </a:cu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908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Why not just minimize misclassifications on training data?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Because we need to be accurate on </a:t>
            </a:r>
            <a:r>
              <a:rPr lang="en-US" i="1" dirty="0">
                <a:solidFill>
                  <a:srgbClr val="FF0000"/>
                </a:solidFill>
              </a:rPr>
              <a:t>test</a:t>
            </a:r>
            <a:r>
              <a:rPr lang="en-US" dirty="0">
                <a:solidFill>
                  <a:srgbClr val="FF0000"/>
                </a:solidFill>
              </a:rPr>
              <a:t> data</a:t>
            </a:r>
          </a:p>
          <a:p>
            <a:pPr lvl="1"/>
            <a:r>
              <a:rPr lang="en-US" dirty="0"/>
              <a:t>Training data may be noisy</a:t>
            </a:r>
          </a:p>
          <a:p>
            <a:pPr lvl="2"/>
            <a:r>
              <a:rPr lang="en-US" dirty="0"/>
              <a:t>0 error on training data </a:t>
            </a:r>
            <a:r>
              <a:rPr lang="en-US" dirty="0">
                <a:sym typeface="Wingdings" panose="05000000000000000000" pitchFamily="2" charset="2"/>
              </a:rPr>
              <a:t> accommodating every single noisy </a:t>
            </a:r>
            <a:r>
              <a:rPr lang="en-US" dirty="0" err="1">
                <a:sym typeface="Wingdings" panose="05000000000000000000" pitchFamily="2" charset="2"/>
              </a:rPr>
              <a:t>datapoint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Won’t help with test data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Problem: We could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overfit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on the training data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How do we guard against overfitting?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That is, how do we pick the right </a:t>
            </a:r>
            <a:r>
              <a:rPr lang="en-US" i="1" dirty="0">
                <a:sym typeface="Wingdings" panose="05000000000000000000" pitchFamily="2" charset="2"/>
              </a:rPr>
              <a:t>model class?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242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37</a:t>
            </a:fld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 rot="16200000">
            <a:off x="-631087" y="3275581"/>
            <a:ext cx="2716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Model classes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763395" y="1227126"/>
            <a:ext cx="2158447" cy="1281088"/>
            <a:chOff x="2184400" y="2298700"/>
            <a:chExt cx="4495800" cy="334010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2184400" y="56388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2184400" y="23622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Plus 31"/>
            <p:cNvSpPr/>
            <p:nvPr/>
          </p:nvSpPr>
          <p:spPr>
            <a:xfrm>
              <a:off x="4851400" y="2743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Minus 32"/>
            <p:cNvSpPr/>
            <p:nvPr/>
          </p:nvSpPr>
          <p:spPr>
            <a:xfrm>
              <a:off x="32512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Plus 33"/>
            <p:cNvSpPr/>
            <p:nvPr/>
          </p:nvSpPr>
          <p:spPr>
            <a:xfrm>
              <a:off x="38608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Plus 34"/>
            <p:cNvSpPr/>
            <p:nvPr/>
          </p:nvSpPr>
          <p:spPr>
            <a:xfrm>
              <a:off x="5575300" y="42132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Plus 35"/>
            <p:cNvSpPr/>
            <p:nvPr/>
          </p:nvSpPr>
          <p:spPr>
            <a:xfrm>
              <a:off x="5981700" y="39370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/>
            <p:cNvSpPr/>
            <p:nvPr/>
          </p:nvSpPr>
          <p:spPr>
            <a:xfrm>
              <a:off x="3644900" y="315274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8" name="Plus 37"/>
            <p:cNvSpPr/>
            <p:nvPr/>
          </p:nvSpPr>
          <p:spPr>
            <a:xfrm>
              <a:off x="3556000" y="2362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Minus 38"/>
            <p:cNvSpPr/>
            <p:nvPr/>
          </p:nvSpPr>
          <p:spPr>
            <a:xfrm>
              <a:off x="3530600" y="4038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Minus 39"/>
            <p:cNvSpPr/>
            <p:nvPr/>
          </p:nvSpPr>
          <p:spPr>
            <a:xfrm>
              <a:off x="4330700" y="4610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Minus 40"/>
            <p:cNvSpPr/>
            <p:nvPr/>
          </p:nvSpPr>
          <p:spPr>
            <a:xfrm>
              <a:off x="4813300" y="4953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Minus 41"/>
            <p:cNvSpPr/>
            <p:nvPr/>
          </p:nvSpPr>
          <p:spPr>
            <a:xfrm>
              <a:off x="3213100" y="3759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Minus 42"/>
            <p:cNvSpPr/>
            <p:nvPr/>
          </p:nvSpPr>
          <p:spPr>
            <a:xfrm>
              <a:off x="2565400" y="3149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Minus 43"/>
            <p:cNvSpPr/>
            <p:nvPr/>
          </p:nvSpPr>
          <p:spPr>
            <a:xfrm>
              <a:off x="25654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Minus 44"/>
            <p:cNvSpPr/>
            <p:nvPr/>
          </p:nvSpPr>
          <p:spPr>
            <a:xfrm>
              <a:off x="3060700" y="4953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Minus 45"/>
            <p:cNvSpPr/>
            <p:nvPr/>
          </p:nvSpPr>
          <p:spPr>
            <a:xfrm>
              <a:off x="3797300" y="4648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Plus 46"/>
            <p:cNvSpPr/>
            <p:nvPr/>
          </p:nvSpPr>
          <p:spPr>
            <a:xfrm>
              <a:off x="4279900" y="30480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Plus 47"/>
            <p:cNvSpPr/>
            <p:nvPr/>
          </p:nvSpPr>
          <p:spPr>
            <a:xfrm>
              <a:off x="4356100" y="2451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Plus 48"/>
            <p:cNvSpPr/>
            <p:nvPr/>
          </p:nvSpPr>
          <p:spPr>
            <a:xfrm>
              <a:off x="5003800" y="32480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Plus 49"/>
            <p:cNvSpPr/>
            <p:nvPr/>
          </p:nvSpPr>
          <p:spPr>
            <a:xfrm>
              <a:off x="56642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Plus 50"/>
            <p:cNvSpPr/>
            <p:nvPr/>
          </p:nvSpPr>
          <p:spPr>
            <a:xfrm>
              <a:off x="5689600" y="22987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Plus 51"/>
            <p:cNvSpPr/>
            <p:nvPr/>
          </p:nvSpPr>
          <p:spPr>
            <a:xfrm>
              <a:off x="4140200" y="3962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Minus 52"/>
            <p:cNvSpPr/>
            <p:nvPr/>
          </p:nvSpPr>
          <p:spPr>
            <a:xfrm>
              <a:off x="2743200" y="37973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Minus 53"/>
            <p:cNvSpPr/>
            <p:nvPr/>
          </p:nvSpPr>
          <p:spPr>
            <a:xfrm>
              <a:off x="3632200" y="2644745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Minus 54"/>
            <p:cNvSpPr/>
            <p:nvPr/>
          </p:nvSpPr>
          <p:spPr>
            <a:xfrm>
              <a:off x="39370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Plus 55"/>
            <p:cNvSpPr/>
            <p:nvPr/>
          </p:nvSpPr>
          <p:spPr>
            <a:xfrm>
              <a:off x="6057900" y="4737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Plus 56"/>
            <p:cNvSpPr/>
            <p:nvPr/>
          </p:nvSpPr>
          <p:spPr>
            <a:xfrm>
              <a:off x="5029200" y="38576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8" name="Plus 57"/>
            <p:cNvSpPr/>
            <p:nvPr/>
          </p:nvSpPr>
          <p:spPr>
            <a:xfrm>
              <a:off x="5118100" y="4343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Plus 58"/>
            <p:cNvSpPr/>
            <p:nvPr/>
          </p:nvSpPr>
          <p:spPr>
            <a:xfrm>
              <a:off x="4635500" y="42767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Plus 59"/>
            <p:cNvSpPr/>
            <p:nvPr/>
          </p:nvSpPr>
          <p:spPr>
            <a:xfrm>
              <a:off x="45339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1" name="Plus 60"/>
            <p:cNvSpPr/>
            <p:nvPr/>
          </p:nvSpPr>
          <p:spPr>
            <a:xfrm>
              <a:off x="54229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2" name="Plus 61"/>
            <p:cNvSpPr/>
            <p:nvPr/>
          </p:nvSpPr>
          <p:spPr>
            <a:xfrm>
              <a:off x="5880100" y="35528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3" name="Plus 62"/>
            <p:cNvSpPr/>
            <p:nvPr/>
          </p:nvSpPr>
          <p:spPr>
            <a:xfrm>
              <a:off x="5321300" y="2616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4" name="Minus 63"/>
            <p:cNvSpPr/>
            <p:nvPr/>
          </p:nvSpPr>
          <p:spPr>
            <a:xfrm>
              <a:off x="5511800" y="4737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5" name="Minus 64"/>
            <p:cNvSpPr/>
            <p:nvPr/>
          </p:nvSpPr>
          <p:spPr>
            <a:xfrm>
              <a:off x="4965700" y="4762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6" name="Minus 65"/>
            <p:cNvSpPr/>
            <p:nvPr/>
          </p:nvSpPr>
          <p:spPr>
            <a:xfrm>
              <a:off x="2933700" y="3340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7" name="Minus 66"/>
            <p:cNvSpPr/>
            <p:nvPr/>
          </p:nvSpPr>
          <p:spPr>
            <a:xfrm>
              <a:off x="3009900" y="299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8" name="Minus 67"/>
            <p:cNvSpPr/>
            <p:nvPr/>
          </p:nvSpPr>
          <p:spPr>
            <a:xfrm>
              <a:off x="4343400" y="5092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9" name="Minus 68"/>
            <p:cNvSpPr/>
            <p:nvPr/>
          </p:nvSpPr>
          <p:spPr>
            <a:xfrm>
              <a:off x="3644900" y="5207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0" name="Minus 69"/>
            <p:cNvSpPr/>
            <p:nvPr/>
          </p:nvSpPr>
          <p:spPr>
            <a:xfrm>
              <a:off x="5575300" y="5092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2191709" y="3492499"/>
              <a:ext cx="2011991" cy="2146301"/>
            </a:xfrm>
            <a:prstGeom prst="line">
              <a:avLst/>
            </a:prstGeom>
            <a:ln w="508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793882" y="2649320"/>
            <a:ext cx="2158447" cy="1492170"/>
            <a:chOff x="2438400" y="1689100"/>
            <a:chExt cx="4495800" cy="3340100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2438400" y="50292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2438400" y="17526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2819400" y="1689100"/>
              <a:ext cx="3797300" cy="3213100"/>
              <a:chOff x="2819400" y="1689100"/>
              <a:chExt cx="3797300" cy="3213100"/>
            </a:xfrm>
          </p:grpSpPr>
          <p:sp>
            <p:nvSpPr>
              <p:cNvPr id="79" name="Plus 78"/>
              <p:cNvSpPr/>
              <p:nvPr/>
            </p:nvSpPr>
            <p:spPr>
              <a:xfrm>
                <a:off x="5105400" y="2133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Minus 79"/>
              <p:cNvSpPr/>
              <p:nvPr/>
            </p:nvSpPr>
            <p:spPr>
              <a:xfrm>
                <a:off x="35052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Plus 80"/>
              <p:cNvSpPr/>
              <p:nvPr/>
            </p:nvSpPr>
            <p:spPr>
              <a:xfrm>
                <a:off x="41148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Plus 81"/>
              <p:cNvSpPr/>
              <p:nvPr/>
            </p:nvSpPr>
            <p:spPr>
              <a:xfrm>
                <a:off x="5829300" y="36036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Plus 82"/>
              <p:cNvSpPr/>
              <p:nvPr/>
            </p:nvSpPr>
            <p:spPr>
              <a:xfrm>
                <a:off x="6235700" y="3327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Plus 83"/>
              <p:cNvSpPr/>
              <p:nvPr/>
            </p:nvSpPr>
            <p:spPr>
              <a:xfrm>
                <a:off x="3898900" y="254314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5" name="Plus 84"/>
              <p:cNvSpPr/>
              <p:nvPr/>
            </p:nvSpPr>
            <p:spPr>
              <a:xfrm>
                <a:off x="3810000" y="1752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Minus 85"/>
              <p:cNvSpPr/>
              <p:nvPr/>
            </p:nvSpPr>
            <p:spPr>
              <a:xfrm>
                <a:off x="3784600" y="3429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Minus 86"/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8" name="Minus 87"/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Minus 88"/>
              <p:cNvSpPr/>
              <p:nvPr/>
            </p:nvSpPr>
            <p:spPr>
              <a:xfrm>
                <a:off x="3467100" y="3149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Minus 89"/>
              <p:cNvSpPr/>
              <p:nvPr/>
            </p:nvSpPr>
            <p:spPr>
              <a:xfrm>
                <a:off x="2819400" y="2540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Minus 90"/>
              <p:cNvSpPr/>
              <p:nvPr/>
            </p:nvSpPr>
            <p:spPr>
              <a:xfrm>
                <a:off x="28194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Minus 91"/>
              <p:cNvSpPr/>
              <p:nvPr/>
            </p:nvSpPr>
            <p:spPr>
              <a:xfrm>
                <a:off x="33147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Minus 92"/>
              <p:cNvSpPr/>
              <p:nvPr/>
            </p:nvSpPr>
            <p:spPr>
              <a:xfrm>
                <a:off x="4051300" y="4038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Plus 93"/>
              <p:cNvSpPr/>
              <p:nvPr/>
            </p:nvSpPr>
            <p:spPr>
              <a:xfrm>
                <a:off x="4533900" y="2438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Plus 94"/>
              <p:cNvSpPr/>
              <p:nvPr/>
            </p:nvSpPr>
            <p:spPr>
              <a:xfrm>
                <a:off x="4610100" y="1841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Plus 95"/>
              <p:cNvSpPr/>
              <p:nvPr/>
            </p:nvSpPr>
            <p:spPr>
              <a:xfrm>
                <a:off x="5257800" y="26384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Plus 96"/>
              <p:cNvSpPr/>
              <p:nvPr/>
            </p:nvSpPr>
            <p:spPr>
              <a:xfrm>
                <a:off x="5918200" y="2387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Plus 97"/>
              <p:cNvSpPr/>
              <p:nvPr/>
            </p:nvSpPr>
            <p:spPr>
              <a:xfrm>
                <a:off x="5943600" y="16891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9" name="Plus 98"/>
              <p:cNvSpPr/>
              <p:nvPr/>
            </p:nvSpPr>
            <p:spPr>
              <a:xfrm>
                <a:off x="4394200" y="3352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Minus 99"/>
              <p:cNvSpPr/>
              <p:nvPr/>
            </p:nvSpPr>
            <p:spPr>
              <a:xfrm>
                <a:off x="2997200" y="31877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Minus 100"/>
              <p:cNvSpPr/>
              <p:nvPr/>
            </p:nvSpPr>
            <p:spPr>
              <a:xfrm>
                <a:off x="3886200" y="2035145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Minus 101"/>
              <p:cNvSpPr/>
              <p:nvPr/>
            </p:nvSpPr>
            <p:spPr>
              <a:xfrm>
                <a:off x="41910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Plus 102"/>
              <p:cNvSpPr/>
              <p:nvPr/>
            </p:nvSpPr>
            <p:spPr>
              <a:xfrm>
                <a:off x="6311900" y="4127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4" name="Plus 103"/>
              <p:cNvSpPr/>
              <p:nvPr/>
            </p:nvSpPr>
            <p:spPr>
              <a:xfrm>
                <a:off x="5283199" y="3248054"/>
                <a:ext cx="304800" cy="30480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5" name="Plus 104"/>
              <p:cNvSpPr/>
              <p:nvPr/>
            </p:nvSpPr>
            <p:spPr>
              <a:xfrm>
                <a:off x="5372100" y="3733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6" name="Plus 105"/>
              <p:cNvSpPr/>
              <p:nvPr/>
            </p:nvSpPr>
            <p:spPr>
              <a:xfrm>
                <a:off x="4889500" y="36671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7" name="Plus 106"/>
              <p:cNvSpPr/>
              <p:nvPr/>
            </p:nvSpPr>
            <p:spPr>
              <a:xfrm>
                <a:off x="4787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8" name="Plus 107"/>
              <p:cNvSpPr/>
              <p:nvPr/>
            </p:nvSpPr>
            <p:spPr>
              <a:xfrm>
                <a:off x="5676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9" name="Plus 108"/>
              <p:cNvSpPr/>
              <p:nvPr/>
            </p:nvSpPr>
            <p:spPr>
              <a:xfrm>
                <a:off x="6134100" y="29432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0" name="Plus 109"/>
              <p:cNvSpPr/>
              <p:nvPr/>
            </p:nvSpPr>
            <p:spPr>
              <a:xfrm>
                <a:off x="5575300" y="2006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1" name="Minus 110"/>
              <p:cNvSpPr/>
              <p:nvPr/>
            </p:nvSpPr>
            <p:spPr>
              <a:xfrm>
                <a:off x="5765800" y="4127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2" name="Minus 111"/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3" name="Minus 112"/>
              <p:cNvSpPr/>
              <p:nvPr/>
            </p:nvSpPr>
            <p:spPr>
              <a:xfrm>
                <a:off x="3187700" y="273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Minus 113"/>
              <p:cNvSpPr/>
              <p:nvPr/>
            </p:nvSpPr>
            <p:spPr>
              <a:xfrm>
                <a:off x="3263900" y="238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5" name="Minus 114"/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6" name="Minus 115"/>
              <p:cNvSpPr/>
              <p:nvPr/>
            </p:nvSpPr>
            <p:spPr>
              <a:xfrm>
                <a:off x="3898900" y="4597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7" name="Minus 116"/>
              <p:cNvSpPr/>
              <p:nvPr/>
            </p:nvSpPr>
            <p:spPr>
              <a:xfrm>
                <a:off x="58293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8" name="Freeform 77"/>
            <p:cNvSpPr/>
            <p:nvPr/>
          </p:nvSpPr>
          <p:spPr>
            <a:xfrm>
              <a:off x="2952748" y="2096919"/>
              <a:ext cx="3340100" cy="2360782"/>
            </a:xfrm>
            <a:custGeom>
              <a:avLst/>
              <a:gdLst>
                <a:gd name="connsiteX0" fmla="*/ 0 w 3340100"/>
                <a:gd name="connsiteY0" fmla="*/ 0 h 2360782"/>
                <a:gd name="connsiteX1" fmla="*/ 952500 w 3340100"/>
                <a:gd name="connsiteY1" fmla="*/ 2133600 h 2360782"/>
                <a:gd name="connsiteX2" fmla="*/ 3340100 w 3340100"/>
                <a:gd name="connsiteY2" fmla="*/ 2197100 h 236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0100" h="2360782">
                  <a:moveTo>
                    <a:pt x="0" y="0"/>
                  </a:moveTo>
                  <a:cubicBezTo>
                    <a:pt x="197908" y="883708"/>
                    <a:pt x="395817" y="1767417"/>
                    <a:pt x="952500" y="2133600"/>
                  </a:cubicBezTo>
                  <a:cubicBezTo>
                    <a:pt x="1509183" y="2499783"/>
                    <a:pt x="2424641" y="2348441"/>
                    <a:pt x="3340100" y="2197100"/>
                  </a:cubicBezTo>
                </a:path>
              </a:pathLst>
            </a:cu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825687" y="4285312"/>
            <a:ext cx="2277757" cy="1431842"/>
            <a:chOff x="2438400" y="1689100"/>
            <a:chExt cx="4495800" cy="3340100"/>
          </a:xfrm>
        </p:grpSpPr>
        <p:cxnSp>
          <p:nvCxnSpPr>
            <p:cNvPr id="118" name="Straight Arrow Connector 117"/>
            <p:cNvCxnSpPr/>
            <p:nvPr/>
          </p:nvCxnSpPr>
          <p:spPr>
            <a:xfrm>
              <a:off x="2438400" y="50292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V="1">
              <a:off x="2438400" y="17526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>
              <a:off x="2819400" y="1689100"/>
              <a:ext cx="3797300" cy="3213100"/>
              <a:chOff x="2819400" y="1689100"/>
              <a:chExt cx="3797300" cy="3213100"/>
            </a:xfrm>
          </p:grpSpPr>
          <p:sp>
            <p:nvSpPr>
              <p:cNvPr id="121" name="Plus 120"/>
              <p:cNvSpPr/>
              <p:nvPr/>
            </p:nvSpPr>
            <p:spPr>
              <a:xfrm>
                <a:off x="5105400" y="2133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Minus 121"/>
              <p:cNvSpPr/>
              <p:nvPr/>
            </p:nvSpPr>
            <p:spPr>
              <a:xfrm>
                <a:off x="35052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3" name="Plus 122"/>
              <p:cNvSpPr/>
              <p:nvPr/>
            </p:nvSpPr>
            <p:spPr>
              <a:xfrm>
                <a:off x="41148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4" name="Plus 123"/>
              <p:cNvSpPr/>
              <p:nvPr/>
            </p:nvSpPr>
            <p:spPr>
              <a:xfrm>
                <a:off x="5829300" y="36036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5" name="Plus 124"/>
              <p:cNvSpPr/>
              <p:nvPr/>
            </p:nvSpPr>
            <p:spPr>
              <a:xfrm>
                <a:off x="6235700" y="3327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6" name="Plus 125"/>
              <p:cNvSpPr/>
              <p:nvPr/>
            </p:nvSpPr>
            <p:spPr>
              <a:xfrm>
                <a:off x="3898900" y="254314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7" name="Plus 126"/>
              <p:cNvSpPr/>
              <p:nvPr/>
            </p:nvSpPr>
            <p:spPr>
              <a:xfrm>
                <a:off x="3810000" y="1752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8" name="Minus 127"/>
              <p:cNvSpPr/>
              <p:nvPr/>
            </p:nvSpPr>
            <p:spPr>
              <a:xfrm>
                <a:off x="3784600" y="3429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9" name="Minus 128"/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0" name="Minus 129"/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1" name="Minus 130"/>
              <p:cNvSpPr/>
              <p:nvPr/>
            </p:nvSpPr>
            <p:spPr>
              <a:xfrm>
                <a:off x="3467100" y="3149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2" name="Minus 131"/>
              <p:cNvSpPr/>
              <p:nvPr/>
            </p:nvSpPr>
            <p:spPr>
              <a:xfrm>
                <a:off x="2819400" y="2540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3" name="Minus 132"/>
              <p:cNvSpPr/>
              <p:nvPr/>
            </p:nvSpPr>
            <p:spPr>
              <a:xfrm>
                <a:off x="28194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4" name="Minus 133"/>
              <p:cNvSpPr/>
              <p:nvPr/>
            </p:nvSpPr>
            <p:spPr>
              <a:xfrm>
                <a:off x="33147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5" name="Minus 134"/>
              <p:cNvSpPr/>
              <p:nvPr/>
            </p:nvSpPr>
            <p:spPr>
              <a:xfrm>
                <a:off x="4051300" y="4038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6" name="Plus 135"/>
              <p:cNvSpPr/>
              <p:nvPr/>
            </p:nvSpPr>
            <p:spPr>
              <a:xfrm>
                <a:off x="4533900" y="2438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7" name="Plus 136"/>
              <p:cNvSpPr/>
              <p:nvPr/>
            </p:nvSpPr>
            <p:spPr>
              <a:xfrm>
                <a:off x="4610100" y="1841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8" name="Plus 137"/>
              <p:cNvSpPr/>
              <p:nvPr/>
            </p:nvSpPr>
            <p:spPr>
              <a:xfrm>
                <a:off x="5257800" y="26384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9" name="Plus 138"/>
              <p:cNvSpPr/>
              <p:nvPr/>
            </p:nvSpPr>
            <p:spPr>
              <a:xfrm>
                <a:off x="5918200" y="2387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0" name="Plus 139"/>
              <p:cNvSpPr/>
              <p:nvPr/>
            </p:nvSpPr>
            <p:spPr>
              <a:xfrm>
                <a:off x="5943600" y="16891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1" name="Plus 140"/>
              <p:cNvSpPr/>
              <p:nvPr/>
            </p:nvSpPr>
            <p:spPr>
              <a:xfrm>
                <a:off x="4394200" y="3352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2" name="Minus 141"/>
              <p:cNvSpPr/>
              <p:nvPr/>
            </p:nvSpPr>
            <p:spPr>
              <a:xfrm>
                <a:off x="2997200" y="31877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3" name="Minus 142"/>
              <p:cNvSpPr/>
              <p:nvPr/>
            </p:nvSpPr>
            <p:spPr>
              <a:xfrm>
                <a:off x="3886200" y="2035145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4" name="Minus 143"/>
              <p:cNvSpPr/>
              <p:nvPr/>
            </p:nvSpPr>
            <p:spPr>
              <a:xfrm>
                <a:off x="41910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Plus 144"/>
              <p:cNvSpPr/>
              <p:nvPr/>
            </p:nvSpPr>
            <p:spPr>
              <a:xfrm>
                <a:off x="6311900" y="4127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6" name="Plus 145"/>
              <p:cNvSpPr/>
              <p:nvPr/>
            </p:nvSpPr>
            <p:spPr>
              <a:xfrm>
                <a:off x="5283200" y="32480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7" name="Plus 146"/>
              <p:cNvSpPr/>
              <p:nvPr/>
            </p:nvSpPr>
            <p:spPr>
              <a:xfrm>
                <a:off x="5372100" y="3733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8" name="Plus 147"/>
              <p:cNvSpPr/>
              <p:nvPr/>
            </p:nvSpPr>
            <p:spPr>
              <a:xfrm>
                <a:off x="4889500" y="36671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9" name="Plus 148"/>
              <p:cNvSpPr/>
              <p:nvPr/>
            </p:nvSpPr>
            <p:spPr>
              <a:xfrm>
                <a:off x="4787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0" name="Plus 149"/>
              <p:cNvSpPr/>
              <p:nvPr/>
            </p:nvSpPr>
            <p:spPr>
              <a:xfrm>
                <a:off x="5676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1" name="Plus 150"/>
              <p:cNvSpPr/>
              <p:nvPr/>
            </p:nvSpPr>
            <p:spPr>
              <a:xfrm>
                <a:off x="6134100" y="29432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2" name="Plus 151"/>
              <p:cNvSpPr/>
              <p:nvPr/>
            </p:nvSpPr>
            <p:spPr>
              <a:xfrm>
                <a:off x="5575300" y="2006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3" name="Minus 152"/>
              <p:cNvSpPr/>
              <p:nvPr/>
            </p:nvSpPr>
            <p:spPr>
              <a:xfrm>
                <a:off x="5765800" y="4127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4" name="Minus 153"/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5" name="Minus 154"/>
              <p:cNvSpPr/>
              <p:nvPr/>
            </p:nvSpPr>
            <p:spPr>
              <a:xfrm>
                <a:off x="3187700" y="273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6" name="Minus 155"/>
              <p:cNvSpPr/>
              <p:nvPr/>
            </p:nvSpPr>
            <p:spPr>
              <a:xfrm>
                <a:off x="3263900" y="238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7" name="Minus 156"/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8" name="Minus 157"/>
              <p:cNvSpPr/>
              <p:nvPr/>
            </p:nvSpPr>
            <p:spPr>
              <a:xfrm>
                <a:off x="3898900" y="4597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9" name="Minus 158"/>
              <p:cNvSpPr/>
              <p:nvPr/>
            </p:nvSpPr>
            <p:spPr>
              <a:xfrm>
                <a:off x="58293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60" name="Freeform 159"/>
            <p:cNvSpPr/>
            <p:nvPr/>
          </p:nvSpPr>
          <p:spPr>
            <a:xfrm>
              <a:off x="3136900" y="1778000"/>
              <a:ext cx="3492500" cy="2781299"/>
            </a:xfrm>
            <a:custGeom>
              <a:avLst/>
              <a:gdLst>
                <a:gd name="connsiteX0" fmla="*/ 3492500 w 3492500"/>
                <a:gd name="connsiteY0" fmla="*/ 2781300 h 2781300"/>
                <a:gd name="connsiteX1" fmla="*/ 2959100 w 3492500"/>
                <a:gd name="connsiteY1" fmla="*/ 2374900 h 2781300"/>
                <a:gd name="connsiteX2" fmla="*/ 1943100 w 3492500"/>
                <a:gd name="connsiteY2" fmla="*/ 2336800 h 2781300"/>
                <a:gd name="connsiteX3" fmla="*/ 685800 w 3492500"/>
                <a:gd name="connsiteY3" fmla="*/ 1092200 h 2781300"/>
                <a:gd name="connsiteX4" fmla="*/ 1168400 w 3492500"/>
                <a:gd name="connsiteY4" fmla="*/ 469900 h 2781300"/>
                <a:gd name="connsiteX5" fmla="*/ 1092200 w 3492500"/>
                <a:gd name="connsiteY5" fmla="*/ 266700 h 2781300"/>
                <a:gd name="connsiteX6" fmla="*/ 520700 w 3492500"/>
                <a:gd name="connsiteY6" fmla="*/ 304800 h 2781300"/>
                <a:gd name="connsiteX7" fmla="*/ 0 w 3492500"/>
                <a:gd name="connsiteY7" fmla="*/ 0 h 2781300"/>
                <a:gd name="connsiteX0" fmla="*/ 3492500 w 3492500"/>
                <a:gd name="connsiteY0" fmla="*/ 2781300 h 2781300"/>
                <a:gd name="connsiteX1" fmla="*/ 2959100 w 3492500"/>
                <a:gd name="connsiteY1" fmla="*/ 2374900 h 2781300"/>
                <a:gd name="connsiteX2" fmla="*/ 2584289 w 3492500"/>
                <a:gd name="connsiteY2" fmla="*/ 1410609 h 2781300"/>
                <a:gd name="connsiteX3" fmla="*/ 685800 w 3492500"/>
                <a:gd name="connsiteY3" fmla="*/ 1092200 h 2781300"/>
                <a:gd name="connsiteX4" fmla="*/ 1168400 w 3492500"/>
                <a:gd name="connsiteY4" fmla="*/ 469900 h 2781300"/>
                <a:gd name="connsiteX5" fmla="*/ 1092200 w 3492500"/>
                <a:gd name="connsiteY5" fmla="*/ 266700 h 2781300"/>
                <a:gd name="connsiteX6" fmla="*/ 520700 w 3492500"/>
                <a:gd name="connsiteY6" fmla="*/ 304800 h 2781300"/>
                <a:gd name="connsiteX7" fmla="*/ 0 w 3492500"/>
                <a:gd name="connsiteY7" fmla="*/ 0 h 2781300"/>
                <a:gd name="connsiteX0" fmla="*/ 3492500 w 3492500"/>
                <a:gd name="connsiteY0" fmla="*/ 2781300 h 2781300"/>
                <a:gd name="connsiteX1" fmla="*/ 2959100 w 3492500"/>
                <a:gd name="connsiteY1" fmla="*/ 2374900 h 2781300"/>
                <a:gd name="connsiteX2" fmla="*/ 2584289 w 3492500"/>
                <a:gd name="connsiteY2" fmla="*/ 1410609 h 2781300"/>
                <a:gd name="connsiteX3" fmla="*/ 543314 w 3492500"/>
                <a:gd name="connsiteY3" fmla="*/ 2046460 h 2781300"/>
                <a:gd name="connsiteX4" fmla="*/ 1168400 w 3492500"/>
                <a:gd name="connsiteY4" fmla="*/ 469900 h 2781300"/>
                <a:gd name="connsiteX5" fmla="*/ 1092200 w 3492500"/>
                <a:gd name="connsiteY5" fmla="*/ 266700 h 2781300"/>
                <a:gd name="connsiteX6" fmla="*/ 520700 w 3492500"/>
                <a:gd name="connsiteY6" fmla="*/ 304800 h 2781300"/>
                <a:gd name="connsiteX7" fmla="*/ 0 w 3492500"/>
                <a:gd name="connsiteY7" fmla="*/ 0 h 27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2500" h="2781300">
                  <a:moveTo>
                    <a:pt x="3492500" y="2781300"/>
                  </a:moveTo>
                  <a:cubicBezTo>
                    <a:pt x="3354916" y="2615141"/>
                    <a:pt x="3110468" y="2603348"/>
                    <a:pt x="2959100" y="2374900"/>
                  </a:cubicBezTo>
                  <a:cubicBezTo>
                    <a:pt x="2807732" y="2146452"/>
                    <a:pt x="2986920" y="1465349"/>
                    <a:pt x="2584289" y="1410609"/>
                  </a:cubicBezTo>
                  <a:cubicBezTo>
                    <a:pt x="2181658" y="1355869"/>
                    <a:pt x="779295" y="2203245"/>
                    <a:pt x="543314" y="2046460"/>
                  </a:cubicBezTo>
                  <a:cubicBezTo>
                    <a:pt x="307333" y="1889675"/>
                    <a:pt x="1076919" y="766527"/>
                    <a:pt x="1168400" y="469900"/>
                  </a:cubicBezTo>
                  <a:cubicBezTo>
                    <a:pt x="1259881" y="173273"/>
                    <a:pt x="1200150" y="294217"/>
                    <a:pt x="1092200" y="266700"/>
                  </a:cubicBezTo>
                  <a:cubicBezTo>
                    <a:pt x="984250" y="239183"/>
                    <a:pt x="702733" y="349250"/>
                    <a:pt x="520700" y="304800"/>
                  </a:cubicBezTo>
                  <a:cubicBezTo>
                    <a:pt x="338667" y="260350"/>
                    <a:pt x="169333" y="130175"/>
                    <a:pt x="0" y="0"/>
                  </a:cubicBezTo>
                </a:path>
              </a:pathLst>
            </a:cu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1218424" y="1246249"/>
            <a:ext cx="2158447" cy="1281088"/>
            <a:chOff x="2184400" y="2298700"/>
            <a:chExt cx="4495800" cy="3340100"/>
          </a:xfrm>
        </p:grpSpPr>
        <p:cxnSp>
          <p:nvCxnSpPr>
            <p:cNvPr id="165" name="Straight Arrow Connector 164"/>
            <p:cNvCxnSpPr/>
            <p:nvPr/>
          </p:nvCxnSpPr>
          <p:spPr>
            <a:xfrm>
              <a:off x="2184400" y="56388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 flipV="1">
              <a:off x="2184400" y="23622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Plus 167"/>
            <p:cNvSpPr/>
            <p:nvPr/>
          </p:nvSpPr>
          <p:spPr>
            <a:xfrm>
              <a:off x="4851400" y="2743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0" name="Minus 169"/>
            <p:cNvSpPr/>
            <p:nvPr/>
          </p:nvSpPr>
          <p:spPr>
            <a:xfrm>
              <a:off x="32512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1" name="Plus 170"/>
            <p:cNvSpPr/>
            <p:nvPr/>
          </p:nvSpPr>
          <p:spPr>
            <a:xfrm>
              <a:off x="38608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2" name="Plus 171"/>
            <p:cNvSpPr/>
            <p:nvPr/>
          </p:nvSpPr>
          <p:spPr>
            <a:xfrm>
              <a:off x="5575300" y="42132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3" name="Plus 172"/>
            <p:cNvSpPr/>
            <p:nvPr/>
          </p:nvSpPr>
          <p:spPr>
            <a:xfrm>
              <a:off x="5981700" y="39370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5" name="Plus 174"/>
            <p:cNvSpPr/>
            <p:nvPr/>
          </p:nvSpPr>
          <p:spPr>
            <a:xfrm>
              <a:off x="3644900" y="315274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6" name="Plus 175"/>
            <p:cNvSpPr/>
            <p:nvPr/>
          </p:nvSpPr>
          <p:spPr>
            <a:xfrm>
              <a:off x="3556000" y="2362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7" name="Minus 176"/>
            <p:cNvSpPr/>
            <p:nvPr/>
          </p:nvSpPr>
          <p:spPr>
            <a:xfrm>
              <a:off x="3530600" y="4038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8" name="Minus 177"/>
            <p:cNvSpPr/>
            <p:nvPr/>
          </p:nvSpPr>
          <p:spPr>
            <a:xfrm>
              <a:off x="4330700" y="4610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9" name="Minus 178"/>
            <p:cNvSpPr/>
            <p:nvPr/>
          </p:nvSpPr>
          <p:spPr>
            <a:xfrm>
              <a:off x="4813300" y="4953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0" name="Minus 179"/>
            <p:cNvSpPr/>
            <p:nvPr/>
          </p:nvSpPr>
          <p:spPr>
            <a:xfrm>
              <a:off x="3213100" y="3759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1" name="Minus 180"/>
            <p:cNvSpPr/>
            <p:nvPr/>
          </p:nvSpPr>
          <p:spPr>
            <a:xfrm>
              <a:off x="2565400" y="3149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2" name="Minus 181"/>
            <p:cNvSpPr/>
            <p:nvPr/>
          </p:nvSpPr>
          <p:spPr>
            <a:xfrm>
              <a:off x="25654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3" name="Minus 182"/>
            <p:cNvSpPr/>
            <p:nvPr/>
          </p:nvSpPr>
          <p:spPr>
            <a:xfrm>
              <a:off x="3060700" y="4953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4" name="Minus 183"/>
            <p:cNvSpPr/>
            <p:nvPr/>
          </p:nvSpPr>
          <p:spPr>
            <a:xfrm>
              <a:off x="3797300" y="4648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5" name="Plus 184"/>
            <p:cNvSpPr/>
            <p:nvPr/>
          </p:nvSpPr>
          <p:spPr>
            <a:xfrm>
              <a:off x="4279900" y="30480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6" name="Plus 185"/>
            <p:cNvSpPr/>
            <p:nvPr/>
          </p:nvSpPr>
          <p:spPr>
            <a:xfrm>
              <a:off x="4356100" y="2451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7" name="Plus 186"/>
            <p:cNvSpPr/>
            <p:nvPr/>
          </p:nvSpPr>
          <p:spPr>
            <a:xfrm>
              <a:off x="5003800" y="32480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8" name="Plus 187"/>
            <p:cNvSpPr/>
            <p:nvPr/>
          </p:nvSpPr>
          <p:spPr>
            <a:xfrm>
              <a:off x="56642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9" name="Plus 188"/>
            <p:cNvSpPr/>
            <p:nvPr/>
          </p:nvSpPr>
          <p:spPr>
            <a:xfrm>
              <a:off x="5689600" y="22987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0" name="Plus 189"/>
            <p:cNvSpPr/>
            <p:nvPr/>
          </p:nvSpPr>
          <p:spPr>
            <a:xfrm>
              <a:off x="4140200" y="3962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1" name="Minus 190"/>
            <p:cNvSpPr/>
            <p:nvPr/>
          </p:nvSpPr>
          <p:spPr>
            <a:xfrm>
              <a:off x="2743200" y="37973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2" name="Minus 191"/>
            <p:cNvSpPr/>
            <p:nvPr/>
          </p:nvSpPr>
          <p:spPr>
            <a:xfrm>
              <a:off x="3632200" y="2644745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3" name="Minus 192"/>
            <p:cNvSpPr/>
            <p:nvPr/>
          </p:nvSpPr>
          <p:spPr>
            <a:xfrm>
              <a:off x="39370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4" name="Plus 193"/>
            <p:cNvSpPr/>
            <p:nvPr/>
          </p:nvSpPr>
          <p:spPr>
            <a:xfrm>
              <a:off x="6057900" y="4737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5" name="Plus 194"/>
            <p:cNvSpPr/>
            <p:nvPr/>
          </p:nvSpPr>
          <p:spPr>
            <a:xfrm>
              <a:off x="5029200" y="38576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6" name="Plus 195"/>
            <p:cNvSpPr/>
            <p:nvPr/>
          </p:nvSpPr>
          <p:spPr>
            <a:xfrm>
              <a:off x="5118100" y="4343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7" name="Plus 196"/>
            <p:cNvSpPr/>
            <p:nvPr/>
          </p:nvSpPr>
          <p:spPr>
            <a:xfrm>
              <a:off x="4635500" y="42767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8" name="Plus 197"/>
            <p:cNvSpPr/>
            <p:nvPr/>
          </p:nvSpPr>
          <p:spPr>
            <a:xfrm>
              <a:off x="45339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9" name="Plus 198"/>
            <p:cNvSpPr/>
            <p:nvPr/>
          </p:nvSpPr>
          <p:spPr>
            <a:xfrm>
              <a:off x="54229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0" name="Plus 199"/>
            <p:cNvSpPr/>
            <p:nvPr/>
          </p:nvSpPr>
          <p:spPr>
            <a:xfrm>
              <a:off x="5880100" y="35528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1" name="Plus 200"/>
            <p:cNvSpPr/>
            <p:nvPr/>
          </p:nvSpPr>
          <p:spPr>
            <a:xfrm>
              <a:off x="5321300" y="2616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2" name="Minus 201"/>
            <p:cNvSpPr/>
            <p:nvPr/>
          </p:nvSpPr>
          <p:spPr>
            <a:xfrm>
              <a:off x="5511800" y="4737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3" name="Minus 202"/>
            <p:cNvSpPr/>
            <p:nvPr/>
          </p:nvSpPr>
          <p:spPr>
            <a:xfrm>
              <a:off x="4965700" y="4762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4" name="Minus 203"/>
            <p:cNvSpPr/>
            <p:nvPr/>
          </p:nvSpPr>
          <p:spPr>
            <a:xfrm>
              <a:off x="2933700" y="3340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5" name="Minus 204"/>
            <p:cNvSpPr/>
            <p:nvPr/>
          </p:nvSpPr>
          <p:spPr>
            <a:xfrm>
              <a:off x="3009900" y="299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6" name="Minus 205"/>
            <p:cNvSpPr/>
            <p:nvPr/>
          </p:nvSpPr>
          <p:spPr>
            <a:xfrm>
              <a:off x="4343400" y="5092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7" name="Minus 206"/>
            <p:cNvSpPr/>
            <p:nvPr/>
          </p:nvSpPr>
          <p:spPr>
            <a:xfrm>
              <a:off x="3644900" y="5207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8" name="Minus 207"/>
            <p:cNvSpPr/>
            <p:nvPr/>
          </p:nvSpPr>
          <p:spPr>
            <a:xfrm>
              <a:off x="5575300" y="5092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09" name="Straight Connector 208"/>
            <p:cNvCxnSpPr/>
            <p:nvPr/>
          </p:nvCxnSpPr>
          <p:spPr>
            <a:xfrm>
              <a:off x="2489200" y="2298700"/>
              <a:ext cx="3086100" cy="3340100"/>
            </a:xfrm>
            <a:prstGeom prst="line">
              <a:avLst/>
            </a:prstGeom>
            <a:ln w="508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>
            <a:off x="6339304" y="891022"/>
            <a:ext cx="2325662" cy="1605826"/>
            <a:chOff x="2184400" y="1452031"/>
            <a:chExt cx="4844089" cy="4186769"/>
          </a:xfrm>
        </p:grpSpPr>
        <p:cxnSp>
          <p:nvCxnSpPr>
            <p:cNvPr id="211" name="Straight Arrow Connector 210"/>
            <p:cNvCxnSpPr/>
            <p:nvPr/>
          </p:nvCxnSpPr>
          <p:spPr>
            <a:xfrm>
              <a:off x="2184400" y="56388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 flipV="1">
              <a:off x="2184400" y="23622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Plus 212"/>
            <p:cNvSpPr/>
            <p:nvPr/>
          </p:nvSpPr>
          <p:spPr>
            <a:xfrm>
              <a:off x="4851400" y="2743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4" name="Minus 213"/>
            <p:cNvSpPr/>
            <p:nvPr/>
          </p:nvSpPr>
          <p:spPr>
            <a:xfrm>
              <a:off x="32512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5" name="Plus 214"/>
            <p:cNvSpPr/>
            <p:nvPr/>
          </p:nvSpPr>
          <p:spPr>
            <a:xfrm>
              <a:off x="38608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6" name="Plus 215"/>
            <p:cNvSpPr/>
            <p:nvPr/>
          </p:nvSpPr>
          <p:spPr>
            <a:xfrm>
              <a:off x="5575300" y="42132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7" name="Plus 216"/>
            <p:cNvSpPr/>
            <p:nvPr/>
          </p:nvSpPr>
          <p:spPr>
            <a:xfrm>
              <a:off x="5981700" y="39370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8" name="Plus 217"/>
            <p:cNvSpPr/>
            <p:nvPr/>
          </p:nvSpPr>
          <p:spPr>
            <a:xfrm>
              <a:off x="3644900" y="315274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9" name="Plus 218"/>
            <p:cNvSpPr/>
            <p:nvPr/>
          </p:nvSpPr>
          <p:spPr>
            <a:xfrm>
              <a:off x="3556000" y="2362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0" name="Minus 219"/>
            <p:cNvSpPr/>
            <p:nvPr/>
          </p:nvSpPr>
          <p:spPr>
            <a:xfrm>
              <a:off x="3530600" y="4038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1" name="Minus 220"/>
            <p:cNvSpPr/>
            <p:nvPr/>
          </p:nvSpPr>
          <p:spPr>
            <a:xfrm>
              <a:off x="4330700" y="4610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2" name="Minus 221"/>
            <p:cNvSpPr/>
            <p:nvPr/>
          </p:nvSpPr>
          <p:spPr>
            <a:xfrm>
              <a:off x="4813300" y="4953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3" name="Minus 222"/>
            <p:cNvSpPr/>
            <p:nvPr/>
          </p:nvSpPr>
          <p:spPr>
            <a:xfrm>
              <a:off x="3213100" y="3759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4" name="Minus 223"/>
            <p:cNvSpPr/>
            <p:nvPr/>
          </p:nvSpPr>
          <p:spPr>
            <a:xfrm>
              <a:off x="2565400" y="3149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5" name="Minus 224"/>
            <p:cNvSpPr/>
            <p:nvPr/>
          </p:nvSpPr>
          <p:spPr>
            <a:xfrm>
              <a:off x="25654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6" name="Minus 225"/>
            <p:cNvSpPr/>
            <p:nvPr/>
          </p:nvSpPr>
          <p:spPr>
            <a:xfrm>
              <a:off x="3060700" y="4953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7" name="Minus 226"/>
            <p:cNvSpPr/>
            <p:nvPr/>
          </p:nvSpPr>
          <p:spPr>
            <a:xfrm>
              <a:off x="3797300" y="4648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8" name="Plus 227"/>
            <p:cNvSpPr/>
            <p:nvPr/>
          </p:nvSpPr>
          <p:spPr>
            <a:xfrm>
              <a:off x="4279900" y="30480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9" name="Plus 228"/>
            <p:cNvSpPr/>
            <p:nvPr/>
          </p:nvSpPr>
          <p:spPr>
            <a:xfrm>
              <a:off x="4356100" y="2451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0" name="Plus 229"/>
            <p:cNvSpPr/>
            <p:nvPr/>
          </p:nvSpPr>
          <p:spPr>
            <a:xfrm>
              <a:off x="5003800" y="32480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1" name="Plus 230"/>
            <p:cNvSpPr/>
            <p:nvPr/>
          </p:nvSpPr>
          <p:spPr>
            <a:xfrm>
              <a:off x="56642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2" name="Plus 231"/>
            <p:cNvSpPr/>
            <p:nvPr/>
          </p:nvSpPr>
          <p:spPr>
            <a:xfrm>
              <a:off x="5689600" y="22987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3" name="Plus 232"/>
            <p:cNvSpPr/>
            <p:nvPr/>
          </p:nvSpPr>
          <p:spPr>
            <a:xfrm>
              <a:off x="4140200" y="3962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4" name="Minus 233"/>
            <p:cNvSpPr/>
            <p:nvPr/>
          </p:nvSpPr>
          <p:spPr>
            <a:xfrm>
              <a:off x="2743200" y="37973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5" name="Minus 234"/>
            <p:cNvSpPr/>
            <p:nvPr/>
          </p:nvSpPr>
          <p:spPr>
            <a:xfrm>
              <a:off x="3632200" y="2644745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6" name="Minus 235"/>
            <p:cNvSpPr/>
            <p:nvPr/>
          </p:nvSpPr>
          <p:spPr>
            <a:xfrm>
              <a:off x="3937000" y="426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7" name="Plus 236"/>
            <p:cNvSpPr/>
            <p:nvPr/>
          </p:nvSpPr>
          <p:spPr>
            <a:xfrm>
              <a:off x="6057900" y="4737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8" name="Plus 237"/>
            <p:cNvSpPr/>
            <p:nvPr/>
          </p:nvSpPr>
          <p:spPr>
            <a:xfrm>
              <a:off x="5029200" y="38576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9" name="Plus 238"/>
            <p:cNvSpPr/>
            <p:nvPr/>
          </p:nvSpPr>
          <p:spPr>
            <a:xfrm>
              <a:off x="5118100" y="4343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0" name="Plus 239"/>
            <p:cNvSpPr/>
            <p:nvPr/>
          </p:nvSpPr>
          <p:spPr>
            <a:xfrm>
              <a:off x="4635500" y="42767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1" name="Plus 240"/>
            <p:cNvSpPr/>
            <p:nvPr/>
          </p:nvSpPr>
          <p:spPr>
            <a:xfrm>
              <a:off x="45339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2" name="Plus 241"/>
            <p:cNvSpPr/>
            <p:nvPr/>
          </p:nvSpPr>
          <p:spPr>
            <a:xfrm>
              <a:off x="5422900" y="3606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3" name="Plus 242"/>
            <p:cNvSpPr/>
            <p:nvPr/>
          </p:nvSpPr>
          <p:spPr>
            <a:xfrm>
              <a:off x="5880100" y="35528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4" name="Plus 243"/>
            <p:cNvSpPr/>
            <p:nvPr/>
          </p:nvSpPr>
          <p:spPr>
            <a:xfrm>
              <a:off x="5321300" y="2616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5" name="Minus 244"/>
            <p:cNvSpPr/>
            <p:nvPr/>
          </p:nvSpPr>
          <p:spPr>
            <a:xfrm>
              <a:off x="5511800" y="4737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6" name="Minus 245"/>
            <p:cNvSpPr/>
            <p:nvPr/>
          </p:nvSpPr>
          <p:spPr>
            <a:xfrm>
              <a:off x="4965700" y="4762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7" name="Minus 246"/>
            <p:cNvSpPr/>
            <p:nvPr/>
          </p:nvSpPr>
          <p:spPr>
            <a:xfrm>
              <a:off x="2933700" y="3340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8" name="Minus 247"/>
            <p:cNvSpPr/>
            <p:nvPr/>
          </p:nvSpPr>
          <p:spPr>
            <a:xfrm>
              <a:off x="3009900" y="29972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9" name="Minus 248"/>
            <p:cNvSpPr/>
            <p:nvPr/>
          </p:nvSpPr>
          <p:spPr>
            <a:xfrm>
              <a:off x="4343400" y="5092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0" name="Minus 249"/>
            <p:cNvSpPr/>
            <p:nvPr/>
          </p:nvSpPr>
          <p:spPr>
            <a:xfrm>
              <a:off x="3644900" y="5207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1" name="Minus 250"/>
            <p:cNvSpPr/>
            <p:nvPr/>
          </p:nvSpPr>
          <p:spPr>
            <a:xfrm>
              <a:off x="5575300" y="5092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942389" y="1452031"/>
              <a:ext cx="3086100" cy="3340100"/>
            </a:xfrm>
            <a:prstGeom prst="line">
              <a:avLst/>
            </a:prstGeom>
            <a:ln w="508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Group 252"/>
          <p:cNvGrpSpPr/>
          <p:nvPr/>
        </p:nvGrpSpPr>
        <p:grpSpPr>
          <a:xfrm>
            <a:off x="6339304" y="2680524"/>
            <a:ext cx="2614857" cy="1492170"/>
            <a:chOff x="2438400" y="1689100"/>
            <a:chExt cx="5446450" cy="3340100"/>
          </a:xfrm>
        </p:grpSpPr>
        <p:cxnSp>
          <p:nvCxnSpPr>
            <p:cNvPr id="254" name="Straight Arrow Connector 253"/>
            <p:cNvCxnSpPr/>
            <p:nvPr/>
          </p:nvCxnSpPr>
          <p:spPr>
            <a:xfrm>
              <a:off x="2438400" y="50292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 flipV="1">
              <a:off x="2438400" y="17526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6" name="Group 255"/>
            <p:cNvGrpSpPr/>
            <p:nvPr/>
          </p:nvGrpSpPr>
          <p:grpSpPr>
            <a:xfrm>
              <a:off x="2819400" y="1689100"/>
              <a:ext cx="3797300" cy="3213100"/>
              <a:chOff x="2819400" y="1689100"/>
              <a:chExt cx="3797300" cy="3213100"/>
            </a:xfrm>
          </p:grpSpPr>
          <p:sp>
            <p:nvSpPr>
              <p:cNvPr id="258" name="Plus 257"/>
              <p:cNvSpPr/>
              <p:nvPr/>
            </p:nvSpPr>
            <p:spPr>
              <a:xfrm>
                <a:off x="5105400" y="2133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9" name="Minus 258"/>
              <p:cNvSpPr/>
              <p:nvPr/>
            </p:nvSpPr>
            <p:spPr>
              <a:xfrm>
                <a:off x="35052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0" name="Plus 259"/>
              <p:cNvSpPr/>
              <p:nvPr/>
            </p:nvSpPr>
            <p:spPr>
              <a:xfrm>
                <a:off x="41148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1" name="Plus 260"/>
              <p:cNvSpPr/>
              <p:nvPr/>
            </p:nvSpPr>
            <p:spPr>
              <a:xfrm>
                <a:off x="5829300" y="36036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2" name="Plus 261"/>
              <p:cNvSpPr/>
              <p:nvPr/>
            </p:nvSpPr>
            <p:spPr>
              <a:xfrm>
                <a:off x="6235700" y="3327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3" name="Plus 262"/>
              <p:cNvSpPr/>
              <p:nvPr/>
            </p:nvSpPr>
            <p:spPr>
              <a:xfrm>
                <a:off x="3898900" y="254314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4" name="Plus 263"/>
              <p:cNvSpPr/>
              <p:nvPr/>
            </p:nvSpPr>
            <p:spPr>
              <a:xfrm>
                <a:off x="3810000" y="1752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5" name="Minus 264"/>
              <p:cNvSpPr/>
              <p:nvPr/>
            </p:nvSpPr>
            <p:spPr>
              <a:xfrm>
                <a:off x="3784600" y="3429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6" name="Minus 265"/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7" name="Minus 266"/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8" name="Minus 267"/>
              <p:cNvSpPr/>
              <p:nvPr/>
            </p:nvSpPr>
            <p:spPr>
              <a:xfrm>
                <a:off x="3467100" y="3149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9" name="Minus 268"/>
              <p:cNvSpPr/>
              <p:nvPr/>
            </p:nvSpPr>
            <p:spPr>
              <a:xfrm>
                <a:off x="2819400" y="2540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0" name="Minus 269"/>
              <p:cNvSpPr/>
              <p:nvPr/>
            </p:nvSpPr>
            <p:spPr>
              <a:xfrm>
                <a:off x="28194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1" name="Minus 270"/>
              <p:cNvSpPr/>
              <p:nvPr/>
            </p:nvSpPr>
            <p:spPr>
              <a:xfrm>
                <a:off x="33147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2" name="Minus 271"/>
              <p:cNvSpPr/>
              <p:nvPr/>
            </p:nvSpPr>
            <p:spPr>
              <a:xfrm>
                <a:off x="4051300" y="4038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3" name="Plus 272"/>
              <p:cNvSpPr/>
              <p:nvPr/>
            </p:nvSpPr>
            <p:spPr>
              <a:xfrm>
                <a:off x="4533900" y="2438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4" name="Plus 273"/>
              <p:cNvSpPr/>
              <p:nvPr/>
            </p:nvSpPr>
            <p:spPr>
              <a:xfrm>
                <a:off x="4610100" y="1841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5" name="Plus 274"/>
              <p:cNvSpPr/>
              <p:nvPr/>
            </p:nvSpPr>
            <p:spPr>
              <a:xfrm>
                <a:off x="5257800" y="26384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6" name="Plus 275"/>
              <p:cNvSpPr/>
              <p:nvPr/>
            </p:nvSpPr>
            <p:spPr>
              <a:xfrm>
                <a:off x="5918200" y="2387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7" name="Plus 276"/>
              <p:cNvSpPr/>
              <p:nvPr/>
            </p:nvSpPr>
            <p:spPr>
              <a:xfrm>
                <a:off x="5943600" y="16891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8" name="Plus 277"/>
              <p:cNvSpPr/>
              <p:nvPr/>
            </p:nvSpPr>
            <p:spPr>
              <a:xfrm>
                <a:off x="4394200" y="3352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9" name="Minus 278"/>
              <p:cNvSpPr/>
              <p:nvPr/>
            </p:nvSpPr>
            <p:spPr>
              <a:xfrm>
                <a:off x="2997200" y="31877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0" name="Minus 279"/>
              <p:cNvSpPr/>
              <p:nvPr/>
            </p:nvSpPr>
            <p:spPr>
              <a:xfrm>
                <a:off x="3886200" y="2035145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1" name="Minus 280"/>
              <p:cNvSpPr/>
              <p:nvPr/>
            </p:nvSpPr>
            <p:spPr>
              <a:xfrm>
                <a:off x="41910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2" name="Plus 281"/>
              <p:cNvSpPr/>
              <p:nvPr/>
            </p:nvSpPr>
            <p:spPr>
              <a:xfrm>
                <a:off x="6311900" y="4127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3" name="Plus 282"/>
              <p:cNvSpPr/>
              <p:nvPr/>
            </p:nvSpPr>
            <p:spPr>
              <a:xfrm>
                <a:off x="5283199" y="3248054"/>
                <a:ext cx="304800" cy="30480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Plus 283"/>
              <p:cNvSpPr/>
              <p:nvPr/>
            </p:nvSpPr>
            <p:spPr>
              <a:xfrm>
                <a:off x="5372100" y="3733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Plus 284"/>
              <p:cNvSpPr/>
              <p:nvPr/>
            </p:nvSpPr>
            <p:spPr>
              <a:xfrm>
                <a:off x="4889500" y="36671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Plus 285"/>
              <p:cNvSpPr/>
              <p:nvPr/>
            </p:nvSpPr>
            <p:spPr>
              <a:xfrm>
                <a:off x="4787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Plus 286"/>
              <p:cNvSpPr/>
              <p:nvPr/>
            </p:nvSpPr>
            <p:spPr>
              <a:xfrm>
                <a:off x="5676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Plus 287"/>
              <p:cNvSpPr/>
              <p:nvPr/>
            </p:nvSpPr>
            <p:spPr>
              <a:xfrm>
                <a:off x="6134100" y="29432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Plus 288"/>
              <p:cNvSpPr/>
              <p:nvPr/>
            </p:nvSpPr>
            <p:spPr>
              <a:xfrm>
                <a:off x="5575300" y="2006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Minus 289"/>
              <p:cNvSpPr/>
              <p:nvPr/>
            </p:nvSpPr>
            <p:spPr>
              <a:xfrm>
                <a:off x="5765800" y="4127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Minus 290"/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Minus 291"/>
              <p:cNvSpPr/>
              <p:nvPr/>
            </p:nvSpPr>
            <p:spPr>
              <a:xfrm>
                <a:off x="3187700" y="273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3" name="Minus 292"/>
              <p:cNvSpPr/>
              <p:nvPr/>
            </p:nvSpPr>
            <p:spPr>
              <a:xfrm>
                <a:off x="3263900" y="238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4" name="Minus 293"/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5" name="Minus 294"/>
              <p:cNvSpPr/>
              <p:nvPr/>
            </p:nvSpPr>
            <p:spPr>
              <a:xfrm>
                <a:off x="3898900" y="4597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6" name="Minus 295"/>
              <p:cNvSpPr/>
              <p:nvPr/>
            </p:nvSpPr>
            <p:spPr>
              <a:xfrm>
                <a:off x="58293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57" name="Freeform 256"/>
            <p:cNvSpPr/>
            <p:nvPr/>
          </p:nvSpPr>
          <p:spPr>
            <a:xfrm rot="966900">
              <a:off x="4544750" y="2147011"/>
              <a:ext cx="3340100" cy="2360781"/>
            </a:xfrm>
            <a:custGeom>
              <a:avLst/>
              <a:gdLst>
                <a:gd name="connsiteX0" fmla="*/ 0 w 3340100"/>
                <a:gd name="connsiteY0" fmla="*/ 0 h 2360782"/>
                <a:gd name="connsiteX1" fmla="*/ 952500 w 3340100"/>
                <a:gd name="connsiteY1" fmla="*/ 2133600 h 2360782"/>
                <a:gd name="connsiteX2" fmla="*/ 3340100 w 3340100"/>
                <a:gd name="connsiteY2" fmla="*/ 2197100 h 236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0100" h="2360782">
                  <a:moveTo>
                    <a:pt x="0" y="0"/>
                  </a:moveTo>
                  <a:cubicBezTo>
                    <a:pt x="197908" y="883708"/>
                    <a:pt x="395817" y="1767417"/>
                    <a:pt x="952500" y="2133600"/>
                  </a:cubicBezTo>
                  <a:cubicBezTo>
                    <a:pt x="1509183" y="2499783"/>
                    <a:pt x="2424641" y="2348441"/>
                    <a:pt x="3340100" y="2197100"/>
                  </a:cubicBezTo>
                </a:path>
              </a:pathLst>
            </a:cu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1224522" y="2649319"/>
            <a:ext cx="2158447" cy="1492170"/>
            <a:chOff x="2438400" y="1689099"/>
            <a:chExt cx="4495800" cy="3340101"/>
          </a:xfrm>
        </p:grpSpPr>
        <p:cxnSp>
          <p:nvCxnSpPr>
            <p:cNvPr id="298" name="Straight Arrow Connector 297"/>
            <p:cNvCxnSpPr/>
            <p:nvPr/>
          </p:nvCxnSpPr>
          <p:spPr>
            <a:xfrm>
              <a:off x="2438400" y="50292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 flipV="1">
              <a:off x="2438400" y="17526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0" name="Group 299"/>
            <p:cNvGrpSpPr/>
            <p:nvPr/>
          </p:nvGrpSpPr>
          <p:grpSpPr>
            <a:xfrm>
              <a:off x="2819400" y="1689100"/>
              <a:ext cx="3797300" cy="3213100"/>
              <a:chOff x="2819400" y="1689100"/>
              <a:chExt cx="3797300" cy="3213100"/>
            </a:xfrm>
          </p:grpSpPr>
          <p:sp>
            <p:nvSpPr>
              <p:cNvPr id="302" name="Plus 301"/>
              <p:cNvSpPr/>
              <p:nvPr/>
            </p:nvSpPr>
            <p:spPr>
              <a:xfrm>
                <a:off x="5105400" y="2133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3" name="Minus 302"/>
              <p:cNvSpPr/>
              <p:nvPr/>
            </p:nvSpPr>
            <p:spPr>
              <a:xfrm>
                <a:off x="35052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4" name="Plus 303"/>
              <p:cNvSpPr/>
              <p:nvPr/>
            </p:nvSpPr>
            <p:spPr>
              <a:xfrm>
                <a:off x="41148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5" name="Plus 304"/>
              <p:cNvSpPr/>
              <p:nvPr/>
            </p:nvSpPr>
            <p:spPr>
              <a:xfrm>
                <a:off x="5829300" y="36036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6" name="Plus 305"/>
              <p:cNvSpPr/>
              <p:nvPr/>
            </p:nvSpPr>
            <p:spPr>
              <a:xfrm>
                <a:off x="6235700" y="3327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7" name="Plus 306"/>
              <p:cNvSpPr/>
              <p:nvPr/>
            </p:nvSpPr>
            <p:spPr>
              <a:xfrm>
                <a:off x="3898900" y="254314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8" name="Plus 307"/>
              <p:cNvSpPr/>
              <p:nvPr/>
            </p:nvSpPr>
            <p:spPr>
              <a:xfrm>
                <a:off x="3810000" y="1752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9" name="Minus 308"/>
              <p:cNvSpPr/>
              <p:nvPr/>
            </p:nvSpPr>
            <p:spPr>
              <a:xfrm>
                <a:off x="3784600" y="3429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0" name="Minus 309"/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1" name="Minus 310"/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2" name="Minus 311"/>
              <p:cNvSpPr/>
              <p:nvPr/>
            </p:nvSpPr>
            <p:spPr>
              <a:xfrm>
                <a:off x="3467100" y="3149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3" name="Minus 312"/>
              <p:cNvSpPr/>
              <p:nvPr/>
            </p:nvSpPr>
            <p:spPr>
              <a:xfrm>
                <a:off x="2819400" y="2540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4" name="Minus 313"/>
              <p:cNvSpPr/>
              <p:nvPr/>
            </p:nvSpPr>
            <p:spPr>
              <a:xfrm>
                <a:off x="28194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5" name="Minus 314"/>
              <p:cNvSpPr/>
              <p:nvPr/>
            </p:nvSpPr>
            <p:spPr>
              <a:xfrm>
                <a:off x="33147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6" name="Minus 315"/>
              <p:cNvSpPr/>
              <p:nvPr/>
            </p:nvSpPr>
            <p:spPr>
              <a:xfrm>
                <a:off x="4051300" y="4038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7" name="Plus 316"/>
              <p:cNvSpPr/>
              <p:nvPr/>
            </p:nvSpPr>
            <p:spPr>
              <a:xfrm>
                <a:off x="4533900" y="2438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8" name="Plus 317"/>
              <p:cNvSpPr/>
              <p:nvPr/>
            </p:nvSpPr>
            <p:spPr>
              <a:xfrm>
                <a:off x="4610100" y="1841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9" name="Plus 318"/>
              <p:cNvSpPr/>
              <p:nvPr/>
            </p:nvSpPr>
            <p:spPr>
              <a:xfrm>
                <a:off x="5257800" y="26384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0" name="Plus 319"/>
              <p:cNvSpPr/>
              <p:nvPr/>
            </p:nvSpPr>
            <p:spPr>
              <a:xfrm>
                <a:off x="5918200" y="2387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1" name="Plus 320"/>
              <p:cNvSpPr/>
              <p:nvPr/>
            </p:nvSpPr>
            <p:spPr>
              <a:xfrm>
                <a:off x="5943600" y="16891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2" name="Plus 321"/>
              <p:cNvSpPr/>
              <p:nvPr/>
            </p:nvSpPr>
            <p:spPr>
              <a:xfrm>
                <a:off x="4394200" y="3352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3" name="Minus 322"/>
              <p:cNvSpPr/>
              <p:nvPr/>
            </p:nvSpPr>
            <p:spPr>
              <a:xfrm>
                <a:off x="2997200" y="31877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4" name="Minus 323"/>
              <p:cNvSpPr/>
              <p:nvPr/>
            </p:nvSpPr>
            <p:spPr>
              <a:xfrm>
                <a:off x="3886200" y="2035145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5" name="Minus 324"/>
              <p:cNvSpPr/>
              <p:nvPr/>
            </p:nvSpPr>
            <p:spPr>
              <a:xfrm>
                <a:off x="41910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6" name="Plus 325"/>
              <p:cNvSpPr/>
              <p:nvPr/>
            </p:nvSpPr>
            <p:spPr>
              <a:xfrm>
                <a:off x="6311900" y="4127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7" name="Plus 326"/>
              <p:cNvSpPr/>
              <p:nvPr/>
            </p:nvSpPr>
            <p:spPr>
              <a:xfrm>
                <a:off x="5283199" y="3248054"/>
                <a:ext cx="304800" cy="304801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8" name="Plus 327"/>
              <p:cNvSpPr/>
              <p:nvPr/>
            </p:nvSpPr>
            <p:spPr>
              <a:xfrm>
                <a:off x="5372100" y="3733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9" name="Plus 328"/>
              <p:cNvSpPr/>
              <p:nvPr/>
            </p:nvSpPr>
            <p:spPr>
              <a:xfrm>
                <a:off x="4889500" y="36671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0" name="Plus 329"/>
              <p:cNvSpPr/>
              <p:nvPr/>
            </p:nvSpPr>
            <p:spPr>
              <a:xfrm>
                <a:off x="4787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1" name="Plus 330"/>
              <p:cNvSpPr/>
              <p:nvPr/>
            </p:nvSpPr>
            <p:spPr>
              <a:xfrm>
                <a:off x="5676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2" name="Plus 331"/>
              <p:cNvSpPr/>
              <p:nvPr/>
            </p:nvSpPr>
            <p:spPr>
              <a:xfrm>
                <a:off x="6134100" y="29432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3" name="Plus 332"/>
              <p:cNvSpPr/>
              <p:nvPr/>
            </p:nvSpPr>
            <p:spPr>
              <a:xfrm>
                <a:off x="5575300" y="2006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4" name="Minus 333"/>
              <p:cNvSpPr/>
              <p:nvPr/>
            </p:nvSpPr>
            <p:spPr>
              <a:xfrm>
                <a:off x="5765800" y="4127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5" name="Minus 334"/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6" name="Minus 335"/>
              <p:cNvSpPr/>
              <p:nvPr/>
            </p:nvSpPr>
            <p:spPr>
              <a:xfrm>
                <a:off x="3187700" y="273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7" name="Minus 336"/>
              <p:cNvSpPr/>
              <p:nvPr/>
            </p:nvSpPr>
            <p:spPr>
              <a:xfrm>
                <a:off x="3263900" y="238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8" name="Minus 337"/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9" name="Minus 338"/>
              <p:cNvSpPr/>
              <p:nvPr/>
            </p:nvSpPr>
            <p:spPr>
              <a:xfrm>
                <a:off x="3898900" y="4597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0" name="Minus 339"/>
              <p:cNvSpPr/>
              <p:nvPr/>
            </p:nvSpPr>
            <p:spPr>
              <a:xfrm>
                <a:off x="58293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01" name="Freeform 300"/>
            <p:cNvSpPr/>
            <p:nvPr/>
          </p:nvSpPr>
          <p:spPr>
            <a:xfrm>
              <a:off x="3581401" y="1689099"/>
              <a:ext cx="3340101" cy="2360781"/>
            </a:xfrm>
            <a:custGeom>
              <a:avLst/>
              <a:gdLst>
                <a:gd name="connsiteX0" fmla="*/ 0 w 3340100"/>
                <a:gd name="connsiteY0" fmla="*/ 0 h 2360782"/>
                <a:gd name="connsiteX1" fmla="*/ 952500 w 3340100"/>
                <a:gd name="connsiteY1" fmla="*/ 2133600 h 2360782"/>
                <a:gd name="connsiteX2" fmla="*/ 3340100 w 3340100"/>
                <a:gd name="connsiteY2" fmla="*/ 2197100 h 236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0100" h="2360782">
                  <a:moveTo>
                    <a:pt x="0" y="0"/>
                  </a:moveTo>
                  <a:cubicBezTo>
                    <a:pt x="197908" y="883708"/>
                    <a:pt x="395817" y="1767417"/>
                    <a:pt x="952500" y="2133600"/>
                  </a:cubicBezTo>
                  <a:cubicBezTo>
                    <a:pt x="1509183" y="2499783"/>
                    <a:pt x="2424641" y="2348441"/>
                    <a:pt x="3340100" y="2197100"/>
                  </a:cubicBezTo>
                </a:path>
              </a:pathLst>
            </a:cu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6328427" y="4255507"/>
            <a:ext cx="2277757" cy="1431842"/>
            <a:chOff x="2438400" y="1689100"/>
            <a:chExt cx="4495800" cy="3340100"/>
          </a:xfrm>
        </p:grpSpPr>
        <p:cxnSp>
          <p:nvCxnSpPr>
            <p:cNvPr id="342" name="Straight Arrow Connector 341"/>
            <p:cNvCxnSpPr/>
            <p:nvPr/>
          </p:nvCxnSpPr>
          <p:spPr>
            <a:xfrm>
              <a:off x="2438400" y="50292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>
            <a:xfrm flipV="1">
              <a:off x="2438400" y="17526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4" name="Group 343"/>
            <p:cNvGrpSpPr/>
            <p:nvPr/>
          </p:nvGrpSpPr>
          <p:grpSpPr>
            <a:xfrm>
              <a:off x="2819400" y="1689100"/>
              <a:ext cx="3797300" cy="3213100"/>
              <a:chOff x="2819400" y="1689100"/>
              <a:chExt cx="3797300" cy="3213100"/>
            </a:xfrm>
          </p:grpSpPr>
          <p:sp>
            <p:nvSpPr>
              <p:cNvPr id="346" name="Plus 345"/>
              <p:cNvSpPr/>
              <p:nvPr/>
            </p:nvSpPr>
            <p:spPr>
              <a:xfrm>
                <a:off x="5105400" y="2133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7" name="Minus 346"/>
              <p:cNvSpPr/>
              <p:nvPr/>
            </p:nvSpPr>
            <p:spPr>
              <a:xfrm>
                <a:off x="35052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8" name="Plus 347"/>
              <p:cNvSpPr/>
              <p:nvPr/>
            </p:nvSpPr>
            <p:spPr>
              <a:xfrm>
                <a:off x="41148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9" name="Plus 348"/>
              <p:cNvSpPr/>
              <p:nvPr/>
            </p:nvSpPr>
            <p:spPr>
              <a:xfrm>
                <a:off x="5829300" y="36036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0" name="Plus 349"/>
              <p:cNvSpPr/>
              <p:nvPr/>
            </p:nvSpPr>
            <p:spPr>
              <a:xfrm>
                <a:off x="6235700" y="3327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1" name="Plus 350"/>
              <p:cNvSpPr/>
              <p:nvPr/>
            </p:nvSpPr>
            <p:spPr>
              <a:xfrm>
                <a:off x="3898900" y="254314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2" name="Plus 351"/>
              <p:cNvSpPr/>
              <p:nvPr/>
            </p:nvSpPr>
            <p:spPr>
              <a:xfrm>
                <a:off x="3810000" y="1752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3" name="Minus 352"/>
              <p:cNvSpPr/>
              <p:nvPr/>
            </p:nvSpPr>
            <p:spPr>
              <a:xfrm>
                <a:off x="3784600" y="3429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4" name="Minus 353"/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5" name="Minus 354"/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6" name="Minus 355"/>
              <p:cNvSpPr/>
              <p:nvPr/>
            </p:nvSpPr>
            <p:spPr>
              <a:xfrm>
                <a:off x="3467100" y="3149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7" name="Minus 356"/>
              <p:cNvSpPr/>
              <p:nvPr/>
            </p:nvSpPr>
            <p:spPr>
              <a:xfrm>
                <a:off x="2819400" y="2540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8" name="Minus 357"/>
              <p:cNvSpPr/>
              <p:nvPr/>
            </p:nvSpPr>
            <p:spPr>
              <a:xfrm>
                <a:off x="28194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9" name="Minus 358"/>
              <p:cNvSpPr/>
              <p:nvPr/>
            </p:nvSpPr>
            <p:spPr>
              <a:xfrm>
                <a:off x="33147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0" name="Minus 359"/>
              <p:cNvSpPr/>
              <p:nvPr/>
            </p:nvSpPr>
            <p:spPr>
              <a:xfrm>
                <a:off x="4051300" y="4038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1" name="Plus 360"/>
              <p:cNvSpPr/>
              <p:nvPr/>
            </p:nvSpPr>
            <p:spPr>
              <a:xfrm>
                <a:off x="4533900" y="2438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2" name="Plus 361"/>
              <p:cNvSpPr/>
              <p:nvPr/>
            </p:nvSpPr>
            <p:spPr>
              <a:xfrm>
                <a:off x="4610100" y="1841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3" name="Plus 362"/>
              <p:cNvSpPr/>
              <p:nvPr/>
            </p:nvSpPr>
            <p:spPr>
              <a:xfrm>
                <a:off x="5257800" y="26384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4" name="Plus 363"/>
              <p:cNvSpPr/>
              <p:nvPr/>
            </p:nvSpPr>
            <p:spPr>
              <a:xfrm>
                <a:off x="5918200" y="2387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5" name="Plus 364"/>
              <p:cNvSpPr/>
              <p:nvPr/>
            </p:nvSpPr>
            <p:spPr>
              <a:xfrm>
                <a:off x="5943600" y="16891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6" name="Plus 365"/>
              <p:cNvSpPr/>
              <p:nvPr/>
            </p:nvSpPr>
            <p:spPr>
              <a:xfrm>
                <a:off x="4394200" y="3352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7" name="Minus 366"/>
              <p:cNvSpPr/>
              <p:nvPr/>
            </p:nvSpPr>
            <p:spPr>
              <a:xfrm>
                <a:off x="2997200" y="31877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8" name="Minus 367"/>
              <p:cNvSpPr/>
              <p:nvPr/>
            </p:nvSpPr>
            <p:spPr>
              <a:xfrm>
                <a:off x="3886200" y="2035145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9" name="Minus 368"/>
              <p:cNvSpPr/>
              <p:nvPr/>
            </p:nvSpPr>
            <p:spPr>
              <a:xfrm>
                <a:off x="41910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0" name="Plus 369"/>
              <p:cNvSpPr/>
              <p:nvPr/>
            </p:nvSpPr>
            <p:spPr>
              <a:xfrm>
                <a:off x="6311900" y="4127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1" name="Plus 370"/>
              <p:cNvSpPr/>
              <p:nvPr/>
            </p:nvSpPr>
            <p:spPr>
              <a:xfrm>
                <a:off x="5283200" y="32480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2" name="Plus 371"/>
              <p:cNvSpPr/>
              <p:nvPr/>
            </p:nvSpPr>
            <p:spPr>
              <a:xfrm>
                <a:off x="5372100" y="3733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3" name="Plus 372"/>
              <p:cNvSpPr/>
              <p:nvPr/>
            </p:nvSpPr>
            <p:spPr>
              <a:xfrm>
                <a:off x="4889500" y="36671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4" name="Plus 373"/>
              <p:cNvSpPr/>
              <p:nvPr/>
            </p:nvSpPr>
            <p:spPr>
              <a:xfrm>
                <a:off x="4787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5" name="Plus 374"/>
              <p:cNvSpPr/>
              <p:nvPr/>
            </p:nvSpPr>
            <p:spPr>
              <a:xfrm>
                <a:off x="5676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6" name="Plus 375"/>
              <p:cNvSpPr/>
              <p:nvPr/>
            </p:nvSpPr>
            <p:spPr>
              <a:xfrm>
                <a:off x="6134100" y="29432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7" name="Plus 376"/>
              <p:cNvSpPr/>
              <p:nvPr/>
            </p:nvSpPr>
            <p:spPr>
              <a:xfrm>
                <a:off x="5575300" y="2006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8" name="Minus 377"/>
              <p:cNvSpPr/>
              <p:nvPr/>
            </p:nvSpPr>
            <p:spPr>
              <a:xfrm>
                <a:off x="5765800" y="4127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9" name="Minus 378"/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0" name="Minus 379"/>
              <p:cNvSpPr/>
              <p:nvPr/>
            </p:nvSpPr>
            <p:spPr>
              <a:xfrm>
                <a:off x="3187700" y="273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1" name="Minus 380"/>
              <p:cNvSpPr/>
              <p:nvPr/>
            </p:nvSpPr>
            <p:spPr>
              <a:xfrm>
                <a:off x="3263900" y="238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2" name="Minus 381"/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3" name="Minus 382"/>
              <p:cNvSpPr/>
              <p:nvPr/>
            </p:nvSpPr>
            <p:spPr>
              <a:xfrm>
                <a:off x="3898900" y="4597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4" name="Minus 383"/>
              <p:cNvSpPr/>
              <p:nvPr/>
            </p:nvSpPr>
            <p:spPr>
              <a:xfrm>
                <a:off x="58293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45" name="Freeform 344"/>
            <p:cNvSpPr/>
            <p:nvPr/>
          </p:nvSpPr>
          <p:spPr>
            <a:xfrm>
              <a:off x="3136898" y="1778000"/>
              <a:ext cx="2305113" cy="3118096"/>
            </a:xfrm>
            <a:custGeom>
              <a:avLst/>
              <a:gdLst>
                <a:gd name="connsiteX0" fmla="*/ 3492500 w 3492500"/>
                <a:gd name="connsiteY0" fmla="*/ 2781300 h 2781300"/>
                <a:gd name="connsiteX1" fmla="*/ 2959100 w 3492500"/>
                <a:gd name="connsiteY1" fmla="*/ 2374900 h 2781300"/>
                <a:gd name="connsiteX2" fmla="*/ 1943100 w 3492500"/>
                <a:gd name="connsiteY2" fmla="*/ 2336800 h 2781300"/>
                <a:gd name="connsiteX3" fmla="*/ 685800 w 3492500"/>
                <a:gd name="connsiteY3" fmla="*/ 1092200 h 2781300"/>
                <a:gd name="connsiteX4" fmla="*/ 1168400 w 3492500"/>
                <a:gd name="connsiteY4" fmla="*/ 469900 h 2781300"/>
                <a:gd name="connsiteX5" fmla="*/ 1092200 w 3492500"/>
                <a:gd name="connsiteY5" fmla="*/ 266700 h 2781300"/>
                <a:gd name="connsiteX6" fmla="*/ 520700 w 3492500"/>
                <a:gd name="connsiteY6" fmla="*/ 304800 h 2781300"/>
                <a:gd name="connsiteX7" fmla="*/ 0 w 3492500"/>
                <a:gd name="connsiteY7" fmla="*/ 0 h 2781300"/>
                <a:gd name="connsiteX0" fmla="*/ 2305113 w 2962164"/>
                <a:gd name="connsiteY0" fmla="*/ 3118097 h 3118097"/>
                <a:gd name="connsiteX1" fmla="*/ 2959100 w 2962164"/>
                <a:gd name="connsiteY1" fmla="*/ 2374900 h 3118097"/>
                <a:gd name="connsiteX2" fmla="*/ 1943100 w 2962164"/>
                <a:gd name="connsiteY2" fmla="*/ 2336800 h 3118097"/>
                <a:gd name="connsiteX3" fmla="*/ 685800 w 2962164"/>
                <a:gd name="connsiteY3" fmla="*/ 1092200 h 3118097"/>
                <a:gd name="connsiteX4" fmla="*/ 1168400 w 2962164"/>
                <a:gd name="connsiteY4" fmla="*/ 469900 h 3118097"/>
                <a:gd name="connsiteX5" fmla="*/ 1092200 w 2962164"/>
                <a:gd name="connsiteY5" fmla="*/ 266700 h 3118097"/>
                <a:gd name="connsiteX6" fmla="*/ 520700 w 2962164"/>
                <a:gd name="connsiteY6" fmla="*/ 304800 h 3118097"/>
                <a:gd name="connsiteX7" fmla="*/ 0 w 2962164"/>
                <a:gd name="connsiteY7" fmla="*/ 0 h 3118097"/>
                <a:gd name="connsiteX0" fmla="*/ 2305113 w 2305113"/>
                <a:gd name="connsiteY0" fmla="*/ 3118097 h 3118097"/>
                <a:gd name="connsiteX1" fmla="*/ 1534236 w 2305113"/>
                <a:gd name="connsiteY1" fmla="*/ 2739766 h 3118097"/>
                <a:gd name="connsiteX2" fmla="*/ 1943100 w 2305113"/>
                <a:gd name="connsiteY2" fmla="*/ 2336800 h 3118097"/>
                <a:gd name="connsiteX3" fmla="*/ 685800 w 2305113"/>
                <a:gd name="connsiteY3" fmla="*/ 1092200 h 3118097"/>
                <a:gd name="connsiteX4" fmla="*/ 1168400 w 2305113"/>
                <a:gd name="connsiteY4" fmla="*/ 469900 h 3118097"/>
                <a:gd name="connsiteX5" fmla="*/ 1092200 w 2305113"/>
                <a:gd name="connsiteY5" fmla="*/ 266700 h 3118097"/>
                <a:gd name="connsiteX6" fmla="*/ 520700 w 2305113"/>
                <a:gd name="connsiteY6" fmla="*/ 304800 h 3118097"/>
                <a:gd name="connsiteX7" fmla="*/ 0 w 2305113"/>
                <a:gd name="connsiteY7" fmla="*/ 0 h 3118097"/>
                <a:gd name="connsiteX0" fmla="*/ 2305113 w 2305113"/>
                <a:gd name="connsiteY0" fmla="*/ 3118097 h 3118097"/>
                <a:gd name="connsiteX1" fmla="*/ 1534236 w 2305113"/>
                <a:gd name="connsiteY1" fmla="*/ 2739766 h 3118097"/>
                <a:gd name="connsiteX2" fmla="*/ 2204326 w 2305113"/>
                <a:gd name="connsiteY2" fmla="*/ 2280668 h 3118097"/>
                <a:gd name="connsiteX3" fmla="*/ 685800 w 2305113"/>
                <a:gd name="connsiteY3" fmla="*/ 1092200 h 3118097"/>
                <a:gd name="connsiteX4" fmla="*/ 1168400 w 2305113"/>
                <a:gd name="connsiteY4" fmla="*/ 469900 h 3118097"/>
                <a:gd name="connsiteX5" fmla="*/ 1092200 w 2305113"/>
                <a:gd name="connsiteY5" fmla="*/ 266700 h 3118097"/>
                <a:gd name="connsiteX6" fmla="*/ 520700 w 2305113"/>
                <a:gd name="connsiteY6" fmla="*/ 304800 h 3118097"/>
                <a:gd name="connsiteX7" fmla="*/ 0 w 2305113"/>
                <a:gd name="connsiteY7" fmla="*/ 0 h 3118097"/>
                <a:gd name="connsiteX0" fmla="*/ 2305113 w 2305113"/>
                <a:gd name="connsiteY0" fmla="*/ 3118097 h 3118097"/>
                <a:gd name="connsiteX1" fmla="*/ 1534236 w 2305113"/>
                <a:gd name="connsiteY1" fmla="*/ 2739766 h 3118097"/>
                <a:gd name="connsiteX2" fmla="*/ 2204326 w 2305113"/>
                <a:gd name="connsiteY2" fmla="*/ 2280668 h 3118097"/>
                <a:gd name="connsiteX3" fmla="*/ 1421979 w 2305113"/>
                <a:gd name="connsiteY3" fmla="*/ 1148333 h 3118097"/>
                <a:gd name="connsiteX4" fmla="*/ 1168400 w 2305113"/>
                <a:gd name="connsiteY4" fmla="*/ 469900 h 3118097"/>
                <a:gd name="connsiteX5" fmla="*/ 1092200 w 2305113"/>
                <a:gd name="connsiteY5" fmla="*/ 266700 h 3118097"/>
                <a:gd name="connsiteX6" fmla="*/ 520700 w 2305113"/>
                <a:gd name="connsiteY6" fmla="*/ 304800 h 3118097"/>
                <a:gd name="connsiteX7" fmla="*/ 0 w 2305113"/>
                <a:gd name="connsiteY7" fmla="*/ 0 h 3118097"/>
                <a:gd name="connsiteX0" fmla="*/ 2305113 w 2305113"/>
                <a:gd name="connsiteY0" fmla="*/ 3118097 h 3118097"/>
                <a:gd name="connsiteX1" fmla="*/ 1534236 w 2305113"/>
                <a:gd name="connsiteY1" fmla="*/ 2739766 h 3118097"/>
                <a:gd name="connsiteX2" fmla="*/ 2204326 w 2305113"/>
                <a:gd name="connsiteY2" fmla="*/ 2280668 h 3118097"/>
                <a:gd name="connsiteX3" fmla="*/ 1421979 w 2305113"/>
                <a:gd name="connsiteY3" fmla="*/ 1148333 h 3118097"/>
                <a:gd name="connsiteX4" fmla="*/ 1168400 w 2305113"/>
                <a:gd name="connsiteY4" fmla="*/ 469900 h 3118097"/>
                <a:gd name="connsiteX5" fmla="*/ 735983 w 2305113"/>
                <a:gd name="connsiteY5" fmla="*/ 1249028 h 3118097"/>
                <a:gd name="connsiteX6" fmla="*/ 520700 w 2305113"/>
                <a:gd name="connsiteY6" fmla="*/ 304800 h 3118097"/>
                <a:gd name="connsiteX7" fmla="*/ 0 w 2305113"/>
                <a:gd name="connsiteY7" fmla="*/ 0 h 311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5113" h="3118097">
                  <a:moveTo>
                    <a:pt x="2305113" y="3118097"/>
                  </a:moveTo>
                  <a:cubicBezTo>
                    <a:pt x="2167529" y="2951938"/>
                    <a:pt x="1551034" y="2879337"/>
                    <a:pt x="1534236" y="2739766"/>
                  </a:cubicBezTo>
                  <a:cubicBezTo>
                    <a:pt x="1517438" y="2600195"/>
                    <a:pt x="2223035" y="2545907"/>
                    <a:pt x="2204326" y="2280668"/>
                  </a:cubicBezTo>
                  <a:cubicBezTo>
                    <a:pt x="2185617" y="2015429"/>
                    <a:pt x="1594633" y="1450128"/>
                    <a:pt x="1421979" y="1148333"/>
                  </a:cubicBezTo>
                  <a:cubicBezTo>
                    <a:pt x="1249325" y="846538"/>
                    <a:pt x="1282733" y="453118"/>
                    <a:pt x="1168400" y="469900"/>
                  </a:cubicBezTo>
                  <a:cubicBezTo>
                    <a:pt x="1054067" y="486682"/>
                    <a:pt x="843933" y="1276545"/>
                    <a:pt x="735983" y="1249028"/>
                  </a:cubicBezTo>
                  <a:cubicBezTo>
                    <a:pt x="628033" y="1221511"/>
                    <a:pt x="643364" y="512971"/>
                    <a:pt x="520700" y="304800"/>
                  </a:cubicBezTo>
                  <a:cubicBezTo>
                    <a:pt x="398036" y="96629"/>
                    <a:pt x="169333" y="130175"/>
                    <a:pt x="0" y="0"/>
                  </a:cubicBezTo>
                </a:path>
              </a:pathLst>
            </a:cu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1218424" y="4269117"/>
            <a:ext cx="2277757" cy="1431842"/>
            <a:chOff x="2438400" y="1689100"/>
            <a:chExt cx="4495800" cy="3340100"/>
          </a:xfrm>
        </p:grpSpPr>
        <p:cxnSp>
          <p:nvCxnSpPr>
            <p:cNvPr id="386" name="Straight Arrow Connector 385"/>
            <p:cNvCxnSpPr/>
            <p:nvPr/>
          </p:nvCxnSpPr>
          <p:spPr>
            <a:xfrm>
              <a:off x="2438400" y="50292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/>
            <p:cNvCxnSpPr/>
            <p:nvPr/>
          </p:nvCxnSpPr>
          <p:spPr>
            <a:xfrm flipV="1">
              <a:off x="2438400" y="17526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8" name="Group 387"/>
            <p:cNvGrpSpPr/>
            <p:nvPr/>
          </p:nvGrpSpPr>
          <p:grpSpPr>
            <a:xfrm>
              <a:off x="2819400" y="1689100"/>
              <a:ext cx="3797300" cy="3213100"/>
              <a:chOff x="2819400" y="1689100"/>
              <a:chExt cx="3797300" cy="3213100"/>
            </a:xfrm>
          </p:grpSpPr>
          <p:sp>
            <p:nvSpPr>
              <p:cNvPr id="390" name="Plus 389"/>
              <p:cNvSpPr/>
              <p:nvPr/>
            </p:nvSpPr>
            <p:spPr>
              <a:xfrm>
                <a:off x="5105400" y="2133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1" name="Minus 390"/>
              <p:cNvSpPr/>
              <p:nvPr/>
            </p:nvSpPr>
            <p:spPr>
              <a:xfrm>
                <a:off x="35052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2" name="Plus 391"/>
              <p:cNvSpPr/>
              <p:nvPr/>
            </p:nvSpPr>
            <p:spPr>
              <a:xfrm>
                <a:off x="41148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3" name="Plus 392"/>
              <p:cNvSpPr/>
              <p:nvPr/>
            </p:nvSpPr>
            <p:spPr>
              <a:xfrm>
                <a:off x="5829300" y="36036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4" name="Plus 393"/>
              <p:cNvSpPr/>
              <p:nvPr/>
            </p:nvSpPr>
            <p:spPr>
              <a:xfrm>
                <a:off x="6235700" y="3327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5" name="Plus 394"/>
              <p:cNvSpPr/>
              <p:nvPr/>
            </p:nvSpPr>
            <p:spPr>
              <a:xfrm>
                <a:off x="3898900" y="254314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6" name="Plus 395"/>
              <p:cNvSpPr/>
              <p:nvPr/>
            </p:nvSpPr>
            <p:spPr>
              <a:xfrm>
                <a:off x="3810000" y="1752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7" name="Minus 396"/>
              <p:cNvSpPr/>
              <p:nvPr/>
            </p:nvSpPr>
            <p:spPr>
              <a:xfrm>
                <a:off x="3784600" y="3429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8" name="Minus 397"/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9" name="Minus 398"/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0" name="Minus 399"/>
              <p:cNvSpPr/>
              <p:nvPr/>
            </p:nvSpPr>
            <p:spPr>
              <a:xfrm>
                <a:off x="3467100" y="3149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1" name="Minus 400"/>
              <p:cNvSpPr/>
              <p:nvPr/>
            </p:nvSpPr>
            <p:spPr>
              <a:xfrm>
                <a:off x="2819400" y="2540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2" name="Minus 401"/>
              <p:cNvSpPr/>
              <p:nvPr/>
            </p:nvSpPr>
            <p:spPr>
              <a:xfrm>
                <a:off x="28194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3" name="Minus 402"/>
              <p:cNvSpPr/>
              <p:nvPr/>
            </p:nvSpPr>
            <p:spPr>
              <a:xfrm>
                <a:off x="33147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4" name="Minus 403"/>
              <p:cNvSpPr/>
              <p:nvPr/>
            </p:nvSpPr>
            <p:spPr>
              <a:xfrm>
                <a:off x="4051300" y="4038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5" name="Plus 404"/>
              <p:cNvSpPr/>
              <p:nvPr/>
            </p:nvSpPr>
            <p:spPr>
              <a:xfrm>
                <a:off x="4533900" y="2438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6" name="Plus 405"/>
              <p:cNvSpPr/>
              <p:nvPr/>
            </p:nvSpPr>
            <p:spPr>
              <a:xfrm>
                <a:off x="4610100" y="1841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7" name="Plus 406"/>
              <p:cNvSpPr/>
              <p:nvPr/>
            </p:nvSpPr>
            <p:spPr>
              <a:xfrm>
                <a:off x="5257800" y="26384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8" name="Plus 407"/>
              <p:cNvSpPr/>
              <p:nvPr/>
            </p:nvSpPr>
            <p:spPr>
              <a:xfrm>
                <a:off x="5918200" y="2387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9" name="Plus 408"/>
              <p:cNvSpPr/>
              <p:nvPr/>
            </p:nvSpPr>
            <p:spPr>
              <a:xfrm>
                <a:off x="5943600" y="16891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0" name="Plus 409"/>
              <p:cNvSpPr/>
              <p:nvPr/>
            </p:nvSpPr>
            <p:spPr>
              <a:xfrm>
                <a:off x="4394200" y="3352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1" name="Minus 410"/>
              <p:cNvSpPr/>
              <p:nvPr/>
            </p:nvSpPr>
            <p:spPr>
              <a:xfrm>
                <a:off x="2997200" y="31877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2" name="Minus 411"/>
              <p:cNvSpPr/>
              <p:nvPr/>
            </p:nvSpPr>
            <p:spPr>
              <a:xfrm>
                <a:off x="3886200" y="2035145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3" name="Minus 412"/>
              <p:cNvSpPr/>
              <p:nvPr/>
            </p:nvSpPr>
            <p:spPr>
              <a:xfrm>
                <a:off x="41910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4" name="Plus 413"/>
              <p:cNvSpPr/>
              <p:nvPr/>
            </p:nvSpPr>
            <p:spPr>
              <a:xfrm>
                <a:off x="6311900" y="4127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5" name="Plus 414"/>
              <p:cNvSpPr/>
              <p:nvPr/>
            </p:nvSpPr>
            <p:spPr>
              <a:xfrm>
                <a:off x="5283200" y="32480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6" name="Plus 415"/>
              <p:cNvSpPr/>
              <p:nvPr/>
            </p:nvSpPr>
            <p:spPr>
              <a:xfrm>
                <a:off x="5372100" y="3733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7" name="Plus 416"/>
              <p:cNvSpPr/>
              <p:nvPr/>
            </p:nvSpPr>
            <p:spPr>
              <a:xfrm>
                <a:off x="4889500" y="36671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8" name="Plus 417"/>
              <p:cNvSpPr/>
              <p:nvPr/>
            </p:nvSpPr>
            <p:spPr>
              <a:xfrm>
                <a:off x="4787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9" name="Plus 418"/>
              <p:cNvSpPr/>
              <p:nvPr/>
            </p:nvSpPr>
            <p:spPr>
              <a:xfrm>
                <a:off x="5676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0" name="Plus 419"/>
              <p:cNvSpPr/>
              <p:nvPr/>
            </p:nvSpPr>
            <p:spPr>
              <a:xfrm>
                <a:off x="6134100" y="29432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1" name="Plus 420"/>
              <p:cNvSpPr/>
              <p:nvPr/>
            </p:nvSpPr>
            <p:spPr>
              <a:xfrm>
                <a:off x="5575300" y="2006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2" name="Minus 421"/>
              <p:cNvSpPr/>
              <p:nvPr/>
            </p:nvSpPr>
            <p:spPr>
              <a:xfrm>
                <a:off x="5765800" y="4127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3" name="Minus 422"/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4" name="Minus 423"/>
              <p:cNvSpPr/>
              <p:nvPr/>
            </p:nvSpPr>
            <p:spPr>
              <a:xfrm>
                <a:off x="3187700" y="273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5" name="Minus 424"/>
              <p:cNvSpPr/>
              <p:nvPr/>
            </p:nvSpPr>
            <p:spPr>
              <a:xfrm>
                <a:off x="3263900" y="238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6" name="Minus 425"/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7" name="Minus 426"/>
              <p:cNvSpPr/>
              <p:nvPr/>
            </p:nvSpPr>
            <p:spPr>
              <a:xfrm>
                <a:off x="3898900" y="4597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8" name="Minus 427"/>
              <p:cNvSpPr/>
              <p:nvPr/>
            </p:nvSpPr>
            <p:spPr>
              <a:xfrm>
                <a:off x="58293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89" name="Freeform 388"/>
            <p:cNvSpPr/>
            <p:nvPr/>
          </p:nvSpPr>
          <p:spPr>
            <a:xfrm>
              <a:off x="3136900" y="1778000"/>
              <a:ext cx="3492500" cy="2781300"/>
            </a:xfrm>
            <a:custGeom>
              <a:avLst/>
              <a:gdLst>
                <a:gd name="connsiteX0" fmla="*/ 3492500 w 3492500"/>
                <a:gd name="connsiteY0" fmla="*/ 2781300 h 2781300"/>
                <a:gd name="connsiteX1" fmla="*/ 2959100 w 3492500"/>
                <a:gd name="connsiteY1" fmla="*/ 2374900 h 2781300"/>
                <a:gd name="connsiteX2" fmla="*/ 1943100 w 3492500"/>
                <a:gd name="connsiteY2" fmla="*/ 2336800 h 2781300"/>
                <a:gd name="connsiteX3" fmla="*/ 685800 w 3492500"/>
                <a:gd name="connsiteY3" fmla="*/ 1092200 h 2781300"/>
                <a:gd name="connsiteX4" fmla="*/ 1168400 w 3492500"/>
                <a:gd name="connsiteY4" fmla="*/ 469900 h 2781300"/>
                <a:gd name="connsiteX5" fmla="*/ 1092200 w 3492500"/>
                <a:gd name="connsiteY5" fmla="*/ 266700 h 2781300"/>
                <a:gd name="connsiteX6" fmla="*/ 520700 w 3492500"/>
                <a:gd name="connsiteY6" fmla="*/ 304800 h 2781300"/>
                <a:gd name="connsiteX7" fmla="*/ 0 w 3492500"/>
                <a:gd name="connsiteY7" fmla="*/ 0 h 27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2500" h="2781300">
                  <a:moveTo>
                    <a:pt x="3492500" y="2781300"/>
                  </a:moveTo>
                  <a:cubicBezTo>
                    <a:pt x="3354916" y="2615141"/>
                    <a:pt x="3217333" y="2448983"/>
                    <a:pt x="2959100" y="2374900"/>
                  </a:cubicBezTo>
                  <a:cubicBezTo>
                    <a:pt x="2700867" y="2300817"/>
                    <a:pt x="2321983" y="2550583"/>
                    <a:pt x="1943100" y="2336800"/>
                  </a:cubicBezTo>
                  <a:cubicBezTo>
                    <a:pt x="1564217" y="2123017"/>
                    <a:pt x="814917" y="1403350"/>
                    <a:pt x="685800" y="1092200"/>
                  </a:cubicBezTo>
                  <a:cubicBezTo>
                    <a:pt x="556683" y="781050"/>
                    <a:pt x="1100667" y="607483"/>
                    <a:pt x="1168400" y="469900"/>
                  </a:cubicBezTo>
                  <a:cubicBezTo>
                    <a:pt x="1236133" y="332317"/>
                    <a:pt x="1200150" y="294217"/>
                    <a:pt x="1092200" y="266700"/>
                  </a:cubicBezTo>
                  <a:cubicBezTo>
                    <a:pt x="984250" y="239183"/>
                    <a:pt x="702733" y="349250"/>
                    <a:pt x="520700" y="304800"/>
                  </a:cubicBezTo>
                  <a:cubicBezTo>
                    <a:pt x="338667" y="260350"/>
                    <a:pt x="169333" y="130175"/>
                    <a:pt x="0" y="0"/>
                  </a:cubicBezTo>
                </a:path>
              </a:pathLst>
            </a:cu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9" name="TextBox 428"/>
          <p:cNvSpPr txBox="1"/>
          <p:nvPr/>
        </p:nvSpPr>
        <p:spPr>
          <a:xfrm>
            <a:off x="2769682" y="5851358"/>
            <a:ext cx="4337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Changing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290412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guard against </a:t>
            </a:r>
            <a:r>
              <a:rPr lang="en-US" dirty="0" err="1">
                <a:solidFill>
                  <a:srgbClr val="0070C0"/>
                </a:solidFill>
              </a:rPr>
              <a:t>overfitting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8" name="Oval 7"/>
          <p:cNvSpPr/>
          <p:nvPr/>
        </p:nvSpPr>
        <p:spPr>
          <a:xfrm>
            <a:off x="457200" y="3165628"/>
            <a:ext cx="3048000" cy="2177716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10400" y="3540292"/>
            <a:ext cx="2057400" cy="12573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6589" y="5486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Training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48500" y="496189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Testing data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495800" y="3707277"/>
            <a:ext cx="1323474" cy="987592"/>
            <a:chOff x="4772526" y="3810000"/>
            <a:chExt cx="1323474" cy="987592"/>
          </a:xfrm>
        </p:grpSpPr>
        <p:sp>
          <p:nvSpPr>
            <p:cNvPr id="13" name="Rounded Rectangle 12"/>
            <p:cNvSpPr/>
            <p:nvPr/>
          </p:nvSpPr>
          <p:spPr>
            <a:xfrm>
              <a:off x="4800600" y="3810000"/>
              <a:ext cx="1295400" cy="987592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2526" y="3842131"/>
              <a:ext cx="1295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Machine Learning Model</a:t>
              </a:r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3581400" y="4168942"/>
            <a:ext cx="838200" cy="250658"/>
          </a:xfrm>
          <a:prstGeom prst="rightArrow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2800" y="3540292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 fitting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5895472" y="4121818"/>
            <a:ext cx="1066800" cy="250658"/>
          </a:xfrm>
          <a:prstGeom prst="rightArrow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91200" y="374583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33800" y="5791200"/>
            <a:ext cx="269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C00000"/>
                </a:solidFill>
              </a:rPr>
              <a:t>Usual pipeline</a:t>
            </a:r>
          </a:p>
        </p:txBody>
      </p:sp>
    </p:spTree>
    <p:extLst>
      <p:ext uri="{BB962C8B-B14F-4D97-AF65-F5344CB8AC3E}">
        <p14:creationId xmlns:p14="http://schemas.microsoft.com/office/powerpoint/2010/main" val="3822030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guard against </a:t>
            </a:r>
            <a:r>
              <a:rPr lang="en-US" dirty="0" err="1">
                <a:solidFill>
                  <a:srgbClr val="0070C0"/>
                </a:solidFill>
              </a:rPr>
              <a:t>overfitting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  <a:p>
            <a:r>
              <a:rPr lang="en-US" dirty="0"/>
              <a:t>First idea: </a:t>
            </a:r>
            <a:r>
              <a:rPr lang="en-US" i="1" dirty="0"/>
              <a:t>Holdout set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0" y="3534142"/>
            <a:ext cx="3048000" cy="2177716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248400" y="2209800"/>
            <a:ext cx="2057400" cy="12573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6589" y="585491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Training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96526" y="3515029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Testing data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03721" y="2389318"/>
            <a:ext cx="1323474" cy="987592"/>
            <a:chOff x="4772526" y="3810000"/>
            <a:chExt cx="1323474" cy="987592"/>
          </a:xfrm>
        </p:grpSpPr>
        <p:sp>
          <p:nvSpPr>
            <p:cNvPr id="13" name="Rounded Rectangle 12"/>
            <p:cNvSpPr/>
            <p:nvPr/>
          </p:nvSpPr>
          <p:spPr>
            <a:xfrm>
              <a:off x="4800600" y="3810000"/>
              <a:ext cx="1295400" cy="987592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2526" y="3842131"/>
              <a:ext cx="1295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Machine Learning Model</a:t>
              </a:r>
            </a:p>
          </p:txBody>
        </p:sp>
      </p:grpSp>
      <p:sp>
        <p:nvSpPr>
          <p:cNvPr id="16" name="Right Arrow 15"/>
          <p:cNvSpPr/>
          <p:nvPr/>
        </p:nvSpPr>
        <p:spPr>
          <a:xfrm rot="8635709">
            <a:off x="3262564" y="3620533"/>
            <a:ext cx="838200" cy="250658"/>
          </a:xfrm>
          <a:prstGeom prst="rightArrow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4600" y="30874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Pick model class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5133472" y="2791326"/>
            <a:ext cx="1066800" cy="250658"/>
          </a:xfrm>
          <a:prstGeom prst="rightArrow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9200" y="241534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6" name="Freeform 5"/>
          <p:cNvSpPr/>
          <p:nvPr/>
        </p:nvSpPr>
        <p:spPr>
          <a:xfrm>
            <a:off x="2562726" y="3605009"/>
            <a:ext cx="962527" cy="2021305"/>
          </a:xfrm>
          <a:custGeom>
            <a:avLst/>
            <a:gdLst>
              <a:gd name="connsiteX0" fmla="*/ 0 w 962527"/>
              <a:gd name="connsiteY0" fmla="*/ 0 h 2021305"/>
              <a:gd name="connsiteX1" fmla="*/ 36095 w 962527"/>
              <a:gd name="connsiteY1" fmla="*/ 2021305 h 2021305"/>
              <a:gd name="connsiteX2" fmla="*/ 240632 w 962527"/>
              <a:gd name="connsiteY2" fmla="*/ 1949116 h 2021305"/>
              <a:gd name="connsiteX3" fmla="*/ 397042 w 962527"/>
              <a:gd name="connsiteY3" fmla="*/ 1864894 h 2021305"/>
              <a:gd name="connsiteX4" fmla="*/ 565485 w 962527"/>
              <a:gd name="connsiteY4" fmla="*/ 1744579 h 2021305"/>
              <a:gd name="connsiteX5" fmla="*/ 733927 w 962527"/>
              <a:gd name="connsiteY5" fmla="*/ 1576137 h 2021305"/>
              <a:gd name="connsiteX6" fmla="*/ 842211 w 962527"/>
              <a:gd name="connsiteY6" fmla="*/ 1443789 h 2021305"/>
              <a:gd name="connsiteX7" fmla="*/ 938463 w 962527"/>
              <a:gd name="connsiteY7" fmla="*/ 1227221 h 2021305"/>
              <a:gd name="connsiteX8" fmla="*/ 962527 w 962527"/>
              <a:gd name="connsiteY8" fmla="*/ 1010652 h 2021305"/>
              <a:gd name="connsiteX9" fmla="*/ 938463 w 962527"/>
              <a:gd name="connsiteY9" fmla="*/ 842210 h 2021305"/>
              <a:gd name="connsiteX10" fmla="*/ 854242 w 962527"/>
              <a:gd name="connsiteY10" fmla="*/ 637673 h 2021305"/>
              <a:gd name="connsiteX11" fmla="*/ 661737 w 962527"/>
              <a:gd name="connsiteY11" fmla="*/ 385010 h 2021305"/>
              <a:gd name="connsiteX12" fmla="*/ 553453 w 962527"/>
              <a:gd name="connsiteY12" fmla="*/ 276726 h 2021305"/>
              <a:gd name="connsiteX13" fmla="*/ 385011 w 962527"/>
              <a:gd name="connsiteY13" fmla="*/ 180473 h 2021305"/>
              <a:gd name="connsiteX14" fmla="*/ 216569 w 962527"/>
              <a:gd name="connsiteY14" fmla="*/ 84221 h 2021305"/>
              <a:gd name="connsiteX15" fmla="*/ 60158 w 962527"/>
              <a:gd name="connsiteY15" fmla="*/ 36094 h 2021305"/>
              <a:gd name="connsiteX16" fmla="*/ 0 w 962527"/>
              <a:gd name="connsiteY16" fmla="*/ 0 h 202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62527" h="2021305">
                <a:moveTo>
                  <a:pt x="0" y="0"/>
                </a:moveTo>
                <a:lnTo>
                  <a:pt x="36095" y="2021305"/>
                </a:lnTo>
                <a:lnTo>
                  <a:pt x="240632" y="1949116"/>
                </a:lnTo>
                <a:lnTo>
                  <a:pt x="397042" y="1864894"/>
                </a:lnTo>
                <a:lnTo>
                  <a:pt x="565485" y="1744579"/>
                </a:lnTo>
                <a:lnTo>
                  <a:pt x="733927" y="1576137"/>
                </a:lnTo>
                <a:lnTo>
                  <a:pt x="842211" y="1443789"/>
                </a:lnTo>
                <a:lnTo>
                  <a:pt x="938463" y="1227221"/>
                </a:lnTo>
                <a:lnTo>
                  <a:pt x="962527" y="1010652"/>
                </a:lnTo>
                <a:lnTo>
                  <a:pt x="938463" y="842210"/>
                </a:lnTo>
                <a:lnTo>
                  <a:pt x="854242" y="637673"/>
                </a:lnTo>
                <a:lnTo>
                  <a:pt x="661737" y="385010"/>
                </a:lnTo>
                <a:lnTo>
                  <a:pt x="553453" y="276726"/>
                </a:lnTo>
                <a:lnTo>
                  <a:pt x="385011" y="180473"/>
                </a:lnTo>
                <a:lnTo>
                  <a:pt x="216569" y="84221"/>
                </a:lnTo>
                <a:lnTo>
                  <a:pt x="60158" y="36094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20189" y="58629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Holdout set</a:t>
            </a:r>
          </a:p>
        </p:txBody>
      </p:sp>
      <p:cxnSp>
        <p:nvCxnSpPr>
          <p:cNvPr id="12" name="Straight Arrow Connector 11"/>
          <p:cNvCxnSpPr>
            <a:stCxn id="20" idx="0"/>
            <a:endCxn id="6" idx="5"/>
          </p:cNvCxnSpPr>
          <p:nvPr/>
        </p:nvCxnSpPr>
        <p:spPr>
          <a:xfrm flipH="1" flipV="1">
            <a:off x="3296653" y="5181146"/>
            <a:ext cx="814136" cy="681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ent Arrow 20"/>
          <p:cNvSpPr/>
          <p:nvPr/>
        </p:nvSpPr>
        <p:spPr>
          <a:xfrm>
            <a:off x="1977189" y="2743200"/>
            <a:ext cx="1548064" cy="673314"/>
          </a:xfrm>
          <a:prstGeom prst="bentArrow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3048" y="2431616"/>
            <a:ext cx="15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Learn </a:t>
            </a:r>
            <a:r>
              <a:rPr lang="en-US" dirty="0" err="1"/>
              <a:t>params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9288813">
            <a:off x="3385015" y="374583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0" y="4466272"/>
            <a:ext cx="3962400" cy="17543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For each model class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Fit parameters on “yellow” part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Check accuracy on “green” part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Choose best model class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Fit parameters for this model class on </a:t>
            </a:r>
            <a:r>
              <a:rPr lang="en-US" i="1" dirty="0">
                <a:sym typeface="Wingdings" panose="05000000000000000000" pitchFamily="2" charset="2"/>
              </a:rPr>
              <a:t>entire </a:t>
            </a:r>
            <a:r>
              <a:rPr lang="en-US" dirty="0">
                <a:sym typeface="Wingdings" panose="05000000000000000000" pitchFamily="2" charset="2"/>
              </a:rPr>
              <a:t>training set (green + yellow)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2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6" grpId="0" animBg="1"/>
      <p:bldP spid="17" grpId="0"/>
      <p:bldP spid="18" grpId="0" animBg="1"/>
      <p:bldP spid="19" grpId="0"/>
      <p:bldP spid="21" grpId="0" animBg="1"/>
      <p:bldP spid="22" grpId="0"/>
      <p:bldP spid="23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Regression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Given X, predict the value of Y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C:\Users\deepay\AppData\Local\Microsoft\Windows\Temporary Internet Files\Content.IE5\KEYQXS0U\The_Simpsons_Universal_Studios_Florida_Homer_and_Marge_m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2234794" cy="2971800"/>
          </a:xfrm>
          <a:prstGeom prst="rect">
            <a:avLst/>
          </a:prstGeom>
          <a:noFill/>
          <a:ln>
            <a:solidFill>
              <a:srgbClr val="008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eepay\AppData\Local\Microsoft\Windows\Temporary Internet Files\Content.IE5\MKPBVLWP\bart_by_buggzz-d4dd8t3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03" y="2446020"/>
            <a:ext cx="2480982" cy="2811780"/>
          </a:xfrm>
          <a:prstGeom prst="rect">
            <a:avLst/>
          </a:prstGeom>
          <a:noFill/>
          <a:ln>
            <a:solidFill>
              <a:srgbClr val="008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0" y="549402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 = heights of parents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41894" y="54864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 = height of child at age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267200" y="3733800"/>
            <a:ext cx="990600" cy="533400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50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do we guard against </a:t>
            </a:r>
            <a:r>
              <a:rPr lang="en-US" dirty="0" err="1">
                <a:solidFill>
                  <a:srgbClr val="0070C0"/>
                </a:solidFill>
              </a:rPr>
              <a:t>overfitting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  <a:p>
            <a:r>
              <a:rPr lang="en-US" dirty="0"/>
              <a:t>First idea: </a:t>
            </a:r>
            <a:r>
              <a:rPr lang="en-US" i="1" dirty="0"/>
              <a:t>Holdout set</a:t>
            </a:r>
          </a:p>
          <a:p>
            <a:pPr lvl="1"/>
            <a:r>
              <a:rPr lang="en-US" i="1" dirty="0"/>
              <a:t>Minimize misclassifications on the holdout set</a:t>
            </a:r>
          </a:p>
          <a:p>
            <a:endParaRPr lang="en-US" i="1" dirty="0"/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Advantages</a:t>
            </a:r>
          </a:p>
          <a:p>
            <a:pPr lvl="2"/>
            <a:r>
              <a:rPr lang="en-US" dirty="0"/>
              <a:t>Avoids </a:t>
            </a:r>
            <a:r>
              <a:rPr lang="en-US" dirty="0" err="1"/>
              <a:t>overfitting</a:t>
            </a:r>
            <a:endParaRPr lang="en-US" dirty="0"/>
          </a:p>
          <a:p>
            <a:pPr lvl="3"/>
            <a:r>
              <a:rPr lang="en-US" dirty="0" err="1"/>
              <a:t>Overfitting</a:t>
            </a:r>
            <a:r>
              <a:rPr lang="en-US" dirty="0"/>
              <a:t> on training data may cause misclassifications on holdout set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Disadvantages</a:t>
            </a:r>
          </a:p>
          <a:p>
            <a:pPr lvl="2"/>
            <a:r>
              <a:rPr lang="en-US" dirty="0"/>
              <a:t>What is the right holdout size?</a:t>
            </a:r>
          </a:p>
          <a:p>
            <a:pPr lvl="3"/>
            <a:r>
              <a:rPr lang="en-US" dirty="0"/>
              <a:t>Too large </a:t>
            </a:r>
            <a:r>
              <a:rPr lang="en-US" dirty="0">
                <a:sym typeface="Wingdings" panose="05000000000000000000" pitchFamily="2" charset="2"/>
              </a:rPr>
              <a:t> w</a:t>
            </a:r>
            <a:r>
              <a:rPr lang="en-US" dirty="0"/>
              <a:t>astes data</a:t>
            </a:r>
          </a:p>
          <a:p>
            <a:pPr lvl="3"/>
            <a:r>
              <a:rPr lang="en-US" dirty="0"/>
              <a:t>Too small </a:t>
            </a:r>
            <a:r>
              <a:rPr lang="en-US" dirty="0">
                <a:sym typeface="Wingdings" panose="05000000000000000000" pitchFamily="2" charset="2"/>
              </a:rPr>
              <a:t> t</a:t>
            </a:r>
            <a:r>
              <a:rPr lang="en-US" dirty="0"/>
              <a:t>he holdout set itself could be noisy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34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guard against </a:t>
            </a:r>
            <a:r>
              <a:rPr lang="en-US" dirty="0" err="1">
                <a:solidFill>
                  <a:srgbClr val="0070C0"/>
                </a:solidFill>
              </a:rPr>
              <a:t>overfitting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  <a:p>
            <a:r>
              <a:rPr lang="en-US" dirty="0"/>
              <a:t>Second idea: </a:t>
            </a:r>
            <a:r>
              <a:rPr lang="en-US" i="1" dirty="0"/>
              <a:t>Cross-validation</a:t>
            </a:r>
          </a:p>
          <a:p>
            <a:pPr lvl="1"/>
            <a:r>
              <a:rPr lang="en-US" i="1" dirty="0"/>
              <a:t>Average over multiple holdout sets</a:t>
            </a:r>
          </a:p>
          <a:p>
            <a:endParaRPr lang="en-US" i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200" y="4478358"/>
            <a:ext cx="2098347" cy="1797853"/>
            <a:chOff x="750390" y="3124200"/>
            <a:chExt cx="2098347" cy="1797853"/>
          </a:xfrm>
        </p:grpSpPr>
        <p:sp>
          <p:nvSpPr>
            <p:cNvPr id="6" name="Oval 5"/>
            <p:cNvSpPr/>
            <p:nvPr/>
          </p:nvSpPr>
          <p:spPr>
            <a:xfrm>
              <a:off x="750390" y="3124200"/>
              <a:ext cx="2085473" cy="1797853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190166" y="3172944"/>
              <a:ext cx="658571" cy="1668725"/>
            </a:xfrm>
            <a:custGeom>
              <a:avLst/>
              <a:gdLst>
                <a:gd name="connsiteX0" fmla="*/ 0 w 962527"/>
                <a:gd name="connsiteY0" fmla="*/ 0 h 2021305"/>
                <a:gd name="connsiteX1" fmla="*/ 36095 w 962527"/>
                <a:gd name="connsiteY1" fmla="*/ 2021305 h 2021305"/>
                <a:gd name="connsiteX2" fmla="*/ 240632 w 962527"/>
                <a:gd name="connsiteY2" fmla="*/ 1949116 h 2021305"/>
                <a:gd name="connsiteX3" fmla="*/ 397042 w 962527"/>
                <a:gd name="connsiteY3" fmla="*/ 1864894 h 2021305"/>
                <a:gd name="connsiteX4" fmla="*/ 565485 w 962527"/>
                <a:gd name="connsiteY4" fmla="*/ 1744579 h 2021305"/>
                <a:gd name="connsiteX5" fmla="*/ 733927 w 962527"/>
                <a:gd name="connsiteY5" fmla="*/ 1576137 h 2021305"/>
                <a:gd name="connsiteX6" fmla="*/ 842211 w 962527"/>
                <a:gd name="connsiteY6" fmla="*/ 1443789 h 2021305"/>
                <a:gd name="connsiteX7" fmla="*/ 938463 w 962527"/>
                <a:gd name="connsiteY7" fmla="*/ 1227221 h 2021305"/>
                <a:gd name="connsiteX8" fmla="*/ 962527 w 962527"/>
                <a:gd name="connsiteY8" fmla="*/ 1010652 h 2021305"/>
                <a:gd name="connsiteX9" fmla="*/ 938463 w 962527"/>
                <a:gd name="connsiteY9" fmla="*/ 842210 h 2021305"/>
                <a:gd name="connsiteX10" fmla="*/ 854242 w 962527"/>
                <a:gd name="connsiteY10" fmla="*/ 637673 h 2021305"/>
                <a:gd name="connsiteX11" fmla="*/ 661737 w 962527"/>
                <a:gd name="connsiteY11" fmla="*/ 385010 h 2021305"/>
                <a:gd name="connsiteX12" fmla="*/ 553453 w 962527"/>
                <a:gd name="connsiteY12" fmla="*/ 276726 h 2021305"/>
                <a:gd name="connsiteX13" fmla="*/ 385011 w 962527"/>
                <a:gd name="connsiteY13" fmla="*/ 180473 h 2021305"/>
                <a:gd name="connsiteX14" fmla="*/ 216569 w 962527"/>
                <a:gd name="connsiteY14" fmla="*/ 84221 h 2021305"/>
                <a:gd name="connsiteX15" fmla="*/ 60158 w 962527"/>
                <a:gd name="connsiteY15" fmla="*/ 36094 h 2021305"/>
                <a:gd name="connsiteX16" fmla="*/ 0 w 962527"/>
                <a:gd name="connsiteY16" fmla="*/ 0 h 202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62527" h="2021305">
                  <a:moveTo>
                    <a:pt x="0" y="0"/>
                  </a:moveTo>
                  <a:lnTo>
                    <a:pt x="36095" y="2021305"/>
                  </a:lnTo>
                  <a:lnTo>
                    <a:pt x="240632" y="1949116"/>
                  </a:lnTo>
                  <a:lnTo>
                    <a:pt x="397042" y="1864894"/>
                  </a:lnTo>
                  <a:lnTo>
                    <a:pt x="565485" y="1744579"/>
                  </a:lnTo>
                  <a:lnTo>
                    <a:pt x="733927" y="1576137"/>
                  </a:lnTo>
                  <a:lnTo>
                    <a:pt x="842211" y="1443789"/>
                  </a:lnTo>
                  <a:lnTo>
                    <a:pt x="938463" y="1227221"/>
                  </a:lnTo>
                  <a:lnTo>
                    <a:pt x="962527" y="1010652"/>
                  </a:lnTo>
                  <a:lnTo>
                    <a:pt x="938463" y="842210"/>
                  </a:lnTo>
                  <a:lnTo>
                    <a:pt x="854242" y="637673"/>
                  </a:lnTo>
                  <a:lnTo>
                    <a:pt x="661737" y="385010"/>
                  </a:lnTo>
                  <a:lnTo>
                    <a:pt x="553453" y="276726"/>
                  </a:lnTo>
                  <a:lnTo>
                    <a:pt x="385011" y="180473"/>
                  </a:lnTo>
                  <a:lnTo>
                    <a:pt x="216569" y="84221"/>
                  </a:lnTo>
                  <a:lnTo>
                    <a:pt x="60158" y="360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64410" y="4431280"/>
            <a:ext cx="2085473" cy="1797853"/>
            <a:chOff x="3429000" y="3151108"/>
            <a:chExt cx="2085473" cy="1797853"/>
          </a:xfrm>
        </p:grpSpPr>
        <p:sp>
          <p:nvSpPr>
            <p:cNvPr id="8" name="Oval 7"/>
            <p:cNvSpPr/>
            <p:nvPr/>
          </p:nvSpPr>
          <p:spPr>
            <a:xfrm>
              <a:off x="3429000" y="3151108"/>
              <a:ext cx="2085473" cy="1797853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10617130">
              <a:off x="3429000" y="3253328"/>
              <a:ext cx="658571" cy="1668725"/>
            </a:xfrm>
            <a:custGeom>
              <a:avLst/>
              <a:gdLst>
                <a:gd name="connsiteX0" fmla="*/ 0 w 962527"/>
                <a:gd name="connsiteY0" fmla="*/ 0 h 2021305"/>
                <a:gd name="connsiteX1" fmla="*/ 36095 w 962527"/>
                <a:gd name="connsiteY1" fmla="*/ 2021305 h 2021305"/>
                <a:gd name="connsiteX2" fmla="*/ 240632 w 962527"/>
                <a:gd name="connsiteY2" fmla="*/ 1949116 h 2021305"/>
                <a:gd name="connsiteX3" fmla="*/ 397042 w 962527"/>
                <a:gd name="connsiteY3" fmla="*/ 1864894 h 2021305"/>
                <a:gd name="connsiteX4" fmla="*/ 565485 w 962527"/>
                <a:gd name="connsiteY4" fmla="*/ 1744579 h 2021305"/>
                <a:gd name="connsiteX5" fmla="*/ 733927 w 962527"/>
                <a:gd name="connsiteY5" fmla="*/ 1576137 h 2021305"/>
                <a:gd name="connsiteX6" fmla="*/ 842211 w 962527"/>
                <a:gd name="connsiteY6" fmla="*/ 1443789 h 2021305"/>
                <a:gd name="connsiteX7" fmla="*/ 938463 w 962527"/>
                <a:gd name="connsiteY7" fmla="*/ 1227221 h 2021305"/>
                <a:gd name="connsiteX8" fmla="*/ 962527 w 962527"/>
                <a:gd name="connsiteY8" fmla="*/ 1010652 h 2021305"/>
                <a:gd name="connsiteX9" fmla="*/ 938463 w 962527"/>
                <a:gd name="connsiteY9" fmla="*/ 842210 h 2021305"/>
                <a:gd name="connsiteX10" fmla="*/ 854242 w 962527"/>
                <a:gd name="connsiteY10" fmla="*/ 637673 h 2021305"/>
                <a:gd name="connsiteX11" fmla="*/ 661737 w 962527"/>
                <a:gd name="connsiteY11" fmla="*/ 385010 h 2021305"/>
                <a:gd name="connsiteX12" fmla="*/ 553453 w 962527"/>
                <a:gd name="connsiteY12" fmla="*/ 276726 h 2021305"/>
                <a:gd name="connsiteX13" fmla="*/ 385011 w 962527"/>
                <a:gd name="connsiteY13" fmla="*/ 180473 h 2021305"/>
                <a:gd name="connsiteX14" fmla="*/ 216569 w 962527"/>
                <a:gd name="connsiteY14" fmla="*/ 84221 h 2021305"/>
                <a:gd name="connsiteX15" fmla="*/ 60158 w 962527"/>
                <a:gd name="connsiteY15" fmla="*/ 36094 h 2021305"/>
                <a:gd name="connsiteX16" fmla="*/ 0 w 962527"/>
                <a:gd name="connsiteY16" fmla="*/ 0 h 202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62527" h="2021305">
                  <a:moveTo>
                    <a:pt x="0" y="0"/>
                  </a:moveTo>
                  <a:lnTo>
                    <a:pt x="36095" y="2021305"/>
                  </a:lnTo>
                  <a:lnTo>
                    <a:pt x="240632" y="1949116"/>
                  </a:lnTo>
                  <a:lnTo>
                    <a:pt x="397042" y="1864894"/>
                  </a:lnTo>
                  <a:lnTo>
                    <a:pt x="565485" y="1744579"/>
                  </a:lnTo>
                  <a:lnTo>
                    <a:pt x="733927" y="1576137"/>
                  </a:lnTo>
                  <a:lnTo>
                    <a:pt x="842211" y="1443789"/>
                  </a:lnTo>
                  <a:lnTo>
                    <a:pt x="938463" y="1227221"/>
                  </a:lnTo>
                  <a:lnTo>
                    <a:pt x="962527" y="1010652"/>
                  </a:lnTo>
                  <a:lnTo>
                    <a:pt x="938463" y="842210"/>
                  </a:lnTo>
                  <a:lnTo>
                    <a:pt x="854242" y="637673"/>
                  </a:lnTo>
                  <a:lnTo>
                    <a:pt x="661737" y="385010"/>
                  </a:lnTo>
                  <a:lnTo>
                    <a:pt x="553453" y="276726"/>
                  </a:lnTo>
                  <a:lnTo>
                    <a:pt x="385011" y="180473"/>
                  </a:lnTo>
                  <a:lnTo>
                    <a:pt x="216569" y="84221"/>
                  </a:lnTo>
                  <a:lnTo>
                    <a:pt x="60158" y="360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24600" y="4363387"/>
            <a:ext cx="2085473" cy="1816768"/>
            <a:chOff x="6019800" y="3178688"/>
            <a:chExt cx="2085473" cy="1816768"/>
          </a:xfrm>
        </p:grpSpPr>
        <p:sp>
          <p:nvSpPr>
            <p:cNvPr id="10" name="Oval 9"/>
            <p:cNvSpPr/>
            <p:nvPr/>
          </p:nvSpPr>
          <p:spPr>
            <a:xfrm>
              <a:off x="6019800" y="3182797"/>
              <a:ext cx="2085473" cy="1797853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6617368" y="3178688"/>
              <a:ext cx="962527" cy="1816768"/>
            </a:xfrm>
            <a:custGeom>
              <a:avLst/>
              <a:gdLst>
                <a:gd name="connsiteX0" fmla="*/ 0 w 1094874"/>
                <a:gd name="connsiteY0" fmla="*/ 120316 h 1816768"/>
                <a:gd name="connsiteX1" fmla="*/ 120316 w 1094874"/>
                <a:gd name="connsiteY1" fmla="*/ 1744579 h 1816768"/>
                <a:gd name="connsiteX2" fmla="*/ 264695 w 1094874"/>
                <a:gd name="connsiteY2" fmla="*/ 1780674 h 1816768"/>
                <a:gd name="connsiteX3" fmla="*/ 421105 w 1094874"/>
                <a:gd name="connsiteY3" fmla="*/ 1816768 h 1816768"/>
                <a:gd name="connsiteX4" fmla="*/ 661737 w 1094874"/>
                <a:gd name="connsiteY4" fmla="*/ 1804737 h 1816768"/>
                <a:gd name="connsiteX5" fmla="*/ 854242 w 1094874"/>
                <a:gd name="connsiteY5" fmla="*/ 1768642 h 1816768"/>
                <a:gd name="connsiteX6" fmla="*/ 1010653 w 1094874"/>
                <a:gd name="connsiteY6" fmla="*/ 1696453 h 1816768"/>
                <a:gd name="connsiteX7" fmla="*/ 1094874 w 1094874"/>
                <a:gd name="connsiteY7" fmla="*/ 1648326 h 1816768"/>
                <a:gd name="connsiteX8" fmla="*/ 950495 w 1094874"/>
                <a:gd name="connsiteY8" fmla="*/ 96253 h 1816768"/>
                <a:gd name="connsiteX9" fmla="*/ 842210 w 1094874"/>
                <a:gd name="connsiteY9" fmla="*/ 36095 h 1816768"/>
                <a:gd name="connsiteX10" fmla="*/ 697832 w 1094874"/>
                <a:gd name="connsiteY10" fmla="*/ 12031 h 1816768"/>
                <a:gd name="connsiteX11" fmla="*/ 493295 w 1094874"/>
                <a:gd name="connsiteY11" fmla="*/ 0 h 1816768"/>
                <a:gd name="connsiteX12" fmla="*/ 372979 w 1094874"/>
                <a:gd name="connsiteY12" fmla="*/ 12031 h 1816768"/>
                <a:gd name="connsiteX13" fmla="*/ 168442 w 1094874"/>
                <a:gd name="connsiteY13" fmla="*/ 60158 h 1816768"/>
                <a:gd name="connsiteX14" fmla="*/ 96253 w 1094874"/>
                <a:gd name="connsiteY14" fmla="*/ 84221 h 1816768"/>
                <a:gd name="connsiteX15" fmla="*/ 0 w 1094874"/>
                <a:gd name="connsiteY15" fmla="*/ 120316 h 1816768"/>
                <a:gd name="connsiteX0" fmla="*/ 0 w 1094874"/>
                <a:gd name="connsiteY0" fmla="*/ 120316 h 1816768"/>
                <a:gd name="connsiteX1" fmla="*/ 120316 w 1094874"/>
                <a:gd name="connsiteY1" fmla="*/ 1744579 h 1816768"/>
                <a:gd name="connsiteX2" fmla="*/ 264695 w 1094874"/>
                <a:gd name="connsiteY2" fmla="*/ 1780674 h 1816768"/>
                <a:gd name="connsiteX3" fmla="*/ 421105 w 1094874"/>
                <a:gd name="connsiteY3" fmla="*/ 1816768 h 1816768"/>
                <a:gd name="connsiteX4" fmla="*/ 661737 w 1094874"/>
                <a:gd name="connsiteY4" fmla="*/ 1804737 h 1816768"/>
                <a:gd name="connsiteX5" fmla="*/ 854242 w 1094874"/>
                <a:gd name="connsiteY5" fmla="*/ 1768642 h 1816768"/>
                <a:gd name="connsiteX6" fmla="*/ 1010653 w 1094874"/>
                <a:gd name="connsiteY6" fmla="*/ 1696453 h 1816768"/>
                <a:gd name="connsiteX7" fmla="*/ 1094874 w 1094874"/>
                <a:gd name="connsiteY7" fmla="*/ 1648326 h 1816768"/>
                <a:gd name="connsiteX8" fmla="*/ 950495 w 1094874"/>
                <a:gd name="connsiteY8" fmla="*/ 96253 h 1816768"/>
                <a:gd name="connsiteX9" fmla="*/ 842210 w 1094874"/>
                <a:gd name="connsiteY9" fmla="*/ 36095 h 1816768"/>
                <a:gd name="connsiteX10" fmla="*/ 697832 w 1094874"/>
                <a:gd name="connsiteY10" fmla="*/ 12031 h 1816768"/>
                <a:gd name="connsiteX11" fmla="*/ 493295 w 1094874"/>
                <a:gd name="connsiteY11" fmla="*/ 0 h 1816768"/>
                <a:gd name="connsiteX12" fmla="*/ 372979 w 1094874"/>
                <a:gd name="connsiteY12" fmla="*/ 12031 h 1816768"/>
                <a:gd name="connsiteX13" fmla="*/ 168442 w 1094874"/>
                <a:gd name="connsiteY13" fmla="*/ 60158 h 1816768"/>
                <a:gd name="connsiteX14" fmla="*/ 96253 w 1094874"/>
                <a:gd name="connsiteY14" fmla="*/ 84221 h 1816768"/>
                <a:gd name="connsiteX15" fmla="*/ 0 w 1094874"/>
                <a:gd name="connsiteY15" fmla="*/ 120316 h 1816768"/>
                <a:gd name="connsiteX0" fmla="*/ 0 w 1094874"/>
                <a:gd name="connsiteY0" fmla="*/ 120316 h 1816768"/>
                <a:gd name="connsiteX1" fmla="*/ 120316 w 1094874"/>
                <a:gd name="connsiteY1" fmla="*/ 1744579 h 1816768"/>
                <a:gd name="connsiteX2" fmla="*/ 264695 w 1094874"/>
                <a:gd name="connsiteY2" fmla="*/ 1780674 h 1816768"/>
                <a:gd name="connsiteX3" fmla="*/ 421105 w 1094874"/>
                <a:gd name="connsiteY3" fmla="*/ 1816768 h 1816768"/>
                <a:gd name="connsiteX4" fmla="*/ 661737 w 1094874"/>
                <a:gd name="connsiteY4" fmla="*/ 1804737 h 1816768"/>
                <a:gd name="connsiteX5" fmla="*/ 854242 w 1094874"/>
                <a:gd name="connsiteY5" fmla="*/ 1768642 h 1816768"/>
                <a:gd name="connsiteX6" fmla="*/ 1010653 w 1094874"/>
                <a:gd name="connsiteY6" fmla="*/ 1696453 h 1816768"/>
                <a:gd name="connsiteX7" fmla="*/ 1094874 w 1094874"/>
                <a:gd name="connsiteY7" fmla="*/ 1648326 h 1816768"/>
                <a:gd name="connsiteX8" fmla="*/ 950495 w 1094874"/>
                <a:gd name="connsiteY8" fmla="*/ 96253 h 1816768"/>
                <a:gd name="connsiteX9" fmla="*/ 842210 w 1094874"/>
                <a:gd name="connsiteY9" fmla="*/ 36095 h 1816768"/>
                <a:gd name="connsiteX10" fmla="*/ 697832 w 1094874"/>
                <a:gd name="connsiteY10" fmla="*/ 12031 h 1816768"/>
                <a:gd name="connsiteX11" fmla="*/ 493295 w 1094874"/>
                <a:gd name="connsiteY11" fmla="*/ 0 h 1816768"/>
                <a:gd name="connsiteX12" fmla="*/ 372979 w 1094874"/>
                <a:gd name="connsiteY12" fmla="*/ 12031 h 1816768"/>
                <a:gd name="connsiteX13" fmla="*/ 264695 w 1094874"/>
                <a:gd name="connsiteY13" fmla="*/ 24063 h 1816768"/>
                <a:gd name="connsiteX14" fmla="*/ 96253 w 1094874"/>
                <a:gd name="connsiteY14" fmla="*/ 84221 h 1816768"/>
                <a:gd name="connsiteX15" fmla="*/ 0 w 1094874"/>
                <a:gd name="connsiteY15" fmla="*/ 120316 h 1816768"/>
                <a:gd name="connsiteX0" fmla="*/ 0 w 1094874"/>
                <a:gd name="connsiteY0" fmla="*/ 120316 h 1816768"/>
                <a:gd name="connsiteX1" fmla="*/ 120316 w 1094874"/>
                <a:gd name="connsiteY1" fmla="*/ 1744579 h 1816768"/>
                <a:gd name="connsiteX2" fmla="*/ 264695 w 1094874"/>
                <a:gd name="connsiteY2" fmla="*/ 1780674 h 1816768"/>
                <a:gd name="connsiteX3" fmla="*/ 421105 w 1094874"/>
                <a:gd name="connsiteY3" fmla="*/ 1816768 h 1816768"/>
                <a:gd name="connsiteX4" fmla="*/ 661737 w 1094874"/>
                <a:gd name="connsiteY4" fmla="*/ 1804737 h 1816768"/>
                <a:gd name="connsiteX5" fmla="*/ 854242 w 1094874"/>
                <a:gd name="connsiteY5" fmla="*/ 1768642 h 1816768"/>
                <a:gd name="connsiteX6" fmla="*/ 1010653 w 1094874"/>
                <a:gd name="connsiteY6" fmla="*/ 1696453 h 1816768"/>
                <a:gd name="connsiteX7" fmla="*/ 1094874 w 1094874"/>
                <a:gd name="connsiteY7" fmla="*/ 1648326 h 1816768"/>
                <a:gd name="connsiteX8" fmla="*/ 950495 w 1094874"/>
                <a:gd name="connsiteY8" fmla="*/ 96253 h 1816768"/>
                <a:gd name="connsiteX9" fmla="*/ 842210 w 1094874"/>
                <a:gd name="connsiteY9" fmla="*/ 36095 h 1816768"/>
                <a:gd name="connsiteX10" fmla="*/ 697832 w 1094874"/>
                <a:gd name="connsiteY10" fmla="*/ 12031 h 1816768"/>
                <a:gd name="connsiteX11" fmla="*/ 493295 w 1094874"/>
                <a:gd name="connsiteY11" fmla="*/ 0 h 1816768"/>
                <a:gd name="connsiteX12" fmla="*/ 372979 w 1094874"/>
                <a:gd name="connsiteY12" fmla="*/ 12031 h 1816768"/>
                <a:gd name="connsiteX13" fmla="*/ 264695 w 1094874"/>
                <a:gd name="connsiteY13" fmla="*/ 24063 h 1816768"/>
                <a:gd name="connsiteX14" fmla="*/ 168442 w 1094874"/>
                <a:gd name="connsiteY14" fmla="*/ 84221 h 1816768"/>
                <a:gd name="connsiteX15" fmla="*/ 0 w 1094874"/>
                <a:gd name="connsiteY15" fmla="*/ 120316 h 1816768"/>
                <a:gd name="connsiteX0" fmla="*/ 0 w 1022685"/>
                <a:gd name="connsiteY0" fmla="*/ 96253 h 1816768"/>
                <a:gd name="connsiteX1" fmla="*/ 48127 w 1022685"/>
                <a:gd name="connsiteY1" fmla="*/ 1744579 h 1816768"/>
                <a:gd name="connsiteX2" fmla="*/ 192506 w 1022685"/>
                <a:gd name="connsiteY2" fmla="*/ 1780674 h 1816768"/>
                <a:gd name="connsiteX3" fmla="*/ 348916 w 1022685"/>
                <a:gd name="connsiteY3" fmla="*/ 1816768 h 1816768"/>
                <a:gd name="connsiteX4" fmla="*/ 589548 w 1022685"/>
                <a:gd name="connsiteY4" fmla="*/ 1804737 h 1816768"/>
                <a:gd name="connsiteX5" fmla="*/ 782053 w 1022685"/>
                <a:gd name="connsiteY5" fmla="*/ 1768642 h 1816768"/>
                <a:gd name="connsiteX6" fmla="*/ 938464 w 1022685"/>
                <a:gd name="connsiteY6" fmla="*/ 1696453 h 1816768"/>
                <a:gd name="connsiteX7" fmla="*/ 1022685 w 1022685"/>
                <a:gd name="connsiteY7" fmla="*/ 1648326 h 1816768"/>
                <a:gd name="connsiteX8" fmla="*/ 878306 w 1022685"/>
                <a:gd name="connsiteY8" fmla="*/ 96253 h 1816768"/>
                <a:gd name="connsiteX9" fmla="*/ 770021 w 1022685"/>
                <a:gd name="connsiteY9" fmla="*/ 36095 h 1816768"/>
                <a:gd name="connsiteX10" fmla="*/ 625643 w 1022685"/>
                <a:gd name="connsiteY10" fmla="*/ 12031 h 1816768"/>
                <a:gd name="connsiteX11" fmla="*/ 421106 w 1022685"/>
                <a:gd name="connsiteY11" fmla="*/ 0 h 1816768"/>
                <a:gd name="connsiteX12" fmla="*/ 300790 w 1022685"/>
                <a:gd name="connsiteY12" fmla="*/ 12031 h 1816768"/>
                <a:gd name="connsiteX13" fmla="*/ 192506 w 1022685"/>
                <a:gd name="connsiteY13" fmla="*/ 24063 h 1816768"/>
                <a:gd name="connsiteX14" fmla="*/ 96253 w 1022685"/>
                <a:gd name="connsiteY14" fmla="*/ 84221 h 1816768"/>
                <a:gd name="connsiteX15" fmla="*/ 0 w 1022685"/>
                <a:gd name="connsiteY15" fmla="*/ 96253 h 1816768"/>
                <a:gd name="connsiteX0" fmla="*/ 0 w 1022685"/>
                <a:gd name="connsiteY0" fmla="*/ 96253 h 1816768"/>
                <a:gd name="connsiteX1" fmla="*/ 48127 w 1022685"/>
                <a:gd name="connsiteY1" fmla="*/ 1744579 h 1816768"/>
                <a:gd name="connsiteX2" fmla="*/ 192506 w 1022685"/>
                <a:gd name="connsiteY2" fmla="*/ 1780674 h 1816768"/>
                <a:gd name="connsiteX3" fmla="*/ 348916 w 1022685"/>
                <a:gd name="connsiteY3" fmla="*/ 1816768 h 1816768"/>
                <a:gd name="connsiteX4" fmla="*/ 589548 w 1022685"/>
                <a:gd name="connsiteY4" fmla="*/ 1804737 h 1816768"/>
                <a:gd name="connsiteX5" fmla="*/ 721896 w 1022685"/>
                <a:gd name="connsiteY5" fmla="*/ 1768642 h 1816768"/>
                <a:gd name="connsiteX6" fmla="*/ 938464 w 1022685"/>
                <a:gd name="connsiteY6" fmla="*/ 1696453 h 1816768"/>
                <a:gd name="connsiteX7" fmla="*/ 1022685 w 1022685"/>
                <a:gd name="connsiteY7" fmla="*/ 1648326 h 1816768"/>
                <a:gd name="connsiteX8" fmla="*/ 878306 w 1022685"/>
                <a:gd name="connsiteY8" fmla="*/ 96253 h 1816768"/>
                <a:gd name="connsiteX9" fmla="*/ 770021 w 1022685"/>
                <a:gd name="connsiteY9" fmla="*/ 36095 h 1816768"/>
                <a:gd name="connsiteX10" fmla="*/ 625643 w 1022685"/>
                <a:gd name="connsiteY10" fmla="*/ 12031 h 1816768"/>
                <a:gd name="connsiteX11" fmla="*/ 421106 w 1022685"/>
                <a:gd name="connsiteY11" fmla="*/ 0 h 1816768"/>
                <a:gd name="connsiteX12" fmla="*/ 300790 w 1022685"/>
                <a:gd name="connsiteY12" fmla="*/ 12031 h 1816768"/>
                <a:gd name="connsiteX13" fmla="*/ 192506 w 1022685"/>
                <a:gd name="connsiteY13" fmla="*/ 24063 h 1816768"/>
                <a:gd name="connsiteX14" fmla="*/ 96253 w 1022685"/>
                <a:gd name="connsiteY14" fmla="*/ 84221 h 1816768"/>
                <a:gd name="connsiteX15" fmla="*/ 0 w 1022685"/>
                <a:gd name="connsiteY15" fmla="*/ 96253 h 1816768"/>
                <a:gd name="connsiteX0" fmla="*/ 0 w 1022685"/>
                <a:gd name="connsiteY0" fmla="*/ 96253 h 1816768"/>
                <a:gd name="connsiteX1" fmla="*/ 48127 w 1022685"/>
                <a:gd name="connsiteY1" fmla="*/ 1744579 h 1816768"/>
                <a:gd name="connsiteX2" fmla="*/ 192506 w 1022685"/>
                <a:gd name="connsiteY2" fmla="*/ 1780674 h 1816768"/>
                <a:gd name="connsiteX3" fmla="*/ 348916 w 1022685"/>
                <a:gd name="connsiteY3" fmla="*/ 1816768 h 1816768"/>
                <a:gd name="connsiteX4" fmla="*/ 589548 w 1022685"/>
                <a:gd name="connsiteY4" fmla="*/ 1804737 h 1816768"/>
                <a:gd name="connsiteX5" fmla="*/ 721896 w 1022685"/>
                <a:gd name="connsiteY5" fmla="*/ 1768642 h 1816768"/>
                <a:gd name="connsiteX6" fmla="*/ 878306 w 1022685"/>
                <a:gd name="connsiteY6" fmla="*/ 1720516 h 1816768"/>
                <a:gd name="connsiteX7" fmla="*/ 1022685 w 1022685"/>
                <a:gd name="connsiteY7" fmla="*/ 1648326 h 1816768"/>
                <a:gd name="connsiteX8" fmla="*/ 878306 w 1022685"/>
                <a:gd name="connsiteY8" fmla="*/ 96253 h 1816768"/>
                <a:gd name="connsiteX9" fmla="*/ 770021 w 1022685"/>
                <a:gd name="connsiteY9" fmla="*/ 36095 h 1816768"/>
                <a:gd name="connsiteX10" fmla="*/ 625643 w 1022685"/>
                <a:gd name="connsiteY10" fmla="*/ 12031 h 1816768"/>
                <a:gd name="connsiteX11" fmla="*/ 421106 w 1022685"/>
                <a:gd name="connsiteY11" fmla="*/ 0 h 1816768"/>
                <a:gd name="connsiteX12" fmla="*/ 300790 w 1022685"/>
                <a:gd name="connsiteY12" fmla="*/ 12031 h 1816768"/>
                <a:gd name="connsiteX13" fmla="*/ 192506 w 1022685"/>
                <a:gd name="connsiteY13" fmla="*/ 24063 h 1816768"/>
                <a:gd name="connsiteX14" fmla="*/ 96253 w 1022685"/>
                <a:gd name="connsiteY14" fmla="*/ 84221 h 1816768"/>
                <a:gd name="connsiteX15" fmla="*/ 0 w 1022685"/>
                <a:gd name="connsiteY15" fmla="*/ 96253 h 1816768"/>
                <a:gd name="connsiteX0" fmla="*/ 0 w 962527"/>
                <a:gd name="connsiteY0" fmla="*/ 96253 h 1816768"/>
                <a:gd name="connsiteX1" fmla="*/ 48127 w 962527"/>
                <a:gd name="connsiteY1" fmla="*/ 1744579 h 1816768"/>
                <a:gd name="connsiteX2" fmla="*/ 192506 w 962527"/>
                <a:gd name="connsiteY2" fmla="*/ 1780674 h 1816768"/>
                <a:gd name="connsiteX3" fmla="*/ 348916 w 962527"/>
                <a:gd name="connsiteY3" fmla="*/ 1816768 h 1816768"/>
                <a:gd name="connsiteX4" fmla="*/ 589548 w 962527"/>
                <a:gd name="connsiteY4" fmla="*/ 1804737 h 1816768"/>
                <a:gd name="connsiteX5" fmla="*/ 721896 w 962527"/>
                <a:gd name="connsiteY5" fmla="*/ 1768642 h 1816768"/>
                <a:gd name="connsiteX6" fmla="*/ 878306 w 962527"/>
                <a:gd name="connsiteY6" fmla="*/ 1720516 h 1816768"/>
                <a:gd name="connsiteX7" fmla="*/ 962527 w 962527"/>
                <a:gd name="connsiteY7" fmla="*/ 1696452 h 1816768"/>
                <a:gd name="connsiteX8" fmla="*/ 878306 w 962527"/>
                <a:gd name="connsiteY8" fmla="*/ 96253 h 1816768"/>
                <a:gd name="connsiteX9" fmla="*/ 770021 w 962527"/>
                <a:gd name="connsiteY9" fmla="*/ 36095 h 1816768"/>
                <a:gd name="connsiteX10" fmla="*/ 625643 w 962527"/>
                <a:gd name="connsiteY10" fmla="*/ 12031 h 1816768"/>
                <a:gd name="connsiteX11" fmla="*/ 421106 w 962527"/>
                <a:gd name="connsiteY11" fmla="*/ 0 h 1816768"/>
                <a:gd name="connsiteX12" fmla="*/ 300790 w 962527"/>
                <a:gd name="connsiteY12" fmla="*/ 12031 h 1816768"/>
                <a:gd name="connsiteX13" fmla="*/ 192506 w 962527"/>
                <a:gd name="connsiteY13" fmla="*/ 24063 h 1816768"/>
                <a:gd name="connsiteX14" fmla="*/ 96253 w 962527"/>
                <a:gd name="connsiteY14" fmla="*/ 84221 h 1816768"/>
                <a:gd name="connsiteX15" fmla="*/ 0 w 962527"/>
                <a:gd name="connsiteY15" fmla="*/ 96253 h 1816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62527" h="1816768">
                  <a:moveTo>
                    <a:pt x="0" y="96253"/>
                  </a:moveTo>
                  <a:lnTo>
                    <a:pt x="48127" y="1744579"/>
                  </a:lnTo>
                  <a:lnTo>
                    <a:pt x="192506" y="1780674"/>
                  </a:lnTo>
                  <a:lnTo>
                    <a:pt x="348916" y="1816768"/>
                  </a:lnTo>
                  <a:lnTo>
                    <a:pt x="589548" y="1804737"/>
                  </a:lnTo>
                  <a:lnTo>
                    <a:pt x="721896" y="1768642"/>
                  </a:lnTo>
                  <a:lnTo>
                    <a:pt x="878306" y="1720516"/>
                  </a:lnTo>
                  <a:lnTo>
                    <a:pt x="962527" y="1696452"/>
                  </a:lnTo>
                  <a:lnTo>
                    <a:pt x="878306" y="96253"/>
                  </a:lnTo>
                  <a:lnTo>
                    <a:pt x="770021" y="36095"/>
                  </a:lnTo>
                  <a:lnTo>
                    <a:pt x="625643" y="12031"/>
                  </a:lnTo>
                  <a:lnTo>
                    <a:pt x="421106" y="0"/>
                  </a:lnTo>
                  <a:lnTo>
                    <a:pt x="300790" y="12031"/>
                  </a:lnTo>
                  <a:lnTo>
                    <a:pt x="192506" y="24063"/>
                  </a:lnTo>
                  <a:lnTo>
                    <a:pt x="96253" y="84221"/>
                  </a:lnTo>
                  <a:lnTo>
                    <a:pt x="0" y="96253"/>
                  </a:lnTo>
                  <a:close/>
                </a:path>
              </a:pathLst>
            </a:cu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1105" y="2953176"/>
            <a:ext cx="2517691" cy="1643456"/>
            <a:chOff x="421105" y="2953176"/>
            <a:chExt cx="2517691" cy="1643456"/>
          </a:xfrm>
        </p:grpSpPr>
        <p:grpSp>
          <p:nvGrpSpPr>
            <p:cNvPr id="16" name="Group 15"/>
            <p:cNvGrpSpPr/>
            <p:nvPr/>
          </p:nvGrpSpPr>
          <p:grpSpPr>
            <a:xfrm>
              <a:off x="1066800" y="2953176"/>
              <a:ext cx="1323474" cy="987592"/>
              <a:chOff x="4772526" y="3810000"/>
              <a:chExt cx="1323474" cy="987592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800600" y="3810000"/>
                <a:ext cx="1295400" cy="987592"/>
              </a:xfrm>
              <a:prstGeom prst="roundRect">
                <a:avLst/>
              </a:prstGeom>
              <a:solidFill>
                <a:srgbClr val="FFFF00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772526" y="3842131"/>
                <a:ext cx="1295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Machine Learning Model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21105" y="4024897"/>
              <a:ext cx="774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Learn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57402" y="4024897"/>
              <a:ext cx="881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1219200" y="3940768"/>
              <a:ext cx="0" cy="53759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7" idx="14"/>
            </p:cNvCxnSpPr>
            <p:nvPr/>
          </p:nvCxnSpPr>
          <p:spPr>
            <a:xfrm flipH="1">
              <a:off x="2045155" y="3940768"/>
              <a:ext cx="12247" cy="65586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984969" y="2955218"/>
            <a:ext cx="2497345" cy="1568656"/>
            <a:chOff x="334089" y="2953176"/>
            <a:chExt cx="2497345" cy="1568656"/>
          </a:xfrm>
        </p:grpSpPr>
        <p:grpSp>
          <p:nvGrpSpPr>
            <p:cNvPr id="33" name="Group 32"/>
            <p:cNvGrpSpPr/>
            <p:nvPr/>
          </p:nvGrpSpPr>
          <p:grpSpPr>
            <a:xfrm>
              <a:off x="986592" y="2953176"/>
              <a:ext cx="1299488" cy="987592"/>
              <a:chOff x="4692318" y="3810000"/>
              <a:chExt cx="1299488" cy="987592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696406" y="3810000"/>
                <a:ext cx="1295400" cy="987592"/>
              </a:xfrm>
              <a:prstGeom prst="roundRect">
                <a:avLst/>
              </a:prstGeom>
              <a:solidFill>
                <a:srgbClr val="FFFF00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692318" y="3856131"/>
                <a:ext cx="1295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Machine Learning Model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057402" y="4024897"/>
              <a:ext cx="774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Learn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4089" y="4024897"/>
              <a:ext cx="881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2089408" y="3928333"/>
              <a:ext cx="0" cy="53759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215484" y="3941385"/>
              <a:ext cx="19836" cy="580447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5937584" y="3073092"/>
            <a:ext cx="2901616" cy="1557693"/>
            <a:chOff x="5937584" y="3073092"/>
            <a:chExt cx="2901616" cy="1557693"/>
          </a:xfrm>
        </p:grpSpPr>
        <p:grpSp>
          <p:nvGrpSpPr>
            <p:cNvPr id="42" name="Group 41"/>
            <p:cNvGrpSpPr/>
            <p:nvPr/>
          </p:nvGrpSpPr>
          <p:grpSpPr>
            <a:xfrm>
              <a:off x="6445375" y="3073092"/>
              <a:ext cx="1843922" cy="678462"/>
              <a:chOff x="4679824" y="4105448"/>
              <a:chExt cx="1843922" cy="678462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4679824" y="4105448"/>
                <a:ext cx="1843922" cy="678462"/>
              </a:xfrm>
              <a:prstGeom prst="roundRect">
                <a:avLst/>
              </a:prstGeom>
              <a:solidFill>
                <a:srgbClr val="FFFF00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698789" y="4121513"/>
                <a:ext cx="17677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Machine Learning Model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937584" y="3994055"/>
              <a:ext cx="774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Learn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97809" y="3860656"/>
              <a:ext cx="881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 flipV="1">
              <a:off x="6690477" y="3765236"/>
              <a:ext cx="11112" cy="794732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12" idx="12"/>
            </p:cNvCxnSpPr>
            <p:nvPr/>
          </p:nvCxnSpPr>
          <p:spPr>
            <a:xfrm flipH="1">
              <a:off x="7222958" y="3765236"/>
              <a:ext cx="3141" cy="610182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065168" y="4098633"/>
              <a:ext cx="774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Learn</a:t>
              </a:r>
            </a:p>
          </p:txBody>
        </p:sp>
        <p:cxnSp>
          <p:nvCxnSpPr>
            <p:cNvPr id="52" name="Straight Arrow Connector 51"/>
            <p:cNvCxnSpPr>
              <a:stCxn id="10" idx="7"/>
            </p:cNvCxnSpPr>
            <p:nvPr/>
          </p:nvCxnSpPr>
          <p:spPr>
            <a:xfrm flipV="1">
              <a:off x="8104663" y="3767947"/>
              <a:ext cx="24506" cy="86283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975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guard against </a:t>
            </a:r>
            <a:r>
              <a:rPr lang="en-US" dirty="0" err="1">
                <a:solidFill>
                  <a:srgbClr val="0070C0"/>
                </a:solidFill>
              </a:rPr>
              <a:t>overfitting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  <a:p>
            <a:r>
              <a:rPr lang="en-US" dirty="0"/>
              <a:t>Second idea: </a:t>
            </a:r>
            <a:r>
              <a:rPr lang="en-US" i="1" dirty="0"/>
              <a:t>Cross-validation</a:t>
            </a:r>
          </a:p>
          <a:p>
            <a:pPr lvl="1"/>
            <a:r>
              <a:rPr lang="en-US" dirty="0"/>
              <a:t>Split training data into 3 parts</a:t>
            </a:r>
          </a:p>
          <a:p>
            <a:pPr lvl="1"/>
            <a:r>
              <a:rPr lang="en-US" dirty="0"/>
              <a:t>For each model class</a:t>
            </a:r>
          </a:p>
          <a:p>
            <a:pPr lvl="2"/>
            <a:r>
              <a:rPr lang="en-US" dirty="0"/>
              <a:t>Train on two parts, and predict on the third</a:t>
            </a:r>
          </a:p>
          <a:p>
            <a:pPr lvl="2"/>
            <a:r>
              <a:rPr lang="en-US" dirty="0"/>
              <a:t>Calculate the average holdout-misclassification</a:t>
            </a:r>
          </a:p>
          <a:p>
            <a:pPr lvl="1"/>
            <a:r>
              <a:rPr lang="en-US" dirty="0"/>
              <a:t>Pick the model class that minimizes this average</a:t>
            </a:r>
          </a:p>
          <a:p>
            <a:endParaRPr lang="en-US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57892" y="4394229"/>
            <a:ext cx="6290511" cy="1881982"/>
            <a:chOff x="421105" y="2953176"/>
            <a:chExt cx="8418095" cy="3323035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" y="4478358"/>
              <a:ext cx="2098347" cy="1797853"/>
              <a:chOff x="750390" y="3124200"/>
              <a:chExt cx="2098347" cy="179785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750390" y="3124200"/>
                <a:ext cx="2085473" cy="1797853"/>
              </a:xfrm>
              <a:prstGeom prst="ellipse">
                <a:avLst/>
              </a:prstGeom>
              <a:solidFill>
                <a:srgbClr val="FFFF00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2190166" y="3172944"/>
                <a:ext cx="658571" cy="1668725"/>
              </a:xfrm>
              <a:custGeom>
                <a:avLst/>
                <a:gdLst>
                  <a:gd name="connsiteX0" fmla="*/ 0 w 962527"/>
                  <a:gd name="connsiteY0" fmla="*/ 0 h 2021305"/>
                  <a:gd name="connsiteX1" fmla="*/ 36095 w 962527"/>
                  <a:gd name="connsiteY1" fmla="*/ 2021305 h 2021305"/>
                  <a:gd name="connsiteX2" fmla="*/ 240632 w 962527"/>
                  <a:gd name="connsiteY2" fmla="*/ 1949116 h 2021305"/>
                  <a:gd name="connsiteX3" fmla="*/ 397042 w 962527"/>
                  <a:gd name="connsiteY3" fmla="*/ 1864894 h 2021305"/>
                  <a:gd name="connsiteX4" fmla="*/ 565485 w 962527"/>
                  <a:gd name="connsiteY4" fmla="*/ 1744579 h 2021305"/>
                  <a:gd name="connsiteX5" fmla="*/ 733927 w 962527"/>
                  <a:gd name="connsiteY5" fmla="*/ 1576137 h 2021305"/>
                  <a:gd name="connsiteX6" fmla="*/ 842211 w 962527"/>
                  <a:gd name="connsiteY6" fmla="*/ 1443789 h 2021305"/>
                  <a:gd name="connsiteX7" fmla="*/ 938463 w 962527"/>
                  <a:gd name="connsiteY7" fmla="*/ 1227221 h 2021305"/>
                  <a:gd name="connsiteX8" fmla="*/ 962527 w 962527"/>
                  <a:gd name="connsiteY8" fmla="*/ 1010652 h 2021305"/>
                  <a:gd name="connsiteX9" fmla="*/ 938463 w 962527"/>
                  <a:gd name="connsiteY9" fmla="*/ 842210 h 2021305"/>
                  <a:gd name="connsiteX10" fmla="*/ 854242 w 962527"/>
                  <a:gd name="connsiteY10" fmla="*/ 637673 h 2021305"/>
                  <a:gd name="connsiteX11" fmla="*/ 661737 w 962527"/>
                  <a:gd name="connsiteY11" fmla="*/ 385010 h 2021305"/>
                  <a:gd name="connsiteX12" fmla="*/ 553453 w 962527"/>
                  <a:gd name="connsiteY12" fmla="*/ 276726 h 2021305"/>
                  <a:gd name="connsiteX13" fmla="*/ 385011 w 962527"/>
                  <a:gd name="connsiteY13" fmla="*/ 180473 h 2021305"/>
                  <a:gd name="connsiteX14" fmla="*/ 216569 w 962527"/>
                  <a:gd name="connsiteY14" fmla="*/ 84221 h 2021305"/>
                  <a:gd name="connsiteX15" fmla="*/ 60158 w 962527"/>
                  <a:gd name="connsiteY15" fmla="*/ 36094 h 2021305"/>
                  <a:gd name="connsiteX16" fmla="*/ 0 w 962527"/>
                  <a:gd name="connsiteY16" fmla="*/ 0 h 2021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2527" h="2021305">
                    <a:moveTo>
                      <a:pt x="0" y="0"/>
                    </a:moveTo>
                    <a:lnTo>
                      <a:pt x="36095" y="2021305"/>
                    </a:lnTo>
                    <a:lnTo>
                      <a:pt x="240632" y="1949116"/>
                    </a:lnTo>
                    <a:lnTo>
                      <a:pt x="397042" y="1864894"/>
                    </a:lnTo>
                    <a:lnTo>
                      <a:pt x="565485" y="1744579"/>
                    </a:lnTo>
                    <a:lnTo>
                      <a:pt x="733927" y="1576137"/>
                    </a:lnTo>
                    <a:lnTo>
                      <a:pt x="842211" y="1443789"/>
                    </a:lnTo>
                    <a:lnTo>
                      <a:pt x="938463" y="1227221"/>
                    </a:lnTo>
                    <a:lnTo>
                      <a:pt x="962527" y="1010652"/>
                    </a:lnTo>
                    <a:lnTo>
                      <a:pt x="938463" y="842210"/>
                    </a:lnTo>
                    <a:lnTo>
                      <a:pt x="854242" y="637673"/>
                    </a:lnTo>
                    <a:lnTo>
                      <a:pt x="661737" y="385010"/>
                    </a:lnTo>
                    <a:lnTo>
                      <a:pt x="553453" y="276726"/>
                    </a:lnTo>
                    <a:lnTo>
                      <a:pt x="385011" y="180473"/>
                    </a:lnTo>
                    <a:lnTo>
                      <a:pt x="216569" y="84221"/>
                    </a:lnTo>
                    <a:lnTo>
                      <a:pt x="60158" y="360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364410" y="4431280"/>
              <a:ext cx="2085473" cy="1797853"/>
              <a:chOff x="3429000" y="3151108"/>
              <a:chExt cx="2085473" cy="179785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3429000" y="3151108"/>
                <a:ext cx="2085473" cy="1797853"/>
              </a:xfrm>
              <a:prstGeom prst="ellipse">
                <a:avLst/>
              </a:prstGeom>
              <a:solidFill>
                <a:srgbClr val="FFFF00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 rot="10617130">
                <a:off x="3429000" y="3253328"/>
                <a:ext cx="658571" cy="1668725"/>
              </a:xfrm>
              <a:custGeom>
                <a:avLst/>
                <a:gdLst>
                  <a:gd name="connsiteX0" fmla="*/ 0 w 962527"/>
                  <a:gd name="connsiteY0" fmla="*/ 0 h 2021305"/>
                  <a:gd name="connsiteX1" fmla="*/ 36095 w 962527"/>
                  <a:gd name="connsiteY1" fmla="*/ 2021305 h 2021305"/>
                  <a:gd name="connsiteX2" fmla="*/ 240632 w 962527"/>
                  <a:gd name="connsiteY2" fmla="*/ 1949116 h 2021305"/>
                  <a:gd name="connsiteX3" fmla="*/ 397042 w 962527"/>
                  <a:gd name="connsiteY3" fmla="*/ 1864894 h 2021305"/>
                  <a:gd name="connsiteX4" fmla="*/ 565485 w 962527"/>
                  <a:gd name="connsiteY4" fmla="*/ 1744579 h 2021305"/>
                  <a:gd name="connsiteX5" fmla="*/ 733927 w 962527"/>
                  <a:gd name="connsiteY5" fmla="*/ 1576137 h 2021305"/>
                  <a:gd name="connsiteX6" fmla="*/ 842211 w 962527"/>
                  <a:gd name="connsiteY6" fmla="*/ 1443789 h 2021305"/>
                  <a:gd name="connsiteX7" fmla="*/ 938463 w 962527"/>
                  <a:gd name="connsiteY7" fmla="*/ 1227221 h 2021305"/>
                  <a:gd name="connsiteX8" fmla="*/ 962527 w 962527"/>
                  <a:gd name="connsiteY8" fmla="*/ 1010652 h 2021305"/>
                  <a:gd name="connsiteX9" fmla="*/ 938463 w 962527"/>
                  <a:gd name="connsiteY9" fmla="*/ 842210 h 2021305"/>
                  <a:gd name="connsiteX10" fmla="*/ 854242 w 962527"/>
                  <a:gd name="connsiteY10" fmla="*/ 637673 h 2021305"/>
                  <a:gd name="connsiteX11" fmla="*/ 661737 w 962527"/>
                  <a:gd name="connsiteY11" fmla="*/ 385010 h 2021305"/>
                  <a:gd name="connsiteX12" fmla="*/ 553453 w 962527"/>
                  <a:gd name="connsiteY12" fmla="*/ 276726 h 2021305"/>
                  <a:gd name="connsiteX13" fmla="*/ 385011 w 962527"/>
                  <a:gd name="connsiteY13" fmla="*/ 180473 h 2021305"/>
                  <a:gd name="connsiteX14" fmla="*/ 216569 w 962527"/>
                  <a:gd name="connsiteY14" fmla="*/ 84221 h 2021305"/>
                  <a:gd name="connsiteX15" fmla="*/ 60158 w 962527"/>
                  <a:gd name="connsiteY15" fmla="*/ 36094 h 2021305"/>
                  <a:gd name="connsiteX16" fmla="*/ 0 w 962527"/>
                  <a:gd name="connsiteY16" fmla="*/ 0 h 2021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2527" h="2021305">
                    <a:moveTo>
                      <a:pt x="0" y="0"/>
                    </a:moveTo>
                    <a:lnTo>
                      <a:pt x="36095" y="2021305"/>
                    </a:lnTo>
                    <a:lnTo>
                      <a:pt x="240632" y="1949116"/>
                    </a:lnTo>
                    <a:lnTo>
                      <a:pt x="397042" y="1864894"/>
                    </a:lnTo>
                    <a:lnTo>
                      <a:pt x="565485" y="1744579"/>
                    </a:lnTo>
                    <a:lnTo>
                      <a:pt x="733927" y="1576137"/>
                    </a:lnTo>
                    <a:lnTo>
                      <a:pt x="842211" y="1443789"/>
                    </a:lnTo>
                    <a:lnTo>
                      <a:pt x="938463" y="1227221"/>
                    </a:lnTo>
                    <a:lnTo>
                      <a:pt x="962527" y="1010652"/>
                    </a:lnTo>
                    <a:lnTo>
                      <a:pt x="938463" y="842210"/>
                    </a:lnTo>
                    <a:lnTo>
                      <a:pt x="854242" y="637673"/>
                    </a:lnTo>
                    <a:lnTo>
                      <a:pt x="661737" y="385010"/>
                    </a:lnTo>
                    <a:lnTo>
                      <a:pt x="553453" y="276726"/>
                    </a:lnTo>
                    <a:lnTo>
                      <a:pt x="385011" y="180473"/>
                    </a:lnTo>
                    <a:lnTo>
                      <a:pt x="216569" y="84221"/>
                    </a:lnTo>
                    <a:lnTo>
                      <a:pt x="60158" y="360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324600" y="4363387"/>
              <a:ext cx="2085473" cy="1816768"/>
              <a:chOff x="6019800" y="3178688"/>
              <a:chExt cx="2085473" cy="1816768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019800" y="3182797"/>
                <a:ext cx="2085473" cy="1797853"/>
              </a:xfrm>
              <a:prstGeom prst="ellipse">
                <a:avLst/>
              </a:prstGeom>
              <a:solidFill>
                <a:srgbClr val="FFFF00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6617368" y="3178688"/>
                <a:ext cx="962527" cy="1816768"/>
              </a:xfrm>
              <a:custGeom>
                <a:avLst/>
                <a:gdLst>
                  <a:gd name="connsiteX0" fmla="*/ 0 w 1094874"/>
                  <a:gd name="connsiteY0" fmla="*/ 120316 h 1816768"/>
                  <a:gd name="connsiteX1" fmla="*/ 120316 w 1094874"/>
                  <a:gd name="connsiteY1" fmla="*/ 1744579 h 1816768"/>
                  <a:gd name="connsiteX2" fmla="*/ 264695 w 1094874"/>
                  <a:gd name="connsiteY2" fmla="*/ 1780674 h 1816768"/>
                  <a:gd name="connsiteX3" fmla="*/ 421105 w 1094874"/>
                  <a:gd name="connsiteY3" fmla="*/ 1816768 h 1816768"/>
                  <a:gd name="connsiteX4" fmla="*/ 661737 w 1094874"/>
                  <a:gd name="connsiteY4" fmla="*/ 1804737 h 1816768"/>
                  <a:gd name="connsiteX5" fmla="*/ 854242 w 1094874"/>
                  <a:gd name="connsiteY5" fmla="*/ 1768642 h 1816768"/>
                  <a:gd name="connsiteX6" fmla="*/ 1010653 w 1094874"/>
                  <a:gd name="connsiteY6" fmla="*/ 1696453 h 1816768"/>
                  <a:gd name="connsiteX7" fmla="*/ 1094874 w 1094874"/>
                  <a:gd name="connsiteY7" fmla="*/ 1648326 h 1816768"/>
                  <a:gd name="connsiteX8" fmla="*/ 950495 w 1094874"/>
                  <a:gd name="connsiteY8" fmla="*/ 96253 h 1816768"/>
                  <a:gd name="connsiteX9" fmla="*/ 842210 w 1094874"/>
                  <a:gd name="connsiteY9" fmla="*/ 36095 h 1816768"/>
                  <a:gd name="connsiteX10" fmla="*/ 697832 w 1094874"/>
                  <a:gd name="connsiteY10" fmla="*/ 12031 h 1816768"/>
                  <a:gd name="connsiteX11" fmla="*/ 493295 w 1094874"/>
                  <a:gd name="connsiteY11" fmla="*/ 0 h 1816768"/>
                  <a:gd name="connsiteX12" fmla="*/ 372979 w 1094874"/>
                  <a:gd name="connsiteY12" fmla="*/ 12031 h 1816768"/>
                  <a:gd name="connsiteX13" fmla="*/ 168442 w 1094874"/>
                  <a:gd name="connsiteY13" fmla="*/ 60158 h 1816768"/>
                  <a:gd name="connsiteX14" fmla="*/ 96253 w 1094874"/>
                  <a:gd name="connsiteY14" fmla="*/ 84221 h 1816768"/>
                  <a:gd name="connsiteX15" fmla="*/ 0 w 1094874"/>
                  <a:gd name="connsiteY15" fmla="*/ 120316 h 1816768"/>
                  <a:gd name="connsiteX0" fmla="*/ 0 w 1094874"/>
                  <a:gd name="connsiteY0" fmla="*/ 120316 h 1816768"/>
                  <a:gd name="connsiteX1" fmla="*/ 120316 w 1094874"/>
                  <a:gd name="connsiteY1" fmla="*/ 1744579 h 1816768"/>
                  <a:gd name="connsiteX2" fmla="*/ 264695 w 1094874"/>
                  <a:gd name="connsiteY2" fmla="*/ 1780674 h 1816768"/>
                  <a:gd name="connsiteX3" fmla="*/ 421105 w 1094874"/>
                  <a:gd name="connsiteY3" fmla="*/ 1816768 h 1816768"/>
                  <a:gd name="connsiteX4" fmla="*/ 661737 w 1094874"/>
                  <a:gd name="connsiteY4" fmla="*/ 1804737 h 1816768"/>
                  <a:gd name="connsiteX5" fmla="*/ 854242 w 1094874"/>
                  <a:gd name="connsiteY5" fmla="*/ 1768642 h 1816768"/>
                  <a:gd name="connsiteX6" fmla="*/ 1010653 w 1094874"/>
                  <a:gd name="connsiteY6" fmla="*/ 1696453 h 1816768"/>
                  <a:gd name="connsiteX7" fmla="*/ 1094874 w 1094874"/>
                  <a:gd name="connsiteY7" fmla="*/ 1648326 h 1816768"/>
                  <a:gd name="connsiteX8" fmla="*/ 950495 w 1094874"/>
                  <a:gd name="connsiteY8" fmla="*/ 96253 h 1816768"/>
                  <a:gd name="connsiteX9" fmla="*/ 842210 w 1094874"/>
                  <a:gd name="connsiteY9" fmla="*/ 36095 h 1816768"/>
                  <a:gd name="connsiteX10" fmla="*/ 697832 w 1094874"/>
                  <a:gd name="connsiteY10" fmla="*/ 12031 h 1816768"/>
                  <a:gd name="connsiteX11" fmla="*/ 493295 w 1094874"/>
                  <a:gd name="connsiteY11" fmla="*/ 0 h 1816768"/>
                  <a:gd name="connsiteX12" fmla="*/ 372979 w 1094874"/>
                  <a:gd name="connsiteY12" fmla="*/ 12031 h 1816768"/>
                  <a:gd name="connsiteX13" fmla="*/ 168442 w 1094874"/>
                  <a:gd name="connsiteY13" fmla="*/ 60158 h 1816768"/>
                  <a:gd name="connsiteX14" fmla="*/ 96253 w 1094874"/>
                  <a:gd name="connsiteY14" fmla="*/ 84221 h 1816768"/>
                  <a:gd name="connsiteX15" fmla="*/ 0 w 1094874"/>
                  <a:gd name="connsiteY15" fmla="*/ 120316 h 1816768"/>
                  <a:gd name="connsiteX0" fmla="*/ 0 w 1094874"/>
                  <a:gd name="connsiteY0" fmla="*/ 120316 h 1816768"/>
                  <a:gd name="connsiteX1" fmla="*/ 120316 w 1094874"/>
                  <a:gd name="connsiteY1" fmla="*/ 1744579 h 1816768"/>
                  <a:gd name="connsiteX2" fmla="*/ 264695 w 1094874"/>
                  <a:gd name="connsiteY2" fmla="*/ 1780674 h 1816768"/>
                  <a:gd name="connsiteX3" fmla="*/ 421105 w 1094874"/>
                  <a:gd name="connsiteY3" fmla="*/ 1816768 h 1816768"/>
                  <a:gd name="connsiteX4" fmla="*/ 661737 w 1094874"/>
                  <a:gd name="connsiteY4" fmla="*/ 1804737 h 1816768"/>
                  <a:gd name="connsiteX5" fmla="*/ 854242 w 1094874"/>
                  <a:gd name="connsiteY5" fmla="*/ 1768642 h 1816768"/>
                  <a:gd name="connsiteX6" fmla="*/ 1010653 w 1094874"/>
                  <a:gd name="connsiteY6" fmla="*/ 1696453 h 1816768"/>
                  <a:gd name="connsiteX7" fmla="*/ 1094874 w 1094874"/>
                  <a:gd name="connsiteY7" fmla="*/ 1648326 h 1816768"/>
                  <a:gd name="connsiteX8" fmla="*/ 950495 w 1094874"/>
                  <a:gd name="connsiteY8" fmla="*/ 96253 h 1816768"/>
                  <a:gd name="connsiteX9" fmla="*/ 842210 w 1094874"/>
                  <a:gd name="connsiteY9" fmla="*/ 36095 h 1816768"/>
                  <a:gd name="connsiteX10" fmla="*/ 697832 w 1094874"/>
                  <a:gd name="connsiteY10" fmla="*/ 12031 h 1816768"/>
                  <a:gd name="connsiteX11" fmla="*/ 493295 w 1094874"/>
                  <a:gd name="connsiteY11" fmla="*/ 0 h 1816768"/>
                  <a:gd name="connsiteX12" fmla="*/ 372979 w 1094874"/>
                  <a:gd name="connsiteY12" fmla="*/ 12031 h 1816768"/>
                  <a:gd name="connsiteX13" fmla="*/ 264695 w 1094874"/>
                  <a:gd name="connsiteY13" fmla="*/ 24063 h 1816768"/>
                  <a:gd name="connsiteX14" fmla="*/ 96253 w 1094874"/>
                  <a:gd name="connsiteY14" fmla="*/ 84221 h 1816768"/>
                  <a:gd name="connsiteX15" fmla="*/ 0 w 1094874"/>
                  <a:gd name="connsiteY15" fmla="*/ 120316 h 1816768"/>
                  <a:gd name="connsiteX0" fmla="*/ 0 w 1094874"/>
                  <a:gd name="connsiteY0" fmla="*/ 120316 h 1816768"/>
                  <a:gd name="connsiteX1" fmla="*/ 120316 w 1094874"/>
                  <a:gd name="connsiteY1" fmla="*/ 1744579 h 1816768"/>
                  <a:gd name="connsiteX2" fmla="*/ 264695 w 1094874"/>
                  <a:gd name="connsiteY2" fmla="*/ 1780674 h 1816768"/>
                  <a:gd name="connsiteX3" fmla="*/ 421105 w 1094874"/>
                  <a:gd name="connsiteY3" fmla="*/ 1816768 h 1816768"/>
                  <a:gd name="connsiteX4" fmla="*/ 661737 w 1094874"/>
                  <a:gd name="connsiteY4" fmla="*/ 1804737 h 1816768"/>
                  <a:gd name="connsiteX5" fmla="*/ 854242 w 1094874"/>
                  <a:gd name="connsiteY5" fmla="*/ 1768642 h 1816768"/>
                  <a:gd name="connsiteX6" fmla="*/ 1010653 w 1094874"/>
                  <a:gd name="connsiteY6" fmla="*/ 1696453 h 1816768"/>
                  <a:gd name="connsiteX7" fmla="*/ 1094874 w 1094874"/>
                  <a:gd name="connsiteY7" fmla="*/ 1648326 h 1816768"/>
                  <a:gd name="connsiteX8" fmla="*/ 950495 w 1094874"/>
                  <a:gd name="connsiteY8" fmla="*/ 96253 h 1816768"/>
                  <a:gd name="connsiteX9" fmla="*/ 842210 w 1094874"/>
                  <a:gd name="connsiteY9" fmla="*/ 36095 h 1816768"/>
                  <a:gd name="connsiteX10" fmla="*/ 697832 w 1094874"/>
                  <a:gd name="connsiteY10" fmla="*/ 12031 h 1816768"/>
                  <a:gd name="connsiteX11" fmla="*/ 493295 w 1094874"/>
                  <a:gd name="connsiteY11" fmla="*/ 0 h 1816768"/>
                  <a:gd name="connsiteX12" fmla="*/ 372979 w 1094874"/>
                  <a:gd name="connsiteY12" fmla="*/ 12031 h 1816768"/>
                  <a:gd name="connsiteX13" fmla="*/ 264695 w 1094874"/>
                  <a:gd name="connsiteY13" fmla="*/ 24063 h 1816768"/>
                  <a:gd name="connsiteX14" fmla="*/ 168442 w 1094874"/>
                  <a:gd name="connsiteY14" fmla="*/ 84221 h 1816768"/>
                  <a:gd name="connsiteX15" fmla="*/ 0 w 1094874"/>
                  <a:gd name="connsiteY15" fmla="*/ 120316 h 1816768"/>
                  <a:gd name="connsiteX0" fmla="*/ 0 w 1022685"/>
                  <a:gd name="connsiteY0" fmla="*/ 96253 h 1816768"/>
                  <a:gd name="connsiteX1" fmla="*/ 48127 w 1022685"/>
                  <a:gd name="connsiteY1" fmla="*/ 1744579 h 1816768"/>
                  <a:gd name="connsiteX2" fmla="*/ 192506 w 1022685"/>
                  <a:gd name="connsiteY2" fmla="*/ 1780674 h 1816768"/>
                  <a:gd name="connsiteX3" fmla="*/ 348916 w 1022685"/>
                  <a:gd name="connsiteY3" fmla="*/ 1816768 h 1816768"/>
                  <a:gd name="connsiteX4" fmla="*/ 589548 w 1022685"/>
                  <a:gd name="connsiteY4" fmla="*/ 1804737 h 1816768"/>
                  <a:gd name="connsiteX5" fmla="*/ 782053 w 1022685"/>
                  <a:gd name="connsiteY5" fmla="*/ 1768642 h 1816768"/>
                  <a:gd name="connsiteX6" fmla="*/ 938464 w 1022685"/>
                  <a:gd name="connsiteY6" fmla="*/ 1696453 h 1816768"/>
                  <a:gd name="connsiteX7" fmla="*/ 1022685 w 1022685"/>
                  <a:gd name="connsiteY7" fmla="*/ 1648326 h 1816768"/>
                  <a:gd name="connsiteX8" fmla="*/ 878306 w 1022685"/>
                  <a:gd name="connsiteY8" fmla="*/ 96253 h 1816768"/>
                  <a:gd name="connsiteX9" fmla="*/ 770021 w 1022685"/>
                  <a:gd name="connsiteY9" fmla="*/ 36095 h 1816768"/>
                  <a:gd name="connsiteX10" fmla="*/ 625643 w 1022685"/>
                  <a:gd name="connsiteY10" fmla="*/ 12031 h 1816768"/>
                  <a:gd name="connsiteX11" fmla="*/ 421106 w 1022685"/>
                  <a:gd name="connsiteY11" fmla="*/ 0 h 1816768"/>
                  <a:gd name="connsiteX12" fmla="*/ 300790 w 1022685"/>
                  <a:gd name="connsiteY12" fmla="*/ 12031 h 1816768"/>
                  <a:gd name="connsiteX13" fmla="*/ 192506 w 1022685"/>
                  <a:gd name="connsiteY13" fmla="*/ 24063 h 1816768"/>
                  <a:gd name="connsiteX14" fmla="*/ 96253 w 1022685"/>
                  <a:gd name="connsiteY14" fmla="*/ 84221 h 1816768"/>
                  <a:gd name="connsiteX15" fmla="*/ 0 w 1022685"/>
                  <a:gd name="connsiteY15" fmla="*/ 96253 h 1816768"/>
                  <a:gd name="connsiteX0" fmla="*/ 0 w 1022685"/>
                  <a:gd name="connsiteY0" fmla="*/ 96253 h 1816768"/>
                  <a:gd name="connsiteX1" fmla="*/ 48127 w 1022685"/>
                  <a:gd name="connsiteY1" fmla="*/ 1744579 h 1816768"/>
                  <a:gd name="connsiteX2" fmla="*/ 192506 w 1022685"/>
                  <a:gd name="connsiteY2" fmla="*/ 1780674 h 1816768"/>
                  <a:gd name="connsiteX3" fmla="*/ 348916 w 1022685"/>
                  <a:gd name="connsiteY3" fmla="*/ 1816768 h 1816768"/>
                  <a:gd name="connsiteX4" fmla="*/ 589548 w 1022685"/>
                  <a:gd name="connsiteY4" fmla="*/ 1804737 h 1816768"/>
                  <a:gd name="connsiteX5" fmla="*/ 721896 w 1022685"/>
                  <a:gd name="connsiteY5" fmla="*/ 1768642 h 1816768"/>
                  <a:gd name="connsiteX6" fmla="*/ 938464 w 1022685"/>
                  <a:gd name="connsiteY6" fmla="*/ 1696453 h 1816768"/>
                  <a:gd name="connsiteX7" fmla="*/ 1022685 w 1022685"/>
                  <a:gd name="connsiteY7" fmla="*/ 1648326 h 1816768"/>
                  <a:gd name="connsiteX8" fmla="*/ 878306 w 1022685"/>
                  <a:gd name="connsiteY8" fmla="*/ 96253 h 1816768"/>
                  <a:gd name="connsiteX9" fmla="*/ 770021 w 1022685"/>
                  <a:gd name="connsiteY9" fmla="*/ 36095 h 1816768"/>
                  <a:gd name="connsiteX10" fmla="*/ 625643 w 1022685"/>
                  <a:gd name="connsiteY10" fmla="*/ 12031 h 1816768"/>
                  <a:gd name="connsiteX11" fmla="*/ 421106 w 1022685"/>
                  <a:gd name="connsiteY11" fmla="*/ 0 h 1816768"/>
                  <a:gd name="connsiteX12" fmla="*/ 300790 w 1022685"/>
                  <a:gd name="connsiteY12" fmla="*/ 12031 h 1816768"/>
                  <a:gd name="connsiteX13" fmla="*/ 192506 w 1022685"/>
                  <a:gd name="connsiteY13" fmla="*/ 24063 h 1816768"/>
                  <a:gd name="connsiteX14" fmla="*/ 96253 w 1022685"/>
                  <a:gd name="connsiteY14" fmla="*/ 84221 h 1816768"/>
                  <a:gd name="connsiteX15" fmla="*/ 0 w 1022685"/>
                  <a:gd name="connsiteY15" fmla="*/ 96253 h 1816768"/>
                  <a:gd name="connsiteX0" fmla="*/ 0 w 1022685"/>
                  <a:gd name="connsiteY0" fmla="*/ 96253 h 1816768"/>
                  <a:gd name="connsiteX1" fmla="*/ 48127 w 1022685"/>
                  <a:gd name="connsiteY1" fmla="*/ 1744579 h 1816768"/>
                  <a:gd name="connsiteX2" fmla="*/ 192506 w 1022685"/>
                  <a:gd name="connsiteY2" fmla="*/ 1780674 h 1816768"/>
                  <a:gd name="connsiteX3" fmla="*/ 348916 w 1022685"/>
                  <a:gd name="connsiteY3" fmla="*/ 1816768 h 1816768"/>
                  <a:gd name="connsiteX4" fmla="*/ 589548 w 1022685"/>
                  <a:gd name="connsiteY4" fmla="*/ 1804737 h 1816768"/>
                  <a:gd name="connsiteX5" fmla="*/ 721896 w 1022685"/>
                  <a:gd name="connsiteY5" fmla="*/ 1768642 h 1816768"/>
                  <a:gd name="connsiteX6" fmla="*/ 878306 w 1022685"/>
                  <a:gd name="connsiteY6" fmla="*/ 1720516 h 1816768"/>
                  <a:gd name="connsiteX7" fmla="*/ 1022685 w 1022685"/>
                  <a:gd name="connsiteY7" fmla="*/ 1648326 h 1816768"/>
                  <a:gd name="connsiteX8" fmla="*/ 878306 w 1022685"/>
                  <a:gd name="connsiteY8" fmla="*/ 96253 h 1816768"/>
                  <a:gd name="connsiteX9" fmla="*/ 770021 w 1022685"/>
                  <a:gd name="connsiteY9" fmla="*/ 36095 h 1816768"/>
                  <a:gd name="connsiteX10" fmla="*/ 625643 w 1022685"/>
                  <a:gd name="connsiteY10" fmla="*/ 12031 h 1816768"/>
                  <a:gd name="connsiteX11" fmla="*/ 421106 w 1022685"/>
                  <a:gd name="connsiteY11" fmla="*/ 0 h 1816768"/>
                  <a:gd name="connsiteX12" fmla="*/ 300790 w 1022685"/>
                  <a:gd name="connsiteY12" fmla="*/ 12031 h 1816768"/>
                  <a:gd name="connsiteX13" fmla="*/ 192506 w 1022685"/>
                  <a:gd name="connsiteY13" fmla="*/ 24063 h 1816768"/>
                  <a:gd name="connsiteX14" fmla="*/ 96253 w 1022685"/>
                  <a:gd name="connsiteY14" fmla="*/ 84221 h 1816768"/>
                  <a:gd name="connsiteX15" fmla="*/ 0 w 1022685"/>
                  <a:gd name="connsiteY15" fmla="*/ 96253 h 1816768"/>
                  <a:gd name="connsiteX0" fmla="*/ 0 w 962527"/>
                  <a:gd name="connsiteY0" fmla="*/ 96253 h 1816768"/>
                  <a:gd name="connsiteX1" fmla="*/ 48127 w 962527"/>
                  <a:gd name="connsiteY1" fmla="*/ 1744579 h 1816768"/>
                  <a:gd name="connsiteX2" fmla="*/ 192506 w 962527"/>
                  <a:gd name="connsiteY2" fmla="*/ 1780674 h 1816768"/>
                  <a:gd name="connsiteX3" fmla="*/ 348916 w 962527"/>
                  <a:gd name="connsiteY3" fmla="*/ 1816768 h 1816768"/>
                  <a:gd name="connsiteX4" fmla="*/ 589548 w 962527"/>
                  <a:gd name="connsiteY4" fmla="*/ 1804737 h 1816768"/>
                  <a:gd name="connsiteX5" fmla="*/ 721896 w 962527"/>
                  <a:gd name="connsiteY5" fmla="*/ 1768642 h 1816768"/>
                  <a:gd name="connsiteX6" fmla="*/ 878306 w 962527"/>
                  <a:gd name="connsiteY6" fmla="*/ 1720516 h 1816768"/>
                  <a:gd name="connsiteX7" fmla="*/ 962527 w 962527"/>
                  <a:gd name="connsiteY7" fmla="*/ 1696452 h 1816768"/>
                  <a:gd name="connsiteX8" fmla="*/ 878306 w 962527"/>
                  <a:gd name="connsiteY8" fmla="*/ 96253 h 1816768"/>
                  <a:gd name="connsiteX9" fmla="*/ 770021 w 962527"/>
                  <a:gd name="connsiteY9" fmla="*/ 36095 h 1816768"/>
                  <a:gd name="connsiteX10" fmla="*/ 625643 w 962527"/>
                  <a:gd name="connsiteY10" fmla="*/ 12031 h 1816768"/>
                  <a:gd name="connsiteX11" fmla="*/ 421106 w 962527"/>
                  <a:gd name="connsiteY11" fmla="*/ 0 h 1816768"/>
                  <a:gd name="connsiteX12" fmla="*/ 300790 w 962527"/>
                  <a:gd name="connsiteY12" fmla="*/ 12031 h 1816768"/>
                  <a:gd name="connsiteX13" fmla="*/ 192506 w 962527"/>
                  <a:gd name="connsiteY13" fmla="*/ 24063 h 1816768"/>
                  <a:gd name="connsiteX14" fmla="*/ 96253 w 962527"/>
                  <a:gd name="connsiteY14" fmla="*/ 84221 h 1816768"/>
                  <a:gd name="connsiteX15" fmla="*/ 0 w 962527"/>
                  <a:gd name="connsiteY15" fmla="*/ 96253 h 1816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62527" h="1816768">
                    <a:moveTo>
                      <a:pt x="0" y="96253"/>
                    </a:moveTo>
                    <a:lnTo>
                      <a:pt x="48127" y="1744579"/>
                    </a:lnTo>
                    <a:lnTo>
                      <a:pt x="192506" y="1780674"/>
                    </a:lnTo>
                    <a:lnTo>
                      <a:pt x="348916" y="1816768"/>
                    </a:lnTo>
                    <a:lnTo>
                      <a:pt x="589548" y="1804737"/>
                    </a:lnTo>
                    <a:lnTo>
                      <a:pt x="721896" y="1768642"/>
                    </a:lnTo>
                    <a:lnTo>
                      <a:pt x="878306" y="1720516"/>
                    </a:lnTo>
                    <a:lnTo>
                      <a:pt x="962527" y="1696452"/>
                    </a:lnTo>
                    <a:lnTo>
                      <a:pt x="878306" y="96253"/>
                    </a:lnTo>
                    <a:lnTo>
                      <a:pt x="770021" y="36095"/>
                    </a:lnTo>
                    <a:lnTo>
                      <a:pt x="625643" y="12031"/>
                    </a:lnTo>
                    <a:lnTo>
                      <a:pt x="421106" y="0"/>
                    </a:lnTo>
                    <a:lnTo>
                      <a:pt x="300790" y="12031"/>
                    </a:lnTo>
                    <a:lnTo>
                      <a:pt x="192506" y="24063"/>
                    </a:lnTo>
                    <a:lnTo>
                      <a:pt x="96253" y="84221"/>
                    </a:lnTo>
                    <a:lnTo>
                      <a:pt x="0" y="96253"/>
                    </a:lnTo>
                    <a:close/>
                  </a:path>
                </a:pathLst>
              </a:cu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21105" y="2953176"/>
              <a:ext cx="2517691" cy="1643456"/>
              <a:chOff x="421105" y="2953176"/>
              <a:chExt cx="2517691" cy="1643456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066800" y="2953176"/>
                <a:ext cx="1323474" cy="1173365"/>
                <a:chOff x="4772526" y="3810000"/>
                <a:chExt cx="1323474" cy="1173365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4800600" y="3810000"/>
                  <a:ext cx="1295400" cy="987592"/>
                </a:xfrm>
                <a:prstGeom prst="roundRect">
                  <a:avLst/>
                </a:prstGeom>
                <a:solidFill>
                  <a:srgbClr val="FFFF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4772526" y="3842131"/>
                  <a:ext cx="1295399" cy="11412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070C0"/>
                      </a:solidFill>
                    </a:rPr>
                    <a:t>Machine Learning Model</a:t>
                  </a: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421105" y="4024897"/>
                <a:ext cx="774033" cy="489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Learn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057402" y="4024897"/>
                <a:ext cx="881394" cy="489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Predict</a:t>
                </a: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V="1">
                <a:off x="1219200" y="3940768"/>
                <a:ext cx="0" cy="537590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7" idx="14"/>
              </p:cNvCxnSpPr>
              <p:nvPr/>
            </p:nvCxnSpPr>
            <p:spPr>
              <a:xfrm flipH="1">
                <a:off x="2045155" y="3940768"/>
                <a:ext cx="12247" cy="655864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2984969" y="2955218"/>
              <a:ext cx="2497345" cy="1568656"/>
              <a:chOff x="334089" y="2953176"/>
              <a:chExt cx="2497345" cy="1568656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86592" y="2953176"/>
                <a:ext cx="1299488" cy="1187365"/>
                <a:chOff x="4692318" y="3810000"/>
                <a:chExt cx="1299488" cy="1187365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4696406" y="3810000"/>
                  <a:ext cx="1295400" cy="987592"/>
                </a:xfrm>
                <a:prstGeom prst="roundRect">
                  <a:avLst/>
                </a:prstGeom>
                <a:solidFill>
                  <a:srgbClr val="FFFF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4692318" y="3856131"/>
                  <a:ext cx="1295400" cy="11412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070C0"/>
                      </a:solidFill>
                    </a:rPr>
                    <a:t>Machine Learning Model</a:t>
                  </a:r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2057402" y="4024896"/>
                <a:ext cx="774032" cy="489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Learn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34089" y="4024895"/>
                <a:ext cx="881394" cy="489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Predict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V="1">
                <a:off x="2089408" y="3928333"/>
                <a:ext cx="0" cy="537590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1215484" y="3941385"/>
                <a:ext cx="19836" cy="580447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937584" y="3073092"/>
              <a:ext cx="2901616" cy="1557693"/>
              <a:chOff x="5937584" y="3073092"/>
              <a:chExt cx="2901616" cy="1557693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445375" y="3073092"/>
                <a:ext cx="1843922" cy="831230"/>
                <a:chOff x="4679824" y="4105448"/>
                <a:chExt cx="1843922" cy="831230"/>
              </a:xfrm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4679824" y="4105448"/>
                  <a:ext cx="1843922" cy="678462"/>
                </a:xfrm>
                <a:prstGeom prst="roundRect">
                  <a:avLst/>
                </a:prstGeom>
                <a:solidFill>
                  <a:srgbClr val="FFFF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4698789" y="4121512"/>
                  <a:ext cx="1767724" cy="8151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070C0"/>
                      </a:solidFill>
                    </a:rPr>
                    <a:t>Machine Learning Model</a:t>
                  </a: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5937584" y="3994055"/>
                <a:ext cx="774033" cy="489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Learn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197809" y="3860657"/>
                <a:ext cx="881394" cy="489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Predict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H="1" flipV="1">
                <a:off x="6690477" y="3765236"/>
                <a:ext cx="11112" cy="794732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endCxn id="12" idx="12"/>
              </p:cNvCxnSpPr>
              <p:nvPr/>
            </p:nvCxnSpPr>
            <p:spPr>
              <a:xfrm flipH="1">
                <a:off x="7222958" y="3765236"/>
                <a:ext cx="3141" cy="610182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8065167" y="4098632"/>
                <a:ext cx="774033" cy="489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Learn</a:t>
                </a:r>
              </a:p>
            </p:txBody>
          </p:sp>
          <p:cxnSp>
            <p:nvCxnSpPr>
              <p:cNvPr id="52" name="Straight Arrow Connector 51"/>
              <p:cNvCxnSpPr>
                <a:stCxn id="10" idx="7"/>
              </p:cNvCxnSpPr>
              <p:nvPr/>
            </p:nvCxnSpPr>
            <p:spPr>
              <a:xfrm flipV="1">
                <a:off x="8104663" y="3767947"/>
                <a:ext cx="24506" cy="862838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6970225" y="2699232"/>
            <a:ext cx="2173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3-fold cross-validation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6592110" y="2133600"/>
            <a:ext cx="494490" cy="2085372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4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guard against </a:t>
            </a:r>
            <a:r>
              <a:rPr lang="en-US" dirty="0" err="1">
                <a:solidFill>
                  <a:srgbClr val="0070C0"/>
                </a:solidFill>
              </a:rPr>
              <a:t>overfitting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  <a:p>
            <a:r>
              <a:rPr lang="en-US" dirty="0"/>
              <a:t>Second idea: </a:t>
            </a:r>
            <a:r>
              <a:rPr lang="en-US" i="1" dirty="0"/>
              <a:t>Cross-validation</a:t>
            </a:r>
          </a:p>
          <a:p>
            <a:pPr lvl="1"/>
            <a:r>
              <a:rPr lang="en-US" i="1" dirty="0"/>
              <a:t>Average over multiple holdout sets</a:t>
            </a:r>
          </a:p>
          <a:p>
            <a:pPr lvl="1"/>
            <a:endParaRPr lang="en-US" i="1" dirty="0"/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Advantages</a:t>
            </a:r>
          </a:p>
          <a:p>
            <a:pPr lvl="2"/>
            <a:r>
              <a:rPr lang="en-US" dirty="0"/>
              <a:t>Avoids concerns about any one holdout set being particularly bad just due to randomness</a:t>
            </a:r>
          </a:p>
          <a:p>
            <a:pPr lvl="2"/>
            <a:r>
              <a:rPr lang="en-US" dirty="0"/>
              <a:t>Does not waste any data</a:t>
            </a:r>
          </a:p>
          <a:p>
            <a:pPr lvl="1"/>
            <a:endParaRPr lang="en-US" dirty="0"/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Disadvantages</a:t>
            </a:r>
          </a:p>
          <a:p>
            <a:pPr lvl="2"/>
            <a:r>
              <a:rPr lang="en-US" dirty="0"/>
              <a:t>Training using k-fold cross-validation takes k times longer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41141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Given X, predict a binary variable Y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Convert data to features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Create training data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Create test data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Pick a model</a:t>
            </a:r>
          </a:p>
          <a:p>
            <a:pPr lvl="2"/>
            <a:r>
              <a:rPr lang="en-US" dirty="0"/>
              <a:t>Pick model class via k-fold cross-validation</a:t>
            </a:r>
          </a:p>
          <a:p>
            <a:pPr lvl="2"/>
            <a:r>
              <a:rPr lang="en-US" dirty="0"/>
              <a:t>Once you have chosen the right class:</a:t>
            </a:r>
          </a:p>
          <a:p>
            <a:pPr lvl="3"/>
            <a:r>
              <a:rPr lang="en-US" dirty="0"/>
              <a:t>learn its parameters using the entire training data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Fit the model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Predict results for the test data using the fitted model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293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Indiscriminate use of cross-validation can be harmful!</a:t>
            </a:r>
          </a:p>
          <a:p>
            <a:endParaRPr lang="en-US" dirty="0"/>
          </a:p>
          <a:p>
            <a:pPr lvl="1"/>
            <a:r>
              <a:rPr lang="en-US" dirty="0"/>
              <a:t>Consider a dataset with</a:t>
            </a:r>
          </a:p>
          <a:p>
            <a:pPr lvl="2"/>
            <a:r>
              <a:rPr lang="en-US" dirty="0"/>
              <a:t>50 samples in the training data (e.g., 50 customers using a credit card)</a:t>
            </a:r>
          </a:p>
          <a:p>
            <a:pPr lvl="2"/>
            <a:r>
              <a:rPr lang="en-US" dirty="0"/>
              <a:t>1000 features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do an extreme kind of cross-validation</a:t>
            </a:r>
          </a:p>
          <a:p>
            <a:pPr lvl="2"/>
            <a:r>
              <a:rPr lang="en-US" dirty="0"/>
              <a:t>Each model class uses just one feature</a:t>
            </a:r>
          </a:p>
          <a:p>
            <a:pPr lvl="3"/>
            <a:r>
              <a:rPr lang="en-US" dirty="0"/>
              <a:t>MC1 </a:t>
            </a:r>
            <a:r>
              <a:rPr lang="en-US" dirty="0">
                <a:sym typeface="Wingdings" panose="05000000000000000000" pitchFamily="2" charset="2"/>
              </a:rPr>
              <a:t> just uses “number of transactions”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MC2  just uses “fraction of money spent on consumer essentials”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…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1000 model classes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One of these 1000 will doubtless do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2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Indiscriminate use of cross-validation can be harmful!</a:t>
            </a:r>
          </a:p>
          <a:p>
            <a:endParaRPr lang="en-US" dirty="0"/>
          </a:p>
          <a:p>
            <a:pPr lvl="1"/>
            <a:r>
              <a:rPr lang="en-US" dirty="0"/>
              <a:t>Consider a dataset with</a:t>
            </a:r>
          </a:p>
          <a:p>
            <a:pPr lvl="2"/>
            <a:r>
              <a:rPr lang="en-US" dirty="0"/>
              <a:t>50 samples in the training data (e.g., 50 customers using a credit card)</a:t>
            </a:r>
          </a:p>
          <a:p>
            <a:pPr lvl="2"/>
            <a:r>
              <a:rPr lang="en-US" dirty="0"/>
              <a:t>1000 features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Extreme cross-validation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1000 model classes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How can this be avoided?</a:t>
            </a:r>
          </a:p>
          <a:p>
            <a:pPr lvl="2"/>
            <a:r>
              <a:rPr lang="en-US" dirty="0"/>
              <a:t>An extra holdout set</a:t>
            </a:r>
          </a:p>
          <a:p>
            <a:pPr lvl="2"/>
            <a:r>
              <a:rPr lang="en-US" dirty="0"/>
              <a:t>Just being careful to avoid such situations</a:t>
            </a:r>
          </a:p>
        </p:txBody>
      </p:sp>
    </p:spTree>
    <p:extLst>
      <p:ext uri="{BB962C8B-B14F-4D97-AF65-F5344CB8AC3E}">
        <p14:creationId xmlns:p14="http://schemas.microsoft.com/office/powerpoint/2010/main" val="26465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Classification is the art of predicting a binary outcome given features</a:t>
            </a:r>
          </a:p>
          <a:p>
            <a:endParaRPr lang="en-US" dirty="0"/>
          </a:p>
          <a:p>
            <a:r>
              <a:rPr lang="en-US" dirty="0"/>
              <a:t>We have seen the basic mechanics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300505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Regression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Given X, predict the value of Y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17800"/>
            <a:ext cx="599763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24000" y="549402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 = stock price history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72300" y="3489235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 = tomorrow’s price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6340533" y="3887832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40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Regression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Given X, predict the value of Y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5400" y="5786735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 = current Doppler radar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24600" y="50292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 = rainfall in inches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257800" y="3868782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http://4.bp.blogspot.com/_Vod56KuZXlk/S9IOYpfZR0I/AAAAAAAAAEE/T0Sef4NE60I/s1600/DOPPL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25700"/>
            <a:ext cx="3289299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Program Files (x86)\Microsoft Office\MEDIA\CAGCAT10\j029382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062" y="2950724"/>
            <a:ext cx="1744675" cy="183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Given X, predict the value of Y</a:t>
            </a:r>
          </a:p>
          <a:p>
            <a:pPr lvl="1"/>
            <a:endParaRPr lang="en-US" dirty="0"/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Given X, predict a binary variable 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6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Classification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Given X, predict a binary variable Y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3343" y="5407967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 = credit card transactions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943532" y="3667213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351240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 = fraudulent transactions?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122" name="Picture 2" descr="C:\Users\deepay\AppData\Local\Microsoft\Windows\Temporary Internet Files\Content.IE5\OODSAYQL\Chip%20Card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93" y="2810301"/>
            <a:ext cx="35433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02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Classification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Given X, predict a binary variable Y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5400" y="5786735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 = current Doppler radar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24600" y="50292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 = will it rain tomorrow?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257800" y="3868782"/>
            <a:ext cx="631767" cy="403136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http://4.bp.blogspot.com/_Vod56KuZXlk/S9IOYpfZR0I/AAAAAAAAAEE/T0Sef4NE60I/s1600/DOPPL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25700"/>
            <a:ext cx="3289299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Program Files (x86)\Microsoft Office\MEDIA\CAGCAT10\j029382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062" y="2950724"/>
            <a:ext cx="1744675" cy="183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22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>
            <a:alpha val="40000"/>
          </a:srgbClr>
        </a:solidFill>
      </a:spPr>
      <a:bodyPr rtlCol="0" anchor="ctr"/>
      <a:lstStyle>
        <a:defPPr algn="ctr">
          <a:defRPr sz="3200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15602</TotalTime>
  <Words>1962</Words>
  <Application>Microsoft Office PowerPoint</Application>
  <PresentationFormat>On-screen Show (4:3)</PresentationFormat>
  <Paragraphs>601</Paragraphs>
  <Slides>47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Bookman Old Style</vt:lpstr>
      <vt:lpstr>Calibri</vt:lpstr>
      <vt:lpstr>Cambria Math</vt:lpstr>
      <vt:lpstr>Gill Sans MT</vt:lpstr>
      <vt:lpstr>Wingdings</vt:lpstr>
      <vt:lpstr>Wingdings 3</vt:lpstr>
      <vt:lpstr>Origin</vt:lpstr>
      <vt:lpstr>Intro to Machine Learning </vt:lpstr>
      <vt:lpstr>Outline</vt:lpstr>
      <vt:lpstr>Basics of Machine Learning</vt:lpstr>
      <vt:lpstr>Basics of Machine Learning</vt:lpstr>
      <vt:lpstr>Basics of Machine Learning</vt:lpstr>
      <vt:lpstr>Basics of Machine Learning</vt:lpstr>
      <vt:lpstr>Basics of Machine Learning</vt:lpstr>
      <vt:lpstr>Basics of Machine Learning</vt:lpstr>
      <vt:lpstr>Basics of Machine Learning</vt:lpstr>
      <vt:lpstr>Basics of Machine Learning</vt:lpstr>
      <vt:lpstr>Basics of Machine Learning</vt:lpstr>
      <vt:lpstr>Basics of Machine Learning</vt:lpstr>
      <vt:lpstr>Basics of Machine Learning</vt:lpstr>
      <vt:lpstr>Basics of Machine Learning</vt:lpstr>
      <vt:lpstr>Don’t do ML!</vt:lpstr>
      <vt:lpstr>Don’t do ML!</vt:lpstr>
      <vt:lpstr>Don’t do ML!</vt:lpstr>
      <vt:lpstr>Don’t do ML!</vt:lpstr>
      <vt:lpstr>Don’t do ML!</vt:lpstr>
      <vt:lpstr>Basics of Machine Learning</vt:lpstr>
      <vt:lpstr>Outline</vt:lpstr>
      <vt:lpstr>Basics of Machine Learning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Outline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Classification</vt:lpstr>
      <vt:lpstr>A word of warning</vt:lpstr>
      <vt:lpstr>A word of warning</vt:lpstr>
      <vt:lpstr>Summary</vt:lpstr>
    </vt:vector>
  </TitlesOfParts>
  <Company>Facebook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Inference</dc:title>
  <dc:creator>DEEPAYAN CHAKRABARTI</dc:creator>
  <cp:lastModifiedBy>Chakrabarti, Deepayan</cp:lastModifiedBy>
  <cp:revision>256</cp:revision>
  <dcterms:created xsi:type="dcterms:W3CDTF">2014-02-21T00:09:44Z</dcterms:created>
  <dcterms:modified xsi:type="dcterms:W3CDTF">2019-08-05T14:22:42Z</dcterms:modified>
</cp:coreProperties>
</file>