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5" r:id="rId2"/>
    <p:sldId id="266" r:id="rId3"/>
    <p:sldId id="267" r:id="rId4"/>
    <p:sldId id="270" r:id="rId5"/>
    <p:sldId id="271" r:id="rId6"/>
    <p:sldId id="272" r:id="rId7"/>
    <p:sldId id="268" r:id="rId8"/>
    <p:sldId id="269" r:id="rId9"/>
    <p:sldId id="276" r:id="rId10"/>
    <p:sldId id="277" r:id="rId11"/>
    <p:sldId id="273" r:id="rId12"/>
    <p:sldId id="278" r:id="rId13"/>
    <p:sldId id="274" r:id="rId14"/>
    <p:sldId id="275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95" d="100"/>
          <a:sy n="95" d="100"/>
        </p:scale>
        <p:origin x="1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example, features are “height” and </a:t>
            </a:r>
            <a:r>
              <a:rPr lang="en-US" baseline="0"/>
              <a:t>“muscle-mass”. </a:t>
            </a:r>
            <a:r>
              <a:rPr lang="en-US" baseline="0" dirty="0"/>
              <a:t>Red=tennis player, Blue=not good tennis player.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EAE2826-3E02-4787-A971-817D34C1A6C6}" type="datetime1">
              <a:rPr lang="en-US" smtClean="0"/>
              <a:t>8/8/2019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F841-F41E-46A9-91F9-DDA1470D05BE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218F-BDE0-4485-B7F3-6C1BD6297F35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88A-3FD2-4807-B030-5A937EEE0A22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9C7C17-CB82-4963-97F4-ED080350B965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F483-F112-4E45-B816-4070086363F7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563-C230-47FA-A5DC-6E4A94CE4679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F09-D10C-4070-9630-8DCA500EDCAF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3E4-EECD-46E6-B7B3-A452731CC300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753-894A-4041-AA36-25FAC2BA34D0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0CBD-42FE-467E-A25D-62C2AA632CA8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C589EC-FB1D-4618-99B5-CD4BBBF30CEA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Ensemble Methods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create “approximate copies”?</a:t>
            </a:r>
          </a:p>
          <a:p>
            <a:endParaRPr lang="en-US" dirty="0"/>
          </a:p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Randomly pick training data points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with replacement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the copy can have repeated points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 decision tree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on each such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bootstrapped copy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24400" y="4343400"/>
            <a:ext cx="4267200" cy="1905000"/>
            <a:chOff x="2743200" y="4419600"/>
            <a:chExt cx="4267200" cy="1905000"/>
          </a:xfrm>
        </p:grpSpPr>
        <p:sp>
          <p:nvSpPr>
            <p:cNvPr id="7" name="Rounded Rectangle 6"/>
            <p:cNvSpPr/>
            <p:nvPr/>
          </p:nvSpPr>
          <p:spPr>
            <a:xfrm>
              <a:off x="2743200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10337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95800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410200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24600" y="4419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r>
                <a: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7432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6" name="Curved Connector 15"/>
            <p:cNvCxnSpPr>
              <a:stCxn id="9" idx="2"/>
              <a:endCxn id="14" idx="0"/>
            </p:cNvCxnSpPr>
            <p:nvPr/>
          </p:nvCxnSpPr>
          <p:spPr>
            <a:xfrm rot="5400000">
              <a:off x="3771900" y="4495800"/>
              <a:ext cx="381000" cy="1752600"/>
            </a:xfrm>
            <a:prstGeom prst="curved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36195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958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324600" y="5562600"/>
              <a:ext cx="685800" cy="7620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y</a:t>
              </a:r>
              <a:r>
                <a:rPr lang="en-US" sz="2400" baseline="-25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2" name="Curved Connector 21"/>
            <p:cNvCxnSpPr>
              <a:stCxn id="8" idx="2"/>
              <a:endCxn id="18" idx="0"/>
            </p:cNvCxnSpPr>
            <p:nvPr/>
          </p:nvCxnSpPr>
          <p:spPr>
            <a:xfrm rot="16200000" flipH="1">
              <a:off x="3767318" y="5367518"/>
              <a:ext cx="381000" cy="9163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2"/>
              <a:endCxn id="19" idx="0"/>
            </p:cNvCxnSpPr>
            <p:nvPr/>
          </p:nvCxnSpPr>
          <p:spPr>
            <a:xfrm rot="5400000">
              <a:off x="5562600" y="4457700"/>
              <a:ext cx="381000" cy="1828800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9" idx="2"/>
              <a:endCxn id="20" idx="0"/>
            </p:cNvCxnSpPr>
            <p:nvPr/>
          </p:nvCxnSpPr>
          <p:spPr>
            <a:xfrm rot="16200000" flipH="1">
              <a:off x="5105400" y="4914900"/>
              <a:ext cx="381000" cy="914400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8" idx="2"/>
              <a:endCxn id="21" idx="0"/>
            </p:cNvCxnSpPr>
            <p:nvPr/>
          </p:nvCxnSpPr>
          <p:spPr>
            <a:xfrm rot="16200000" flipH="1">
              <a:off x="5119868" y="4014968"/>
              <a:ext cx="381000" cy="2714263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647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67091"/>
            <a:ext cx="3733799" cy="24891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3886825" cy="2591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4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Reduces </a:t>
            </a:r>
            <a:r>
              <a:rPr lang="en-US" i="1" dirty="0">
                <a:solidFill>
                  <a:srgbClr val="FF0000"/>
                </a:solidFill>
              </a:rPr>
              <a:t>variance </a:t>
            </a:r>
            <a:r>
              <a:rPr lang="en-US" dirty="0">
                <a:solidFill>
                  <a:srgbClr val="FF0000"/>
                </a:solidFill>
              </a:rPr>
              <a:t>of the final classifier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Decision trees are very sensitive to the precise training data points</a:t>
            </a:r>
          </a:p>
          <a:p>
            <a:pPr lvl="1"/>
            <a:r>
              <a:rPr lang="en-US" dirty="0"/>
              <a:t>By training on multiple bootstrapped copies, bagging reduces this uncertainty.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Disadvantage</a:t>
            </a:r>
          </a:p>
          <a:p>
            <a:pPr lvl="1"/>
            <a:r>
              <a:rPr lang="en-US" dirty="0"/>
              <a:t>If one or two features seem quite informative, each tree uses them for its first splits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Even though we learn multiple trees,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they can be too correlated</a:t>
            </a:r>
          </a:p>
        </p:txBody>
      </p:sp>
    </p:spTree>
    <p:extLst>
      <p:ext uri="{BB962C8B-B14F-4D97-AF65-F5344CB8AC3E}">
        <p14:creationId xmlns:p14="http://schemas.microsoft.com/office/powerpoint/2010/main" val="384893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F4E1E40-F3FA-415A-9D73-DD9B3A9ADA0B}"/>
              </a:ext>
            </a:extLst>
          </p:cNvPr>
          <p:cNvSpPr/>
          <p:nvPr/>
        </p:nvSpPr>
        <p:spPr>
          <a:xfrm>
            <a:off x="190500" y="1828800"/>
            <a:ext cx="5334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9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Popular refinement of bagging</a:t>
            </a:r>
          </a:p>
          <a:p>
            <a:endParaRPr lang="en-US" dirty="0"/>
          </a:p>
          <a:p>
            <a:r>
              <a:rPr lang="en-US" dirty="0"/>
              <a:t>Extends bagging by trying to “de-correlate” the trees</a:t>
            </a:r>
          </a:p>
          <a:p>
            <a:pPr lvl="1"/>
            <a:r>
              <a:rPr lang="en-US" dirty="0"/>
              <a:t>Each time we try to pick the best feature to split on,</a:t>
            </a:r>
          </a:p>
          <a:p>
            <a:pPr lvl="2"/>
            <a:r>
              <a:rPr lang="en-US" dirty="0"/>
              <a:t>we check only a random subset of the features</a:t>
            </a:r>
          </a:p>
          <a:p>
            <a:pPr lvl="2"/>
            <a:r>
              <a:rPr lang="en-US" dirty="0"/>
              <a:t>(instead of all features)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there are some seemingly critical features</a:t>
            </a:r>
          </a:p>
          <a:p>
            <a:pPr lvl="2"/>
            <a:r>
              <a:rPr lang="en-US" dirty="0"/>
              <a:t>most trees in the ensemble will have it as the top splits</a:t>
            </a:r>
          </a:p>
          <a:p>
            <a:pPr lvl="2"/>
            <a:r>
              <a:rPr lang="en-US" dirty="0"/>
              <a:t>but some won’t</a:t>
            </a:r>
          </a:p>
          <a:p>
            <a:pPr lvl="3"/>
            <a:r>
              <a:rPr lang="en-US" dirty="0"/>
              <a:t>these trees learn “something different” from everyone else</a:t>
            </a:r>
          </a:p>
          <a:p>
            <a:pPr lvl="3"/>
            <a:r>
              <a:rPr lang="en-US" dirty="0"/>
              <a:t>might reduce </a:t>
            </a:r>
            <a:r>
              <a:rPr lang="en-US" dirty="0" err="1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30868"/>
            <a:ext cx="3276600" cy="2184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5" y="2424044"/>
            <a:ext cx="3886825" cy="2591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Bagging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719652"/>
            <a:ext cx="3221622" cy="21477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7400" y="5779948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5486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Bagging and random forest are similar here, since there is no dominant feature</a:t>
            </a:r>
          </a:p>
        </p:txBody>
      </p:sp>
    </p:spTree>
    <p:extLst>
      <p:ext uri="{BB962C8B-B14F-4D97-AF65-F5344CB8AC3E}">
        <p14:creationId xmlns:p14="http://schemas.microsoft.com/office/powerpoint/2010/main" val="38428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7A1E35-D7DC-4B60-B7D0-120CBD96D5F6}"/>
              </a:ext>
            </a:extLst>
          </p:cNvPr>
          <p:cNvSpPr/>
          <p:nvPr/>
        </p:nvSpPr>
        <p:spPr>
          <a:xfrm>
            <a:off x="190500" y="2286000"/>
            <a:ext cx="5334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1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Deep trees </a:t>
            </a:r>
            <a:r>
              <a:rPr lang="en-US" dirty="0" err="1"/>
              <a:t>overfit</a:t>
            </a:r>
            <a:endParaRPr lang="en-US" dirty="0"/>
          </a:p>
          <a:p>
            <a:pPr lvl="1"/>
            <a:r>
              <a:rPr lang="en-US" dirty="0"/>
              <a:t>Shallow trees don’t</a:t>
            </a:r>
          </a:p>
          <a:p>
            <a:r>
              <a:rPr lang="en-US" dirty="0"/>
              <a:t>But shallow trees cannot represent complex patterns</a:t>
            </a:r>
          </a:p>
          <a:p>
            <a:pPr lvl="1"/>
            <a:r>
              <a:rPr lang="en-US" dirty="0"/>
              <a:t>Deep trees can</a:t>
            </a:r>
          </a:p>
          <a:p>
            <a:endParaRPr lang="en-US" dirty="0"/>
          </a:p>
          <a:p>
            <a:r>
              <a:rPr lang="en-US" dirty="0"/>
              <a:t>Can we get the benefits of both?</a:t>
            </a:r>
          </a:p>
          <a:p>
            <a:endParaRPr lang="en-US" dirty="0"/>
          </a:p>
          <a:p>
            <a:pPr lvl="1"/>
            <a:r>
              <a:rPr lang="en-US" dirty="0"/>
              <a:t>Combine </a:t>
            </a:r>
            <a:r>
              <a:rPr lang="en-US" i="1" dirty="0">
                <a:solidFill>
                  <a:srgbClr val="FF0000"/>
                </a:solidFill>
              </a:rPr>
              <a:t>shallow</a:t>
            </a:r>
            <a:r>
              <a:rPr lang="en-US" i="1" dirty="0"/>
              <a:t> </a:t>
            </a:r>
            <a:r>
              <a:rPr lang="en-US" dirty="0"/>
              <a:t>trees in an ensemble</a:t>
            </a:r>
          </a:p>
          <a:p>
            <a:pPr lvl="2"/>
            <a:r>
              <a:rPr lang="en-US" dirty="0"/>
              <a:t>(like bagging, sort of)</a:t>
            </a:r>
          </a:p>
          <a:p>
            <a:pPr lvl="1"/>
            <a:r>
              <a:rPr lang="en-US" dirty="0"/>
              <a:t>but give each tree a different </a:t>
            </a:r>
            <a:r>
              <a:rPr lang="en-US" i="1" dirty="0">
                <a:solidFill>
                  <a:srgbClr val="FF0000"/>
                </a:solidFill>
              </a:rPr>
              <a:t>weight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(unlike bagging’s majority vote)</a:t>
            </a:r>
          </a:p>
        </p:txBody>
      </p:sp>
    </p:spTree>
    <p:extLst>
      <p:ext uri="{BB962C8B-B14F-4D97-AF65-F5344CB8AC3E}">
        <p14:creationId xmlns:p14="http://schemas.microsoft.com/office/powerpoint/2010/main" val="335659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Start with one shallow decision tree</a:t>
            </a:r>
          </a:p>
          <a:p>
            <a:pPr lvl="1"/>
            <a:r>
              <a:rPr lang="en-US" sz="2000" dirty="0"/>
              <a:t>Fit to the training data</a:t>
            </a:r>
          </a:p>
          <a:p>
            <a:endParaRPr lang="en-US" sz="2400" dirty="0"/>
          </a:p>
          <a:p>
            <a:r>
              <a:rPr lang="en-US" sz="2400" dirty="0"/>
              <a:t>Make predictions on training data</a:t>
            </a:r>
          </a:p>
          <a:p>
            <a:pPr lvl="1"/>
            <a:r>
              <a:rPr lang="en-US" sz="2000" dirty="0"/>
              <a:t>For each training data point</a:t>
            </a:r>
          </a:p>
          <a:p>
            <a:pPr lvl="2"/>
            <a:r>
              <a:rPr lang="en-US" sz="1800" i="1" dirty="0"/>
              <a:t>Prediction </a:t>
            </a:r>
            <a:r>
              <a:rPr lang="en-US" sz="1800" dirty="0"/>
              <a:t>= probability of positive versus negative class</a:t>
            </a:r>
          </a:p>
          <a:p>
            <a:pPr lvl="2"/>
            <a:r>
              <a:rPr lang="en-US" sz="1800" i="1" dirty="0"/>
              <a:t>Residual </a:t>
            </a:r>
            <a:r>
              <a:rPr lang="en-US" sz="1800" dirty="0"/>
              <a:t>= difference between actual class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(0 or 1) </a:t>
            </a:r>
            <a:r>
              <a:rPr lang="en-US" sz="1800" dirty="0"/>
              <a:t>and </a:t>
            </a:r>
            <a:r>
              <a:rPr lang="en-US" sz="1800" i="1" dirty="0"/>
              <a:t>prediction</a:t>
            </a:r>
          </a:p>
          <a:p>
            <a:endParaRPr lang="en-US" sz="2400" i="1" dirty="0"/>
          </a:p>
          <a:p>
            <a:r>
              <a:rPr lang="en-US" sz="2400" dirty="0"/>
              <a:t>Add second shallow tree, with some weight w</a:t>
            </a:r>
            <a:r>
              <a:rPr lang="en-US" sz="2400" baseline="-25000" dirty="0"/>
              <a:t>2</a:t>
            </a:r>
            <a:endParaRPr lang="en-US" sz="2400" dirty="0"/>
          </a:p>
          <a:p>
            <a:pPr lvl="1"/>
            <a:r>
              <a:rPr lang="en-US" sz="2000" i="1" dirty="0"/>
              <a:t>Prediction </a:t>
            </a:r>
            <a:r>
              <a:rPr lang="en-US" sz="2000" dirty="0"/>
              <a:t>= prediction(first tree) + w</a:t>
            </a:r>
            <a:r>
              <a:rPr lang="en-US" sz="2000" baseline="-25000" dirty="0"/>
              <a:t>2</a:t>
            </a:r>
            <a:r>
              <a:rPr lang="en-US" sz="2000" dirty="0"/>
              <a:t> * prediction(second tree)</a:t>
            </a:r>
            <a:endParaRPr lang="en-US" sz="2000" i="1" dirty="0"/>
          </a:p>
          <a:p>
            <a:pPr lvl="1"/>
            <a:r>
              <a:rPr lang="en-US" sz="2000" dirty="0"/>
              <a:t>Re-calculate </a:t>
            </a:r>
            <a:r>
              <a:rPr lang="en-US" sz="2000" i="1" dirty="0"/>
              <a:t>Residual</a:t>
            </a:r>
          </a:p>
          <a:p>
            <a:endParaRPr lang="en-US" i="1" dirty="0"/>
          </a:p>
          <a:p>
            <a:r>
              <a:rPr lang="en-US" dirty="0"/>
              <a:t>Add third tree, with weight w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r>
              <a:rPr lang="en-US" i="1" dirty="0"/>
              <a:t>Prediction = </a:t>
            </a:r>
            <a:r>
              <a:rPr lang="en-US" dirty="0" err="1"/>
              <a:t>pred</a:t>
            </a:r>
            <a:r>
              <a:rPr lang="en-US" dirty="0"/>
              <a:t>(tree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) + </a:t>
            </a:r>
            <a:r>
              <a:rPr lang="en-US" sz="2400" dirty="0"/>
              <a:t>w</a:t>
            </a:r>
            <a:r>
              <a:rPr lang="en-US" sz="2400" baseline="-25000" dirty="0"/>
              <a:t>2</a:t>
            </a:r>
            <a:r>
              <a:rPr lang="en-US" sz="2400" dirty="0"/>
              <a:t> * </a:t>
            </a:r>
            <a:r>
              <a:rPr lang="en-US" sz="2400" dirty="0" err="1"/>
              <a:t>pred</a:t>
            </a:r>
            <a:r>
              <a:rPr lang="en-US" sz="2400" dirty="0"/>
              <a:t>(tree 2)</a:t>
            </a:r>
            <a:r>
              <a:rPr lang="en-US" dirty="0"/>
              <a:t> + </a:t>
            </a:r>
            <a:r>
              <a:rPr lang="en-US" sz="2000" dirty="0"/>
              <a:t>w</a:t>
            </a:r>
            <a:r>
              <a:rPr lang="en-US" sz="2000" baseline="-25000" dirty="0"/>
              <a:t>3</a:t>
            </a:r>
            <a:r>
              <a:rPr lang="en-US" sz="2000" dirty="0"/>
              <a:t> * </a:t>
            </a:r>
            <a:r>
              <a:rPr lang="en-US" sz="2000" dirty="0" err="1"/>
              <a:t>pred</a:t>
            </a:r>
            <a:r>
              <a:rPr lang="en-US" sz="2000" dirty="0"/>
              <a:t>(tree 3)</a:t>
            </a:r>
            <a:endParaRPr lang="en-US" i="1" dirty="0"/>
          </a:p>
          <a:p>
            <a:pPr lvl="1"/>
            <a:r>
              <a:rPr lang="en-US" sz="2400" dirty="0"/>
              <a:t>Re-calculate </a:t>
            </a:r>
            <a:r>
              <a:rPr lang="en-US" sz="2400" i="1" dirty="0"/>
              <a:t>Residual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one shallow decision tree</a:t>
            </a:r>
          </a:p>
          <a:p>
            <a:pPr lvl="1"/>
            <a:r>
              <a:rPr lang="en-US" sz="2000" dirty="0"/>
              <a:t>Fit to the training data</a:t>
            </a:r>
          </a:p>
          <a:p>
            <a:endParaRPr lang="en-US" sz="2400" dirty="0"/>
          </a:p>
          <a:p>
            <a:r>
              <a:rPr lang="en-US" sz="2400" dirty="0"/>
              <a:t>Add new trees with different weights</a:t>
            </a:r>
          </a:p>
          <a:p>
            <a:pPr lvl="1"/>
            <a:r>
              <a:rPr lang="en-US" sz="2100" i="1" dirty="0">
                <a:solidFill>
                  <a:srgbClr val="FF0000"/>
                </a:solidFill>
              </a:rPr>
              <a:t>Goal: </a:t>
            </a:r>
            <a:r>
              <a:rPr lang="en-US" sz="2100" dirty="0">
                <a:solidFill>
                  <a:srgbClr val="FF0000"/>
                </a:solidFill>
              </a:rPr>
              <a:t>Minimize the residual in each step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New trees fix the errors made by previous ones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Their weights are </a:t>
            </a:r>
            <a:r>
              <a:rPr lang="en-US" sz="1800" i="1" dirty="0">
                <a:solidFill>
                  <a:srgbClr val="FF0000"/>
                </a:solidFill>
              </a:rPr>
              <a:t>optimized </a:t>
            </a:r>
            <a:r>
              <a:rPr lang="en-US" sz="1800" dirty="0">
                <a:solidFill>
                  <a:srgbClr val="FF0000"/>
                </a:solidFill>
              </a:rPr>
              <a:t>to reduce the residual</a:t>
            </a:r>
          </a:p>
          <a:p>
            <a:endParaRPr lang="en-US" sz="2400" i="1" dirty="0"/>
          </a:p>
          <a:p>
            <a:r>
              <a:rPr lang="en-US" sz="2400" i="1" dirty="0">
                <a:solidFill>
                  <a:srgbClr val="0070C0"/>
                </a:solidFill>
              </a:rPr>
              <a:t>End result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100" dirty="0"/>
              <a:t>Sequence of trees with weights</a:t>
            </a:r>
          </a:p>
          <a:p>
            <a:pPr lvl="1"/>
            <a:r>
              <a:rPr lang="en-US" sz="2100" dirty="0"/>
              <a:t>For any test point</a:t>
            </a:r>
          </a:p>
          <a:p>
            <a:pPr lvl="2"/>
            <a:r>
              <a:rPr lang="en-US" sz="1800" i="1" dirty="0"/>
              <a:t>Prediction = </a:t>
            </a:r>
            <a:r>
              <a:rPr lang="en-US" sz="1800" dirty="0" err="1"/>
              <a:t>pred</a:t>
            </a:r>
            <a:r>
              <a:rPr lang="en-US" sz="1800" dirty="0"/>
              <a:t>(tree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dirty="0"/>
              <a:t>) + w</a:t>
            </a:r>
            <a:r>
              <a:rPr lang="en-US" sz="1800" baseline="-25000" dirty="0"/>
              <a:t>2</a:t>
            </a:r>
            <a:r>
              <a:rPr lang="en-US" sz="1800" dirty="0"/>
              <a:t> * </a:t>
            </a:r>
            <a:r>
              <a:rPr lang="en-US" sz="1800" dirty="0" err="1"/>
              <a:t>pred</a:t>
            </a:r>
            <a:r>
              <a:rPr lang="en-US" sz="1800" dirty="0"/>
              <a:t>(tree 2) + </a:t>
            </a:r>
            <a:r>
              <a:rPr lang="en-US" sz="1600" dirty="0"/>
              <a:t>w</a:t>
            </a:r>
            <a:r>
              <a:rPr lang="en-US" sz="1600" baseline="-25000" dirty="0"/>
              <a:t>3</a:t>
            </a:r>
            <a:r>
              <a:rPr lang="en-US" sz="1600" dirty="0"/>
              <a:t> * </a:t>
            </a:r>
            <a:r>
              <a:rPr lang="en-US" sz="1600" dirty="0" err="1"/>
              <a:t>pred</a:t>
            </a:r>
            <a:r>
              <a:rPr lang="en-US" sz="1600" dirty="0"/>
              <a:t>(tree 3) + …</a:t>
            </a:r>
            <a:endParaRPr lang="en-US" sz="1800" i="1" dirty="0"/>
          </a:p>
          <a:p>
            <a:pPr lvl="2"/>
            <a:endParaRPr lang="en-US" sz="1800" dirty="0"/>
          </a:p>
          <a:p>
            <a:pPr lv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difficulties associated with building good classifiers can roughly be grouped as follows</a:t>
            </a:r>
          </a:p>
          <a:p>
            <a:endParaRPr lang="en-US" dirty="0"/>
          </a:p>
          <a:p>
            <a:pPr lvl="1"/>
            <a:r>
              <a:rPr lang="en-US" dirty="0" err="1"/>
              <a:t>Overfitting</a:t>
            </a:r>
            <a:endParaRPr lang="en-US" dirty="0"/>
          </a:p>
          <a:p>
            <a:pPr lvl="2"/>
            <a:r>
              <a:rPr lang="en-US" dirty="0"/>
              <a:t>If we have too many parameters, it is easy to </a:t>
            </a:r>
            <a:r>
              <a:rPr lang="en-US" dirty="0" err="1"/>
              <a:t>overfit</a:t>
            </a:r>
            <a:endParaRPr lang="en-US" dirty="0"/>
          </a:p>
          <a:p>
            <a:pPr lvl="2"/>
            <a:r>
              <a:rPr lang="en-US" dirty="0"/>
              <a:t>E.g., very deep decision trees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Modeling assumptions</a:t>
            </a:r>
          </a:p>
          <a:p>
            <a:pPr lvl="2"/>
            <a:r>
              <a:rPr lang="en-US" dirty="0"/>
              <a:t>Each model makes some assumptions about the data</a:t>
            </a:r>
          </a:p>
          <a:p>
            <a:pPr lvl="2"/>
            <a:r>
              <a:rPr lang="en-US" dirty="0"/>
              <a:t>E.g., logistic regression assumes the existence of some unknown factor and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85806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5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Ensemble methods combine multiple classifiers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Bagging</a:t>
            </a:r>
          </a:p>
          <a:p>
            <a:pPr lvl="2"/>
            <a:r>
              <a:rPr lang="en-US" dirty="0"/>
              <a:t>Create equivalent training datasets</a:t>
            </a:r>
          </a:p>
          <a:p>
            <a:pPr lvl="2"/>
            <a:r>
              <a:rPr lang="en-US" dirty="0"/>
              <a:t>Train on each dataset</a:t>
            </a:r>
          </a:p>
          <a:p>
            <a:pPr lvl="2"/>
            <a:r>
              <a:rPr lang="en-US" dirty="0"/>
              <a:t>Majority vote for predictions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Like Bagging</a:t>
            </a:r>
          </a:p>
          <a:p>
            <a:pPr lvl="2"/>
            <a:r>
              <a:rPr lang="en-US" dirty="0"/>
              <a:t>but also use only a random subset of features for each split</a:t>
            </a:r>
          </a:p>
          <a:p>
            <a:pPr lvl="1"/>
            <a:r>
              <a:rPr lang="en-US" dirty="0"/>
              <a:t>Boosting</a:t>
            </a:r>
          </a:p>
          <a:p>
            <a:pPr lvl="2"/>
            <a:r>
              <a:rPr lang="en-US" dirty="0"/>
              <a:t>Uses shallow trees </a:t>
            </a:r>
            <a:r>
              <a:rPr lang="en-US" dirty="0">
                <a:sym typeface="Wingdings" panose="05000000000000000000" pitchFamily="2" charset="2"/>
              </a:rPr>
              <a:t> less </a:t>
            </a:r>
            <a:r>
              <a:rPr lang="en-US" dirty="0" err="1">
                <a:sym typeface="Wingdings" panose="05000000000000000000" pitchFamily="2" charset="2"/>
              </a:rPr>
              <a:t>overfitting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Learns different weights for each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8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Ensemble methods = combine multiple classifiers</a:t>
            </a:r>
          </a:p>
          <a:p>
            <a:endParaRPr lang="en-US" dirty="0"/>
          </a:p>
          <a:p>
            <a:r>
              <a:rPr lang="en-US" dirty="0"/>
              <a:t>Might be better able to avoid modeling biases</a:t>
            </a:r>
          </a:p>
          <a:p>
            <a:endParaRPr lang="en-US" dirty="0"/>
          </a:p>
          <a:p>
            <a:r>
              <a:rPr lang="en-US" dirty="0"/>
              <a:t>However, we must again be careful about </a:t>
            </a:r>
            <a:r>
              <a:rPr lang="en-US" dirty="0" err="1"/>
              <a:t>overfitting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We will focus on ensembles 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07310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371135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Decision trees are built by:</a:t>
            </a:r>
          </a:p>
          <a:p>
            <a:pPr lvl="1"/>
            <a:r>
              <a:rPr lang="en-US" dirty="0"/>
              <a:t>adding feature splits</a:t>
            </a:r>
          </a:p>
          <a:p>
            <a:pPr lvl="1"/>
            <a:r>
              <a:rPr lang="en-US" dirty="0"/>
              <a:t>one at a time</a:t>
            </a:r>
          </a:p>
          <a:p>
            <a:endParaRPr lang="en-US" dirty="0"/>
          </a:p>
          <a:p>
            <a:r>
              <a:rPr lang="en-US" dirty="0"/>
              <a:t>Then they are pruned</a:t>
            </a:r>
          </a:p>
          <a:p>
            <a:pPr lvl="1"/>
            <a:r>
              <a:rPr lang="en-US" dirty="0"/>
              <a:t>remove subtrees which do not help much</a:t>
            </a:r>
          </a:p>
          <a:p>
            <a:pPr lvl="1"/>
            <a:r>
              <a:rPr lang="en-US" dirty="0"/>
              <a:t>reduce tree height</a:t>
            </a:r>
          </a:p>
          <a:p>
            <a:pPr lvl="1"/>
            <a:endParaRPr lang="en-US" dirty="0"/>
          </a:p>
          <a:p>
            <a:r>
              <a:rPr lang="en-US" dirty="0"/>
              <a:t>This can overfit on complex datasets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Idea: Average many different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35" y="1447800"/>
            <a:ext cx="42019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1600" y="4267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</a:rPr>
              <a:t>PlayTennis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57012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Decision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219200"/>
            <a:ext cx="3886825" cy="25912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20574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Two classes: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blue</a:t>
            </a:r>
          </a:p>
          <a:p>
            <a:r>
              <a:rPr lang="en-US" sz="2000" dirty="0"/>
              <a:t>Two features: x and 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867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Decision tree predictions for different tree depths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Decision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791200" cy="4937760"/>
          </a:xfrm>
        </p:spPr>
        <p:txBody>
          <a:bodyPr/>
          <a:lstStyle/>
          <a:p>
            <a:r>
              <a:rPr lang="en-US" dirty="0"/>
              <a:t>As the tree tries to match the circular pattern better</a:t>
            </a:r>
          </a:p>
          <a:p>
            <a:pPr lvl="1"/>
            <a:r>
              <a:rPr lang="en-US" dirty="0"/>
              <a:t>it becomes ever more complex</a:t>
            </a:r>
          </a:p>
          <a:p>
            <a:pPr lvl="1"/>
            <a:r>
              <a:rPr lang="en-US" dirty="0"/>
              <a:t>may </a:t>
            </a:r>
            <a:r>
              <a:rPr lang="en-US" dirty="0" err="1"/>
              <a:t>overfit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Idea: Average many different models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61" y="1752600"/>
            <a:ext cx="3086725" cy="2057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02A08E-C094-4FBA-A699-ADE4E9E33B81}"/>
              </a:ext>
            </a:extLst>
          </p:cNvPr>
          <p:cNvSpPr/>
          <p:nvPr/>
        </p:nvSpPr>
        <p:spPr>
          <a:xfrm>
            <a:off x="190500" y="1308848"/>
            <a:ext cx="5334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4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one deep decision tree may </a:t>
            </a:r>
            <a:r>
              <a:rPr lang="en-US" dirty="0" err="1"/>
              <a:t>overfit</a:t>
            </a:r>
            <a:endParaRPr lang="en-US" dirty="0"/>
          </a:p>
          <a:p>
            <a:r>
              <a:rPr lang="en-US" dirty="0"/>
              <a:t>What if we fit many decision trees, and average?</a:t>
            </a:r>
          </a:p>
          <a:p>
            <a:endParaRPr lang="en-US" dirty="0"/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Create many approximate “copies” of the data</a:t>
            </a:r>
          </a:p>
          <a:p>
            <a:pPr lvl="2"/>
            <a:r>
              <a:rPr lang="en-US" dirty="0"/>
              <a:t>Copies are similar to the real dataset</a:t>
            </a:r>
          </a:p>
          <a:p>
            <a:pPr lvl="2"/>
            <a:r>
              <a:rPr lang="en-US" dirty="0"/>
              <a:t>but not identical</a:t>
            </a:r>
          </a:p>
          <a:p>
            <a:pPr lvl="1"/>
            <a:r>
              <a:rPr lang="en-US" dirty="0"/>
              <a:t>Fit a deep decision tree to each copy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decision tree ensemble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Get predictions of all trees</a:t>
            </a:r>
          </a:p>
          <a:p>
            <a:pPr lvl="1"/>
            <a:r>
              <a:rPr lang="en-US" dirty="0"/>
              <a:t>Pick majority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create “approximate copies”?</a:t>
            </a:r>
          </a:p>
          <a:p>
            <a:endParaRPr lang="en-US" dirty="0"/>
          </a:p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Randomly pick one training data point</a:t>
            </a:r>
          </a:p>
          <a:p>
            <a:pPr lvl="2"/>
            <a:r>
              <a:rPr lang="en-US" dirty="0"/>
              <a:t>Save a copy</a:t>
            </a:r>
          </a:p>
          <a:p>
            <a:pPr lvl="1"/>
            <a:r>
              <a:rPr lang="en-US" dirty="0"/>
              <a:t>Repeat until you have as many points in the copy as in the training 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10337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10200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4600" y="4419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572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 training data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Curved Connector 15"/>
          <p:cNvCxnSpPr>
            <a:stCxn id="9" idx="2"/>
            <a:endCxn id="14" idx="0"/>
          </p:cNvCxnSpPr>
          <p:nvPr/>
        </p:nvCxnSpPr>
        <p:spPr>
          <a:xfrm rot="5400000">
            <a:off x="3771900" y="4495800"/>
            <a:ext cx="381000" cy="1752600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195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958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102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24600" y="5562600"/>
            <a:ext cx="685800" cy="7620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r>
              <a:rPr lang="en-US" sz="24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400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Curved Connector 21"/>
          <p:cNvCxnSpPr>
            <a:stCxn id="8" idx="2"/>
            <a:endCxn id="18" idx="0"/>
          </p:cNvCxnSpPr>
          <p:nvPr/>
        </p:nvCxnSpPr>
        <p:spPr>
          <a:xfrm rot="16200000" flipH="1">
            <a:off x="3767318" y="5367518"/>
            <a:ext cx="381000" cy="9163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2"/>
            <a:endCxn id="19" idx="0"/>
          </p:cNvCxnSpPr>
          <p:nvPr/>
        </p:nvCxnSpPr>
        <p:spPr>
          <a:xfrm rot="5400000">
            <a:off x="5562600" y="4457700"/>
            <a:ext cx="381000" cy="1828800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2"/>
            <a:endCxn id="20" idx="0"/>
          </p:cNvCxnSpPr>
          <p:nvPr/>
        </p:nvCxnSpPr>
        <p:spPr>
          <a:xfrm rot="16200000" flipH="1">
            <a:off x="5105400" y="4914900"/>
            <a:ext cx="381000" cy="914400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2"/>
            <a:endCxn id="21" idx="0"/>
          </p:cNvCxnSpPr>
          <p:nvPr/>
        </p:nvCxnSpPr>
        <p:spPr>
          <a:xfrm rot="16200000" flipH="1">
            <a:off x="5119868" y="4014968"/>
            <a:ext cx="381000" cy="2714263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" y="57589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Bootstrapped copy</a:t>
            </a:r>
          </a:p>
        </p:txBody>
      </p:sp>
    </p:spTree>
    <p:extLst>
      <p:ext uri="{BB962C8B-B14F-4D97-AF65-F5344CB8AC3E}">
        <p14:creationId xmlns:p14="http://schemas.microsoft.com/office/powerpoint/2010/main" val="42745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 animBg="1"/>
      <p:bldP spid="18" grpId="0" animBg="1"/>
      <p:bldP spid="19" grpId="0" animBg="1"/>
      <p:bldP spid="20" grpId="0" animBg="1"/>
      <p:bldP spid="21" grpId="0" animBg="1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19711</TotalTime>
  <Words>916</Words>
  <Application>Microsoft Office PowerPoint</Application>
  <PresentationFormat>On-screen Show (4:3)</PresentationFormat>
  <Paragraphs>234</Paragraphs>
  <Slides>21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Ensemble Methods </vt:lpstr>
      <vt:lpstr>Ensemble Methods</vt:lpstr>
      <vt:lpstr>Ensemble Methods</vt:lpstr>
      <vt:lpstr>Reminder: Decision Tree</vt:lpstr>
      <vt:lpstr>Reminder: Decision Trees</vt:lpstr>
      <vt:lpstr>Reminder: Decision Trees</vt:lpstr>
      <vt:lpstr>Outline</vt:lpstr>
      <vt:lpstr>Bagging</vt:lpstr>
      <vt:lpstr>Bagging</vt:lpstr>
      <vt:lpstr>Bagging</vt:lpstr>
      <vt:lpstr>Bagging</vt:lpstr>
      <vt:lpstr>Bagging</vt:lpstr>
      <vt:lpstr>Outline</vt:lpstr>
      <vt:lpstr>Random Forests</vt:lpstr>
      <vt:lpstr>Random Forests</vt:lpstr>
      <vt:lpstr>Outline</vt:lpstr>
      <vt:lpstr>Boosting</vt:lpstr>
      <vt:lpstr>Boosting</vt:lpstr>
      <vt:lpstr>Boosting</vt:lpstr>
      <vt:lpstr>Boosting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354</cp:revision>
  <dcterms:created xsi:type="dcterms:W3CDTF">2014-02-21T00:09:44Z</dcterms:created>
  <dcterms:modified xsi:type="dcterms:W3CDTF">2019-08-08T14:12:22Z</dcterms:modified>
</cp:coreProperties>
</file>