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song" initials="c" lastIdx="2" clrIdx="0">
    <p:extLst>
      <p:ext uri="{19B8F6BF-5375-455C-9EA6-DF929625EA0E}">
        <p15:presenceInfo xmlns:p15="http://schemas.microsoft.com/office/powerpoint/2012/main" userId="chen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9E2CD-A34B-440F-A7C5-FEB9FFC6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BB3B5-0DD1-47F6-98FC-56E9CAAD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9C6F9-63B6-4C03-82DF-DFD8AFE7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70712-54CE-43A4-A5F7-C45CBA3E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AE463-79C0-4BE0-9023-D5B56C9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6457-7107-43D5-8DCB-C5A86BC0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84CFC-59CC-42DE-84FF-CAEA1405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952A-BC9A-45FE-A336-44B0C124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2E450-F148-4121-8047-FBFC58F2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9F5F1-4608-45FF-8D07-9FB9F8C9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1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9F2C41-7565-47AF-B5BE-2D8212DA4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29DB5-5E19-4FC2-BFFF-8BA89718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A1B7F-86D1-4F98-95FC-15CDEA36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CD947-ED0C-4463-9E5E-39E3A1B7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ADD51-3D15-4CF0-B6E4-8363117A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E7B6-F5F8-496F-B618-A496A44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D355C-AD0E-4D29-AB73-05B630AF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216B7-BA89-494C-A254-1227EEC2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AC7E7-26CD-435F-A6A2-7E39A84E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BBDA4-1861-424B-B47A-2E751BD0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CCC3C-162B-46F2-922C-35FEA3DF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8DE32-EF7C-4A88-8124-59937D89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E2221-BAD3-4E15-BE83-6D51D6A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8F59F-6FED-4083-9850-0945E5A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7CD30-42DE-40BD-AE83-3693AC11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AF0B-5849-4980-BB66-6CD2C5EE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8FF3D-71EB-406A-BF63-3C0FAA667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BC825-2424-47B9-A9F6-A2C50E5C1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FE5B8-82B6-4E4D-98C3-B7433F6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01918-6469-43B1-ABF3-BB95A128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B2E21-5B55-4E2A-A846-E47E4ED3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206D0-80F8-4194-ABC4-54B9534D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DD881-BB91-4CA1-857B-43DA4C96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0D23C-DFFA-4932-9D65-6AF8B49C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E05DC-00BE-4980-9C70-4769CF451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9B3FA-20FA-4336-8EB7-0917B765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F4F7E8-71BF-4DFA-A6B9-FEDE80BA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35C4D-6012-4DCA-80B2-16713FAF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3A2BAF-F5C5-4B70-B535-A10C5DF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5F062-DDF8-49C8-A264-D6C49D76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038F4-9DE9-494A-8D2A-AF43B21A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2F947-D512-4267-B2AC-DBC61DB7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2B74E2-655D-4365-AC62-F0D057A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97903-D257-4A31-9A2C-1F0381C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479E9-623F-4DAB-8222-35123418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2DE9D-D22D-4FEB-B28F-71B22E03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CA413-13A8-49DB-BDC1-FD48AD9A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D31D-1373-4D81-A63A-716B9D1E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40BF2-A9C7-4B8E-B193-87513D1B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67E20-C499-4566-9939-C060A840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29DD8-04DF-458F-99C9-866A8459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836D5-A546-40F3-B692-D674BC2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A9FC-8453-435D-9204-D7B8D919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127937-8652-494F-A355-3C0928BA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23C67-5D61-46F2-BA42-C89FA3F1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8059C-0488-41DF-8E50-99EAE7F1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F59E4-3201-448B-B084-3F5E76EE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C0B23-DF4F-4747-98C7-85A0AF6A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8ED851-EDBC-4025-8A9F-18A2F227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962FD-A0C2-475D-A411-A4D9F280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ED7C9-B9D9-4FEC-BFE8-72B4317A5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3C22-B1AB-4645-A02D-5B642D44692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327D7-A9F3-46A5-AF13-00381573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8AA26-F4A7-4D82-9AE9-D1CFE2AB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2C5D-CFAD-4D0C-8266-84EFFCA6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.imooc.com/learn/questiondetail/W48BaYReeWRPALw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A85C4-98E2-49DE-A0FE-F34E05E1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STUN </a:t>
            </a:r>
            <a:r>
              <a:rPr lang="zh-CN" altLang="en-US" b="1" i="1" dirty="0">
                <a:solidFill>
                  <a:srgbClr val="FF0000"/>
                </a:solidFill>
              </a:rPr>
              <a:t>规范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D40C0B-3B26-40CE-A901-FCEFD654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altLang="zh-CN" dirty="0"/>
              <a:t>RFC3489 old</a:t>
            </a:r>
          </a:p>
          <a:p>
            <a:r>
              <a:rPr lang="en-US" dirty="0"/>
              <a:t>2. </a:t>
            </a:r>
            <a:r>
              <a:rPr lang="en-US" altLang="zh-CN" dirty="0"/>
              <a:t>RFC5389 new</a:t>
            </a:r>
          </a:p>
          <a:p>
            <a:r>
              <a:rPr lang="en-US" dirty="0"/>
              <a:t>    session traversal utilities for NAT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5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AD5B-EC4A-4A4D-A2C0-7E48745B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</a:t>
            </a:r>
            <a:r>
              <a:rPr lang="en-US" altLang="zh-CN" dirty="0">
                <a:solidFill>
                  <a:srgbClr val="FF0000"/>
                </a:solidFill>
              </a:rPr>
              <a:t>Transaction 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9B215-4F6A-4FE4-A80A-CFB2DAC9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zh-CN" altLang="en-US" dirty="0"/>
              <a:t>字节、</a:t>
            </a:r>
            <a:r>
              <a:rPr lang="en-US" altLang="zh-CN" dirty="0"/>
              <a:t>96</a:t>
            </a:r>
            <a:r>
              <a:rPr lang="zh-CN" altLang="en-US" dirty="0"/>
              <a:t>位、标识同一个事物的请求和响应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AF8D-3023-4A46-8468-AAC6D043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          STUN Message Body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52709-77C9-40F9-AB4B-6FA5594A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信息头后有</a:t>
            </a:r>
            <a:r>
              <a:rPr lang="en-US" altLang="zh-CN" dirty="0"/>
              <a:t>0</a:t>
            </a:r>
            <a:r>
              <a:rPr lang="zh-CN" altLang="en-US" dirty="0"/>
              <a:t>或多个属性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每个塑性进行</a:t>
            </a:r>
            <a:r>
              <a:rPr lang="en-US" altLang="zh-CN" dirty="0">
                <a:solidFill>
                  <a:srgbClr val="FF0000"/>
                </a:solidFill>
              </a:rPr>
              <a:t>TLV</a:t>
            </a:r>
            <a:r>
              <a:rPr lang="zh-CN" altLang="en-US" dirty="0"/>
              <a:t>编码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Length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b="1" i="0" u="none" strike="noStrike" dirty="0">
                <a:solidFill>
                  <a:srgbClr val="1C1F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Attribute</a:t>
            </a:r>
            <a:r>
              <a:rPr lang="zh-CN" altLang="en-US" b="1" i="0" u="none" strike="noStrike" dirty="0">
                <a:solidFill>
                  <a:srgbClr val="1C1F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的使用表里面，</a:t>
            </a:r>
            <a:r>
              <a:rPr lang="en-US" b="1" i="0" u="none" strike="noStrike" dirty="0">
                <a:solidFill>
                  <a:srgbClr val="1C1F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C</a:t>
            </a:r>
            <a:r>
              <a:rPr lang="zh-CN" altLang="en-US" b="1" i="0" u="none" strike="noStrike" dirty="0">
                <a:solidFill>
                  <a:srgbClr val="1C1F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代表什么？</a:t>
            </a:r>
          </a:p>
          <a:p>
            <a:pPr algn="l" latinLnBrk="1"/>
            <a:r>
              <a:rPr lang="en-US" b="0" i="0" u="none" strike="noStrike" dirty="0">
                <a:solidFill>
                  <a:srgbClr val="383D42"/>
                </a:solidFill>
                <a:effectLst/>
                <a:latin typeface="PingFang SC"/>
                <a:hlinkClick r:id="rId2"/>
              </a:rPr>
              <a:t>C</a:t>
            </a:r>
            <a:r>
              <a:rPr lang="zh-CN" altLang="en-US" b="0" i="0" u="none" strike="noStrike" dirty="0">
                <a:solidFill>
                  <a:srgbClr val="383D42"/>
                </a:solidFill>
                <a:effectLst/>
                <a:latin typeface="PingFang SC"/>
                <a:hlinkClick r:id="rId2"/>
              </a:rPr>
              <a:t>表示分类，</a:t>
            </a:r>
            <a:r>
              <a:rPr lang="en-US" b="0" i="0" u="none" strike="noStrike" dirty="0">
                <a:solidFill>
                  <a:srgbClr val="383D42"/>
                </a:solidFill>
                <a:effectLst/>
                <a:latin typeface="PingFang SC"/>
                <a:hlinkClick r:id="rId2"/>
              </a:rPr>
              <a:t>M </a:t>
            </a:r>
            <a:r>
              <a:rPr lang="zh-CN" altLang="en-US" b="0" i="0" u="none" strike="noStrike" dirty="0">
                <a:solidFill>
                  <a:srgbClr val="383D42"/>
                </a:solidFill>
                <a:effectLst/>
                <a:latin typeface="PingFang SC"/>
                <a:hlinkClick r:id="rId2"/>
              </a:rPr>
              <a:t>表示方法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5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87B26-600D-40EB-A540-1B8B493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TLV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DE0D74-2923-441D-94DF-88768347E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61" y="1544913"/>
            <a:ext cx="10016574" cy="4830103"/>
          </a:xfrm>
        </p:spPr>
      </p:pic>
    </p:spTree>
    <p:extLst>
      <p:ext uri="{BB962C8B-B14F-4D97-AF65-F5344CB8AC3E}">
        <p14:creationId xmlns:p14="http://schemas.microsoft.com/office/powerpoint/2010/main" val="250309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78BBF-C4A5-409A-9853-3E20130A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altLang="zh-CN" dirty="0">
                <a:solidFill>
                  <a:srgbClr val="FF0000"/>
                </a:solidFill>
              </a:rPr>
              <a:t>RFC 3489</a:t>
            </a:r>
            <a:r>
              <a:rPr lang="zh-CN" altLang="en-US" dirty="0">
                <a:solidFill>
                  <a:srgbClr val="FF0000"/>
                </a:solidFill>
              </a:rPr>
              <a:t>定义的属性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450102-51F7-429E-AEE5-9F9CB51A9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67685"/>
              </p:ext>
            </p:extLst>
          </p:nvPr>
        </p:nvGraphicFramePr>
        <p:xfrm>
          <a:off x="838200" y="1527355"/>
          <a:ext cx="12334461" cy="5191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9367">
                  <a:extLst>
                    <a:ext uri="{9D8B030D-6E8A-4147-A177-3AD203B41FA5}">
                      <a16:colId xmlns:a16="http://schemas.microsoft.com/office/drawing/2014/main" val="3778156845"/>
                    </a:ext>
                  </a:extLst>
                </a:gridCol>
                <a:gridCol w="3510261">
                  <a:extLst>
                    <a:ext uri="{9D8B030D-6E8A-4147-A177-3AD203B41FA5}">
                      <a16:colId xmlns:a16="http://schemas.microsoft.com/office/drawing/2014/main" val="3272756310"/>
                    </a:ext>
                  </a:extLst>
                </a:gridCol>
                <a:gridCol w="7184833">
                  <a:extLst>
                    <a:ext uri="{9D8B030D-6E8A-4147-A177-3AD203B41FA5}">
                      <a16:colId xmlns:a16="http://schemas.microsoft.com/office/drawing/2014/main" val="841414183"/>
                    </a:ext>
                  </a:extLst>
                </a:gridCol>
              </a:tblGrid>
              <a:tr h="414434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解释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154780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MAPPED-ADDRESS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获取客户端映射地址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31432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RESPONSE-ADDRESS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指名对于</a:t>
                      </a:r>
                      <a:r>
                        <a:rPr lang="en-US" altLang="zh-CN" dirty="0"/>
                        <a:t>MAPPED-ADDRESS</a:t>
                      </a:r>
                      <a:r>
                        <a:rPr lang="zh-CN" altLang="en-US" dirty="0"/>
                        <a:t>的响应应该由哪儿发送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02193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CHANGE-REQUEST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请求服务端使用不同的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和端口发送请响应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3685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指定服务器的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地址和端口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75967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CHANGED-ADDRESS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它是</a:t>
                      </a:r>
                      <a:r>
                        <a:rPr lang="en-US" altLang="zh-CN" dirty="0"/>
                        <a:t>CHANGE-REQUEST</a:t>
                      </a:r>
                      <a:r>
                        <a:rPr lang="zh-CN" altLang="en-US" dirty="0"/>
                        <a:t>请求的响应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90328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X0006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用于安全验证 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mediasoup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服务器应用客户端用户名和密码 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SDP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中用户名和密码）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73920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X0007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用于安全验证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25953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MESSAGE-INTEGRITY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消息完整性验证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53472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ERROR-CODE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错误码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41686"/>
                  </a:ext>
                </a:extLst>
              </a:tr>
              <a:tr h="4067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UNKNOWN-ATTRIBUTES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未知属性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88546"/>
                  </a:ext>
                </a:extLst>
              </a:tr>
              <a:tr h="41443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altLang="zh-CN" dirty="0"/>
                        <a:t>X000B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REFLECTED-FROM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拒约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96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8CFFA-A9A4-41F4-AEDE-A3971FFA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Attribute</a:t>
            </a:r>
            <a:r>
              <a:rPr lang="zh-CN" altLang="en-US" dirty="0"/>
              <a:t>的使用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BF37DF-4EE7-422E-B41A-78794E4C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46" y="1690688"/>
            <a:ext cx="10008706" cy="4486275"/>
          </a:xfrm>
        </p:spPr>
      </p:pic>
    </p:spTree>
    <p:extLst>
      <p:ext uri="{BB962C8B-B14F-4D97-AF65-F5344CB8AC3E}">
        <p14:creationId xmlns:p14="http://schemas.microsoft.com/office/powerpoint/2010/main" val="256794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0C5B-BB3F-465F-9DF4-64EDE88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STUN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0DBD9-DADE-4C58-94A8-77DEB68D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STUN header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STUN Body</a:t>
            </a:r>
            <a:r>
              <a:rPr lang="zh-CN" altLang="en-US" dirty="0">
                <a:solidFill>
                  <a:srgbClr val="FF0000"/>
                </a:solidFill>
              </a:rPr>
              <a:t>组成的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1. </a:t>
            </a:r>
            <a:r>
              <a:rPr lang="zh-CN" altLang="en-US" dirty="0"/>
              <a:t>包括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的</a:t>
            </a:r>
            <a:r>
              <a:rPr lang="en-US" altLang="zh-CN" dirty="0"/>
              <a:t>STUN header</a:t>
            </a:r>
          </a:p>
          <a:p>
            <a:r>
              <a:rPr lang="en-US" dirty="0"/>
              <a:t>2. </a:t>
            </a:r>
            <a:r>
              <a:rPr lang="en-US" altLang="zh-CN" dirty="0"/>
              <a:t>Body</a:t>
            </a:r>
            <a:r>
              <a:rPr lang="zh-CN" altLang="en-US" dirty="0"/>
              <a:t>中可以有</a:t>
            </a:r>
            <a:r>
              <a:rPr lang="en-US" altLang="zh-CN" dirty="0"/>
              <a:t>0</a:t>
            </a:r>
            <a:r>
              <a:rPr lang="zh-CN" altLang="en-US" dirty="0"/>
              <a:t>个或多个</a:t>
            </a:r>
            <a:r>
              <a:rPr lang="en-US" altLang="zh-CN" dirty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E37B-9257-4BF4-9AA0-D5EF053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u="sng" dirty="0">
                <a:solidFill>
                  <a:srgbClr val="FF0000"/>
                </a:solidFill>
              </a:rPr>
              <a:t>STUN</a:t>
            </a:r>
            <a:r>
              <a:rPr lang="zh-CN" altLang="en-US" b="1" i="1" u="sng" dirty="0">
                <a:solidFill>
                  <a:srgbClr val="FF0000"/>
                </a:solidFill>
              </a:rPr>
              <a:t>协议头格式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3C01E98-5D2F-4AEE-8460-AAA601BE1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91" y="1534085"/>
            <a:ext cx="10240617" cy="5323915"/>
          </a:xfrm>
        </p:spPr>
      </p:pic>
    </p:spTree>
    <p:extLst>
      <p:ext uri="{BB962C8B-B14F-4D97-AF65-F5344CB8AC3E}">
        <p14:creationId xmlns:p14="http://schemas.microsoft.com/office/powerpoint/2010/main" val="1932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9B383-BE7E-4522-ACEB-16040129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STUN Header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856E6-ED1A-40ED-8866-5074729B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个字节</a:t>
            </a:r>
            <a:r>
              <a:rPr lang="en-US" altLang="zh-CN" dirty="0"/>
              <a:t>(16bit)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US" dirty="0"/>
              <a:t>2.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个字节</a:t>
            </a:r>
            <a:r>
              <a:rPr lang="en-US" altLang="zh-CN" dirty="0"/>
              <a:t>(16bit)</a:t>
            </a:r>
            <a:r>
              <a:rPr lang="zh-CN" altLang="en-US" dirty="0"/>
              <a:t>信息长度、不包括信息头</a:t>
            </a:r>
            <a:endParaRPr lang="en-US" altLang="zh-CN" dirty="0"/>
          </a:p>
          <a:p>
            <a:r>
              <a:rPr lang="en-US" dirty="0"/>
              <a:t>3. 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</a:t>
            </a:r>
            <a:r>
              <a:rPr lang="en-US" altLang="zh-CN" dirty="0"/>
              <a:t>(128bit)</a:t>
            </a:r>
            <a:r>
              <a:rPr lang="zh-CN" altLang="en-US" dirty="0"/>
              <a:t>事务</a:t>
            </a:r>
            <a:r>
              <a:rPr lang="en-US" altLang="zh-CN" dirty="0"/>
              <a:t>ID</a:t>
            </a:r>
            <a:r>
              <a:rPr lang="zh-CN" altLang="en-US" dirty="0"/>
              <a:t>、请求与响应事务</a:t>
            </a:r>
            <a:r>
              <a:rPr lang="en-US" altLang="zh-CN" dirty="0"/>
              <a:t>ID</a:t>
            </a:r>
            <a:r>
              <a:rPr lang="zh-CN" altLang="en-US" dirty="0"/>
              <a:t>相同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7496-0935-4C8D-8625-43FEF2F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          STUN Message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21428-6260-474D-938E-F066EE03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90" y="1867188"/>
            <a:ext cx="10515600" cy="43513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前</a:t>
            </a:r>
            <a:r>
              <a:rPr lang="zh-CN" altLang="en-US" dirty="0">
                <a:solidFill>
                  <a:srgbClr val="FF0000"/>
                </a:solidFill>
              </a:rPr>
              <a:t>两位必须是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zh-CN" altLang="en-US" dirty="0"/>
              <a:t>、以区分复用同一个端口时</a:t>
            </a:r>
            <a:r>
              <a:rPr lang="en-US" altLang="zh-CN" dirty="0"/>
              <a:t>STUN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dirty="0"/>
              <a:t>2. 2</a:t>
            </a:r>
            <a:r>
              <a:rPr lang="zh-CN" altLang="en-US" dirty="0"/>
              <a:t>位用于分类、即</a:t>
            </a:r>
            <a:r>
              <a:rPr lang="en-US" altLang="zh-CN" dirty="0">
                <a:solidFill>
                  <a:srgbClr val="FF0000"/>
                </a:solidFill>
              </a:rPr>
              <a:t>C0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3. 12 </a:t>
            </a:r>
            <a:r>
              <a:rPr lang="zh-CN" altLang="en-US" dirty="0"/>
              <a:t>位用于定义请求</a:t>
            </a:r>
            <a:r>
              <a:rPr lang="en-US" altLang="zh-CN" dirty="0"/>
              <a:t>/</a:t>
            </a:r>
            <a:r>
              <a:rPr lang="zh-CN" altLang="en-US" dirty="0"/>
              <a:t>指示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038426-74A7-40FE-A432-342665759202}"/>
              </a:ext>
            </a:extLst>
          </p:cNvPr>
          <p:cNvSpPr/>
          <p:nvPr/>
        </p:nvSpPr>
        <p:spPr>
          <a:xfrm>
            <a:off x="2518070" y="3622664"/>
            <a:ext cx="51352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 11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44DBF2-865E-442B-9519-7588284D89EA}"/>
              </a:ext>
            </a:extLst>
          </p:cNvPr>
          <p:cNvSpPr/>
          <p:nvPr/>
        </p:nvSpPr>
        <p:spPr>
          <a:xfrm>
            <a:off x="3579294" y="3622664"/>
            <a:ext cx="51352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 9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26E278-D45B-4179-97C7-3C3191B5CC1B}"/>
              </a:ext>
            </a:extLst>
          </p:cNvPr>
          <p:cNvSpPr/>
          <p:nvPr/>
        </p:nvSpPr>
        <p:spPr>
          <a:xfrm>
            <a:off x="4609201" y="3622664"/>
            <a:ext cx="51352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 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0AE06E-40AB-4641-A929-F0093E94C118}"/>
              </a:ext>
            </a:extLst>
          </p:cNvPr>
          <p:cNvSpPr/>
          <p:nvPr/>
        </p:nvSpPr>
        <p:spPr>
          <a:xfrm>
            <a:off x="4086187" y="3622664"/>
            <a:ext cx="51352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 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6A9B1C-5F29-457C-BE63-C4F5A4A0852E}"/>
              </a:ext>
            </a:extLst>
          </p:cNvPr>
          <p:cNvSpPr/>
          <p:nvPr/>
        </p:nvSpPr>
        <p:spPr>
          <a:xfrm>
            <a:off x="5111421" y="3622664"/>
            <a:ext cx="51352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991A65-211E-47E9-A489-6A4C16206597}"/>
              </a:ext>
            </a:extLst>
          </p:cNvPr>
          <p:cNvSpPr/>
          <p:nvPr/>
        </p:nvSpPr>
        <p:spPr>
          <a:xfrm>
            <a:off x="5603858" y="3622664"/>
            <a:ext cx="51352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 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37430B-BFAB-4942-B040-B302A67D939F}"/>
              </a:ext>
            </a:extLst>
          </p:cNvPr>
          <p:cNvSpPr/>
          <p:nvPr/>
        </p:nvSpPr>
        <p:spPr>
          <a:xfrm>
            <a:off x="6095695" y="3622664"/>
            <a:ext cx="51352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 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28266F-CE7C-4B8D-A9A5-E5E8CEFA0A53}"/>
              </a:ext>
            </a:extLst>
          </p:cNvPr>
          <p:cNvSpPr/>
          <p:nvPr/>
        </p:nvSpPr>
        <p:spPr>
          <a:xfrm>
            <a:off x="6588132" y="3622664"/>
            <a:ext cx="521807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73C7AD-C77D-4EF5-BCEB-1714A9D9FE7A}"/>
              </a:ext>
            </a:extLst>
          </p:cNvPr>
          <p:cNvSpPr/>
          <p:nvPr/>
        </p:nvSpPr>
        <p:spPr>
          <a:xfrm>
            <a:off x="7126060" y="3622664"/>
            <a:ext cx="51352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 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622096-59AD-40D0-8D92-EBBEF4EF16EC}"/>
              </a:ext>
            </a:extLst>
          </p:cNvPr>
          <p:cNvSpPr/>
          <p:nvPr/>
        </p:nvSpPr>
        <p:spPr>
          <a:xfrm>
            <a:off x="7636717" y="3622664"/>
            <a:ext cx="51352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 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4436A8-66E1-496E-A2F2-6DB0C57FAAF4}"/>
              </a:ext>
            </a:extLst>
          </p:cNvPr>
          <p:cNvSpPr/>
          <p:nvPr/>
        </p:nvSpPr>
        <p:spPr>
          <a:xfrm>
            <a:off x="8132019" y="3622664"/>
            <a:ext cx="50990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0AB1A8-0B98-4838-AC7A-CED66F47FE96}"/>
              </a:ext>
            </a:extLst>
          </p:cNvPr>
          <p:cNvSpPr/>
          <p:nvPr/>
        </p:nvSpPr>
        <p:spPr>
          <a:xfrm>
            <a:off x="8650505" y="3622664"/>
            <a:ext cx="50990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FF37CD-BD6B-41A8-8FD6-0841688952E8}"/>
              </a:ext>
            </a:extLst>
          </p:cNvPr>
          <p:cNvSpPr/>
          <p:nvPr/>
        </p:nvSpPr>
        <p:spPr>
          <a:xfrm>
            <a:off x="9160407" y="3622664"/>
            <a:ext cx="50990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1B58BC-31BF-4A2F-BB6A-DE053D94A6F1}"/>
              </a:ext>
            </a:extLst>
          </p:cNvPr>
          <p:cNvSpPr/>
          <p:nvPr/>
        </p:nvSpPr>
        <p:spPr>
          <a:xfrm>
            <a:off x="3049651" y="3622664"/>
            <a:ext cx="51352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 10</a:t>
            </a:r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865C07-51B4-4CF4-9815-119BB3686959}"/>
              </a:ext>
            </a:extLst>
          </p:cNvPr>
          <p:cNvSpPr/>
          <p:nvPr/>
        </p:nvSpPr>
        <p:spPr>
          <a:xfrm>
            <a:off x="2003050" y="3622664"/>
            <a:ext cx="50689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146801-1AE4-4AEF-8758-F97BC1832B3E}"/>
              </a:ext>
            </a:extLst>
          </p:cNvPr>
          <p:cNvSpPr/>
          <p:nvPr/>
        </p:nvSpPr>
        <p:spPr>
          <a:xfrm>
            <a:off x="1502780" y="3622664"/>
            <a:ext cx="50689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DFC858-5862-4AE2-AED0-2EB76654766F}"/>
              </a:ext>
            </a:extLst>
          </p:cNvPr>
          <p:cNvSpPr/>
          <p:nvPr/>
        </p:nvSpPr>
        <p:spPr>
          <a:xfrm>
            <a:off x="290945" y="4890655"/>
            <a:ext cx="1211835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绑定消息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D27F22-BC3D-41E1-883B-D50314343D46}"/>
              </a:ext>
            </a:extLst>
          </p:cNvPr>
          <p:cNvSpPr/>
          <p:nvPr/>
        </p:nvSpPr>
        <p:spPr>
          <a:xfrm>
            <a:off x="1502780" y="4890655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4FF382-4781-474D-8D8A-CFF06F8E9D80}"/>
              </a:ext>
            </a:extLst>
          </p:cNvPr>
          <p:cNvSpPr/>
          <p:nvPr/>
        </p:nvSpPr>
        <p:spPr>
          <a:xfrm>
            <a:off x="2003050" y="4890654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0E0BE4-BCF3-442B-A222-7804ACC94EFD}"/>
              </a:ext>
            </a:extLst>
          </p:cNvPr>
          <p:cNvSpPr/>
          <p:nvPr/>
        </p:nvSpPr>
        <p:spPr>
          <a:xfrm>
            <a:off x="2530461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3AB0D-C8C1-46CB-A425-7777D75EC973}"/>
              </a:ext>
            </a:extLst>
          </p:cNvPr>
          <p:cNvSpPr/>
          <p:nvPr/>
        </p:nvSpPr>
        <p:spPr>
          <a:xfrm>
            <a:off x="3045140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8DCD75-3C80-40C1-8626-36D7C7A5A4E3}"/>
              </a:ext>
            </a:extLst>
          </p:cNvPr>
          <p:cNvSpPr/>
          <p:nvPr/>
        </p:nvSpPr>
        <p:spPr>
          <a:xfrm>
            <a:off x="3571771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463626-7067-4317-80DF-33BB63DD8685}"/>
              </a:ext>
            </a:extLst>
          </p:cNvPr>
          <p:cNvSpPr/>
          <p:nvPr/>
        </p:nvSpPr>
        <p:spPr>
          <a:xfrm>
            <a:off x="4082425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297203-6682-46E4-A551-A87F9CCE8F95}"/>
              </a:ext>
            </a:extLst>
          </p:cNvPr>
          <p:cNvSpPr/>
          <p:nvPr/>
        </p:nvSpPr>
        <p:spPr>
          <a:xfrm>
            <a:off x="4609201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11B811-EE55-4D36-8539-6F7AD6BCE8F5}"/>
              </a:ext>
            </a:extLst>
          </p:cNvPr>
          <p:cNvSpPr/>
          <p:nvPr/>
        </p:nvSpPr>
        <p:spPr>
          <a:xfrm>
            <a:off x="5629132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A41EB2-D41B-4E72-B707-A0AF0891DEB6}"/>
              </a:ext>
            </a:extLst>
          </p:cNvPr>
          <p:cNvSpPr/>
          <p:nvPr/>
        </p:nvSpPr>
        <p:spPr>
          <a:xfrm>
            <a:off x="6165050" y="4890651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FE15FE-469F-4808-B3A9-003347AB5B6C}"/>
              </a:ext>
            </a:extLst>
          </p:cNvPr>
          <p:cNvSpPr/>
          <p:nvPr/>
        </p:nvSpPr>
        <p:spPr>
          <a:xfrm>
            <a:off x="6700968" y="4890650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8E7036-4D6C-42E0-9ADB-079C54BB3289}"/>
              </a:ext>
            </a:extLst>
          </p:cNvPr>
          <p:cNvSpPr/>
          <p:nvPr/>
        </p:nvSpPr>
        <p:spPr>
          <a:xfrm>
            <a:off x="7681561" y="4890650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54B1DF-E9E3-4FF1-9975-CA202F25CBAD}"/>
              </a:ext>
            </a:extLst>
          </p:cNvPr>
          <p:cNvSpPr/>
          <p:nvPr/>
        </p:nvSpPr>
        <p:spPr>
          <a:xfrm>
            <a:off x="8210402" y="4890650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07CE07-9019-44DA-9F89-084284C99175}"/>
              </a:ext>
            </a:extLst>
          </p:cNvPr>
          <p:cNvSpPr/>
          <p:nvPr/>
        </p:nvSpPr>
        <p:spPr>
          <a:xfrm>
            <a:off x="8736268" y="4890650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344747-31BB-4143-9F94-B5C40DB7DE20}"/>
              </a:ext>
            </a:extLst>
          </p:cNvPr>
          <p:cNvSpPr/>
          <p:nvPr/>
        </p:nvSpPr>
        <p:spPr>
          <a:xfrm>
            <a:off x="9262134" y="4890650"/>
            <a:ext cx="521045" cy="484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61CF28-CEF3-495D-A140-99EF7A2611B1}"/>
              </a:ext>
            </a:extLst>
          </p:cNvPr>
          <p:cNvSpPr/>
          <p:nvPr/>
        </p:nvSpPr>
        <p:spPr>
          <a:xfrm>
            <a:off x="5136907" y="4890650"/>
            <a:ext cx="513522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1BD360-76AB-4671-BF2A-C5B5365336D0}"/>
              </a:ext>
            </a:extLst>
          </p:cNvPr>
          <p:cNvSpPr/>
          <p:nvPr/>
        </p:nvSpPr>
        <p:spPr>
          <a:xfrm>
            <a:off x="7178323" y="4890649"/>
            <a:ext cx="481503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9CAEB9-27F7-4AAC-89FB-236EF259480B}"/>
              </a:ext>
            </a:extLst>
          </p:cNvPr>
          <p:cNvSpPr/>
          <p:nvPr/>
        </p:nvSpPr>
        <p:spPr>
          <a:xfrm>
            <a:off x="10000345" y="4862934"/>
            <a:ext cx="2341587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dirty="0"/>
              <a:t>0X0001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0BFE01-C17B-48C0-8025-FAE388E3BD99}"/>
              </a:ext>
            </a:extLst>
          </p:cNvPr>
          <p:cNvSpPr/>
          <p:nvPr/>
        </p:nvSpPr>
        <p:spPr>
          <a:xfrm>
            <a:off x="290945" y="5733617"/>
            <a:ext cx="1211835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响应消息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64352C6-3F07-4AAB-BECC-7BC0209E992A}"/>
              </a:ext>
            </a:extLst>
          </p:cNvPr>
          <p:cNvSpPr/>
          <p:nvPr/>
        </p:nvSpPr>
        <p:spPr>
          <a:xfrm>
            <a:off x="1502780" y="5733617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0C5E3D-A9AD-4A80-9B59-58294B77DEED}"/>
              </a:ext>
            </a:extLst>
          </p:cNvPr>
          <p:cNvSpPr/>
          <p:nvPr/>
        </p:nvSpPr>
        <p:spPr>
          <a:xfrm>
            <a:off x="2013437" y="5733617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0FA7E32-98E1-4A76-91EA-B7AC8A21DC94}"/>
              </a:ext>
            </a:extLst>
          </p:cNvPr>
          <p:cNvSpPr/>
          <p:nvPr/>
        </p:nvSpPr>
        <p:spPr>
          <a:xfrm>
            <a:off x="2518070" y="5733617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B05E2E-D720-4678-8DCA-F1AC09223B49}"/>
              </a:ext>
            </a:extLst>
          </p:cNvPr>
          <p:cNvSpPr/>
          <p:nvPr/>
        </p:nvSpPr>
        <p:spPr>
          <a:xfrm>
            <a:off x="3055527" y="5733617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9157BC-00B4-4214-BA77-18DE959B3D54}"/>
              </a:ext>
            </a:extLst>
          </p:cNvPr>
          <p:cNvSpPr/>
          <p:nvPr/>
        </p:nvSpPr>
        <p:spPr>
          <a:xfrm>
            <a:off x="3582158" y="5733617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4F9D36F-23B4-4082-8607-0E67499626F4}"/>
              </a:ext>
            </a:extLst>
          </p:cNvPr>
          <p:cNvSpPr/>
          <p:nvPr/>
        </p:nvSpPr>
        <p:spPr>
          <a:xfrm>
            <a:off x="4108931" y="5729147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E59FAE-C295-486B-8E8D-1F63DF68E0EA}"/>
              </a:ext>
            </a:extLst>
          </p:cNvPr>
          <p:cNvSpPr/>
          <p:nvPr/>
        </p:nvSpPr>
        <p:spPr>
          <a:xfrm>
            <a:off x="4635562" y="5732828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2EC2FC-1F54-43F0-8935-22B42A08E0D1}"/>
              </a:ext>
            </a:extLst>
          </p:cNvPr>
          <p:cNvSpPr/>
          <p:nvPr/>
        </p:nvSpPr>
        <p:spPr>
          <a:xfrm>
            <a:off x="5649907" y="572914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341B3D-CB81-4936-A85C-3EA9C0F144C5}"/>
              </a:ext>
            </a:extLst>
          </p:cNvPr>
          <p:cNvSpPr/>
          <p:nvPr/>
        </p:nvSpPr>
        <p:spPr>
          <a:xfrm>
            <a:off x="6170952" y="5731743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72A033C-2252-44FD-A0E4-D1C5100D76B1}"/>
              </a:ext>
            </a:extLst>
          </p:cNvPr>
          <p:cNvSpPr/>
          <p:nvPr/>
        </p:nvSpPr>
        <p:spPr>
          <a:xfrm>
            <a:off x="6697637" y="572914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0695111-6F5B-4B95-A804-1322535D5D4B}"/>
              </a:ext>
            </a:extLst>
          </p:cNvPr>
          <p:cNvSpPr/>
          <p:nvPr/>
        </p:nvSpPr>
        <p:spPr>
          <a:xfrm>
            <a:off x="7710132" y="572914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052D321-A07C-48F6-8227-132E4A818A86}"/>
              </a:ext>
            </a:extLst>
          </p:cNvPr>
          <p:cNvSpPr/>
          <p:nvPr/>
        </p:nvSpPr>
        <p:spPr>
          <a:xfrm>
            <a:off x="8235018" y="572914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947319-3470-4C98-B849-55327DC3B7C8}"/>
              </a:ext>
            </a:extLst>
          </p:cNvPr>
          <p:cNvSpPr/>
          <p:nvPr/>
        </p:nvSpPr>
        <p:spPr>
          <a:xfrm>
            <a:off x="8749271" y="572914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A70DAE-3C6C-47F6-8DBF-84A91AF4C4DA}"/>
              </a:ext>
            </a:extLst>
          </p:cNvPr>
          <p:cNvSpPr/>
          <p:nvPr/>
        </p:nvSpPr>
        <p:spPr>
          <a:xfrm>
            <a:off x="9272521" y="5732826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AC8E59-40FB-4125-A1DF-3269B70A0AE9}"/>
              </a:ext>
            </a:extLst>
          </p:cNvPr>
          <p:cNvSpPr/>
          <p:nvPr/>
        </p:nvSpPr>
        <p:spPr>
          <a:xfrm>
            <a:off x="5156607" y="5729145"/>
            <a:ext cx="543457" cy="3762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FC0D0D-A3EF-416E-9BB5-81D634F23041}"/>
              </a:ext>
            </a:extLst>
          </p:cNvPr>
          <p:cNvSpPr/>
          <p:nvPr/>
        </p:nvSpPr>
        <p:spPr>
          <a:xfrm>
            <a:off x="7208030" y="5729145"/>
            <a:ext cx="500270" cy="3762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51F73A9-2CFA-4B71-8234-A6F27B972D51}"/>
              </a:ext>
            </a:extLst>
          </p:cNvPr>
          <p:cNvSpPr/>
          <p:nvPr/>
        </p:nvSpPr>
        <p:spPr>
          <a:xfrm>
            <a:off x="9970359" y="5524343"/>
            <a:ext cx="2341587" cy="67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dirty="0"/>
              <a:t>0X0101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AA2D985-37B6-49F0-9BA6-F3569D2D430E}"/>
              </a:ext>
            </a:extLst>
          </p:cNvPr>
          <p:cNvSpPr/>
          <p:nvPr/>
        </p:nvSpPr>
        <p:spPr>
          <a:xfrm>
            <a:off x="290945" y="6387434"/>
            <a:ext cx="1211835" cy="36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错误信息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1F3AB43-EE33-4FF8-A1AE-5F40DED32156}"/>
              </a:ext>
            </a:extLst>
          </p:cNvPr>
          <p:cNvSpPr/>
          <p:nvPr/>
        </p:nvSpPr>
        <p:spPr>
          <a:xfrm>
            <a:off x="1513167" y="6375631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CEC2FA9-8CE0-43CF-B51A-99E5EBA096A1}"/>
              </a:ext>
            </a:extLst>
          </p:cNvPr>
          <p:cNvSpPr/>
          <p:nvPr/>
        </p:nvSpPr>
        <p:spPr>
          <a:xfrm>
            <a:off x="2030348" y="6387434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D2802FC-E02E-4798-99AA-C1ACAF355041}"/>
              </a:ext>
            </a:extLst>
          </p:cNvPr>
          <p:cNvSpPr/>
          <p:nvPr/>
        </p:nvSpPr>
        <p:spPr>
          <a:xfrm>
            <a:off x="2540848" y="6360878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36655C7-7D97-4753-82E0-4015601A2F10}"/>
              </a:ext>
            </a:extLst>
          </p:cNvPr>
          <p:cNvSpPr/>
          <p:nvPr/>
        </p:nvSpPr>
        <p:spPr>
          <a:xfrm>
            <a:off x="3055527" y="6353286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0D72E52-CA2E-4574-8AA1-1BF79DDB3995}"/>
              </a:ext>
            </a:extLst>
          </p:cNvPr>
          <p:cNvSpPr/>
          <p:nvPr/>
        </p:nvSpPr>
        <p:spPr>
          <a:xfrm>
            <a:off x="3555797" y="6353286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53ADCE-92FC-4D33-B47A-EFA64075062F}"/>
              </a:ext>
            </a:extLst>
          </p:cNvPr>
          <p:cNvSpPr/>
          <p:nvPr/>
        </p:nvSpPr>
        <p:spPr>
          <a:xfrm>
            <a:off x="4056067" y="634829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1702C8F-8268-4500-960F-F63770D70F82}"/>
              </a:ext>
            </a:extLst>
          </p:cNvPr>
          <p:cNvSpPr/>
          <p:nvPr/>
        </p:nvSpPr>
        <p:spPr>
          <a:xfrm>
            <a:off x="4598123" y="6360878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AFA5E95-46A0-4C60-8279-4DD2A15AF5A6}"/>
              </a:ext>
            </a:extLst>
          </p:cNvPr>
          <p:cNvSpPr/>
          <p:nvPr/>
        </p:nvSpPr>
        <p:spPr>
          <a:xfrm>
            <a:off x="5700064" y="6360878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7F7037-AD90-451D-83D7-DFD6231C27D9}"/>
              </a:ext>
            </a:extLst>
          </p:cNvPr>
          <p:cNvSpPr/>
          <p:nvPr/>
        </p:nvSpPr>
        <p:spPr>
          <a:xfrm>
            <a:off x="6214743" y="6349796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48D978-1012-481C-9152-314D2B74E0DA}"/>
              </a:ext>
            </a:extLst>
          </p:cNvPr>
          <p:cNvSpPr/>
          <p:nvPr/>
        </p:nvSpPr>
        <p:spPr>
          <a:xfrm>
            <a:off x="6729422" y="6348295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5042413-7FA1-48C4-B26D-881DABD9F5AC}"/>
              </a:ext>
            </a:extLst>
          </p:cNvPr>
          <p:cNvSpPr/>
          <p:nvPr/>
        </p:nvSpPr>
        <p:spPr>
          <a:xfrm>
            <a:off x="7737994" y="6335712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14E97B8-DD86-41E1-869C-1FE9DED73C1D}"/>
              </a:ext>
            </a:extLst>
          </p:cNvPr>
          <p:cNvSpPr/>
          <p:nvPr/>
        </p:nvSpPr>
        <p:spPr>
          <a:xfrm>
            <a:off x="8252673" y="6306461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C38193C-F503-4FED-9A64-7DAB2CCE0EB8}"/>
              </a:ext>
            </a:extLst>
          </p:cNvPr>
          <p:cNvSpPr/>
          <p:nvPr/>
        </p:nvSpPr>
        <p:spPr>
          <a:xfrm>
            <a:off x="8763783" y="6306461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729926-2A83-4CAC-B79F-BE62362EF246}"/>
              </a:ext>
            </a:extLst>
          </p:cNvPr>
          <p:cNvSpPr/>
          <p:nvPr/>
        </p:nvSpPr>
        <p:spPr>
          <a:xfrm>
            <a:off x="9282909" y="6324593"/>
            <a:ext cx="500270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23F4043-74EF-4922-9790-1269977D0028}"/>
              </a:ext>
            </a:extLst>
          </p:cNvPr>
          <p:cNvSpPr/>
          <p:nvPr/>
        </p:nvSpPr>
        <p:spPr>
          <a:xfrm>
            <a:off x="5130246" y="6360878"/>
            <a:ext cx="554731" cy="390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E0F4F5F-8FAA-43F2-83D9-B6FB34139751}"/>
              </a:ext>
            </a:extLst>
          </p:cNvPr>
          <p:cNvSpPr/>
          <p:nvPr/>
        </p:nvSpPr>
        <p:spPr>
          <a:xfrm>
            <a:off x="7229692" y="6353501"/>
            <a:ext cx="554731" cy="390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11D4705-9296-404C-8E1C-A9A66139E8FD}"/>
              </a:ext>
            </a:extLst>
          </p:cNvPr>
          <p:cNvSpPr/>
          <p:nvPr/>
        </p:nvSpPr>
        <p:spPr>
          <a:xfrm>
            <a:off x="9964330" y="6130336"/>
            <a:ext cx="2341587" cy="67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dirty="0"/>
              <a:t>0X0111</a:t>
            </a:r>
          </a:p>
        </p:txBody>
      </p:sp>
    </p:spTree>
    <p:extLst>
      <p:ext uri="{BB962C8B-B14F-4D97-AF65-F5344CB8AC3E}">
        <p14:creationId xmlns:p14="http://schemas.microsoft.com/office/powerpoint/2010/main" val="156015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6A50-FEEA-4B19-ACF2-AA0AA950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C0C1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D4EF1-931A-4B14-BE3F-0BACC977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0b00</a:t>
            </a:r>
            <a:r>
              <a:rPr lang="en-US" dirty="0"/>
              <a:t>:   </a:t>
            </a:r>
            <a:r>
              <a:rPr lang="zh-CN" altLang="en-US" dirty="0"/>
              <a:t>表示是一个请求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b01</a:t>
            </a:r>
            <a:r>
              <a:rPr lang="en-US" altLang="zh-CN" dirty="0"/>
              <a:t>:</a:t>
            </a:r>
            <a:r>
              <a:rPr lang="zh-CN" altLang="en-US" dirty="0"/>
              <a:t>   表示是一个指示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b10</a:t>
            </a:r>
            <a:r>
              <a:rPr lang="en-US" altLang="zh-CN" dirty="0"/>
              <a:t>:</a:t>
            </a:r>
            <a:r>
              <a:rPr lang="zh-CN" altLang="en-US" dirty="0"/>
              <a:t>   表式是请求成功的响应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b11</a:t>
            </a:r>
            <a:r>
              <a:rPr lang="en-US" altLang="zh-CN" dirty="0"/>
              <a:t>:</a:t>
            </a:r>
            <a:r>
              <a:rPr lang="zh-CN" altLang="en-US" dirty="0"/>
              <a:t>   表示是请求失败的响应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5EBDE-44A4-4D49-8A80-8BEBE1AA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                        STUN</a:t>
            </a:r>
            <a:r>
              <a:rPr lang="zh-CN" altLang="en-US" dirty="0">
                <a:solidFill>
                  <a:srgbClr val="FF0000"/>
                </a:solidFill>
              </a:rPr>
              <a:t>信息类型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D7855-68B6-417F-91A8-ECC08631123B}"/>
              </a:ext>
            </a:extLst>
          </p:cNvPr>
          <p:cNvSpPr/>
          <p:nvPr/>
        </p:nvSpPr>
        <p:spPr>
          <a:xfrm>
            <a:off x="3754581" y="1596880"/>
            <a:ext cx="2341419" cy="734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E5FF-0720-420D-93E6-03A9BEE3D79E}"/>
              </a:ext>
            </a:extLst>
          </p:cNvPr>
          <p:cNvSpPr/>
          <p:nvPr/>
        </p:nvSpPr>
        <p:spPr>
          <a:xfrm>
            <a:off x="6096000" y="1596880"/>
            <a:ext cx="2029692" cy="740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含义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9D9ED4-8AFE-42C0-A0FF-FAA4A7FCA1D7}"/>
              </a:ext>
            </a:extLst>
          </p:cNvPr>
          <p:cNvSpPr/>
          <p:nvPr/>
        </p:nvSpPr>
        <p:spPr>
          <a:xfrm>
            <a:off x="3754580" y="2331171"/>
            <a:ext cx="2341419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altLang="zh-CN" dirty="0"/>
              <a:t>x0001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2FDA62-0E06-4C73-BF9B-BFDC869BFACA}"/>
              </a:ext>
            </a:extLst>
          </p:cNvPr>
          <p:cNvSpPr/>
          <p:nvPr/>
        </p:nvSpPr>
        <p:spPr>
          <a:xfrm>
            <a:off x="6096000" y="2347479"/>
            <a:ext cx="2029692" cy="65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绑定消息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D35F66-1183-4A1A-B5BE-EDE354F4BFC5}"/>
              </a:ext>
            </a:extLst>
          </p:cNvPr>
          <p:cNvSpPr/>
          <p:nvPr/>
        </p:nvSpPr>
        <p:spPr>
          <a:xfrm>
            <a:off x="3754580" y="3011777"/>
            <a:ext cx="2341419" cy="62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altLang="zh-CN" dirty="0"/>
              <a:t>x0101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025892-0E56-4BC5-87FF-17A65AD23684}"/>
              </a:ext>
            </a:extLst>
          </p:cNvPr>
          <p:cNvSpPr/>
          <p:nvPr/>
        </p:nvSpPr>
        <p:spPr>
          <a:xfrm>
            <a:off x="6095999" y="3014949"/>
            <a:ext cx="2029692" cy="62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绑定响应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FF3275-DF5A-46B9-BA73-2EF76BD21850}"/>
              </a:ext>
            </a:extLst>
          </p:cNvPr>
          <p:cNvSpPr/>
          <p:nvPr/>
        </p:nvSpPr>
        <p:spPr>
          <a:xfrm>
            <a:off x="3754579" y="3634797"/>
            <a:ext cx="2341419" cy="62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0X0111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04600E-94F9-4D50-AE21-2458058284CA}"/>
              </a:ext>
            </a:extLst>
          </p:cNvPr>
          <p:cNvSpPr/>
          <p:nvPr/>
        </p:nvSpPr>
        <p:spPr>
          <a:xfrm>
            <a:off x="6095999" y="3646994"/>
            <a:ext cx="2029692" cy="62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绑定错误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D6BBCA-94BF-4B70-A2BB-A031F5B2378C}"/>
              </a:ext>
            </a:extLst>
          </p:cNvPr>
          <p:cNvSpPr/>
          <p:nvPr/>
        </p:nvSpPr>
        <p:spPr>
          <a:xfrm>
            <a:off x="3754578" y="4270014"/>
            <a:ext cx="2341419" cy="52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altLang="zh-CN" dirty="0"/>
              <a:t>X0002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9C394A-81B1-4FC3-A238-A068AF13B55C}"/>
              </a:ext>
            </a:extLst>
          </p:cNvPr>
          <p:cNvSpPr/>
          <p:nvPr/>
        </p:nvSpPr>
        <p:spPr>
          <a:xfrm>
            <a:off x="6095998" y="4270014"/>
            <a:ext cx="2029692" cy="52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私密请求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AA0327-00AB-4744-8BA3-B6B10F94FBD0}"/>
              </a:ext>
            </a:extLst>
          </p:cNvPr>
          <p:cNvSpPr/>
          <p:nvPr/>
        </p:nvSpPr>
        <p:spPr>
          <a:xfrm>
            <a:off x="3754578" y="4792593"/>
            <a:ext cx="2341419" cy="52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altLang="zh-CN" dirty="0"/>
              <a:t>X0102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E44228-0247-4180-8872-EE76C60D7E96}"/>
              </a:ext>
            </a:extLst>
          </p:cNvPr>
          <p:cNvSpPr/>
          <p:nvPr/>
        </p:nvSpPr>
        <p:spPr>
          <a:xfrm>
            <a:off x="6095998" y="4804790"/>
            <a:ext cx="2029692" cy="52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私密响应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4B0A6-D80F-4A9A-BB79-3AD4C9D0F064}"/>
              </a:ext>
            </a:extLst>
          </p:cNvPr>
          <p:cNvSpPr/>
          <p:nvPr/>
        </p:nvSpPr>
        <p:spPr>
          <a:xfrm>
            <a:off x="3754577" y="5328080"/>
            <a:ext cx="2341419" cy="52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altLang="zh-CN" dirty="0"/>
              <a:t>X0112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B69C6B-E3AA-4AFD-BC78-7B484EEF40E1}"/>
              </a:ext>
            </a:extLst>
          </p:cNvPr>
          <p:cNvSpPr/>
          <p:nvPr/>
        </p:nvSpPr>
        <p:spPr>
          <a:xfrm>
            <a:off x="6095997" y="5328081"/>
            <a:ext cx="2029692" cy="5225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私密错误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2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D0E8-A0E2-4BAA-ADF1-CD9275E3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大小端模式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34F4B-5E55-4FDB-8E71-063C8A0F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大端模式</a:t>
            </a:r>
            <a:r>
              <a:rPr lang="en-US" altLang="zh-CN" dirty="0"/>
              <a:t>:  </a:t>
            </a:r>
            <a:r>
              <a:rPr lang="zh-CN" altLang="en-US" dirty="0"/>
              <a:t>数据的高字节保存在内存的低地址中</a:t>
            </a:r>
            <a:endParaRPr lang="en-US" altLang="zh-CN" dirty="0"/>
          </a:p>
          <a:p>
            <a:r>
              <a:rPr lang="zh-CN" altLang="en-US" dirty="0"/>
              <a:t>小端模式</a:t>
            </a:r>
            <a:r>
              <a:rPr lang="en-US" altLang="zh-CN" dirty="0"/>
              <a:t>:  </a:t>
            </a:r>
            <a:r>
              <a:rPr lang="zh-CN" altLang="en-US" dirty="0"/>
              <a:t>数据的高字节保存在内存的高地址中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网络字节顺序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zh-CN" altLang="en-US" dirty="0">
                <a:solidFill>
                  <a:srgbClr val="FF0000"/>
                </a:solidFill>
              </a:rPr>
              <a:t>采用大端排序方式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6AD467-C0CF-4B2F-B714-CE7EB621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3429000"/>
            <a:ext cx="1189117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4550-25D2-4166-BE19-B7AD6E2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StunMagicCookie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5033F-FC18-4FCD-A4FE-BD0D37C2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32</a:t>
            </a:r>
            <a:r>
              <a:rPr lang="zh-CN" altLang="en-US" dirty="0"/>
              <a:t>位、固定值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0x2112A442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。</a:t>
            </a:r>
            <a:r>
              <a:rPr lang="zh-CN" altLang="en-US" sz="1800" dirty="0">
                <a:latin typeface="Consolas" panose="020B0609020204030204" pitchFamily="49" charset="0"/>
              </a:rPr>
              <a:t>通过它可以判断客户端是否可以支持某些属性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538</Words>
  <Application>Microsoft Office PowerPoint</Application>
  <PresentationFormat>宽屏</PresentationFormat>
  <Paragraphs>164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</vt:lpstr>
      <vt:lpstr>PingFang SC</vt:lpstr>
      <vt:lpstr>Arial</vt:lpstr>
      <vt:lpstr>Calibri</vt:lpstr>
      <vt:lpstr>Calibri Light</vt:lpstr>
      <vt:lpstr>Consolas</vt:lpstr>
      <vt:lpstr>Courier New</vt:lpstr>
      <vt:lpstr>Wingdings</vt:lpstr>
      <vt:lpstr>Office 主题​​</vt:lpstr>
      <vt:lpstr>STUN 规范 </vt:lpstr>
      <vt:lpstr>STUN协议</vt:lpstr>
      <vt:lpstr>STUN协议头格式</vt:lpstr>
      <vt:lpstr>STUN Header</vt:lpstr>
      <vt:lpstr>                       STUN Message Type</vt:lpstr>
      <vt:lpstr>                                   C0C1</vt:lpstr>
      <vt:lpstr>                         STUN信息类型</vt:lpstr>
      <vt:lpstr>                            大小端模式</vt:lpstr>
      <vt:lpstr>              StunMagicCookie</vt:lpstr>
      <vt:lpstr>                          Transaction ID</vt:lpstr>
      <vt:lpstr>                       STUN Message Body</vt:lpstr>
      <vt:lpstr>                                      TLV</vt:lpstr>
      <vt:lpstr>                          RFC 3489定义的属性</vt:lpstr>
      <vt:lpstr>                              Attribute的使用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STUN协议 </dc:title>
  <dc:creator>chensong</dc:creator>
  <cp:lastModifiedBy>chensong</cp:lastModifiedBy>
  <cp:revision>127</cp:revision>
  <dcterms:created xsi:type="dcterms:W3CDTF">2022-04-30T12:36:30Z</dcterms:created>
  <dcterms:modified xsi:type="dcterms:W3CDTF">2022-05-01T12:19:25Z</dcterms:modified>
</cp:coreProperties>
</file>