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/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RTP</a:t>
            </a:r>
            <a:r>
              <a:rPr lang="zh-CN" altLang="en-US" sz="7200" b="1" dirty="0">
                <a:solidFill>
                  <a:srgbClr val="FF0000"/>
                </a:solidFill>
              </a:rPr>
              <a:t>协议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2.5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r>
              <a:rPr lang="en-US" altLang="zh-CN" b="1">
                <a:solidFill>
                  <a:srgbClr val="FF0000"/>
                </a:solidFill>
              </a:rPr>
              <a:t>length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表示后面跟着的扩展头有几个字节</a:t>
            </a:r>
            <a:endParaRPr lang="zh-CN" altLang="en-US"/>
          </a:p>
          <a:p>
            <a:r>
              <a:rPr lang="zh-CN" altLang="en-US"/>
              <a:t>扩展头长度以</a:t>
            </a:r>
            <a:r>
              <a:rPr lang="en-US" altLang="zh-CN"/>
              <a:t>4</a:t>
            </a:r>
            <a:r>
              <a:rPr lang="zh-CN" altLang="en-US"/>
              <a:t>字节为单位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length</a:t>
            </a:r>
            <a:r>
              <a:rPr lang="zh-CN" altLang="en-US"/>
              <a:t>为</a:t>
            </a:r>
            <a:r>
              <a:rPr lang="en-US" altLang="zh-CN"/>
              <a:t>3</a:t>
            </a:r>
            <a:r>
              <a:rPr lang="zh-CN" altLang="en-US"/>
              <a:t>，说明扩展头长度占</a:t>
            </a:r>
            <a:r>
              <a:rPr lang="en-US" altLang="zh-CN"/>
              <a:t>12</a:t>
            </a:r>
            <a:r>
              <a:rPr lang="zh-CN" altLang="en-US"/>
              <a:t>字节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一字节的扩展头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33500" y="3629025"/>
            <a:ext cx="1233805" cy="846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567305" y="3614420"/>
            <a:ext cx="846455" cy="86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541395" y="3521075"/>
            <a:ext cx="6928485" cy="1047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5400000">
            <a:off x="2075815" y="2535555"/>
            <a:ext cx="430530" cy="1915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20520" y="2661285"/>
            <a:ext cx="1534795" cy="617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Header</a:t>
            </a:r>
            <a:r>
              <a:rPr lang="zh-CN" altLang="en-US"/>
              <a:t>（两个字节）</a:t>
            </a:r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6923405" y="-113030"/>
            <a:ext cx="336550" cy="6757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15330" y="2305050"/>
            <a:ext cx="2553335" cy="60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Body</a:t>
            </a:r>
            <a:endParaRPr lang="en-US" altLang="zh-CN"/>
          </a:p>
        </p:txBody>
      </p:sp>
      <p:sp>
        <p:nvSpPr>
          <p:cNvPr id="14" name="左大括号 13"/>
          <p:cNvSpPr/>
          <p:nvPr/>
        </p:nvSpPr>
        <p:spPr>
          <a:xfrm rot="16200000">
            <a:off x="1771015" y="4370705"/>
            <a:ext cx="387350" cy="954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20520" y="5220970"/>
            <a:ext cx="688975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一个字节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一字节的扩展头例子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675" y="1825625"/>
            <a:ext cx="7993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两个字节的扩展头例子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985" y="1825625"/>
            <a:ext cx="8621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三、</a:t>
            </a:r>
            <a:r>
              <a:rPr lang="en-US" altLang="zh-CN" b="1">
                <a:solidFill>
                  <a:srgbClr val="FF0000"/>
                </a:solidFill>
              </a:rPr>
              <a:t>WebRTC</a:t>
            </a:r>
            <a:r>
              <a:rPr lang="zh-CN" altLang="en-US" b="1">
                <a:solidFill>
                  <a:srgbClr val="FF0000"/>
                </a:solidFill>
              </a:rPr>
              <a:t>用到的扩展头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8550" y="1825625"/>
            <a:ext cx="49136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三、</a:t>
            </a:r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扩展头详细信息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src/api/rtp_paramerters.h </a:t>
            </a:r>
            <a:r>
              <a:rPr lang="zh-CN" altLang="en-US"/>
              <a:t>中的</a:t>
            </a:r>
            <a:r>
              <a:rPr lang="en-US" altLang="zh-CN"/>
              <a:t>RtpExtension</a:t>
            </a:r>
            <a:r>
              <a:rPr lang="zh-CN" altLang="en-US"/>
              <a:t>结构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src/api/rtp_parameters.cc </a:t>
            </a:r>
            <a:r>
              <a:rPr lang="zh-CN" altLang="en-US"/>
              <a:t>中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src/modules/rtp_rtcp/source/rtp_header_extensions.cc </a:t>
            </a:r>
            <a:r>
              <a:rPr lang="zh-CN" altLang="en-US"/>
              <a:t>格式</a:t>
            </a:r>
            <a:r>
              <a:rPr lang="zh-CN" altLang="en-US"/>
              <a:t>详细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四、完整的</a:t>
            </a:r>
            <a:r>
              <a:rPr lang="en-US" altLang="zh-CN" b="1">
                <a:solidFill>
                  <a:srgbClr val="FF0000"/>
                </a:solidFill>
              </a:rPr>
              <a:t>RTP</a:t>
            </a:r>
            <a:r>
              <a:rPr lang="zh-CN" altLang="en-US" b="1">
                <a:solidFill>
                  <a:srgbClr val="FF0000"/>
                </a:solidFill>
              </a:rPr>
              <a:t>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9915" y="1475105"/>
            <a:ext cx="5535295" cy="4687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1005"/>
            <a:ext cx="10515600" cy="5756275"/>
          </a:xfrm>
        </p:spPr>
        <p:txBody>
          <a:bodyPr>
            <a:normAutofit fontScale="90000" lnSpcReduction="20000"/>
          </a:bodyPr>
          <a:p>
            <a:r>
              <a:rPr lang="en-US" altLang="zh-CN" b="1">
                <a:solidFill>
                  <a:srgbClr val="FF0000"/>
                </a:solidFill>
              </a:rPr>
              <a:t>一、</a:t>
            </a:r>
            <a:r>
              <a:rPr lang="en-US" altLang="zh-CN"/>
              <a:t>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RTP/RTCP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在协议栈中的位置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RTP Header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 b="1">
                <a:solidFill>
                  <a:srgbClr val="FF0000"/>
                </a:solidFill>
              </a:rPr>
              <a:t>1、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RTP Header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协议字段解析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、视频帧分包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Profile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	        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length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、实例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     1.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一字节的扩展头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 2.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一字节的扩展头例子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     3.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两个字节的扩展头例子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三、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用到的扩展头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、扩展头详细信息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四、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完整的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一、</a:t>
            </a:r>
            <a:r>
              <a:rPr lang="en-US" altLang="zh-CN" b="1" dirty="0">
                <a:solidFill>
                  <a:srgbClr val="FF0000"/>
                </a:solidFill>
              </a:rPr>
              <a:t>RTP/RTCP</a:t>
            </a:r>
            <a:r>
              <a:rPr lang="zh-CN" altLang="en-US" b="1" dirty="0">
                <a:solidFill>
                  <a:srgbClr val="FF0000"/>
                </a:solidFill>
              </a:rPr>
              <a:t>在协议栈中的位置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 descr="应用层"/>
          <p:cNvSpPr/>
          <p:nvPr/>
        </p:nvSpPr>
        <p:spPr>
          <a:xfrm>
            <a:off x="1085850" y="1825625"/>
            <a:ext cx="10267950" cy="118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7350" y="2514600"/>
            <a:ext cx="942975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RTP/RTCP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00" y="3390900"/>
            <a:ext cx="10248900" cy="1184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zh-CN" altLang="en-US" b="1" dirty="0">
                <a:solidFill>
                  <a:srgbClr val="FF0000"/>
                </a:solidFill>
              </a:rPr>
              <a:t>传输层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6850" y="4191000"/>
            <a:ext cx="98869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1085850" y="4984750"/>
            <a:ext cx="10515600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085850" y="6153150"/>
            <a:ext cx="106680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网络接口层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9505950" y="2590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9748266" y="568617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9748266" y="43693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/>
          <p:cNvSpPr/>
          <p:nvPr/>
        </p:nvSpPr>
        <p:spPr>
          <a:xfrm>
            <a:off x="3657600" y="300990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/>
          <p:cNvSpPr/>
          <p:nvPr/>
        </p:nvSpPr>
        <p:spPr>
          <a:xfrm>
            <a:off x="3793998" y="4447921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/>
          <p:cNvSpPr/>
          <p:nvPr/>
        </p:nvSpPr>
        <p:spPr>
          <a:xfrm>
            <a:off x="3818382" y="570865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RTP</a:t>
            </a:r>
            <a:r>
              <a:rPr lang="zh-CN" altLang="en-US" b="1" dirty="0">
                <a:solidFill>
                  <a:srgbClr val="FF0000"/>
                </a:solidFill>
              </a:rPr>
              <a:t>传输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734050" y="1690688"/>
            <a:ext cx="1524000" cy="4802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375" y="4114800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>
          <a:xfrm>
            <a:off x="3926166" y="3591332"/>
            <a:ext cx="1524000" cy="1627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</a:t>
            </a:r>
            <a:r>
              <a:rPr lang="en-US" altLang="zh-CN" dirty="0"/>
              <a:t>1500</a:t>
            </a:r>
            <a:r>
              <a:rPr lang="zh-CN" altLang="en-US" dirty="0"/>
              <a:t>字节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89733" y="4091781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8516774" y="3867752"/>
            <a:ext cx="1746808" cy="10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10565131" y="3423285"/>
            <a:ext cx="1523999" cy="174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418705" y="3891280"/>
            <a:ext cx="858520" cy="953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</a:rPr>
              <a:t>RTP Header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547" y="1690688"/>
            <a:ext cx="8446905" cy="4077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2.1  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RTP Header </a:t>
            </a:r>
            <a:r>
              <a:rPr lang="zh-CN" altLang="en-US" b="1">
                <a:solidFill>
                  <a:srgbClr val="FF0000"/>
                </a:solidFill>
              </a:rPr>
              <a:t>协议字段解析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170"/>
            <a:ext cx="10515600" cy="469011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v   :  </a:t>
            </a:r>
            <a:r>
              <a:rPr lang="zh-CN" altLang="en-US"/>
              <a:t>版本</a:t>
            </a:r>
            <a:endParaRPr lang="zh-CN" altLang="en-US"/>
          </a:p>
          <a:p>
            <a:r>
              <a:rPr lang="en-US" altLang="zh-CN"/>
              <a:t>P   :  </a:t>
            </a:r>
            <a:r>
              <a:rPr lang="zh-CN" altLang="en-US"/>
              <a:t>填充数据</a:t>
            </a:r>
            <a:r>
              <a:rPr lang="en-US" altLang="zh-CN"/>
              <a:t> 1:</a:t>
            </a:r>
            <a:r>
              <a:rPr lang="zh-CN" altLang="en-US"/>
              <a:t>代表有填充数据</a:t>
            </a:r>
            <a:r>
              <a:rPr lang="en-US" altLang="zh-CN"/>
              <a:t>   0: </a:t>
            </a:r>
            <a:r>
              <a:rPr lang="zh-CN" altLang="en-US"/>
              <a:t>没有补</a:t>
            </a:r>
            <a:r>
              <a:rPr lang="zh-CN" altLang="en-US">
                <a:sym typeface="+mn-ea"/>
              </a:rPr>
              <a:t>充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X   :  </a:t>
            </a:r>
            <a:r>
              <a:rPr lang="zh-CN" altLang="en-US"/>
              <a:t>是否有扩展头，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有扩展头</a:t>
            </a:r>
            <a:r>
              <a:rPr lang="en-US" altLang="zh-CN"/>
              <a:t>  0</a:t>
            </a:r>
            <a:r>
              <a:rPr lang="zh-CN" altLang="en-US"/>
              <a:t>：没有扩展头</a:t>
            </a:r>
            <a:endParaRPr lang="zh-CN" altLang="en-US"/>
          </a:p>
          <a:p>
            <a:r>
              <a:rPr lang="en-US" altLang="zh-CN"/>
              <a:t>CC : </a:t>
            </a:r>
            <a:r>
              <a:rPr lang="zh-CN" altLang="en-US"/>
              <a:t>这个源那些人产生的</a:t>
            </a:r>
            <a:r>
              <a:rPr lang="en-US" altLang="zh-CN"/>
              <a:t> </a:t>
            </a:r>
            <a:r>
              <a:rPr lang="en-US" altLang="zh-CN"/>
              <a:t>csrc</a:t>
            </a:r>
            <a:r>
              <a:rPr lang="zh-CN" altLang="en-US"/>
              <a:t>的个数</a:t>
            </a:r>
            <a:r>
              <a:rPr lang="en-US" altLang="zh-CN"/>
              <a:t> </a:t>
            </a:r>
            <a:r>
              <a:rPr lang="zh-CN" altLang="en-US"/>
              <a:t>几个贡献者</a:t>
            </a:r>
            <a:endParaRPr lang="zh-CN" altLang="en-US"/>
          </a:p>
          <a:p>
            <a:r>
              <a:rPr lang="en-US" altLang="zh-CN"/>
              <a:t>M  </a:t>
            </a:r>
            <a:r>
              <a:rPr lang="zh-CN" altLang="en-US"/>
              <a:t>：代表视频帧的最后一个帧</a:t>
            </a:r>
            <a:r>
              <a:rPr lang="en-US" altLang="zh-CN"/>
              <a:t> 1</a:t>
            </a:r>
            <a:r>
              <a:rPr lang="zh-CN" altLang="en-US"/>
              <a:t>：是视频帧的最后一帧，</a:t>
            </a:r>
            <a:r>
              <a:rPr lang="en-US" altLang="zh-CN"/>
              <a:t> 0</a:t>
            </a:r>
            <a:r>
              <a:rPr lang="zh-CN" altLang="en-US"/>
              <a:t>：不是最后一帧视频帧</a:t>
            </a:r>
            <a:endParaRPr lang="zh-CN" altLang="en-US"/>
          </a:p>
          <a:p>
            <a:r>
              <a:rPr lang="en-US" altLang="zh-CN"/>
              <a:t>PT :  </a:t>
            </a:r>
            <a:r>
              <a:rPr lang="zh-CN" altLang="en-US"/>
              <a:t>代表</a:t>
            </a:r>
            <a:r>
              <a:rPr lang="en-US" altLang="zh-CN"/>
              <a:t>payloadType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数据负载类型</a:t>
            </a:r>
            <a:r>
              <a:rPr lang="en-US" altLang="zh-CN"/>
              <a:t>  </a:t>
            </a:r>
            <a:r>
              <a:rPr lang="zh-CN" altLang="en-US"/>
              <a:t>例如：</a:t>
            </a:r>
            <a:r>
              <a:rPr lang="en-US" altLang="zh-CN"/>
              <a:t> </a:t>
            </a:r>
            <a:r>
              <a:rPr lang="zh-CN" altLang="en-US"/>
              <a:t>音频：</a:t>
            </a:r>
            <a:r>
              <a:rPr lang="en-US" altLang="zh-CN"/>
              <a:t>ops</a:t>
            </a:r>
            <a:r>
              <a:rPr lang="zh-CN" altLang="en-US"/>
              <a:t>：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视频：</a:t>
            </a:r>
            <a:r>
              <a:rPr lang="en-US" altLang="zh-CN"/>
              <a:t>127</a:t>
            </a:r>
            <a:endParaRPr lang="en-US" altLang="zh-CN"/>
          </a:p>
          <a:p>
            <a:r>
              <a:rPr lang="en-US" altLang="zh-CN"/>
              <a:t>Sequence Number: </a:t>
            </a:r>
            <a:r>
              <a:rPr lang="zh-CN" altLang="en-US"/>
              <a:t>数据有序</a:t>
            </a:r>
            <a:endParaRPr lang="zh-CN" altLang="en-US"/>
          </a:p>
          <a:p>
            <a:r>
              <a:rPr lang="en-US" altLang="zh-CN"/>
              <a:t>timestamp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产生时间戳</a:t>
            </a:r>
            <a:endParaRPr lang="zh-CN" altLang="en-US"/>
          </a:p>
          <a:p>
            <a:r>
              <a:rPr lang="en-US" altLang="zh-CN"/>
              <a:t>ssrc</a:t>
            </a:r>
            <a:r>
              <a:rPr lang="zh-CN" altLang="en-US"/>
              <a:t>：源（多路视频流</a:t>
            </a:r>
            <a:r>
              <a:rPr lang="en-US" altLang="zh-CN"/>
              <a:t>ssrc</a:t>
            </a:r>
            <a:r>
              <a:rPr lang="zh-CN" altLang="en-US"/>
              <a:t>判断）</a:t>
            </a:r>
            <a:endParaRPr lang="zh-CN" altLang="en-US"/>
          </a:p>
          <a:p>
            <a:r>
              <a:rPr lang="en-US" altLang="zh-CN"/>
              <a:t>csrc</a:t>
            </a:r>
            <a:r>
              <a:rPr lang="zh-CN" altLang="en-US"/>
              <a:t>：数据有几个贡献者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视频帧分包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等待一段时间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包还有来的话就跳帧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19115" y="1979295"/>
            <a:ext cx="1116330" cy="428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4805" y="3787775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123950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561080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342515" y="378841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126865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800225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4692650" y="3752850"/>
            <a:ext cx="687070" cy="3721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92543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53630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129780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96730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007300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0749280" y="3895090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14230" y="2981960"/>
            <a:ext cx="127571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427595" y="2939415"/>
            <a:ext cx="1375410" cy="6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Frame2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0749280" y="4853940"/>
            <a:ext cx="666115" cy="9074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9406890" y="4853940"/>
            <a:ext cx="666115" cy="9074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2.3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9905" y="1825625"/>
            <a:ext cx="86309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155"/>
            <a:ext cx="10515600" cy="1325563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2.4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r>
              <a:rPr lang="en-US" altLang="zh-CN" b="1">
                <a:solidFill>
                  <a:srgbClr val="FF0000"/>
                </a:solidFill>
              </a:rPr>
              <a:t>Profile扩展头Profile 分为两种类型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profile</a:t>
            </a:r>
            <a:r>
              <a:rPr lang="zh-CN" altLang="en-US"/>
              <a:t>：占用两个字节</a:t>
            </a:r>
            <a:endParaRPr lang="zh-CN" altLang="en-US"/>
          </a:p>
          <a:p>
            <a:r>
              <a:rPr lang="en-US" altLang="zh-CN"/>
              <a:t>profile</a:t>
            </a:r>
            <a:r>
              <a:rPr lang="zh-CN" altLang="en-US"/>
              <a:t>值为</a:t>
            </a:r>
            <a:r>
              <a:rPr lang="en-US" altLang="zh-CN"/>
              <a:t>0XBE</a:t>
            </a:r>
            <a:r>
              <a:rPr lang="zh-CN" altLang="en-US"/>
              <a:t>、</a:t>
            </a:r>
            <a:r>
              <a:rPr lang="en-US" altLang="zh-CN"/>
              <a:t>0XDE</a:t>
            </a:r>
            <a:r>
              <a:rPr lang="zh-CN" altLang="en-US"/>
              <a:t>、扩展项的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len</a:t>
            </a:r>
            <a:r>
              <a:rPr lang="zh-CN" altLang="en-US"/>
              <a:t>占一个字节</a:t>
            </a:r>
            <a:endParaRPr lang="zh-CN" altLang="en-US"/>
          </a:p>
          <a:p>
            <a:r>
              <a:rPr lang="en-US" altLang="zh-CN"/>
              <a:t>profile</a:t>
            </a:r>
            <a:r>
              <a:rPr lang="zh-CN" altLang="en-US"/>
              <a:t>值为</a:t>
            </a:r>
            <a:r>
              <a:rPr lang="en-US" altLang="zh-CN"/>
              <a:t>0X10</a:t>
            </a:r>
            <a:r>
              <a:rPr lang="zh-CN" altLang="en-US"/>
              <a:t>、</a:t>
            </a:r>
            <a:r>
              <a:rPr lang="en-US" altLang="zh-CN"/>
              <a:t>0X0X</a:t>
            </a:r>
            <a:r>
              <a:rPr lang="zh-CN" altLang="en-US"/>
              <a:t>，扩展项的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len</a:t>
            </a:r>
            <a:r>
              <a:rPr lang="zh-CN" altLang="en-US"/>
              <a:t>占两个字节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E0ODk4YzZkMjdmMDFlMzZhYmM3NDY1ZmE0ODEwN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宽屏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微软雅黑</vt:lpstr>
      <vt:lpstr>等线</vt:lpstr>
      <vt:lpstr>Calibri</vt:lpstr>
      <vt:lpstr>Arial Unicode MS</vt:lpstr>
      <vt:lpstr>Office 主题​​</vt:lpstr>
      <vt:lpstr>RTP协议 </vt:lpstr>
      <vt:lpstr>PowerPoint 演示文稿</vt:lpstr>
      <vt:lpstr>一、RTP/RTCP在协议栈中的位置</vt:lpstr>
      <vt:lpstr>RTP传输</vt:lpstr>
      <vt:lpstr>二、RTP Header</vt:lpstr>
      <vt:lpstr>2.1  、RTP Header 协议字段解析</vt:lpstr>
      <vt:lpstr>2.2、 视频帧分包</vt:lpstr>
      <vt:lpstr>2.3、扩展头</vt:lpstr>
      <vt:lpstr>2.4、扩展头Profile</vt:lpstr>
      <vt:lpstr>2.5、扩展头length</vt:lpstr>
      <vt:lpstr>一字节的扩展头</vt:lpstr>
      <vt:lpstr>一字节的扩展头例子</vt:lpstr>
      <vt:lpstr>两个字节的扩展头例子</vt:lpstr>
      <vt:lpstr>三、WebRTC用到的扩展头</vt:lpstr>
      <vt:lpstr>三、1.扩展头详细信息</vt:lpstr>
      <vt:lpstr>四、完整的RTP头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RTP协议 </dc:title>
  <dc:creator>chensong</dc:creator>
  <cp:lastModifiedBy>chensong</cp:lastModifiedBy>
  <cp:revision>118</cp:revision>
  <dcterms:created xsi:type="dcterms:W3CDTF">2022-05-18T11:38:00Z</dcterms:created>
  <dcterms:modified xsi:type="dcterms:W3CDTF">2022-05-29T14:26:20Z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56C04652755A4BEC8CFC9451ADBBAD47</vt:lpwstr>
  </property>
  <property fmtid="{D5CDD505-2E9C-101B-9397-08002B2CF9AE}" pid="3" name="KSOProductBuildVer">
    <vt:lpwstr>2052-11.1.0.11744</vt:lpwstr>
  </property>
</Properties>
</file>