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80" r:id="rId9"/>
    <p:sldId id="265" r:id="rId10"/>
    <p:sldId id="264" r:id="rId11"/>
    <p:sldId id="262" r:id="rId12"/>
    <p:sldId id="315" r:id="rId13"/>
    <p:sldId id="263" r:id="rId14"/>
    <p:sldId id="266" r:id="rId15"/>
    <p:sldId id="268" r:id="rId16"/>
    <p:sldId id="270" r:id="rId17"/>
    <p:sldId id="278" r:id="rId18"/>
    <p:sldId id="279" r:id="rId19"/>
    <p:sldId id="269" r:id="rId20"/>
    <p:sldId id="272" r:id="rId21"/>
    <p:sldId id="273" r:id="rId22"/>
    <p:sldId id="271" r:id="rId23"/>
    <p:sldId id="267" r:id="rId24"/>
    <p:sldId id="275" r:id="rId25"/>
    <p:sldId id="274" r:id="rId26"/>
    <p:sldId id="277" r:id="rId27"/>
    <p:sldId id="276" r:id="rId28"/>
    <p:sldId id="282" r:id="rId29"/>
    <p:sldId id="283" r:id="rId30"/>
    <p:sldId id="285" r:id="rId31"/>
    <p:sldId id="294" r:id="rId32"/>
    <p:sldId id="292" r:id="rId33"/>
    <p:sldId id="295" r:id="rId34"/>
    <p:sldId id="293" r:id="rId35"/>
    <p:sldId id="286" r:id="rId36"/>
    <p:sldId id="287" r:id="rId37"/>
    <p:sldId id="288" r:id="rId38"/>
    <p:sldId id="289" r:id="rId39"/>
    <p:sldId id="290" r:id="rId40"/>
    <p:sldId id="291" r:id="rId41"/>
    <p:sldId id="284" r:id="rId42"/>
    <p:sldId id="296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大纲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一，丢包重传NACK与RTX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RTX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的作用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NACK/RTX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的工作机制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NACK/RTX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涉及到的几个问题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二、判断包位置的关键算法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、一个关键的函数：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AheadOf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三、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中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的处理流程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调用栈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四、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如何判断是否丢包的逻辑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判断是否初始化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如果这次来的seq与上次一样，是重复包， 退出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、如何判断是否找回来的包？？？  恢复包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、NackModule::AddPacketsToNack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初步判断有哪些包丢包了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5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GetNackBatch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真真判定丢包的函数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6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周期性执行的函数NackModule::Process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	7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、Process函数和OnReceivedPacket函数都有有发送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函数目的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五、WebRTC中VP8关键帧的判断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9990"/>
          </a:xfrm>
        </p:spPr>
        <p:txBody>
          <a:bodyPr>
            <a:normAutofit/>
          </a:bodyPr>
          <a:p>
            <a:pPr algn="ctr"/>
            <a:r>
              <a:rPr lang="zh-CN" altLang="en-US" b="1">
                <a:solidFill>
                  <a:srgbClr val="FF0000"/>
                </a:solidFill>
                <a:sym typeface="+mn-ea"/>
              </a:rPr>
              <a:t>三、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中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的处理流程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整个调用流程图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5470" y="1811655"/>
            <a:ext cx="84810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调用栈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4440" y="1825625"/>
            <a:ext cx="97237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BaseChanel</a:t>
            </a:r>
            <a:r>
              <a:rPr lang="zh-CN" altLang="en-US" b="1">
                <a:solidFill>
                  <a:srgbClr val="FF0000"/>
                </a:solidFill>
              </a:rPr>
              <a:t>创建时机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825" y="96520"/>
            <a:ext cx="14607540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5090"/>
          </a:xfrm>
        </p:spPr>
        <p:txBody>
          <a:bodyPr>
            <a:normAutofit/>
          </a:bodyPr>
          <a:p>
            <a:pPr algn="ctr"/>
            <a:r>
              <a:rPr lang="zh-CN" altLang="en-US" b="1">
                <a:solidFill>
                  <a:srgbClr val="FF0000"/>
                </a:solidFill>
                <a:sym typeface="+mn-ea"/>
              </a:rPr>
              <a:t>四、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如何判断是否丢包的逻辑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685"/>
          </a:xfrm>
        </p:spPr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NackModule::OnReceivedPacket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NackModule </a:t>
            </a:r>
            <a:r>
              <a:rPr lang="zh-CN" altLang="en-US" b="1">
                <a:solidFill>
                  <a:srgbClr val="FF0000"/>
                </a:solidFill>
              </a:rPr>
              <a:t>创建时机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50185"/>
            <a:ext cx="10515600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360805"/>
            <a:ext cx="22492970" cy="53193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1.1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判断是否初始化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3890"/>
            <a:ext cx="10515600" cy="4351338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 i</a:t>
            </a:r>
            <a:r>
              <a:rPr lang="zh-CN" altLang="en-US">
                <a:sym typeface="+mn-ea"/>
              </a:rPr>
              <a:t>nt NackModule::OnReceivedPacket(uint16_t seq_num,  bool is_keyframe,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bool is_recovered)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rtc::CritScope lock(&amp;crit_);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  bool is_retransmitted = true;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// 1. 判断是否第一次， 初始化  完成就退出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if (!initialized_)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newest_seq_num_ = seq_num;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if (is_keyframe)// 这个包是否关键帧===》》 为什么要识别关键帧？？？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keyframe_list_.insert(seq_num);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initialized_ = true;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return 0;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...}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2. 如果这次来的seq与上次一样，是重复包， 退出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// 2. 如果这次来的seq与上次一样，是重复包， 退出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if (seq_num == newest_seq_num_)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return 0;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// 即不是第一个包和重复包就判断包顺序哈 seq_num在newest_seq_num之前就要删除了哈  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// 3. 如果是上次处理前面的包， 这个包已经失效了， 如果还在nack列表中， 需要删除的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// 说明这个包晚到达了 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if (AheadOf(newest_seq_num_, seq_num)) {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// An out of order packet has been received.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auto nack_list_it = nack_list_.find(seq_num);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int nacks_sent_for_packet = 0;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if (nack_list_it != nack_list_.end()) {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  nacks_sent_for_packet = nack_list_it-&gt;second.retries;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  nack_list_.erase(nack_list_it);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}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if (!is_retransmitted)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  UpdateReorderingStatistics(seq_num);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  return nacks_sent_for_packet;</a:t>
            </a:r>
            <a:endParaRPr lang="zh-CN" altLang="en-US" b="1"/>
          </a:p>
          <a:p>
            <a:pPr marL="0" indent="0" algn="l">
              <a:lnSpc>
                <a:spcPct val="50000"/>
              </a:lnSpc>
              <a:buNone/>
            </a:pPr>
            <a:r>
              <a:rPr lang="zh-CN" altLang="en-US" b="1"/>
              <a:t>  }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一、丢包重传NACK与RTX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  <a:sym typeface="+mn-ea"/>
              </a:rPr>
              <a:t>如果判断是否是key帧？？？ 哈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// 4. 如果判断是否是key帧？？？ 哈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if (is_keyframe)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keyframe_list_.insert(seq_num); // 如果该报属于key帧， 保持起来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// And remove old ones so we don't accumulate keyframes.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// 5. 找到最小边界点，   超出10000个就要删除之前的数据 ， 这个是实时系统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auto it = keyframe_list_.lower_bound(seq_num - kMaxPacketAge);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if (it != keyframe_list_.begin())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keyframe_list_.erase(keyframe_list_.begin(), it);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、如何判断是否找回来的包？？？  恢复包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// 6. 如何判断是否找回来的包？？？  恢复包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if (is_recovered)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recovered_list_.insert(seq_num); // 如果该包是属于key帧，保持起来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// Remove old ones so we don't accumulate recovered packets.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//  是否超出项 超出项也删除了  ， 最大项也是10000哈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auto it = recovered_list_.lower_bound(seq_num - kMaxPacketAge);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(it != recovered_list_.begin())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recovered_list_.erase(recovered_list_.begin(), it);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// Do not send nack for packets recovered by FEC or RTX.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情况分析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// 7. 什么情况会走到这边呢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    1、不是第一个包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    2. 不是一个重复的包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    3、 不是在new_seq_num之前的包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    4、 不是一个恢复包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  有两种情况会走到这边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    1、  上一次处理的包的后面的一个包哈   有序的包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    2、  上一次处理的包 后面隔好几个包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AddPacketsToNack</a:t>
            </a:r>
            <a:r>
              <a:rPr lang="zh-CN" altLang="en-US"/>
              <a:t>(newest_seq_num_ + 1, seq_num);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newest_seq_num_ = seq_num;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// Are there any nacks that are waiting for this seq_num.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std::vector&lt;uint16_t&gt; nack_batch = </a:t>
            </a:r>
            <a:r>
              <a:rPr lang="zh-CN" altLang="en-US">
                <a:solidFill>
                  <a:srgbClr val="FF0000"/>
                </a:solidFill>
              </a:rPr>
              <a:t>GetNackBatch</a:t>
            </a:r>
            <a:r>
              <a:rPr lang="zh-CN" altLang="en-US"/>
              <a:t>(kSeqNumOnly);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if (!nack_batch.empty())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nack_sender_-&gt;SendNack(nack_batch);  // 告诉对方真真哪些包丢失了 需要重传哈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、NackModule::AddPacketsToNack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初步判断有哪些包丢包了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// 1. 开始到结束之间有多大距离 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uint16_t num_new_nacks = ForwardDiff(seq_num_start, seq_num_end);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if (nack_list_.size() + num_new_nacks &gt; kMaxNackPackets) {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while (RemovePacketsUntilKeyFrame() &amp;&amp;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       nack_list_.size() + num_new_nacks &gt; kMaxNackPackets) {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}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// 1.1、 极端情况  没有删除， 就要清除nack， 然后发送请求关键帧给对方  让解码器从新工作哈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if (nack_list_.size() + num_new_nacks &gt; kMaxNackPackets) {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  nack_list_.clear();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  RTC_LOG(LS_WARNING) &lt;&lt; "NACK list full, clearing NACK"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                         " list and requesting keyframe.";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  keyframe_request_sender_-&gt;RequestKeyFrame();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  return;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  }</a:t>
            </a:r>
            <a:endParaRPr lang="zh-CN" altLang="en-US" b="1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/>
              <a:t>  }</a:t>
            </a:r>
            <a:endParaRPr lang="zh-CN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、NackModule::AddPacketsToNack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初步判断有哪些包丢包了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// 2、 遍历seq_num_start 到seq_num_end 之间 是否有丢包 有的话 就放到nack_list_中哈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for (uint16_t seq_num = seq_num_start; seq_num != seq_num_end; ++seq_num)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Do not send nack for packets that are already recovered by FEC or RTX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// 2.1 是否已经通过FEC或者RTX恢复了 该包 恢复了 就不需要放到nack_list_列表中去哈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(recovered_list_.find(seq_num) != recovered_list_.end())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continue;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NackInfo nack_info(seq_num, seq_num + WaitNumberOfPackets(0.5),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clock_-&gt;TimeInMilliseconds());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RTC_DCHECK(nack_list_.find(seq_num) == nack_list_.end());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nack_list_[seq_num] = nack_info;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GetNackBatch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（真真判定丢包的函数）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// 遍历所有可疑包 如果包符合条件 就插入nack_batch中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std::vector&lt;uint16_t&gt; NackModule::GetNackBatch(NackFilterOptions options) {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	// 1. 标识以seq_num为判断条件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bool consider_seq_num = options != kTimeOnly;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// 2. 标识以timestamp为判断条件 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bool consider_timestamp = options != kSeqNumOnly;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int64_t now_ms = clock_-&gt;TimeInMilliseconds();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std::vector&lt;uint16_t&gt; nack_batch;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auto it = nack_list_.begin();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while (it != nack_list_.end()) {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// 1. send_nack_delay_ms_ 默认为0 ， 可修改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bool delay_timed_out = now_ms - it-&gt;second.created_at_time &gt;= send_nack_delay_ms_;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// 2. 从一次发送开始到现在， 是否超过了一个RTT的回路的时长 时间  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// 需要得到一个RTT防止重复传送的情况 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bool nack_on_rtt_passed = now_ms - it-&gt;second.sent_at_time &gt;= rtt_ms_;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// 3、 第一次发送和最后处理包之前的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bool nack_on_seq_num_passed = it-&gt;second.sent_at_time /*如果是第一次发送*/== -1 &amp;&amp;</a:t>
            </a:r>
            <a:endParaRPr lang="zh-CN" altLang="en-US" sz="1500" b="1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500" b="1"/>
              <a:t>AheadOrAt(newest_seq_num_, it-&gt;second.send_at_seq_num)/*该包在最后处理的包之前*/;</a:t>
            </a:r>
            <a:endParaRPr lang="zh-CN" altLang="en-US" sz="15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判断的条件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// 符合条件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if (</a:t>
            </a:r>
            <a:r>
              <a:rPr lang="zh-CN" altLang="en-US">
                <a:solidFill>
                  <a:srgbClr val="FF0000"/>
                </a:solidFill>
              </a:rPr>
              <a:t>delay_timed_out</a:t>
            </a:r>
            <a:r>
              <a:rPr lang="zh-CN" altLang="en-US"/>
              <a:t> &amp;&amp; ((</a:t>
            </a:r>
            <a:r>
              <a:rPr lang="zh-CN" altLang="en-US">
                <a:solidFill>
                  <a:srgbClr val="FF0000"/>
                </a:solidFill>
              </a:rPr>
              <a:t>consider_seq_num</a:t>
            </a:r>
            <a:r>
              <a:rPr lang="zh-CN" altLang="en-US"/>
              <a:t> &amp;&amp; </a:t>
            </a:r>
            <a:r>
              <a:rPr lang="zh-CN" altLang="en-US">
                <a:solidFill>
                  <a:srgbClr val="FF0000"/>
                </a:solidFill>
              </a:rPr>
              <a:t>nack_on_seq_num_passed</a:t>
            </a:r>
            <a:r>
              <a:rPr lang="zh-CN" altLang="en-US"/>
              <a:t>) ||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                      (</a:t>
            </a:r>
            <a:r>
              <a:rPr lang="zh-CN" altLang="en-US">
                <a:solidFill>
                  <a:srgbClr val="FF0000"/>
                </a:solidFill>
              </a:rPr>
              <a:t>consider_timestamp</a:t>
            </a:r>
            <a:r>
              <a:rPr lang="zh-CN" altLang="en-US"/>
              <a:t> &amp;&amp; </a:t>
            </a:r>
            <a:r>
              <a:rPr lang="zh-CN" altLang="en-US">
                <a:solidFill>
                  <a:srgbClr val="FF0000"/>
                </a:solidFill>
              </a:rPr>
              <a:t>nack_on_rtt_passed</a:t>
            </a:r>
            <a:r>
              <a:rPr lang="zh-CN" altLang="en-US"/>
              <a:t>))) {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nack_batch.emplace_back(it-&gt;second.seq_num);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++it-&gt;second.retries;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it-&gt;second.sent_at_time = now_ms;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	  // 尝试10次 在nack_list列表中没有发现 就要删除了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if (it-&gt;second.retries &gt;= kMaxNackRetries/*</a:t>
            </a:r>
            <a:r>
              <a:rPr lang="zh-CN" altLang="en-US">
                <a:solidFill>
                  <a:srgbClr val="FF0000"/>
                </a:solidFill>
              </a:rPr>
              <a:t>kMaxNackRetries</a:t>
            </a:r>
            <a:r>
              <a:rPr lang="zh-CN" altLang="en-US"/>
              <a:t>= 10*/) {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  RTC_LOG(LS_WARNING) &lt;&lt; "Sequence number " &lt;&lt; it-&gt;second.seq_num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                      &lt;&lt; " removed from NACK list due to max retries.";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  it = nack_list_.erase(it);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} else {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  ++it;   }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  continue;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  ++it;  }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  return nack_batch;</a:t>
            </a:r>
            <a:endParaRPr lang="zh-CN" altLang="en-US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6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周期性执行的函数NackModule::Process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void NackModule::Process() {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if (nack_sender_) {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std::vector&lt;uint16_t&gt; nack_batch;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{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  rtc::CritScope lock(&amp;crit_);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  nack_batch = GetNackBatch(kTimeOnly);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} 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if (!nack_batch.empty())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  nack_sender_-&gt;SendNack(nack_batch);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} 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int64_t now_ms = clock_-&gt;TimeInMilliseconds();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if (next_process_time_ms_ == -1) {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next_process_time_ms_ = now_ms + kProcessIntervalMs;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} else {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  next_process_time_ms_ = next_process_time_ms_ + kProcessIntervalMs + (now_ms - next_process_time_ms_) / kProcessIntervalMs * kProcessIntervalMs;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  }</a:t>
            </a:r>
            <a:endParaRPr lang="zh-CN" altLang="en-US" sz="14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、Process函数和OnReceivedPacket函数都有有发送</a:t>
            </a:r>
            <a:r>
              <a:rPr lang="en-US" altLang="zh-CN" b="1">
                <a:solidFill>
                  <a:srgbClr val="FF0000"/>
                </a:solidFill>
              </a:rPr>
              <a:t>nack</a:t>
            </a:r>
            <a:r>
              <a:rPr lang="zh-CN" altLang="en-US" b="1">
                <a:solidFill>
                  <a:srgbClr val="FF0000"/>
                </a:solidFill>
              </a:rPr>
              <a:t>函数目的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一个是时间查找丢失的包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2. </a:t>
            </a:r>
            <a:r>
              <a:rPr lang="zh-CN" altLang="en-US" b="1"/>
              <a:t>一个</a:t>
            </a:r>
            <a:r>
              <a:rPr lang="en-US" altLang="zh-CN" b="1"/>
              <a:t>seq_num</a:t>
            </a:r>
            <a:r>
              <a:rPr lang="zh-CN" altLang="en-US" b="1"/>
              <a:t>的顺序查找丢失包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这个</a:t>
            </a:r>
            <a:r>
              <a:rPr lang="en-US" altLang="zh-CN" b="1">
                <a:solidFill>
                  <a:srgbClr val="FF0000"/>
                </a:solidFill>
              </a:rPr>
              <a:t>WebRTC</a:t>
            </a:r>
            <a:r>
              <a:rPr lang="zh-CN" altLang="en-US" b="1">
                <a:solidFill>
                  <a:srgbClr val="FF0000"/>
                </a:solidFill>
              </a:rPr>
              <a:t>在</a:t>
            </a:r>
            <a:r>
              <a:rPr lang="en-US" altLang="zh-CN" b="1">
                <a:solidFill>
                  <a:srgbClr val="FF0000"/>
                </a:solidFill>
              </a:rPr>
              <a:t>m74</a:t>
            </a:r>
            <a:r>
              <a:rPr lang="zh-CN" altLang="en-US" b="1">
                <a:solidFill>
                  <a:srgbClr val="FF0000"/>
                </a:solidFill>
              </a:rPr>
              <a:t>版本中设计怎么样哈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给你会怎么设计这个丢包重传哈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0370"/>
            <a:ext cx="10515600" cy="5153660"/>
          </a:xfrm>
        </p:spPr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  <a:sym typeface="+mn-ea"/>
              </a:rPr>
              <a:t>五、WebRTC中VP8关键帧的判断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NACK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>
                <a:solidFill>
                  <a:srgbClr val="FF0000"/>
                </a:solidFill>
              </a:rPr>
              <a:t>RTX</a:t>
            </a:r>
            <a:r>
              <a:rPr lang="zh-CN" altLang="en-US" b="1">
                <a:solidFill>
                  <a:srgbClr val="FF0000"/>
                </a:solidFill>
              </a:rPr>
              <a:t>的作用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、</a:t>
            </a:r>
            <a:r>
              <a:rPr lang="en-US" altLang="zh-CN" sz="3600" b="1"/>
              <a:t>NACK</a:t>
            </a:r>
            <a:r>
              <a:rPr lang="zh-CN" altLang="en-US" sz="3600" b="1"/>
              <a:t>用于通知丢失了哪些包</a:t>
            </a:r>
            <a:endParaRPr lang="zh-CN" altLang="en-US" sz="3600" b="1"/>
          </a:p>
          <a:p>
            <a:pPr marL="0" indent="0">
              <a:buNone/>
            </a:pPr>
            <a:r>
              <a:rPr lang="en-US" altLang="zh-CN" sz="3600" b="1"/>
              <a:t>2</a:t>
            </a:r>
            <a:r>
              <a:rPr lang="zh-CN" altLang="en-US" sz="3600" b="1"/>
              <a:t>、</a:t>
            </a:r>
            <a:r>
              <a:rPr lang="en-US" altLang="zh-CN" sz="3600" b="1"/>
              <a:t>RTX</a:t>
            </a:r>
            <a:r>
              <a:rPr lang="zh-CN" altLang="en-US" sz="3600" b="1"/>
              <a:t>用于重传丢失的包</a:t>
            </a:r>
            <a:endParaRPr lang="zh-CN" altLang="en-US" sz="3600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···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a=rtpmap:96 VP8/90000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a=rtcp-fb:96 goog-remb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a=rtcp-fb:96 transport-cc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a=rtcp-fb:96 ccm fir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a=rtcp-fb:96 nack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a=rtcp-fb:96 nack pli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a=rtpmap:97 rtx/90000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a=fmtp:97 apt=96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···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VP8 RTP</a:t>
            </a:r>
            <a:r>
              <a:rPr lang="zh-CN" altLang="en-US" b="1">
                <a:solidFill>
                  <a:srgbClr val="FF0000"/>
                </a:solidFill>
              </a:rPr>
              <a:t>结构图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7015" y="1825625"/>
            <a:ext cx="66173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VP8 Payload </a:t>
            </a:r>
            <a:r>
              <a:rPr lang="zh-CN" altLang="en-US" b="1">
                <a:solidFill>
                  <a:srgbClr val="FF0000"/>
                </a:solidFill>
              </a:rPr>
              <a:t>结构图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62835"/>
            <a:ext cx="105156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690" y="2522855"/>
            <a:ext cx="10515600" cy="1811655"/>
          </a:xfrm>
        </p:spPr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VP8 Payload</a:t>
            </a:r>
            <a:r>
              <a:rPr lang="zh-CN" altLang="en-US" b="1">
                <a:solidFill>
                  <a:srgbClr val="FF0000"/>
                </a:solidFill>
              </a:rPr>
              <a:t>描述符两种结构</a:t>
            </a:r>
            <a:br>
              <a:rPr lang="zh-CN" altLang="en-US" b="1">
                <a:solidFill>
                  <a:srgbClr val="FF0000"/>
                </a:solidFill>
              </a:rPr>
            </a:b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VP8 Payload </a:t>
            </a:r>
            <a:r>
              <a:rPr lang="zh-CN" altLang="en-US" b="1">
                <a:solidFill>
                  <a:srgbClr val="FF0000"/>
                </a:solidFill>
              </a:rPr>
              <a:t>描述符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165" y="1385570"/>
            <a:ext cx="6868795" cy="4351655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15" y="1385570"/>
            <a:ext cx="70770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Write VP8 payload 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7145" y="2595880"/>
            <a:ext cx="70770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3.3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VP8 Payload </a:t>
            </a:r>
            <a:r>
              <a:rPr lang="zh-CN" altLang="en-US" b="1">
                <a:solidFill>
                  <a:srgbClr val="FF0000"/>
                </a:solidFill>
              </a:rPr>
              <a:t>区别和字段含义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 </a:t>
            </a:r>
            <a:r>
              <a:rPr lang="zh-CN" altLang="en-US"/>
              <a:t>两者的区别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pictureID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第一个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7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位第二种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字段含义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X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：代表是否下面一行有扩展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[I|L|T|K|RSV]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：预留的字段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N:  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：代表是非参考帧，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：是参考帧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：是否属于视频帧分片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：视频帧的第一个分片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：其他分片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：预留位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PID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：表示分片的序号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最大不超过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8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VP8</a:t>
            </a:r>
            <a:r>
              <a:rPr lang="zh-CN" altLang="en-US"/>
              <a:t>中</a:t>
            </a:r>
            <a:r>
              <a:rPr lang="en-US" altLang="zh-CN"/>
              <a:t> Payload </a:t>
            </a:r>
            <a:r>
              <a:rPr lang="zh-CN" altLang="en-US"/>
              <a:t>扩展字段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130" y="1350010"/>
            <a:ext cx="11382375" cy="1277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7405" y="3597910"/>
            <a:ext cx="72644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I: 1:</a:t>
            </a:r>
            <a:r>
              <a:rPr lang="zh-CN" altLang="en-US"/>
              <a:t>扩展位，该位置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表示后面紧跟扩展一个字节</a:t>
            </a:r>
            <a:r>
              <a:rPr lang="en-US" altLang="zh-CN"/>
              <a:t> 0</a:t>
            </a:r>
            <a:r>
              <a:rPr lang="zh-CN" altLang="en-US"/>
              <a:t>：不增加一个字节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：在</a:t>
            </a:r>
            <a:r>
              <a:rPr lang="en-US" altLang="zh-CN"/>
              <a:t>L</a:t>
            </a:r>
            <a:r>
              <a:rPr lang="zh-CN" altLang="en-US"/>
              <a:t>行增加一个字节：</a:t>
            </a:r>
            <a:r>
              <a:rPr lang="en-US" altLang="zh-CN"/>
              <a:t> 0</a:t>
            </a:r>
            <a:r>
              <a:rPr lang="zh-CN" altLang="en-US"/>
              <a:t>：不增加</a:t>
            </a:r>
            <a:endParaRPr lang="zh-CN" altLang="en-US"/>
          </a:p>
          <a:p>
            <a:r>
              <a:rPr lang="en-US" altLang="zh-CN"/>
              <a:t>T/K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如何是</a:t>
            </a:r>
            <a:r>
              <a:rPr lang="en-US" altLang="zh-CN"/>
              <a:t>1</a:t>
            </a:r>
            <a:r>
              <a:rPr lang="zh-CN" altLang="en-US"/>
              <a:t>：就在下面增加一个字节：</a:t>
            </a:r>
            <a:r>
              <a:rPr lang="en-US" altLang="zh-CN"/>
              <a:t> 0</a:t>
            </a:r>
            <a:r>
              <a:rPr lang="zh-CN" altLang="en-US"/>
              <a:t>不增加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描述符中的扩展字节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</a:t>
            </a:r>
            <a:r>
              <a:rPr lang="zh-CN" altLang="en-US"/>
              <a:t>，该位置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表示存在</a:t>
            </a:r>
            <a:r>
              <a:rPr lang="en-US" altLang="zh-CN"/>
              <a:t>PictureID</a:t>
            </a:r>
            <a:r>
              <a:rPr lang="zh-CN" altLang="en-US"/>
              <a:t>，且其紧跟在扩展字节之后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L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该位置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表示存在</a:t>
            </a:r>
            <a:r>
              <a:rPr lang="en-US" altLang="zh-CN"/>
              <a:t>TLOPICIDX</a:t>
            </a:r>
            <a:r>
              <a:rPr lang="zh-CN" altLang="en-US"/>
              <a:t>，它跟在</a:t>
            </a:r>
            <a:r>
              <a:rPr lang="en-US" altLang="zh-CN"/>
              <a:t>PictureID</a:t>
            </a:r>
            <a:r>
              <a:rPr lang="zh-CN" altLang="en-US"/>
              <a:t>之后，且</a:t>
            </a:r>
            <a:r>
              <a:rPr lang="en-US" altLang="zh-CN"/>
              <a:t>T</a:t>
            </a:r>
            <a:r>
              <a:rPr lang="zh-CN" altLang="en-US"/>
              <a:t>位必须置</a:t>
            </a:r>
            <a:r>
              <a:rPr lang="en-US" altLang="zh-CN"/>
              <a:t>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T</a:t>
            </a:r>
            <a:r>
              <a:rPr lang="zh-CN" altLang="en-US"/>
              <a:t>，该位置</a:t>
            </a:r>
            <a:r>
              <a:rPr lang="en-US" altLang="zh-CN"/>
              <a:t>1</a:t>
            </a:r>
            <a:r>
              <a:rPr lang="zh-CN" altLang="en-US"/>
              <a:t>或者（</a:t>
            </a:r>
            <a:r>
              <a:rPr lang="en-US" altLang="zh-CN"/>
              <a:t>T=0</a:t>
            </a:r>
            <a:r>
              <a:rPr lang="zh-CN" altLang="en-US"/>
              <a:t>其</a:t>
            </a:r>
            <a:r>
              <a:rPr lang="en-US" altLang="zh-CN"/>
              <a:t>K=1</a:t>
            </a:r>
            <a:r>
              <a:rPr lang="zh-CN" altLang="en-US"/>
              <a:t>），</a:t>
            </a:r>
            <a:r>
              <a:rPr lang="en-US" altLang="zh-CN"/>
              <a:t>TID/Y/KEYIDX</a:t>
            </a:r>
            <a:r>
              <a:rPr lang="zh-CN" altLang="en-US"/>
              <a:t>字节存在，否则不存在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</a:t>
            </a:r>
            <a:r>
              <a:rPr lang="zh-CN" altLang="en-US"/>
              <a:t>，置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TID/Y/KEYIDX</a:t>
            </a:r>
            <a:r>
              <a:rPr lang="zh-CN" altLang="en-US"/>
              <a:t>字节存在；</a:t>
            </a:r>
            <a:r>
              <a:rPr lang="en-US" altLang="zh-CN"/>
              <a:t>T=1</a:t>
            </a:r>
            <a:r>
              <a:rPr lang="zh-CN" altLang="en-US"/>
              <a:t>且</a:t>
            </a:r>
            <a:r>
              <a:rPr lang="en-US" altLang="zh-CN"/>
              <a:t>K=0</a:t>
            </a:r>
            <a:r>
              <a:rPr lang="zh-CN" altLang="en-US"/>
              <a:t>，</a:t>
            </a:r>
            <a:r>
              <a:rPr lang="en-US" altLang="zh-CN"/>
              <a:t>KEYIDX</a:t>
            </a:r>
            <a:r>
              <a:rPr lang="zh-CN" altLang="en-US"/>
              <a:t>域被忽略；否则</a:t>
            </a:r>
            <a:r>
              <a:rPr lang="en-US" altLang="zh-CN"/>
              <a:t>TID/Y/KEYIDX</a:t>
            </a:r>
            <a:r>
              <a:rPr lang="zh-CN" altLang="en-US"/>
              <a:t>字节不存在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SRV</a:t>
            </a:r>
            <a:r>
              <a:rPr lang="zh-CN" altLang="en-US"/>
              <a:t>，保留，必须设置为</a:t>
            </a:r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需要注意的点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PictureID</a:t>
            </a:r>
            <a:r>
              <a:rPr lang="zh-CN" altLang="en-US"/>
              <a:t>域由</a:t>
            </a:r>
            <a:r>
              <a:rPr lang="en-US" altLang="zh-CN"/>
              <a:t>M</a:t>
            </a:r>
            <a:r>
              <a:rPr lang="zh-CN" altLang="en-US"/>
              <a:t>和</a:t>
            </a:r>
            <a:r>
              <a:rPr lang="en-US" altLang="zh-CN"/>
              <a:t>PictureID</a:t>
            </a:r>
            <a:r>
              <a:rPr lang="zh-CN" altLang="en-US"/>
              <a:t>组成。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M=1 </a:t>
            </a:r>
            <a:r>
              <a:rPr lang="zh-CN" altLang="en-US"/>
              <a:t>：</a:t>
            </a:r>
            <a:r>
              <a:rPr lang="en-US" altLang="zh-CN"/>
              <a:t>PictureID</a:t>
            </a:r>
            <a:r>
              <a:rPr lang="zh-CN" altLang="en-US"/>
              <a:t>占</a:t>
            </a:r>
            <a:r>
              <a:rPr lang="en-US" altLang="zh-CN"/>
              <a:t>15</a:t>
            </a:r>
            <a:r>
              <a:rPr lang="zh-CN" altLang="en-US"/>
              <a:t>位；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    M = 0 : </a:t>
            </a:r>
            <a:r>
              <a:rPr lang="zh-CN" altLang="en-US"/>
              <a:t>占</a:t>
            </a:r>
            <a:r>
              <a:rPr lang="en-US" altLang="zh-CN"/>
              <a:t>7</a:t>
            </a:r>
            <a:r>
              <a:rPr lang="zh-CN" altLang="en-US"/>
              <a:t>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 TID= 0 </a:t>
            </a:r>
            <a:r>
              <a:rPr lang="zh-CN" altLang="en-US"/>
              <a:t>，</a:t>
            </a:r>
            <a:r>
              <a:rPr lang="en-US" altLang="zh-CN"/>
              <a:t> TLOPICIDX</a:t>
            </a:r>
            <a:r>
              <a:rPr lang="zh-CN" altLang="en-US"/>
              <a:t>表示的是时间基础层帧的运行索引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视频的分层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TID&gt; 0 </a:t>
            </a:r>
            <a:r>
              <a:rPr lang="zh-CN" altLang="en-US"/>
              <a:t>：</a:t>
            </a:r>
            <a:r>
              <a:rPr lang="en-US" altLang="zh-CN"/>
              <a:t> TLOPICIDX</a:t>
            </a:r>
            <a:r>
              <a:rPr lang="zh-CN" altLang="en-US"/>
              <a:t>表示的是当前图像所依赖的基础层帧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TID/Y/KEYIDX</a:t>
            </a:r>
            <a:r>
              <a:rPr lang="zh-CN" altLang="en-US"/>
              <a:t>域中，</a:t>
            </a:r>
            <a:r>
              <a:rPr lang="en-US" altLang="zh-CN"/>
              <a:t>TID</a:t>
            </a:r>
            <a:r>
              <a:rPr lang="zh-CN" altLang="en-US"/>
              <a:t>占两位，</a:t>
            </a:r>
            <a:r>
              <a:rPr lang="en-US" altLang="zh-CN"/>
              <a:t>Y</a:t>
            </a:r>
            <a:r>
              <a:rPr lang="zh-CN" altLang="en-US"/>
              <a:t>占</a:t>
            </a:r>
            <a:r>
              <a:rPr lang="en-US" altLang="zh-CN"/>
              <a:t>1</a:t>
            </a:r>
            <a:r>
              <a:rPr lang="zh-CN" altLang="en-US"/>
              <a:t>位，</a:t>
            </a:r>
            <a:r>
              <a:rPr lang="en-US" altLang="zh-CN"/>
              <a:t>KEYIDX</a:t>
            </a:r>
            <a:r>
              <a:rPr lang="zh-CN" altLang="en-US"/>
              <a:t>占</a:t>
            </a:r>
            <a:r>
              <a:rPr lang="en-US" altLang="zh-CN"/>
              <a:t>5</a:t>
            </a:r>
            <a:r>
              <a:rPr lang="zh-CN" altLang="en-US"/>
              <a:t>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TID</a:t>
            </a:r>
            <a:r>
              <a:rPr lang="zh-CN" altLang="en-US"/>
              <a:t>：代表时间层，基础层为</a:t>
            </a:r>
            <a:r>
              <a:rPr lang="en-US" altLang="zh-CN"/>
              <a:t>0</a:t>
            </a:r>
            <a:r>
              <a:rPr lang="zh-CN" altLang="en-US"/>
              <a:t>，层级越高，值越大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Y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层同步位，置</a:t>
            </a:r>
            <a:r>
              <a:rPr lang="en-US" altLang="zh-CN"/>
              <a:t>1</a:t>
            </a:r>
            <a:r>
              <a:rPr lang="zh-CN" altLang="en-US"/>
              <a:t>，表示当前帧仅依赖基础层帧（</a:t>
            </a:r>
            <a:r>
              <a:rPr lang="en-US" altLang="zh-CN"/>
              <a:t>TIDO</a:t>
            </a:r>
            <a:r>
              <a:rPr lang="zh-CN" altLang="en-US"/>
              <a:t>）；置</a:t>
            </a:r>
            <a:r>
              <a:rPr lang="en-US" altLang="zh-CN"/>
              <a:t>0</a:t>
            </a:r>
            <a:r>
              <a:rPr lang="zh-CN" altLang="en-US"/>
              <a:t>表示当前帧不依赖基础帧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KEYIDX</a:t>
            </a:r>
            <a:r>
              <a:rPr lang="zh-CN" altLang="en-US"/>
              <a:t>：</a:t>
            </a:r>
            <a:r>
              <a:rPr lang="en-US" altLang="zh-CN"/>
              <a:t>key</a:t>
            </a:r>
            <a:r>
              <a:rPr lang="zh-CN" altLang="en-US"/>
              <a:t>帧索引值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VP8 Payload Header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5410" y="1825625"/>
            <a:ext cx="43599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NACK/RTX</a:t>
            </a:r>
            <a:r>
              <a:rPr lang="zh-CN" altLang="en-US" b="1">
                <a:solidFill>
                  <a:srgbClr val="FF0000"/>
                </a:solidFill>
              </a:rPr>
              <a:t>的工作机制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0785" y="1395730"/>
            <a:ext cx="8044180" cy="498030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VP8 Payload header </a:t>
            </a:r>
            <a:r>
              <a:rPr lang="zh-CN" altLang="en-US"/>
              <a:t>字段含义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一、</a:t>
            </a:r>
            <a:r>
              <a:rPr lang="en-US" altLang="zh-CN"/>
              <a:t> Header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、对于内部帧，该域占</a:t>
            </a:r>
            <a:r>
              <a:rPr lang="en-US" altLang="zh-CN"/>
              <a:t>3</a:t>
            </a:r>
            <a:r>
              <a:rPr lang="zh-CN" altLang="en-US"/>
              <a:t>字节；对于</a:t>
            </a:r>
            <a:r>
              <a:rPr lang="en-US" altLang="zh-CN"/>
              <a:t>key</a:t>
            </a:r>
            <a:r>
              <a:rPr lang="zh-CN" altLang="en-US"/>
              <a:t>帧，该域占</a:t>
            </a:r>
            <a:r>
              <a:rPr lang="en-US" altLang="zh-CN"/>
              <a:t>10</a:t>
            </a:r>
            <a:r>
              <a:rPr lang="zh-CN" altLang="en-US"/>
              <a:t>字节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、其中前</a:t>
            </a:r>
            <a:r>
              <a:rPr lang="en-US" altLang="zh-CN"/>
              <a:t>3</a:t>
            </a:r>
            <a:r>
              <a:rPr lang="zh-CN" altLang="en-US"/>
              <a:t>个字节的结构是通用的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、该</a:t>
            </a:r>
            <a:r>
              <a:rPr lang="en-US" altLang="zh-CN"/>
              <a:t>Header</a:t>
            </a:r>
            <a:r>
              <a:rPr lang="zh-CN" altLang="en-US"/>
              <a:t>只有在上面的</a:t>
            </a:r>
            <a:r>
              <a:rPr lang="en-US" altLang="zh-CN"/>
              <a:t>S</a:t>
            </a:r>
            <a:r>
              <a:rPr lang="zh-CN" altLang="en-US"/>
              <a:t>位置位且</a:t>
            </a:r>
            <a:r>
              <a:rPr lang="en-US" altLang="zh-CN"/>
              <a:t>PID=0</a:t>
            </a:r>
            <a:r>
              <a:rPr lang="zh-CN" altLang="en-US"/>
              <a:t>时才存在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二、</a:t>
            </a:r>
            <a:r>
              <a:rPr lang="zh-CN" altLang="en-US">
                <a:sym typeface="+mn-ea"/>
              </a:rPr>
              <a:t>字段含义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位，表示帧类型：</a:t>
            </a:r>
            <a:r>
              <a:rPr lang="en-US" altLang="zh-CN"/>
              <a:t> 0-key, 1-infterframe  </a:t>
            </a:r>
            <a:r>
              <a:rPr lang="zh-CN" altLang="en-US"/>
              <a:t>关键帧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VER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位，</a:t>
            </a:r>
            <a:r>
              <a:rPr lang="en-US" altLang="zh-CN"/>
              <a:t>1-3</a:t>
            </a:r>
            <a:r>
              <a:rPr lang="zh-CN" altLang="en-US"/>
              <a:t>定义了</a:t>
            </a:r>
            <a:r>
              <a:rPr lang="en-US" altLang="zh-CN"/>
              <a:t>4</a:t>
            </a:r>
            <a:r>
              <a:rPr lang="zh-CN" altLang="en-US"/>
              <a:t>种不同的解码复杂度的</a:t>
            </a:r>
            <a:r>
              <a:rPr lang="en-US" altLang="zh-CN"/>
              <a:t>profile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SIze</a:t>
            </a:r>
            <a:r>
              <a:rPr lang="zh-CN" altLang="en-US"/>
              <a:t>，</a:t>
            </a:r>
            <a:r>
              <a:rPr lang="en-US" altLang="zh-CN"/>
              <a:t> 19</a:t>
            </a:r>
            <a:r>
              <a:rPr lang="zh-CN" altLang="en-US"/>
              <a:t>位，第一个分片字节的大小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3.4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KeyFrame Header </a:t>
            </a:r>
            <a:r>
              <a:rPr lang="zh-CN" altLang="en-US" b="1">
                <a:solidFill>
                  <a:srgbClr val="FF0000"/>
                </a:solidFill>
              </a:rPr>
              <a:t>乘下的</a:t>
            </a:r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个字节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含义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 3</a:t>
            </a:r>
            <a:r>
              <a:rPr lang="zh-CN" altLang="en-US"/>
              <a:t>字节起始码：</a:t>
            </a:r>
            <a:r>
              <a:rPr lang="en-US" altLang="zh-CN"/>
              <a:t> </a:t>
            </a:r>
            <a:r>
              <a:rPr lang="zh-CN" altLang="en-US"/>
              <a:t>固定值：</a:t>
            </a:r>
            <a:r>
              <a:rPr lang="en-US" altLang="zh-CN"/>
              <a:t> 0x9D</a:t>
            </a:r>
            <a:r>
              <a:rPr lang="zh-CN" altLang="en-US"/>
              <a:t>，</a:t>
            </a:r>
            <a:r>
              <a:rPr lang="en-US" altLang="zh-CN"/>
              <a:t>0x01,0x2A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、接下来的</a:t>
            </a:r>
            <a:r>
              <a:rPr lang="en-US" altLang="zh-CN"/>
              <a:t>16</a:t>
            </a:r>
            <a:r>
              <a:rPr lang="zh-CN" altLang="en-US"/>
              <a:t>位：（</a:t>
            </a:r>
            <a:r>
              <a:rPr lang="en-US" altLang="zh-CN"/>
              <a:t>2bit Horizontal Scale &lt;&lt; 14</a:t>
            </a:r>
            <a:r>
              <a:rPr lang="zh-CN" altLang="en-US"/>
              <a:t>）</a:t>
            </a:r>
            <a:r>
              <a:rPr lang="en-US" altLang="zh-CN"/>
              <a:t> | Width (14bits)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、最后</a:t>
            </a:r>
            <a:r>
              <a:rPr lang="en-US" altLang="zh-CN"/>
              <a:t>16</a:t>
            </a:r>
            <a:r>
              <a:rPr lang="zh-CN" altLang="en-US"/>
              <a:t>位：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2bits Vertical Scale &lt;&lt; 14</a:t>
            </a:r>
            <a:r>
              <a:rPr lang="zh-CN" altLang="en-US"/>
              <a:t>）</a:t>
            </a:r>
            <a:r>
              <a:rPr lang="en-US" altLang="zh-CN"/>
              <a:t>| Height (14bits)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NACK/RTX</a:t>
            </a:r>
            <a:r>
              <a:rPr lang="zh-CN" altLang="en-US" b="1">
                <a:solidFill>
                  <a:srgbClr val="FF0000"/>
                </a:solidFill>
              </a:rPr>
              <a:t>涉及到的几个问题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、如何判定算法发送了丢包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	Sequence Number 不连续</a:t>
            </a:r>
            <a:r>
              <a:rPr lang="zh-CN" altLang="en-US"/>
              <a:t>的时候是丢包了哈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NACK</a:t>
            </a:r>
            <a:r>
              <a:rPr lang="zh-CN" altLang="en-US"/>
              <a:t>什么时候发送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NACK</a:t>
            </a:r>
            <a:r>
              <a:rPr lang="zh-CN" altLang="en-US"/>
              <a:t>的格式是怎样的，当发送端收到</a:t>
            </a:r>
            <a:r>
              <a:rPr lang="en-US" altLang="zh-CN"/>
              <a:t>NACK</a:t>
            </a:r>
            <a:r>
              <a:rPr lang="zh-CN" altLang="en-US"/>
              <a:t>时如何处理？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RTX</a:t>
            </a:r>
            <a:r>
              <a:rPr lang="zh-CN" altLang="en-US"/>
              <a:t>格式是怎样的，</a:t>
            </a:r>
            <a:r>
              <a:rPr lang="en-US" altLang="zh-CN"/>
              <a:t>RTX</a:t>
            </a:r>
            <a:r>
              <a:rPr lang="zh-CN" altLang="en-US"/>
              <a:t>与</a:t>
            </a:r>
            <a:r>
              <a:rPr lang="en-US" altLang="zh-CN"/>
              <a:t>NACK</a:t>
            </a:r>
            <a:r>
              <a:rPr lang="zh-CN" altLang="en-US"/>
              <a:t>如何配合的？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5765"/>
          </a:xfrm>
        </p:spPr>
        <p:txBody>
          <a:bodyPr>
            <a:normAutofit/>
          </a:bodyPr>
          <a:p>
            <a:pPr algn="ctr"/>
            <a:r>
              <a:rPr lang="zh-CN" altLang="en-US" b="1">
                <a:solidFill>
                  <a:srgbClr val="FF0000"/>
                </a:solidFill>
                <a:sym typeface="+mn-ea"/>
              </a:rPr>
              <a:t>二、判断包位置的关键算法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、一个关键的函数：</a:t>
            </a:r>
            <a:r>
              <a:rPr lang="en-US" altLang="zh-CN" b="1">
                <a:solidFill>
                  <a:srgbClr val="FF0000"/>
                </a:solidFill>
              </a:rPr>
              <a:t>AheadOf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en-US" altLang="zh-CN" sz="3600"/>
              <a:t> AheadOf(a,b), </a:t>
            </a:r>
            <a:r>
              <a:rPr lang="zh-CN" altLang="en-US" sz="3600"/>
              <a:t>比较</a:t>
            </a:r>
            <a:r>
              <a:rPr lang="en-US" altLang="zh-CN" sz="3600"/>
              <a:t>a</a:t>
            </a:r>
            <a:r>
              <a:rPr lang="zh-CN" altLang="en-US" sz="3600"/>
              <a:t>与</a:t>
            </a:r>
            <a:r>
              <a:rPr lang="en-US" altLang="zh-CN" sz="3600"/>
              <a:t>b</a:t>
            </a:r>
            <a:r>
              <a:rPr lang="zh-CN" altLang="en-US" sz="3600"/>
              <a:t>的顺序关系</a:t>
            </a:r>
            <a:endParaRPr lang="zh-CN" altLang="en-US" sz="3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/>
              <a:t>2</a:t>
            </a:r>
            <a:r>
              <a:rPr lang="zh-CN" altLang="en-US" sz="3600"/>
              <a:t>、</a:t>
            </a:r>
            <a:r>
              <a:rPr lang="en-US" altLang="zh-CN" sz="3600"/>
              <a:t>a</a:t>
            </a:r>
            <a:r>
              <a:rPr lang="zh-CN" altLang="en-US" sz="3600"/>
              <a:t>与</a:t>
            </a:r>
            <a:r>
              <a:rPr lang="en-US" altLang="zh-CN" sz="3600"/>
              <a:t>b</a:t>
            </a:r>
            <a:r>
              <a:rPr lang="zh-CN" altLang="en-US" sz="3600"/>
              <a:t>必须是无符号整数</a:t>
            </a:r>
            <a:endParaRPr lang="zh-CN" altLang="en-US" sz="3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/>
              <a:t>3</a:t>
            </a:r>
            <a:r>
              <a:rPr lang="zh-CN" altLang="en-US" sz="3600"/>
              <a:t>、如果吧排在</a:t>
            </a:r>
            <a:r>
              <a:rPr lang="en-US" altLang="zh-CN" sz="3600"/>
              <a:t>a</a:t>
            </a:r>
            <a:r>
              <a:rPr lang="zh-CN" altLang="en-US" sz="3600"/>
              <a:t>前面，则返回真，否则返回</a:t>
            </a:r>
            <a:r>
              <a:rPr lang="en-US" altLang="zh-CN" sz="3600"/>
              <a:t>false</a:t>
            </a:r>
            <a:endParaRPr lang="en-US" altLang="zh-CN" sz="3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/>
              <a:t>4</a:t>
            </a:r>
            <a:r>
              <a:rPr lang="zh-CN" altLang="en-US" sz="3600"/>
              <a:t>、需要注意的是，他们不是简单的数值大小的比较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AheadOf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9345"/>
            <a:ext cx="10515600" cy="5067935"/>
          </a:xfrm>
        </p:spPr>
        <p:txBody>
          <a:bodyPr>
            <a:normAutofit lnSpcReduction="20000"/>
          </a:bodyPr>
          <a:p>
            <a:pPr marL="0" indent="0">
              <a:lnSpc>
                <a:spcPct val="40000"/>
              </a:lnSpc>
              <a:buNone/>
            </a:pP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// Test if the sequence number |a| is ahead of sequence number |b|.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//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// If |M| is an even number and the two sequence numbers are at max distance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// from each other, then the sequence number with the highest value is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// considered to be ahead.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template &lt;typename T, T M = 0&gt;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inline bool AheadOf(T a, T b) {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    return a != b &amp;&amp; AheadOrAt&lt;T, M&gt;(a, b);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}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template &lt;typename T, T M&gt;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inline typename std::enable_if&lt;(M == 0), bool&gt;::type AheadOrAt(T a, T b) {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  const T maxDist = std::numeric_limits&lt;T&gt;::max() / 2 + T(1);</a:t>
            </a:r>
            <a:r>
              <a:rPr lang="en-US" altLang="zh-CN" sz="1800">
                <a:solidFill>
                  <a:srgbClr val="FF0000"/>
                </a:solidFill>
              </a:rPr>
              <a:t>// 2</a:t>
            </a:r>
            <a:r>
              <a:rPr lang="zh-CN" altLang="en-US" sz="1800">
                <a:solidFill>
                  <a:srgbClr val="FF0000"/>
                </a:solidFill>
              </a:rPr>
              <a:t>的</a:t>
            </a:r>
            <a:r>
              <a:rPr lang="en-US" altLang="zh-CN" sz="1800">
                <a:solidFill>
                  <a:srgbClr val="FF0000"/>
                </a:solidFill>
              </a:rPr>
              <a:t>16</a:t>
            </a:r>
            <a:r>
              <a:rPr lang="zh-CN" altLang="en-US" sz="1800">
                <a:solidFill>
                  <a:srgbClr val="FF0000"/>
                </a:solidFill>
              </a:rPr>
              <a:t>次方</a:t>
            </a:r>
            <a:r>
              <a:rPr lang="en-US" altLang="zh-CN" sz="1800">
                <a:solidFill>
                  <a:srgbClr val="FF0000"/>
                </a:solidFill>
              </a:rPr>
              <a:t>+1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  if (a - b == maxDist)</a:t>
            </a:r>
            <a:r>
              <a:rPr lang="en-US" altLang="zh-CN" sz="1800"/>
              <a:t>  </a:t>
            </a:r>
            <a:r>
              <a:rPr lang="en-US" altLang="zh-CN" sz="1800">
                <a:solidFill>
                  <a:srgbClr val="FF0000"/>
                </a:solidFill>
              </a:rPr>
              <a:t>//</a:t>
            </a:r>
            <a:r>
              <a:rPr lang="zh-CN" altLang="en-US" sz="1800">
                <a:solidFill>
                  <a:srgbClr val="FF0000"/>
                </a:solidFill>
              </a:rPr>
              <a:t>将特殊情况处理掉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    return b &lt; a;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  return </a:t>
            </a:r>
            <a:r>
              <a:rPr lang="zh-CN" altLang="en-US" sz="1800">
                <a:solidFill>
                  <a:srgbClr val="FF0000"/>
                </a:solidFill>
              </a:rPr>
              <a:t>ForwardDiff</a:t>
            </a:r>
            <a:r>
              <a:rPr lang="zh-CN" altLang="en-US" sz="1800"/>
              <a:t>(b, a) &lt; maxDist;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}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template &lt;typename T, T M&gt;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inline typename std::enable_if&lt;(M == 0), T&gt;::type ForwardDiff(T a, T b) {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  return b - a;</a:t>
            </a:r>
            <a:endParaRPr lang="zh-CN" altLang="en-US" sz="1800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421}"/>
</p:tagLst>
</file>

<file path=ppt/tags/tag2.xml><?xml version="1.0" encoding="utf-8"?>
<p:tagLst xmlns:p="http://schemas.openxmlformats.org/presentationml/2006/main">
  <p:tag name="COMMONDATA" val="eyJoZGlkIjoiNTE0ODk4YzZkMjdmMDFlMzZhYmM3NDY1ZmE0ODEwN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8708</Words>
  <Application>WPS 演示</Application>
  <PresentationFormat>宽屏</PresentationFormat>
  <Paragraphs>352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大纲</vt:lpstr>
      <vt:lpstr>一、丢包重传NACK与RTX</vt:lpstr>
      <vt:lpstr>1、NACK与RTX的作用</vt:lpstr>
      <vt:lpstr>2、NACK/RTX的工作机制</vt:lpstr>
      <vt:lpstr>3、NACK/RTX涉及到的几个问题</vt:lpstr>
      <vt:lpstr>二、判断包位置的关键算法</vt:lpstr>
      <vt:lpstr>PowerPoint 演示文稿</vt:lpstr>
      <vt:lpstr>1、一个关键的函数：AheadOf</vt:lpstr>
      <vt:lpstr>AheadOf</vt:lpstr>
      <vt:lpstr>三、WebRTC中NACK的处理流程</vt:lpstr>
      <vt:lpstr>整个调用流程图</vt:lpstr>
      <vt:lpstr>1、NACK调用栈</vt:lpstr>
      <vt:lpstr>2、BaseChanel创建时机</vt:lpstr>
      <vt:lpstr>四、WebRTC如何判断是否丢包的逻辑</vt:lpstr>
      <vt:lpstr>1、NackModule::OnReceivedPacket</vt:lpstr>
      <vt:lpstr>NackModule 创建时机</vt:lpstr>
      <vt:lpstr>PowerPoint 演示文稿</vt:lpstr>
      <vt:lpstr>1.1、 判断是否初始化</vt:lpstr>
      <vt:lpstr>2. 如果这次来的seq与上次一样，是重复包， 退出 </vt:lpstr>
      <vt:lpstr>如果判断是否是key帧？？？ 哈</vt:lpstr>
      <vt:lpstr>3、如何判断是否找回来的包？？？  恢复包</vt:lpstr>
      <vt:lpstr>情况分析</vt:lpstr>
      <vt:lpstr>4、NackModule::AddPacketsToNack初步判断有哪些包丢包了</vt:lpstr>
      <vt:lpstr>4、NackModule::AddPacketsToNack初步判断有哪些包丢包了</vt:lpstr>
      <vt:lpstr>5、GetNackBatch （真真判定丢包的函数）</vt:lpstr>
      <vt:lpstr>判断的条件</vt:lpstr>
      <vt:lpstr>6、 周期性执行的函数NackModule::Process</vt:lpstr>
      <vt:lpstr>7、Process函数和OnReceivedPacket函数都有有发送nack函数目的</vt:lpstr>
      <vt:lpstr>五、WebRTC中VP8关键帧的判断</vt:lpstr>
      <vt:lpstr>1、VP8 RTP结构图</vt:lpstr>
      <vt:lpstr>2、 VP8 Payload 结构图</vt:lpstr>
      <vt:lpstr>3、VP8 Payload描述符两种结构 </vt:lpstr>
      <vt:lpstr>3.1、 VP8 Payload 描述符</vt:lpstr>
      <vt:lpstr>3.2、Write VP8 payload </vt:lpstr>
      <vt:lpstr>3.3、VP8 Payload 区别和字段解析</vt:lpstr>
      <vt:lpstr> VP8中 Payload 扩展字段</vt:lpstr>
      <vt:lpstr>描述符中的扩展字节</vt:lpstr>
      <vt:lpstr>需要注意的点</vt:lpstr>
      <vt:lpstr>4、VP8 Payload Header</vt:lpstr>
      <vt:lpstr>VP8 Payload header 字段解析</vt:lpstr>
      <vt:lpstr>3.4、KeyFrame Header 乘下的7个字节 含义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chensong</cp:lastModifiedBy>
  <cp:revision>153</cp:revision>
  <dcterms:created xsi:type="dcterms:W3CDTF">2022-05-28T15:37:00Z</dcterms:created>
  <dcterms:modified xsi:type="dcterms:W3CDTF">2022-05-29T16:52:33Z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E541A404B0B7433BB24E077C2DAD660F</vt:lpwstr>
  </property>
  <property fmtid="{D5CDD505-2E9C-101B-9397-08002B2CF9AE}" pid="3" name="KSOProductBuildVer">
    <vt:lpwstr>2052-11.1.0.11744</vt:lpwstr>
  </property>
</Properties>
</file>