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71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12192000" cy="6858000"/>
  <p:notesSz cx="6858000" cy="9144000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9" d="100"/>
          <a:sy n="39" d="100"/>
        </p:scale>
        <p:origin x="54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gs" Target="tags/tag2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1CDB0-1565-45B2-ABD6-AEE7ED894B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65E1C-F257-4DD5-9C5D-E660E5D9F5D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1CDB0-1565-45B2-ABD6-AEE7ED894B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65E1C-F257-4DD5-9C5D-E660E5D9F5D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1CDB0-1565-45B2-ABD6-AEE7ED894B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65E1C-F257-4DD5-9C5D-E660E5D9F5D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1CDB0-1565-45B2-ABD6-AEE7ED894B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65E1C-F257-4DD5-9C5D-E660E5D9F5D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1CDB0-1565-45B2-ABD6-AEE7ED894B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65E1C-F257-4DD5-9C5D-E660E5D9F5D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1CDB0-1565-45B2-ABD6-AEE7ED894B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65E1C-F257-4DD5-9C5D-E660E5D9F5D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1CDB0-1565-45B2-ABD6-AEE7ED894B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65E1C-F257-4DD5-9C5D-E660E5D9F5D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1CDB0-1565-45B2-ABD6-AEE7ED894B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65E1C-F257-4DD5-9C5D-E660E5D9F5D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1CDB0-1565-45B2-ABD6-AEE7ED894B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65E1C-F257-4DD5-9C5D-E660E5D9F5D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1CDB0-1565-45B2-ABD6-AEE7ED894B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65E1C-F257-4DD5-9C5D-E660E5D9F5D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1CDB0-1565-45B2-ABD6-AEE7ED894B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65E1C-F257-4DD5-9C5D-E660E5D9F5D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1CDB0-1565-45B2-ABD6-AEE7ED894B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D65E1C-F257-4DD5-9C5D-E660E5D9F5D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tags" Target="../tags/tag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4135437"/>
          </a:xfrm>
        </p:spPr>
        <p:txBody>
          <a:bodyPr/>
          <a:lstStyle/>
          <a:p>
            <a:r>
              <a:rPr lang="en-US" altLang="zh-CN" sz="7200" b="1" dirty="0">
                <a:solidFill>
                  <a:srgbClr val="FF0000"/>
                </a:solidFill>
              </a:rPr>
              <a:t>RTP</a:t>
            </a:r>
            <a:r>
              <a:rPr lang="zh-CN" altLang="en-US" sz="7200" b="1" dirty="0">
                <a:solidFill>
                  <a:srgbClr val="FF0000"/>
                </a:solidFill>
              </a:rPr>
              <a:t>协议</a:t>
            </a:r>
            <a:br>
              <a:rPr lang="en-US" altLang="zh-CN" dirty="0"/>
            </a:b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zh-CN" b="1">
                <a:solidFill>
                  <a:srgbClr val="FF0000"/>
                </a:solidFill>
              </a:rPr>
              <a:t>2.5</a:t>
            </a:r>
            <a:r>
              <a:rPr lang="zh-CN" altLang="en-US" b="1">
                <a:solidFill>
                  <a:srgbClr val="FF0000"/>
                </a:solidFill>
              </a:rPr>
              <a:t>、扩展头</a:t>
            </a:r>
            <a:r>
              <a:rPr lang="en-US" altLang="zh-CN" b="1">
                <a:solidFill>
                  <a:srgbClr val="FF0000"/>
                </a:solidFill>
              </a:rPr>
              <a:t>length</a:t>
            </a:r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表示后面跟着的扩展头有几个字节</a:t>
            </a:r>
            <a:endParaRPr lang="zh-CN" altLang="en-US"/>
          </a:p>
          <a:p>
            <a:r>
              <a:rPr lang="zh-CN" altLang="en-US"/>
              <a:t>扩展头长度以</a:t>
            </a:r>
            <a:r>
              <a:rPr lang="en-US" altLang="zh-CN"/>
              <a:t>4</a:t>
            </a:r>
            <a:r>
              <a:rPr lang="zh-CN" altLang="en-US"/>
              <a:t>字节为单位</a:t>
            </a:r>
            <a:endParaRPr lang="zh-CN" altLang="en-US"/>
          </a:p>
          <a:p>
            <a:r>
              <a:rPr lang="zh-CN" altLang="en-US"/>
              <a:t>如</a:t>
            </a:r>
            <a:r>
              <a:rPr lang="en-US" altLang="zh-CN"/>
              <a:t>length</a:t>
            </a:r>
            <a:r>
              <a:rPr lang="zh-CN" altLang="en-US"/>
              <a:t>为</a:t>
            </a:r>
            <a:r>
              <a:rPr lang="en-US" altLang="zh-CN"/>
              <a:t>3</a:t>
            </a:r>
            <a:r>
              <a:rPr lang="zh-CN" altLang="en-US"/>
              <a:t>，说明扩展头长度占</a:t>
            </a:r>
            <a:r>
              <a:rPr lang="en-US" altLang="zh-CN"/>
              <a:t>12</a:t>
            </a:r>
            <a:r>
              <a:rPr lang="zh-CN" altLang="en-US"/>
              <a:t>字节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 b="1">
                <a:solidFill>
                  <a:srgbClr val="FF0000"/>
                </a:solidFill>
              </a:rPr>
              <a:t>一字节的扩展头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1333500" y="3629025"/>
            <a:ext cx="1233805" cy="8464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ID</a:t>
            </a:r>
            <a:endParaRPr lang="en-US" altLang="zh-CN"/>
          </a:p>
        </p:txBody>
      </p:sp>
      <p:sp>
        <p:nvSpPr>
          <p:cNvPr id="8" name="圆角矩形 7"/>
          <p:cNvSpPr/>
          <p:nvPr/>
        </p:nvSpPr>
        <p:spPr>
          <a:xfrm>
            <a:off x="2567305" y="3614420"/>
            <a:ext cx="846455" cy="8610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len</a:t>
            </a:r>
            <a:endParaRPr lang="en-US" altLang="zh-CN"/>
          </a:p>
        </p:txBody>
      </p:sp>
      <p:sp>
        <p:nvSpPr>
          <p:cNvPr id="9" name="圆角矩形 8"/>
          <p:cNvSpPr/>
          <p:nvPr/>
        </p:nvSpPr>
        <p:spPr>
          <a:xfrm>
            <a:off x="3541395" y="3521075"/>
            <a:ext cx="6928485" cy="10471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。。。</a:t>
            </a:r>
            <a:endParaRPr lang="zh-CN" altLang="en-US"/>
          </a:p>
        </p:txBody>
      </p:sp>
      <p:sp>
        <p:nvSpPr>
          <p:cNvPr id="10" name="左大括号 9"/>
          <p:cNvSpPr/>
          <p:nvPr/>
        </p:nvSpPr>
        <p:spPr>
          <a:xfrm rot="5400000">
            <a:off x="2075815" y="2535555"/>
            <a:ext cx="430530" cy="191579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1620520" y="2661285"/>
            <a:ext cx="1534795" cy="6172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Header</a:t>
            </a:r>
            <a:r>
              <a:rPr lang="zh-CN" altLang="en-US"/>
              <a:t>（两个字节）</a:t>
            </a:r>
            <a:endParaRPr lang="zh-CN" altLang="en-US"/>
          </a:p>
        </p:txBody>
      </p:sp>
      <p:sp>
        <p:nvSpPr>
          <p:cNvPr id="12" name="右大括号 11"/>
          <p:cNvSpPr/>
          <p:nvPr/>
        </p:nvSpPr>
        <p:spPr>
          <a:xfrm rot="16200000">
            <a:off x="6923405" y="-113030"/>
            <a:ext cx="336550" cy="675703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5815330" y="2305050"/>
            <a:ext cx="2553335" cy="6026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Body</a:t>
            </a:r>
            <a:endParaRPr lang="en-US" altLang="zh-CN"/>
          </a:p>
        </p:txBody>
      </p:sp>
      <p:sp>
        <p:nvSpPr>
          <p:cNvPr id="14" name="左大括号 13"/>
          <p:cNvSpPr/>
          <p:nvPr/>
        </p:nvSpPr>
        <p:spPr>
          <a:xfrm rot="16200000">
            <a:off x="1771015" y="4370705"/>
            <a:ext cx="387350" cy="95440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1620520" y="5220970"/>
            <a:ext cx="688975" cy="12477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一个字节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 b="1">
                <a:solidFill>
                  <a:srgbClr val="FF0000"/>
                </a:solidFill>
              </a:rPr>
              <a:t>一字节的扩展头例子</a:t>
            </a:r>
            <a:endParaRPr lang="zh-CN" altLang="en-US" b="1">
              <a:solidFill>
                <a:srgbClr val="FF0000"/>
              </a:solidFill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98675" y="1825625"/>
            <a:ext cx="799338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 b="1">
                <a:solidFill>
                  <a:srgbClr val="FF0000"/>
                </a:solidFill>
              </a:rPr>
              <a:t>两个字节的扩展头例子</a:t>
            </a:r>
            <a:endParaRPr lang="zh-CN" altLang="en-US" b="1">
              <a:solidFill>
                <a:srgbClr val="FF0000"/>
              </a:solidFill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784985" y="1825625"/>
            <a:ext cx="862139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 b="1">
                <a:solidFill>
                  <a:srgbClr val="FF0000"/>
                </a:solidFill>
              </a:rPr>
              <a:t>三、</a:t>
            </a:r>
            <a:r>
              <a:rPr lang="en-US" altLang="zh-CN" b="1">
                <a:solidFill>
                  <a:srgbClr val="FF0000"/>
                </a:solidFill>
              </a:rPr>
              <a:t>WebRTC</a:t>
            </a:r>
            <a:r>
              <a:rPr lang="zh-CN" altLang="en-US" b="1">
                <a:solidFill>
                  <a:srgbClr val="FF0000"/>
                </a:solidFill>
              </a:rPr>
              <a:t>用到的扩展头</a:t>
            </a:r>
            <a:endParaRPr lang="zh-CN" altLang="en-US" b="1">
              <a:solidFill>
                <a:srgbClr val="FF0000"/>
              </a:solidFill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638550" y="1825625"/>
            <a:ext cx="491363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 b="1">
                <a:solidFill>
                  <a:srgbClr val="FF0000"/>
                </a:solidFill>
              </a:rPr>
              <a:t>三、</a:t>
            </a:r>
            <a:r>
              <a:rPr lang="en-US" altLang="zh-CN" b="1">
                <a:solidFill>
                  <a:srgbClr val="FF0000"/>
                </a:solidFill>
              </a:rPr>
              <a:t>1.</a:t>
            </a:r>
            <a:r>
              <a:rPr lang="zh-CN" altLang="en-US" b="1">
                <a:solidFill>
                  <a:srgbClr val="FF0000"/>
                </a:solidFill>
              </a:rPr>
              <a:t>扩展头详细信息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src/api/rtp_paramerters.h </a:t>
            </a:r>
            <a:r>
              <a:rPr lang="zh-CN" altLang="en-US"/>
              <a:t>中的</a:t>
            </a:r>
            <a:r>
              <a:rPr lang="en-US" altLang="zh-CN"/>
              <a:t>RtpExtension</a:t>
            </a:r>
            <a:r>
              <a:rPr lang="zh-CN" altLang="en-US"/>
              <a:t>结构</a:t>
            </a:r>
            <a:r>
              <a:rPr lang="en-US" altLang="zh-CN"/>
              <a:t> </a:t>
            </a:r>
            <a:endParaRPr lang="en-US" altLang="zh-CN"/>
          </a:p>
          <a:p>
            <a:r>
              <a:rPr lang="en-US" altLang="zh-CN"/>
              <a:t>src/api/rtp_parameters.cc </a:t>
            </a:r>
            <a:r>
              <a:rPr lang="zh-CN" altLang="en-US"/>
              <a:t>中</a:t>
            </a:r>
            <a:r>
              <a:rPr lang="zh-CN" altLang="en-US"/>
              <a:t>实现</a:t>
            </a:r>
            <a:endParaRPr lang="zh-CN" altLang="en-US"/>
          </a:p>
          <a:p>
            <a:r>
              <a:rPr lang="en-US" altLang="zh-CN"/>
              <a:t>src/modules/rtp_rtcp/source/rtp_header_extensions.cc </a:t>
            </a:r>
            <a:r>
              <a:rPr lang="zh-CN" altLang="en-US"/>
              <a:t>格式</a:t>
            </a:r>
            <a:r>
              <a:rPr lang="zh-CN" altLang="en-US"/>
              <a:t>详细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 b="1">
                <a:solidFill>
                  <a:srgbClr val="FF0000"/>
                </a:solidFill>
              </a:rPr>
              <a:t>四、完整的</a:t>
            </a:r>
            <a:r>
              <a:rPr lang="en-US" altLang="zh-CN" b="1">
                <a:solidFill>
                  <a:srgbClr val="FF0000"/>
                </a:solidFill>
              </a:rPr>
              <a:t>RTP</a:t>
            </a:r>
            <a:r>
              <a:rPr lang="zh-CN" altLang="en-US" b="1">
                <a:solidFill>
                  <a:srgbClr val="FF0000"/>
                </a:solidFill>
              </a:rPr>
              <a:t>头</a:t>
            </a:r>
            <a:endParaRPr lang="zh-CN" altLang="en-US" b="1">
              <a:solidFill>
                <a:srgbClr val="FF0000"/>
              </a:solidFill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526790" y="1811020"/>
            <a:ext cx="513842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421005"/>
            <a:ext cx="10515600" cy="5756275"/>
          </a:xfrm>
        </p:spPr>
        <p:txBody>
          <a:bodyPr>
            <a:normAutofit fontScale="90000" lnSpcReduction="20000"/>
          </a:bodyPr>
          <a:p>
            <a:r>
              <a:rPr lang="en-US" altLang="zh-CN" b="1">
                <a:solidFill>
                  <a:srgbClr val="FF0000"/>
                </a:solidFill>
              </a:rPr>
              <a:t>一、</a:t>
            </a:r>
            <a:r>
              <a:rPr lang="en-US" altLang="zh-CN"/>
              <a:t> </a:t>
            </a:r>
            <a:r>
              <a:rPr lang="en-US" altLang="zh-CN" b="1" dirty="0">
                <a:solidFill>
                  <a:srgbClr val="FF0000"/>
                </a:solidFill>
                <a:sym typeface="+mn-ea"/>
              </a:rPr>
              <a:t>RTP/RTCP</a:t>
            </a:r>
            <a:r>
              <a:rPr lang="zh-CN" altLang="en-US" b="1" dirty="0">
                <a:solidFill>
                  <a:srgbClr val="FF0000"/>
                </a:solidFill>
                <a:sym typeface="+mn-ea"/>
              </a:rPr>
              <a:t>在协议栈中的位置</a:t>
            </a:r>
            <a:endParaRPr lang="zh-CN" altLang="en-US" b="1" dirty="0">
              <a:solidFill>
                <a:srgbClr val="FF0000"/>
              </a:solidFill>
            </a:endParaRPr>
          </a:p>
          <a:p>
            <a:r>
              <a:rPr lang="en-US" altLang="zh-CN" b="1">
                <a:solidFill>
                  <a:srgbClr val="FF0000"/>
                </a:solidFill>
              </a:rPr>
              <a:t>二、</a:t>
            </a:r>
            <a:r>
              <a:rPr lang="en-US" altLang="zh-CN" b="1" dirty="0">
                <a:solidFill>
                  <a:srgbClr val="FF0000"/>
                </a:solidFill>
                <a:sym typeface="+mn-ea"/>
              </a:rPr>
              <a:t>RTP Header</a:t>
            </a:r>
            <a:endParaRPr lang="zh-CN" alt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/>
              <a:t>           </a:t>
            </a:r>
            <a:r>
              <a:rPr lang="en-US" altLang="zh-CN" b="1">
                <a:solidFill>
                  <a:srgbClr val="FF0000"/>
                </a:solidFill>
              </a:rPr>
              <a:t>1、</a:t>
            </a:r>
            <a:r>
              <a:rPr lang="en-US" altLang="zh-CN"/>
              <a:t> 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RTP Header 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协议字段解析</a:t>
            </a:r>
            <a:endParaRPr lang="zh-CN" altLang="en-US" b="1">
              <a:solidFill>
                <a:srgbClr val="FF0000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 b="1">
                <a:solidFill>
                  <a:srgbClr val="FF0000"/>
                </a:solidFill>
                <a:sym typeface="+mn-ea"/>
              </a:rPr>
              <a:t>                1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、视频帧分包</a:t>
            </a:r>
            <a:endParaRPr lang="zh-CN" altLang="en-US" b="1">
              <a:solidFill>
                <a:srgbClr val="FF0000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 b="1">
                <a:solidFill>
                  <a:srgbClr val="FF0000"/>
                </a:solidFill>
              </a:rPr>
              <a:t>          2</a:t>
            </a:r>
            <a:r>
              <a:rPr lang="zh-CN" altLang="en-US" b="1">
                <a:solidFill>
                  <a:srgbClr val="FF0000"/>
                </a:solidFill>
              </a:rPr>
              <a:t>、</a:t>
            </a:r>
            <a:r>
              <a:rPr lang="en-US" altLang="zh-CN" b="1">
                <a:solidFill>
                  <a:srgbClr val="FF0000"/>
                </a:solidFill>
              </a:rPr>
              <a:t> 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扩展头</a:t>
            </a:r>
            <a:endParaRPr lang="zh-CN" altLang="en-US" b="1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b="1">
                <a:solidFill>
                  <a:srgbClr val="FF0000"/>
                </a:solidFill>
              </a:rPr>
              <a:t>                  1</a:t>
            </a:r>
            <a:r>
              <a:rPr lang="zh-CN" altLang="en-US" b="1">
                <a:solidFill>
                  <a:srgbClr val="FF0000"/>
                </a:solidFill>
              </a:rPr>
              <a:t>、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扩展头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Profile</a:t>
            </a:r>
            <a:endParaRPr lang="en-US" altLang="zh-CN" b="1">
              <a:solidFill>
                <a:srgbClr val="FF0000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 b="1">
                <a:solidFill>
                  <a:srgbClr val="FF0000"/>
                </a:solidFill>
              </a:rPr>
              <a:t>         	        2</a:t>
            </a:r>
            <a:r>
              <a:rPr lang="zh-CN" altLang="en-US" b="1">
                <a:solidFill>
                  <a:srgbClr val="FF0000"/>
                </a:solidFill>
              </a:rPr>
              <a:t>、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扩展头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length</a:t>
            </a:r>
            <a:endParaRPr lang="en-US" altLang="zh-CN" b="1">
              <a:solidFill>
                <a:srgbClr val="FF0000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 b="1">
                <a:solidFill>
                  <a:srgbClr val="FF0000"/>
                </a:solidFill>
                <a:sym typeface="+mn-ea"/>
              </a:rPr>
              <a:t>                  3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、实例</a:t>
            </a:r>
            <a:endParaRPr lang="zh-CN" altLang="en-US" b="1">
              <a:solidFill>
                <a:srgbClr val="FF0000"/>
              </a:solidFill>
              <a:sym typeface="+mn-ea"/>
            </a:endParaRPr>
          </a:p>
          <a:p>
            <a:pPr marL="0" indent="0">
              <a:buNone/>
            </a:pPr>
            <a:r>
              <a:rPr lang="zh-CN" altLang="en-US" b="1">
                <a:solidFill>
                  <a:srgbClr val="FF0000"/>
                </a:solidFill>
                <a:sym typeface="+mn-ea"/>
              </a:rPr>
              <a:t> 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                       1. 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一字节的扩展头</a:t>
            </a:r>
            <a:endParaRPr lang="zh-CN" altLang="en-US" b="1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b="1">
                <a:solidFill>
                  <a:srgbClr val="FF0000"/>
                </a:solidFill>
              </a:rPr>
              <a:t>                        2. 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一字节的扩展头例子</a:t>
            </a:r>
            <a:endParaRPr lang="zh-CN" altLang="en-US" b="1">
              <a:solidFill>
                <a:srgbClr val="FF0000"/>
              </a:solidFill>
              <a:sym typeface="+mn-ea"/>
            </a:endParaRPr>
          </a:p>
          <a:p>
            <a:pPr marL="0" indent="0">
              <a:buNone/>
            </a:pPr>
            <a:r>
              <a:rPr lang="zh-CN" altLang="en-US" b="1">
                <a:solidFill>
                  <a:srgbClr val="FF0000"/>
                </a:solidFill>
                <a:sym typeface="+mn-ea"/>
              </a:rPr>
              <a:t> 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                       3. 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两个字节的扩展头例子</a:t>
            </a:r>
            <a:endParaRPr lang="zh-CN" altLang="en-US" b="1">
              <a:solidFill>
                <a:srgbClr val="FF0000"/>
              </a:solidFill>
              <a:sym typeface="+mn-ea"/>
            </a:endParaRPr>
          </a:p>
          <a:p>
            <a:pPr marL="0" indent="0">
              <a:buNone/>
            </a:pPr>
            <a:r>
              <a:rPr lang="zh-CN" altLang="en-US" b="1">
                <a:solidFill>
                  <a:srgbClr val="FF0000"/>
                </a:solidFill>
                <a:sym typeface="+mn-ea"/>
              </a:rPr>
              <a:t>三、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WebRTC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用到的扩展头</a:t>
            </a:r>
            <a:endParaRPr lang="zh-CN" altLang="en-US" b="1">
              <a:solidFill>
                <a:srgbClr val="FF0000"/>
              </a:solidFill>
              <a:sym typeface="+mn-ea"/>
            </a:endParaRPr>
          </a:p>
          <a:p>
            <a:pPr marL="0" indent="0">
              <a:buNone/>
            </a:pPr>
            <a:r>
              <a:rPr lang="zh-CN" altLang="en-US" b="1">
                <a:solidFill>
                  <a:srgbClr val="FF0000"/>
                </a:solidFill>
                <a:sym typeface="+mn-ea"/>
              </a:rPr>
              <a:t> 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         1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、扩展头详细信息</a:t>
            </a:r>
            <a:endParaRPr lang="zh-CN" altLang="en-US" b="1">
              <a:solidFill>
                <a:srgbClr val="FF0000"/>
              </a:solidFill>
              <a:sym typeface="+mn-ea"/>
            </a:endParaRPr>
          </a:p>
          <a:p>
            <a:pPr marL="0" indent="0">
              <a:buNone/>
            </a:pPr>
            <a:r>
              <a:rPr lang="zh-CN" altLang="en-US" b="1">
                <a:solidFill>
                  <a:srgbClr val="FF0000"/>
                </a:solidFill>
              </a:rPr>
              <a:t>四、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完整的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RTP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头</a:t>
            </a:r>
            <a:endParaRPr lang="zh-CN" altLang="en-US" b="1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b="1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b="1">
              <a:solidFill>
                <a:srgbClr val="FF0000"/>
              </a:solidFill>
              <a:sym typeface="+mn-ea"/>
            </a:endParaRPr>
          </a:p>
          <a:p>
            <a:pPr marL="0" indent="0">
              <a:buNone/>
            </a:pPr>
            <a:endParaRPr lang="en-US" altLang="zh-CN" b="1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>
                <a:solidFill>
                  <a:srgbClr val="FF0000"/>
                </a:solidFill>
              </a:rPr>
              <a:t>一、</a:t>
            </a:r>
            <a:r>
              <a:rPr lang="en-US" altLang="zh-CN" b="1" dirty="0">
                <a:solidFill>
                  <a:srgbClr val="FF0000"/>
                </a:solidFill>
              </a:rPr>
              <a:t>RTP/RTCP</a:t>
            </a:r>
            <a:r>
              <a:rPr lang="zh-CN" altLang="en-US" b="1" dirty="0">
                <a:solidFill>
                  <a:srgbClr val="FF0000"/>
                </a:solidFill>
              </a:rPr>
              <a:t>在协议栈中的位置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4" name="矩形 3" descr="应用层"/>
          <p:cNvSpPr/>
          <p:nvPr/>
        </p:nvSpPr>
        <p:spPr>
          <a:xfrm>
            <a:off x="1085850" y="1825625"/>
            <a:ext cx="10267950" cy="11842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应用层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657350" y="2514600"/>
            <a:ext cx="9429750" cy="533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RTP/RTCP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104900" y="3390900"/>
            <a:ext cx="10248900" cy="11842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lvl="1" algn="ctr"/>
            <a:r>
              <a:rPr lang="zh-CN" altLang="en-US" b="1" dirty="0">
                <a:solidFill>
                  <a:srgbClr val="FF0000"/>
                </a:solidFill>
              </a:rPr>
              <a:t>传输层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466850" y="4191000"/>
            <a:ext cx="9886950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UDP</a:t>
            </a:r>
            <a:endParaRPr lang="zh-CN" altLang="en-US" dirty="0"/>
          </a:p>
        </p:txBody>
      </p:sp>
      <p:sp>
        <p:nvSpPr>
          <p:cNvPr id="9" name="矩形: 圆角 8"/>
          <p:cNvSpPr/>
          <p:nvPr/>
        </p:nvSpPr>
        <p:spPr>
          <a:xfrm>
            <a:off x="1085850" y="4984750"/>
            <a:ext cx="10515600" cy="78105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IP</a:t>
            </a:r>
            <a:r>
              <a:rPr lang="zh-CN" altLang="en-US" dirty="0"/>
              <a:t>层</a:t>
            </a:r>
            <a:endParaRPr lang="zh-CN" altLang="en-US" dirty="0"/>
          </a:p>
        </p:txBody>
      </p:sp>
      <p:sp>
        <p:nvSpPr>
          <p:cNvPr id="10" name="矩形: 圆角 9"/>
          <p:cNvSpPr/>
          <p:nvPr/>
        </p:nvSpPr>
        <p:spPr>
          <a:xfrm>
            <a:off x="1085850" y="6153150"/>
            <a:ext cx="10668000" cy="5715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网络接口层</a:t>
            </a:r>
            <a:endParaRPr lang="zh-CN" altLang="en-US" dirty="0"/>
          </a:p>
        </p:txBody>
      </p:sp>
      <p:sp>
        <p:nvSpPr>
          <p:cNvPr id="11" name="箭头: 下 10"/>
          <p:cNvSpPr/>
          <p:nvPr/>
        </p:nvSpPr>
        <p:spPr>
          <a:xfrm>
            <a:off x="9505950" y="2590800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下 11"/>
          <p:cNvSpPr/>
          <p:nvPr/>
        </p:nvSpPr>
        <p:spPr>
          <a:xfrm>
            <a:off x="9748266" y="5686171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箭头: 下 12"/>
          <p:cNvSpPr/>
          <p:nvPr/>
        </p:nvSpPr>
        <p:spPr>
          <a:xfrm>
            <a:off x="9748266" y="4369308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箭头: 上 14"/>
          <p:cNvSpPr/>
          <p:nvPr/>
        </p:nvSpPr>
        <p:spPr>
          <a:xfrm>
            <a:off x="3657600" y="3009900"/>
            <a:ext cx="484632" cy="5593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箭头: 上 15"/>
          <p:cNvSpPr/>
          <p:nvPr/>
        </p:nvSpPr>
        <p:spPr>
          <a:xfrm>
            <a:off x="3793998" y="4447921"/>
            <a:ext cx="484632" cy="5593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箭头: 上 16"/>
          <p:cNvSpPr/>
          <p:nvPr/>
        </p:nvSpPr>
        <p:spPr>
          <a:xfrm>
            <a:off x="3818382" y="5708650"/>
            <a:ext cx="484632" cy="5593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RTP</a:t>
            </a:r>
            <a:r>
              <a:rPr lang="zh-CN" altLang="en-US" b="1" dirty="0">
                <a:solidFill>
                  <a:srgbClr val="FF0000"/>
                </a:solidFill>
              </a:rPr>
              <a:t>传输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4" name="矩形: 圆角 3"/>
          <p:cNvSpPr/>
          <p:nvPr/>
        </p:nvSpPr>
        <p:spPr>
          <a:xfrm>
            <a:off x="5734050" y="1690688"/>
            <a:ext cx="1524000" cy="4802187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网络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33375" y="4114800"/>
            <a:ext cx="1352550" cy="552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7" name="箭头: 右 6"/>
          <p:cNvSpPr/>
          <p:nvPr/>
        </p:nvSpPr>
        <p:spPr>
          <a:xfrm>
            <a:off x="3926166" y="3591332"/>
            <a:ext cx="1524000" cy="16274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最大</a:t>
            </a:r>
            <a:r>
              <a:rPr lang="en-US" altLang="zh-CN" dirty="0"/>
              <a:t>1500</a:t>
            </a:r>
            <a:r>
              <a:rPr lang="zh-CN" altLang="en-US" dirty="0"/>
              <a:t>字节</a:t>
            </a:r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289733" y="4091781"/>
            <a:ext cx="1352550" cy="552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1" name="矩形: 圆角 10"/>
          <p:cNvSpPr/>
          <p:nvPr/>
        </p:nvSpPr>
        <p:spPr>
          <a:xfrm>
            <a:off x="8516774" y="3867752"/>
            <a:ext cx="1746808" cy="10759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2" name="箭头: 右 11"/>
          <p:cNvSpPr/>
          <p:nvPr/>
        </p:nvSpPr>
        <p:spPr>
          <a:xfrm>
            <a:off x="10565131" y="3423285"/>
            <a:ext cx="1523999" cy="17466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7418705" y="3891280"/>
            <a:ext cx="858520" cy="9537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...</a:t>
            </a: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>
                <a:solidFill>
                  <a:srgbClr val="FF0000"/>
                </a:solidFill>
              </a:rPr>
              <a:t>二、</a:t>
            </a:r>
            <a:r>
              <a:rPr lang="en-US" altLang="zh-CN" b="1" dirty="0">
                <a:solidFill>
                  <a:srgbClr val="FF0000"/>
                </a:solidFill>
              </a:rPr>
              <a:t>RTP Header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72547" y="1690688"/>
            <a:ext cx="8446905" cy="407781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zh-CN" b="1">
                <a:solidFill>
                  <a:srgbClr val="FF0000"/>
                </a:solidFill>
              </a:rPr>
              <a:t>2.1  </a:t>
            </a:r>
            <a:r>
              <a:rPr lang="zh-CN" altLang="en-US" b="1">
                <a:solidFill>
                  <a:srgbClr val="FF0000"/>
                </a:solidFill>
              </a:rPr>
              <a:t>、</a:t>
            </a:r>
            <a:r>
              <a:rPr lang="en-US" altLang="zh-CN" b="1">
                <a:solidFill>
                  <a:srgbClr val="FF0000"/>
                </a:solidFill>
              </a:rPr>
              <a:t>RTP Header </a:t>
            </a:r>
            <a:r>
              <a:rPr lang="zh-CN" altLang="en-US" b="1">
                <a:solidFill>
                  <a:srgbClr val="FF0000"/>
                </a:solidFill>
              </a:rPr>
              <a:t>协议字段解析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87170"/>
            <a:ext cx="10515600" cy="4690110"/>
          </a:xfrm>
        </p:spPr>
        <p:txBody>
          <a:bodyPr>
            <a:normAutofit fontScale="90000" lnSpcReduction="20000"/>
          </a:bodyPr>
          <a:p>
            <a:r>
              <a:rPr lang="en-US" altLang="zh-CN"/>
              <a:t>v   :  </a:t>
            </a:r>
            <a:r>
              <a:rPr lang="zh-CN" altLang="en-US"/>
              <a:t>版本</a:t>
            </a:r>
            <a:endParaRPr lang="zh-CN" altLang="en-US"/>
          </a:p>
          <a:p>
            <a:r>
              <a:rPr lang="en-US" altLang="zh-CN"/>
              <a:t>P   :  </a:t>
            </a:r>
            <a:r>
              <a:rPr lang="zh-CN" altLang="en-US"/>
              <a:t>填充数据</a:t>
            </a:r>
            <a:r>
              <a:rPr lang="en-US" altLang="zh-CN"/>
              <a:t> 1:</a:t>
            </a:r>
            <a:r>
              <a:rPr lang="zh-CN" altLang="en-US"/>
              <a:t>代表有填充数据</a:t>
            </a:r>
            <a:r>
              <a:rPr lang="en-US" altLang="zh-CN"/>
              <a:t>   0: </a:t>
            </a:r>
            <a:r>
              <a:rPr lang="zh-CN" altLang="en-US"/>
              <a:t>没有补</a:t>
            </a:r>
            <a:r>
              <a:rPr lang="zh-CN" altLang="en-US">
                <a:sym typeface="+mn-ea"/>
              </a:rPr>
              <a:t>充</a:t>
            </a:r>
            <a:r>
              <a:rPr lang="zh-CN" altLang="en-US"/>
              <a:t>数据</a:t>
            </a:r>
            <a:endParaRPr lang="zh-CN" altLang="en-US"/>
          </a:p>
          <a:p>
            <a:r>
              <a:rPr lang="en-US" altLang="zh-CN"/>
              <a:t>X   :  </a:t>
            </a:r>
            <a:r>
              <a:rPr lang="zh-CN" altLang="en-US"/>
              <a:t>是否有扩展头，</a:t>
            </a:r>
            <a:r>
              <a:rPr lang="en-US" altLang="zh-CN"/>
              <a:t>1</a:t>
            </a:r>
            <a:r>
              <a:rPr lang="zh-CN" altLang="en-US"/>
              <a:t>：</a:t>
            </a:r>
            <a:r>
              <a:rPr lang="en-US" altLang="zh-CN"/>
              <a:t> </a:t>
            </a:r>
            <a:r>
              <a:rPr lang="zh-CN" altLang="en-US"/>
              <a:t>有扩展头</a:t>
            </a:r>
            <a:r>
              <a:rPr lang="en-US" altLang="zh-CN"/>
              <a:t>  0</a:t>
            </a:r>
            <a:r>
              <a:rPr lang="zh-CN" altLang="en-US"/>
              <a:t>：没有扩展头</a:t>
            </a:r>
            <a:endParaRPr lang="zh-CN" altLang="en-US"/>
          </a:p>
          <a:p>
            <a:r>
              <a:rPr lang="en-US" altLang="zh-CN"/>
              <a:t>CC : </a:t>
            </a:r>
            <a:r>
              <a:rPr lang="zh-CN" altLang="en-US"/>
              <a:t>这个源那些人产生的</a:t>
            </a:r>
            <a:r>
              <a:rPr lang="en-US" altLang="zh-CN"/>
              <a:t> </a:t>
            </a:r>
            <a:r>
              <a:rPr lang="en-US" altLang="zh-CN"/>
              <a:t>csrc</a:t>
            </a:r>
            <a:r>
              <a:rPr lang="zh-CN" altLang="en-US"/>
              <a:t>的个数</a:t>
            </a:r>
            <a:r>
              <a:rPr lang="en-US" altLang="zh-CN"/>
              <a:t> </a:t>
            </a:r>
            <a:r>
              <a:rPr lang="zh-CN" altLang="en-US"/>
              <a:t>几个贡献者</a:t>
            </a:r>
            <a:endParaRPr lang="zh-CN" altLang="en-US"/>
          </a:p>
          <a:p>
            <a:r>
              <a:rPr lang="en-US" altLang="zh-CN"/>
              <a:t>M  </a:t>
            </a:r>
            <a:r>
              <a:rPr lang="zh-CN" altLang="en-US"/>
              <a:t>：代表视频帧的最后一个帧</a:t>
            </a:r>
            <a:r>
              <a:rPr lang="en-US" altLang="zh-CN"/>
              <a:t> 1</a:t>
            </a:r>
            <a:r>
              <a:rPr lang="zh-CN" altLang="en-US"/>
              <a:t>：是视频帧的最后一帧，</a:t>
            </a:r>
            <a:r>
              <a:rPr lang="en-US" altLang="zh-CN"/>
              <a:t> 0</a:t>
            </a:r>
            <a:r>
              <a:rPr lang="zh-CN" altLang="en-US"/>
              <a:t>：不是最后一帧视频帧</a:t>
            </a:r>
            <a:endParaRPr lang="zh-CN" altLang="en-US"/>
          </a:p>
          <a:p>
            <a:r>
              <a:rPr lang="en-US" altLang="zh-CN"/>
              <a:t>PT :  </a:t>
            </a:r>
            <a:r>
              <a:rPr lang="zh-CN" altLang="en-US"/>
              <a:t>代表</a:t>
            </a:r>
            <a:r>
              <a:rPr lang="en-US" altLang="zh-CN"/>
              <a:t>payloadType</a:t>
            </a:r>
            <a:r>
              <a:rPr lang="zh-CN" altLang="en-US"/>
              <a:t>，</a:t>
            </a:r>
            <a:r>
              <a:rPr lang="en-US" altLang="zh-CN"/>
              <a:t> </a:t>
            </a:r>
            <a:r>
              <a:rPr lang="zh-CN" altLang="en-US"/>
              <a:t>数据负载类型</a:t>
            </a:r>
            <a:r>
              <a:rPr lang="en-US" altLang="zh-CN"/>
              <a:t>  </a:t>
            </a:r>
            <a:r>
              <a:rPr lang="zh-CN" altLang="en-US"/>
              <a:t>例如：</a:t>
            </a:r>
            <a:r>
              <a:rPr lang="en-US" altLang="zh-CN"/>
              <a:t> </a:t>
            </a:r>
            <a:r>
              <a:rPr lang="zh-CN" altLang="en-US"/>
              <a:t>音频：</a:t>
            </a:r>
            <a:r>
              <a:rPr lang="en-US" altLang="zh-CN"/>
              <a:t>ops</a:t>
            </a:r>
            <a:r>
              <a:rPr lang="zh-CN" altLang="en-US"/>
              <a:t>：</a:t>
            </a:r>
            <a:r>
              <a:rPr lang="en-US" altLang="zh-CN"/>
              <a:t>101</a:t>
            </a:r>
            <a:r>
              <a:rPr lang="zh-CN" altLang="en-US"/>
              <a:t>，</a:t>
            </a:r>
            <a:r>
              <a:rPr lang="en-US" altLang="zh-CN"/>
              <a:t> </a:t>
            </a:r>
            <a:r>
              <a:rPr lang="zh-CN" altLang="en-US"/>
              <a:t>视频：</a:t>
            </a:r>
            <a:r>
              <a:rPr lang="en-US" altLang="zh-CN"/>
              <a:t>127</a:t>
            </a:r>
            <a:endParaRPr lang="en-US" altLang="zh-CN"/>
          </a:p>
          <a:p>
            <a:r>
              <a:rPr lang="en-US" altLang="zh-CN"/>
              <a:t>Sequence Number: </a:t>
            </a:r>
            <a:r>
              <a:rPr lang="zh-CN" altLang="en-US"/>
              <a:t>数据有序</a:t>
            </a:r>
            <a:endParaRPr lang="zh-CN" altLang="en-US"/>
          </a:p>
          <a:p>
            <a:r>
              <a:rPr lang="en-US" altLang="zh-CN"/>
              <a:t>timestamp</a:t>
            </a:r>
            <a:r>
              <a:rPr lang="zh-CN" altLang="en-US"/>
              <a:t>：</a:t>
            </a:r>
            <a:r>
              <a:rPr lang="en-US" altLang="zh-CN"/>
              <a:t> </a:t>
            </a:r>
            <a:r>
              <a:rPr lang="zh-CN" altLang="en-US"/>
              <a:t>产生时间戳</a:t>
            </a:r>
            <a:endParaRPr lang="zh-CN" altLang="en-US"/>
          </a:p>
          <a:p>
            <a:r>
              <a:rPr lang="en-US" altLang="zh-CN"/>
              <a:t>ssrc</a:t>
            </a:r>
            <a:r>
              <a:rPr lang="zh-CN" altLang="en-US"/>
              <a:t>：源（多路视频流</a:t>
            </a:r>
            <a:r>
              <a:rPr lang="en-US" altLang="zh-CN"/>
              <a:t>ssrc</a:t>
            </a:r>
            <a:r>
              <a:rPr lang="zh-CN" altLang="en-US"/>
              <a:t>判断）</a:t>
            </a:r>
            <a:endParaRPr lang="zh-CN" altLang="en-US"/>
          </a:p>
          <a:p>
            <a:r>
              <a:rPr lang="en-US" altLang="zh-CN"/>
              <a:t>csrc</a:t>
            </a:r>
            <a:r>
              <a:rPr lang="zh-CN" altLang="en-US"/>
              <a:t>：数据有几个贡献者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zh-CN" b="1">
                <a:solidFill>
                  <a:srgbClr val="FF0000"/>
                </a:solidFill>
              </a:rPr>
              <a:t>2.2</a:t>
            </a:r>
            <a:r>
              <a:rPr lang="zh-CN" altLang="en-US" b="1">
                <a:solidFill>
                  <a:srgbClr val="FF0000"/>
                </a:solidFill>
              </a:rPr>
              <a:t>、</a:t>
            </a:r>
            <a:r>
              <a:rPr lang="en-US" altLang="zh-CN" b="1">
                <a:solidFill>
                  <a:srgbClr val="FF0000"/>
                </a:solidFill>
              </a:rPr>
              <a:t> </a:t>
            </a:r>
            <a:r>
              <a:rPr lang="zh-CN" altLang="en-US" b="1">
                <a:solidFill>
                  <a:srgbClr val="FF0000"/>
                </a:solidFill>
              </a:rPr>
              <a:t>视频帧分包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p>
            <a:r>
              <a:rPr lang="zh-CN" altLang="en-US"/>
              <a:t>等待一段时间</a:t>
            </a:r>
            <a:r>
              <a:rPr lang="en-US" altLang="zh-CN"/>
              <a:t> </a:t>
            </a:r>
            <a:endParaRPr lang="en-US" altLang="zh-CN"/>
          </a:p>
          <a:p>
            <a:r>
              <a:rPr lang="zh-CN" altLang="en-US"/>
              <a:t>包还有来的话就跳帧</a:t>
            </a:r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5619115" y="1979295"/>
            <a:ext cx="1116330" cy="42862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网络</a:t>
            </a:r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2884805" y="3787775"/>
            <a:ext cx="481330" cy="42672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6" name="圆角矩形 5"/>
          <p:cNvSpPr/>
          <p:nvPr/>
        </p:nvSpPr>
        <p:spPr>
          <a:xfrm>
            <a:off x="1123950" y="3752850"/>
            <a:ext cx="481330" cy="42672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...</a:t>
            </a:r>
            <a:endParaRPr lang="en-US" altLang="zh-CN"/>
          </a:p>
        </p:txBody>
      </p:sp>
      <p:sp>
        <p:nvSpPr>
          <p:cNvPr id="7" name="圆角矩形 6"/>
          <p:cNvSpPr/>
          <p:nvPr/>
        </p:nvSpPr>
        <p:spPr>
          <a:xfrm>
            <a:off x="3561080" y="3752850"/>
            <a:ext cx="481330" cy="42672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8" name="圆角矩形 7"/>
          <p:cNvSpPr/>
          <p:nvPr/>
        </p:nvSpPr>
        <p:spPr>
          <a:xfrm>
            <a:off x="2342515" y="3788410"/>
            <a:ext cx="481330" cy="42672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9" name="圆角矩形 8"/>
          <p:cNvSpPr/>
          <p:nvPr/>
        </p:nvSpPr>
        <p:spPr>
          <a:xfrm>
            <a:off x="4126865" y="3752850"/>
            <a:ext cx="481330" cy="42672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0" name="圆角矩形 9"/>
          <p:cNvSpPr/>
          <p:nvPr/>
        </p:nvSpPr>
        <p:spPr>
          <a:xfrm>
            <a:off x="1800225" y="3752850"/>
            <a:ext cx="481330" cy="42672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11" name="右箭头 10"/>
          <p:cNvSpPr/>
          <p:nvPr/>
        </p:nvSpPr>
        <p:spPr>
          <a:xfrm>
            <a:off x="4692650" y="3752850"/>
            <a:ext cx="687070" cy="372110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7925435" y="3895725"/>
            <a:ext cx="558800" cy="4540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13" name="圆角矩形 12"/>
          <p:cNvSpPr/>
          <p:nvPr/>
        </p:nvSpPr>
        <p:spPr>
          <a:xfrm>
            <a:off x="8536305" y="3895725"/>
            <a:ext cx="558800" cy="4540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14" name="圆角矩形 13"/>
          <p:cNvSpPr/>
          <p:nvPr/>
        </p:nvSpPr>
        <p:spPr>
          <a:xfrm>
            <a:off x="7129780" y="3895725"/>
            <a:ext cx="558800" cy="4540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...</a:t>
            </a:r>
            <a:endParaRPr lang="en-US" altLang="zh-CN"/>
          </a:p>
        </p:txBody>
      </p:sp>
      <p:sp>
        <p:nvSpPr>
          <p:cNvPr id="15" name="圆角矩形 14"/>
          <p:cNvSpPr/>
          <p:nvPr/>
        </p:nvSpPr>
        <p:spPr>
          <a:xfrm>
            <a:off x="9396730" y="3895725"/>
            <a:ext cx="558800" cy="4540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16" name="圆角矩形 15"/>
          <p:cNvSpPr/>
          <p:nvPr/>
        </p:nvSpPr>
        <p:spPr>
          <a:xfrm>
            <a:off x="10073005" y="3895725"/>
            <a:ext cx="558800" cy="4540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17" name="圆角矩形 16"/>
          <p:cNvSpPr/>
          <p:nvPr/>
        </p:nvSpPr>
        <p:spPr>
          <a:xfrm>
            <a:off x="10749280" y="3895090"/>
            <a:ext cx="558800" cy="4540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20" name="圆角矩形 19"/>
          <p:cNvSpPr/>
          <p:nvPr/>
        </p:nvSpPr>
        <p:spPr>
          <a:xfrm>
            <a:off x="9714230" y="2981960"/>
            <a:ext cx="1275715" cy="5810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Frame1</a:t>
            </a:r>
            <a:endParaRPr lang="en-US" altLang="zh-CN"/>
          </a:p>
        </p:txBody>
      </p:sp>
      <p:sp>
        <p:nvSpPr>
          <p:cNvPr id="21" name="圆角矩形 20"/>
          <p:cNvSpPr/>
          <p:nvPr/>
        </p:nvSpPr>
        <p:spPr>
          <a:xfrm>
            <a:off x="7427595" y="2939415"/>
            <a:ext cx="1375410" cy="6946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Frame2</a:t>
            </a:r>
            <a:endParaRPr lang="en-US" altLang="zh-CN"/>
          </a:p>
        </p:txBody>
      </p:sp>
      <p:sp>
        <p:nvSpPr>
          <p:cNvPr id="23" name="圆角矩形 22"/>
          <p:cNvSpPr/>
          <p:nvPr/>
        </p:nvSpPr>
        <p:spPr>
          <a:xfrm>
            <a:off x="10749280" y="4853940"/>
            <a:ext cx="666115" cy="90741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</a:t>
            </a:r>
            <a:endParaRPr lang="en-US" altLang="zh-CN"/>
          </a:p>
        </p:txBody>
      </p:sp>
      <p:sp>
        <p:nvSpPr>
          <p:cNvPr id="25" name="圆角矩形 24"/>
          <p:cNvSpPr/>
          <p:nvPr/>
        </p:nvSpPr>
        <p:spPr>
          <a:xfrm>
            <a:off x="9406890" y="4853940"/>
            <a:ext cx="666115" cy="90741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E</a:t>
            </a:r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zh-CN" b="1">
                <a:solidFill>
                  <a:srgbClr val="FF0000"/>
                </a:solidFill>
              </a:rPr>
              <a:t>2.3</a:t>
            </a:r>
            <a:r>
              <a:rPr lang="zh-CN" altLang="en-US" b="1">
                <a:solidFill>
                  <a:srgbClr val="FF0000"/>
                </a:solidFill>
              </a:rPr>
              <a:t>、扩展头</a:t>
            </a:r>
            <a:endParaRPr lang="zh-CN" altLang="en-US" b="1">
              <a:solidFill>
                <a:srgbClr val="FF0000"/>
              </a:solidFill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38200" y="1497965"/>
            <a:ext cx="10514965" cy="51339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51155"/>
            <a:ext cx="10515600" cy="1325563"/>
          </a:xfrm>
        </p:spPr>
        <p:txBody>
          <a:bodyPr/>
          <a:p>
            <a:pPr algn="ctr"/>
            <a:r>
              <a:rPr lang="en-US" altLang="zh-CN" b="1">
                <a:solidFill>
                  <a:srgbClr val="FF0000"/>
                </a:solidFill>
              </a:rPr>
              <a:t>2.4</a:t>
            </a:r>
            <a:r>
              <a:rPr lang="zh-CN" altLang="en-US" b="1">
                <a:solidFill>
                  <a:srgbClr val="FF0000"/>
                </a:solidFill>
              </a:rPr>
              <a:t>、扩展头</a:t>
            </a:r>
            <a:r>
              <a:rPr lang="en-US" altLang="zh-CN" b="1">
                <a:solidFill>
                  <a:srgbClr val="FF0000"/>
                </a:solidFill>
              </a:rPr>
              <a:t>Profile</a:t>
            </a:r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profile</a:t>
            </a:r>
            <a:r>
              <a:rPr lang="zh-CN" altLang="en-US"/>
              <a:t>：占用两个字节</a:t>
            </a:r>
            <a:endParaRPr lang="zh-CN" altLang="en-US"/>
          </a:p>
          <a:p>
            <a:r>
              <a:rPr lang="en-US" altLang="zh-CN"/>
              <a:t>profile</a:t>
            </a:r>
            <a:r>
              <a:rPr lang="zh-CN" altLang="en-US"/>
              <a:t>值为</a:t>
            </a:r>
            <a:r>
              <a:rPr lang="en-US" altLang="zh-CN"/>
              <a:t>0XBE</a:t>
            </a:r>
            <a:r>
              <a:rPr lang="zh-CN" altLang="en-US"/>
              <a:t>、</a:t>
            </a:r>
            <a:r>
              <a:rPr lang="en-US" altLang="zh-CN"/>
              <a:t>0XDE</a:t>
            </a:r>
            <a:r>
              <a:rPr lang="zh-CN" altLang="en-US"/>
              <a:t>、扩展项的</a:t>
            </a:r>
            <a:r>
              <a:rPr lang="en-US" altLang="zh-CN"/>
              <a:t>ID</a:t>
            </a:r>
            <a:r>
              <a:rPr lang="zh-CN" altLang="en-US"/>
              <a:t>和</a:t>
            </a:r>
            <a:r>
              <a:rPr lang="en-US" altLang="zh-CN"/>
              <a:t>len</a:t>
            </a:r>
            <a:r>
              <a:rPr lang="zh-CN" altLang="en-US"/>
              <a:t>占一个字节</a:t>
            </a:r>
            <a:endParaRPr lang="zh-CN" altLang="en-US"/>
          </a:p>
          <a:p>
            <a:r>
              <a:rPr lang="en-US" altLang="zh-CN"/>
              <a:t>profile</a:t>
            </a:r>
            <a:r>
              <a:rPr lang="zh-CN" altLang="en-US"/>
              <a:t>值为</a:t>
            </a:r>
            <a:r>
              <a:rPr lang="en-US" altLang="zh-CN"/>
              <a:t>0X10</a:t>
            </a:r>
            <a:r>
              <a:rPr lang="zh-CN" altLang="en-US"/>
              <a:t>、</a:t>
            </a:r>
            <a:r>
              <a:rPr lang="en-US" altLang="zh-CN"/>
              <a:t>0X0X</a:t>
            </a:r>
            <a:r>
              <a:rPr lang="zh-CN" altLang="en-US"/>
              <a:t>，扩展项的</a:t>
            </a:r>
            <a:r>
              <a:rPr lang="en-US" altLang="zh-CN"/>
              <a:t>ID</a:t>
            </a:r>
            <a:r>
              <a:rPr lang="zh-CN" altLang="en-US"/>
              <a:t>和</a:t>
            </a:r>
            <a:r>
              <a:rPr lang="en-US" altLang="zh-CN"/>
              <a:t>len</a:t>
            </a:r>
            <a:r>
              <a:rPr lang="zh-CN" altLang="en-US"/>
              <a:t>占两个字节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8085,&quot;width&quot;:12150}"/>
</p:tagLst>
</file>

<file path=ppt/tags/tag2.xml><?xml version="1.0" encoding="utf-8"?>
<p:tagLst xmlns:p="http://schemas.openxmlformats.org/presentationml/2006/main">
  <p:tag name="COMMONDATA" val="eyJoZGlkIjoiNTE0ODk4YzZkMjdmMDFlMzZhYmM3NDY1ZmE0ODEwNTA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1136</Words>
  <Application>WPS 演示</Application>
  <PresentationFormat>宽屏</PresentationFormat>
  <Paragraphs>148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5" baseType="lpstr">
      <vt:lpstr>Arial</vt:lpstr>
      <vt:lpstr>宋体</vt:lpstr>
      <vt:lpstr>Wingdings</vt:lpstr>
      <vt:lpstr>等线 Light</vt:lpstr>
      <vt:lpstr>微软雅黑</vt:lpstr>
      <vt:lpstr>Arial Unicode MS</vt:lpstr>
      <vt:lpstr>等线</vt:lpstr>
      <vt:lpstr>Calibri</vt:lpstr>
      <vt:lpstr>Office 主题​​</vt:lpstr>
      <vt:lpstr>RTP协议 </vt:lpstr>
      <vt:lpstr>PowerPoint 演示文稿</vt:lpstr>
      <vt:lpstr>RTP/RTCP在协议栈中的位置</vt:lpstr>
      <vt:lpstr>RTP传输</vt:lpstr>
      <vt:lpstr>RTP Header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RTP协议 </dc:title>
  <dc:creator>chensong</dc:creator>
  <cp:lastModifiedBy>chensong</cp:lastModifiedBy>
  <cp:revision>116</cp:revision>
  <dcterms:created xsi:type="dcterms:W3CDTF">2022-05-18T11:38:00Z</dcterms:created>
  <dcterms:modified xsi:type="dcterms:W3CDTF">2022-05-27T10:46:52Z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56C04652755A4BEC8CFC9451ADBBAD47</vt:lpwstr>
  </property>
  <property fmtid="{D5CDD505-2E9C-101B-9397-08002B2CF9AE}" pid="3" name="KSOProductBuildVer">
    <vt:lpwstr>2052-11.1.0.11744</vt:lpwstr>
  </property>
</Properties>
</file>