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5" r:id="rId8"/>
    <p:sldId id="283" r:id="rId9"/>
    <p:sldId id="261" r:id="rId10"/>
    <p:sldId id="262" r:id="rId11"/>
    <p:sldId id="286" r:id="rId12"/>
    <p:sldId id="287" r:id="rId13"/>
    <p:sldId id="284" r:id="rId14"/>
    <p:sldId id="263" r:id="rId15"/>
    <p:sldId id="264" r:id="rId16"/>
    <p:sldId id="285" r:id="rId17"/>
    <p:sldId id="266" r:id="rId18"/>
    <p:sldId id="270" r:id="rId19"/>
    <p:sldId id="273" r:id="rId20"/>
    <p:sldId id="272" r:id="rId21"/>
    <p:sldId id="271" r:id="rId22"/>
    <p:sldId id="269" r:id="rId23"/>
    <p:sldId id="268" r:id="rId24"/>
    <p:sldId id="276" r:id="rId25"/>
    <p:sldId id="277" r:id="rId26"/>
    <p:sldId id="275" r:id="rId27"/>
    <p:sldId id="274" r:id="rId28"/>
    <p:sldId id="26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son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012440"/>
          </a:xfrm>
        </p:spPr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RTCP</a:t>
            </a:r>
            <a:r>
              <a:rPr lang="zh-CN" altLang="en-US" b="1">
                <a:solidFill>
                  <a:srgbClr val="FF0000"/>
                </a:solidFill>
              </a:rPr>
              <a:t>协议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40"/>
            <a:ext cx="10515600" cy="5996940"/>
          </a:xfrm>
        </p:spPr>
        <p:txBody>
          <a:bodyPr>
            <a:normAutofit fontScale="55000"/>
          </a:bodyPr>
          <a:p>
            <a:r>
              <a:rPr lang="zh-CN" altLang="en-US"/>
              <a:t>//    Sender report (SR) (RFC 3550).</a:t>
            </a:r>
            <a:endParaRPr lang="zh-CN" altLang="en-US"/>
          </a:p>
          <a:p>
            <a:r>
              <a:rPr lang="zh-CN" altLang="en-US"/>
              <a:t>//     0                   1                   2                   3</a:t>
            </a:r>
            <a:endParaRPr lang="zh-CN" altLang="en-US"/>
          </a:p>
          <a:p>
            <a:r>
              <a:rPr lang="zh-CN" altLang="en-US"/>
              <a:t>//     0 1 2 3 4 5 6 7 8 9 0 1 2 3 4 5 6 7 8 9 0 1 2 3 4 5 6 7 8 9 0 1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   |V=2|P|    RC   |   PT=SR=200   |             length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 0 |                         SSRC of sender                        |</a:t>
            </a:r>
            <a:endParaRPr lang="zh-CN" altLang="en-US"/>
          </a:p>
          <a:p>
            <a:r>
              <a:rPr lang="zh-CN" altLang="en-US"/>
              <a:t>//    +=+=+=+=+=+=+=+=+=+=+=+=+=+=+=+=+=+=+=+=+=+=+=+=+=+=+=+=+=+=+=+=+</a:t>
            </a:r>
            <a:endParaRPr lang="zh-CN" altLang="en-US"/>
          </a:p>
          <a:p>
            <a:r>
              <a:rPr lang="zh-CN" altLang="en-US"/>
              <a:t>//  4 |              NTP timestamp, most significant word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 8 |             NTP timestamp, least significant word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12 |                         RTP timestamp            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16 |                     sender's packet count        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20 |                      sender's octet count                     |</a:t>
            </a:r>
            <a:endParaRPr lang="zh-CN" altLang="en-US"/>
          </a:p>
          <a:p>
            <a:r>
              <a:rPr lang="zh-CN" altLang="en-US"/>
              <a:t>// 24 +=+=+=+=+=+=+=+=+=+=+=+=+=+=+=+=+=+=+=+=+=+=+=+=+=+=+=+=+=+=+=+=+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511175"/>
            <a:ext cx="12732385" cy="5666105"/>
          </a:xfrm>
        </p:spPr>
        <p:txBody>
          <a:bodyPr>
            <a:normAutofit lnSpcReduction="10000"/>
          </a:bodyPr>
          <a:p>
            <a:r>
              <a:rPr lang="zh-CN" altLang="en-US"/>
              <a:t>// RTCP receiver report (RFC 3550).</a:t>
            </a:r>
            <a:endParaRPr lang="zh-CN" altLang="en-US"/>
          </a:p>
          <a:p>
            <a:r>
              <a:rPr lang="zh-CN" altLang="en-US"/>
              <a:t>//</a:t>
            </a:r>
            <a:endParaRPr lang="zh-CN" altLang="en-US"/>
          </a:p>
          <a:p>
            <a:r>
              <a:rPr lang="zh-CN" altLang="en-US"/>
              <a:t>//   0                   1                   2                   3</a:t>
            </a:r>
            <a:endParaRPr lang="zh-CN" altLang="en-US"/>
          </a:p>
          <a:p>
            <a:r>
              <a:rPr lang="zh-CN" altLang="en-US"/>
              <a:t>//   0 1 2 3 4 5 6 7 8 9 0 1 2 3 4 5 6 7 8 9 0 1 2 3 4 5 6 7 8 9 0 1</a:t>
            </a:r>
            <a:endParaRPr lang="zh-CN" altLang="en-US"/>
          </a:p>
          <a:p>
            <a:r>
              <a:rPr lang="zh-CN" altLang="en-US"/>
              <a:t>//  +-+-+-+-+-+-+-+-+-+-+-+-+-+-+-+-+-+-+-+-+-+-+-+-+-+-+-+-+-+-+-+-+</a:t>
            </a:r>
            <a:endParaRPr lang="zh-CN" altLang="en-US"/>
          </a:p>
          <a:p>
            <a:r>
              <a:rPr lang="zh-CN" altLang="en-US"/>
              <a:t>//  |V=2|P|    RC   |   PT=RR=201   |             length            |</a:t>
            </a:r>
            <a:endParaRPr lang="zh-CN" altLang="en-US"/>
          </a:p>
          <a:p>
            <a:r>
              <a:rPr lang="zh-CN" altLang="en-US"/>
              <a:t>//  +-+-+-+-+-+-+-+-+-+-+-+-+-+-+-+-+-+-+-+-+-+-+-+-+-+-+-+-+-+-+-+-+</a:t>
            </a:r>
            <a:endParaRPr lang="zh-CN" altLang="en-US"/>
          </a:p>
          <a:p>
            <a:r>
              <a:rPr lang="zh-CN" altLang="en-US"/>
              <a:t>//  |                     SSRC of packet sender                     |</a:t>
            </a:r>
            <a:endParaRPr lang="zh-CN" altLang="en-US"/>
          </a:p>
          <a:p>
            <a:r>
              <a:rPr lang="zh-CN" altLang="en-US"/>
              <a:t>//  +=+=+=+=+=+=+=+=+=+=+=+=+=+=+=+=+=+=+=+=+=+=+=+=+=+=+=+=+=+=+=+=+</a:t>
            </a:r>
            <a:endParaRPr lang="zh-CN" altLang="en-US"/>
          </a:p>
          <a:p>
            <a:r>
              <a:rPr lang="zh-CN" altLang="en-US"/>
              <a:t>//  |                         report block(s)                       |</a:t>
            </a:r>
            <a:endParaRPr lang="zh-CN" altLang="en-US"/>
          </a:p>
          <a:p>
            <a:r>
              <a:rPr lang="zh-CN" altLang="en-US"/>
              <a:t>//  |                            ....                               |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SR</a:t>
            </a:r>
            <a:r>
              <a:rPr lang="zh-CN" altLang="en-US"/>
              <a:t>数据结构</a:t>
            </a:r>
            <a:br>
              <a:rPr lang="zh-CN" altLang="en-US"/>
            </a:b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/* Struct for RTCP sender report. */</a:t>
            </a:r>
            <a:endParaRPr lang="zh-CN" altLang="en-US"/>
          </a:p>
          <a:p>
            <a:r>
              <a:rPr lang="zh-CN" altLang="en-US"/>
              <a:t>			struct Header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uint32_t ssrc;          // 源</a:t>
            </a:r>
            <a:endParaRPr lang="zh-CN" altLang="en-US"/>
          </a:p>
          <a:p>
            <a:r>
              <a:rPr lang="zh-CN" altLang="en-US"/>
              <a:t>				uint32_t ntpSec;        // 网络时间戳， 用于不同源之间的同步 </a:t>
            </a:r>
            <a:endParaRPr lang="zh-CN" altLang="en-US"/>
          </a:p>
          <a:p>
            <a:r>
              <a:rPr lang="zh-CN" altLang="en-US"/>
              <a:t>				uint32_t ntpFrac;</a:t>
            </a:r>
            <a:endParaRPr lang="zh-CN" altLang="en-US"/>
          </a:p>
          <a:p>
            <a:r>
              <a:rPr lang="zh-CN" altLang="en-US"/>
              <a:t>				uint32_t rtpTs;        // 相于时间戳，于RTP包时间戳一致</a:t>
            </a:r>
            <a:endParaRPr lang="zh-CN" altLang="en-US"/>
          </a:p>
          <a:p>
            <a:r>
              <a:rPr lang="zh-CN" altLang="en-US"/>
              <a:t>				uint32_t packetCount;  //总发送包数</a:t>
            </a:r>
            <a:endParaRPr lang="zh-CN" altLang="en-US"/>
          </a:p>
          <a:p>
            <a:r>
              <a:rPr lang="zh-CN" altLang="en-US"/>
              <a:t>				uint32_t octetCount;  // 总发送的数据量</a:t>
            </a:r>
            <a:endParaRPr lang="zh-CN" altLang="en-US"/>
          </a:p>
          <a:p>
            <a:r>
              <a:rPr lang="zh-CN" altLang="en-US"/>
              <a:t>			};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1.3.1 Sender Information block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08125" y="3763645"/>
          <a:ext cx="9596120" cy="287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285"/>
                <a:gridCol w="6807835"/>
              </a:tblGrid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850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r>
                        <a:rPr lang="zh-CN" altLang="en-US"/>
                        <a:t>位，网络时间戳，用于不同源之间的同步</a:t>
                      </a:r>
                      <a:endParaRPr lang="zh-CN" altLang="en-US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RTP timestamp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位，相于时间戳，于</a:t>
                      </a:r>
                      <a:r>
                        <a:rPr lang="en-US" altLang="zh-CN"/>
                        <a:t>RTP</a:t>
                      </a:r>
                      <a:r>
                        <a:rPr lang="zh-CN" altLang="en-US"/>
                        <a:t>包时间戳一致</a:t>
                      </a:r>
                      <a:endParaRPr lang="zh-CN" altLang="en-US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packet count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位，总发包数</a:t>
                      </a:r>
                      <a:endParaRPr lang="zh-CN" altLang="en-US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octet count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总共发送的数据量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25" y="814070"/>
            <a:ext cx="9658350" cy="2949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1.3.2 Receiver report block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3931920"/>
          <a:ext cx="1107503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420"/>
                <a:gridCol w="86036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SSRC_n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位，接收到的每个媒体源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fraction lost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位，上一次报告之后从</a:t>
                      </a:r>
                      <a:r>
                        <a:rPr lang="en-US" altLang="zh-CN"/>
                        <a:t>SSRC_n</a:t>
                      </a:r>
                      <a:r>
                        <a:rPr lang="zh-CN" altLang="en-US"/>
                        <a:t>来包的丢包比例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packets lost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  <a:r>
                        <a:rPr lang="zh-CN" altLang="en-US"/>
                        <a:t>位，自接收开始丢包总数，迟到包不算丢包，重传有可以导致负数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hightest seq num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位表示收到的最大</a:t>
                      </a:r>
                      <a:r>
                        <a:rPr lang="en-US" altLang="zh-CN"/>
                        <a:t>seq</a:t>
                      </a:r>
                      <a:r>
                        <a:rPr lang="zh-CN" altLang="en-US"/>
                        <a:t>，高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位表式</a:t>
                      </a:r>
                      <a:r>
                        <a:rPr lang="en-US" altLang="zh-CN"/>
                        <a:t>seq</a:t>
                      </a:r>
                      <a:r>
                        <a:rPr lang="zh-CN" altLang="en-US"/>
                        <a:t>循环次数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jitter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RTP</a:t>
                      </a:r>
                      <a:r>
                        <a:rPr lang="zh-CN" altLang="en-US"/>
                        <a:t>包达到时间间隔的统计方差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Last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NTP</a:t>
                      </a:r>
                      <a:r>
                        <a:rPr lang="zh-CN" altLang="en-US"/>
                        <a:t>时间戳的中间</a:t>
                      </a: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Delay LSR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记录上一个接收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的时间与上一个发送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的时间差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187450"/>
            <a:ext cx="9553575" cy="2744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RR</a:t>
            </a:r>
            <a:r>
              <a:rPr lang="zh-CN" altLang="en-US" b="1">
                <a:solidFill>
                  <a:srgbClr val="FF0000"/>
                </a:solidFill>
              </a:rPr>
              <a:t>的数据结构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/* Struct for RTCP receiver report. */</a:t>
            </a:r>
            <a:endParaRPr lang="zh-CN" altLang="en-US"/>
          </a:p>
          <a:p>
            <a:r>
              <a:rPr lang="zh-CN" altLang="en-US"/>
              <a:t>			struct Header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uint32_t ssrc;//32位，接收到的每个媒体源</a:t>
            </a:r>
            <a:endParaRPr lang="zh-CN" altLang="en-US"/>
          </a:p>
          <a:p>
            <a:r>
              <a:rPr lang="zh-CN" altLang="en-US"/>
              <a:t>				uint32_t fractionLost : 8;//8位，上一次报告之后从SSRC_n来包的漏包比列</a:t>
            </a:r>
            <a:endParaRPr lang="zh-CN" altLang="en-US"/>
          </a:p>
          <a:p>
            <a:r>
              <a:rPr lang="zh-CN" altLang="en-US"/>
              <a:t>				uint32_t totalLost : 24;//24位，自接收开始漏包总数，迟到包不算漏包，重传有可以导致负数</a:t>
            </a:r>
            <a:endParaRPr lang="zh-CN" altLang="en-US"/>
          </a:p>
          <a:p>
            <a:r>
              <a:rPr lang="zh-CN" altLang="en-US"/>
              <a:t>				uint32_t lastSeq; //--? 低16位表式收到的最大seq，高16位表式seq循环次数 </a:t>
            </a:r>
            <a:endParaRPr lang="zh-CN" altLang="en-US"/>
          </a:p>
          <a:p>
            <a:r>
              <a:rPr lang="zh-CN" altLang="en-US"/>
              <a:t>				uint32_t jitter;//RTP包到达时间间隔的统计方差</a:t>
            </a:r>
            <a:endParaRPr lang="zh-CN" altLang="en-US"/>
          </a:p>
          <a:p>
            <a:r>
              <a:rPr lang="zh-CN" altLang="en-US"/>
              <a:t>				uint32_t lsr;//32位， NTP时间戳的中间32位</a:t>
            </a:r>
            <a:endParaRPr lang="zh-CN" altLang="en-US"/>
          </a:p>
          <a:p>
            <a:r>
              <a:rPr lang="zh-CN" altLang="en-US"/>
              <a:t>				uint32_t dlsr;//记录接收SR的时间与发送SR的时间差</a:t>
            </a:r>
            <a:endParaRPr lang="zh-CN" altLang="en-US"/>
          </a:p>
          <a:p>
            <a:r>
              <a:rPr lang="zh-CN" altLang="en-US"/>
              <a:t>			};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1.3. 3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RTCP SDES</a:t>
            </a:r>
            <a:br>
              <a:rPr lang="en-US" altLang="zh-CN" b="1">
                <a:solidFill>
                  <a:srgbClr val="FF0000"/>
                </a:solidFill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1725" y="2187575"/>
            <a:ext cx="9553575" cy="4333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1725" y="1407795"/>
            <a:ext cx="89065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CNAME</a:t>
            </a:r>
            <a:r>
              <a:rPr lang="zh-CN" altLang="en-US">
                <a:sym typeface="+mn-ea"/>
              </a:rPr>
              <a:t>项的</a:t>
            </a:r>
            <a:r>
              <a:rPr lang="en-US" altLang="zh-CN">
                <a:sym typeface="+mn-ea"/>
              </a:rPr>
              <a:t>SDES</a:t>
            </a:r>
            <a:r>
              <a:rPr lang="zh-CN" altLang="en-US">
                <a:sym typeface="+mn-ea"/>
              </a:rPr>
              <a:t>包必须包含在美国组合</a:t>
            </a:r>
            <a:r>
              <a:rPr lang="en-US" altLang="zh-CN">
                <a:sym typeface="+mn-ea"/>
              </a:rPr>
              <a:t>RTCP</a:t>
            </a:r>
            <a:r>
              <a:rPr lang="zh-CN" altLang="en-US">
                <a:sym typeface="+mn-ea"/>
              </a:rPr>
              <a:t>包中。</a:t>
            </a:r>
            <a:r>
              <a:rPr lang="en-US" altLang="zh-CN">
                <a:sym typeface="+mn-ea"/>
              </a:rPr>
              <a:t>SDES</a:t>
            </a:r>
            <a:r>
              <a:rPr lang="zh-CN" altLang="en-US">
                <a:sym typeface="+mn-ea"/>
              </a:rPr>
              <a:t>包可能包括其他源描述项，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这要根据特别的应用需要，并同时考虑带宽限制</a:t>
            </a:r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1.3.3.1 SDES</a:t>
            </a:r>
            <a:r>
              <a:rPr lang="zh-CN" altLang="en-US" b="1">
                <a:solidFill>
                  <a:srgbClr val="FF0000"/>
                </a:solidFill>
              </a:rPr>
              <a:t>说明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</a:t>
            </a:r>
            <a:r>
              <a:rPr lang="zh-CN" altLang="en-US"/>
              <a:t>：</a:t>
            </a:r>
            <a:r>
              <a:rPr lang="en-US" altLang="zh-CN"/>
              <a:t> SSRC/CSRC</a:t>
            </a:r>
            <a:r>
              <a:rPr lang="zh-CN" altLang="en-US"/>
              <a:t>数量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Item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采用</a:t>
            </a:r>
            <a:r>
              <a:rPr lang="en-US" altLang="zh-CN"/>
              <a:t>TLV</a:t>
            </a:r>
            <a:r>
              <a:rPr lang="zh-CN" altLang="en-US"/>
              <a:t>存放数据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CNAME</a:t>
            </a:r>
            <a:r>
              <a:rPr lang="zh-CN" altLang="en-US"/>
              <a:t>：</a:t>
            </a:r>
            <a:r>
              <a:rPr lang="en-US" altLang="zh-CN"/>
              <a:t> SSRC</a:t>
            </a:r>
            <a:r>
              <a:rPr lang="zh-CN" altLang="en-US"/>
              <a:t>的规范名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1.3.3.2 SDES item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35" y="2141855"/>
            <a:ext cx="988695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1.3.3.3   RTCP SDES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/>
                <a:gridCol w="86283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CNAME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SSRC</a:t>
                      </a:r>
                      <a:r>
                        <a:rPr lang="zh-CN" altLang="en-US"/>
                        <a:t>对应，</a:t>
                      </a:r>
                      <a:r>
                        <a:rPr lang="en-US" altLang="zh-CN"/>
                        <a:t>CNAME</a:t>
                      </a:r>
                      <a:r>
                        <a:rPr lang="zh-CN" altLang="en-US"/>
                        <a:t>为源的唯一标识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用于描述源的名了，人类可读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EMail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email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位置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没啥用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私有扩展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一、</a:t>
            </a:r>
            <a:r>
              <a:rPr lang="en-US" altLang="zh-CN" b="1">
                <a:solidFill>
                  <a:srgbClr val="FF0000"/>
                </a:solidFill>
              </a:rPr>
              <a:t>RTCP</a:t>
            </a:r>
            <a:r>
              <a:rPr lang="zh-CN" altLang="en-US" b="1">
                <a:solidFill>
                  <a:srgbClr val="FF0000"/>
                </a:solidFill>
              </a:rPr>
              <a:t>包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	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</a:t>
            </a:r>
            <a:r>
              <a:rPr lang="en-US" altLang="zh-CN" b="1">
                <a:solidFill>
                  <a:srgbClr val="FF0000"/>
                </a:solidFill>
              </a:rPr>
              <a:t>Header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RTCP Header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Type	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SR	   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	1.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Sender Information block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RR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	1.  Receiver Report block</a:t>
            </a:r>
            <a:endParaRPr lang="en-US" altLang="zh-CN" b="1">
              <a:solidFill>
                <a:srgbClr val="FF0000"/>
              </a:solidFill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	3、RTCP SDES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		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1. SDES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说明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	2. ITEM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	3.   RTCP SDES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	4. WebRTC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中使用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SDES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4   RTCP BYE 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5. RTCP APP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6. RTCP FB Type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7. RTCP  RTPFB Type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8. RTCP PSFB Type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		1. RTCP FB Header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二、</a:t>
            </a:r>
            <a:r>
              <a:rPr lang="en-US" altLang="zh-CN" sz="2800" b="1">
                <a:solidFill>
                  <a:srgbClr val="FF0000"/>
                </a:solidFill>
              </a:rPr>
              <a:t> Compound RTCP ?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1.3.3.4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中使用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SDES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455"/>
          </a:xfrm>
        </p:spPr>
        <p:txBody>
          <a:bodyPr>
            <a:normAutofit fontScale="50000"/>
          </a:bodyPr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1. </a:t>
            </a:r>
            <a:r>
              <a:rPr lang="zh-CN" altLang="en-US" sz="4000" b="1">
                <a:solidFill>
                  <a:srgbClr val="FF0000"/>
                </a:solidFill>
              </a:rPr>
              <a:t>媒体协商时，为每个源（</a:t>
            </a:r>
            <a:r>
              <a:rPr lang="en-US" altLang="zh-CN" sz="4000" b="1">
                <a:solidFill>
                  <a:srgbClr val="FF0000"/>
                </a:solidFill>
              </a:rPr>
              <a:t>SSRC</a:t>
            </a:r>
            <a:r>
              <a:rPr lang="zh-CN" altLang="en-US" sz="4000" b="1">
                <a:solidFill>
                  <a:srgbClr val="FF0000"/>
                </a:solidFill>
              </a:rPr>
              <a:t>）设置了一个</a:t>
            </a:r>
            <a:r>
              <a:rPr lang="en-US" altLang="zh-CN" sz="4000" b="1">
                <a:solidFill>
                  <a:srgbClr val="FF0000"/>
                </a:solidFill>
              </a:rPr>
              <a:t>CNAME</a:t>
            </a:r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a=ssrc-group:FID 3121455836 3938503831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a=ssrc:3121455836 cname:UrMYhDY/S2YpnPSN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/>
              <a:t>a=ssrc:3121455836 msid:jL6nXg56JbAYY2cnvLL4cl4nfmuB66MtU31k cf315d64-fba5-4028-ba66-0af2077d863b</a:t>
            </a:r>
            <a:endParaRPr lang="en-US" altLang="zh-CN"/>
          </a:p>
          <a:p>
            <a:r>
              <a:rPr lang="en-US" altLang="zh-CN"/>
              <a:t>a=ssrc:3121455836 mslabel:jL6nXg56JbAYY2cnvLL4cl4nfmuB66MtU31k</a:t>
            </a:r>
            <a:endParaRPr lang="en-US" altLang="zh-CN"/>
          </a:p>
          <a:p>
            <a:r>
              <a:rPr lang="en-US" altLang="zh-CN"/>
              <a:t>a=ssrc:3121455836 label:cf315d64-fba5-4028-ba66-0af2077d863b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a=ssrc:3938503831 cname:UrMYhDY/S2YpnPSN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/>
              <a:t>a=ssrc:3938503831 msid:jL6nXg56JbAYY2cnvLL4cl4nfmuB66MtU31k cf315d64-fba5-4028-ba66-0af2077d863b</a:t>
            </a:r>
            <a:endParaRPr lang="en-US" altLang="zh-CN"/>
          </a:p>
          <a:p>
            <a:r>
              <a:rPr lang="en-US" altLang="zh-CN"/>
              <a:t>a=ssrc:3938503831 mslabel:jL6nXg56JbAYY2cnvLL4cl4nfmuB66MtU31k</a:t>
            </a:r>
            <a:endParaRPr lang="en-US" altLang="zh-CN"/>
          </a:p>
          <a:p>
            <a:r>
              <a:rPr lang="en-US" altLang="zh-CN"/>
              <a:t>a=ssrc:3938503831 label:cf315d64-fba5-4028-ba66-0af2077d863b</a:t>
            </a:r>
            <a:endParaRPr lang="en-US" altLang="zh-CN"/>
          </a:p>
          <a:p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2. </a:t>
            </a:r>
            <a:r>
              <a:rPr lang="zh-CN" altLang="en-US" sz="4000" b="1">
                <a:solidFill>
                  <a:srgbClr val="FF0000"/>
                </a:solidFill>
              </a:rPr>
              <a:t>通过</a:t>
            </a:r>
            <a:r>
              <a:rPr lang="en-US" altLang="zh-CN" sz="4000" b="1">
                <a:solidFill>
                  <a:srgbClr val="FF0000"/>
                </a:solidFill>
              </a:rPr>
              <a:t>RTCP SDES </a:t>
            </a:r>
            <a:r>
              <a:rPr lang="zh-CN" altLang="en-US" sz="4000" b="1">
                <a:solidFill>
                  <a:srgbClr val="FF0000"/>
                </a:solidFill>
              </a:rPr>
              <a:t>确认</a:t>
            </a:r>
            <a:r>
              <a:rPr lang="en-US" altLang="zh-CN" sz="4000" b="1">
                <a:solidFill>
                  <a:srgbClr val="FF0000"/>
                </a:solidFill>
              </a:rPr>
              <a:t>CNAME</a:t>
            </a:r>
            <a:r>
              <a:rPr lang="zh-CN" altLang="en-US" sz="4000" b="1">
                <a:solidFill>
                  <a:srgbClr val="FF0000"/>
                </a:solidFill>
              </a:rPr>
              <a:t>与</a:t>
            </a:r>
            <a:r>
              <a:rPr lang="en-US" altLang="zh-CN" sz="4000" b="1">
                <a:solidFill>
                  <a:srgbClr val="FF0000"/>
                </a:solidFill>
              </a:rPr>
              <a:t>SSRC</a:t>
            </a:r>
            <a:r>
              <a:rPr lang="zh-CN" altLang="en-US" sz="4000" b="1">
                <a:solidFill>
                  <a:srgbClr val="FF0000"/>
                </a:solidFill>
              </a:rPr>
              <a:t>的关系</a:t>
            </a:r>
            <a:endParaRPr lang="en-US" altLang="zh-CN" sz="4000" b="1">
              <a:solidFill>
                <a:srgbClr val="FF0000"/>
              </a:solidFill>
            </a:endParaRPr>
          </a:p>
          <a:p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3.3.4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 RTCP BYE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3960" y="2864485"/>
            <a:ext cx="9582150" cy="327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6350" y="1993900"/>
            <a:ext cx="380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不需要</a:t>
            </a:r>
            <a:r>
              <a:rPr lang="en-US" altLang="zh-CN"/>
              <a:t>ssrc</a:t>
            </a:r>
            <a:r>
              <a:rPr lang="zh-CN" altLang="en-US"/>
              <a:t>流了</a:t>
            </a:r>
            <a:r>
              <a:rPr lang="en-US" altLang="zh-CN"/>
              <a:t> </a:t>
            </a:r>
            <a:r>
              <a:rPr lang="zh-CN" altLang="en-US"/>
              <a:t>就写</a:t>
            </a:r>
            <a:r>
              <a:rPr lang="en-US" altLang="zh-CN"/>
              <a:t>ssrc</a:t>
            </a:r>
            <a:r>
              <a:rPr lang="zh-CN" altLang="en-US"/>
              <a:t>放到</a:t>
            </a:r>
            <a:r>
              <a:rPr lang="en-US" altLang="zh-CN"/>
              <a:t>ssrc</a:t>
            </a:r>
            <a:r>
              <a:rPr lang="zh-CN" altLang="en-US"/>
              <a:t>这边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3.3.5. RTCP APP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040" y="2391410"/>
            <a:ext cx="97726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RTCP APP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23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25"/>
                <a:gridCol w="8054975"/>
              </a:tblGrid>
              <a:tr h="773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773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subtype 5</a:t>
                      </a:r>
                      <a:r>
                        <a:rPr lang="zh-CN" altLang="en-US"/>
                        <a:t>位，应用自定义的在同一个名子的子类型</a:t>
                      </a:r>
                      <a:endParaRPr lang="zh-CN" altLang="en-US"/>
                    </a:p>
                  </a:txBody>
                  <a:tcPr/>
                </a:tc>
              </a:tr>
              <a:tr h="773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字节，应用自定义的名子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3.6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RTCP FB Type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687685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950"/>
                <a:gridCol w="7912735"/>
              </a:tblGrid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传输层的</a:t>
                      </a:r>
                      <a:r>
                        <a:rPr lang="en-US" altLang="zh-CN"/>
                        <a:t>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RTPFB</a:t>
                      </a:r>
                      <a:r>
                        <a:rPr lang="zh-CN" altLang="en-US"/>
                        <a:t>，是对传输层的控制、如</a:t>
                      </a:r>
                      <a:r>
                        <a:rPr lang="en-US" altLang="zh-CN"/>
                        <a:t>NACK</a:t>
                      </a:r>
                      <a:endParaRPr lang="en-US" altLang="zh-CN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负载层的</a:t>
                      </a:r>
                      <a:r>
                        <a:rPr lang="en-US" altLang="zh-CN"/>
                        <a:t>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PSFB</a:t>
                      </a:r>
                      <a:r>
                        <a:rPr lang="zh-CN" altLang="en-US"/>
                        <a:t>，是对负载层的控制（编解码器），如：</a:t>
                      </a:r>
                      <a:r>
                        <a:rPr lang="en-US" altLang="zh-CN"/>
                        <a:t>PLI</a:t>
                      </a:r>
                      <a:endParaRPr lang="en-US" altLang="zh-CN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应用层的</a:t>
                      </a:r>
                      <a:r>
                        <a:rPr lang="en-US" altLang="zh-CN"/>
                        <a:t>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应用层字节识别，一般被认为是一种特殊的</a:t>
                      </a:r>
                      <a:r>
                        <a:rPr lang="en-US" altLang="zh-CN"/>
                        <a:t>PSFB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3.7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RTCP  RTPFB Type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363220" y="1581785"/>
          <a:ext cx="11607800" cy="374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80"/>
                <a:gridCol w="2251075"/>
                <a:gridCol w="1726565"/>
                <a:gridCol w="5732780"/>
              </a:tblGrid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RTPFB 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Generic NACK</a:t>
                      </a:r>
                      <a:endParaRPr lang="en-US" altLang="zh-CN"/>
                    </a:p>
                  </a:txBody>
                  <a:tcPr/>
                </a:tc>
              </a:tr>
              <a:tr h="893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TMMBR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Temp. Max Media Stream Bitrate Request</a:t>
                      </a:r>
                      <a:endParaRPr lang="en-US" altLang="zh-CN"/>
                    </a:p>
                  </a:txBody>
                  <a:tcPr/>
                </a:tc>
              </a:tr>
              <a:tr h="893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TMMBN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Temp. Max Media Stream Bitrate Notif</a:t>
                      </a:r>
                      <a:endParaRPr lang="zh-CN" altLang="en-US"/>
                    </a:p>
                  </a:txBody>
                  <a:tcPr/>
                </a:tc>
              </a:tr>
              <a:tr h="893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Transport-wide Congestion Control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3.8 RTCP PSFB Type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873740" cy="28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5"/>
                <a:gridCol w="2303145"/>
                <a:gridCol w="2525395"/>
                <a:gridCol w="4335145"/>
              </a:tblGrid>
              <a:tr h="715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PSFB 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713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PLI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Picture Loss Indication </a:t>
                      </a:r>
                      <a:r>
                        <a:rPr lang="zh-CN" altLang="en-US"/>
                        <a:t>图片丢失</a:t>
                      </a:r>
                      <a:endParaRPr lang="zh-CN" altLang="en-US"/>
                    </a:p>
                  </a:txBody>
                  <a:tcPr/>
                </a:tc>
              </a:tr>
              <a:tr h="714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Full Intra Request Command</a:t>
                      </a:r>
                      <a:endParaRPr lang="en-US" altLang="zh-CN"/>
                    </a:p>
                  </a:txBody>
                  <a:tcPr/>
                </a:tc>
              </a:tr>
              <a:tr h="742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Temporal-Spational Trade-off Notification </a:t>
                      </a:r>
                      <a:r>
                        <a:rPr lang="zh-CN" altLang="en-US"/>
                        <a:t>远端评估最大马流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3.8.1 RTCP FB Header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5070" y="2239010"/>
            <a:ext cx="98012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RTCP FB Header 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759440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20"/>
                <a:gridCol w="9151620"/>
              </a:tblGrid>
              <a:tr h="600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填充标识，最后一个填充字节是填充字节（含自己）个数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Feedback Message Type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反馈信息类型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位，数据包类型，</a:t>
                      </a:r>
                      <a:r>
                        <a:rPr lang="en-US" altLang="zh-CN"/>
                        <a:t> 205/206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包长度（包括头）。所以数据位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）个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字节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Sender SSRC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位，发送者的</a:t>
                      </a:r>
                      <a:r>
                        <a:rPr lang="en-US" altLang="zh-CN"/>
                        <a:t>SSRC</a:t>
                      </a:r>
                      <a:r>
                        <a:rPr lang="zh-CN" altLang="en-US"/>
                        <a:t>，表示谁发的这个</a:t>
                      </a:r>
                      <a:r>
                        <a:rPr lang="en-US" altLang="zh-CN"/>
                        <a:t>RTCP</a:t>
                      </a:r>
                      <a:r>
                        <a:rPr lang="zh-CN" altLang="en-US"/>
                        <a:t>包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Media  SSRC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位，媒体源的</a:t>
                      </a:r>
                      <a:r>
                        <a:rPr lang="en-US" altLang="zh-CN"/>
                        <a:t>SSRC</a:t>
                      </a:r>
                      <a:r>
                        <a:rPr lang="zh-CN" altLang="en-US"/>
                        <a:t>，表示对那个源的反馈报告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二、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什么是</a:t>
            </a:r>
            <a:r>
              <a:rPr lang="en-US" altLang="zh-CN" b="1">
                <a:solidFill>
                  <a:srgbClr val="FF0000"/>
                </a:solidFill>
              </a:rPr>
              <a:t>Compoound RTCP</a:t>
            </a:r>
            <a:r>
              <a:rPr lang="zh-CN" altLang="en-US" b="1">
                <a:solidFill>
                  <a:srgbClr val="FF0000"/>
                </a:solidFill>
              </a:rPr>
              <a:t>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、多个</a:t>
            </a:r>
            <a:r>
              <a:rPr lang="en-US" altLang="zh-CN"/>
              <a:t>RTCP</a:t>
            </a:r>
            <a:r>
              <a:rPr lang="zh-CN" altLang="en-US"/>
              <a:t>包放同一个</a:t>
            </a:r>
            <a:r>
              <a:rPr lang="en-US" altLang="zh-CN"/>
              <a:t>UDP</a:t>
            </a:r>
            <a:r>
              <a:rPr lang="zh-CN" altLang="en-US"/>
              <a:t>包中发送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、它们像栈一样存放，一个负载另一个后面，串联在一起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、每个</a:t>
            </a:r>
            <a:r>
              <a:rPr lang="en-US" altLang="zh-CN"/>
              <a:t>RTCP</a:t>
            </a:r>
            <a:r>
              <a:rPr lang="zh-CN" altLang="en-US"/>
              <a:t>包之间，不需要明确的分割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860"/>
          </a:xfrm>
        </p:spPr>
        <p:txBody>
          <a:bodyPr>
            <a:normAutofit fontScale="90000"/>
          </a:bodyPr>
          <a:p>
            <a:pPr algn="ctr"/>
            <a:r>
              <a:rPr lang="zh-CN" altLang="en-US" b="1">
                <a:solidFill>
                  <a:srgbClr val="FF0000"/>
                </a:solidFill>
              </a:rPr>
              <a:t>一、</a:t>
            </a:r>
            <a:r>
              <a:rPr lang="en-US" altLang="zh-CN" b="1">
                <a:solidFill>
                  <a:srgbClr val="FF0000"/>
                </a:solidFill>
              </a:rPr>
              <a:t>RTCP </a:t>
            </a:r>
            <a:r>
              <a:rPr lang="zh-CN" altLang="en-US" b="1">
                <a:solidFill>
                  <a:srgbClr val="FF0000"/>
                </a:solidFill>
              </a:rPr>
              <a:t>包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8845"/>
            <a:ext cx="11353800" cy="56978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一共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1500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字节（网络最大包的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大小）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1. Mac Header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14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2. Ip Header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 20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3. UDP Header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8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4. Data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可变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长度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5. Mac Tailer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96885" y="1350010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096885" y="2344420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96885" y="3272155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096885" y="4229735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096885" y="5163185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975850" y="5106035"/>
            <a:ext cx="1233170" cy="709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Mac </a:t>
            </a:r>
            <a:r>
              <a:rPr lang="en-US" altLang="zh-CN"/>
              <a:t>Tailer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636385" y="2350135"/>
            <a:ext cx="1460500" cy="6375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636385" y="3321050"/>
            <a:ext cx="1460500" cy="637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636385" y="4265295"/>
            <a:ext cx="1460500" cy="637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636385" y="5187315"/>
            <a:ext cx="1460500" cy="637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921250" y="3314700"/>
            <a:ext cx="1715135" cy="694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921250" y="4236720"/>
            <a:ext cx="1715135" cy="694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921250" y="5151755"/>
            <a:ext cx="1715135" cy="694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290570" y="4236720"/>
            <a:ext cx="1630680" cy="6946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290570" y="5158740"/>
            <a:ext cx="1630680" cy="6946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887220" y="5123180"/>
            <a:ext cx="1403350" cy="765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Mac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3" name="右大括号 22"/>
          <p:cNvSpPr/>
          <p:nvPr/>
        </p:nvSpPr>
        <p:spPr>
          <a:xfrm rot="5400000">
            <a:off x="6348730" y="1430020"/>
            <a:ext cx="401955" cy="9321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1500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 Compound RTCP </a:t>
            </a:r>
            <a:r>
              <a:rPr lang="zh-CN" altLang="en-US" b="1">
                <a:solidFill>
                  <a:srgbClr val="FF0000"/>
                </a:solidFill>
              </a:rPr>
              <a:t>规制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、如果</a:t>
            </a:r>
            <a:r>
              <a:rPr lang="en-US" altLang="zh-CN"/>
              <a:t>RTCP</a:t>
            </a:r>
            <a:r>
              <a:rPr lang="zh-CN" altLang="en-US"/>
              <a:t>加密了，</a:t>
            </a:r>
            <a:r>
              <a:rPr lang="en-US" altLang="zh-CN"/>
              <a:t> COmpound RTCP</a:t>
            </a:r>
            <a:r>
              <a:rPr lang="zh-CN" altLang="en-US"/>
              <a:t>中必须含有加密前缀（可选）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、必须包含</a:t>
            </a:r>
            <a:r>
              <a:rPr lang="en-US" altLang="zh-CN"/>
              <a:t>SR/RR</a:t>
            </a:r>
            <a:r>
              <a:rPr lang="zh-CN" altLang="en-US"/>
              <a:t>报文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、必须包含</a:t>
            </a:r>
            <a:r>
              <a:rPr lang="en-US" altLang="zh-CN"/>
              <a:t>SDES</a:t>
            </a:r>
            <a:r>
              <a:rPr lang="zh-CN" altLang="en-US"/>
              <a:t>报文，</a:t>
            </a:r>
            <a:r>
              <a:rPr lang="en-US" altLang="zh-CN"/>
              <a:t>SDES</a:t>
            </a:r>
            <a:r>
              <a:rPr lang="zh-CN" altLang="en-US"/>
              <a:t>中可有一项</a:t>
            </a:r>
            <a:r>
              <a:rPr lang="en-US" altLang="zh-CN"/>
              <a:t>CNAME Item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、可以包含一个或多个</a:t>
            </a:r>
            <a:r>
              <a:rPr lang="en-US" altLang="zh-CN"/>
              <a:t>FB</a:t>
            </a:r>
            <a:r>
              <a:rPr lang="zh-CN" altLang="en-US"/>
              <a:t>报文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Compound RTCP </a:t>
            </a:r>
            <a:r>
              <a:rPr lang="zh-CN" altLang="en-US"/>
              <a:t>的两种类型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最小</a:t>
            </a:r>
            <a:r>
              <a:rPr lang="en-US" altLang="zh-CN"/>
              <a:t>COmpound RTCP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只包含规制的必须项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完整</a:t>
            </a:r>
            <a:r>
              <a:rPr lang="en-US" altLang="zh-CN"/>
              <a:t>Compound RTCP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可以包含任意数据的</a:t>
            </a:r>
            <a:r>
              <a:rPr lang="en-US" altLang="zh-CN"/>
              <a:t>RTCP</a:t>
            </a:r>
            <a:r>
              <a:rPr lang="zh-CN" altLang="en-US"/>
              <a:t>报文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注意的点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Compound RTCP </a:t>
            </a:r>
            <a:r>
              <a:rPr lang="zh-CN" altLang="en-US"/>
              <a:t>需要周期发送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Compound RTCP</a:t>
            </a:r>
            <a:r>
              <a:rPr lang="zh-CN" altLang="en-US"/>
              <a:t>中，一般是以</a:t>
            </a:r>
            <a:r>
              <a:rPr lang="en-US" altLang="zh-CN"/>
              <a:t>SR/RR</a:t>
            </a:r>
            <a:r>
              <a:rPr lang="zh-CN" altLang="en-US"/>
              <a:t>开头，后面跟</a:t>
            </a:r>
            <a:r>
              <a:rPr lang="en-US" altLang="zh-CN"/>
              <a:t>SDES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1.1 RTCP Header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28800" y="3048000"/>
          <a:ext cx="10062210" cy="199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70"/>
                <a:gridCol w="979170"/>
                <a:gridCol w="2109470"/>
                <a:gridCol w="2755900"/>
                <a:gridCol w="3175000"/>
              </a:tblGrid>
              <a:tr h="681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16bit</a:t>
                      </a:r>
                      <a:endParaRPr lang="en-US" altLang="zh-CN" sz="1800"/>
                    </a:p>
                  </a:txBody>
                  <a:tcPr/>
                </a:tc>
              </a:tr>
              <a:tr h="654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version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P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Count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Type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Length</a:t>
                      </a:r>
                      <a:endParaRPr lang="en-US" altLang="zh-CN" sz="1800"/>
                    </a:p>
                  </a:txBody>
                  <a:tcPr/>
                </a:tc>
              </a:tr>
              <a:tr h="65659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Data</a:t>
                      </a:r>
                      <a:endParaRPr lang="en-US" altLang="zh-CN" sz="1800" b="1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1.2 RTCP Header </a:t>
            </a:r>
            <a:r>
              <a:rPr lang="zh-CN" altLang="en-US" b="1">
                <a:solidFill>
                  <a:srgbClr val="FF0000"/>
                </a:solidFill>
              </a:rPr>
              <a:t>说明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6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765"/>
                <a:gridCol w="8585835"/>
              </a:tblGrid>
              <a:tr h="615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填充标识、最后一个填充字节是填充字节（含自己）</a:t>
                      </a:r>
                      <a:r>
                        <a:rPr lang="zh-CN" altLang="en-US"/>
                        <a:t>个数</a:t>
                      </a:r>
                      <a:endParaRPr lang="zh-CN" altLang="en-US"/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count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一个包中</a:t>
                      </a:r>
                      <a:r>
                        <a:rPr lang="en-US" altLang="zh-CN"/>
                        <a:t> Report Block</a:t>
                      </a:r>
                      <a:r>
                        <a:rPr lang="zh-CN" altLang="en-US"/>
                        <a:t>个数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type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不同</a:t>
                      </a:r>
                      <a:r>
                        <a:rPr lang="en-US" altLang="zh-CN"/>
                        <a:t>RTCP</a:t>
                      </a:r>
                      <a:r>
                        <a:rPr lang="zh-CN" altLang="en-US"/>
                        <a:t>包的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length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位，包长度（包括头）。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数值为（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）个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字节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Data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RTCP Header </a:t>
            </a:r>
            <a:r>
              <a:rPr lang="zh-CN" altLang="en-US" b="1">
                <a:solidFill>
                  <a:srgbClr val="FF0000"/>
                </a:solidFill>
              </a:rPr>
              <a:t>数据结构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/* Struct for RTCP common header. */</a:t>
            </a:r>
            <a:endParaRPr lang="zh-CN" altLang="en-US"/>
          </a:p>
          <a:p>
            <a:r>
              <a:rPr lang="zh-CN" altLang="en-US"/>
              <a:t>			struct CommonHeader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#if defined(MS_LITTLE_ENDIAN)</a:t>
            </a:r>
            <a:endParaRPr lang="zh-CN" altLang="en-US"/>
          </a:p>
          <a:p>
            <a:r>
              <a:rPr lang="zh-CN" altLang="en-US"/>
              <a:t>				uint8_t count : 5;  // 一个包中Report Block个数</a:t>
            </a:r>
            <a:endParaRPr lang="zh-CN" altLang="en-US"/>
          </a:p>
          <a:p>
            <a:r>
              <a:rPr lang="zh-CN" altLang="en-US"/>
              <a:t>				uint8_t padding : 1;// 填充标识， 最后一个填充字节是（）个数</a:t>
            </a:r>
            <a:endParaRPr lang="zh-CN" altLang="en-US"/>
          </a:p>
          <a:p>
            <a:r>
              <a:rPr lang="zh-CN" altLang="en-US"/>
              <a:t>				uint8_t version : 2;</a:t>
            </a:r>
            <a:endParaRPr lang="zh-CN" altLang="en-US"/>
          </a:p>
          <a:p>
            <a:r>
              <a:rPr lang="zh-CN" altLang="en-US"/>
              <a:t>#elif defined(MS_BIG_ENDIAN)</a:t>
            </a:r>
            <a:endParaRPr lang="zh-CN" altLang="en-US"/>
          </a:p>
          <a:p>
            <a:r>
              <a:rPr lang="zh-CN" altLang="en-US"/>
              <a:t>				uint8_t version : 2;</a:t>
            </a:r>
            <a:endParaRPr lang="zh-CN" altLang="en-US"/>
          </a:p>
          <a:p>
            <a:r>
              <a:rPr lang="zh-CN" altLang="en-US"/>
              <a:t>				uint8_t padding : 1;</a:t>
            </a:r>
            <a:endParaRPr lang="zh-CN" altLang="en-US"/>
          </a:p>
          <a:p>
            <a:r>
              <a:rPr lang="zh-CN" altLang="en-US"/>
              <a:t>				uint8_t count : 5;</a:t>
            </a:r>
            <a:endParaRPr lang="zh-CN" altLang="en-US"/>
          </a:p>
          <a:p>
            <a:r>
              <a:rPr lang="zh-CN" altLang="en-US"/>
              <a:t>#endif</a:t>
            </a:r>
            <a:endParaRPr lang="zh-CN" altLang="en-US"/>
          </a:p>
          <a:p>
            <a:r>
              <a:rPr lang="zh-CN" altLang="en-US"/>
              <a:t>				uint8_t packetType : 8; // 不同RTCP包的类型</a:t>
            </a:r>
            <a:endParaRPr lang="zh-CN" altLang="en-US"/>
          </a:p>
          <a:p>
            <a:r>
              <a:rPr lang="zh-CN" altLang="en-US"/>
              <a:t>				uint16_t length : 16;   // 16位，包长度（包括头）。</a:t>
            </a:r>
            <a:r>
              <a:rPr lang="zh-CN" altLang="en-US" sz="5000" b="1">
                <a:solidFill>
                  <a:srgbClr val="FF0000"/>
                </a:solidFill>
              </a:rPr>
              <a:t>[数值为（N-1）个4字节]</a:t>
            </a:r>
            <a:endParaRPr lang="zh-CN" altLang="en-US"/>
          </a:p>
          <a:p>
            <a:r>
              <a:rPr lang="zh-CN" altLang="en-US"/>
              <a:t>			};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endParaRPr lang="zh-CN" altLang="en-US"/>
          </a:p>
          <a:p>
            <a:r>
              <a:rPr lang="zh-CN" altLang="en-US"/>
              <a:t>		Packet* Packet::Parse(const uint8_t* data, size_t len)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MS_TRACE();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// First, Currently parsing and Last RTCP packets in the compound packet.</a:t>
            </a:r>
            <a:endParaRPr lang="zh-CN" altLang="en-US"/>
          </a:p>
          <a:p>
            <a:r>
              <a:rPr lang="zh-CN" altLang="en-US"/>
              <a:t>			Packet* first{ nullptr };</a:t>
            </a:r>
            <a:endParaRPr lang="zh-CN" altLang="en-US"/>
          </a:p>
          <a:p>
            <a:r>
              <a:rPr lang="zh-CN" altLang="en-US"/>
              <a:t>			Packet* current{ nullptr };</a:t>
            </a:r>
            <a:endParaRPr lang="zh-CN" altLang="en-US"/>
          </a:p>
          <a:p>
            <a:r>
              <a:rPr lang="zh-CN" altLang="en-US"/>
              <a:t>			Packet* last{ nullptr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while (len &gt; 0u)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if (!Packet::IsRtcp(data, len))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MS_WARN_TAG(rtcp, "data is not a RTCP packet");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return first;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auto* header     = const_cast&lt;CommonHeader*&gt;(reinterpret_cast&lt;const CommonHeader*&gt;(data));</a:t>
            </a:r>
            <a:endParaRPr lang="zh-CN" altLang="en-US"/>
          </a:p>
          <a:p>
            <a:r>
              <a:rPr lang="zh-CN" altLang="en-US"/>
              <a:t>				// 这一步 ？？？ 是不是很有问题啊     ========&gt;  数据的 要加上头的大小的哈</a:t>
            </a:r>
            <a:endParaRPr lang="zh-CN" altLang="en-US"/>
          </a:p>
          <a:p>
            <a:r>
              <a:rPr lang="zh-CN" altLang="en-US"/>
              <a:t>				size_t packetLen = static_cast&lt;size_t&gt;(ntohs(header-&gt;length) + 1) * 4;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if (len &lt; packetLen)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MS_WARN_TAG(</a:t>
            </a:r>
            <a:endParaRPr lang="zh-CN" altLang="en-US"/>
          </a:p>
          <a:p>
            <a:r>
              <a:rPr lang="zh-CN" altLang="en-US"/>
              <a:t>					  rtcp,</a:t>
            </a:r>
            <a:endParaRPr lang="zh-CN" altLang="en-US"/>
          </a:p>
          <a:p>
            <a:r>
              <a:rPr lang="zh-CN" altLang="en-US"/>
              <a:t>					  "packet length exceeds remaining data [len:%zu, "</a:t>
            </a:r>
            <a:endParaRPr lang="zh-CN" altLang="en-US"/>
          </a:p>
          <a:p>
            <a:r>
              <a:rPr lang="zh-CN" altLang="en-US"/>
              <a:t>					  "packet len:%zu]",</a:t>
            </a:r>
            <a:endParaRPr lang="zh-CN" altLang="en-US"/>
          </a:p>
          <a:p>
            <a:r>
              <a:rPr lang="zh-CN" altLang="en-US"/>
              <a:t>					  len,</a:t>
            </a:r>
            <a:endParaRPr lang="zh-CN" altLang="en-US"/>
          </a:p>
          <a:p>
            <a:r>
              <a:rPr lang="zh-CN" altLang="en-US"/>
              <a:t>					 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return first;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switch (Type(header-&gt;packetType))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case Type::SR: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1. PT= 200 发送反馈包</a:t>
            </a:r>
            <a:endParaRPr lang="zh-CN" altLang="en-US"/>
          </a:p>
          <a:p>
            <a:r>
              <a:rPr lang="zh-CN" altLang="en-US"/>
              <a:t>						current = SenderReportPacket::Parse(data,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if (!current)</a:t>
            </a:r>
            <a:endParaRPr lang="zh-CN" altLang="en-US"/>
          </a:p>
          <a:p>
            <a:r>
              <a:rPr lang="zh-CN" altLang="en-US"/>
              <a:t>							break;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if (header-&gt;count &gt; 0)</a:t>
            </a:r>
            <a:endParaRPr lang="zh-CN" altLang="en-US"/>
          </a:p>
          <a:p>
            <a:r>
              <a:rPr lang="zh-CN" altLang="en-US"/>
              <a:t>						{</a:t>
            </a:r>
            <a:endParaRPr lang="zh-CN" altLang="en-US"/>
          </a:p>
          <a:p>
            <a:r>
              <a:rPr lang="zh-CN" altLang="en-US"/>
              <a:t>							Packet* rr = ReceiverReportPacket::Parse(data, packetLen, current-&gt;GetSize());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	if (!rr)</a:t>
            </a:r>
            <a:endParaRPr lang="zh-CN" altLang="en-US"/>
          </a:p>
          <a:p>
            <a:r>
              <a:rPr lang="zh-CN" altLang="en-US"/>
              <a:t>								break;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	current-&gt;SetNext(rr);</a:t>
            </a:r>
            <a:endParaRPr lang="zh-CN" altLang="en-US"/>
          </a:p>
          <a:p>
            <a:r>
              <a:rPr lang="zh-CN" altLang="en-US"/>
              <a:t>	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Type::RR: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//2. PT = 201  接受多少包发送给对端</a:t>
            </a:r>
            <a:endParaRPr lang="zh-CN" altLang="en-US"/>
          </a:p>
          <a:p>
            <a:r>
              <a:rPr lang="zh-CN" altLang="en-US"/>
              <a:t>						current = ReceiverReportPacket::Parse(data,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Type::SDES: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3. PT = 202  对媒体源的描述</a:t>
            </a:r>
            <a:endParaRPr lang="zh-CN" altLang="en-US"/>
          </a:p>
          <a:p>
            <a:r>
              <a:rPr lang="zh-CN" altLang="en-US"/>
              <a:t>						current = SdesPacket::Parse(data,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Type::BYE: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4. PT = 203 不需要传输的数据</a:t>
            </a:r>
            <a:endParaRPr lang="zh-CN" altLang="en-US"/>
          </a:p>
          <a:p>
            <a:r>
              <a:rPr lang="zh-CN" altLang="en-US"/>
              <a:t>						current = ByePacket::Parse(data,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Type::APP: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5. PT = 204 应用自定义信息</a:t>
            </a:r>
            <a:endParaRPr lang="zh-CN" altLang="en-US"/>
          </a:p>
          <a:p>
            <a:r>
              <a:rPr lang="zh-CN" altLang="en-US"/>
              <a:t>						current = nullptr;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Type::RTPFB: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6. PT = 205 反馈信息</a:t>
            </a:r>
            <a:endParaRPr lang="zh-CN" altLang="en-US"/>
          </a:p>
          <a:p>
            <a:r>
              <a:rPr lang="zh-CN" altLang="en-US"/>
              <a:t>						current = FeedbackRtpPacket::Parse(data,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Type::PSFB: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7. PT= 206  负载情况 反馈信息</a:t>
            </a:r>
            <a:endParaRPr lang="zh-CN" altLang="en-US"/>
          </a:p>
          <a:p>
            <a:r>
              <a:rPr lang="zh-CN" altLang="en-US"/>
              <a:t>						current = FeedbackPsPacket::Parse(data,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Type::XR: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8. PT = 207  扩展头</a:t>
            </a:r>
            <a:endParaRPr lang="zh-CN" altLang="en-US"/>
          </a:p>
          <a:p>
            <a:r>
              <a:rPr lang="zh-CN" altLang="en-US"/>
              <a:t>						current = ExtendedReportPacket::Parse(data,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default: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MS_WARN_TAG(rtcp, "unknown RTCP packet type [packetType:%" PRIu8 "]", header-&gt;packetType);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current = nullptr;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if (!current)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std::string packetType = Type2String(Type(header-&gt;packetType));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if (Type(header-&gt;packetType) == Type::PSFB)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packetType +=</a:t>
            </a:r>
            <a:endParaRPr lang="zh-CN" altLang="en-US"/>
          </a:p>
          <a:p>
            <a:r>
              <a:rPr lang="zh-CN" altLang="en-US"/>
              <a:t>						  " " + FeedbackPsPacket::MessageType2String(FeedbackPs::MessageType(header-&gt;count));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r>
              <a:rPr lang="zh-CN" altLang="en-US"/>
              <a:t>					else if (Type(header-&gt;packetType) == Type::RTPFB)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packetType +=</a:t>
            </a:r>
            <a:endParaRPr lang="zh-CN" altLang="en-US"/>
          </a:p>
          <a:p>
            <a:r>
              <a:rPr lang="zh-CN" altLang="en-US"/>
              <a:t>						  " " + FeedbackRtpPacket::MessageType2String(FeedbackRtp::MessageType(header-&gt;count));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MS_WARN_TAG(rtcp, "error parsing %s Packet", packetType.c_str());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return first;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data += packetLen;</a:t>
            </a:r>
            <a:endParaRPr lang="zh-CN" altLang="en-US"/>
          </a:p>
          <a:p>
            <a:r>
              <a:rPr lang="zh-CN" altLang="en-US"/>
              <a:t>				len -= packetLen;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if (!first)</a:t>
            </a:r>
            <a:endParaRPr lang="zh-CN" altLang="en-US"/>
          </a:p>
          <a:p>
            <a:r>
              <a:rPr lang="zh-CN" altLang="en-US"/>
              <a:t>					first = current;</a:t>
            </a:r>
            <a:endParaRPr lang="zh-CN" altLang="en-US"/>
          </a:p>
          <a:p>
            <a:r>
              <a:rPr lang="zh-CN" altLang="en-US"/>
              <a:t>				else</a:t>
            </a:r>
            <a:endParaRPr lang="zh-CN" altLang="en-US"/>
          </a:p>
          <a:p>
            <a:r>
              <a:rPr lang="zh-CN" altLang="en-US"/>
              <a:t>					last-&gt;SetNext(current);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last = current-&gt;GetNext() != nullptr ? current-&gt;GetNext() : current;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return first;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FF0000"/>
                </a:solidFill>
              </a:rPr>
              <a:t>1.3 RTCP Type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310005"/>
          <a:ext cx="11231880" cy="554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552575"/>
                <a:gridCol w="8324850"/>
              </a:tblGrid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缩写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Sender Report packet  </a:t>
                      </a:r>
                      <a:r>
                        <a:rPr lang="zh-CN" altLang="en-US" b="1"/>
                        <a:t>一共发送多少包</a:t>
                      </a:r>
                      <a:endParaRPr lang="zh-CN" altLang="en-US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RR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Receiver Report packet    </a:t>
                      </a:r>
                      <a:r>
                        <a:rPr lang="zh-CN" altLang="en-US" b="1"/>
                        <a:t>接受多少包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发送给对端</a:t>
                      </a:r>
                      <a:endParaRPr lang="zh-CN" altLang="en-US" b="1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SDES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Source Description packet  </a:t>
                      </a:r>
                      <a:r>
                        <a:rPr lang="zh-CN" altLang="en-US" b="1"/>
                        <a:t>对媒体源的描述</a:t>
                      </a:r>
                      <a:endParaRPr lang="zh-CN" altLang="en-US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BYE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Goodbye packet     </a:t>
                      </a:r>
                      <a:r>
                        <a:rPr lang="zh-CN" altLang="en-US" b="1"/>
                        <a:t>不需要传输数据发送</a:t>
                      </a:r>
                      <a:endParaRPr lang="zh-CN" altLang="en-US" b="1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APP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Application-defined packet</a:t>
                      </a:r>
                      <a:endParaRPr lang="en-US" altLang="zh-CN" b="1"/>
                    </a:p>
                  </a:txBody>
                  <a:tcPr/>
                </a:tc>
              </a:tr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192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FIR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Full INTRA-frame Request    </a:t>
                      </a:r>
                      <a:r>
                        <a:rPr lang="zh-CN" altLang="en-US" b="1"/>
                        <a:t>向对方请求一个关键帧</a:t>
                      </a:r>
                      <a:endParaRPr lang="zh-CN" altLang="en-US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193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NACK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Negative Acknowledgement    </a:t>
                      </a:r>
                      <a:r>
                        <a:rPr lang="zh-CN" altLang="en-US" b="1"/>
                        <a:t>接受端有数丢失包，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就向发送请求从新发送</a:t>
                      </a:r>
                      <a:endParaRPr lang="zh-CN" altLang="en-US" b="1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FTPFB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Generic RTP Feedback  </a:t>
                      </a:r>
                      <a:r>
                        <a:rPr lang="zh-CN" altLang="en-US" b="1"/>
                        <a:t>一般性</a:t>
                      </a:r>
                      <a:r>
                        <a:rPr lang="en-US" altLang="zh-CN" b="1"/>
                        <a:t> </a:t>
                      </a:r>
                      <a:endParaRPr lang="en-US" altLang="zh-CN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PSFB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Payload-specific Feedback</a:t>
                      </a:r>
                      <a:r>
                        <a:rPr lang="zh-CN" altLang="en-US" b="1"/>
                        <a:t>负载情况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反馈信息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1.4 RTCP SR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65" y="365125"/>
            <a:ext cx="13261975" cy="79190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01ebefc-7800-4265-8860-7aa6e83c1d9d}"/>
  <p:tag name="TABLE_ENDDRAG_ORIGIN_RECT" val="792*156"/>
  <p:tag name="TABLE_ENDDRAG_RECT" val="144*240*792*156"/>
</p:tagLst>
</file>

<file path=ppt/tags/tag10.xml><?xml version="1.0" encoding="utf-8"?>
<p:tagLst xmlns:p="http://schemas.openxmlformats.org/presentationml/2006/main">
  <p:tag name="KSO_WM_UNIT_TABLE_BEAUTIFY" val="smartTable{b628b50a-d0af-4cf4-8f3e-15061e087ccb}"/>
  <p:tag name="TABLE_ENDDRAG_ORIGIN_RECT" val="913*294"/>
  <p:tag name="TABLE_ENDDRAG_RECT" val="28*124*913*294"/>
</p:tagLst>
</file>

<file path=ppt/tags/tag11.xml><?xml version="1.0" encoding="utf-8"?>
<p:tagLst xmlns:p="http://schemas.openxmlformats.org/presentationml/2006/main">
  <p:tag name="KSO_WM_UNIT_TABLE_BEAUTIFY" val="smartTable{89901b46-5d83-4b8e-9d84-cba95d2c0a06}"/>
  <p:tag name="TABLE_ENDDRAG_ORIGIN_RECT" val="856*227"/>
  <p:tag name="TABLE_ENDDRAG_RECT" val="66*143*856*227"/>
</p:tagLst>
</file>

<file path=ppt/tags/tag12.xml><?xml version="1.0" encoding="utf-8"?>
<p:tagLst xmlns:p="http://schemas.openxmlformats.org/presentationml/2006/main">
  <p:tag name="KSO_WM_UNIT_TABLE_BEAUTIFY" val="smartTable{04845a72-ba9b-491f-8c42-9810361e1a51}"/>
  <p:tag name="TABLE_ENDDRAG_ORIGIN_RECT" val="847*330"/>
  <p:tag name="TABLE_ENDDRAG_RECT" val="66*143*847*330"/>
</p:tagLst>
</file>

<file path=ppt/tags/tag13.xml><?xml version="1.0" encoding="utf-8"?>
<p:tagLst xmlns:p="http://schemas.openxmlformats.org/presentationml/2006/main">
  <p:tag name="COMMONDATA" val="eyJoZGlkIjoiNTE0ODk4YzZkMjdmMDFlMzZhYmM3NDY1ZmE0ODEwNTAifQ=="/>
</p:tagLst>
</file>

<file path=ppt/tags/tag2.xml><?xml version="1.0" encoding="utf-8"?>
<p:tagLst xmlns:p="http://schemas.openxmlformats.org/presentationml/2006/main">
  <p:tag name="KSO_WM_UNIT_TABLE_BEAUTIFY" val="smartTable{f5665f3a-7379-418c-9040-0766a6078949}"/>
  <p:tag name="TABLE_ENDDRAG_ORIGIN_RECT" val="828*290"/>
  <p:tag name="TABLE_ENDDRAG_RECT" val="66*143*828*290"/>
</p:tagLst>
</file>

<file path=ppt/tags/tag3.xml><?xml version="1.0" encoding="utf-8"?>
<p:tagLst xmlns:p="http://schemas.openxmlformats.org/presentationml/2006/main">
  <p:tag name="KSO_WM_UNIT_TABLE_BEAUTIFY" val="smartTable{2c562146-bbb1-45cc-af7e-9cdf66ebe337}"/>
  <p:tag name="TABLE_ENDDRAG_ORIGIN_RECT" val="884*436"/>
  <p:tag name="TABLE_ENDDRAG_RECT" val="66*103*884*436"/>
</p:tagLst>
</file>

<file path=ppt/tags/tag4.xml><?xml version="1.0" encoding="utf-8"?>
<p:tagLst xmlns:p="http://schemas.openxmlformats.org/presentationml/2006/main">
  <p:tag name="KSO_WM_UNIT_TABLE_BEAUTIFY" val="smartTable{cc3fb1a2-de91-4222-8b09-9adeb750fae6}"/>
  <p:tag name="TABLE_ENDDRAG_ORIGIN_RECT" val="755*226"/>
  <p:tag name="TABLE_ENDDRAG_RECT" val="116*234*755*226"/>
</p:tagLst>
</file>

<file path=ppt/tags/tag5.xml><?xml version="1.0" encoding="utf-8"?>
<p:tagLst xmlns:p="http://schemas.openxmlformats.org/presentationml/2006/main">
  <p:tag name="KSO_WM_UNIT_TABLE_BEAUTIFY" val="smartTable{24095e19-ca1e-4d12-a48f-f407040bd9c3}"/>
  <p:tag name="TABLE_ENDDRAG_ORIGIN_RECT" val="872*189"/>
  <p:tag name="TABLE_ENDDRAG_RECT" val="66*350*872*190"/>
</p:tagLst>
</file>

<file path=ppt/tags/tag6.xml><?xml version="1.0" encoding="utf-8"?>
<p:tagLst xmlns:p="http://schemas.openxmlformats.org/presentationml/2006/main">
  <p:tag name="KSO_WM_UNIT_TABLE_BEAUTIFY" val="smartTable{8ce1cb2d-1d96-46d1-91a6-5a9501ed24cb}"/>
</p:tagLst>
</file>

<file path=ppt/tags/tag7.xml><?xml version="1.0" encoding="utf-8"?>
<p:tagLst xmlns:p="http://schemas.openxmlformats.org/presentationml/2006/main">
  <p:tag name="KSO_WM_UNIT_PLACING_PICTURE_USER_VIEWPORT" val="{&quot;height&quot;:5160,&quot;width&quot;:15090}"/>
</p:tagLst>
</file>

<file path=ppt/tags/tag8.xml><?xml version="1.0" encoding="utf-8"?>
<p:tagLst xmlns:p="http://schemas.openxmlformats.org/presentationml/2006/main">
  <p:tag name="KSO_WM_UNIT_TABLE_BEAUTIFY" val="smartTable{808af000-b23e-43de-9f21-1039176ce7cb}"/>
</p:tagLst>
</file>

<file path=ppt/tags/tag9.xml><?xml version="1.0" encoding="utf-8"?>
<p:tagLst xmlns:p="http://schemas.openxmlformats.org/presentationml/2006/main">
  <p:tag name="KSO_WM_UNIT_TABLE_BEAUTIFY" val="smartTable{cb357a48-f7cd-413f-9d53-1643f40c981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9560</Words>
  <Application>WPS 演示</Application>
  <PresentationFormat>宽屏</PresentationFormat>
  <Paragraphs>719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chensong</cp:lastModifiedBy>
  <cp:revision>245</cp:revision>
  <dcterms:created xsi:type="dcterms:W3CDTF">2022-05-27T10:34:21Z</dcterms:created>
  <dcterms:modified xsi:type="dcterms:W3CDTF">2022-05-27T17:25:40Z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8F11099CE4AD4434881D262842631540</vt:lpwstr>
  </property>
  <property fmtid="{D5CDD505-2E9C-101B-9397-08002B2CF9AE}" pid="3" name="KSOProductBuildVer">
    <vt:lpwstr>2052-11.1.0.11744</vt:lpwstr>
  </property>
</Properties>
</file>