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5C1F5-88C9-9CDE-510E-6277DDD0BF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400AFE-7814-A7D4-C02C-1C146DBDE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603CC2-582E-A10F-9207-EE9F0332E42C}"/>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3F635FB5-8A9C-B0C6-BF90-7F8C72ABC6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127F69-FDFB-4005-DB2B-DE9B78B484A2}"/>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68134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0B6C5-8DB6-5B7D-8196-28BEC31D64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CCEDC4-64CC-1A05-5310-FDE723ED1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D4DECD-1573-42A2-8B4A-10C55D2F2A4C}"/>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5D93FEFD-224A-49C5-09C4-7C11A3821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6AEBAB-89E2-45D7-4083-794A2F720BD3}"/>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56489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3B88D1-D4C6-2686-DA82-E3270E8FF3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792F81-9107-DC0A-1684-B774FA6E3A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521177-D879-71A3-47DF-CC6E732F4611}"/>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297756FF-D9EE-6264-5423-30A7233182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3107C1-EC1C-583D-9B3B-267EC7D31737}"/>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19000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D9C4A-E224-CE49-5094-5B7F035AF1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9A49D2-8CC3-FDBF-7E86-EC0AE8E86B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EFE718-FACB-00B1-629A-9A70643FDAA0}"/>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30195BA6-A90A-EA6B-203B-3A646BB07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88985B-1EF8-5544-88D0-4ECBEB168497}"/>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287420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00542-39AC-BEEF-B6F9-BC0280FEB0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195A28-2D0A-070E-9124-E241CDBFE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E27E0C-F8DD-4D58-200C-B32A17E5FB13}"/>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59D0DA48-5794-D808-F8D5-095B454E12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A81D3F-7AA4-4BFD-DA7A-C8C1579B33D2}"/>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55773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3AB4D-069B-B3D6-FDB6-5E8A6B117C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655E51-6AF5-2166-5820-4F8BA7FF284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7ECB6A-5AEF-1131-6F0D-CEF82B28681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7492F9-2CE6-5A2E-EA04-15DC24EF9CBD}"/>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2BEAABAE-E1A5-667B-3C55-8AC1B55C11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E489A6-3C3A-81C0-0CCF-A05F5830CCAC}"/>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414728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F14F-4F75-20DB-A269-771867FF44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333475-0A2A-F167-F5D1-40D87A9D7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AEE424-CAEC-6413-A767-9E0D6C8EFA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8B4258-4DD6-488B-8216-66C0895EB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4260E3-8CAE-E4EA-D2D6-33169B37A0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5A9CF8-4424-F7AE-EAD7-7ECBF48981AF}"/>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8" name="页脚占位符 7">
            <a:extLst>
              <a:ext uri="{FF2B5EF4-FFF2-40B4-BE49-F238E27FC236}">
                <a16:creationId xmlns:a16="http://schemas.microsoft.com/office/drawing/2014/main" id="{5FA27C4B-8735-9782-E06E-74313076F7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354F7B-9937-5F63-5C73-48431787CAFD}"/>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29294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70346-FB1C-CAC9-4E7E-B581E77B5B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75955A-3223-1EA5-CB26-B7C32FAF708A}"/>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4" name="页脚占位符 3">
            <a:extLst>
              <a:ext uri="{FF2B5EF4-FFF2-40B4-BE49-F238E27FC236}">
                <a16:creationId xmlns:a16="http://schemas.microsoft.com/office/drawing/2014/main" id="{5B303BC9-B89E-E4A8-89E5-B192F1E25B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33A81A-8CD5-EA0C-C207-2507AB1BB228}"/>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2102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4F9E2F-0BBC-E47C-5ABC-CE91EDAB8E14}"/>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3" name="页脚占位符 2">
            <a:extLst>
              <a:ext uri="{FF2B5EF4-FFF2-40B4-BE49-F238E27FC236}">
                <a16:creationId xmlns:a16="http://schemas.microsoft.com/office/drawing/2014/main" id="{2E3B8045-9269-6CA0-7279-8626780EFC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3A89A8-8E61-CAD3-258E-C1FCD1580A3E}"/>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170489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09375-9E8E-6634-5C37-D7565F64FE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7DB0D2-9A0A-32D8-B416-EC6BF1E31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0B539B-3152-277F-77F1-5A41DBA9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C1DFBF-514E-D60E-9DE4-554A0DEAE93D}"/>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BB0E5082-2424-D02D-F186-144FB60C8C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4BD7F3-A437-10D6-51AF-EA36085B6DC4}"/>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71105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EF133-41C8-1547-A962-4D6BBBC438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55A8A-0F93-5CED-BD08-EA7A9BB51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40E3E9-C427-B804-332F-67FDD41E1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72486E-6502-0FFB-8458-12D0598257AA}"/>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3151A8E3-51FC-6F6C-947E-7495DCF46F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B9DD6E-53A9-FDCB-DAED-98D42F0A0886}"/>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06175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73854A-AA6B-2799-F026-A39D2AFF0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A147BE6-1E17-B688-183B-1595A9CE5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E02D91-C1E3-5089-F221-3BB530A8D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71BF188F-DBDB-B275-B85D-5110B68A3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3474D6-CB53-91B5-9026-24655C69E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199427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876B2-E415-367E-29B8-0CDA727D824D}"/>
              </a:ext>
            </a:extLst>
          </p:cNvPr>
          <p:cNvSpPr>
            <a:spLocks noGrp="1"/>
          </p:cNvSpPr>
          <p:nvPr>
            <p:ph type="ctrTitle"/>
          </p:nvPr>
        </p:nvSpPr>
        <p:spPr/>
        <p:txBody>
          <a:bodyPr/>
          <a:lstStyle/>
          <a:p>
            <a:r>
              <a:rPr lang="en-US" altLang="zh-CN" b="1" dirty="0">
                <a:solidFill>
                  <a:srgbClr val="FF0000"/>
                </a:solidFill>
              </a:rPr>
              <a:t>SSL/TLSv1.x</a:t>
            </a:r>
            <a:r>
              <a:rPr lang="zh-CN" altLang="en-US" b="1" dirty="0">
                <a:solidFill>
                  <a:srgbClr val="FF0000"/>
                </a:solidFill>
              </a:rPr>
              <a:t>安全协议</a:t>
            </a:r>
          </a:p>
        </p:txBody>
      </p:sp>
    </p:spTree>
    <p:extLst>
      <p:ext uri="{BB962C8B-B14F-4D97-AF65-F5344CB8AC3E}">
        <p14:creationId xmlns:p14="http://schemas.microsoft.com/office/powerpoint/2010/main" val="1341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5115B-4464-0479-9F22-39F62766773C}"/>
              </a:ext>
            </a:extLst>
          </p:cNvPr>
          <p:cNvSpPr>
            <a:spLocks noGrp="1"/>
          </p:cNvSpPr>
          <p:nvPr>
            <p:ph type="title"/>
          </p:nvPr>
        </p:nvSpPr>
        <p:spPr/>
        <p:txBody>
          <a:bodyPr/>
          <a:lstStyle/>
          <a:p>
            <a:pPr algn="ctr"/>
            <a:r>
              <a:rPr lang="en-US" altLang="zh-CN" b="1" dirty="0" err="1">
                <a:solidFill>
                  <a:srgbClr val="FF0000"/>
                </a:solidFill>
              </a:rPr>
              <a:t>sessionId</a:t>
            </a:r>
            <a:r>
              <a:rPr lang="en-US" altLang="zh-CN" b="1" dirty="0">
                <a:solidFill>
                  <a:srgbClr val="FF0000"/>
                </a:solidFill>
              </a:rPr>
              <a:t> - </a:t>
            </a:r>
            <a:r>
              <a:rPr lang="zh-CN" altLang="en-US" b="1" dirty="0">
                <a:solidFill>
                  <a:srgbClr val="FF0000"/>
                </a:solidFill>
              </a:rPr>
              <a:t>握手重用</a:t>
            </a:r>
          </a:p>
        </p:txBody>
      </p:sp>
      <p:sp>
        <p:nvSpPr>
          <p:cNvPr id="3" name="内容占位符 2">
            <a:extLst>
              <a:ext uri="{FF2B5EF4-FFF2-40B4-BE49-F238E27FC236}">
                <a16:creationId xmlns:a16="http://schemas.microsoft.com/office/drawing/2014/main" id="{A85DD155-21BB-BFF9-9899-A6BDD04DAE7D}"/>
              </a:ext>
            </a:extLst>
          </p:cNvPr>
          <p:cNvSpPr>
            <a:spLocks noGrp="1"/>
          </p:cNvSpPr>
          <p:nvPr>
            <p:ph idx="1"/>
          </p:nvPr>
        </p:nvSpPr>
        <p:spPr/>
        <p:txBody>
          <a:bodyPr>
            <a:normAutofit/>
          </a:bodyPr>
          <a:lstStyle/>
          <a:p>
            <a:r>
              <a:rPr lang="zh-CN" altLang="en-US" dirty="0"/>
              <a:t>在</a:t>
            </a:r>
            <a:r>
              <a:rPr lang="en-US" altLang="zh-CN" dirty="0"/>
              <a:t>Hello</a:t>
            </a:r>
            <a:r>
              <a:rPr lang="zh-CN" altLang="en-US" dirty="0"/>
              <a:t>的过程中，有一个</a:t>
            </a:r>
            <a:r>
              <a:rPr lang="en-US" altLang="zh-CN" dirty="0" err="1"/>
              <a:t>sessionId</a:t>
            </a:r>
            <a:r>
              <a:rPr lang="zh-CN" altLang="en-US" dirty="0"/>
              <a:t>的字段，是用来重用握手信息的。</a:t>
            </a:r>
          </a:p>
          <a:p>
            <a:r>
              <a:rPr lang="zh-CN" altLang="en-US" dirty="0"/>
              <a:t>（</a:t>
            </a:r>
            <a:r>
              <a:rPr lang="en-US" altLang="zh-CN" dirty="0"/>
              <a:t>1</a:t>
            </a:r>
            <a:r>
              <a:rPr lang="zh-CN" altLang="en-US" dirty="0"/>
              <a:t>）第一次握手的时候</a:t>
            </a:r>
          </a:p>
          <a:p>
            <a:pPr lvl="2"/>
            <a:r>
              <a:rPr lang="zh-CN" altLang="en-US" dirty="0"/>
              <a:t>客户端发送的</a:t>
            </a:r>
            <a:r>
              <a:rPr lang="en-US" altLang="zh-CN" dirty="0" err="1"/>
              <a:t>sessionId</a:t>
            </a:r>
            <a:r>
              <a:rPr lang="zh-CN" altLang="en-US" dirty="0"/>
              <a:t>为空，服务端会生成</a:t>
            </a:r>
            <a:r>
              <a:rPr lang="en-US" altLang="zh-CN" dirty="0" err="1"/>
              <a:t>sessionId</a:t>
            </a:r>
            <a:r>
              <a:rPr lang="zh-CN" altLang="en-US" dirty="0"/>
              <a:t>返回给客户端，并将握手信息保存起来。</a:t>
            </a:r>
          </a:p>
          <a:p>
            <a:r>
              <a:rPr lang="zh-CN" altLang="en-US" dirty="0"/>
              <a:t>（</a:t>
            </a:r>
            <a:r>
              <a:rPr lang="en-US" altLang="zh-CN" dirty="0"/>
              <a:t>2</a:t>
            </a:r>
            <a:r>
              <a:rPr lang="zh-CN" altLang="en-US" dirty="0"/>
              <a:t>）再次握手的时候</a:t>
            </a:r>
          </a:p>
          <a:p>
            <a:pPr lvl="2"/>
            <a:r>
              <a:rPr lang="zh-CN" altLang="en-US" dirty="0"/>
              <a:t>客户端发送</a:t>
            </a:r>
            <a:r>
              <a:rPr lang="en-US" altLang="zh-CN" dirty="0"/>
              <a:t>【</a:t>
            </a:r>
            <a:r>
              <a:rPr lang="zh-CN" altLang="en-US" dirty="0"/>
              <a:t>上次的</a:t>
            </a:r>
            <a:r>
              <a:rPr lang="en-US" altLang="zh-CN" dirty="0" err="1"/>
              <a:t>sessionId</a:t>
            </a:r>
            <a:r>
              <a:rPr lang="en-US" altLang="zh-CN" dirty="0"/>
              <a:t>】</a:t>
            </a:r>
            <a:r>
              <a:rPr lang="zh-CN" altLang="en-US" dirty="0"/>
              <a:t>，服务端检查到</a:t>
            </a:r>
            <a:r>
              <a:rPr lang="en-US" altLang="zh-CN" dirty="0" err="1"/>
              <a:t>sessionId</a:t>
            </a:r>
            <a:r>
              <a:rPr lang="zh-CN" altLang="en-US" dirty="0"/>
              <a:t>存在，返回同样的</a:t>
            </a:r>
            <a:r>
              <a:rPr lang="en-US" altLang="zh-CN" dirty="0" err="1"/>
              <a:t>sessionId</a:t>
            </a:r>
            <a:r>
              <a:rPr lang="zh-CN" altLang="en-US" dirty="0"/>
              <a:t>，然后就可以直接使用上次商定的秘钥进行通讯了。</a:t>
            </a:r>
          </a:p>
          <a:p>
            <a:r>
              <a:rPr lang="zh-CN" altLang="en-US" dirty="0"/>
              <a:t>（</a:t>
            </a:r>
            <a:r>
              <a:rPr lang="en-US" altLang="zh-CN" dirty="0"/>
              <a:t>3</a:t>
            </a:r>
            <a:r>
              <a:rPr lang="zh-CN" altLang="en-US" dirty="0"/>
              <a:t>）</a:t>
            </a:r>
            <a:r>
              <a:rPr lang="en-US" altLang="zh-CN" dirty="0"/>
              <a:t>session</a:t>
            </a:r>
            <a:r>
              <a:rPr lang="zh-CN" altLang="en-US" dirty="0"/>
              <a:t>过期时</a:t>
            </a:r>
          </a:p>
          <a:p>
            <a:pPr lvl="2"/>
            <a:r>
              <a:rPr lang="zh-CN" altLang="en-US" dirty="0"/>
              <a:t>客户端发送</a:t>
            </a:r>
            <a:r>
              <a:rPr lang="en-US" altLang="zh-CN" dirty="0"/>
              <a:t>【</a:t>
            </a:r>
            <a:r>
              <a:rPr lang="zh-CN" altLang="en-US" dirty="0"/>
              <a:t>上次的</a:t>
            </a:r>
            <a:r>
              <a:rPr lang="en-US" altLang="zh-CN" dirty="0" err="1"/>
              <a:t>sessionId</a:t>
            </a:r>
            <a:r>
              <a:rPr lang="en-US" altLang="zh-CN" dirty="0"/>
              <a:t>】</a:t>
            </a:r>
            <a:r>
              <a:rPr lang="zh-CN" altLang="en-US" dirty="0"/>
              <a:t>，服务端检查到</a:t>
            </a:r>
            <a:r>
              <a:rPr lang="en-US" altLang="zh-CN" dirty="0" err="1"/>
              <a:t>sessionId</a:t>
            </a:r>
            <a:r>
              <a:rPr lang="zh-CN" altLang="en-US" dirty="0"/>
              <a:t>不存在，则返回新的</a:t>
            </a:r>
            <a:r>
              <a:rPr lang="en-US" altLang="zh-CN" dirty="0" err="1"/>
              <a:t>sessionId</a:t>
            </a:r>
            <a:r>
              <a:rPr lang="zh-CN" altLang="en-US" dirty="0"/>
              <a:t>，继续正常的握手流程。</a:t>
            </a:r>
          </a:p>
        </p:txBody>
      </p:sp>
    </p:spTree>
    <p:extLst>
      <p:ext uri="{BB962C8B-B14F-4D97-AF65-F5344CB8AC3E}">
        <p14:creationId xmlns:p14="http://schemas.microsoft.com/office/powerpoint/2010/main" val="29951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52508-E02A-9A10-0C91-6B96C7970C8B}"/>
              </a:ext>
            </a:extLst>
          </p:cNvPr>
          <p:cNvSpPr>
            <a:spLocks noGrp="1"/>
          </p:cNvSpPr>
          <p:nvPr>
            <p:ph type="title"/>
          </p:nvPr>
        </p:nvSpPr>
        <p:spPr/>
        <p:txBody>
          <a:bodyPr/>
          <a:lstStyle/>
          <a:p>
            <a:r>
              <a:rPr lang="en-US" altLang="zh-CN" dirty="0"/>
              <a:t>SSL/TLSV1.x</a:t>
            </a:r>
            <a:r>
              <a:rPr lang="zh-CN" altLang="en-US" dirty="0"/>
              <a:t>数据的交换的流程</a:t>
            </a:r>
          </a:p>
        </p:txBody>
      </p:sp>
      <p:sp>
        <p:nvSpPr>
          <p:cNvPr id="3" name="内容占位符 2">
            <a:extLst>
              <a:ext uri="{FF2B5EF4-FFF2-40B4-BE49-F238E27FC236}">
                <a16:creationId xmlns:a16="http://schemas.microsoft.com/office/drawing/2014/main" id="{16A1ABA8-601D-76BF-ABC2-307830B86406}"/>
              </a:ext>
            </a:extLst>
          </p:cNvPr>
          <p:cNvSpPr>
            <a:spLocks noGrp="1"/>
          </p:cNvSpPr>
          <p:nvPr>
            <p:ph idx="1"/>
          </p:nvPr>
        </p:nvSpPr>
        <p:spPr/>
        <p:txBody>
          <a:bodyPr>
            <a:normAutofit/>
          </a:bodyPr>
          <a:lstStyle/>
          <a:p>
            <a:r>
              <a:rPr lang="en-US" altLang="zh-CN" dirty="0"/>
              <a:t> </a:t>
            </a:r>
            <a:endParaRPr lang="zh-CN" altLang="en-US" dirty="0"/>
          </a:p>
        </p:txBody>
      </p:sp>
      <p:pic>
        <p:nvPicPr>
          <p:cNvPr id="7" name="图片 6">
            <a:extLst>
              <a:ext uri="{FF2B5EF4-FFF2-40B4-BE49-F238E27FC236}">
                <a16:creationId xmlns:a16="http://schemas.microsoft.com/office/drawing/2014/main" id="{9A9C956F-C875-BA5D-F11D-47E8763252F9}"/>
              </a:ext>
            </a:extLst>
          </p:cNvPr>
          <p:cNvPicPr>
            <a:picLocks noChangeAspect="1"/>
          </p:cNvPicPr>
          <p:nvPr/>
        </p:nvPicPr>
        <p:blipFill>
          <a:blip r:embed="rId2"/>
          <a:stretch>
            <a:fillRect/>
          </a:stretch>
        </p:blipFill>
        <p:spPr>
          <a:xfrm>
            <a:off x="557043" y="1499879"/>
            <a:ext cx="10796757" cy="5160768"/>
          </a:xfrm>
          <a:prstGeom prst="rect">
            <a:avLst/>
          </a:prstGeom>
        </p:spPr>
      </p:pic>
    </p:spTree>
    <p:extLst>
      <p:ext uri="{BB962C8B-B14F-4D97-AF65-F5344CB8AC3E}">
        <p14:creationId xmlns:p14="http://schemas.microsoft.com/office/powerpoint/2010/main" val="393548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1E357-14BE-1C59-6F37-033C8689167E}"/>
              </a:ext>
            </a:extLst>
          </p:cNvPr>
          <p:cNvSpPr>
            <a:spLocks noGrp="1"/>
          </p:cNvSpPr>
          <p:nvPr>
            <p:ph type="title"/>
          </p:nvPr>
        </p:nvSpPr>
        <p:spPr/>
        <p:txBody>
          <a:bodyPr/>
          <a:lstStyle/>
          <a:p>
            <a:pPr algn="ctr"/>
            <a:r>
              <a:rPr lang="en-US" altLang="zh-CN" b="1" dirty="0">
                <a:solidFill>
                  <a:srgbClr val="FF0000"/>
                </a:solidFill>
              </a:rPr>
              <a:t>Send Client Hello </a:t>
            </a:r>
            <a:endParaRPr lang="zh-CN" altLang="en-US" b="1" dirty="0">
              <a:solidFill>
                <a:srgbClr val="FF0000"/>
              </a:solidFill>
            </a:endParaRPr>
          </a:p>
        </p:txBody>
      </p:sp>
      <p:pic>
        <p:nvPicPr>
          <p:cNvPr id="5" name="内容占位符 4">
            <a:extLst>
              <a:ext uri="{FF2B5EF4-FFF2-40B4-BE49-F238E27FC236}">
                <a16:creationId xmlns:a16="http://schemas.microsoft.com/office/drawing/2014/main" id="{D398F7B8-873C-2FD3-A437-3C4977DFDD73}"/>
              </a:ext>
            </a:extLst>
          </p:cNvPr>
          <p:cNvPicPr>
            <a:picLocks noGrp="1" noChangeAspect="1"/>
          </p:cNvPicPr>
          <p:nvPr>
            <p:ph idx="1"/>
          </p:nvPr>
        </p:nvPicPr>
        <p:blipFill>
          <a:blip r:embed="rId2"/>
          <a:stretch>
            <a:fillRect/>
          </a:stretch>
        </p:blipFill>
        <p:spPr>
          <a:xfrm>
            <a:off x="1381468" y="2052465"/>
            <a:ext cx="9019009" cy="4124497"/>
          </a:xfrm>
        </p:spPr>
      </p:pic>
    </p:spTree>
    <p:extLst>
      <p:ext uri="{BB962C8B-B14F-4D97-AF65-F5344CB8AC3E}">
        <p14:creationId xmlns:p14="http://schemas.microsoft.com/office/powerpoint/2010/main" val="237750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4CE5B-393B-F6C7-19FB-B801F58DCB37}"/>
              </a:ext>
            </a:extLst>
          </p:cNvPr>
          <p:cNvSpPr>
            <a:spLocks noGrp="1"/>
          </p:cNvSpPr>
          <p:nvPr>
            <p:ph type="title"/>
          </p:nvPr>
        </p:nvSpPr>
        <p:spPr/>
        <p:txBody>
          <a:bodyPr/>
          <a:lstStyle/>
          <a:p>
            <a:r>
              <a:rPr lang="en-US" altLang="zh-CN" b="1" dirty="0">
                <a:solidFill>
                  <a:srgbClr val="FF0000"/>
                </a:solidFill>
              </a:rPr>
              <a:t>Server Hello</a:t>
            </a:r>
            <a:r>
              <a:rPr lang="zh-CN" altLang="en-US" b="1" dirty="0">
                <a:solidFill>
                  <a:srgbClr val="FF0000"/>
                </a:solidFill>
              </a:rPr>
              <a:t>、</a:t>
            </a:r>
            <a:r>
              <a:rPr lang="en-US" altLang="zh-CN" b="1" dirty="0">
                <a:solidFill>
                  <a:srgbClr val="FF0000"/>
                </a:solidFill>
              </a:rPr>
              <a:t>Change Cipher Spec </a:t>
            </a:r>
            <a:endParaRPr lang="zh-CN" altLang="en-US" b="1" dirty="0">
              <a:solidFill>
                <a:srgbClr val="FF0000"/>
              </a:solidFill>
            </a:endParaRPr>
          </a:p>
        </p:txBody>
      </p:sp>
      <p:pic>
        <p:nvPicPr>
          <p:cNvPr id="5" name="内容占位符 4">
            <a:extLst>
              <a:ext uri="{FF2B5EF4-FFF2-40B4-BE49-F238E27FC236}">
                <a16:creationId xmlns:a16="http://schemas.microsoft.com/office/drawing/2014/main" id="{0AA37552-D663-73E6-6194-867B892A91E7}"/>
              </a:ext>
            </a:extLst>
          </p:cNvPr>
          <p:cNvPicPr>
            <a:picLocks noGrp="1" noChangeAspect="1"/>
          </p:cNvPicPr>
          <p:nvPr>
            <p:ph idx="1"/>
          </p:nvPr>
        </p:nvPicPr>
        <p:blipFill>
          <a:blip r:embed="rId2"/>
          <a:stretch>
            <a:fillRect/>
          </a:stretch>
        </p:blipFill>
        <p:spPr>
          <a:xfrm>
            <a:off x="1028306" y="1434095"/>
            <a:ext cx="10515600" cy="4868029"/>
          </a:xfrm>
        </p:spPr>
      </p:pic>
    </p:spTree>
    <p:extLst>
      <p:ext uri="{BB962C8B-B14F-4D97-AF65-F5344CB8AC3E}">
        <p14:creationId xmlns:p14="http://schemas.microsoft.com/office/powerpoint/2010/main" val="183867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13A31-9263-F480-AC06-1F23B688E4F7}"/>
              </a:ext>
            </a:extLst>
          </p:cNvPr>
          <p:cNvSpPr>
            <a:spLocks noGrp="1"/>
          </p:cNvSpPr>
          <p:nvPr>
            <p:ph type="title"/>
          </p:nvPr>
        </p:nvSpPr>
        <p:spPr/>
        <p:txBody>
          <a:bodyPr/>
          <a:lstStyle/>
          <a:p>
            <a:r>
              <a:rPr lang="en-US" altLang="zh-CN" dirty="0"/>
              <a:t>TLSv1.x </a:t>
            </a:r>
            <a:r>
              <a:rPr lang="zh-CN" altLang="en-US" dirty="0"/>
              <a:t>大致流程</a:t>
            </a:r>
          </a:p>
        </p:txBody>
      </p:sp>
      <p:sp>
        <p:nvSpPr>
          <p:cNvPr id="3" name="内容占位符 2">
            <a:extLst>
              <a:ext uri="{FF2B5EF4-FFF2-40B4-BE49-F238E27FC236}">
                <a16:creationId xmlns:a16="http://schemas.microsoft.com/office/drawing/2014/main" id="{98402509-2489-3C78-28A0-A105C5ABE484}"/>
              </a:ext>
            </a:extLst>
          </p:cNvPr>
          <p:cNvSpPr>
            <a:spLocks noGrp="1"/>
          </p:cNvSpPr>
          <p:nvPr>
            <p:ph idx="1"/>
          </p:nvPr>
        </p:nvSpPr>
        <p:spPr/>
        <p:txBody>
          <a:bodyPr/>
          <a:lstStyle/>
          <a:p>
            <a:r>
              <a:rPr lang="en-US" altLang="zh-CN" dirty="0"/>
              <a:t>1</a:t>
            </a:r>
            <a:r>
              <a:rPr lang="zh-CN" altLang="en-US" dirty="0"/>
              <a:t>、</a:t>
            </a:r>
            <a:r>
              <a:rPr lang="en-US" altLang="zh-CN" dirty="0"/>
              <a:t>client -&gt; client hello</a:t>
            </a:r>
          </a:p>
          <a:p>
            <a:endParaRPr lang="en-US" altLang="zh-CN" dirty="0"/>
          </a:p>
          <a:p>
            <a:r>
              <a:rPr lang="en-US" altLang="zh-CN" dirty="0"/>
              <a:t>2</a:t>
            </a:r>
            <a:r>
              <a:rPr lang="zh-CN" altLang="en-US" dirty="0"/>
              <a:t>、</a:t>
            </a:r>
            <a:r>
              <a:rPr lang="en-US" altLang="zh-CN" dirty="0"/>
              <a:t>Server -&gt; server hello</a:t>
            </a:r>
            <a:r>
              <a:rPr lang="zh-CN" altLang="en-US" dirty="0"/>
              <a:t>、</a:t>
            </a:r>
            <a:r>
              <a:rPr lang="en-US" altLang="zh-CN" dirty="0"/>
              <a:t>certificate</a:t>
            </a:r>
            <a:r>
              <a:rPr lang="zh-CN" altLang="en-US" dirty="0"/>
              <a:t>、</a:t>
            </a:r>
            <a:r>
              <a:rPr lang="en-US" altLang="zh-CN" dirty="0"/>
              <a:t>key exchange</a:t>
            </a:r>
            <a:r>
              <a:rPr lang="zh-CN" altLang="en-US" dirty="0"/>
              <a:t>、</a:t>
            </a:r>
            <a:r>
              <a:rPr lang="en-US" altLang="zh-CN" dirty="0"/>
              <a:t>certificate request</a:t>
            </a:r>
            <a:r>
              <a:rPr lang="zh-CN" altLang="en-US" dirty="0"/>
              <a:t>、</a:t>
            </a:r>
            <a:r>
              <a:rPr lang="en-US" altLang="zh-CN" dirty="0"/>
              <a:t>server done</a:t>
            </a:r>
          </a:p>
          <a:p>
            <a:endParaRPr lang="en-US" altLang="zh-CN" dirty="0"/>
          </a:p>
          <a:p>
            <a:r>
              <a:rPr lang="en-US" altLang="zh-CN" dirty="0"/>
              <a:t>3</a:t>
            </a:r>
            <a:r>
              <a:rPr lang="zh-CN" altLang="en-US" dirty="0"/>
              <a:t>、</a:t>
            </a:r>
            <a:r>
              <a:rPr lang="en-US" altLang="zh-CN" dirty="0"/>
              <a:t>client -&gt; client hello</a:t>
            </a:r>
            <a:r>
              <a:rPr lang="zh-CN" altLang="en-US" dirty="0"/>
              <a:t>、</a:t>
            </a:r>
            <a:r>
              <a:rPr lang="en-US" altLang="zh-CN" dirty="0"/>
              <a:t>client certificate</a:t>
            </a:r>
            <a:r>
              <a:rPr lang="zh-CN" altLang="en-US" dirty="0"/>
              <a:t>、</a:t>
            </a:r>
            <a:r>
              <a:rPr lang="en-US" altLang="zh-CN" dirty="0"/>
              <a:t>client key exchange</a:t>
            </a:r>
            <a:r>
              <a:rPr lang="zh-CN" altLang="en-US" dirty="0"/>
              <a:t>、</a:t>
            </a:r>
            <a:r>
              <a:rPr lang="en-US" altLang="zh-CN" dirty="0"/>
              <a:t>certificate verify</a:t>
            </a:r>
            <a:r>
              <a:rPr lang="zh-CN" altLang="en-US" dirty="0"/>
              <a:t>、</a:t>
            </a:r>
            <a:r>
              <a:rPr lang="en-US" altLang="zh-CN" dirty="0"/>
              <a:t>change cipher spec</a:t>
            </a:r>
            <a:r>
              <a:rPr lang="zh-CN" altLang="en-US" dirty="0"/>
              <a:t>、 </a:t>
            </a:r>
            <a:r>
              <a:rPr lang="en-US" altLang="zh-CN" dirty="0"/>
              <a:t>finished</a:t>
            </a:r>
          </a:p>
          <a:p>
            <a:r>
              <a:rPr lang="en-US" altLang="zh-CN" dirty="0"/>
              <a:t>4</a:t>
            </a:r>
            <a:r>
              <a:rPr lang="zh-CN" altLang="en-US" dirty="0"/>
              <a:t>、</a:t>
            </a:r>
            <a:r>
              <a:rPr lang="en-US" altLang="zh-CN" dirty="0"/>
              <a:t>server -&gt;  change cipher spec</a:t>
            </a:r>
            <a:r>
              <a:rPr lang="zh-CN" altLang="en-US" dirty="0"/>
              <a:t>、 </a:t>
            </a:r>
            <a:r>
              <a:rPr lang="en-US" altLang="zh-CN" dirty="0"/>
              <a:t>finished </a:t>
            </a:r>
            <a:r>
              <a:rPr lang="zh-CN" altLang="en-US" dirty="0"/>
              <a:t>、</a:t>
            </a:r>
            <a:r>
              <a:rPr lang="en-US" altLang="zh-CN" dirty="0"/>
              <a:t> handshake done</a:t>
            </a:r>
          </a:p>
          <a:p>
            <a:r>
              <a:rPr lang="en-US" altLang="zh-CN" dirty="0"/>
              <a:t>5</a:t>
            </a:r>
            <a:r>
              <a:rPr lang="zh-CN" altLang="en-US" dirty="0"/>
              <a:t>、</a:t>
            </a:r>
            <a:r>
              <a:rPr lang="en-US" altLang="zh-CN" dirty="0"/>
              <a:t>client -&gt; finished</a:t>
            </a:r>
            <a:r>
              <a:rPr lang="zh-CN" altLang="en-US" dirty="0"/>
              <a:t>、</a:t>
            </a:r>
            <a:r>
              <a:rPr lang="en-US" altLang="zh-CN" dirty="0"/>
              <a:t>handshake done</a:t>
            </a:r>
          </a:p>
          <a:p>
            <a:endParaRPr lang="zh-CN" altLang="en-US" dirty="0"/>
          </a:p>
        </p:txBody>
      </p:sp>
    </p:spTree>
    <p:extLst>
      <p:ext uri="{BB962C8B-B14F-4D97-AF65-F5344CB8AC3E}">
        <p14:creationId xmlns:p14="http://schemas.microsoft.com/office/powerpoint/2010/main" val="102735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97FD8-A13A-C1A3-24E3-43E46B1FCFF8}"/>
              </a:ext>
            </a:extLst>
          </p:cNvPr>
          <p:cNvSpPr>
            <a:spLocks noGrp="1"/>
          </p:cNvSpPr>
          <p:nvPr>
            <p:ph type="title"/>
          </p:nvPr>
        </p:nvSpPr>
        <p:spPr/>
        <p:txBody>
          <a:bodyPr/>
          <a:lstStyle/>
          <a:p>
            <a:pPr algn="ctr"/>
            <a:r>
              <a:rPr lang="zh-CN" altLang="en-US" b="1" dirty="0">
                <a:solidFill>
                  <a:srgbClr val="FF0000"/>
                </a:solidFill>
              </a:rPr>
              <a:t>交换流程图</a:t>
            </a:r>
          </a:p>
        </p:txBody>
      </p:sp>
      <p:pic>
        <p:nvPicPr>
          <p:cNvPr id="5" name="内容占位符 4">
            <a:extLst>
              <a:ext uri="{FF2B5EF4-FFF2-40B4-BE49-F238E27FC236}">
                <a16:creationId xmlns:a16="http://schemas.microsoft.com/office/drawing/2014/main" id="{47E19E2B-050F-3DFA-DE7D-6085F632D2E0}"/>
              </a:ext>
            </a:extLst>
          </p:cNvPr>
          <p:cNvPicPr>
            <a:picLocks noGrp="1" noChangeAspect="1"/>
          </p:cNvPicPr>
          <p:nvPr>
            <p:ph idx="1"/>
          </p:nvPr>
        </p:nvPicPr>
        <p:blipFill>
          <a:blip r:embed="rId2"/>
          <a:stretch>
            <a:fillRect/>
          </a:stretch>
        </p:blipFill>
        <p:spPr>
          <a:xfrm>
            <a:off x="1440493" y="1631447"/>
            <a:ext cx="9275749" cy="4861428"/>
          </a:xfrm>
        </p:spPr>
      </p:pic>
    </p:spTree>
    <p:extLst>
      <p:ext uri="{BB962C8B-B14F-4D97-AF65-F5344CB8AC3E}">
        <p14:creationId xmlns:p14="http://schemas.microsoft.com/office/powerpoint/2010/main" val="22363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0AECF1-8862-F4C1-8EE5-ADDFA715F027}"/>
              </a:ext>
            </a:extLst>
          </p:cNvPr>
          <p:cNvSpPr>
            <a:spLocks noGrp="1"/>
          </p:cNvSpPr>
          <p:nvPr>
            <p:ph idx="1"/>
          </p:nvPr>
        </p:nvSpPr>
        <p:spPr>
          <a:xfrm>
            <a:off x="838200" y="194153"/>
            <a:ext cx="10515600" cy="5982810"/>
          </a:xfrm>
        </p:spPr>
        <p:txBody>
          <a:bodyPr/>
          <a:lstStyle/>
          <a:p>
            <a:pPr algn="ctr"/>
            <a:r>
              <a:rPr lang="en-US" altLang="zh-CN" dirty="0"/>
              <a:t> </a:t>
            </a:r>
            <a:r>
              <a:rPr lang="en-US" altLang="zh-CN" b="1" dirty="0">
                <a:solidFill>
                  <a:srgbClr val="FF0000"/>
                </a:solidFill>
              </a:rPr>
              <a:t>TLS </a:t>
            </a:r>
            <a:r>
              <a:rPr lang="zh-CN" altLang="en-US" b="1" dirty="0">
                <a:solidFill>
                  <a:srgbClr val="FF0000"/>
                </a:solidFill>
              </a:rPr>
              <a:t>四次握手</a:t>
            </a:r>
          </a:p>
        </p:txBody>
      </p:sp>
      <p:sp>
        <p:nvSpPr>
          <p:cNvPr id="5" name="矩形 4">
            <a:extLst>
              <a:ext uri="{FF2B5EF4-FFF2-40B4-BE49-F238E27FC236}">
                <a16:creationId xmlns:a16="http://schemas.microsoft.com/office/drawing/2014/main" id="{8E1E15AC-22BE-3AB1-D6D4-867197EE55DE}"/>
              </a:ext>
            </a:extLst>
          </p:cNvPr>
          <p:cNvSpPr/>
          <p:nvPr/>
        </p:nvSpPr>
        <p:spPr>
          <a:xfrm>
            <a:off x="438411" y="622354"/>
            <a:ext cx="1005213" cy="5613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6" name="矩形 5">
            <a:extLst>
              <a:ext uri="{FF2B5EF4-FFF2-40B4-BE49-F238E27FC236}">
                <a16:creationId xmlns:a16="http://schemas.microsoft.com/office/drawing/2014/main" id="{73A7672A-93B9-380C-73F2-13824C85E280}"/>
              </a:ext>
            </a:extLst>
          </p:cNvPr>
          <p:cNvSpPr/>
          <p:nvPr/>
        </p:nvSpPr>
        <p:spPr>
          <a:xfrm>
            <a:off x="10844406" y="505673"/>
            <a:ext cx="1487467" cy="5613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Server</a:t>
            </a:r>
            <a:endParaRPr lang="zh-CN" altLang="en-US" dirty="0"/>
          </a:p>
        </p:txBody>
      </p:sp>
      <p:sp>
        <p:nvSpPr>
          <p:cNvPr id="8" name="箭头: 右 7">
            <a:extLst>
              <a:ext uri="{FF2B5EF4-FFF2-40B4-BE49-F238E27FC236}">
                <a16:creationId xmlns:a16="http://schemas.microsoft.com/office/drawing/2014/main" id="{C7FE09DC-CD6B-B58A-57BA-FC12D386975F}"/>
              </a:ext>
            </a:extLst>
          </p:cNvPr>
          <p:cNvSpPr/>
          <p:nvPr/>
        </p:nvSpPr>
        <p:spPr>
          <a:xfrm>
            <a:off x="1443624" y="563671"/>
            <a:ext cx="9400783" cy="111481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Client hello</a:t>
            </a:r>
            <a:endParaRPr lang="zh-CN" altLang="en-US" dirty="0"/>
          </a:p>
        </p:txBody>
      </p:sp>
      <p:sp>
        <p:nvSpPr>
          <p:cNvPr id="9" name="箭头: 左 8">
            <a:extLst>
              <a:ext uri="{FF2B5EF4-FFF2-40B4-BE49-F238E27FC236}">
                <a16:creationId xmlns:a16="http://schemas.microsoft.com/office/drawing/2014/main" id="{9BC81189-C879-9840-8E70-3F14E1DCC12C}"/>
              </a:ext>
            </a:extLst>
          </p:cNvPr>
          <p:cNvSpPr/>
          <p:nvPr/>
        </p:nvSpPr>
        <p:spPr>
          <a:xfrm>
            <a:off x="1323584" y="1196013"/>
            <a:ext cx="9306838" cy="1835063"/>
          </a:xfrm>
          <a:prstGeom prst="lef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1.Server hello</a:t>
            </a:r>
            <a:r>
              <a:rPr lang="zh-CN" altLang="en-US" dirty="0"/>
              <a:t>、 </a:t>
            </a:r>
            <a:r>
              <a:rPr lang="en-US" altLang="zh-CN" dirty="0"/>
              <a:t>2.certificate</a:t>
            </a:r>
            <a:r>
              <a:rPr lang="zh-CN" altLang="en-US" dirty="0"/>
              <a:t>、</a:t>
            </a:r>
            <a:r>
              <a:rPr lang="en-US" altLang="zh-CN" dirty="0"/>
              <a:t>3.key exchange</a:t>
            </a:r>
            <a:r>
              <a:rPr lang="zh-CN" altLang="en-US" dirty="0"/>
              <a:t>、</a:t>
            </a:r>
            <a:r>
              <a:rPr lang="en-US" altLang="zh-CN" dirty="0"/>
              <a:t>4.certificate request</a:t>
            </a:r>
            <a:r>
              <a:rPr lang="zh-CN" altLang="en-US" dirty="0"/>
              <a:t>、</a:t>
            </a:r>
            <a:r>
              <a:rPr lang="en-US" altLang="zh-CN" dirty="0"/>
              <a:t>5.server done</a:t>
            </a:r>
            <a:r>
              <a:rPr lang="zh-CN" altLang="en-US" dirty="0"/>
              <a:t>、</a:t>
            </a:r>
          </a:p>
        </p:txBody>
      </p:sp>
      <p:sp>
        <p:nvSpPr>
          <p:cNvPr id="10" name="箭头: 右 9">
            <a:extLst>
              <a:ext uri="{FF2B5EF4-FFF2-40B4-BE49-F238E27FC236}">
                <a16:creationId xmlns:a16="http://schemas.microsoft.com/office/drawing/2014/main" id="{9EBC43D6-FFCF-C132-D5B0-250DA6F47D7D}"/>
              </a:ext>
            </a:extLst>
          </p:cNvPr>
          <p:cNvSpPr/>
          <p:nvPr/>
        </p:nvSpPr>
        <p:spPr>
          <a:xfrm>
            <a:off x="1427967" y="2629058"/>
            <a:ext cx="9726460" cy="16905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1.Client hello</a:t>
            </a:r>
            <a:r>
              <a:rPr lang="zh-CN" altLang="en-US" dirty="0"/>
              <a:t>、</a:t>
            </a:r>
            <a:r>
              <a:rPr lang="en-US" altLang="zh-CN" dirty="0"/>
              <a:t>2.client certificate</a:t>
            </a:r>
            <a:r>
              <a:rPr lang="zh-CN" altLang="en-US" dirty="0"/>
              <a:t>、</a:t>
            </a:r>
            <a:r>
              <a:rPr lang="en-US" altLang="zh-CN" dirty="0"/>
              <a:t>3.client key exchange</a:t>
            </a:r>
            <a:r>
              <a:rPr lang="zh-CN" altLang="en-US" dirty="0"/>
              <a:t>、</a:t>
            </a:r>
            <a:r>
              <a:rPr lang="en-US" altLang="zh-CN" dirty="0"/>
              <a:t>4.certificate verify</a:t>
            </a:r>
            <a:r>
              <a:rPr lang="zh-CN" altLang="en-US" dirty="0"/>
              <a:t>、</a:t>
            </a:r>
            <a:r>
              <a:rPr lang="en-US" altLang="zh-CN" dirty="0"/>
              <a:t>5.change cipher spec</a:t>
            </a:r>
            <a:r>
              <a:rPr lang="zh-CN" altLang="en-US" dirty="0"/>
              <a:t>、</a:t>
            </a:r>
            <a:r>
              <a:rPr lang="en-US" altLang="zh-CN" dirty="0"/>
              <a:t>6.finished</a:t>
            </a:r>
            <a:endParaRPr lang="zh-CN" altLang="en-US" dirty="0"/>
          </a:p>
        </p:txBody>
      </p:sp>
      <p:sp>
        <p:nvSpPr>
          <p:cNvPr id="11" name="箭头: 左 10">
            <a:extLst>
              <a:ext uri="{FF2B5EF4-FFF2-40B4-BE49-F238E27FC236}">
                <a16:creationId xmlns:a16="http://schemas.microsoft.com/office/drawing/2014/main" id="{E0F8F1D6-7595-1B83-39F4-2ABBC3E12980}"/>
              </a:ext>
            </a:extLst>
          </p:cNvPr>
          <p:cNvSpPr/>
          <p:nvPr/>
        </p:nvSpPr>
        <p:spPr>
          <a:xfrm>
            <a:off x="1367496" y="4206726"/>
            <a:ext cx="9162061" cy="804797"/>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1. Server done</a:t>
            </a:r>
            <a:r>
              <a:rPr lang="zh-CN" altLang="en-US" dirty="0"/>
              <a:t>、</a:t>
            </a:r>
            <a:r>
              <a:rPr lang="en-US" altLang="zh-CN" dirty="0"/>
              <a:t>2. change cipher spec</a:t>
            </a:r>
            <a:r>
              <a:rPr lang="zh-CN" altLang="en-US" dirty="0"/>
              <a:t>、</a:t>
            </a:r>
            <a:r>
              <a:rPr lang="en-US" altLang="zh-CN" dirty="0"/>
              <a:t>3.finished</a:t>
            </a:r>
            <a:r>
              <a:rPr lang="zh-CN" altLang="en-US" dirty="0"/>
              <a:t> </a:t>
            </a:r>
            <a:r>
              <a:rPr lang="en-US" altLang="zh-CN" dirty="0">
                <a:sym typeface="Wingdings" panose="05000000000000000000" pitchFamily="2" charset="2"/>
              </a:rPr>
              <a:t> DTLS handshake done</a:t>
            </a:r>
            <a:endParaRPr lang="zh-CN" altLang="en-US" dirty="0"/>
          </a:p>
        </p:txBody>
      </p:sp>
      <p:sp>
        <p:nvSpPr>
          <p:cNvPr id="13" name="箭头: 右 12">
            <a:extLst>
              <a:ext uri="{FF2B5EF4-FFF2-40B4-BE49-F238E27FC236}">
                <a16:creationId xmlns:a16="http://schemas.microsoft.com/office/drawing/2014/main" id="{E7ECAF46-BB13-5254-CDE9-444A2E26CF03}"/>
              </a:ext>
            </a:extLst>
          </p:cNvPr>
          <p:cNvSpPr/>
          <p:nvPr/>
        </p:nvSpPr>
        <p:spPr>
          <a:xfrm>
            <a:off x="1427967" y="4960041"/>
            <a:ext cx="9550441" cy="14501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 Finished</a:t>
            </a:r>
            <a:r>
              <a:rPr lang="zh-CN" altLang="en-US" dirty="0"/>
              <a:t> </a:t>
            </a:r>
            <a:r>
              <a:rPr lang="en-US" altLang="zh-CN" dirty="0">
                <a:sym typeface="Wingdings" panose="05000000000000000000" pitchFamily="2" charset="2"/>
              </a:rPr>
              <a:t> DTLS  handshake done</a:t>
            </a:r>
            <a:endParaRPr lang="zh-CN" altLang="en-US" dirty="0"/>
          </a:p>
        </p:txBody>
      </p:sp>
    </p:spTree>
    <p:extLst>
      <p:ext uri="{BB962C8B-B14F-4D97-AF65-F5344CB8AC3E}">
        <p14:creationId xmlns:p14="http://schemas.microsoft.com/office/powerpoint/2010/main" val="288727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8AB82C9-BDFF-3B5E-2978-FFA8303DC794}"/>
              </a:ext>
            </a:extLst>
          </p:cNvPr>
          <p:cNvPicPr>
            <a:picLocks noChangeAspect="1"/>
          </p:cNvPicPr>
          <p:nvPr/>
        </p:nvPicPr>
        <p:blipFill>
          <a:blip r:embed="rId2"/>
          <a:stretch>
            <a:fillRect/>
          </a:stretch>
        </p:blipFill>
        <p:spPr>
          <a:xfrm>
            <a:off x="43831" y="0"/>
            <a:ext cx="12104337" cy="6858000"/>
          </a:xfrm>
          <a:prstGeom prst="rect">
            <a:avLst/>
          </a:prstGeom>
        </p:spPr>
      </p:pic>
    </p:spTree>
    <p:extLst>
      <p:ext uri="{BB962C8B-B14F-4D97-AF65-F5344CB8AC3E}">
        <p14:creationId xmlns:p14="http://schemas.microsoft.com/office/powerpoint/2010/main" val="337153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E4328-53A2-DB77-B630-292764A9FB76}"/>
              </a:ext>
            </a:extLst>
          </p:cNvPr>
          <p:cNvSpPr>
            <a:spLocks noGrp="1"/>
          </p:cNvSpPr>
          <p:nvPr>
            <p:ph type="title"/>
          </p:nvPr>
        </p:nvSpPr>
        <p:spPr/>
        <p:txBody>
          <a:bodyPr/>
          <a:lstStyle/>
          <a:p>
            <a:pPr algn="ctr"/>
            <a:r>
              <a:rPr lang="zh-CN" altLang="en-US" b="1" i="0" dirty="0">
                <a:solidFill>
                  <a:srgbClr val="FF0000"/>
                </a:solidFill>
                <a:effectLst/>
                <a:latin typeface="-apple-system"/>
              </a:rPr>
              <a:t>第一次握手：</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798F66CF-2E24-08AB-62D4-82D85865E7EB}"/>
              </a:ext>
            </a:extLst>
          </p:cNvPr>
          <p:cNvSpPr>
            <a:spLocks noGrp="1"/>
          </p:cNvSpPr>
          <p:nvPr>
            <p:ph idx="1"/>
          </p:nvPr>
        </p:nvSpPr>
        <p:spPr/>
        <p:txBody>
          <a:bodyPr>
            <a:normAutofit/>
          </a:bodyPr>
          <a:lstStyle/>
          <a:p>
            <a:r>
              <a:rPr lang="zh-CN" altLang="en-US" dirty="0"/>
              <a:t>四次握手的第一次握手是客户端向服务器发送</a:t>
            </a:r>
            <a:r>
              <a:rPr lang="en-US" altLang="zh-CN" dirty="0"/>
              <a:t>Client Hello</a:t>
            </a:r>
            <a:r>
              <a:rPr lang="zh-CN" altLang="en-US" dirty="0"/>
              <a:t>消息，消息以明文的形式传输，里面包括客户端支持的协议版本、加密套件、压缩算法、客户端生成的一个随机数</a:t>
            </a:r>
            <a:r>
              <a:rPr lang="en-US" altLang="zh-CN" dirty="0"/>
              <a:t>R1</a:t>
            </a:r>
            <a:r>
              <a:rPr lang="zh-CN" altLang="en-US" dirty="0"/>
              <a:t>、扩展字段等。其中加密套件是四个功能的组合，即：认证算法（</a:t>
            </a:r>
            <a:r>
              <a:rPr lang="en-US" altLang="zh-CN" dirty="0"/>
              <a:t>Au</a:t>
            </a:r>
            <a:r>
              <a:rPr lang="zh-CN" altLang="en-US" dirty="0"/>
              <a:t>）、密钥交换算法（</a:t>
            </a:r>
            <a:r>
              <a:rPr lang="en-US" altLang="zh-CN" dirty="0" err="1"/>
              <a:t>KeyExchange</a:t>
            </a:r>
            <a:r>
              <a:rPr lang="zh-CN" altLang="en-US" dirty="0"/>
              <a:t>）、对称加密算法（</a:t>
            </a:r>
            <a:r>
              <a:rPr lang="en-US" altLang="zh-CN" dirty="0"/>
              <a:t>Enc</a:t>
            </a:r>
            <a:r>
              <a:rPr lang="zh-CN" altLang="en-US" dirty="0"/>
              <a:t>）和信息摘要算法，随机数</a:t>
            </a:r>
            <a:r>
              <a:rPr lang="en-US" altLang="zh-CN" dirty="0"/>
              <a:t>R1</a:t>
            </a:r>
            <a:r>
              <a:rPr lang="zh-CN" altLang="en-US" dirty="0"/>
              <a:t>则会在后面的密钥生成中使用到。</a:t>
            </a:r>
          </a:p>
          <a:p>
            <a:pPr marL="0" indent="0">
              <a:buNone/>
            </a:pPr>
            <a:endParaRPr lang="zh-CN" altLang="en-US" dirty="0"/>
          </a:p>
        </p:txBody>
      </p:sp>
    </p:spTree>
    <p:extLst>
      <p:ext uri="{BB962C8B-B14F-4D97-AF65-F5344CB8AC3E}">
        <p14:creationId xmlns:p14="http://schemas.microsoft.com/office/powerpoint/2010/main" val="157138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E1D72-060F-46EF-55A6-30BE97623198}"/>
              </a:ext>
            </a:extLst>
          </p:cNvPr>
          <p:cNvSpPr>
            <a:spLocks noGrp="1"/>
          </p:cNvSpPr>
          <p:nvPr>
            <p:ph type="title"/>
          </p:nvPr>
        </p:nvSpPr>
        <p:spPr/>
        <p:txBody>
          <a:bodyPr/>
          <a:lstStyle/>
          <a:p>
            <a:pPr algn="ctr"/>
            <a:r>
              <a:rPr lang="zh-CN" altLang="en-US" b="1" i="0" dirty="0">
                <a:solidFill>
                  <a:srgbClr val="FF0000"/>
                </a:solidFill>
                <a:effectLst/>
                <a:latin typeface="-apple-system"/>
              </a:rPr>
              <a:t>第二次握手</a:t>
            </a:r>
            <a:r>
              <a:rPr lang="zh-CN" altLang="en-US" b="0" i="0" dirty="0">
                <a:solidFill>
                  <a:srgbClr val="4D4D4D"/>
                </a:solidFill>
                <a:effectLst/>
                <a:latin typeface="-apple-system"/>
              </a:rPr>
              <a:t>：</a:t>
            </a:r>
            <a:endParaRPr lang="zh-CN" altLang="en-US" dirty="0"/>
          </a:p>
        </p:txBody>
      </p:sp>
      <p:sp>
        <p:nvSpPr>
          <p:cNvPr id="3" name="内容占位符 2">
            <a:extLst>
              <a:ext uri="{FF2B5EF4-FFF2-40B4-BE49-F238E27FC236}">
                <a16:creationId xmlns:a16="http://schemas.microsoft.com/office/drawing/2014/main" id="{1B2B1220-9B80-B8ED-92D4-41F5442DBD59}"/>
              </a:ext>
            </a:extLst>
          </p:cNvPr>
          <p:cNvSpPr>
            <a:spLocks noGrp="1"/>
          </p:cNvSpPr>
          <p:nvPr>
            <p:ph idx="1"/>
          </p:nvPr>
        </p:nvSpPr>
        <p:spPr/>
        <p:txBody>
          <a:bodyPr>
            <a:normAutofit fontScale="55000" lnSpcReduction="20000"/>
          </a:bodyPr>
          <a:lstStyle/>
          <a:p>
            <a:pPr>
              <a:lnSpc>
                <a:spcPct val="120000"/>
              </a:lnSpc>
            </a:pPr>
            <a:r>
              <a:rPr lang="zh-CN" altLang="en-US" dirty="0"/>
              <a:t>① 应对客户端发来的</a:t>
            </a:r>
            <a:r>
              <a:rPr lang="en-US" altLang="zh-CN" dirty="0"/>
              <a:t>Client Hello</a:t>
            </a:r>
            <a:r>
              <a:rPr lang="zh-CN" altLang="en-US" dirty="0"/>
              <a:t>，服务器将发送</a:t>
            </a:r>
            <a:r>
              <a:rPr lang="en-US" altLang="zh-CN" dirty="0"/>
              <a:t>Server Hello</a:t>
            </a:r>
            <a:r>
              <a:rPr lang="zh-CN" altLang="en-US" dirty="0"/>
              <a:t>消息进行响应，该消息以明文的形式传输，相应消息包括确认使用的协议版本、由服务器生成的随机数</a:t>
            </a:r>
            <a:r>
              <a:rPr lang="en-US" altLang="zh-CN" dirty="0"/>
              <a:t>R2</a:t>
            </a:r>
            <a:r>
              <a:rPr lang="zh-CN" altLang="en-US" dirty="0"/>
              <a:t>，确认使用的加密套件、确认使用的压缩方法。</a:t>
            </a:r>
            <a:endParaRPr lang="en-US" altLang="zh-CN" dirty="0"/>
          </a:p>
          <a:p>
            <a:pPr>
              <a:lnSpc>
                <a:spcPct val="120000"/>
              </a:lnSpc>
            </a:pPr>
            <a:endParaRPr lang="en-US" altLang="zh-CN" dirty="0"/>
          </a:p>
          <a:p>
            <a:pPr>
              <a:lnSpc>
                <a:spcPct val="120000"/>
              </a:lnSpc>
            </a:pPr>
            <a:r>
              <a:rPr lang="zh-CN" altLang="en-US" dirty="0"/>
              <a:t>② 在发完</a:t>
            </a:r>
            <a:r>
              <a:rPr lang="en-US" altLang="zh-CN" dirty="0"/>
              <a:t>Server Hello</a:t>
            </a:r>
            <a:r>
              <a:rPr lang="zh-CN" altLang="en-US" dirty="0"/>
              <a:t>消息后，服务器会马上将自己的</a:t>
            </a:r>
            <a:r>
              <a:rPr lang="en-US" altLang="zh-CN" dirty="0"/>
              <a:t>Certificate</a:t>
            </a:r>
            <a:r>
              <a:rPr lang="zh-CN" altLang="en-US" dirty="0"/>
              <a:t>（公钥证书）发送给客户端。</a:t>
            </a:r>
            <a:endParaRPr lang="en-US" altLang="zh-CN" dirty="0"/>
          </a:p>
          <a:p>
            <a:pPr>
              <a:lnSpc>
                <a:spcPct val="120000"/>
              </a:lnSpc>
            </a:pPr>
            <a:r>
              <a:rPr lang="zh-CN" altLang="en-US" dirty="0"/>
              <a:t>③ </a:t>
            </a:r>
            <a:r>
              <a:rPr lang="en-US" altLang="zh-CN" dirty="0"/>
              <a:t>Server Key Exchange</a:t>
            </a:r>
            <a:r>
              <a:rPr lang="zh-CN" altLang="en-US" dirty="0"/>
              <a:t>并非必需选项，只有在选用了</a:t>
            </a:r>
            <a:r>
              <a:rPr lang="en-US" altLang="zh-CN" dirty="0"/>
              <a:t>DH</a:t>
            </a:r>
            <a:r>
              <a:rPr lang="zh-CN" altLang="en-US" dirty="0"/>
              <a:t>算法的情况下，服务器需要将</a:t>
            </a:r>
            <a:r>
              <a:rPr lang="en-US" altLang="zh-CN" dirty="0"/>
              <a:t>DH</a:t>
            </a:r>
            <a:r>
              <a:rPr lang="zh-CN" altLang="en-US" dirty="0"/>
              <a:t>参数发送给客户端，若选择了</a:t>
            </a:r>
            <a:r>
              <a:rPr lang="en-US" altLang="zh-CN" dirty="0"/>
              <a:t>RSA</a:t>
            </a:r>
            <a:r>
              <a:rPr lang="zh-CN" altLang="en-US" dirty="0"/>
              <a:t>算法则不需要发送</a:t>
            </a:r>
            <a:r>
              <a:rPr lang="en-US" altLang="zh-CN" dirty="0"/>
              <a:t>Server Key Exchange</a:t>
            </a:r>
            <a:r>
              <a:rPr lang="zh-CN" altLang="en-US" dirty="0"/>
              <a:t>。</a:t>
            </a:r>
            <a:endParaRPr lang="en-US" altLang="zh-CN" dirty="0"/>
          </a:p>
          <a:p>
            <a:pPr>
              <a:lnSpc>
                <a:spcPct val="120000"/>
              </a:lnSpc>
            </a:pPr>
            <a:r>
              <a:rPr lang="zh-CN" altLang="en-US" dirty="0"/>
              <a:t>④ </a:t>
            </a:r>
            <a:r>
              <a:rPr lang="en-US" altLang="zh-CN" dirty="0"/>
              <a:t>Certificate Request</a:t>
            </a:r>
            <a:r>
              <a:rPr lang="zh-CN" altLang="en-US" dirty="0"/>
              <a:t>也并非必须选项，在对于安全性要求较高的场景中，服务器可要对客户端的身份进行认证，因此发起了对客户端公钥证书的请求，一般情况下浏览器都会内置一对独一无二的公私钥。</a:t>
            </a:r>
            <a:endParaRPr lang="en-US" altLang="zh-CN" dirty="0"/>
          </a:p>
          <a:p>
            <a:pPr>
              <a:lnSpc>
                <a:spcPct val="120000"/>
              </a:lnSpc>
            </a:pPr>
            <a:r>
              <a:rPr lang="zh-CN" altLang="en-US" dirty="0"/>
              <a:t>⑤ 由于第二次握手中包含一些可选选项，因此需要服务器发送一个</a:t>
            </a:r>
            <a:r>
              <a:rPr lang="en-US" altLang="zh-CN" dirty="0"/>
              <a:t>Server Hello Done</a:t>
            </a:r>
            <a:r>
              <a:rPr lang="zh-CN" altLang="en-US" dirty="0"/>
              <a:t>的消息，用来通知客户端</a:t>
            </a:r>
            <a:r>
              <a:rPr lang="en-US" altLang="zh-CN" dirty="0"/>
              <a:t>Server Hello</a:t>
            </a:r>
            <a:r>
              <a:rPr lang="zh-CN" altLang="en-US" dirty="0"/>
              <a:t>过程结束。在客户端收到</a:t>
            </a:r>
            <a:r>
              <a:rPr lang="en-US" altLang="zh-CN" dirty="0"/>
              <a:t>Server Hello Done</a:t>
            </a:r>
            <a:r>
              <a:rPr lang="zh-CN" altLang="en-US" dirty="0"/>
              <a:t>之后并没有马上进行第三次握手，而是先对服务器传来的证书进行验证，一般会验证证书是否在有效期内，随后根据</a:t>
            </a:r>
            <a:r>
              <a:rPr lang="en-US" altLang="zh-CN" dirty="0"/>
              <a:t>CRL</a:t>
            </a:r>
            <a:r>
              <a:rPr lang="zh-CN" altLang="en-US" dirty="0"/>
              <a:t>或者</a:t>
            </a:r>
            <a:r>
              <a:rPr lang="en-US" altLang="zh-CN" dirty="0"/>
              <a:t>OCSP</a:t>
            </a:r>
            <a:r>
              <a:rPr lang="zh-CN" altLang="en-US" dirty="0"/>
              <a:t>查询证书是否有效，最后根据证书链从根</a:t>
            </a:r>
            <a:r>
              <a:rPr lang="en-US" altLang="zh-CN" dirty="0"/>
              <a:t>CA</a:t>
            </a:r>
            <a:r>
              <a:rPr lang="zh-CN" altLang="en-US" dirty="0"/>
              <a:t>开始验证直到网站证书，以确保证书的真实性。在这个过程中若出现了验证不通过的结果，则抛出相应的错误；若验证通过，就再生成一个随机数</a:t>
            </a:r>
            <a:r>
              <a:rPr lang="en-US" altLang="zh-CN" dirty="0"/>
              <a:t>Pre-master</a:t>
            </a:r>
            <a:r>
              <a:rPr lang="zh-CN" altLang="en-US" dirty="0"/>
              <a:t>，并用服务器公钥进行加密，生成</a:t>
            </a:r>
            <a:r>
              <a:rPr lang="en-US" altLang="zh-CN" dirty="0" err="1"/>
              <a:t>PreMaster</a:t>
            </a:r>
            <a:r>
              <a:rPr lang="en-US" altLang="zh-CN" dirty="0"/>
              <a:t> Key</a:t>
            </a:r>
            <a:r>
              <a:rPr lang="zh-CN" altLang="en-US" dirty="0"/>
              <a:t>。</a:t>
            </a:r>
          </a:p>
          <a:p>
            <a:r>
              <a:rPr lang="en-US" altLang="zh-CN" dirty="0"/>
              <a:t> </a:t>
            </a:r>
            <a:endParaRPr lang="zh-CN" altLang="en-US" dirty="0"/>
          </a:p>
        </p:txBody>
      </p:sp>
    </p:spTree>
    <p:extLst>
      <p:ext uri="{BB962C8B-B14F-4D97-AF65-F5344CB8AC3E}">
        <p14:creationId xmlns:p14="http://schemas.microsoft.com/office/powerpoint/2010/main" val="175752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D1D33-A970-1FEB-F501-9481EDA14800}"/>
              </a:ext>
            </a:extLst>
          </p:cNvPr>
          <p:cNvSpPr>
            <a:spLocks noGrp="1"/>
          </p:cNvSpPr>
          <p:nvPr>
            <p:ph type="title"/>
          </p:nvPr>
        </p:nvSpPr>
        <p:spPr/>
        <p:txBody>
          <a:bodyPr/>
          <a:lstStyle/>
          <a:p>
            <a:pPr algn="ctr"/>
            <a:r>
              <a:rPr lang="en-US" altLang="zh-CN" b="1" dirty="0">
                <a:solidFill>
                  <a:srgbClr val="FF0000"/>
                </a:solidFill>
              </a:rPr>
              <a:t>SSL/TLSv1.x </a:t>
            </a:r>
            <a:r>
              <a:rPr lang="zh-CN" altLang="en-US" b="1" dirty="0">
                <a:solidFill>
                  <a:srgbClr val="FF0000"/>
                </a:solidFill>
              </a:rPr>
              <a:t>的作用</a:t>
            </a:r>
          </a:p>
        </p:txBody>
      </p:sp>
      <p:sp>
        <p:nvSpPr>
          <p:cNvPr id="3" name="内容占位符 2">
            <a:extLst>
              <a:ext uri="{FF2B5EF4-FFF2-40B4-BE49-F238E27FC236}">
                <a16:creationId xmlns:a16="http://schemas.microsoft.com/office/drawing/2014/main" id="{22C90BCB-53A0-25BA-592B-FE57B9834753}"/>
              </a:ext>
            </a:extLst>
          </p:cNvPr>
          <p:cNvSpPr>
            <a:spLocks noGrp="1"/>
          </p:cNvSpPr>
          <p:nvPr>
            <p:ph idx="1"/>
          </p:nvPr>
        </p:nvSpPr>
        <p:spPr/>
        <p:txBody>
          <a:bodyPr/>
          <a:lstStyle/>
          <a:p>
            <a:r>
              <a:rPr lang="zh-CN" altLang="en-US" dirty="0"/>
              <a:t>（</a:t>
            </a:r>
            <a:r>
              <a:rPr lang="en-US" altLang="zh-CN" dirty="0"/>
              <a:t>1</a:t>
            </a:r>
            <a:r>
              <a:rPr lang="zh-CN" altLang="en-US" dirty="0"/>
              <a:t>）身份认证</a:t>
            </a:r>
          </a:p>
          <a:p>
            <a:pPr lvl="2"/>
            <a:r>
              <a:rPr lang="zh-CN" altLang="en-US" dirty="0"/>
              <a:t>通过证书认证来确认对方的身份，防止中间人攻击</a:t>
            </a:r>
          </a:p>
          <a:p>
            <a:r>
              <a:rPr lang="zh-CN" altLang="en-US" dirty="0"/>
              <a:t>（</a:t>
            </a:r>
            <a:r>
              <a:rPr lang="en-US" altLang="zh-CN" dirty="0"/>
              <a:t>2</a:t>
            </a:r>
            <a:r>
              <a:rPr lang="zh-CN" altLang="en-US" dirty="0"/>
              <a:t>）数据私密性</a:t>
            </a:r>
          </a:p>
          <a:p>
            <a:pPr lvl="2"/>
            <a:r>
              <a:rPr lang="zh-CN" altLang="en-US" dirty="0"/>
              <a:t>使用对称性密钥加密传输的数据，由于密钥只有客户端</a:t>
            </a:r>
            <a:r>
              <a:rPr lang="en-US" altLang="zh-CN" dirty="0"/>
              <a:t>/</a:t>
            </a:r>
            <a:r>
              <a:rPr lang="zh-CN" altLang="en-US" dirty="0"/>
              <a:t>服务端有，其他人无法窥探。</a:t>
            </a:r>
          </a:p>
          <a:p>
            <a:r>
              <a:rPr lang="zh-CN" altLang="en-US" dirty="0"/>
              <a:t>（</a:t>
            </a:r>
            <a:r>
              <a:rPr lang="en-US" altLang="zh-CN" dirty="0"/>
              <a:t>3</a:t>
            </a:r>
            <a:r>
              <a:rPr lang="zh-CN" altLang="en-US" dirty="0"/>
              <a:t>）数据完整性</a:t>
            </a:r>
          </a:p>
          <a:p>
            <a:pPr lvl="2"/>
            <a:r>
              <a:rPr lang="zh-CN" altLang="en-US" dirty="0"/>
              <a:t>使用摘要算法对报文进行计算，收到消息后校验该值防止数据被篡改或丢失。</a:t>
            </a:r>
          </a:p>
        </p:txBody>
      </p:sp>
    </p:spTree>
    <p:extLst>
      <p:ext uri="{BB962C8B-B14F-4D97-AF65-F5344CB8AC3E}">
        <p14:creationId xmlns:p14="http://schemas.microsoft.com/office/powerpoint/2010/main" val="89365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313-60F0-9645-6F88-CA2078D0E69D}"/>
              </a:ext>
            </a:extLst>
          </p:cNvPr>
          <p:cNvSpPr>
            <a:spLocks noGrp="1"/>
          </p:cNvSpPr>
          <p:nvPr>
            <p:ph type="title"/>
          </p:nvPr>
        </p:nvSpPr>
        <p:spPr/>
        <p:txBody>
          <a:bodyPr/>
          <a:lstStyle/>
          <a:p>
            <a:pPr algn="ctr"/>
            <a:r>
              <a:rPr lang="zh-CN" altLang="en-US" b="1" i="0" dirty="0">
                <a:solidFill>
                  <a:srgbClr val="FF0000"/>
                </a:solidFill>
                <a:effectLst/>
                <a:latin typeface="-apple-system"/>
              </a:rPr>
              <a:t>第三次握手</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6903DF0C-B4C6-5191-B655-CC6039891562}"/>
              </a:ext>
            </a:extLst>
          </p:cNvPr>
          <p:cNvSpPr>
            <a:spLocks noGrp="1"/>
          </p:cNvSpPr>
          <p:nvPr>
            <p:ph idx="1"/>
          </p:nvPr>
        </p:nvSpPr>
        <p:spPr/>
        <p:txBody>
          <a:bodyPr>
            <a:normAutofit fontScale="62500" lnSpcReduction="20000"/>
          </a:bodyPr>
          <a:lstStyle/>
          <a:p>
            <a:pPr>
              <a:lnSpc>
                <a:spcPct val="120000"/>
              </a:lnSpc>
            </a:pPr>
            <a:r>
              <a:rPr lang="zh-CN" altLang="en-US" dirty="0"/>
              <a:t>① </a:t>
            </a:r>
            <a:r>
              <a:rPr lang="en-US" altLang="zh-CN" dirty="0"/>
              <a:t>Client Key Exchange</a:t>
            </a:r>
            <a:r>
              <a:rPr lang="zh-CN" altLang="en-US" dirty="0"/>
              <a:t>就是客户端将</a:t>
            </a:r>
            <a:r>
              <a:rPr lang="en-US" altLang="zh-CN" dirty="0" err="1"/>
              <a:t>PreMaster</a:t>
            </a:r>
            <a:r>
              <a:rPr lang="en-US" altLang="zh-CN" dirty="0"/>
              <a:t> Key</a:t>
            </a:r>
            <a:r>
              <a:rPr lang="zh-CN" altLang="en-US" dirty="0"/>
              <a:t>发送给服务器，服务器则会用自己的私钥解密得出</a:t>
            </a:r>
            <a:r>
              <a:rPr lang="en-US" altLang="zh-CN" dirty="0"/>
              <a:t>Pre-master</a:t>
            </a:r>
            <a:r>
              <a:rPr lang="zh-CN" altLang="en-US" dirty="0"/>
              <a:t>。到这里客户端和服务器都拥有了三个随机数</a:t>
            </a:r>
            <a:r>
              <a:rPr lang="en-US" altLang="zh-CN" dirty="0"/>
              <a:t>R1</a:t>
            </a:r>
            <a:r>
              <a:rPr lang="zh-CN" altLang="en-US" dirty="0"/>
              <a:t>、</a:t>
            </a:r>
            <a:r>
              <a:rPr lang="en-US" altLang="zh-CN" dirty="0"/>
              <a:t>R2</a:t>
            </a:r>
            <a:r>
              <a:rPr lang="zh-CN" altLang="en-US" dirty="0"/>
              <a:t>和</a:t>
            </a:r>
            <a:r>
              <a:rPr lang="en-US" altLang="zh-CN" dirty="0"/>
              <a:t>Pre-master</a:t>
            </a:r>
            <a:r>
              <a:rPr lang="zh-CN" altLang="en-US" dirty="0"/>
              <a:t>，两边再用相同的算法和这三个随机数生成一个密钥，用于握手结束后传输数据的对称加密。</a:t>
            </a:r>
            <a:endParaRPr lang="en-US" altLang="zh-CN" dirty="0"/>
          </a:p>
          <a:p>
            <a:pPr>
              <a:lnSpc>
                <a:spcPct val="120000"/>
              </a:lnSpc>
            </a:pPr>
            <a:r>
              <a:rPr lang="zh-CN" altLang="en-US" dirty="0"/>
              <a:t>② </a:t>
            </a:r>
            <a:r>
              <a:rPr lang="en-US" altLang="zh-CN" dirty="0"/>
              <a:t>Change Cipher Spec</a:t>
            </a:r>
            <a:r>
              <a:rPr lang="zh-CN" altLang="en-US" dirty="0"/>
              <a:t>是客户端向服务器通知，后面发送的消息都会使用协商出来的密钥进行加密。</a:t>
            </a:r>
            <a:endParaRPr lang="en-US" altLang="zh-CN" dirty="0"/>
          </a:p>
          <a:p>
            <a:pPr>
              <a:lnSpc>
                <a:spcPct val="120000"/>
              </a:lnSpc>
            </a:pPr>
            <a:r>
              <a:rPr lang="zh-CN" altLang="en-US" dirty="0"/>
              <a:t>③ </a:t>
            </a:r>
            <a:r>
              <a:rPr lang="en-US" altLang="zh-CN" dirty="0"/>
              <a:t>Encrypted Handshake Message</a:t>
            </a:r>
            <a:r>
              <a:rPr lang="zh-CN" altLang="en-US" dirty="0"/>
              <a:t>是客户端向服务发送握手数据加密信息，该信息是客户端将前面的握手消息利用协商好的摘要算法生成摘要，再用协商好的密钥对摘要进行加密而的出来的，最后将加密信息发送给服务器，这是客户端发出的第一条加密信息。而服务器也会用协商好的密钥进行解密，若能成功解密则说明协商出来的密钥是一致的。</a:t>
            </a:r>
            <a:endParaRPr lang="en-US" altLang="zh-CN" dirty="0"/>
          </a:p>
          <a:p>
            <a:pPr>
              <a:lnSpc>
                <a:spcPct val="120000"/>
              </a:lnSpc>
            </a:pPr>
            <a:r>
              <a:rPr lang="zh-CN" altLang="en-US" dirty="0"/>
              <a:t>④ </a:t>
            </a:r>
            <a:r>
              <a:rPr lang="en-US" altLang="zh-CN" dirty="0"/>
              <a:t>Certificate</a:t>
            </a:r>
            <a:r>
              <a:rPr lang="zh-CN" altLang="en-US" dirty="0"/>
              <a:t>是在第二次握手的第</a:t>
            </a:r>
            <a:r>
              <a:rPr lang="en-US" altLang="zh-CN" dirty="0"/>
              <a:t>4</a:t>
            </a:r>
            <a:r>
              <a:rPr lang="zh-CN" altLang="en-US" dirty="0"/>
              <a:t>步有进行的情况下，即服务器有向客户端请求证书的情况才会有的，这一步是客户端向服务器发送客户端的证书，而服务器收到证书后也会对证书进行相同的验证。</a:t>
            </a:r>
          </a:p>
          <a:p>
            <a:r>
              <a:rPr lang="en-US" altLang="zh-CN" dirty="0"/>
              <a:t> </a:t>
            </a:r>
            <a:endParaRPr lang="zh-CN" altLang="en-US" dirty="0"/>
          </a:p>
        </p:txBody>
      </p:sp>
    </p:spTree>
    <p:extLst>
      <p:ext uri="{BB962C8B-B14F-4D97-AF65-F5344CB8AC3E}">
        <p14:creationId xmlns:p14="http://schemas.microsoft.com/office/powerpoint/2010/main" val="316091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4CB5E-B6AA-E66C-8AC7-D2ED901EBF49}"/>
              </a:ext>
            </a:extLst>
          </p:cNvPr>
          <p:cNvSpPr>
            <a:spLocks noGrp="1"/>
          </p:cNvSpPr>
          <p:nvPr>
            <p:ph type="title"/>
          </p:nvPr>
        </p:nvSpPr>
        <p:spPr/>
        <p:txBody>
          <a:bodyPr/>
          <a:lstStyle/>
          <a:p>
            <a:pPr algn="ctr"/>
            <a:r>
              <a:rPr lang="zh-CN" altLang="en-US" b="1" i="0" dirty="0">
                <a:solidFill>
                  <a:srgbClr val="FF0000"/>
                </a:solidFill>
                <a:effectLst/>
                <a:latin typeface="-apple-system"/>
              </a:rPr>
              <a:t>第四次握手</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AFA0C0CE-6E13-7B0C-32EC-587E2F90484F}"/>
              </a:ext>
            </a:extLst>
          </p:cNvPr>
          <p:cNvSpPr>
            <a:spLocks noGrp="1"/>
          </p:cNvSpPr>
          <p:nvPr>
            <p:ph idx="1"/>
          </p:nvPr>
        </p:nvSpPr>
        <p:spPr/>
        <p:txBody>
          <a:bodyPr>
            <a:normAutofit fontScale="70000" lnSpcReduction="20000"/>
          </a:bodyPr>
          <a:lstStyle/>
          <a:p>
            <a:pPr>
              <a:lnSpc>
                <a:spcPct val="120000"/>
              </a:lnSpc>
            </a:pPr>
            <a:r>
              <a:rPr lang="zh-CN" altLang="en-US" dirty="0"/>
              <a:t>① </a:t>
            </a:r>
            <a:r>
              <a:rPr lang="en-US" altLang="zh-CN" dirty="0"/>
              <a:t>Change Cipher Spec</a:t>
            </a:r>
            <a:r>
              <a:rPr lang="zh-CN" altLang="en-US" dirty="0"/>
              <a:t>是服务器向客户端通知，后面发送的消息都会使用协商出来的密钥进行加密。</a:t>
            </a:r>
            <a:endParaRPr lang="en-US" altLang="zh-CN" dirty="0"/>
          </a:p>
          <a:p>
            <a:pPr>
              <a:lnSpc>
                <a:spcPct val="120000"/>
              </a:lnSpc>
            </a:pPr>
            <a:r>
              <a:rPr lang="zh-CN" altLang="en-US" dirty="0"/>
              <a:t>② </a:t>
            </a:r>
            <a:r>
              <a:rPr lang="en-US" altLang="zh-CN" dirty="0"/>
              <a:t>Encrypted Handshake Message</a:t>
            </a:r>
            <a:r>
              <a:rPr lang="zh-CN" altLang="en-US" dirty="0"/>
              <a:t>与第三次握手类似，是服务器发给客户端的用来确定协商的密钥是一致的，也是一条</a:t>
            </a:r>
            <a:r>
              <a:rPr lang="en-US" altLang="zh-CN" dirty="0"/>
              <a:t>Server Finish</a:t>
            </a:r>
            <a:r>
              <a:rPr lang="zh-CN" altLang="en-US" dirty="0"/>
              <a:t>消息。至此</a:t>
            </a:r>
            <a:r>
              <a:rPr lang="en-US" altLang="zh-CN" dirty="0"/>
              <a:t>TLS</a:t>
            </a:r>
            <a:r>
              <a:rPr lang="zh-CN" altLang="en-US" dirty="0"/>
              <a:t>四次握手也就完成了，双方已经协商好使用的加密套件和对称密钥，接下来的交互数据都将经过加密后再使用</a:t>
            </a:r>
            <a:r>
              <a:rPr lang="en-US" altLang="zh-CN" dirty="0"/>
              <a:t>TCP</a:t>
            </a:r>
            <a:r>
              <a:rPr lang="zh-CN" altLang="en-US" dirty="0"/>
              <a:t>进行传输。可以看出，</a:t>
            </a:r>
            <a:r>
              <a:rPr lang="en-US" altLang="zh-CN" dirty="0"/>
              <a:t>TLS</a:t>
            </a:r>
            <a:r>
              <a:rPr lang="zh-CN" altLang="en-US" dirty="0"/>
              <a:t>四次握手的过程是相对复杂的，要消耗一定的资源，若每次建立</a:t>
            </a:r>
            <a:r>
              <a:rPr lang="en-US" altLang="zh-CN" dirty="0"/>
              <a:t>HTTPS</a:t>
            </a:r>
            <a:r>
              <a:rPr lang="zh-CN" altLang="en-US" dirty="0"/>
              <a:t>连接都要进行</a:t>
            </a:r>
            <a:r>
              <a:rPr lang="en-US" altLang="zh-CN" dirty="0"/>
              <a:t>TLS</a:t>
            </a:r>
            <a:r>
              <a:rPr lang="zh-CN" altLang="en-US" dirty="0"/>
              <a:t>四次握手的话将会消耗较多的资源，导致效率较低。为了提高建立</a:t>
            </a:r>
            <a:r>
              <a:rPr lang="en-US" altLang="zh-CN" dirty="0"/>
              <a:t>HTTPS</a:t>
            </a:r>
            <a:r>
              <a:rPr lang="zh-CN" altLang="en-US" dirty="0"/>
              <a:t>连接的速度，</a:t>
            </a:r>
            <a:r>
              <a:rPr lang="en-US" altLang="zh-CN" dirty="0"/>
              <a:t>TLS</a:t>
            </a:r>
            <a:r>
              <a:rPr lang="zh-CN" altLang="en-US" dirty="0"/>
              <a:t>协议设置了两种绘画缓存机制：</a:t>
            </a:r>
            <a:r>
              <a:rPr lang="en-US" altLang="zh-CN" dirty="0"/>
              <a:t>session ID</a:t>
            </a:r>
            <a:r>
              <a:rPr lang="zh-CN" altLang="en-US" dirty="0"/>
              <a:t>和</a:t>
            </a:r>
            <a:r>
              <a:rPr lang="en-US" altLang="zh-CN" dirty="0"/>
              <a:t>session ticket</a:t>
            </a:r>
            <a:r>
              <a:rPr lang="zh-CN" altLang="en-US" dirty="0"/>
              <a:t>。其中</a:t>
            </a:r>
            <a:r>
              <a:rPr lang="en-US" altLang="zh-CN" dirty="0"/>
              <a:t>session ID</a:t>
            </a:r>
            <a:r>
              <a:rPr lang="zh-CN" altLang="en-US" dirty="0"/>
              <a:t>是协议中标准字段，所以基本所有服务器都支持，</a:t>
            </a:r>
            <a:r>
              <a:rPr lang="en-US" altLang="zh-CN" dirty="0"/>
              <a:t>session ID</a:t>
            </a:r>
            <a:r>
              <a:rPr lang="zh-CN" altLang="en-US" dirty="0"/>
              <a:t>和协商的通讯信息会保存在服务器端；而</a:t>
            </a:r>
            <a:r>
              <a:rPr lang="en-US" altLang="zh-CN" dirty="0"/>
              <a:t>session ticket</a:t>
            </a:r>
            <a:r>
              <a:rPr lang="zh-CN" altLang="en-US" dirty="0"/>
              <a:t>是一个扩展字段，需要服务器和客户端都支持，服务器会将协商的通讯信息加密后发送给客户端保存，密钥只有服务器直到，这就占用了较少的服务器资源。</a:t>
            </a:r>
          </a:p>
          <a:p>
            <a:r>
              <a:rPr lang="zh-CN" altLang="en-US" b="0" i="0" dirty="0">
                <a:solidFill>
                  <a:srgbClr val="4D4D4D"/>
                </a:solidFill>
                <a:effectLst/>
                <a:latin typeface="-apple-system"/>
              </a:rPr>
              <a:t>这里的</a:t>
            </a:r>
            <a:r>
              <a:rPr lang="en-US" altLang="zh-CN" b="0" i="0" dirty="0">
                <a:solidFill>
                  <a:srgbClr val="4D4D4D"/>
                </a:solidFill>
                <a:effectLst/>
                <a:latin typeface="-apple-system"/>
              </a:rPr>
              <a:t>Client Hello</a:t>
            </a:r>
            <a:r>
              <a:rPr lang="zh-CN" altLang="en-US" b="0" i="0" dirty="0">
                <a:solidFill>
                  <a:srgbClr val="4D4D4D"/>
                </a:solidFill>
                <a:effectLst/>
                <a:latin typeface="-apple-system"/>
              </a:rPr>
              <a:t>多了</a:t>
            </a:r>
            <a:r>
              <a:rPr lang="en-US" altLang="zh-CN" b="0" i="0" dirty="0">
                <a:solidFill>
                  <a:srgbClr val="4D4D4D"/>
                </a:solidFill>
                <a:effectLst/>
                <a:latin typeface="-apple-system"/>
              </a:rPr>
              <a:t>Session ID</a:t>
            </a:r>
            <a:r>
              <a:rPr lang="zh-CN" altLang="en-US" b="0" i="0" dirty="0">
                <a:solidFill>
                  <a:srgbClr val="4D4D4D"/>
                </a:solidFill>
                <a:effectLst/>
                <a:latin typeface="-apple-system"/>
              </a:rPr>
              <a:t>（或</a:t>
            </a:r>
            <a:r>
              <a:rPr lang="en-US" altLang="zh-CN" b="0" i="0" dirty="0">
                <a:solidFill>
                  <a:srgbClr val="4D4D4D"/>
                </a:solidFill>
                <a:effectLst/>
                <a:latin typeface="-apple-system"/>
              </a:rPr>
              <a:t>Session Ticket</a:t>
            </a:r>
            <a:r>
              <a:rPr lang="zh-CN" altLang="en-US" b="0" i="0" dirty="0">
                <a:solidFill>
                  <a:srgbClr val="4D4D4D"/>
                </a:solidFill>
                <a:effectLst/>
                <a:latin typeface="-apple-system"/>
              </a:rPr>
              <a:t>）参数。且客户端在发送完最后一个握手数据包后就直接开始向服务器发送应用数据。</a:t>
            </a:r>
            <a:endParaRPr lang="zh-CN" altLang="en-US" dirty="0"/>
          </a:p>
        </p:txBody>
      </p:sp>
    </p:spTree>
    <p:extLst>
      <p:ext uri="{BB962C8B-B14F-4D97-AF65-F5344CB8AC3E}">
        <p14:creationId xmlns:p14="http://schemas.microsoft.com/office/powerpoint/2010/main" val="377483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CFABA-1247-1BB6-2A87-FF8C4D725A48}"/>
              </a:ext>
            </a:extLst>
          </p:cNvPr>
          <p:cNvSpPr>
            <a:spLocks noGrp="1"/>
          </p:cNvSpPr>
          <p:nvPr>
            <p:ph type="title"/>
          </p:nvPr>
        </p:nvSpPr>
        <p:spPr/>
        <p:txBody>
          <a:bodyPr/>
          <a:lstStyle/>
          <a:p>
            <a:pPr algn="ctr"/>
            <a:r>
              <a:rPr lang="en-US" altLang="zh-CN" b="1" dirty="0">
                <a:solidFill>
                  <a:srgbClr val="FF0000"/>
                </a:solidFill>
              </a:rPr>
              <a:t>SSL/TLSv1.x</a:t>
            </a:r>
            <a:r>
              <a:rPr lang="zh-CN" altLang="en-US" b="1" dirty="0">
                <a:solidFill>
                  <a:srgbClr val="FF0000"/>
                </a:solidFill>
              </a:rPr>
              <a:t>传输过程</a:t>
            </a:r>
          </a:p>
        </p:txBody>
      </p:sp>
      <p:sp>
        <p:nvSpPr>
          <p:cNvPr id="9" name="内容占位符 8">
            <a:extLst>
              <a:ext uri="{FF2B5EF4-FFF2-40B4-BE49-F238E27FC236}">
                <a16:creationId xmlns:a16="http://schemas.microsoft.com/office/drawing/2014/main" id="{5DEEF738-50A0-B9BD-896E-36DBCA840087}"/>
              </a:ext>
            </a:extLst>
          </p:cNvPr>
          <p:cNvSpPr>
            <a:spLocks noGrp="1"/>
          </p:cNvSpPr>
          <p:nvPr>
            <p:ph idx="1"/>
          </p:nvPr>
        </p:nvSpPr>
        <p:spPr/>
        <p:txBody>
          <a:bodyPr/>
          <a:lstStyle/>
          <a:p>
            <a:endParaRPr lang="zh-CN" altLang="en-US"/>
          </a:p>
        </p:txBody>
      </p:sp>
      <p:pic>
        <p:nvPicPr>
          <p:cNvPr id="11" name="图片 10">
            <a:extLst>
              <a:ext uri="{FF2B5EF4-FFF2-40B4-BE49-F238E27FC236}">
                <a16:creationId xmlns:a16="http://schemas.microsoft.com/office/drawing/2014/main" id="{3E903EDA-B320-EF4C-6B23-C639BD011397}"/>
              </a:ext>
            </a:extLst>
          </p:cNvPr>
          <p:cNvPicPr>
            <a:picLocks noChangeAspect="1"/>
          </p:cNvPicPr>
          <p:nvPr/>
        </p:nvPicPr>
        <p:blipFill>
          <a:blip r:embed="rId2"/>
          <a:stretch>
            <a:fillRect/>
          </a:stretch>
        </p:blipFill>
        <p:spPr>
          <a:xfrm>
            <a:off x="305347" y="1871674"/>
            <a:ext cx="15749448" cy="4709976"/>
          </a:xfrm>
          <a:prstGeom prst="rect">
            <a:avLst/>
          </a:prstGeom>
        </p:spPr>
      </p:pic>
    </p:spTree>
    <p:extLst>
      <p:ext uri="{BB962C8B-B14F-4D97-AF65-F5344CB8AC3E}">
        <p14:creationId xmlns:p14="http://schemas.microsoft.com/office/powerpoint/2010/main" val="93126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66463-FD89-D163-A7A1-C92C02E40FD8}"/>
              </a:ext>
            </a:extLst>
          </p:cNvPr>
          <p:cNvSpPr>
            <a:spLocks noGrp="1"/>
          </p:cNvSpPr>
          <p:nvPr>
            <p:ph type="title"/>
          </p:nvPr>
        </p:nvSpPr>
        <p:spPr/>
        <p:txBody>
          <a:bodyPr/>
          <a:lstStyle/>
          <a:p>
            <a:pPr algn="ctr"/>
            <a:r>
              <a:rPr lang="en-US" altLang="zh-CN" b="1" dirty="0">
                <a:solidFill>
                  <a:srgbClr val="FF0000"/>
                </a:solidFill>
              </a:rPr>
              <a:t>SSL/TLSv1.x </a:t>
            </a:r>
            <a:r>
              <a:rPr lang="zh-CN" altLang="en-US" b="1" dirty="0">
                <a:solidFill>
                  <a:srgbClr val="FF0000"/>
                </a:solidFill>
              </a:rPr>
              <a:t>传输的步骤</a:t>
            </a:r>
          </a:p>
        </p:txBody>
      </p:sp>
      <p:sp>
        <p:nvSpPr>
          <p:cNvPr id="3" name="内容占位符 2">
            <a:extLst>
              <a:ext uri="{FF2B5EF4-FFF2-40B4-BE49-F238E27FC236}">
                <a16:creationId xmlns:a16="http://schemas.microsoft.com/office/drawing/2014/main" id="{D39019AA-9C0D-46D6-BC9F-0B0C13770AC9}"/>
              </a:ext>
            </a:extLst>
          </p:cNvPr>
          <p:cNvSpPr>
            <a:spLocks noGrp="1"/>
          </p:cNvSpPr>
          <p:nvPr>
            <p:ph idx="1"/>
          </p:nvPr>
        </p:nvSpPr>
        <p:spPr>
          <a:xfrm>
            <a:off x="838200" y="1825625"/>
            <a:ext cx="10515600" cy="4667250"/>
          </a:xfrm>
        </p:spPr>
        <p:txBody>
          <a:bodyPr>
            <a:normAutofit fontScale="70000" lnSpcReduction="20000"/>
          </a:bodyPr>
          <a:lstStyle/>
          <a:p>
            <a:r>
              <a:rPr lang="zh-CN" altLang="en-US" dirty="0"/>
              <a:t>其中</a:t>
            </a:r>
            <a:r>
              <a:rPr lang="en-US" altLang="zh-CN" dirty="0"/>
              <a:t>1-4</a:t>
            </a:r>
            <a:r>
              <a:rPr lang="zh-CN" altLang="en-US" dirty="0"/>
              <a:t>是握手阶段，</a:t>
            </a:r>
            <a:r>
              <a:rPr lang="en-US" altLang="zh-CN" dirty="0"/>
              <a:t>5</a:t>
            </a:r>
            <a:r>
              <a:rPr lang="zh-CN" altLang="en-US" dirty="0"/>
              <a:t>是指握手后双方使用商议好的秘钥进行通讯。</a:t>
            </a:r>
            <a:endParaRPr lang="en-US" altLang="zh-CN" dirty="0"/>
          </a:p>
          <a:p>
            <a:endParaRPr lang="en-US" altLang="zh-CN" dirty="0"/>
          </a:p>
          <a:p>
            <a:r>
              <a:rPr lang="zh-CN" altLang="en-US" dirty="0"/>
              <a:t>中并列着</a:t>
            </a:r>
            <a:r>
              <a:rPr lang="en-US" altLang="zh-CN" dirty="0"/>
              <a:t>Server </a:t>
            </a:r>
            <a:r>
              <a:rPr lang="en-US" altLang="zh-CN" dirty="0" err="1"/>
              <a:t>Hello,Certificate</a:t>
            </a:r>
            <a:r>
              <a:rPr lang="zh-CN" altLang="en-US" dirty="0"/>
              <a:t>等多个类型，是因为这是一个</a:t>
            </a:r>
            <a:r>
              <a:rPr lang="en-US" altLang="zh-CN" dirty="0"/>
              <a:t>Multiple Handshake Messages</a:t>
            </a:r>
            <a:r>
              <a:rPr lang="zh-CN" altLang="en-US" dirty="0"/>
              <a:t>，一次性发送多个握手协议包。</a:t>
            </a:r>
          </a:p>
          <a:p>
            <a:endParaRPr lang="zh-CN" altLang="en-US" dirty="0"/>
          </a:p>
          <a:p>
            <a:r>
              <a:rPr lang="zh-CN" altLang="en-US" dirty="0"/>
              <a:t>传输过程总体来说：</a:t>
            </a:r>
          </a:p>
          <a:p>
            <a:r>
              <a:rPr lang="zh-CN" altLang="en-US" dirty="0"/>
              <a:t>（</a:t>
            </a:r>
            <a:r>
              <a:rPr lang="en-US" altLang="zh-CN" dirty="0"/>
              <a:t>1</a:t>
            </a:r>
            <a:r>
              <a:rPr lang="zh-CN" altLang="en-US" dirty="0"/>
              <a:t>）客户端提供</a:t>
            </a:r>
            <a:r>
              <a:rPr lang="en-US" altLang="zh-CN" dirty="0"/>
              <a:t>【</a:t>
            </a:r>
            <a:r>
              <a:rPr lang="zh-CN" altLang="en-US" dirty="0"/>
              <a:t>客户端随机数、可选算法套件、</a:t>
            </a:r>
            <a:r>
              <a:rPr lang="en-US" altLang="zh-CN" dirty="0" err="1"/>
              <a:t>sessionId</a:t>
            </a:r>
            <a:r>
              <a:rPr lang="en-US" altLang="zh-CN" dirty="0"/>
              <a:t>】</a:t>
            </a:r>
            <a:r>
              <a:rPr lang="zh-CN" altLang="en-US" dirty="0"/>
              <a:t>等信息</a:t>
            </a:r>
          </a:p>
          <a:p>
            <a:r>
              <a:rPr lang="zh-CN" altLang="en-US" dirty="0"/>
              <a:t>（</a:t>
            </a:r>
            <a:r>
              <a:rPr lang="en-US" altLang="zh-CN" dirty="0"/>
              <a:t>2</a:t>
            </a:r>
            <a:r>
              <a:rPr lang="zh-CN" altLang="en-US" dirty="0"/>
              <a:t>）服务端提供</a:t>
            </a:r>
            <a:r>
              <a:rPr lang="en-US" altLang="zh-CN" dirty="0"/>
              <a:t>【</a:t>
            </a:r>
            <a:r>
              <a:rPr lang="zh-CN" altLang="en-US" dirty="0"/>
              <a:t>服务端随机数、选用算法套件、</a:t>
            </a:r>
            <a:r>
              <a:rPr lang="en-US" altLang="zh-CN" dirty="0" err="1"/>
              <a:t>sessionId</a:t>
            </a:r>
            <a:r>
              <a:rPr lang="en-US" altLang="zh-CN" dirty="0"/>
              <a:t>】</a:t>
            </a:r>
            <a:r>
              <a:rPr lang="zh-CN" altLang="en-US" dirty="0"/>
              <a:t>等信息</a:t>
            </a:r>
          </a:p>
          <a:p>
            <a:r>
              <a:rPr lang="zh-CN" altLang="en-US" dirty="0"/>
              <a:t>（</a:t>
            </a:r>
            <a:r>
              <a:rPr lang="en-US" altLang="zh-CN" dirty="0"/>
              <a:t>3</a:t>
            </a:r>
            <a:r>
              <a:rPr lang="zh-CN" altLang="en-US" dirty="0"/>
              <a:t>）服务端提供证书</a:t>
            </a:r>
          </a:p>
          <a:p>
            <a:r>
              <a:rPr lang="zh-CN" altLang="en-US" dirty="0"/>
              <a:t>（</a:t>
            </a:r>
            <a:r>
              <a:rPr lang="en-US" altLang="zh-CN" dirty="0"/>
              <a:t>4</a:t>
            </a:r>
            <a:r>
              <a:rPr lang="zh-CN" altLang="en-US" dirty="0"/>
              <a:t>）服务端与客户端互换算法需要的参数</a:t>
            </a:r>
          </a:p>
          <a:p>
            <a:r>
              <a:rPr lang="zh-CN" altLang="en-US" dirty="0"/>
              <a:t>（</a:t>
            </a:r>
            <a:r>
              <a:rPr lang="en-US" altLang="zh-CN" dirty="0"/>
              <a:t>5</a:t>
            </a:r>
            <a:r>
              <a:rPr lang="zh-CN" altLang="en-US" dirty="0"/>
              <a:t>）客户端根据前面提到的随机数和参数生成</a:t>
            </a:r>
            <a:r>
              <a:rPr lang="en-US" altLang="zh-CN" dirty="0"/>
              <a:t>master secret</a:t>
            </a:r>
            <a:r>
              <a:rPr lang="zh-CN" altLang="en-US" dirty="0"/>
              <a:t>，确认开始使用指定算法加密，并将握手信息加密传输给服务端，用来校验握手信息、秘钥是否正确</a:t>
            </a:r>
          </a:p>
          <a:p>
            <a:r>
              <a:rPr lang="zh-CN" altLang="en-US" dirty="0"/>
              <a:t>（</a:t>
            </a:r>
            <a:r>
              <a:rPr lang="en-US" altLang="zh-CN" dirty="0"/>
              <a:t>6</a:t>
            </a:r>
            <a:r>
              <a:rPr lang="zh-CN" altLang="en-US" dirty="0"/>
              <a:t>）服务端进行与（</a:t>
            </a:r>
            <a:r>
              <a:rPr lang="en-US" altLang="zh-CN" dirty="0"/>
              <a:t>5</a:t>
            </a:r>
            <a:r>
              <a:rPr lang="zh-CN" altLang="en-US" dirty="0"/>
              <a:t>）一样的操作</a:t>
            </a:r>
          </a:p>
          <a:p>
            <a:r>
              <a:rPr lang="zh-CN" altLang="en-US" dirty="0"/>
              <a:t>（</a:t>
            </a:r>
            <a:r>
              <a:rPr lang="en-US" altLang="zh-CN" dirty="0"/>
              <a:t>7</a:t>
            </a:r>
            <a:r>
              <a:rPr lang="zh-CN" altLang="en-US" dirty="0"/>
              <a:t>）客户端、服务端可以用</a:t>
            </a:r>
            <a:r>
              <a:rPr lang="en-US" altLang="zh-CN" dirty="0"/>
              <a:t>master secret</a:t>
            </a:r>
            <a:r>
              <a:rPr lang="zh-CN" altLang="en-US" dirty="0"/>
              <a:t>进行加密通讯</a:t>
            </a:r>
          </a:p>
        </p:txBody>
      </p:sp>
    </p:spTree>
    <p:extLst>
      <p:ext uri="{BB962C8B-B14F-4D97-AF65-F5344CB8AC3E}">
        <p14:creationId xmlns:p14="http://schemas.microsoft.com/office/powerpoint/2010/main" val="10623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39FBB-A951-DCAC-3979-C1DD78909A4D}"/>
              </a:ext>
            </a:extLst>
          </p:cNvPr>
          <p:cNvSpPr>
            <a:spLocks noGrp="1"/>
          </p:cNvSpPr>
          <p:nvPr>
            <p:ph type="title"/>
          </p:nvPr>
        </p:nvSpPr>
        <p:spPr/>
        <p:txBody>
          <a:bodyPr/>
          <a:lstStyle/>
          <a:p>
            <a:pPr algn="ctr"/>
            <a:r>
              <a:rPr lang="zh-CN" altLang="en-US" b="1" dirty="0">
                <a:solidFill>
                  <a:srgbClr val="FF0000"/>
                </a:solidFill>
              </a:rPr>
              <a:t>传输中参数介绍</a:t>
            </a:r>
          </a:p>
        </p:txBody>
      </p:sp>
      <p:sp>
        <p:nvSpPr>
          <p:cNvPr id="3" name="内容占位符 2">
            <a:extLst>
              <a:ext uri="{FF2B5EF4-FFF2-40B4-BE49-F238E27FC236}">
                <a16:creationId xmlns:a16="http://schemas.microsoft.com/office/drawing/2014/main" id="{2B1E38E5-7E57-7301-10E0-88D47A751571}"/>
              </a:ext>
            </a:extLst>
          </p:cNvPr>
          <p:cNvSpPr>
            <a:spLocks noGrp="1"/>
          </p:cNvSpPr>
          <p:nvPr>
            <p:ph idx="1"/>
          </p:nvPr>
        </p:nvSpPr>
        <p:spPr>
          <a:xfrm>
            <a:off x="838200" y="1825625"/>
            <a:ext cx="11250706" cy="4351338"/>
          </a:xfrm>
        </p:spPr>
        <p:txBody>
          <a:bodyPr/>
          <a:lstStyle/>
          <a:p>
            <a:r>
              <a:rPr lang="en-US" altLang="zh-CN" dirty="0"/>
              <a:t>1</a:t>
            </a:r>
            <a:r>
              <a:rPr lang="zh-CN" altLang="en-US" dirty="0"/>
              <a:t>、 </a:t>
            </a:r>
            <a:r>
              <a:rPr lang="en-US" altLang="zh-CN" dirty="0"/>
              <a:t>cipher suites</a:t>
            </a:r>
          </a:p>
          <a:p>
            <a:r>
              <a:rPr lang="zh-CN" altLang="en-US" dirty="0"/>
              <a:t>每个算法套件是一组算法，以   </a:t>
            </a:r>
            <a:r>
              <a:rPr lang="en-US" altLang="zh-CN" dirty="0"/>
              <a:t>TLS_ECDHE_RSA_WITH_AES_128_GCM_SHA256</a:t>
            </a:r>
            <a:r>
              <a:rPr lang="zh-CN" altLang="en-US" dirty="0"/>
              <a:t>为例。</a:t>
            </a:r>
          </a:p>
          <a:p>
            <a:r>
              <a:rPr lang="zh-CN" altLang="en-US" dirty="0"/>
              <a:t>其中（</a:t>
            </a:r>
            <a:r>
              <a:rPr lang="en-US" altLang="zh-CN" dirty="0"/>
              <a:t>1</a:t>
            </a:r>
            <a:r>
              <a:rPr lang="zh-CN" altLang="en-US" dirty="0"/>
              <a:t>）</a:t>
            </a:r>
            <a:r>
              <a:rPr lang="en-US" altLang="zh-CN" dirty="0"/>
              <a:t>ECDHE</a:t>
            </a:r>
            <a:r>
              <a:rPr lang="zh-CN" altLang="en-US" dirty="0"/>
              <a:t>用于协商秘钥</a:t>
            </a:r>
          </a:p>
          <a:p>
            <a:r>
              <a:rPr lang="zh-CN" altLang="en-US" dirty="0"/>
              <a:t>（</a:t>
            </a:r>
            <a:r>
              <a:rPr lang="en-US" altLang="zh-CN" dirty="0"/>
              <a:t>2</a:t>
            </a:r>
            <a:r>
              <a:rPr lang="zh-CN" altLang="en-US" dirty="0"/>
              <a:t>）</a:t>
            </a:r>
            <a:r>
              <a:rPr lang="en-US" altLang="zh-CN" dirty="0"/>
              <a:t>RSA</a:t>
            </a:r>
            <a:r>
              <a:rPr lang="zh-CN" altLang="en-US" dirty="0"/>
              <a:t>是用于身份验证</a:t>
            </a:r>
          </a:p>
          <a:p>
            <a:r>
              <a:rPr lang="zh-CN" altLang="en-US" dirty="0"/>
              <a:t>（</a:t>
            </a:r>
            <a:r>
              <a:rPr lang="en-US" altLang="zh-CN" dirty="0"/>
              <a:t>3</a:t>
            </a:r>
            <a:r>
              <a:rPr lang="zh-CN" altLang="en-US" dirty="0"/>
              <a:t>）</a:t>
            </a:r>
            <a:r>
              <a:rPr lang="en-US" altLang="zh-CN" dirty="0"/>
              <a:t>AES_138_GCM</a:t>
            </a:r>
            <a:r>
              <a:rPr lang="zh-CN" altLang="en-US" dirty="0"/>
              <a:t>用于对称加密通讯</a:t>
            </a:r>
          </a:p>
          <a:p>
            <a:r>
              <a:rPr lang="zh-CN" altLang="en-US" dirty="0"/>
              <a:t>（</a:t>
            </a:r>
            <a:r>
              <a:rPr lang="en-US" altLang="zh-CN" dirty="0"/>
              <a:t>4</a:t>
            </a:r>
            <a:r>
              <a:rPr lang="zh-CN" altLang="en-US" dirty="0"/>
              <a:t>）</a:t>
            </a:r>
            <a:r>
              <a:rPr lang="en-US" altLang="zh-CN" dirty="0"/>
              <a:t>SHA256</a:t>
            </a:r>
            <a:r>
              <a:rPr lang="zh-CN" altLang="en-US" dirty="0"/>
              <a:t>用于生成摘要，验证数据完整性</a:t>
            </a:r>
          </a:p>
        </p:txBody>
      </p:sp>
    </p:spTree>
    <p:extLst>
      <p:ext uri="{BB962C8B-B14F-4D97-AF65-F5344CB8AC3E}">
        <p14:creationId xmlns:p14="http://schemas.microsoft.com/office/powerpoint/2010/main" val="222961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BFB1A-605E-5A19-F98C-820F4D846FA9}"/>
              </a:ext>
            </a:extLst>
          </p:cNvPr>
          <p:cNvSpPr>
            <a:spLocks noGrp="1"/>
          </p:cNvSpPr>
          <p:nvPr>
            <p:ph type="title"/>
          </p:nvPr>
        </p:nvSpPr>
        <p:spPr/>
        <p:txBody>
          <a:bodyPr/>
          <a:lstStyle/>
          <a:p>
            <a:pPr algn="ctr"/>
            <a:r>
              <a:rPr lang="zh-CN" altLang="en-US" b="1" dirty="0">
                <a:solidFill>
                  <a:srgbClr val="FF0000"/>
                </a:solidFill>
              </a:rPr>
              <a:t>秘钥协商过程</a:t>
            </a:r>
          </a:p>
        </p:txBody>
      </p:sp>
      <p:sp>
        <p:nvSpPr>
          <p:cNvPr id="3" name="内容占位符 2">
            <a:extLst>
              <a:ext uri="{FF2B5EF4-FFF2-40B4-BE49-F238E27FC236}">
                <a16:creationId xmlns:a16="http://schemas.microsoft.com/office/drawing/2014/main" id="{C4F390B9-9375-6070-456A-2B020D196C8D}"/>
              </a:ext>
            </a:extLst>
          </p:cNvPr>
          <p:cNvSpPr>
            <a:spLocks noGrp="1"/>
          </p:cNvSpPr>
          <p:nvPr>
            <p:ph idx="1"/>
          </p:nvPr>
        </p:nvSpPr>
        <p:spPr/>
        <p:txBody>
          <a:bodyPr>
            <a:normAutofit fontScale="92500" lnSpcReduction="10000"/>
          </a:bodyPr>
          <a:lstStyle/>
          <a:p>
            <a:r>
              <a:rPr lang="zh-CN" altLang="en-US" dirty="0"/>
              <a:t>这里涉及到几个参数，</a:t>
            </a:r>
            <a:r>
              <a:rPr lang="en-US" altLang="zh-CN" dirty="0"/>
              <a:t>client random</a:t>
            </a:r>
            <a:r>
              <a:rPr lang="zh-CN" altLang="en-US" dirty="0"/>
              <a:t>，</a:t>
            </a:r>
            <a:r>
              <a:rPr lang="en-US" altLang="zh-CN" dirty="0"/>
              <a:t>server random</a:t>
            </a:r>
            <a:r>
              <a:rPr lang="zh-CN" altLang="en-US" dirty="0"/>
              <a:t>，</a:t>
            </a:r>
            <a:r>
              <a:rPr lang="en-US" altLang="zh-CN" dirty="0"/>
              <a:t>pre master key</a:t>
            </a:r>
            <a:r>
              <a:rPr lang="zh-CN" altLang="en-US" dirty="0"/>
              <a:t>，</a:t>
            </a:r>
            <a:r>
              <a:rPr lang="en-US" altLang="zh-CN" dirty="0"/>
              <a:t>master key</a:t>
            </a:r>
            <a:r>
              <a:rPr lang="zh-CN" altLang="en-US" dirty="0"/>
              <a:t>，其中</a:t>
            </a:r>
            <a:r>
              <a:rPr lang="en-US" altLang="zh-CN" dirty="0"/>
              <a:t>master key</a:t>
            </a:r>
            <a:r>
              <a:rPr lang="zh-CN" altLang="en-US" dirty="0"/>
              <a:t>是最终协商出来的秘钥，后续对称加密通讯都是使用</a:t>
            </a:r>
            <a:r>
              <a:rPr lang="en-US" altLang="zh-CN" dirty="0"/>
              <a:t>master key</a:t>
            </a:r>
            <a:r>
              <a:rPr lang="zh-CN" altLang="en-US" dirty="0"/>
              <a:t>。</a:t>
            </a:r>
          </a:p>
          <a:p>
            <a:endParaRPr lang="zh-CN" altLang="en-US" dirty="0"/>
          </a:p>
          <a:p>
            <a:r>
              <a:rPr lang="zh-CN" altLang="en-US" dirty="0"/>
              <a:t>（</a:t>
            </a:r>
            <a:r>
              <a:rPr lang="en-US" altLang="zh-CN" dirty="0"/>
              <a:t>1</a:t>
            </a:r>
            <a:r>
              <a:rPr lang="zh-CN" altLang="en-US" dirty="0"/>
              <a:t>）</a:t>
            </a:r>
            <a:r>
              <a:rPr lang="en-US" altLang="zh-CN" dirty="0"/>
              <a:t>master key</a:t>
            </a:r>
            <a:r>
              <a:rPr lang="zh-CN" altLang="en-US" dirty="0"/>
              <a:t>是使用伪随机算法，结合</a:t>
            </a:r>
            <a:r>
              <a:rPr lang="en-US" altLang="zh-CN" dirty="0"/>
              <a:t>client random</a:t>
            </a:r>
            <a:r>
              <a:rPr lang="zh-CN" altLang="en-US" dirty="0"/>
              <a:t>，</a:t>
            </a:r>
            <a:r>
              <a:rPr lang="en-US" altLang="zh-CN" dirty="0"/>
              <a:t>server random</a:t>
            </a:r>
            <a:r>
              <a:rPr lang="zh-CN" altLang="en-US" dirty="0"/>
              <a:t>，</a:t>
            </a:r>
            <a:r>
              <a:rPr lang="en-US" altLang="zh-CN" dirty="0"/>
              <a:t>pre master key</a:t>
            </a:r>
            <a:r>
              <a:rPr lang="zh-CN" altLang="en-US" dirty="0"/>
              <a:t>三个随机因素生成的。</a:t>
            </a:r>
          </a:p>
          <a:p>
            <a:endParaRPr lang="zh-CN" altLang="en-US" dirty="0"/>
          </a:p>
          <a:p>
            <a:r>
              <a:rPr lang="zh-CN" altLang="en-US" dirty="0"/>
              <a:t>（</a:t>
            </a:r>
            <a:r>
              <a:rPr lang="en-US" altLang="zh-CN" dirty="0"/>
              <a:t>2</a:t>
            </a:r>
            <a:r>
              <a:rPr lang="zh-CN" altLang="en-US" dirty="0"/>
              <a:t>）</a:t>
            </a:r>
            <a:r>
              <a:rPr lang="en-US" altLang="zh-CN" dirty="0"/>
              <a:t>client random</a:t>
            </a:r>
            <a:r>
              <a:rPr lang="zh-CN" altLang="en-US" dirty="0"/>
              <a:t>和</a:t>
            </a:r>
            <a:r>
              <a:rPr lang="en-US" altLang="zh-CN" dirty="0"/>
              <a:t>server random</a:t>
            </a:r>
            <a:r>
              <a:rPr lang="zh-CN" altLang="en-US" dirty="0"/>
              <a:t>是客户端和服务端分别生成的随机数，这样增加了随机性。</a:t>
            </a:r>
          </a:p>
          <a:p>
            <a:endParaRPr lang="zh-CN" altLang="en-US" dirty="0"/>
          </a:p>
          <a:p>
            <a:r>
              <a:rPr lang="zh-CN" altLang="en-US" dirty="0"/>
              <a:t>（</a:t>
            </a:r>
            <a:r>
              <a:rPr lang="en-US" altLang="zh-CN" dirty="0"/>
              <a:t>3</a:t>
            </a:r>
            <a:r>
              <a:rPr lang="zh-CN" altLang="en-US" dirty="0"/>
              <a:t>）</a:t>
            </a:r>
            <a:r>
              <a:rPr lang="en-US" altLang="zh-CN" dirty="0"/>
              <a:t>pre master key</a:t>
            </a:r>
            <a:r>
              <a:rPr lang="zh-CN" altLang="en-US" dirty="0"/>
              <a:t>也是通过一定规则计算出来的随机数。</a:t>
            </a:r>
          </a:p>
        </p:txBody>
      </p:sp>
    </p:spTree>
    <p:extLst>
      <p:ext uri="{BB962C8B-B14F-4D97-AF65-F5344CB8AC3E}">
        <p14:creationId xmlns:p14="http://schemas.microsoft.com/office/powerpoint/2010/main" val="123577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DD094-AA1A-97C7-D99E-3CC13A59E61B}"/>
              </a:ext>
            </a:extLst>
          </p:cNvPr>
          <p:cNvSpPr>
            <a:spLocks noGrp="1"/>
          </p:cNvSpPr>
          <p:nvPr>
            <p:ph type="title"/>
          </p:nvPr>
        </p:nvSpPr>
        <p:spPr/>
        <p:txBody>
          <a:bodyPr/>
          <a:lstStyle/>
          <a:p>
            <a:pPr algn="ctr"/>
            <a:r>
              <a:rPr lang="en-US" altLang="zh-CN" b="1" dirty="0">
                <a:solidFill>
                  <a:srgbClr val="FF0000"/>
                </a:solidFill>
              </a:rPr>
              <a:t>pre master key</a:t>
            </a:r>
            <a:r>
              <a:rPr lang="zh-CN" altLang="en-US" b="1" dirty="0">
                <a:solidFill>
                  <a:srgbClr val="FF0000"/>
                </a:solidFill>
              </a:rPr>
              <a:t>的生成过程</a:t>
            </a:r>
          </a:p>
        </p:txBody>
      </p:sp>
      <p:sp>
        <p:nvSpPr>
          <p:cNvPr id="3" name="内容占位符 2">
            <a:extLst>
              <a:ext uri="{FF2B5EF4-FFF2-40B4-BE49-F238E27FC236}">
                <a16:creationId xmlns:a16="http://schemas.microsoft.com/office/drawing/2014/main" id="{74480B38-B8F4-45B8-4E42-30C135BF9074}"/>
              </a:ext>
            </a:extLst>
          </p:cNvPr>
          <p:cNvSpPr>
            <a:spLocks noGrp="1"/>
          </p:cNvSpPr>
          <p:nvPr>
            <p:ph idx="1"/>
          </p:nvPr>
        </p:nvSpPr>
        <p:spPr>
          <a:xfrm>
            <a:off x="838200" y="1690688"/>
            <a:ext cx="10515600" cy="4486275"/>
          </a:xfrm>
        </p:spPr>
        <p:txBody>
          <a:bodyPr>
            <a:normAutofit fontScale="77500" lnSpcReduction="20000"/>
          </a:bodyPr>
          <a:lstStyle/>
          <a:p>
            <a:r>
              <a:rPr lang="zh-CN" altLang="en-US" dirty="0"/>
              <a:t>我们依旧以</a:t>
            </a:r>
            <a:r>
              <a:rPr lang="en-US" altLang="zh-CN" dirty="0"/>
              <a:t>TLS_ECDHE_RSA_WITH_AES_128_GCM_SHA256</a:t>
            </a:r>
            <a:r>
              <a:rPr lang="zh-CN" altLang="en-US" dirty="0"/>
              <a:t>为例讲述一下</a:t>
            </a:r>
            <a:r>
              <a:rPr lang="en-US" altLang="zh-CN" dirty="0"/>
              <a:t>pre master key</a:t>
            </a:r>
            <a:r>
              <a:rPr lang="zh-CN" altLang="en-US" dirty="0"/>
              <a:t>的生成过程。</a:t>
            </a:r>
          </a:p>
          <a:p>
            <a:r>
              <a:rPr lang="zh-CN" altLang="en-US" dirty="0"/>
              <a:t>首先讲一下</a:t>
            </a:r>
            <a:r>
              <a:rPr lang="en-US" altLang="zh-CN" dirty="0"/>
              <a:t>ECDHE</a:t>
            </a:r>
            <a:r>
              <a:rPr lang="zh-CN" altLang="en-US" dirty="0"/>
              <a:t>算法的使用过程，转载自</a:t>
            </a:r>
            <a:r>
              <a:rPr lang="en-US" altLang="zh-CN" dirty="0"/>
              <a:t>https://blog.csdn.net/mrpre/article/details/78025940</a:t>
            </a:r>
            <a:r>
              <a:rPr lang="zh-CN" altLang="en-US" dirty="0"/>
              <a:t>，里面有更详细的介绍。</a:t>
            </a:r>
          </a:p>
          <a:p>
            <a:endParaRPr lang="zh-CN" altLang="en-US" dirty="0"/>
          </a:p>
          <a:p>
            <a:r>
              <a:rPr lang="zh-CN" altLang="en-US" dirty="0"/>
              <a:t>第一步，客户端随机生成随机值</a:t>
            </a:r>
            <a:r>
              <a:rPr lang="en-US" altLang="zh-CN" dirty="0"/>
              <a:t>Ra</a:t>
            </a:r>
            <a:r>
              <a:rPr lang="zh-CN" altLang="en-US" dirty="0"/>
              <a:t>，计算</a:t>
            </a:r>
            <a:r>
              <a:rPr lang="en-US" altLang="zh-CN" dirty="0"/>
              <a:t>Pa = Ra * Q(x, y)</a:t>
            </a:r>
            <a:r>
              <a:rPr lang="zh-CN" altLang="en-US" dirty="0"/>
              <a:t>，</a:t>
            </a:r>
            <a:r>
              <a:rPr lang="en-US" altLang="zh-CN" dirty="0"/>
              <a:t>Q(x, y)</a:t>
            </a:r>
            <a:r>
              <a:rPr lang="zh-CN" altLang="en-US" dirty="0"/>
              <a:t>为全世界公认的某个椭圆曲线算法的基点。将</a:t>
            </a:r>
            <a:r>
              <a:rPr lang="en-US" altLang="zh-CN" dirty="0"/>
              <a:t>Pa</a:t>
            </a:r>
            <a:r>
              <a:rPr lang="zh-CN" altLang="en-US" dirty="0"/>
              <a:t>发送至服务器。</a:t>
            </a:r>
          </a:p>
          <a:p>
            <a:r>
              <a:rPr lang="zh-CN" altLang="en-US" dirty="0"/>
              <a:t>第二步，服务器随机生成随机值</a:t>
            </a:r>
            <a:r>
              <a:rPr lang="en-US" altLang="zh-CN" dirty="0"/>
              <a:t>Rb</a:t>
            </a:r>
            <a:r>
              <a:rPr lang="zh-CN" altLang="en-US" dirty="0"/>
              <a:t>，计算</a:t>
            </a:r>
            <a:r>
              <a:rPr lang="en-US" altLang="zh-CN" dirty="0"/>
              <a:t>Pb - Rb * Q(x, y)</a:t>
            </a:r>
            <a:r>
              <a:rPr lang="zh-CN" altLang="en-US" dirty="0"/>
              <a:t>。将</a:t>
            </a:r>
            <a:r>
              <a:rPr lang="en-US" altLang="zh-CN" dirty="0"/>
              <a:t>Pb</a:t>
            </a:r>
            <a:r>
              <a:rPr lang="zh-CN" altLang="en-US" dirty="0"/>
              <a:t>发送至客户端。</a:t>
            </a:r>
          </a:p>
          <a:p>
            <a:r>
              <a:rPr lang="zh-CN" altLang="en-US" dirty="0"/>
              <a:t>由于算法的不可逆转性，外界无法通过</a:t>
            </a:r>
            <a:r>
              <a:rPr lang="en-US" altLang="zh-CN" dirty="0"/>
              <a:t>Pa</a:t>
            </a:r>
            <a:r>
              <a:rPr lang="zh-CN" altLang="en-US" dirty="0"/>
              <a:t>、</a:t>
            </a:r>
            <a:r>
              <a:rPr lang="en-US" altLang="zh-CN" dirty="0"/>
              <a:t>Pb</a:t>
            </a:r>
            <a:r>
              <a:rPr lang="zh-CN" altLang="en-US" dirty="0"/>
              <a:t>推算出</a:t>
            </a:r>
            <a:r>
              <a:rPr lang="en-US" altLang="zh-CN" dirty="0"/>
              <a:t>Ra</a:t>
            </a:r>
            <a:r>
              <a:rPr lang="zh-CN" altLang="en-US" dirty="0"/>
              <a:t>、</a:t>
            </a:r>
            <a:r>
              <a:rPr lang="en-US" altLang="zh-CN" dirty="0"/>
              <a:t>Rb</a:t>
            </a:r>
          </a:p>
          <a:p>
            <a:r>
              <a:rPr lang="zh-CN" altLang="en-US" dirty="0"/>
              <a:t>第三步，因为算法保证了</a:t>
            </a:r>
            <a:r>
              <a:rPr lang="en-US" altLang="zh-CN" dirty="0"/>
              <a:t>Ra * Pb= Rb *Pa</a:t>
            </a:r>
            <a:r>
              <a:rPr lang="zh-CN" altLang="en-US" dirty="0"/>
              <a:t>，所以客户端计算</a:t>
            </a:r>
            <a:r>
              <a:rPr lang="en-US" altLang="zh-CN" dirty="0"/>
              <a:t>S = Ra * Pb</a:t>
            </a:r>
            <a:r>
              <a:rPr lang="zh-CN" altLang="en-US" dirty="0"/>
              <a:t>；服务器计算</a:t>
            </a:r>
            <a:r>
              <a:rPr lang="en-US" altLang="zh-CN" dirty="0"/>
              <a:t>S = Rb *Pa</a:t>
            </a:r>
            <a:r>
              <a:rPr lang="zh-CN" altLang="en-US" dirty="0"/>
              <a:t>，提取其中的</a:t>
            </a:r>
            <a:r>
              <a:rPr lang="en-US" altLang="zh-CN" dirty="0"/>
              <a:t>S</a:t>
            </a:r>
            <a:r>
              <a:rPr lang="zh-CN" altLang="en-US" dirty="0"/>
              <a:t>的</a:t>
            </a:r>
            <a:r>
              <a:rPr lang="en-US" altLang="zh-CN" dirty="0"/>
              <a:t>x</a:t>
            </a:r>
            <a:r>
              <a:rPr lang="zh-CN" altLang="en-US" dirty="0"/>
              <a:t>向量作为密钥（</a:t>
            </a:r>
            <a:r>
              <a:rPr lang="en-US" altLang="zh-CN" dirty="0"/>
              <a:t>pre master key</a:t>
            </a:r>
            <a:r>
              <a:rPr lang="zh-CN" altLang="en-US" dirty="0"/>
              <a:t>）</a:t>
            </a:r>
          </a:p>
          <a:p>
            <a:endParaRPr lang="zh-CN" altLang="en-US" dirty="0"/>
          </a:p>
          <a:p>
            <a:r>
              <a:rPr lang="en-US" altLang="zh-CN" dirty="0"/>
              <a:t>TLS</a:t>
            </a:r>
            <a:r>
              <a:rPr lang="zh-CN" altLang="en-US" dirty="0"/>
              <a:t>握手过程中服务器和客户端互换参数，就是在交换</a:t>
            </a:r>
            <a:r>
              <a:rPr lang="en-US" altLang="zh-CN" dirty="0"/>
              <a:t>Pa</a:t>
            </a:r>
            <a:r>
              <a:rPr lang="zh-CN" altLang="en-US" dirty="0"/>
              <a:t>和</a:t>
            </a:r>
            <a:r>
              <a:rPr lang="en-US" altLang="zh-CN" dirty="0"/>
              <a:t>Pb</a:t>
            </a:r>
            <a:r>
              <a:rPr lang="zh-CN" altLang="en-US" dirty="0"/>
              <a:t>，交换后服务器和客户端可根据</a:t>
            </a:r>
            <a:r>
              <a:rPr lang="en-US" altLang="zh-CN" dirty="0"/>
              <a:t>ECDHE</a:t>
            </a:r>
            <a:r>
              <a:rPr lang="zh-CN" altLang="en-US" dirty="0"/>
              <a:t>算出同一个</a:t>
            </a:r>
            <a:r>
              <a:rPr lang="en-US" altLang="zh-CN" dirty="0"/>
              <a:t>pre master key</a:t>
            </a:r>
            <a:r>
              <a:rPr lang="zh-CN" altLang="en-US" dirty="0"/>
              <a:t>。</a:t>
            </a:r>
          </a:p>
        </p:txBody>
      </p:sp>
    </p:spTree>
    <p:extLst>
      <p:ext uri="{BB962C8B-B14F-4D97-AF65-F5344CB8AC3E}">
        <p14:creationId xmlns:p14="http://schemas.microsoft.com/office/powerpoint/2010/main" val="121609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F374E-CE11-DEA3-A6C0-D6CD8C06764E}"/>
              </a:ext>
            </a:extLst>
          </p:cNvPr>
          <p:cNvSpPr>
            <a:spLocks noGrp="1"/>
          </p:cNvSpPr>
          <p:nvPr>
            <p:ph type="title"/>
          </p:nvPr>
        </p:nvSpPr>
        <p:spPr/>
        <p:txBody>
          <a:bodyPr/>
          <a:lstStyle/>
          <a:p>
            <a:pPr algn="ctr"/>
            <a:r>
              <a:rPr lang="zh-CN" altLang="en-US" b="1" dirty="0">
                <a:solidFill>
                  <a:srgbClr val="FF0000"/>
                </a:solidFill>
              </a:rPr>
              <a:t>身份验证过程</a:t>
            </a:r>
          </a:p>
        </p:txBody>
      </p:sp>
      <p:sp>
        <p:nvSpPr>
          <p:cNvPr id="3" name="内容占位符 2">
            <a:extLst>
              <a:ext uri="{FF2B5EF4-FFF2-40B4-BE49-F238E27FC236}">
                <a16:creationId xmlns:a16="http://schemas.microsoft.com/office/drawing/2014/main" id="{7A166EE3-A2BD-C2D5-B937-E9F83BDE2AD7}"/>
              </a:ext>
            </a:extLst>
          </p:cNvPr>
          <p:cNvSpPr>
            <a:spLocks noGrp="1"/>
          </p:cNvSpPr>
          <p:nvPr>
            <p:ph idx="1"/>
          </p:nvPr>
        </p:nvSpPr>
        <p:spPr/>
        <p:txBody>
          <a:bodyPr/>
          <a:lstStyle/>
          <a:p>
            <a:r>
              <a:rPr lang="zh-CN" altLang="en-US" dirty="0"/>
              <a:t>身份验证的过程需要做两个事情：</a:t>
            </a:r>
          </a:p>
          <a:p>
            <a:endParaRPr lang="zh-CN" altLang="en-US" dirty="0"/>
          </a:p>
          <a:p>
            <a:r>
              <a:rPr lang="zh-CN" altLang="en-US" dirty="0"/>
              <a:t>确认服务器发送过来的证书是合法的</a:t>
            </a:r>
          </a:p>
          <a:p>
            <a:r>
              <a:rPr lang="zh-CN" altLang="en-US" dirty="0"/>
              <a:t>确认服务器拥有私钥</a:t>
            </a:r>
          </a:p>
          <a:p>
            <a:r>
              <a:rPr lang="zh-CN" altLang="en-US" dirty="0"/>
              <a:t>下面就从这两个角度来讲</a:t>
            </a:r>
            <a:endParaRPr lang="en-US" altLang="zh-CN" dirty="0"/>
          </a:p>
          <a:p>
            <a:endParaRPr lang="zh-CN" altLang="en-US" dirty="0"/>
          </a:p>
        </p:txBody>
      </p:sp>
    </p:spTree>
    <p:extLst>
      <p:ext uri="{BB962C8B-B14F-4D97-AF65-F5344CB8AC3E}">
        <p14:creationId xmlns:p14="http://schemas.microsoft.com/office/powerpoint/2010/main" val="160287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2F553-876B-5150-F13B-AC632BC3C17A}"/>
              </a:ext>
            </a:extLst>
          </p:cNvPr>
          <p:cNvSpPr>
            <a:spLocks noGrp="1"/>
          </p:cNvSpPr>
          <p:nvPr>
            <p:ph type="title"/>
          </p:nvPr>
        </p:nvSpPr>
        <p:spPr/>
        <p:txBody>
          <a:bodyPr/>
          <a:lstStyle/>
          <a:p>
            <a:pPr algn="ctr"/>
            <a:r>
              <a:rPr lang="zh-CN" altLang="en-US" b="1" dirty="0">
                <a:solidFill>
                  <a:srgbClr val="FF0000"/>
                </a:solidFill>
              </a:rPr>
              <a:t>验证证书合法性</a:t>
            </a:r>
          </a:p>
        </p:txBody>
      </p:sp>
      <p:sp>
        <p:nvSpPr>
          <p:cNvPr id="3" name="内容占位符 2">
            <a:extLst>
              <a:ext uri="{FF2B5EF4-FFF2-40B4-BE49-F238E27FC236}">
                <a16:creationId xmlns:a16="http://schemas.microsoft.com/office/drawing/2014/main" id="{138F1A08-F32F-695B-2627-2F07A396EA55}"/>
              </a:ext>
            </a:extLst>
          </p:cNvPr>
          <p:cNvSpPr>
            <a:spLocks noGrp="1"/>
          </p:cNvSpPr>
          <p:nvPr>
            <p:ph idx="1"/>
          </p:nvPr>
        </p:nvSpPr>
        <p:spPr/>
        <p:txBody>
          <a:bodyPr>
            <a:normAutofit fontScale="62500" lnSpcReduction="20000"/>
          </a:bodyPr>
          <a:lstStyle/>
          <a:p>
            <a:r>
              <a:rPr lang="zh-CN" altLang="en-US" dirty="0"/>
              <a:t>服务端发送证书给客户端时，需要发送整个证书链（这里没有传输根证书，我认为是因为浏览器自带了根证书，并且信任它）</a:t>
            </a:r>
          </a:p>
          <a:p>
            <a:endParaRPr lang="zh-CN" altLang="en-US" dirty="0"/>
          </a:p>
          <a:p>
            <a:r>
              <a:rPr lang="zh-CN" altLang="en-US" dirty="0"/>
              <a:t>每个证书包含了一些基本信息、证书公钥和证书签名。其中证书签名是对证书进行摘要计算，并使用颁发机构的私钥加密生成。</a:t>
            </a:r>
          </a:p>
          <a:p>
            <a:endParaRPr lang="zh-CN" altLang="en-US" dirty="0"/>
          </a:p>
          <a:p>
            <a:r>
              <a:rPr lang="zh-CN" altLang="en-US" dirty="0"/>
              <a:t>为证实</a:t>
            </a:r>
            <a:r>
              <a:rPr lang="en-US" altLang="zh-CN" dirty="0"/>
              <a:t>csdn.net</a:t>
            </a:r>
            <a:r>
              <a:rPr lang="zh-CN" altLang="en-US" dirty="0"/>
              <a:t>证书的合法性，我们需要用</a:t>
            </a:r>
            <a:r>
              <a:rPr lang="en-US" altLang="zh-CN" dirty="0" err="1"/>
              <a:t>GeoTrust</a:t>
            </a:r>
            <a:r>
              <a:rPr lang="en-US" altLang="zh-CN" dirty="0"/>
              <a:t> RSA CA 2018</a:t>
            </a:r>
            <a:r>
              <a:rPr lang="zh-CN" altLang="en-US" dirty="0"/>
              <a:t>的公钥对证书签名进行解密，解密后与证书的摘要进行对比，一致证明</a:t>
            </a:r>
            <a:r>
              <a:rPr lang="en-US" altLang="zh-CN" dirty="0"/>
              <a:t>csdn.net</a:t>
            </a:r>
            <a:r>
              <a:rPr lang="zh-CN" altLang="en-US" dirty="0"/>
              <a:t>证书是没有问题的。</a:t>
            </a:r>
          </a:p>
          <a:p>
            <a:r>
              <a:rPr lang="zh-CN" altLang="en-US" dirty="0"/>
              <a:t>同样的，我们需要证明</a:t>
            </a:r>
            <a:r>
              <a:rPr lang="en-US" altLang="zh-CN" dirty="0" err="1"/>
              <a:t>GeoTrust</a:t>
            </a:r>
            <a:r>
              <a:rPr lang="en-US" altLang="zh-CN" dirty="0"/>
              <a:t> RSA CA 2018</a:t>
            </a:r>
            <a:r>
              <a:rPr lang="zh-CN" altLang="en-US" dirty="0"/>
              <a:t>的合法性，使用</a:t>
            </a:r>
            <a:r>
              <a:rPr lang="en-US" altLang="zh-CN" dirty="0"/>
              <a:t>DigiCert</a:t>
            </a:r>
            <a:r>
              <a:rPr lang="zh-CN" altLang="en-US" dirty="0"/>
              <a:t>的公钥。</a:t>
            </a:r>
          </a:p>
          <a:p>
            <a:r>
              <a:rPr lang="en-US" altLang="zh-CN" dirty="0"/>
              <a:t>DigiCert</a:t>
            </a:r>
            <a:r>
              <a:rPr lang="zh-CN" altLang="en-US" dirty="0"/>
              <a:t>是浏览器信任的根证书，无需校验。</a:t>
            </a:r>
          </a:p>
          <a:p>
            <a:r>
              <a:rPr lang="zh-CN" altLang="en-US" dirty="0"/>
              <a:t>验证服务器拥有私钥</a:t>
            </a:r>
          </a:p>
          <a:p>
            <a:r>
              <a:rPr lang="zh-CN" altLang="en-US" dirty="0"/>
              <a:t>如果密钥协商过程使用的是</a:t>
            </a:r>
            <a:r>
              <a:rPr lang="en-US" altLang="zh-CN" dirty="0"/>
              <a:t>RSA</a:t>
            </a:r>
            <a:r>
              <a:rPr lang="zh-CN" altLang="en-US" dirty="0"/>
              <a:t>算法，则已经验证了服务器拥有私钥</a:t>
            </a:r>
          </a:p>
          <a:p>
            <a:r>
              <a:rPr lang="zh-CN" altLang="en-US" dirty="0"/>
              <a:t>如果密钥协商过程使用的是</a:t>
            </a:r>
            <a:r>
              <a:rPr lang="en-US" altLang="zh-CN" dirty="0"/>
              <a:t>ECDHE</a:t>
            </a:r>
            <a:r>
              <a:rPr lang="zh-CN" altLang="en-US" dirty="0"/>
              <a:t>算法，则没有验证服务器的私钥，此时需要在</a:t>
            </a:r>
            <a:r>
              <a:rPr lang="en-US" altLang="zh-CN" dirty="0"/>
              <a:t>server key exchange</a:t>
            </a:r>
            <a:r>
              <a:rPr lang="zh-CN" altLang="en-US" dirty="0"/>
              <a:t>时，对数据进行摘要计算并使用私钥加密，如果客户端可以使用公钥正常解密，则证明服务器拥有私钥。</a:t>
            </a:r>
          </a:p>
          <a:p>
            <a:endParaRPr lang="zh-CN" altLang="en-US" dirty="0"/>
          </a:p>
        </p:txBody>
      </p:sp>
    </p:spTree>
    <p:extLst>
      <p:ext uri="{BB962C8B-B14F-4D97-AF65-F5344CB8AC3E}">
        <p14:creationId xmlns:p14="http://schemas.microsoft.com/office/powerpoint/2010/main" val="24442928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2183</Words>
  <Application>Microsoft Office PowerPoint</Application>
  <PresentationFormat>宽屏</PresentationFormat>
  <Paragraphs>113</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-apple-system</vt:lpstr>
      <vt:lpstr>等线</vt:lpstr>
      <vt:lpstr>等线 Light</vt:lpstr>
      <vt:lpstr>Arial</vt:lpstr>
      <vt:lpstr>Office 主题​​</vt:lpstr>
      <vt:lpstr>SSL/TLSv1.x安全协议</vt:lpstr>
      <vt:lpstr>SSL/TLSv1.x 的作用</vt:lpstr>
      <vt:lpstr>SSL/TLSv1.x传输过程</vt:lpstr>
      <vt:lpstr>SSL/TLSv1.x 传输的步骤</vt:lpstr>
      <vt:lpstr>传输中参数介绍</vt:lpstr>
      <vt:lpstr>秘钥协商过程</vt:lpstr>
      <vt:lpstr>pre master key的生成过程</vt:lpstr>
      <vt:lpstr>身份验证过程</vt:lpstr>
      <vt:lpstr>验证证书合法性</vt:lpstr>
      <vt:lpstr>sessionId - 握手重用</vt:lpstr>
      <vt:lpstr>SSL/TLSV1.x数据的交换的流程</vt:lpstr>
      <vt:lpstr>Send Client Hello </vt:lpstr>
      <vt:lpstr>Server Hello、Change Cipher Spec </vt:lpstr>
      <vt:lpstr>TLSv1.x 大致流程</vt:lpstr>
      <vt:lpstr>交换流程图</vt:lpstr>
      <vt:lpstr>PowerPoint 演示文稿</vt:lpstr>
      <vt:lpstr>PowerPoint 演示文稿</vt:lpstr>
      <vt:lpstr>第一次握手：</vt:lpstr>
      <vt:lpstr>第二次握手：</vt:lpstr>
      <vt:lpstr>第三次握手</vt:lpstr>
      <vt:lpstr>第四次握手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SSL/TLSv1.x</dc:title>
  <dc:creator>chensong</dc:creator>
  <cp:lastModifiedBy>chensong</cp:lastModifiedBy>
  <cp:revision>81</cp:revision>
  <dcterms:created xsi:type="dcterms:W3CDTF">2022-05-22T09:51:31Z</dcterms:created>
  <dcterms:modified xsi:type="dcterms:W3CDTF">2022-05-22T15:27:45Z</dcterms:modified>
</cp:coreProperties>
</file>