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1"/>
  </p:normalViewPr>
  <p:slideViewPr>
    <p:cSldViewPr snapToGrid="0" snapToObjects="1">
      <p:cViewPr varScale="1">
        <p:scale>
          <a:sx n="91" d="100"/>
          <a:sy n="91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9C32-20EF-DC45-86B4-041A35620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3C77F-9889-6941-BB68-5DF707427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C03F-3234-324D-BA13-BD15F521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246A0-6A45-F74B-A683-D60DA6E1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F4828-59AC-4F4F-808E-082A33C5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7844-A555-A749-8F23-7B85397C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43F94-669C-B849-A4E6-2629CDA61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39A1-925E-F845-89B0-0E0B18D59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14D4-BCD2-E042-8C5D-C6C7C9D8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2F23-BD0E-1643-94EE-E02A0259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9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92D69-7EA0-354A-BCC7-7D308B023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83D30-7F8A-714D-989C-8A44A1C0A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83A9-8559-284F-8E1A-5F215ABF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9193-573B-724E-AC8E-5F558709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59E2-3760-F842-AA59-953C6FAE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996B-7DC8-AD47-91C4-C9EF037F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6DAA-106E-4749-A866-EF4B0F834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EBCF-F954-AF4E-A9AA-AAD34B2F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829F-32BD-C341-94E2-7D514262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6EE4D-BE99-9540-8FA6-933C23A3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5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CF3D-9AFF-C540-B5F9-CE96558F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BAED-DCBC-2840-9685-0D860A7DD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962E8-075B-BE40-A930-D03D5693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C06A8-F15F-FA4D-99A6-BA4F0522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E23C5-2110-7845-B45D-77AF5497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7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3BDC-D812-9341-B1D5-B24928EB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54D0-CF0C-1E4D-B9B5-0F5CEA638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E5FC-0859-AE43-97C9-A3BBF65FA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C7BEE-EC62-B347-A4A2-C2515C3B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52FE0-93CE-5D40-BA4A-C9ACBB21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58D21-FC90-7841-AF67-56202BD2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99C9-FF1B-DC48-BDE7-070D3985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E115D-D55F-FE41-8B1B-33F143EEC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E7D62-794B-BF4A-AB03-81F1A70D6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2ADE2-C24A-F842-8B5A-379600191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F0233-4FAF-264F-BCD0-00B86BE4A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840C7-BBE2-C64B-B1F1-62D1FBD4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4EFD7-1676-E643-A3A6-E97C8FAC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2B384-ACEC-0F49-97DA-B8A8CF71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0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D9F1-FEE5-C74C-868F-140586F4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CDDC2-5A83-C646-AAE5-317677ED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07772-ADE9-8A44-9D49-D4519487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EB145-AD16-1742-BC15-A5F6F6A7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2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F1993-B09F-E247-BA5E-AF8110A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F2162-99C0-AA4D-9054-FD3F8045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CE79-7C1D-C240-8B4A-D105F185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669D-E200-CC47-9242-EF122F09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BA99-EDD7-5C47-85D5-AA6CC4AE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FDF84-9124-C749-AB16-3208D7AD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B8A8-5B6E-EA4D-8046-18AA123F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1E88E-D3A8-894B-AC6D-1345F354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242E5-C910-314D-A901-97E028B9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6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19D9-7BAA-4041-A2DE-8F6E3B77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534F-123E-8843-827B-2C153496F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33ADC-E178-E44B-8B87-7765C71D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628D4-EA40-0240-BF20-CB5DB48A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EF9BA-292E-DC4E-8D7C-E83865C3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23F18-5D1F-6D48-9D26-8664B01D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ACD49-0D82-394F-9A0F-9AB20594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9E3D9-4073-DE4E-AF12-CEE912E1C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2DF0-F753-434A-9E93-F372737ED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B235C-58C1-5D4C-92A6-9A7A1D7DBED8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F10B-0D3C-CC4C-B4C2-1D9C65ED4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B6EE0-97A9-EF41-AAE6-BDD3A93DD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344E-AAB1-204E-834F-ECDD32F69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B734-7AE9-D346-9B14-FD60246BD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Association between Housing Instability and Hypertension-Associated Emergency Department Visits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6DFD7-6A48-0A40-B2C9-059C529A0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 Chen</a:t>
            </a:r>
          </a:p>
          <a:p>
            <a:r>
              <a:rPr lang="en-US" dirty="0"/>
              <a:t>NRSG 741</a:t>
            </a:r>
          </a:p>
        </p:txBody>
      </p:sp>
    </p:spTree>
    <p:extLst>
      <p:ext uri="{BB962C8B-B14F-4D97-AF65-F5344CB8AC3E}">
        <p14:creationId xmlns:p14="http://schemas.microsoft.com/office/powerpoint/2010/main" val="292874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F875-08DE-EB46-BBB3-D633827D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821A-9DD6-704A-AF6C-C1393CF4E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hypertension-associated emergency department visits has increased tremendously</a:t>
            </a:r>
          </a:p>
          <a:p>
            <a:pPr lvl="1"/>
            <a:r>
              <a:rPr lang="en-US" dirty="0"/>
              <a:t>Between 2006 and 2012, increased by 29.9%</a:t>
            </a:r>
            <a:r>
              <a:rPr lang="en-US" sz="1600" dirty="0"/>
              <a:t> (</a:t>
            </a:r>
            <a:r>
              <a:rPr lang="en-US" sz="1600" dirty="0" err="1"/>
              <a:t>Vijayaraghavan</a:t>
            </a:r>
            <a:r>
              <a:rPr lang="en-US" sz="1600" dirty="0"/>
              <a:t> et al., 2012)</a:t>
            </a:r>
          </a:p>
          <a:p>
            <a:pPr lvl="1"/>
            <a:endParaRPr lang="en-US" dirty="0"/>
          </a:p>
          <a:p>
            <a:r>
              <a:rPr lang="en-US" dirty="0"/>
              <a:t>These unnecessary emergency department visits could be avoided with better hypertension management</a:t>
            </a:r>
          </a:p>
          <a:p>
            <a:endParaRPr lang="en-US" dirty="0"/>
          </a:p>
          <a:p>
            <a:r>
              <a:rPr lang="en-US" dirty="0"/>
              <a:t>Housing instability is a major barrier to hypertension management</a:t>
            </a:r>
          </a:p>
          <a:p>
            <a:pPr lvl="1"/>
            <a:r>
              <a:rPr lang="en-US" dirty="0"/>
              <a:t>Poor medication adherence, blood pressure monitoring, clinic attendance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0254-8852-2146-A191-86BA3775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C6F2-3078-1A4D-AF41-CAD423DC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housing instability affect hypertension-associated emergency department utilization?</a:t>
            </a:r>
          </a:p>
        </p:txBody>
      </p:sp>
    </p:spTree>
    <p:extLst>
      <p:ext uri="{BB962C8B-B14F-4D97-AF65-F5344CB8AC3E}">
        <p14:creationId xmlns:p14="http://schemas.microsoft.com/office/powerpoint/2010/main" val="36298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3930-046B-8A4A-93D5-10CEDC70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FFED4-354F-FF4B-81B2-FA3EB6BE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Health Center Patient Survey</a:t>
            </a:r>
          </a:p>
          <a:p>
            <a:pPr lvl="1"/>
            <a:r>
              <a:rPr lang="en-US" dirty="0"/>
              <a:t>Nationally representative dataset of safety net clinic patients</a:t>
            </a:r>
          </a:p>
          <a:p>
            <a:pPr lvl="1"/>
            <a:endParaRPr lang="en-US" dirty="0"/>
          </a:p>
          <a:p>
            <a:r>
              <a:rPr lang="en-US" dirty="0"/>
              <a:t>Descriptive analyses and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2031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E699-433B-EE49-B827-74B252D3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B396-4494-AF4C-ADFF-D61D0E04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5.9 million adults diagnosed with hypertension who seek care at safety net clinics</a:t>
            </a:r>
          </a:p>
          <a:p>
            <a:endParaRPr lang="en-US" sz="1600" dirty="0"/>
          </a:p>
          <a:p>
            <a:r>
              <a:rPr lang="en-US" dirty="0"/>
              <a:t>37.1% report unstable housing</a:t>
            </a:r>
          </a:p>
          <a:p>
            <a:pPr lvl="1"/>
            <a:r>
              <a:rPr lang="en-US" dirty="0"/>
              <a:t>More likely to be younger, poorer</a:t>
            </a:r>
          </a:p>
          <a:p>
            <a:pPr lvl="1"/>
            <a:endParaRPr lang="en-US" sz="1600" dirty="0"/>
          </a:p>
          <a:p>
            <a:r>
              <a:rPr lang="en-US" dirty="0"/>
              <a:t>Overall, 9.1% report hypertension-associated ED visit</a:t>
            </a:r>
          </a:p>
          <a:p>
            <a:pPr lvl="1"/>
            <a:r>
              <a:rPr lang="en-US" dirty="0"/>
              <a:t>12.5% among those with unstable housing vs. 7.1% among those with stable housing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435E0C-BC08-3B43-B15E-CA95782E46B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13"/>
          <a:stretch/>
        </p:blipFill>
        <p:spPr>
          <a:xfrm>
            <a:off x="4485995" y="5307331"/>
            <a:ext cx="6867805" cy="86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6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5C12-4D8B-C941-A2D4-A61E028D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3C5DF3-13EA-FD43-AF4C-91F3694D60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9484245"/>
              </p:ext>
            </p:extLst>
          </p:nvPr>
        </p:nvGraphicFramePr>
        <p:xfrm>
          <a:off x="838200" y="1454039"/>
          <a:ext cx="10515600" cy="144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0311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932419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002247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4374871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3392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Helvetica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itchFamily="2" charset="0"/>
                        </a:rPr>
                        <a:t>Coefficient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itchFamily="2" charset="0"/>
                        </a:rPr>
                        <a:t>OR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itchFamily="2" charset="0"/>
                        </a:rPr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Helvetica" pitchFamily="2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9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Reduced 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0.6178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1.8548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0.2314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0.0753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5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Full 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0.3784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1.4599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>
                          <a:effectLst/>
                          <a:latin typeface="Helvetica" pitchFamily="2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0.3965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000" dirty="0">
                          <a:effectLst/>
                          <a:latin typeface="Helvetica" pitchFamily="2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0.3400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691931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ACB73E-E69E-FF4C-92A5-5848AB65B67E}"/>
              </a:ext>
            </a:extLst>
          </p:cNvPr>
          <p:cNvSpPr txBox="1"/>
          <p:nvPr/>
        </p:nvSpPr>
        <p:spPr>
          <a:xfrm>
            <a:off x="6019799" y="5776853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AUC: 0.574</a:t>
            </a:r>
          </a:p>
        </p:txBody>
      </p:sp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7582354E-0782-4343-B411-F85E657E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1113"/>
            <a:ext cx="5181599" cy="29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7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4879-258A-B54C-A73D-46835C69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18ED2-8B37-2A42-BBED-96D2D17D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statistically distinguishable association between unstable housing and hypertension-related ER visits</a:t>
            </a:r>
          </a:p>
          <a:p>
            <a:pPr lvl="1"/>
            <a:r>
              <a:rPr lang="en-US" dirty="0"/>
              <a:t>OR: 1.45, p = 0.34</a:t>
            </a:r>
          </a:p>
          <a:p>
            <a:pPr lvl="1"/>
            <a:endParaRPr lang="en-US" dirty="0"/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Previous literature also did not find any broad association between the two variables, only some evidence in particular subpopulations</a:t>
            </a:r>
            <a:r>
              <a:rPr lang="en-US" sz="1600" dirty="0"/>
              <a:t> (</a:t>
            </a:r>
            <a:r>
              <a:rPr lang="en-US" sz="1600" dirty="0" err="1"/>
              <a:t>Vijayaraghavan</a:t>
            </a:r>
            <a:r>
              <a:rPr lang="en-US" sz="1600" dirty="0"/>
              <a:t> et al., 2012)</a:t>
            </a:r>
          </a:p>
          <a:p>
            <a:pPr lvl="1"/>
            <a:r>
              <a:rPr lang="en-US" dirty="0"/>
              <a:t>Association observed among other chronic diseases</a:t>
            </a:r>
            <a:r>
              <a:rPr lang="en-US" sz="1600" dirty="0"/>
              <a:t> (Berkowitz et al., 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8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B2E7-27B3-E842-9B0D-DBAB09AF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2281D0-4B24-A946-BF0D-55CC4125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Berkowitz, SA, </a:t>
            </a:r>
            <a:r>
              <a:rPr lang="en-US" dirty="0" err="1"/>
              <a:t>Kalkhoran</a:t>
            </a:r>
            <a:r>
              <a:rPr lang="en-US" dirty="0"/>
              <a:t>, S, Edwards, ST, Essien, UR &amp; Baggett, TP (2018). Unstable housing and diabetes-related emergency department visits and hospitalization: a nationally representative study of safety-net clinic patients. </a:t>
            </a:r>
            <a:r>
              <a:rPr lang="en-US" i="1" dirty="0"/>
              <a:t>Diabetes Care</a:t>
            </a:r>
            <a:r>
              <a:rPr lang="en-US" dirty="0"/>
              <a:t>, </a:t>
            </a:r>
            <a:r>
              <a:rPr lang="en-US" i="1" dirty="0"/>
              <a:t>41</a:t>
            </a:r>
            <a:r>
              <a:rPr lang="en-US" dirty="0"/>
              <a:t>, 933-939.</a:t>
            </a:r>
          </a:p>
          <a:p>
            <a:r>
              <a:rPr lang="en-US" dirty="0" err="1"/>
              <a:t>Vijayaraghavan</a:t>
            </a:r>
            <a:r>
              <a:rPr lang="en-US" dirty="0"/>
              <a:t>, M, </a:t>
            </a:r>
            <a:r>
              <a:rPr lang="en-US" dirty="0" err="1"/>
              <a:t>Kushel</a:t>
            </a:r>
            <a:r>
              <a:rPr lang="en-US" dirty="0"/>
              <a:t>, MB, </a:t>
            </a:r>
            <a:r>
              <a:rPr lang="en-US" dirty="0" err="1"/>
              <a:t>Vittinghoff</a:t>
            </a:r>
            <a:r>
              <a:rPr lang="en-US" dirty="0"/>
              <a:t>, E, </a:t>
            </a:r>
            <a:r>
              <a:rPr lang="en-US" dirty="0" err="1"/>
              <a:t>Kertesz</a:t>
            </a:r>
            <a:r>
              <a:rPr lang="en-US" dirty="0"/>
              <a:t>, S, Jacobs, D, Lewis, CE, Sidney, S &amp; </a:t>
            </a:r>
            <a:r>
              <a:rPr lang="en-US" dirty="0" err="1"/>
              <a:t>Bibbins</a:t>
            </a:r>
            <a:r>
              <a:rPr lang="en-US" dirty="0"/>
              <a:t>-Domingo, K (2012). Housing instability and incident hypertension in the CARDIA cohort. </a:t>
            </a:r>
            <a:r>
              <a:rPr lang="en-US" i="1" dirty="0"/>
              <a:t>Journal of Urban Health</a:t>
            </a:r>
            <a:r>
              <a:rPr lang="en-US" dirty="0"/>
              <a:t>, </a:t>
            </a:r>
            <a:r>
              <a:rPr lang="en-US" i="1" dirty="0"/>
              <a:t>90</a:t>
            </a:r>
            <a:r>
              <a:rPr lang="en-US" dirty="0"/>
              <a:t>(3), 427-441.</a:t>
            </a:r>
          </a:p>
        </p:txBody>
      </p:sp>
    </p:spTree>
    <p:extLst>
      <p:ext uri="{BB962C8B-B14F-4D97-AF65-F5344CB8AC3E}">
        <p14:creationId xmlns:p14="http://schemas.microsoft.com/office/powerpoint/2010/main" val="354747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339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Helvetica</vt:lpstr>
      <vt:lpstr>Times New Roman</vt:lpstr>
      <vt:lpstr>Office Theme</vt:lpstr>
      <vt:lpstr>Association between Housing Instability and Hypertension-Associated Emergency Department Visits</vt:lpstr>
      <vt:lpstr>Background</vt:lpstr>
      <vt:lpstr>Research Question</vt:lpstr>
      <vt:lpstr>Methods</vt:lpstr>
      <vt:lpstr>Results</vt:lpstr>
      <vt:lpstr>Results</vt:lpstr>
      <vt:lpstr>Conclusions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between Housing Instability and Hypertension-Associated Emergency Department Visits</dc:title>
  <dc:creator>Steve Chen</dc:creator>
  <cp:lastModifiedBy>Steve Chen</cp:lastModifiedBy>
  <cp:revision>6</cp:revision>
  <dcterms:created xsi:type="dcterms:W3CDTF">2019-04-28T05:17:48Z</dcterms:created>
  <dcterms:modified xsi:type="dcterms:W3CDTF">2019-05-01T16:16:08Z</dcterms:modified>
</cp:coreProperties>
</file>