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61" r:id="rId5"/>
    <p:sldId id="266" r:id="rId6"/>
    <p:sldId id="257" r:id="rId7"/>
    <p:sldId id="259" r:id="rId8"/>
    <p:sldId id="264" r:id="rId9"/>
    <p:sldId id="263" r:id="rId10"/>
    <p:sldId id="267" r:id="rId11"/>
    <p:sldId id="265" r:id="rId12"/>
    <p:sldId id="270" r:id="rId13"/>
    <p:sldId id="262" r:id="rId14"/>
    <p:sldId id="268" r:id="rId1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15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8B52D-B676-4A85-B3DB-CC952E083482}" type="datetimeFigureOut">
              <a:rPr lang="zh-CN" altLang="en-US" smtClean="0"/>
              <a:t>2022/9/1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910CD-5FB5-4CC1-B654-284FEC4DED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0544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8B52D-B676-4A85-B3DB-CC952E083482}" type="datetimeFigureOut">
              <a:rPr lang="zh-CN" altLang="en-US" smtClean="0"/>
              <a:t>2022/9/1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910CD-5FB5-4CC1-B654-284FEC4DED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6232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8B52D-B676-4A85-B3DB-CC952E083482}" type="datetimeFigureOut">
              <a:rPr lang="zh-CN" altLang="en-US" smtClean="0"/>
              <a:t>2022/9/1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910CD-5FB5-4CC1-B654-284FEC4DED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3733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8B52D-B676-4A85-B3DB-CC952E083482}" type="datetimeFigureOut">
              <a:rPr lang="zh-CN" altLang="en-US" smtClean="0"/>
              <a:t>2022/9/1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910CD-5FB5-4CC1-B654-284FEC4DED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2454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8B52D-B676-4A85-B3DB-CC952E083482}" type="datetimeFigureOut">
              <a:rPr lang="zh-CN" altLang="en-US" smtClean="0"/>
              <a:t>2022/9/1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910CD-5FB5-4CC1-B654-284FEC4DED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8066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8B52D-B676-4A85-B3DB-CC952E083482}" type="datetimeFigureOut">
              <a:rPr lang="zh-CN" altLang="en-US" smtClean="0"/>
              <a:t>2022/9/1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910CD-5FB5-4CC1-B654-284FEC4DED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3343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8B52D-B676-4A85-B3DB-CC952E083482}" type="datetimeFigureOut">
              <a:rPr lang="zh-CN" altLang="en-US" smtClean="0"/>
              <a:t>2022/9/1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910CD-5FB5-4CC1-B654-284FEC4DED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1025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8B52D-B676-4A85-B3DB-CC952E083482}" type="datetimeFigureOut">
              <a:rPr lang="zh-CN" altLang="en-US" smtClean="0"/>
              <a:t>2022/9/1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910CD-5FB5-4CC1-B654-284FEC4DED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4966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8B52D-B676-4A85-B3DB-CC952E083482}" type="datetimeFigureOut">
              <a:rPr lang="zh-CN" altLang="en-US" smtClean="0"/>
              <a:t>2022/9/1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910CD-5FB5-4CC1-B654-284FEC4DED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9932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8B52D-B676-4A85-B3DB-CC952E083482}" type="datetimeFigureOut">
              <a:rPr lang="zh-CN" altLang="en-US" smtClean="0"/>
              <a:t>2022/9/1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910CD-5FB5-4CC1-B654-284FEC4DED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0049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8B52D-B676-4A85-B3DB-CC952E083482}" type="datetimeFigureOut">
              <a:rPr lang="zh-CN" altLang="en-US" smtClean="0"/>
              <a:t>2022/9/1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910CD-5FB5-4CC1-B654-284FEC4DED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7253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A8B52D-B676-4A85-B3DB-CC952E083482}" type="datetimeFigureOut">
              <a:rPr lang="zh-CN" altLang="en-US" smtClean="0"/>
              <a:t>2022/9/1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4910CD-5FB5-4CC1-B654-284FEC4DED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0115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319753" y="2386454"/>
            <a:ext cx="5118185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800" dirty="0" smtClean="0"/>
              <a:t>实验仪一</a:t>
            </a:r>
            <a:endParaRPr lang="en-US" altLang="zh-CN" sz="2800" dirty="0" smtClean="0"/>
          </a:p>
          <a:p>
            <a:pPr algn="ctr"/>
            <a:endParaRPr lang="en-US" altLang="zh-CN" sz="2800" dirty="0" smtClean="0"/>
          </a:p>
          <a:p>
            <a:pPr algn="ctr"/>
            <a:r>
              <a:rPr lang="zh-CN" altLang="en-US" sz="2800" dirty="0" smtClean="0"/>
              <a:t>长春长城教学仪器</a:t>
            </a:r>
            <a:endParaRPr lang="en-US" altLang="zh-CN" sz="2800" dirty="0" smtClean="0"/>
          </a:p>
          <a:p>
            <a:pPr algn="ctr"/>
            <a:r>
              <a:rPr lang="en-US" altLang="zh-CN" sz="2800" dirty="0" smtClean="0"/>
              <a:t>YMC-2</a:t>
            </a:r>
            <a:r>
              <a:rPr lang="zh-CN" altLang="en-US" sz="2800" dirty="0" smtClean="0"/>
              <a:t>型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9971933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8466" y="585969"/>
            <a:ext cx="5801784" cy="4351338"/>
          </a:xfrm>
        </p:spPr>
      </p:pic>
      <p:sp>
        <p:nvSpPr>
          <p:cNvPr id="5" name="文本框 4"/>
          <p:cNvSpPr txBox="1"/>
          <p:nvPr/>
        </p:nvSpPr>
        <p:spPr>
          <a:xfrm>
            <a:off x="549444" y="1068214"/>
            <a:ext cx="139307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b="1" dirty="0" smtClean="0"/>
              <a:t>读数参考线、一字线</a:t>
            </a:r>
            <a:endParaRPr lang="en-US" altLang="zh-CN" sz="1100" b="1" dirty="0" smtClean="0"/>
          </a:p>
          <a:p>
            <a:r>
              <a:rPr lang="en-US" altLang="zh-CN" sz="1100" dirty="0" smtClean="0"/>
              <a:t>LB-YM1</a:t>
            </a:r>
            <a:r>
              <a:rPr lang="zh-CN" altLang="en-US" sz="1100" dirty="0" smtClean="0"/>
              <a:t>读数的参考线是</a:t>
            </a:r>
            <a:r>
              <a:rPr lang="zh-CN" altLang="en-US" sz="1100" b="1" dirty="0" smtClean="0"/>
              <a:t>一字线</a:t>
            </a:r>
            <a:r>
              <a:rPr lang="zh-CN" altLang="en-US" sz="1100" dirty="0" smtClean="0"/>
              <a:t>，是在显示器上直接显示的线。</a:t>
            </a:r>
            <a:r>
              <a:rPr lang="en-US" altLang="zh-CN" sz="1100" dirty="0" smtClean="0"/>
              <a:t>YMC-2</a:t>
            </a:r>
            <a:r>
              <a:rPr lang="zh-CN" altLang="en-US" sz="1100" dirty="0" smtClean="0"/>
              <a:t>型采用的是在镜头上安装了物理十字线分划板。</a:t>
            </a:r>
            <a:endParaRPr lang="en-US" altLang="zh-CN" sz="1100" dirty="0" smtClean="0"/>
          </a:p>
          <a:p>
            <a:endParaRPr lang="zh-CN" altLang="en-US" sz="1100" dirty="0"/>
          </a:p>
        </p:txBody>
      </p:sp>
      <p:sp>
        <p:nvSpPr>
          <p:cNvPr id="6" name="矩形 5"/>
          <p:cNvSpPr/>
          <p:nvPr/>
        </p:nvSpPr>
        <p:spPr>
          <a:xfrm>
            <a:off x="206960" y="177165"/>
            <a:ext cx="274489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solidFill>
                  <a:srgbClr val="FF0000"/>
                </a:solidFill>
              </a:rPr>
              <a:t>读数参考线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7" name="object 61"/>
          <p:cNvSpPr/>
          <p:nvPr/>
        </p:nvSpPr>
        <p:spPr>
          <a:xfrm>
            <a:off x="436938" y="3861992"/>
            <a:ext cx="3011170" cy="22720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856070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821" y="1393783"/>
            <a:ext cx="3784608" cy="2838456"/>
          </a:xfrm>
        </p:spPr>
      </p:pic>
      <p:sp>
        <p:nvSpPr>
          <p:cNvPr id="5" name="文本框 4"/>
          <p:cNvSpPr txBox="1"/>
          <p:nvPr/>
        </p:nvSpPr>
        <p:spPr>
          <a:xfrm>
            <a:off x="4781167" y="1027907"/>
            <a:ext cx="2932932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b="1" dirty="0" smtClean="0"/>
              <a:t>金属丝上端</a:t>
            </a:r>
            <a:r>
              <a:rPr lang="zh-CN" altLang="en-US" sz="1100" b="1" dirty="0"/>
              <a:t>固定</a:t>
            </a:r>
            <a:r>
              <a:rPr lang="zh-CN" altLang="en-US" sz="1100" b="1" dirty="0" smtClean="0"/>
              <a:t>（上夹头）</a:t>
            </a:r>
            <a:endParaRPr lang="en-US" altLang="zh-CN" sz="1100" b="1" dirty="0"/>
          </a:p>
          <a:p>
            <a:r>
              <a:rPr lang="zh-CN" altLang="en-US" sz="1100" dirty="0" smtClean="0"/>
              <a:t>更换较为简单，需要先用十字改锥松开螺丝，取下坏丝。然后将新丝传入小孔多圈，然后再装回长方形小片。</a:t>
            </a:r>
            <a:endParaRPr lang="en-US" altLang="zh-CN" sz="1100" dirty="0" smtClean="0"/>
          </a:p>
          <a:p>
            <a:endParaRPr lang="en-US" altLang="zh-CN" sz="1100" dirty="0" smtClean="0"/>
          </a:p>
          <a:p>
            <a:endParaRPr lang="en-US" altLang="zh-CN" sz="1100" dirty="0"/>
          </a:p>
          <a:p>
            <a:r>
              <a:rPr lang="zh-CN" altLang="en-US" sz="1100" b="1" dirty="0"/>
              <a:t>安装</a:t>
            </a:r>
            <a:r>
              <a:rPr lang="zh-CN" altLang="en-US" sz="1100" b="1" dirty="0" smtClean="0"/>
              <a:t>时注意</a:t>
            </a:r>
            <a:endParaRPr lang="en-US" altLang="zh-CN" sz="1100" b="1" dirty="0" smtClean="0"/>
          </a:p>
          <a:p>
            <a:r>
              <a:rPr lang="en-US" altLang="zh-CN" sz="1100" b="1" dirty="0" smtClean="0"/>
              <a:t>1</a:t>
            </a:r>
            <a:r>
              <a:rPr lang="zh-CN" altLang="en-US" sz="1100" b="1" dirty="0" smtClean="0"/>
              <a:t>、选择合适型号的十字螺丝刀</a:t>
            </a:r>
            <a:endParaRPr lang="en-US" altLang="zh-CN" sz="1100" b="1" dirty="0" smtClean="0"/>
          </a:p>
          <a:p>
            <a:r>
              <a:rPr lang="en-US" altLang="zh-CN" sz="1100" b="1" dirty="0" smtClean="0"/>
              <a:t>2</a:t>
            </a:r>
            <a:r>
              <a:rPr lang="zh-CN" altLang="en-US" sz="1100" b="1" dirty="0" smtClean="0"/>
              <a:t>、不要将测量区的金属丝弄弯折、弯曲，否则还需重新更换。</a:t>
            </a:r>
            <a:endParaRPr lang="zh-CN" altLang="en-US" sz="1100" b="1" dirty="0"/>
          </a:p>
        </p:txBody>
      </p:sp>
      <p:sp>
        <p:nvSpPr>
          <p:cNvPr id="6" name="矩形 5"/>
          <p:cNvSpPr/>
          <p:nvPr/>
        </p:nvSpPr>
        <p:spPr>
          <a:xfrm>
            <a:off x="206960" y="177165"/>
            <a:ext cx="328494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solidFill>
                  <a:srgbClr val="FF0000"/>
                </a:solidFill>
              </a:rPr>
              <a:t>钢丝固定及更换法</a:t>
            </a:r>
            <a:endParaRPr lang="en-US" altLang="zh-CN" sz="2800" dirty="0" smtClean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rgbClr val="FF0000"/>
                </a:solidFill>
              </a:rPr>
              <a:t>（需要时）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84806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629639" y="2653873"/>
            <a:ext cx="51181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600" b="1" dirty="0"/>
              <a:t>工具</a:t>
            </a:r>
            <a:endParaRPr lang="zh-CN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4196462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66" t="28546" r="9314" b="29396"/>
          <a:stretch/>
        </p:blipFill>
        <p:spPr>
          <a:xfrm>
            <a:off x="1345720" y="873581"/>
            <a:ext cx="2213110" cy="1985042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798748" y="705746"/>
            <a:ext cx="526297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水平仪是用来检测水平的工具</a:t>
            </a:r>
            <a:endParaRPr lang="en-US" altLang="zh-CN" dirty="0" smtClean="0"/>
          </a:p>
          <a:p>
            <a:r>
              <a:rPr lang="zh-CN" altLang="en-US" dirty="0" smtClean="0"/>
              <a:t>它的上端面是曲面，气泡将移动到空间的最高处。</a:t>
            </a:r>
            <a:endParaRPr lang="en-US" altLang="zh-CN" dirty="0" smtClean="0"/>
          </a:p>
          <a:p>
            <a:r>
              <a:rPr lang="zh-CN" altLang="en-US" dirty="0" smtClean="0"/>
              <a:t>当底面水平时，气泡边缘应与指示圆圈呈同心圆。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思考：气泡偏右，是工作台哪边高了？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34462" y="258308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800" dirty="0" smtClean="0">
                <a:solidFill>
                  <a:srgbClr val="FF0000"/>
                </a:solidFill>
              </a:rPr>
              <a:t>水平仪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pic>
        <p:nvPicPr>
          <p:cNvPr id="7" name="内容占位符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099679" y="2912437"/>
            <a:ext cx="3262228" cy="4351338"/>
          </a:xfrm>
        </p:spPr>
      </p:pic>
      <p:sp>
        <p:nvSpPr>
          <p:cNvPr id="8" name="文本框 7"/>
          <p:cNvSpPr txBox="1"/>
          <p:nvPr/>
        </p:nvSpPr>
        <p:spPr>
          <a:xfrm>
            <a:off x="5541499" y="3679252"/>
            <a:ext cx="284752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、螺旋测微器使用完毕后测量面应留有空隙。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、隔</a:t>
            </a:r>
            <a:r>
              <a:rPr lang="zh-CN" altLang="en-US" dirty="0"/>
              <a:t>段</a:t>
            </a:r>
            <a:r>
              <a:rPr lang="zh-CN" altLang="en-US" dirty="0" smtClean="0"/>
              <a:t>时间游标卡尺、螺旋测微器应当上油防锈。左图测微器已生锈。</a:t>
            </a:r>
            <a:endParaRPr lang="zh-CN" altLang="en-US" dirty="0"/>
          </a:p>
        </p:txBody>
      </p:sp>
      <p:cxnSp>
        <p:nvCxnSpPr>
          <p:cNvPr id="9" name="直接箭头连接符 8"/>
          <p:cNvCxnSpPr/>
          <p:nvPr/>
        </p:nvCxnSpPr>
        <p:spPr>
          <a:xfrm flipH="1">
            <a:off x="2798299" y="4044804"/>
            <a:ext cx="2743200" cy="785525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H="1" flipV="1">
            <a:off x="2976270" y="4922382"/>
            <a:ext cx="2565229" cy="368222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334462" y="2865909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800" dirty="0" smtClean="0">
                <a:solidFill>
                  <a:srgbClr val="FF0000"/>
                </a:solidFill>
              </a:rPr>
              <a:t>卷尺、螺旋测微器（千分尺）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19395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334462" y="258308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800" dirty="0" smtClean="0">
                <a:solidFill>
                  <a:srgbClr val="FF0000"/>
                </a:solidFill>
              </a:rPr>
              <a:t>十字改锥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34462" y="3070520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800" dirty="0" smtClean="0">
                <a:solidFill>
                  <a:srgbClr val="FF0000"/>
                </a:solidFill>
              </a:rPr>
              <a:t>卡环扳手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060" y="3593740"/>
            <a:ext cx="2758835" cy="275883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3"/>
          <a:srcRect t="17647"/>
          <a:stretch/>
        </p:blipFill>
        <p:spPr>
          <a:xfrm>
            <a:off x="6875818" y="2834674"/>
            <a:ext cx="1881396" cy="1703603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6656609" y="4640413"/>
            <a:ext cx="2363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用于拆卸和调节卡环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1121434" y="6352575"/>
            <a:ext cx="2044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固定规格</a:t>
            </a:r>
            <a:endParaRPr lang="zh-CN" altLang="en-US" dirty="0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4"/>
          <a:srcRect r="2737"/>
          <a:stretch/>
        </p:blipFill>
        <p:spPr>
          <a:xfrm>
            <a:off x="3371219" y="3686476"/>
            <a:ext cx="2986449" cy="1907875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4201064" y="6352575"/>
            <a:ext cx="2044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可调式</a:t>
            </a:r>
            <a:endParaRPr lang="zh-CN" altLang="en-US" dirty="0"/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22366" y="4928569"/>
            <a:ext cx="2388301" cy="1608672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6647029" y="6352575"/>
            <a:ext cx="2363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替用品：卡簧钳</a:t>
            </a:r>
            <a:endParaRPr lang="zh-CN" altLang="en-US" dirty="0"/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 rotWithShape="1">
          <a:blip r:embed="rId6"/>
          <a:srcRect t="19810" r="8626"/>
          <a:stretch/>
        </p:blipFill>
        <p:spPr>
          <a:xfrm>
            <a:off x="2284032" y="634239"/>
            <a:ext cx="1917032" cy="1678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914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4373" y="6608"/>
            <a:ext cx="4899878" cy="653572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06960" y="177165"/>
            <a:ext cx="183049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solidFill>
                  <a:srgbClr val="FF0000"/>
                </a:solidFill>
              </a:rPr>
              <a:t>设备照片</a:t>
            </a:r>
            <a:endParaRPr lang="en-US" altLang="zh-CN" sz="2800" dirty="0" smtClean="0">
              <a:solidFill>
                <a:srgbClr val="FF0000"/>
              </a:solidFill>
            </a:endParaRPr>
          </a:p>
          <a:p>
            <a:r>
              <a:rPr lang="en-US" altLang="zh-CN" sz="2800" dirty="0"/>
              <a:t>YMC-2</a:t>
            </a:r>
            <a:r>
              <a:rPr lang="zh-CN" altLang="en-US" sz="2800" dirty="0" smtClean="0"/>
              <a:t>型</a:t>
            </a:r>
            <a:endParaRPr lang="zh-CN" altLang="en-US" sz="2800" dirty="0"/>
          </a:p>
        </p:txBody>
      </p:sp>
      <p:sp>
        <p:nvSpPr>
          <p:cNvPr id="6" name="线形标注 2 5"/>
          <p:cNvSpPr/>
          <p:nvPr/>
        </p:nvSpPr>
        <p:spPr>
          <a:xfrm>
            <a:off x="4884984" y="2098824"/>
            <a:ext cx="374350" cy="533911"/>
          </a:xfrm>
          <a:prstGeom prst="borderCallout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立柱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576870" y="5384479"/>
            <a:ext cx="1239656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工作台</a:t>
            </a:r>
            <a:endParaRPr lang="en-US" altLang="zh-CN" b="1" dirty="0" smtClean="0"/>
          </a:p>
          <a:p>
            <a:r>
              <a:rPr lang="zh-CN" altLang="en-US" sz="1100" dirty="0" smtClean="0"/>
              <a:t>检查水平，需要工具水平仪</a:t>
            </a:r>
            <a:r>
              <a:rPr lang="en-US" altLang="zh-CN" sz="1100" dirty="0" smtClean="0"/>
              <a:t>/</a:t>
            </a:r>
            <a:r>
              <a:rPr lang="zh-CN" altLang="en-US" sz="1100" dirty="0" smtClean="0"/>
              <a:t>尺，可调节支撑脚（底角）</a:t>
            </a:r>
            <a:endParaRPr lang="zh-CN" altLang="en-US" sz="1100" dirty="0"/>
          </a:p>
        </p:txBody>
      </p:sp>
      <p:sp>
        <p:nvSpPr>
          <p:cNvPr id="11" name="文本框 10"/>
          <p:cNvSpPr txBox="1"/>
          <p:nvPr/>
        </p:nvSpPr>
        <p:spPr>
          <a:xfrm>
            <a:off x="2674000" y="6229877"/>
            <a:ext cx="1393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可</a:t>
            </a:r>
            <a:r>
              <a:rPr lang="zh-CN" altLang="en-US" dirty="0" smtClean="0">
                <a:solidFill>
                  <a:schemeClr val="bg1"/>
                </a:solidFill>
              </a:rPr>
              <a:t>调支撑脚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674950" y="4493131"/>
            <a:ext cx="1393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显示器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3" name="线形标注 1 12"/>
          <p:cNvSpPr/>
          <p:nvPr/>
        </p:nvSpPr>
        <p:spPr>
          <a:xfrm>
            <a:off x="6228966" y="5409727"/>
            <a:ext cx="601417" cy="584047"/>
          </a:xfrm>
          <a:prstGeom prst="borderCallout1">
            <a:avLst>
              <a:gd name="adj1" fmla="val -3977"/>
              <a:gd name="adj2" fmla="val 32483"/>
              <a:gd name="adj3" fmla="val -31810"/>
              <a:gd name="adj4" fmla="val 22892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开关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446388" y="4574187"/>
            <a:ext cx="1759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b="1" dirty="0" smtClean="0"/>
              <a:t>上：三维调节台</a:t>
            </a:r>
            <a:endParaRPr lang="en-US" altLang="zh-CN" sz="1100" b="1" dirty="0" smtClean="0"/>
          </a:p>
          <a:p>
            <a:r>
              <a:rPr lang="zh-CN" altLang="en-US" sz="1100" b="1" dirty="0" smtClean="0"/>
              <a:t>下：磁性表座</a:t>
            </a:r>
            <a:r>
              <a:rPr lang="zh-CN" altLang="en-US" sz="1100" dirty="0" smtClean="0"/>
              <a:t>（不移动）</a:t>
            </a:r>
            <a:endParaRPr lang="zh-CN" altLang="en-US" sz="1100" dirty="0"/>
          </a:p>
        </p:txBody>
      </p:sp>
      <p:cxnSp>
        <p:nvCxnSpPr>
          <p:cNvPr id="16" name="直接箭头连接符 15"/>
          <p:cNvCxnSpPr/>
          <p:nvPr/>
        </p:nvCxnSpPr>
        <p:spPr>
          <a:xfrm>
            <a:off x="1577187" y="4782217"/>
            <a:ext cx="2430217" cy="495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651026" y="3358713"/>
            <a:ext cx="139307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dirty="0" smtClean="0"/>
              <a:t>CCD</a:t>
            </a:r>
            <a:r>
              <a:rPr lang="zh-CN" altLang="en-US" sz="1100" b="1" dirty="0" smtClean="0"/>
              <a:t>显微镜</a:t>
            </a:r>
            <a:endParaRPr lang="en-US" altLang="zh-CN" sz="1100" b="1" dirty="0" smtClean="0"/>
          </a:p>
          <a:p>
            <a:r>
              <a:rPr lang="zh-CN" altLang="en-US" sz="1100" dirty="0" smtClean="0"/>
              <a:t>需调节</a:t>
            </a:r>
            <a:endParaRPr lang="zh-CN" altLang="en-US" sz="1100" dirty="0"/>
          </a:p>
        </p:txBody>
      </p:sp>
      <p:cxnSp>
        <p:nvCxnSpPr>
          <p:cNvPr id="19" name="直接箭头连接符 18"/>
          <p:cNvCxnSpPr/>
          <p:nvPr/>
        </p:nvCxnSpPr>
        <p:spPr>
          <a:xfrm>
            <a:off x="1458891" y="2339858"/>
            <a:ext cx="2769442" cy="246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831742" y="2075590"/>
            <a:ext cx="139307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b="1" dirty="0" smtClean="0"/>
              <a:t>金属丝</a:t>
            </a:r>
            <a:endParaRPr lang="en-US" altLang="zh-CN" sz="1100" b="1" dirty="0" smtClean="0"/>
          </a:p>
          <a:p>
            <a:r>
              <a:rPr lang="zh-CN" altLang="en-US" sz="1100" dirty="0" smtClean="0"/>
              <a:t>损坏需更换</a:t>
            </a:r>
            <a:endParaRPr lang="zh-CN" altLang="en-US" sz="1100" dirty="0"/>
          </a:p>
        </p:txBody>
      </p:sp>
      <p:cxnSp>
        <p:nvCxnSpPr>
          <p:cNvPr id="24" name="直接箭头连接符 23"/>
          <p:cNvCxnSpPr/>
          <p:nvPr/>
        </p:nvCxnSpPr>
        <p:spPr>
          <a:xfrm>
            <a:off x="1447307" y="3517986"/>
            <a:ext cx="2431222" cy="679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>
            <a:off x="1576488" y="4725341"/>
            <a:ext cx="2533549" cy="154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>
            <a:off x="3036433" y="4834684"/>
            <a:ext cx="901192" cy="278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>
            <a:off x="3154192" y="4834684"/>
            <a:ext cx="964249" cy="3251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750767" y="2909055"/>
            <a:ext cx="139307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b="1" dirty="0" smtClean="0"/>
              <a:t>数字分划板</a:t>
            </a:r>
            <a:endParaRPr lang="en-US" altLang="zh-CN" sz="1100" b="1" dirty="0" smtClean="0"/>
          </a:p>
          <a:p>
            <a:r>
              <a:rPr lang="zh-CN" altLang="en-US" sz="1100" dirty="0"/>
              <a:t>安装</a:t>
            </a:r>
            <a:r>
              <a:rPr lang="zh-CN" altLang="en-US" sz="1100" dirty="0" smtClean="0"/>
              <a:t>于下夹头</a:t>
            </a:r>
            <a:endParaRPr lang="zh-CN" altLang="en-US" sz="1100" dirty="0"/>
          </a:p>
        </p:txBody>
      </p:sp>
      <p:cxnSp>
        <p:nvCxnSpPr>
          <p:cNvPr id="32" name="直接箭头连接符 31"/>
          <p:cNvCxnSpPr/>
          <p:nvPr/>
        </p:nvCxnSpPr>
        <p:spPr>
          <a:xfrm>
            <a:off x="1447307" y="3152599"/>
            <a:ext cx="2891835" cy="700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7585737" y="468227"/>
            <a:ext cx="139307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b="1" dirty="0"/>
              <a:t>上夹</a:t>
            </a:r>
            <a:r>
              <a:rPr lang="zh-CN" altLang="en-US" sz="1100" b="1" dirty="0" smtClean="0"/>
              <a:t>头（</a:t>
            </a:r>
            <a:r>
              <a:rPr lang="zh-CN" altLang="en-US" sz="1100" b="1" dirty="0"/>
              <a:t>金属丝上端固定）</a:t>
            </a:r>
            <a:endParaRPr lang="en-US" altLang="zh-CN" sz="1100" b="1" dirty="0"/>
          </a:p>
          <a:p>
            <a:r>
              <a:rPr lang="zh-CN" altLang="en-US" sz="1100" dirty="0" smtClean="0"/>
              <a:t>拆卸需要扳手</a:t>
            </a:r>
            <a:endParaRPr lang="zh-CN" altLang="en-US" sz="1100" dirty="0"/>
          </a:p>
        </p:txBody>
      </p:sp>
      <p:cxnSp>
        <p:nvCxnSpPr>
          <p:cNvPr id="36" name="直接箭头连接符 35"/>
          <p:cNvCxnSpPr>
            <a:stCxn id="35" idx="1"/>
          </p:cNvCxnSpPr>
          <p:nvPr/>
        </p:nvCxnSpPr>
        <p:spPr>
          <a:xfrm flipH="1">
            <a:off x="4277429" y="768309"/>
            <a:ext cx="3308308" cy="1308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7585736" y="3881767"/>
            <a:ext cx="139307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b="1" dirty="0"/>
              <a:t>下夹头</a:t>
            </a:r>
            <a:r>
              <a:rPr lang="zh-CN" altLang="en-US" sz="1100" b="1" dirty="0" smtClean="0"/>
              <a:t>（</a:t>
            </a:r>
            <a:r>
              <a:rPr lang="zh-CN" altLang="en-US" sz="1100" b="1" dirty="0"/>
              <a:t>金属丝下端固定）</a:t>
            </a:r>
            <a:endParaRPr lang="en-US" altLang="zh-CN" sz="1100" b="1" dirty="0" smtClean="0"/>
          </a:p>
          <a:p>
            <a:r>
              <a:rPr lang="zh-CN" altLang="en-US" sz="1100" dirty="0" smtClean="0"/>
              <a:t>拆卸需要扳手</a:t>
            </a:r>
            <a:endParaRPr lang="en-US" altLang="zh-CN" sz="1100" dirty="0" smtClean="0"/>
          </a:p>
          <a:p>
            <a:r>
              <a:rPr lang="zh-CN" altLang="en-US" sz="1100" dirty="0" smtClean="0"/>
              <a:t>（下页图）</a:t>
            </a:r>
            <a:endParaRPr lang="zh-CN" altLang="en-US" sz="1100" dirty="0"/>
          </a:p>
        </p:txBody>
      </p:sp>
      <p:cxnSp>
        <p:nvCxnSpPr>
          <p:cNvPr id="40" name="直接箭头连接符 39"/>
          <p:cNvCxnSpPr>
            <a:stCxn id="42" idx="1"/>
          </p:cNvCxnSpPr>
          <p:nvPr/>
        </p:nvCxnSpPr>
        <p:spPr>
          <a:xfrm flipH="1" flipV="1">
            <a:off x="4386909" y="4772960"/>
            <a:ext cx="3198158" cy="290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/>
          <p:cNvSpPr/>
          <p:nvPr/>
        </p:nvSpPr>
        <p:spPr>
          <a:xfrm>
            <a:off x="7585067" y="4932317"/>
            <a:ext cx="159530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1100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砝码</a:t>
            </a:r>
            <a:r>
              <a:rPr lang="zh-CN" altLang="zh-CN" sz="1100" kern="1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支架</a:t>
            </a:r>
            <a:r>
              <a:rPr lang="zh-CN" altLang="en-US" sz="1100" kern="1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（砝码托盘）</a:t>
            </a:r>
            <a:endParaRPr lang="zh-CN" altLang="en-US" sz="11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44" name="直接箭头连接符 43"/>
          <p:cNvCxnSpPr>
            <a:stCxn id="10" idx="3"/>
          </p:cNvCxnSpPr>
          <p:nvPr/>
        </p:nvCxnSpPr>
        <p:spPr>
          <a:xfrm flipV="1">
            <a:off x="1816526" y="5553957"/>
            <a:ext cx="1976536" cy="353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stCxn id="39" idx="1"/>
          </p:cNvCxnSpPr>
          <p:nvPr/>
        </p:nvCxnSpPr>
        <p:spPr>
          <a:xfrm flipH="1" flipV="1">
            <a:off x="4458082" y="4069299"/>
            <a:ext cx="3127654" cy="1971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/>
          <p:cNvSpPr txBox="1"/>
          <p:nvPr/>
        </p:nvSpPr>
        <p:spPr>
          <a:xfrm>
            <a:off x="7585067" y="1325788"/>
            <a:ext cx="1393079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b="1" dirty="0" smtClean="0"/>
              <a:t>下横梁</a:t>
            </a:r>
            <a:endParaRPr lang="en-US" altLang="zh-CN" sz="1100" b="1" dirty="0" smtClean="0"/>
          </a:p>
          <a:p>
            <a:r>
              <a:rPr lang="en-US" altLang="zh-CN" sz="1100" dirty="0" smtClean="0"/>
              <a:t>1</a:t>
            </a:r>
            <a:r>
              <a:rPr lang="zh-CN" altLang="en-US" sz="1100" dirty="0" smtClean="0"/>
              <a:t>、两侧螺丝用于固定，可松开调节上下位置。</a:t>
            </a:r>
            <a:endParaRPr lang="en-US" altLang="zh-CN" sz="1100" dirty="0" smtClean="0"/>
          </a:p>
          <a:p>
            <a:r>
              <a:rPr lang="en-US" altLang="zh-CN" sz="1100" dirty="0" smtClean="0"/>
              <a:t>2</a:t>
            </a:r>
            <a:r>
              <a:rPr lang="zh-CN" altLang="en-US" sz="1100" dirty="0" smtClean="0"/>
              <a:t>、一字螺刀调整中部的顶丝可使下夹头固定或无摩擦的上下自由移动。</a:t>
            </a:r>
            <a:endParaRPr lang="en-US" altLang="zh-CN" sz="1100" dirty="0" smtClean="0"/>
          </a:p>
          <a:p>
            <a:r>
              <a:rPr lang="en-US" altLang="zh-CN" sz="1100" dirty="0" smtClean="0"/>
              <a:t>3</a:t>
            </a:r>
            <a:r>
              <a:rPr lang="zh-CN" altLang="en-US" sz="1100" dirty="0" smtClean="0"/>
              <a:t>、分划板处尺寸大于横梁竖孔尺寸，挤压可能造成分划板破碎，因此横梁位置需要为金属丝伸长留有余量。</a:t>
            </a:r>
            <a:endParaRPr lang="zh-CN" altLang="en-US" sz="1100" dirty="0"/>
          </a:p>
        </p:txBody>
      </p:sp>
      <p:cxnSp>
        <p:nvCxnSpPr>
          <p:cNvPr id="53" name="直接箭头连接符 52"/>
          <p:cNvCxnSpPr/>
          <p:nvPr/>
        </p:nvCxnSpPr>
        <p:spPr>
          <a:xfrm flipH="1">
            <a:off x="4636257" y="2506477"/>
            <a:ext cx="2918422" cy="1412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6441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034" y="584802"/>
            <a:ext cx="4031330" cy="5377208"/>
          </a:xfrm>
          <a:prstGeom prst="rect">
            <a:avLst/>
          </a:prstGeom>
        </p:spPr>
      </p:pic>
      <p:cxnSp>
        <p:nvCxnSpPr>
          <p:cNvPr id="6" name="直接箭头连接符 5"/>
          <p:cNvCxnSpPr/>
          <p:nvPr/>
        </p:nvCxnSpPr>
        <p:spPr>
          <a:xfrm flipH="1">
            <a:off x="3952173" y="3107752"/>
            <a:ext cx="2222074" cy="875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H="1">
            <a:off x="2019044" y="3067919"/>
            <a:ext cx="4109176" cy="1049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H="1" flipV="1">
            <a:off x="3307796" y="2945718"/>
            <a:ext cx="2820424" cy="1056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6229479" y="2814003"/>
            <a:ext cx="139307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三维调节</a:t>
            </a:r>
            <a:endParaRPr lang="en-US" altLang="zh-CN" sz="1600" dirty="0" smtClean="0"/>
          </a:p>
          <a:p>
            <a:r>
              <a:rPr lang="zh-CN" altLang="en-US" sz="1100" dirty="0" smtClean="0"/>
              <a:t>（本实验中无需读数）</a:t>
            </a:r>
            <a:endParaRPr lang="zh-CN" altLang="en-US" sz="1100" dirty="0"/>
          </a:p>
        </p:txBody>
      </p:sp>
      <p:sp>
        <p:nvSpPr>
          <p:cNvPr id="15" name="文本框 14"/>
          <p:cNvSpPr txBox="1"/>
          <p:nvPr/>
        </p:nvSpPr>
        <p:spPr>
          <a:xfrm>
            <a:off x="5498932" y="3859184"/>
            <a:ext cx="303112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 smtClean="0"/>
              <a:t>三维调节由</a:t>
            </a:r>
            <a:r>
              <a:rPr lang="en-US" altLang="zh-CN" sz="1100" dirty="0" smtClean="0"/>
              <a:t>XY</a:t>
            </a:r>
            <a:r>
              <a:rPr lang="zh-CN" altLang="en-US" sz="1100" dirty="0" smtClean="0"/>
              <a:t>二维平移台和高度调整器组成。</a:t>
            </a:r>
            <a:endParaRPr lang="en-US" altLang="zh-CN" sz="1100" dirty="0" smtClean="0"/>
          </a:p>
          <a:p>
            <a:endParaRPr lang="en-US" altLang="zh-CN" sz="1100" dirty="0"/>
          </a:p>
          <a:p>
            <a:r>
              <a:rPr lang="en-US" altLang="zh-CN" sz="1100" dirty="0" smtClean="0"/>
              <a:t>XY</a:t>
            </a:r>
            <a:r>
              <a:rPr lang="zh-CN" altLang="en-US" sz="1100" dirty="0" smtClean="0"/>
              <a:t>移动由微分头调节，由图片可见移动控制方式为：微分头的推杆伸长时顶住滑块移动，回缩时拉簧回拽滑块，保持滑块与推杆端面接触，于是可以通过刻度读出平移距离（或位置）。</a:t>
            </a:r>
            <a:endParaRPr lang="zh-CN" altLang="en-US" sz="1100" dirty="0"/>
          </a:p>
        </p:txBody>
      </p:sp>
    </p:spTree>
    <p:extLst>
      <p:ext uri="{BB962C8B-B14F-4D97-AF65-F5344CB8AC3E}">
        <p14:creationId xmlns:p14="http://schemas.microsoft.com/office/powerpoint/2010/main" val="760765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3473493" y="220929"/>
            <a:ext cx="3007087" cy="11975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040022" y="731351"/>
            <a:ext cx="4269089" cy="5692120"/>
          </a:xfrm>
        </p:spPr>
      </p:pic>
      <p:sp>
        <p:nvSpPr>
          <p:cNvPr id="5" name="矩形 4"/>
          <p:cNvSpPr/>
          <p:nvPr/>
        </p:nvSpPr>
        <p:spPr>
          <a:xfrm>
            <a:off x="206960" y="177165"/>
            <a:ext cx="274489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</a:rPr>
              <a:t>分划</a:t>
            </a:r>
            <a:r>
              <a:rPr lang="zh-CN" altLang="en-US" sz="2800" dirty="0" smtClean="0">
                <a:solidFill>
                  <a:srgbClr val="FF0000"/>
                </a:solidFill>
              </a:rPr>
              <a:t>板和</a:t>
            </a:r>
            <a:r>
              <a:rPr lang="en-US" altLang="zh-CN" sz="2800" dirty="0" smtClean="0">
                <a:solidFill>
                  <a:srgbClr val="FF0000"/>
                </a:solidFill>
              </a:rPr>
              <a:t>CCD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cxnSp>
        <p:nvCxnSpPr>
          <p:cNvPr id="6" name="直接箭头连接符 5"/>
          <p:cNvCxnSpPr/>
          <p:nvPr/>
        </p:nvCxnSpPr>
        <p:spPr>
          <a:xfrm>
            <a:off x="1184424" y="2516134"/>
            <a:ext cx="968030" cy="1150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206960" y="2247429"/>
            <a:ext cx="10388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b="1" dirty="0" smtClean="0"/>
              <a:t>数字分划板</a:t>
            </a:r>
            <a:endParaRPr lang="en-US" altLang="zh-CN" sz="1100" b="1" dirty="0" smtClean="0"/>
          </a:p>
          <a:p>
            <a:r>
              <a:rPr lang="zh-CN" altLang="en-US" sz="1100" dirty="0" smtClean="0"/>
              <a:t>一般无需调节，若需调节需松开</a:t>
            </a:r>
            <a:r>
              <a:rPr lang="en-US" altLang="zh-CN" sz="1100" dirty="0" smtClean="0"/>
              <a:t>3</a:t>
            </a:r>
            <a:r>
              <a:rPr lang="zh-CN" altLang="en-US" sz="1100" dirty="0" smtClean="0"/>
              <a:t>个螺丝</a:t>
            </a:r>
            <a:endParaRPr lang="zh-CN" altLang="en-US" sz="1100" dirty="0"/>
          </a:p>
        </p:txBody>
      </p:sp>
      <p:sp>
        <p:nvSpPr>
          <p:cNvPr id="9" name="文本框 8"/>
          <p:cNvSpPr txBox="1"/>
          <p:nvPr/>
        </p:nvSpPr>
        <p:spPr>
          <a:xfrm>
            <a:off x="5263775" y="438775"/>
            <a:ext cx="10388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dirty="0" smtClean="0"/>
              <a:t>CCD</a:t>
            </a:r>
          </a:p>
          <a:p>
            <a:r>
              <a:rPr lang="zh-CN" altLang="en-US" sz="1100" dirty="0" smtClean="0"/>
              <a:t>若成像倾斜需松开螺丝调整</a:t>
            </a:r>
            <a:r>
              <a:rPr lang="en-US" altLang="zh-CN" sz="1100" dirty="0" smtClean="0"/>
              <a:t>CCD</a:t>
            </a:r>
            <a:endParaRPr lang="zh-CN" altLang="en-US" sz="1100" dirty="0"/>
          </a:p>
        </p:txBody>
      </p:sp>
      <p:cxnSp>
        <p:nvCxnSpPr>
          <p:cNvPr id="10" name="直接箭头连接符 9"/>
          <p:cNvCxnSpPr/>
          <p:nvPr/>
        </p:nvCxnSpPr>
        <p:spPr>
          <a:xfrm>
            <a:off x="5701192" y="1147603"/>
            <a:ext cx="484015" cy="1528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H="1">
            <a:off x="5134101" y="1350121"/>
            <a:ext cx="649090" cy="13861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3537082" y="310519"/>
            <a:ext cx="103883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b="1" dirty="0" smtClean="0"/>
              <a:t>显微镜镜头</a:t>
            </a:r>
            <a:endParaRPr lang="en-US" altLang="zh-CN" sz="1100" b="1" dirty="0" smtClean="0"/>
          </a:p>
          <a:p>
            <a:r>
              <a:rPr lang="zh-CN" altLang="en-US" sz="1100" dirty="0" smtClean="0"/>
              <a:t>若成像中十字线与分划板不平行，需松开螺丝旋转调整镜头。</a:t>
            </a:r>
            <a:endParaRPr lang="zh-CN" altLang="en-US" sz="1100" dirty="0"/>
          </a:p>
        </p:txBody>
      </p:sp>
      <p:sp>
        <p:nvSpPr>
          <p:cNvPr id="18" name="文本框 17"/>
          <p:cNvSpPr txBox="1"/>
          <p:nvPr/>
        </p:nvSpPr>
        <p:spPr>
          <a:xfrm>
            <a:off x="6740025" y="438775"/>
            <a:ext cx="103883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注意两者调节的先后顺序！</a:t>
            </a:r>
            <a:endParaRPr lang="zh-CN" altLang="en-US" sz="1100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20039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8354" y="1236562"/>
            <a:ext cx="5801784" cy="4351338"/>
          </a:xfrm>
        </p:spPr>
      </p:pic>
      <p:cxnSp>
        <p:nvCxnSpPr>
          <p:cNvPr id="5" name="直接箭头连接符 4"/>
          <p:cNvCxnSpPr/>
          <p:nvPr/>
        </p:nvCxnSpPr>
        <p:spPr>
          <a:xfrm>
            <a:off x="1902443" y="2773885"/>
            <a:ext cx="1785842" cy="36208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261009" y="1908971"/>
            <a:ext cx="1942143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b="1" dirty="0" smtClean="0"/>
              <a:t>十字叉丝</a:t>
            </a:r>
            <a:endParaRPr lang="en-US" altLang="zh-CN" sz="1100" b="1" dirty="0" smtClean="0"/>
          </a:p>
          <a:p>
            <a:r>
              <a:rPr lang="zh-CN" altLang="en-US" sz="1100" dirty="0" smtClean="0"/>
              <a:t>显示屏上的参考十字线是分划板位于目镜上的十字叉丝分划板的，成像在</a:t>
            </a:r>
            <a:r>
              <a:rPr lang="en-US" altLang="zh-CN" sz="1100" dirty="0" smtClean="0"/>
              <a:t>CCD</a:t>
            </a:r>
            <a:r>
              <a:rPr lang="zh-CN" altLang="en-US" sz="1100" dirty="0" smtClean="0"/>
              <a:t>、显示在显示屏上</a:t>
            </a:r>
            <a:endParaRPr lang="en-US" altLang="zh-CN" sz="1100" dirty="0" smtClean="0"/>
          </a:p>
          <a:p>
            <a:r>
              <a:rPr lang="zh-CN" altLang="en-US" sz="1100" dirty="0" smtClean="0"/>
              <a:t>（这点与</a:t>
            </a:r>
            <a:r>
              <a:rPr lang="en-US" altLang="zh-CN" sz="1100" dirty="0" smtClean="0"/>
              <a:t>LB-YM1</a:t>
            </a:r>
            <a:r>
              <a:rPr lang="zh-CN" altLang="en-US" sz="1100" dirty="0" smtClean="0"/>
              <a:t>不同）</a:t>
            </a:r>
            <a:endParaRPr lang="en-US" altLang="zh-CN" sz="1100" dirty="0" smtClean="0"/>
          </a:p>
          <a:p>
            <a:endParaRPr lang="zh-CN" altLang="en-US" sz="1100" dirty="0"/>
          </a:p>
        </p:txBody>
      </p:sp>
      <p:sp>
        <p:nvSpPr>
          <p:cNvPr id="10" name="矩形 9"/>
          <p:cNvSpPr/>
          <p:nvPr/>
        </p:nvSpPr>
        <p:spPr>
          <a:xfrm>
            <a:off x="206960" y="177165"/>
            <a:ext cx="274489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solidFill>
                  <a:srgbClr val="FF0000"/>
                </a:solidFill>
              </a:rPr>
              <a:t>读数参考线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3650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972" y="1586287"/>
            <a:ext cx="3262228" cy="4351338"/>
          </a:xfrm>
        </p:spPr>
      </p:pic>
      <p:sp>
        <p:nvSpPr>
          <p:cNvPr id="8" name="文本框 7"/>
          <p:cNvSpPr txBox="1"/>
          <p:nvPr/>
        </p:nvSpPr>
        <p:spPr>
          <a:xfrm>
            <a:off x="346972" y="1238172"/>
            <a:ext cx="13930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 smtClean="0"/>
              <a:t>下夹头细节图</a:t>
            </a:r>
            <a:endParaRPr lang="zh-CN" altLang="en-US" sz="1100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3499" y="349441"/>
            <a:ext cx="4779792" cy="249320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4229" y="2842646"/>
            <a:ext cx="3806300" cy="3772466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4108899" y="3890440"/>
            <a:ext cx="139307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 smtClean="0"/>
              <a:t>下夹头</a:t>
            </a:r>
            <a:endParaRPr lang="en-US" altLang="zh-CN" sz="1100" dirty="0" smtClean="0"/>
          </a:p>
          <a:p>
            <a:endParaRPr lang="zh-CN" altLang="en-US" sz="1100" dirty="0"/>
          </a:p>
        </p:txBody>
      </p:sp>
      <p:sp>
        <p:nvSpPr>
          <p:cNvPr id="15" name="文本框 14"/>
          <p:cNvSpPr txBox="1"/>
          <p:nvPr/>
        </p:nvSpPr>
        <p:spPr>
          <a:xfrm>
            <a:off x="4280733" y="6007675"/>
            <a:ext cx="13930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 smtClean="0"/>
              <a:t>上夹头</a:t>
            </a:r>
            <a:endParaRPr lang="zh-CN" altLang="en-US" sz="1100" dirty="0"/>
          </a:p>
        </p:txBody>
      </p:sp>
      <p:sp>
        <p:nvSpPr>
          <p:cNvPr id="16" name="矩形 15"/>
          <p:cNvSpPr/>
          <p:nvPr/>
        </p:nvSpPr>
        <p:spPr>
          <a:xfrm>
            <a:off x="206960" y="177165"/>
            <a:ext cx="328494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solidFill>
                  <a:srgbClr val="FF0000"/>
                </a:solidFill>
              </a:rPr>
              <a:t>钢丝固定及更换法</a:t>
            </a:r>
            <a:endParaRPr lang="en-US" altLang="zh-CN" sz="2800" dirty="0" smtClean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rgbClr val="FF0000"/>
                </a:solidFill>
              </a:rPr>
              <a:t>（需要时）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959576" y="3559410"/>
            <a:ext cx="118442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 smtClean="0"/>
              <a:t>此图上下颠倒了</a:t>
            </a:r>
            <a:r>
              <a:rPr lang="en-US" altLang="zh-CN" sz="1100" dirty="0" smtClean="0"/>
              <a:t>180°</a:t>
            </a:r>
            <a:endParaRPr lang="zh-CN" altLang="en-US" sz="1100" dirty="0"/>
          </a:p>
        </p:txBody>
      </p:sp>
      <p:sp>
        <p:nvSpPr>
          <p:cNvPr id="10" name="文本框 9"/>
          <p:cNvSpPr txBox="1"/>
          <p:nvPr/>
        </p:nvSpPr>
        <p:spPr>
          <a:xfrm>
            <a:off x="2350079" y="1982223"/>
            <a:ext cx="118442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 smtClean="0"/>
              <a:t>此处应为金属丝伸长留有余量</a:t>
            </a:r>
            <a:endParaRPr lang="zh-CN" altLang="en-US" sz="1100" dirty="0"/>
          </a:p>
        </p:txBody>
      </p:sp>
      <p:cxnSp>
        <p:nvCxnSpPr>
          <p:cNvPr id="5" name="直接连接符 4"/>
          <p:cNvCxnSpPr/>
          <p:nvPr/>
        </p:nvCxnSpPr>
        <p:spPr>
          <a:xfrm flipH="1">
            <a:off x="1849431" y="2350438"/>
            <a:ext cx="574650" cy="36821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2134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319753" y="2386454"/>
            <a:ext cx="5118185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800" dirty="0" smtClean="0"/>
              <a:t>实验仪二</a:t>
            </a:r>
            <a:endParaRPr lang="en-US" altLang="zh-CN" sz="2800" dirty="0" smtClean="0"/>
          </a:p>
          <a:p>
            <a:pPr algn="ctr"/>
            <a:endParaRPr lang="en-US" altLang="zh-CN" sz="2800" dirty="0" smtClean="0"/>
          </a:p>
          <a:p>
            <a:pPr algn="ctr"/>
            <a:r>
              <a:rPr lang="zh-CN" altLang="en-US" sz="2800" dirty="0" smtClean="0"/>
              <a:t>南京浪博教学仪器</a:t>
            </a:r>
            <a:endParaRPr lang="en-US" altLang="zh-CN" sz="2800" dirty="0" smtClean="0"/>
          </a:p>
          <a:p>
            <a:pPr algn="ctr"/>
            <a:r>
              <a:rPr lang="en-US" altLang="zh-CN" sz="2800" dirty="0" smtClean="0"/>
              <a:t>LB-YM1</a:t>
            </a:r>
            <a:r>
              <a:rPr lang="zh-CN" altLang="en-US" sz="2800" dirty="0" smtClean="0"/>
              <a:t>型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9524170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3337" y="440755"/>
            <a:ext cx="4480341" cy="597378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06960" y="177165"/>
            <a:ext cx="183049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solidFill>
                  <a:srgbClr val="FF0000"/>
                </a:solidFill>
              </a:rPr>
              <a:t>设备照片</a:t>
            </a:r>
            <a:endParaRPr lang="en-US" altLang="zh-CN" sz="2800" dirty="0" smtClean="0">
              <a:solidFill>
                <a:srgbClr val="FF0000"/>
              </a:solidFill>
            </a:endParaRPr>
          </a:p>
          <a:p>
            <a:r>
              <a:rPr lang="en-US" altLang="zh-CN" sz="2800" dirty="0">
                <a:solidFill>
                  <a:srgbClr val="FF0000"/>
                </a:solidFill>
              </a:rPr>
              <a:t>LB-YM1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6" name="线形标注 2 5"/>
          <p:cNvSpPr/>
          <p:nvPr/>
        </p:nvSpPr>
        <p:spPr>
          <a:xfrm>
            <a:off x="4884984" y="2098824"/>
            <a:ext cx="374350" cy="533911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10201"/>
              <a:gd name="adj6" fmla="val -5978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立柱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576870" y="5384479"/>
            <a:ext cx="1239656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工作台</a:t>
            </a:r>
            <a:endParaRPr lang="en-US" altLang="zh-CN" b="1" dirty="0" smtClean="0"/>
          </a:p>
          <a:p>
            <a:r>
              <a:rPr lang="zh-CN" altLang="en-US" sz="1100" dirty="0" smtClean="0"/>
              <a:t>检查水平，需要工具水平仪</a:t>
            </a:r>
            <a:r>
              <a:rPr lang="en-US" altLang="zh-CN" sz="1100" dirty="0" smtClean="0"/>
              <a:t>/</a:t>
            </a:r>
            <a:r>
              <a:rPr lang="zh-CN" altLang="en-US" sz="1100" dirty="0" smtClean="0"/>
              <a:t>尺，可调节支撑脚（底角）</a:t>
            </a:r>
            <a:endParaRPr lang="zh-CN" altLang="en-US" sz="1100" dirty="0"/>
          </a:p>
        </p:txBody>
      </p:sp>
      <p:sp>
        <p:nvSpPr>
          <p:cNvPr id="11" name="文本框 10"/>
          <p:cNvSpPr txBox="1"/>
          <p:nvPr/>
        </p:nvSpPr>
        <p:spPr>
          <a:xfrm>
            <a:off x="2838322" y="5892310"/>
            <a:ext cx="1393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可</a:t>
            </a:r>
            <a:r>
              <a:rPr lang="zh-CN" altLang="en-US" dirty="0" smtClean="0">
                <a:solidFill>
                  <a:schemeClr val="bg1"/>
                </a:solidFill>
              </a:rPr>
              <a:t>调支撑脚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979154" y="4879554"/>
            <a:ext cx="1393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显示器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3" name="线形标注 1 12"/>
          <p:cNvSpPr/>
          <p:nvPr/>
        </p:nvSpPr>
        <p:spPr>
          <a:xfrm>
            <a:off x="5259334" y="5261090"/>
            <a:ext cx="601417" cy="584047"/>
          </a:xfrm>
          <a:prstGeom prst="borderCallout1">
            <a:avLst>
              <a:gd name="adj1" fmla="val -3977"/>
              <a:gd name="adj2" fmla="val 32483"/>
              <a:gd name="adj3" fmla="val -25505"/>
              <a:gd name="adj4" fmla="val -54659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开关</a:t>
            </a:r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651026" y="3358713"/>
            <a:ext cx="139307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dirty="0" smtClean="0"/>
              <a:t>CCD</a:t>
            </a:r>
            <a:r>
              <a:rPr lang="zh-CN" altLang="en-US" sz="1100" b="1" dirty="0" smtClean="0"/>
              <a:t>显微镜</a:t>
            </a:r>
            <a:endParaRPr lang="en-US" altLang="zh-CN" sz="1100" b="1" dirty="0" smtClean="0"/>
          </a:p>
          <a:p>
            <a:r>
              <a:rPr lang="zh-CN" altLang="en-US" sz="1100" dirty="0" smtClean="0"/>
              <a:t>需调节至清晰</a:t>
            </a:r>
            <a:endParaRPr lang="zh-CN" altLang="en-US" sz="1100" dirty="0"/>
          </a:p>
        </p:txBody>
      </p:sp>
      <p:cxnSp>
        <p:nvCxnSpPr>
          <p:cNvPr id="19" name="直接箭头连接符 18"/>
          <p:cNvCxnSpPr/>
          <p:nvPr/>
        </p:nvCxnSpPr>
        <p:spPr>
          <a:xfrm>
            <a:off x="1458891" y="2339858"/>
            <a:ext cx="2769442" cy="246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558332" y="1910929"/>
            <a:ext cx="139307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b="1" dirty="0" smtClean="0"/>
              <a:t>金属丝</a:t>
            </a:r>
            <a:endParaRPr lang="en-US" altLang="zh-CN" sz="1100" b="1" dirty="0" smtClean="0"/>
          </a:p>
          <a:p>
            <a:r>
              <a:rPr lang="zh-CN" altLang="en-US" sz="1100" dirty="0" smtClean="0"/>
              <a:t>损坏、弯曲需更换</a:t>
            </a:r>
            <a:endParaRPr lang="zh-CN" altLang="en-US" sz="1100" dirty="0"/>
          </a:p>
        </p:txBody>
      </p:sp>
      <p:sp>
        <p:nvSpPr>
          <p:cNvPr id="23" name="文本框 22"/>
          <p:cNvSpPr txBox="1"/>
          <p:nvPr/>
        </p:nvSpPr>
        <p:spPr>
          <a:xfrm>
            <a:off x="694659" y="3936602"/>
            <a:ext cx="13930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b="1" dirty="0" smtClean="0"/>
              <a:t>高度调节</a:t>
            </a:r>
            <a:endParaRPr lang="zh-CN" altLang="en-US" sz="1100" b="1" dirty="0"/>
          </a:p>
        </p:txBody>
      </p:sp>
      <p:cxnSp>
        <p:nvCxnSpPr>
          <p:cNvPr id="24" name="直接箭头连接符 23"/>
          <p:cNvCxnSpPr/>
          <p:nvPr/>
        </p:nvCxnSpPr>
        <p:spPr>
          <a:xfrm>
            <a:off x="1447307" y="3517986"/>
            <a:ext cx="2653940" cy="708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>
            <a:off x="1406727" y="4069294"/>
            <a:ext cx="2821606" cy="918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644376" y="2859579"/>
            <a:ext cx="139307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b="1" dirty="0" smtClean="0"/>
              <a:t>叉丝组、</a:t>
            </a:r>
            <a:endParaRPr lang="en-US" altLang="zh-CN" sz="1100" b="1" dirty="0" smtClean="0"/>
          </a:p>
          <a:p>
            <a:r>
              <a:rPr lang="zh-CN" altLang="en-US" sz="1100" b="1" dirty="0" smtClean="0"/>
              <a:t>数字分划板</a:t>
            </a:r>
            <a:endParaRPr lang="zh-CN" altLang="en-US" sz="1100" b="1" dirty="0"/>
          </a:p>
        </p:txBody>
      </p:sp>
      <p:cxnSp>
        <p:nvCxnSpPr>
          <p:cNvPr id="32" name="直接箭头连接符 31"/>
          <p:cNvCxnSpPr/>
          <p:nvPr/>
        </p:nvCxnSpPr>
        <p:spPr>
          <a:xfrm>
            <a:off x="1447307" y="3152599"/>
            <a:ext cx="2781026" cy="8993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7585737" y="468227"/>
            <a:ext cx="139307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b="1" dirty="0" smtClean="0"/>
              <a:t>金属丝上端</a:t>
            </a:r>
            <a:r>
              <a:rPr lang="zh-CN" altLang="en-US" sz="1100" b="1" dirty="0"/>
              <a:t>固定</a:t>
            </a:r>
            <a:r>
              <a:rPr lang="zh-CN" altLang="en-US" sz="1100" b="1" dirty="0" smtClean="0"/>
              <a:t>（上夹头）</a:t>
            </a:r>
            <a:endParaRPr lang="en-US" altLang="zh-CN" sz="1100" b="1" dirty="0"/>
          </a:p>
          <a:p>
            <a:r>
              <a:rPr lang="zh-CN" altLang="en-US" sz="1100" dirty="0" smtClean="0"/>
              <a:t>拆卸需要十字改锥</a:t>
            </a:r>
            <a:endParaRPr lang="zh-CN" altLang="en-US" sz="1100" dirty="0"/>
          </a:p>
        </p:txBody>
      </p:sp>
      <p:cxnSp>
        <p:nvCxnSpPr>
          <p:cNvPr id="36" name="直接箭头连接符 35"/>
          <p:cNvCxnSpPr>
            <a:stCxn id="35" idx="1"/>
          </p:cNvCxnSpPr>
          <p:nvPr/>
        </p:nvCxnSpPr>
        <p:spPr>
          <a:xfrm flipH="1">
            <a:off x="4283507" y="768309"/>
            <a:ext cx="33022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7585736" y="3881767"/>
            <a:ext cx="139307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b="1" dirty="0" smtClean="0"/>
              <a:t>金属丝下端固定（下夹头）</a:t>
            </a:r>
            <a:endParaRPr lang="en-US" altLang="zh-CN" sz="1100" b="1" dirty="0" smtClean="0"/>
          </a:p>
          <a:p>
            <a:r>
              <a:rPr lang="zh-CN" altLang="en-US" sz="1100" dirty="0" smtClean="0"/>
              <a:t>位于分划板母座上</a:t>
            </a:r>
            <a:endParaRPr lang="zh-CN" altLang="en-US" sz="1100" dirty="0"/>
          </a:p>
        </p:txBody>
      </p:sp>
      <p:cxnSp>
        <p:nvCxnSpPr>
          <p:cNvPr id="40" name="直接箭头连接符 39"/>
          <p:cNvCxnSpPr>
            <a:stCxn id="42" idx="1"/>
          </p:cNvCxnSpPr>
          <p:nvPr/>
        </p:nvCxnSpPr>
        <p:spPr>
          <a:xfrm flipH="1" flipV="1">
            <a:off x="4470356" y="4753812"/>
            <a:ext cx="3198158" cy="290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/>
          <p:cNvSpPr/>
          <p:nvPr/>
        </p:nvSpPr>
        <p:spPr>
          <a:xfrm>
            <a:off x="7668514" y="4913169"/>
            <a:ext cx="159530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1100" kern="100" dirty="0">
                <a:ea typeface="仿宋_GB2312" panose="02010609030101010101" pitchFamily="49" charset="-122"/>
                <a:cs typeface="Times New Roman" panose="02020603050405020304" pitchFamily="18" charset="0"/>
              </a:rPr>
              <a:t>砝码</a:t>
            </a:r>
            <a:r>
              <a:rPr lang="zh-CN" altLang="zh-CN" sz="1100" kern="100" dirty="0" smtClean="0">
                <a:ea typeface="仿宋_GB2312" panose="02010609030101010101" pitchFamily="49" charset="-122"/>
                <a:cs typeface="Times New Roman" panose="02020603050405020304" pitchFamily="18" charset="0"/>
              </a:rPr>
              <a:t>支架</a:t>
            </a:r>
            <a:r>
              <a:rPr lang="zh-CN" altLang="en-US" sz="1100" kern="100" dirty="0" smtClean="0">
                <a:ea typeface="仿宋_GB2312" panose="02010609030101010101" pitchFamily="49" charset="-122"/>
                <a:cs typeface="Times New Roman" panose="02020603050405020304" pitchFamily="18" charset="0"/>
              </a:rPr>
              <a:t>（砝码托盘）</a:t>
            </a:r>
            <a:endParaRPr lang="zh-CN" altLang="en-US" sz="1100" dirty="0"/>
          </a:p>
        </p:txBody>
      </p:sp>
      <p:cxnSp>
        <p:nvCxnSpPr>
          <p:cNvPr id="44" name="直接箭头连接符 43"/>
          <p:cNvCxnSpPr>
            <a:stCxn id="10" idx="3"/>
          </p:cNvCxnSpPr>
          <p:nvPr/>
        </p:nvCxnSpPr>
        <p:spPr>
          <a:xfrm flipV="1">
            <a:off x="1816526" y="5536843"/>
            <a:ext cx="1718336" cy="3708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stCxn id="39" idx="1"/>
          </p:cNvCxnSpPr>
          <p:nvPr/>
        </p:nvCxnSpPr>
        <p:spPr>
          <a:xfrm flipH="1" flipV="1">
            <a:off x="4458082" y="4069295"/>
            <a:ext cx="3127654" cy="197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/>
          <p:cNvSpPr txBox="1"/>
          <p:nvPr/>
        </p:nvSpPr>
        <p:spPr>
          <a:xfrm>
            <a:off x="7554679" y="1934514"/>
            <a:ext cx="1393079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b="1" dirty="0" smtClean="0"/>
              <a:t>下横梁</a:t>
            </a:r>
            <a:endParaRPr lang="en-US" altLang="zh-CN" sz="1100" b="1" dirty="0" smtClean="0"/>
          </a:p>
          <a:p>
            <a:r>
              <a:rPr lang="zh-CN" altLang="en-US" sz="1100" dirty="0" smtClean="0"/>
              <a:t>如叉丝组（长方块）不在竖槽，需要调节横梁高度。</a:t>
            </a:r>
            <a:endParaRPr lang="en-US" altLang="zh-CN" sz="1100" dirty="0" smtClean="0"/>
          </a:p>
          <a:p>
            <a:r>
              <a:rPr lang="zh-CN" altLang="en-US" sz="1100" dirty="0" smtClean="0"/>
              <a:t>注意</a:t>
            </a:r>
            <a:r>
              <a:rPr lang="zh-CN" altLang="en-US" sz="1100" dirty="0"/>
              <a:t>竖</a:t>
            </a:r>
            <a:r>
              <a:rPr lang="zh-CN" altLang="en-US" sz="1100" dirty="0" smtClean="0"/>
              <a:t>槽应竖直。</a:t>
            </a:r>
            <a:endParaRPr lang="zh-CN" altLang="en-US" sz="1100" dirty="0"/>
          </a:p>
        </p:txBody>
      </p:sp>
      <p:cxnSp>
        <p:nvCxnSpPr>
          <p:cNvPr id="53" name="直接箭头连接符 52"/>
          <p:cNvCxnSpPr/>
          <p:nvPr/>
        </p:nvCxnSpPr>
        <p:spPr>
          <a:xfrm flipH="1">
            <a:off x="4328058" y="2506477"/>
            <a:ext cx="3226621" cy="14301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44433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3028" y="392415"/>
            <a:ext cx="4081046" cy="306078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89632" y="130805"/>
            <a:ext cx="139307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b="1" dirty="0" smtClean="0"/>
              <a:t>叉丝组、</a:t>
            </a:r>
            <a:endParaRPr lang="en-US" altLang="zh-CN" sz="1100" b="1" dirty="0" smtClean="0"/>
          </a:p>
          <a:p>
            <a:r>
              <a:rPr lang="zh-CN" altLang="en-US" sz="1100" b="1" dirty="0"/>
              <a:t>数字</a:t>
            </a:r>
            <a:r>
              <a:rPr lang="zh-CN" altLang="en-US" sz="1100" b="1" dirty="0" smtClean="0"/>
              <a:t>分划板</a:t>
            </a:r>
            <a:endParaRPr lang="en-US" altLang="zh-CN" sz="1100" b="1" dirty="0" smtClean="0"/>
          </a:p>
        </p:txBody>
      </p:sp>
      <p:cxnSp>
        <p:nvCxnSpPr>
          <p:cNvPr id="6" name="直接箭头连接符 5"/>
          <p:cNvCxnSpPr/>
          <p:nvPr/>
        </p:nvCxnSpPr>
        <p:spPr>
          <a:xfrm>
            <a:off x="1374669" y="261610"/>
            <a:ext cx="2485450" cy="10301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6392634" y="2254177"/>
            <a:ext cx="13930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b="1" dirty="0" smtClean="0"/>
              <a:t>调节高度和角度</a:t>
            </a:r>
            <a:endParaRPr lang="zh-CN" altLang="en-US" sz="1100" b="1" dirty="0"/>
          </a:p>
        </p:txBody>
      </p:sp>
      <p:cxnSp>
        <p:nvCxnSpPr>
          <p:cNvPr id="9" name="直接箭头连接符 8"/>
          <p:cNvCxnSpPr>
            <a:stCxn id="8" idx="1"/>
          </p:cNvCxnSpPr>
          <p:nvPr/>
        </p:nvCxnSpPr>
        <p:spPr>
          <a:xfrm flipH="1">
            <a:off x="4535179" y="2384982"/>
            <a:ext cx="1857455" cy="324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H="1">
            <a:off x="4829751" y="1930078"/>
            <a:ext cx="1857455" cy="324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6687206" y="1830518"/>
            <a:ext cx="13930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b="1" dirty="0" smtClean="0"/>
              <a:t>前后对焦调节</a:t>
            </a:r>
            <a:endParaRPr lang="zh-CN" altLang="en-US" sz="1100" b="1" dirty="0"/>
          </a:p>
        </p:txBody>
      </p:sp>
      <p:sp>
        <p:nvSpPr>
          <p:cNvPr id="14" name="文本框 13"/>
          <p:cNvSpPr txBox="1"/>
          <p:nvPr/>
        </p:nvSpPr>
        <p:spPr>
          <a:xfrm>
            <a:off x="6638111" y="0"/>
            <a:ext cx="1393079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b="1" dirty="0" smtClean="0"/>
              <a:t>下夹头。</a:t>
            </a:r>
            <a:endParaRPr lang="en-US" altLang="zh-CN" sz="1100" b="1" dirty="0" smtClean="0"/>
          </a:p>
          <a:p>
            <a:r>
              <a:rPr lang="zh-CN" altLang="en-US" sz="1100" b="1" dirty="0" smtClean="0"/>
              <a:t>取下托盘，用十字螺丝刀松开螺丝，更换金属丝后再上紧。</a:t>
            </a:r>
            <a:endParaRPr lang="zh-CN" altLang="en-US" sz="1100" b="1" dirty="0"/>
          </a:p>
        </p:txBody>
      </p:sp>
      <p:cxnSp>
        <p:nvCxnSpPr>
          <p:cNvPr id="15" name="直接箭头连接符 14"/>
          <p:cNvCxnSpPr/>
          <p:nvPr/>
        </p:nvCxnSpPr>
        <p:spPr>
          <a:xfrm flipH="1">
            <a:off x="3923551" y="88916"/>
            <a:ext cx="2763657" cy="8551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图片 17"/>
          <p:cNvPicPr>
            <a:picLocks noChangeAspect="1"/>
          </p:cNvPicPr>
          <p:nvPr/>
        </p:nvPicPr>
        <p:blipFill rotWithShape="1">
          <a:blip r:embed="rId3"/>
          <a:srcRect t="17647"/>
          <a:stretch/>
        </p:blipFill>
        <p:spPr>
          <a:xfrm>
            <a:off x="4468720" y="3615249"/>
            <a:ext cx="3187088" cy="2885906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250100" y="4096400"/>
            <a:ext cx="3617694" cy="1923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/>
              <a:t>分划板调节</a:t>
            </a:r>
            <a:endParaRPr lang="en-US" altLang="zh-CN" sz="2000" b="1" dirty="0" smtClean="0"/>
          </a:p>
          <a:p>
            <a:r>
              <a:rPr lang="zh-CN" altLang="en-US" sz="1100" dirty="0" smtClean="0"/>
              <a:t>       叉丝组上有</a:t>
            </a:r>
            <a:r>
              <a:rPr lang="zh-CN" altLang="en-US" sz="1100" dirty="0"/>
              <a:t>内、中、外</a:t>
            </a:r>
            <a:r>
              <a:rPr lang="en-US" altLang="zh-CN" sz="1100" dirty="0" smtClean="0"/>
              <a:t>3</a:t>
            </a:r>
            <a:r>
              <a:rPr lang="zh-CN" altLang="en-US" sz="1100" dirty="0" smtClean="0"/>
              <a:t>组开槽。</a:t>
            </a:r>
            <a:endParaRPr lang="en-US" altLang="zh-CN" sz="1100" dirty="0" smtClean="0"/>
          </a:p>
          <a:p>
            <a:r>
              <a:rPr lang="zh-CN" altLang="en-US" sz="1100" dirty="0" smtClean="0"/>
              <a:t>       结构上为：分划板玻璃片放置在分划板支架（中</a:t>
            </a:r>
            <a:r>
              <a:rPr lang="zh-CN" altLang="en-US" sz="1100" dirty="0"/>
              <a:t>槽</a:t>
            </a:r>
            <a:r>
              <a:rPr lang="zh-CN" altLang="en-US" sz="1100" dirty="0" smtClean="0"/>
              <a:t>）并用小卡环（内</a:t>
            </a:r>
            <a:r>
              <a:rPr lang="zh-CN" altLang="en-US" sz="1100" dirty="0"/>
              <a:t>槽</a:t>
            </a:r>
            <a:r>
              <a:rPr lang="zh-CN" altLang="en-US" sz="1100" dirty="0" smtClean="0"/>
              <a:t>）固定，然后分划板支架放在叉丝组圆槽中并用大卡环（外</a:t>
            </a:r>
            <a:r>
              <a:rPr lang="zh-CN" altLang="en-US" sz="1100" dirty="0"/>
              <a:t>槽</a:t>
            </a:r>
            <a:r>
              <a:rPr lang="zh-CN" altLang="en-US" sz="1100" dirty="0" smtClean="0"/>
              <a:t>）紧固。</a:t>
            </a:r>
            <a:endParaRPr lang="en-US" altLang="zh-CN" sz="1100" dirty="0" smtClean="0"/>
          </a:p>
          <a:p>
            <a:r>
              <a:rPr lang="zh-CN" altLang="en-US" sz="1100" dirty="0" smtClean="0"/>
              <a:t>       长时间松动后可能分划板会旋转。</a:t>
            </a:r>
            <a:r>
              <a:rPr lang="zh-CN" altLang="en-US" sz="1100" b="1" dirty="0" smtClean="0"/>
              <a:t>一般调节方法是松开大卡环（外槽），调节分划板支架（中槽）至分划板方向正确，然后上紧大卡环（外槽）。</a:t>
            </a:r>
            <a:r>
              <a:rPr lang="zh-CN" altLang="en-US" sz="1100" dirty="0" smtClean="0"/>
              <a:t>由于上紧大卡环可能会带动分划板支架，所以需要考虑预留提前量，或多次调节。</a:t>
            </a:r>
            <a:endParaRPr lang="zh-CN" altLang="en-US" sz="1100" dirty="0"/>
          </a:p>
        </p:txBody>
      </p:sp>
      <p:cxnSp>
        <p:nvCxnSpPr>
          <p:cNvPr id="21" name="直接连接符 20"/>
          <p:cNvCxnSpPr/>
          <p:nvPr/>
        </p:nvCxnSpPr>
        <p:spPr>
          <a:xfrm>
            <a:off x="3923551" y="1368532"/>
            <a:ext cx="2225636" cy="3252563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90618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779</TotalTime>
  <Words>909</Words>
  <Application>Microsoft Office PowerPoint</Application>
  <PresentationFormat>全屏显示(4:3)</PresentationFormat>
  <Paragraphs>121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2" baseType="lpstr">
      <vt:lpstr>等线</vt:lpstr>
      <vt:lpstr>等线 Light</vt:lpstr>
      <vt:lpstr>仿宋_GB2312</vt:lpstr>
      <vt:lpstr>黑体</vt:lpstr>
      <vt:lpstr>华文楷体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china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张海龙</dc:creator>
  <cp:lastModifiedBy>张海龙</cp:lastModifiedBy>
  <cp:revision>48</cp:revision>
  <dcterms:created xsi:type="dcterms:W3CDTF">2022-08-26T12:52:55Z</dcterms:created>
  <dcterms:modified xsi:type="dcterms:W3CDTF">2022-09-01T01:34:29Z</dcterms:modified>
</cp:coreProperties>
</file>