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 id="2147483661" r:id="rId2"/>
    <p:sldMasterId id="2147483673" r:id="rId3"/>
  </p:sldMasterIdLst>
  <p:notesMasterIdLst>
    <p:notesMasterId r:id="rId55"/>
  </p:notesMasterIdLst>
  <p:handoutMasterIdLst>
    <p:handoutMasterId r:id="rId56"/>
  </p:handoutMasterIdLst>
  <p:sldIdLst>
    <p:sldId id="258" r:id="rId4"/>
    <p:sldId id="301" r:id="rId5"/>
    <p:sldId id="262" r:id="rId6"/>
    <p:sldId id="302" r:id="rId7"/>
    <p:sldId id="303" r:id="rId8"/>
    <p:sldId id="263" r:id="rId9"/>
    <p:sldId id="304" r:id="rId10"/>
    <p:sldId id="306" r:id="rId11"/>
    <p:sldId id="308" r:id="rId12"/>
    <p:sldId id="309" r:id="rId13"/>
    <p:sldId id="271" r:id="rId14"/>
    <p:sldId id="310" r:id="rId15"/>
    <p:sldId id="311" r:id="rId16"/>
    <p:sldId id="292" r:id="rId17"/>
    <p:sldId id="313" r:id="rId18"/>
    <p:sldId id="294" r:id="rId19"/>
    <p:sldId id="314" r:id="rId20"/>
    <p:sldId id="296"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298" r:id="rId34"/>
    <p:sldId id="327" r:id="rId35"/>
    <p:sldId id="328" r:id="rId36"/>
    <p:sldId id="330" r:id="rId37"/>
    <p:sldId id="332" r:id="rId38"/>
    <p:sldId id="333" r:id="rId39"/>
    <p:sldId id="335" r:id="rId40"/>
    <p:sldId id="336" r:id="rId41"/>
    <p:sldId id="299" r:id="rId42"/>
    <p:sldId id="266" r:id="rId43"/>
    <p:sldId id="307" r:id="rId44"/>
    <p:sldId id="268" r:id="rId45"/>
    <p:sldId id="269" r:id="rId46"/>
    <p:sldId id="312" r:id="rId47"/>
    <p:sldId id="284" r:id="rId48"/>
    <p:sldId id="283" r:id="rId49"/>
    <p:sldId id="286" r:id="rId50"/>
    <p:sldId id="293" r:id="rId51"/>
    <p:sldId id="329" r:id="rId52"/>
    <p:sldId id="331" r:id="rId53"/>
    <p:sldId id="334"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9125"/>
    <a:srgbClr val="C68A3A"/>
    <a:srgbClr val="DDDDDD"/>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34559" autoAdjust="0"/>
    <p:restoredTop sz="86456" autoAdjust="0"/>
  </p:normalViewPr>
  <p:slideViewPr>
    <p:cSldViewPr>
      <p:cViewPr varScale="1">
        <p:scale>
          <a:sx n="57" d="100"/>
          <a:sy n="57" d="100"/>
        </p:scale>
        <p:origin x="-8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6"/>
    </p:cViewPr>
  </p:sorterViewPr>
  <p:notesViewPr>
    <p:cSldViewPr>
      <p:cViewPr varScale="1">
        <p:scale>
          <a:sx n="51" d="100"/>
          <a:sy n="51" d="100"/>
        </p:scale>
        <p:origin x="-291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C77F7B-3036-4C8E-99B8-0E9FFE4719CA}" type="datetimeFigureOut">
              <a:rPr lang="zh-CN" altLang="en-US" smtClean="0"/>
              <a:pPr/>
              <a:t>2014/12/19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9903E7-BB65-4C79-91DF-383EC32A2C2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0C490-BD87-4F9A-9BBB-F3752D1E4678}" type="datetimeFigureOut">
              <a:rPr lang="zh-CN" altLang="en-US" smtClean="0"/>
              <a:pPr/>
              <a:t>2014/12/19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6B591-CD01-4ABB-8959-234CFB916C81}" type="slidenum">
              <a:rPr lang="zh-CN" altLang="en-US" smtClean="0"/>
              <a:pPr/>
              <a:t>‹#›</a:t>
            </a:fld>
            <a:endParaRPr lang="zh-CN" altLang="en-US"/>
          </a:p>
        </p:txBody>
      </p:sp>
      <p:sp>
        <p:nvSpPr>
          <p:cNvPr id="8" name="矩形 7"/>
          <p:cNvSpPr/>
          <p:nvPr/>
        </p:nvSpPr>
        <p:spPr>
          <a:xfrm>
            <a:off x="1857364" y="5214942"/>
            <a:ext cx="3429000" cy="646331"/>
          </a:xfrm>
          <a:prstGeom prst="rect">
            <a:avLst/>
          </a:prstGeom>
        </p:spPr>
        <p:txBody>
          <a:bodyPr>
            <a:spAutoFit/>
          </a:bodyPr>
          <a:lstStyle/>
          <a:p>
            <a:endParaRPr lang="zh-CN" altLang="en-US" dirty="0" smtClean="0"/>
          </a:p>
          <a:p>
            <a:r>
              <a:rPr lang="en-US" altLang="zh-CN" dirty="0" smtClean="0"/>
              <a:t>3</a:t>
            </a:r>
            <a:r>
              <a:rPr lang="zh-CN" altLang="en-US" dirty="0" smtClean="0"/>
              <a:t>．参考代码   </a:t>
            </a:r>
            <a:r>
              <a:rPr lang="en-US" altLang="zh-CN" dirty="0" smtClean="0"/>
              <a:t>shiyan.jsp</a:t>
            </a:r>
            <a:endParaRPr lang="zh-CN" alt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
        <p:nvSpPr>
          <p:cNvPr id="4" name="页脚占位符 3"/>
          <p:cNvSpPr>
            <a:spLocks noGrp="1"/>
          </p:cNvSpPr>
          <p:nvPr>
            <p:ph type="ftr" sz="quarter" idx="10"/>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E0B6B591-CD01-4ABB-8959-234CFB916C81}"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CE8DC30-0AF4-469A-B213-000BA37D3360}"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97A723-3C00-45B0-BBF2-A26A49D4920F}"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16CDC6-E5AF-45E2-BB36-F0FC62330053}"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9DA1B2-696F-4199-A268-54382D2D9132}"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769991A-EE0D-4E16-9BE8-C3E081DDEB39}"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07A7CB-C078-40A7-A6A4-F0DC396CCE5F}"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6586695-1D0C-433D-BD99-00F74F245952}"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CE47E8-AC09-406D-BF5E-B5C7BC173FB5}"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A63838-03BE-4F7F-A461-AB18DA08F87E}" type="datetime1">
              <a:rPr lang="zh-CN" altLang="en-US" smtClean="0"/>
              <a:pPr/>
              <a:t>2014/12/19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E08D57-497A-43D9-9879-E693A03DD97A}" type="datetime1">
              <a:rPr lang="zh-CN" altLang="en-US" smtClean="0"/>
              <a:pPr/>
              <a:t>2014/12/19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FB33AF-977C-4443-9607-F3C2426C1DC4}" type="datetime1">
              <a:rPr lang="zh-CN" altLang="en-US" smtClean="0"/>
              <a:pPr/>
              <a:t>2014/12/19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00034" y="1571612"/>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961B71-23BC-4FBB-BB95-72EF65C9C5D0}"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1F610A-C30E-48D9-9F91-77A5D255F704}" type="slidenum">
              <a:rPr lang="zh-CN" altLang="en-US" smtClean="0"/>
              <a:pPr/>
              <a:t>‹#›</a:t>
            </a:fld>
            <a:endParaRPr lang="zh-CN" altLang="en-US"/>
          </a:p>
        </p:txBody>
      </p:sp>
      <p:grpSp>
        <p:nvGrpSpPr>
          <p:cNvPr id="7" name="Group 15"/>
          <p:cNvGrpSpPr>
            <a:grpSpLocks/>
          </p:cNvGrpSpPr>
          <p:nvPr userDrawn="1"/>
        </p:nvGrpSpPr>
        <p:grpSpPr bwMode="auto">
          <a:xfrm>
            <a:off x="7286644" y="0"/>
            <a:ext cx="1857356" cy="357166"/>
            <a:chOff x="768" y="3456"/>
            <a:chExt cx="1200" cy="192"/>
          </a:xfrm>
          <a:solidFill>
            <a:srgbClr val="FFC000"/>
          </a:solidFill>
        </p:grpSpPr>
        <p:sp>
          <p:nvSpPr>
            <p:cNvPr id="8" name="AutoShape 16">
              <a:hlinkClick r:id="" action="ppaction://hlinkshowjump?jump=firstslide" highlightClick="1"/>
            </p:cNvPr>
            <p:cNvSpPr>
              <a:spLocks noChangeArrowheads="1"/>
            </p:cNvSpPr>
            <p:nvPr userDrawn="1"/>
          </p:nvSpPr>
          <p:spPr bwMode="auto">
            <a:xfrm>
              <a:off x="768" y="3456"/>
              <a:ext cx="288" cy="192"/>
            </a:xfrm>
            <a:prstGeom prst="actionButtonBeginning">
              <a:avLst/>
            </a:prstGeom>
            <a:grpFill/>
            <a:ln w="9525">
              <a:noFill/>
              <a:miter lim="800000"/>
              <a:headEnd/>
              <a:tailEnd/>
            </a:ln>
            <a:effectLst/>
          </p:spPr>
          <p:txBody>
            <a:bodyPr wrap="none" anchor="ctr"/>
            <a:lstStyle/>
            <a:p>
              <a:endParaRPr lang="zh-CN" altLang="en-US"/>
            </a:p>
          </p:txBody>
        </p:sp>
        <p:sp>
          <p:nvSpPr>
            <p:cNvPr id="9" name="AutoShape 17">
              <a:hlinkClick r:id="" action="ppaction://hlinkshowjump?jump=previousslide" highlightClick="1"/>
            </p:cNvPr>
            <p:cNvSpPr>
              <a:spLocks noChangeArrowheads="1"/>
            </p:cNvSpPr>
            <p:nvPr userDrawn="1"/>
          </p:nvSpPr>
          <p:spPr bwMode="auto">
            <a:xfrm>
              <a:off x="1056" y="3456"/>
              <a:ext cx="336" cy="192"/>
            </a:xfrm>
            <a:prstGeom prst="actionButtonBackPrevious">
              <a:avLst/>
            </a:prstGeom>
            <a:grpFill/>
            <a:ln w="9525">
              <a:noFill/>
              <a:miter lim="800000"/>
              <a:headEnd/>
              <a:tailEnd/>
            </a:ln>
            <a:effectLst/>
          </p:spPr>
          <p:txBody>
            <a:bodyPr wrap="none" anchor="ctr"/>
            <a:lstStyle/>
            <a:p>
              <a:endParaRPr lang="zh-CN" altLang="en-US"/>
            </a:p>
          </p:txBody>
        </p:sp>
        <p:sp>
          <p:nvSpPr>
            <p:cNvPr id="10" name="AutoShape 18">
              <a:hlinkClick r:id="" action="ppaction://hlinkshowjump?jump=nextslide" highlightClick="1"/>
            </p:cNvPr>
            <p:cNvSpPr>
              <a:spLocks noChangeArrowheads="1"/>
            </p:cNvSpPr>
            <p:nvPr userDrawn="1"/>
          </p:nvSpPr>
          <p:spPr bwMode="auto">
            <a:xfrm>
              <a:off x="1392" y="3456"/>
              <a:ext cx="288" cy="192"/>
            </a:xfrm>
            <a:prstGeom prst="actionButtonForwardNext">
              <a:avLst/>
            </a:prstGeom>
            <a:grpFill/>
            <a:ln w="9525">
              <a:noFill/>
              <a:miter lim="800000"/>
              <a:headEnd/>
              <a:tailEnd/>
            </a:ln>
            <a:effectLst/>
          </p:spPr>
          <p:txBody>
            <a:bodyPr wrap="none" anchor="ctr"/>
            <a:lstStyle/>
            <a:p>
              <a:endParaRPr lang="zh-CN" altLang="en-US"/>
            </a:p>
          </p:txBody>
        </p:sp>
        <p:sp>
          <p:nvSpPr>
            <p:cNvPr id="11" name="AutoShape 19">
              <a:hlinkClick r:id="" action="ppaction://hlinkshowjump?jump=lastslide" highlightClick="1"/>
            </p:cNvPr>
            <p:cNvSpPr>
              <a:spLocks noChangeArrowheads="1"/>
            </p:cNvSpPr>
            <p:nvPr userDrawn="1"/>
          </p:nvSpPr>
          <p:spPr bwMode="auto">
            <a:xfrm>
              <a:off x="1680" y="3456"/>
              <a:ext cx="288" cy="192"/>
            </a:xfrm>
            <a:prstGeom prst="actionButtonEnd">
              <a:avLst/>
            </a:prstGeom>
            <a:grpFill/>
            <a:ln w="9525">
              <a:no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305925D-7DE0-456B-A891-B63A6044F622}"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2625177-B50F-48E3-8615-00F79B0B9DB6}"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0D56CC-E1B5-4E3A-B609-FFF5C50AF50E}"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419F22-BC3F-4845-9102-E728383A83AF}"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B3C8A-88FF-49F7-99A4-B66B926F2FA7}"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D17D2-FCFC-4804-B97D-26DEE28E4388}"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239E51-2D8B-44F1-BFF2-AB47D3A0D79C}"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6C4444-C15F-4323-8F4D-2BF033AFD24A}"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E42FE-7471-4627-92EB-D020B78F487A}" type="slidenum">
              <a:rPr lang="zh-CN" altLang="en-US" smtClean="0"/>
              <a:pPr/>
              <a:t>‹#›</a:t>
            </a:fld>
            <a:endParaRPr lang="zh-CN" altLang="en-US"/>
          </a:p>
        </p:txBody>
      </p:sp>
      <p:grpSp>
        <p:nvGrpSpPr>
          <p:cNvPr id="7" name="Group 15"/>
          <p:cNvGrpSpPr>
            <a:grpSpLocks/>
          </p:cNvGrpSpPr>
          <p:nvPr userDrawn="1"/>
        </p:nvGrpSpPr>
        <p:grpSpPr bwMode="auto">
          <a:xfrm>
            <a:off x="6910382" y="0"/>
            <a:ext cx="2233618" cy="428628"/>
            <a:chOff x="768" y="3456"/>
            <a:chExt cx="1200" cy="192"/>
          </a:xfrm>
          <a:solidFill>
            <a:srgbClr val="FFFF00"/>
          </a:solidFill>
        </p:grpSpPr>
        <p:sp>
          <p:nvSpPr>
            <p:cNvPr id="8" name="AutoShape 16">
              <a:hlinkClick r:id="" action="ppaction://hlinkshowjump?jump=firstslide" highlightClick="1"/>
            </p:cNvPr>
            <p:cNvSpPr>
              <a:spLocks noChangeArrowheads="1"/>
            </p:cNvSpPr>
            <p:nvPr userDrawn="1"/>
          </p:nvSpPr>
          <p:spPr bwMode="auto">
            <a:xfrm>
              <a:off x="768" y="3456"/>
              <a:ext cx="288" cy="192"/>
            </a:xfrm>
            <a:prstGeom prst="actionButtonBeginning">
              <a:avLst/>
            </a:prstGeom>
            <a:grpFill/>
            <a:ln w="9525">
              <a:noFill/>
              <a:miter lim="800000"/>
              <a:headEnd/>
              <a:tailEnd/>
            </a:ln>
            <a:effectLst/>
          </p:spPr>
          <p:txBody>
            <a:bodyPr wrap="none" anchor="ctr"/>
            <a:lstStyle/>
            <a:p>
              <a:endParaRPr lang="zh-CN" altLang="en-US"/>
            </a:p>
          </p:txBody>
        </p:sp>
        <p:sp>
          <p:nvSpPr>
            <p:cNvPr id="9" name="AutoShape 17">
              <a:hlinkClick r:id="" action="ppaction://hlinkshowjump?jump=previousslide" highlightClick="1"/>
            </p:cNvPr>
            <p:cNvSpPr>
              <a:spLocks noChangeArrowheads="1"/>
            </p:cNvSpPr>
            <p:nvPr userDrawn="1"/>
          </p:nvSpPr>
          <p:spPr bwMode="auto">
            <a:xfrm>
              <a:off x="1056" y="3456"/>
              <a:ext cx="336" cy="192"/>
            </a:xfrm>
            <a:prstGeom prst="actionButtonBackPrevious">
              <a:avLst/>
            </a:prstGeom>
            <a:grpFill/>
            <a:ln w="9525">
              <a:noFill/>
              <a:miter lim="800000"/>
              <a:headEnd/>
              <a:tailEnd/>
            </a:ln>
            <a:effectLst/>
          </p:spPr>
          <p:txBody>
            <a:bodyPr wrap="none" anchor="ctr"/>
            <a:lstStyle/>
            <a:p>
              <a:endParaRPr lang="zh-CN" altLang="en-US"/>
            </a:p>
          </p:txBody>
        </p:sp>
        <p:sp>
          <p:nvSpPr>
            <p:cNvPr id="10" name="AutoShape 18">
              <a:hlinkClick r:id="" action="ppaction://hlinkshowjump?jump=nextslide" highlightClick="1"/>
            </p:cNvPr>
            <p:cNvSpPr>
              <a:spLocks noChangeArrowheads="1"/>
            </p:cNvSpPr>
            <p:nvPr userDrawn="1"/>
          </p:nvSpPr>
          <p:spPr bwMode="auto">
            <a:xfrm>
              <a:off x="1392" y="3456"/>
              <a:ext cx="288" cy="192"/>
            </a:xfrm>
            <a:prstGeom prst="actionButtonForwardNext">
              <a:avLst/>
            </a:prstGeom>
            <a:grpFill/>
            <a:ln w="9525">
              <a:noFill/>
              <a:miter lim="800000"/>
              <a:headEnd/>
              <a:tailEnd/>
            </a:ln>
            <a:effectLst/>
          </p:spPr>
          <p:txBody>
            <a:bodyPr wrap="none" anchor="ctr"/>
            <a:lstStyle/>
            <a:p>
              <a:endParaRPr lang="zh-CN" altLang="en-US"/>
            </a:p>
          </p:txBody>
        </p:sp>
        <p:sp>
          <p:nvSpPr>
            <p:cNvPr id="11" name="AutoShape 19">
              <a:hlinkClick r:id="" action="ppaction://hlinkshowjump?jump=lastslide" highlightClick="1"/>
            </p:cNvPr>
            <p:cNvSpPr>
              <a:spLocks noChangeArrowheads="1"/>
            </p:cNvSpPr>
            <p:nvPr userDrawn="1"/>
          </p:nvSpPr>
          <p:spPr bwMode="auto">
            <a:xfrm>
              <a:off x="1680" y="3456"/>
              <a:ext cx="288" cy="192"/>
            </a:xfrm>
            <a:prstGeom prst="actionButtonEnd">
              <a:avLst/>
            </a:prstGeom>
            <a:grpFill/>
            <a:ln w="9525">
              <a:no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806FD1-95D7-4E19-800D-04099E4B53EC}"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4504E9A-2CFC-4C56-A9AD-0433A68C62D1}" type="datetime1">
              <a:rPr lang="zh-CN" altLang="en-US" smtClean="0"/>
              <a:pPr/>
              <a:t>2014/12/19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922558-966C-440C-9380-CD5C277EAE68}" type="datetime1">
              <a:rPr lang="zh-CN" altLang="en-US" smtClean="0"/>
              <a:pPr/>
              <a:t>2014/12/19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5D8F5A-7735-432E-84C3-E0C69B24523B}"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DFEAED-99F8-463D-A49B-62BD81838DED}" type="datetime1">
              <a:rPr lang="zh-CN" altLang="en-US" smtClean="0"/>
              <a:pPr/>
              <a:t>2014/12/19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AAC0A8-CEA5-43AB-A2A4-C3FA100E0BDE}"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3B9A92B-8180-4109-9155-2974D8D5E40D}"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A01788-5590-47B8-B210-E6C58FFF6E84}"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B2A87F-4514-4357-82C0-198D00B5CC6C}" type="datetime1">
              <a:rPr lang="zh-CN" altLang="en-US" smtClean="0"/>
              <a:pPr/>
              <a:t>2014/12/19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E42FE-7471-4627-92EB-D020B78F487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BEAEF4-C8F3-432A-A110-3DA4CD18F40B}"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323CC7-50CD-42EB-B974-89C4C456CBC2}" type="datetime1">
              <a:rPr lang="zh-CN" altLang="en-US" smtClean="0"/>
              <a:pPr/>
              <a:t>2014/12/19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AD7185-A06B-4D59-8172-2B77E2AFE0BC}" type="datetime1">
              <a:rPr lang="zh-CN" altLang="en-US" smtClean="0"/>
              <a:pPr/>
              <a:t>2014/12/19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descr="封皮2.png"/>
          <p:cNvPicPr>
            <a:picLocks noChangeAspect="1"/>
          </p:cNvPicPr>
          <p:nvPr userDrawn="1"/>
        </p:nvPicPr>
        <p:blipFill>
          <a:blip r:embed="rId2"/>
          <a:stretch>
            <a:fillRect/>
          </a:stretch>
        </p:blipFill>
        <p:spPr>
          <a:xfrm>
            <a:off x="0" y="0"/>
            <a:ext cx="9144000" cy="6858000"/>
          </a:xfrm>
          <a:prstGeom prst="rect">
            <a:avLst/>
          </a:prstGeom>
        </p:spPr>
      </p:pic>
      <p:sp>
        <p:nvSpPr>
          <p:cNvPr id="2" name="日期占位符 1"/>
          <p:cNvSpPr>
            <a:spLocks noGrp="1"/>
          </p:cNvSpPr>
          <p:nvPr>
            <p:ph type="dt" sz="half" idx="10"/>
          </p:nvPr>
        </p:nvSpPr>
        <p:spPr/>
        <p:txBody>
          <a:bodyPr/>
          <a:lstStyle/>
          <a:p>
            <a:fld id="{562C86FC-C77D-4E3B-B831-A1C263EA7C51}" type="datetime1">
              <a:rPr lang="zh-CN" altLang="en-US" smtClean="0"/>
              <a:pPr/>
              <a:t>2014/12/19</a:t>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a:xfrm>
            <a:off x="8429652" y="6356350"/>
            <a:ext cx="257148" cy="365125"/>
          </a:xfrm>
        </p:spPr>
        <p:txBody>
          <a:bodyPr/>
          <a:lstStyle/>
          <a:p>
            <a:fld id="{4DB2B472-7056-4097-B1AD-E5AC1B75627E}" type="slidenum">
              <a:rPr lang="zh-CN" altLang="en-US" smtClean="0"/>
              <a:pPr/>
              <a:t>‹#›</a:t>
            </a:fld>
            <a:endParaRPr lang="zh-CN" altLang="en-US" dirty="0"/>
          </a:p>
        </p:txBody>
      </p:sp>
      <p:grpSp>
        <p:nvGrpSpPr>
          <p:cNvPr id="7" name="Group 15"/>
          <p:cNvGrpSpPr>
            <a:grpSpLocks/>
          </p:cNvGrpSpPr>
          <p:nvPr userDrawn="1"/>
        </p:nvGrpSpPr>
        <p:grpSpPr bwMode="auto">
          <a:xfrm>
            <a:off x="6910382" y="0"/>
            <a:ext cx="2233618" cy="428628"/>
            <a:chOff x="768" y="3456"/>
            <a:chExt cx="1200" cy="192"/>
          </a:xfrm>
          <a:solidFill>
            <a:schemeClr val="accent4">
              <a:lumMod val="60000"/>
              <a:lumOff val="40000"/>
            </a:schemeClr>
          </a:solidFill>
        </p:grpSpPr>
        <p:sp>
          <p:nvSpPr>
            <p:cNvPr id="8" name="AutoShape 16">
              <a:hlinkClick r:id="" action="ppaction://hlinkshowjump?jump=firstslide" highlightClick="1"/>
            </p:cNvPr>
            <p:cNvSpPr>
              <a:spLocks noChangeArrowheads="1"/>
            </p:cNvSpPr>
            <p:nvPr userDrawn="1"/>
          </p:nvSpPr>
          <p:spPr bwMode="auto">
            <a:xfrm>
              <a:off x="768" y="3456"/>
              <a:ext cx="288" cy="192"/>
            </a:xfrm>
            <a:prstGeom prst="actionButtonBeginning">
              <a:avLst/>
            </a:prstGeom>
            <a:grpFill/>
            <a:ln w="9525">
              <a:noFill/>
              <a:miter lim="800000"/>
              <a:headEnd/>
              <a:tailEnd/>
            </a:ln>
            <a:effectLst/>
          </p:spPr>
          <p:txBody>
            <a:bodyPr wrap="none" anchor="ctr"/>
            <a:lstStyle/>
            <a:p>
              <a:endParaRPr lang="zh-CN" altLang="en-US"/>
            </a:p>
          </p:txBody>
        </p:sp>
        <p:sp>
          <p:nvSpPr>
            <p:cNvPr id="9" name="AutoShape 17">
              <a:hlinkClick r:id="" action="ppaction://hlinkshowjump?jump=previousslide" highlightClick="1"/>
            </p:cNvPr>
            <p:cNvSpPr>
              <a:spLocks noChangeArrowheads="1"/>
            </p:cNvSpPr>
            <p:nvPr userDrawn="1"/>
          </p:nvSpPr>
          <p:spPr bwMode="auto">
            <a:xfrm>
              <a:off x="1056" y="3456"/>
              <a:ext cx="336" cy="192"/>
            </a:xfrm>
            <a:prstGeom prst="actionButtonBackPrevious">
              <a:avLst/>
            </a:prstGeom>
            <a:grpFill/>
            <a:ln w="9525">
              <a:noFill/>
              <a:miter lim="800000"/>
              <a:headEnd/>
              <a:tailEnd/>
            </a:ln>
            <a:effectLst/>
          </p:spPr>
          <p:txBody>
            <a:bodyPr wrap="none" anchor="ctr"/>
            <a:lstStyle/>
            <a:p>
              <a:endParaRPr lang="zh-CN" altLang="en-US"/>
            </a:p>
          </p:txBody>
        </p:sp>
        <p:sp>
          <p:nvSpPr>
            <p:cNvPr id="10" name="AutoShape 18">
              <a:hlinkClick r:id="" action="ppaction://hlinkshowjump?jump=nextslide" highlightClick="1"/>
            </p:cNvPr>
            <p:cNvSpPr>
              <a:spLocks noChangeArrowheads="1"/>
            </p:cNvSpPr>
            <p:nvPr userDrawn="1"/>
          </p:nvSpPr>
          <p:spPr bwMode="auto">
            <a:xfrm>
              <a:off x="1392" y="3456"/>
              <a:ext cx="288" cy="192"/>
            </a:xfrm>
            <a:prstGeom prst="actionButtonForwardNext">
              <a:avLst/>
            </a:prstGeom>
            <a:grpFill/>
            <a:ln w="9525">
              <a:noFill/>
              <a:miter lim="800000"/>
              <a:headEnd/>
              <a:tailEnd/>
            </a:ln>
            <a:effectLst/>
          </p:spPr>
          <p:txBody>
            <a:bodyPr wrap="none" anchor="ctr"/>
            <a:lstStyle/>
            <a:p>
              <a:endParaRPr lang="zh-CN" altLang="en-US"/>
            </a:p>
          </p:txBody>
        </p:sp>
        <p:sp>
          <p:nvSpPr>
            <p:cNvPr id="11" name="AutoShape 19">
              <a:hlinkClick r:id="" action="ppaction://hlinkshowjump?jump=lastslide" highlightClick="1"/>
            </p:cNvPr>
            <p:cNvSpPr>
              <a:spLocks noChangeArrowheads="1"/>
            </p:cNvSpPr>
            <p:nvPr userDrawn="1"/>
          </p:nvSpPr>
          <p:spPr bwMode="auto">
            <a:xfrm>
              <a:off x="1680" y="3456"/>
              <a:ext cx="288" cy="192"/>
            </a:xfrm>
            <a:prstGeom prst="actionButtonEnd">
              <a:avLst/>
            </a:prstGeom>
            <a:grpFill/>
            <a:ln w="9525">
              <a:no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A0DA96-24A8-4E5B-9F9E-0F67EC8207C8}" type="datetime1">
              <a:rPr lang="zh-CN" altLang="en-US" smtClean="0"/>
              <a:pPr/>
              <a:t>2014/12/19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A3DE027-B692-4870-B360-30626EAE98F0}" type="datetime1">
              <a:rPr lang="zh-CN" altLang="en-US" smtClean="0"/>
              <a:pPr/>
              <a:t>2014/12/19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1F610A-C30E-48D9-9F91-77A5D255F70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4DE4E-46E3-4021-8D71-7F65C8B4C2FF}" type="datetime1">
              <a:rPr lang="zh-CN" altLang="en-US" smtClean="0"/>
              <a:pPr/>
              <a:t>2014/12/19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F610A-C30E-48D9-9F91-77A5D255F7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081FA-8F9F-4687-A1CD-984FD941D574}" type="datetime1">
              <a:rPr lang="zh-CN" altLang="en-US" smtClean="0"/>
              <a:pPr/>
              <a:t>2014/12/19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B3C8A-88FF-49F7-99A4-B66B926F2FA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pic>
        <p:nvPicPr>
          <p:cNvPr id="7" name="图片 6" descr="封皮2.png"/>
          <p:cNvPicPr>
            <a:picLocks noChangeAspect="1"/>
          </p:cNvPicPr>
          <p:nvPr userDrawn="1"/>
        </p:nvPicPr>
        <p:blipFill>
          <a:blip r:embed="rId14"/>
          <a:stretch>
            <a:fillRect/>
          </a:stretch>
        </p:blipFill>
        <p:spPr>
          <a:xfrm>
            <a:off x="-45326" y="0"/>
            <a:ext cx="9234652" cy="685800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78064-6750-4407-A3AF-BA491084B9BA}" type="datetime1">
              <a:rPr lang="zh-CN" altLang="en-US" smtClean="0"/>
              <a:pPr/>
              <a:t>2014/12/19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E42FE-7471-4627-92EB-D020B78F48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hyperlink" Target="ch2/example2_3.js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hyperlink" Target="ch2/example2_4.j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ch2/example2_5.jsp" TargetMode="External"/><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ch2/example2_6.jsp" TargetMode="Externa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ch2/example2_6.jsp" TargetMode="External"/><Relationship Id="rId2" Type="http://schemas.openxmlformats.org/officeDocument/2006/relationships/hyperlink" Target="ch2/example2_7.j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hyperlink" Target="ch2/example2_8.j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ch2/example2_9.jsp" TargetMode="Externa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ch2/example2_10_b.jsp" TargetMode="External"/><Relationship Id="rId2" Type="http://schemas.openxmlformats.org/officeDocument/2006/relationships/hyperlink" Target="ch2/example2_10_a.jsp" TargetMode="External"/><Relationship Id="rId1" Type="http://schemas.openxmlformats.org/officeDocument/2006/relationships/slideLayout" Target="../slideLayouts/slideLayout2.xml"/><Relationship Id="rId5" Type="http://schemas.openxmlformats.org/officeDocument/2006/relationships/slide" Target="slide48.xml"/><Relationship Id="rId4" Type="http://schemas.openxmlformats.org/officeDocument/2006/relationships/hyperlink" Target="ch2/myfile/ok.txt"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ch2/myfile/trangle.jsp" TargetMode="External"/><Relationship Id="rId2" Type="http://schemas.openxmlformats.org/officeDocument/2006/relationships/hyperlink" Target="ch2/example2_11.jsp" TargetMode="External"/><Relationship Id="rId1" Type="http://schemas.openxmlformats.org/officeDocument/2006/relationships/slideLayout" Target="../slideLayouts/slideLayout2.xml"/><Relationship Id="rId4" Type="http://schemas.openxmlformats.org/officeDocument/2006/relationships/slide" Target="slide5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ch2/example2_12_a.jsp" TargetMode="External"/><Relationship Id="rId2" Type="http://schemas.openxmlformats.org/officeDocument/2006/relationships/hyperlink" Target="ch2/example2_12.jsp" TargetMode="External"/><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hyperlink" Target="ch2/example2_12_b.jsp"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hyperlink" Target="ch2/example2_1.jsp" TargetMode="External"/></Relationships>
</file>

<file path=ppt/slides/_rels/slide4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hyperlink" Target="ch2/example2_2.jsp" TargetMode="Externa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hyperlink" Target="ch2/example2_3.jsp" TargetMode="Externa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hyperlink" Target="ch2/example2_5.jsp" TargetMode="Externa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hyperlink" Target="ch2/example2_6.jsp" TargetMode="Externa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hyperlink" Target="ch2/example2_8.jsp" TargetMode="Externa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hyperlink" Target="ch2/example2_9.jsp" TargetMode="Externa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hyperlink" Target="ch2/myfile/ok.txt" TargetMode="Externa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hyperlink" Target="ch2/example2_10_b.jsp" TargetMode="External"/><Relationship Id="rId5" Type="http://schemas.openxmlformats.org/officeDocument/2006/relationships/hyperlink" Target="ch2/example2_10_a.jsp" TargetMode="External"/><Relationship Id="rId4" Type="http://schemas.openxmlformats.org/officeDocument/2006/relationships/image" Target="../media/image16.jpeg"/></Relationships>
</file>

<file path=ppt/slides/_rels/slide4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hyperlink" Target="ch2/example2_1.js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hyperlink" Target="ch2/myfile/trangle.jsp" TargetMode="External"/><Relationship Id="rId5" Type="http://schemas.openxmlformats.org/officeDocument/2006/relationships/hyperlink" Target="ch2/example2_11.jsp" TargetMode="Externa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image" Target="../media/image19.png"/><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hyperlink" Target="ch2/example2_12_b.jsp" TargetMode="External"/><Relationship Id="rId5" Type="http://schemas.openxmlformats.org/officeDocument/2006/relationships/hyperlink" Target="ch2/example2_12_a.jsp" TargetMode="External"/><Relationship Id="rId4" Type="http://schemas.openxmlformats.org/officeDocument/2006/relationships/hyperlink" Target="ch2/example2_12.j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hyperlink" Target="ch2/example2_2.js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ctrTitle"/>
          </p:nvPr>
        </p:nvSpPr>
        <p:spPr>
          <a:xfrm>
            <a:off x="500034" y="714356"/>
            <a:ext cx="7772400" cy="1752600"/>
          </a:xfrm>
        </p:spPr>
        <p:txBody>
          <a:bodyPr/>
          <a:lstStyle/>
          <a:p>
            <a:pPr algn="ctr"/>
            <a:r>
              <a:rPr lang="en-US" altLang="zh-CN" dirty="0" smtClean="0"/>
              <a:t>JSP</a:t>
            </a:r>
            <a:r>
              <a:rPr lang="zh-CN" altLang="en-US" dirty="0" smtClean="0"/>
              <a:t>实用</a:t>
            </a:r>
            <a:r>
              <a:rPr lang="zh-CN" altLang="en-US" dirty="0"/>
              <a:t>教程</a:t>
            </a:r>
            <a:r>
              <a:rPr lang="en-US" altLang="zh-CN" dirty="0"/>
              <a:t>(</a:t>
            </a:r>
            <a:r>
              <a:rPr lang="zh-CN" altLang="en-US" dirty="0" smtClean="0"/>
              <a:t>第三版</a:t>
            </a:r>
            <a:r>
              <a:rPr lang="en-US" altLang="zh-CN" dirty="0"/>
              <a:t>)</a:t>
            </a:r>
            <a:br>
              <a:rPr lang="en-US" altLang="zh-CN" dirty="0"/>
            </a:br>
            <a:endParaRPr lang="zh-CN" altLang="en-US" sz="2000" dirty="0"/>
          </a:p>
        </p:txBody>
      </p:sp>
      <p:sp>
        <p:nvSpPr>
          <p:cNvPr id="1027" name="Rectangle 3"/>
          <p:cNvSpPr>
            <a:spLocks noGrp="1" noChangeArrowheads="1"/>
          </p:cNvSpPr>
          <p:nvPr>
            <p:ph type="subTitle" idx="1"/>
          </p:nvPr>
        </p:nvSpPr>
        <p:spPr>
          <a:xfrm>
            <a:off x="857224" y="4857760"/>
            <a:ext cx="7415242" cy="1752600"/>
          </a:xfrm>
        </p:spPr>
        <p:txBody>
          <a:bodyPr>
            <a:normAutofit/>
          </a:bodyPr>
          <a:lstStyle/>
          <a:p>
            <a:r>
              <a:rPr lang="zh-CN" altLang="en-US" dirty="0"/>
              <a:t>配合</a:t>
            </a:r>
            <a:r>
              <a:rPr lang="en-US" altLang="zh-CN" dirty="0" smtClean="0"/>
              <a:t>《JSP</a:t>
            </a:r>
            <a:r>
              <a:rPr lang="zh-CN" altLang="en-US" dirty="0" smtClean="0"/>
              <a:t>实用教程</a:t>
            </a:r>
            <a:r>
              <a:rPr lang="en-US" altLang="zh-CN" dirty="0" smtClean="0"/>
              <a:t>(</a:t>
            </a:r>
            <a:r>
              <a:rPr lang="zh-CN" altLang="en-US" dirty="0" smtClean="0"/>
              <a:t>第三版</a:t>
            </a:r>
            <a:r>
              <a:rPr lang="en-US" altLang="zh-CN" dirty="0" smtClean="0"/>
              <a:t>)》</a:t>
            </a:r>
            <a:endParaRPr lang="en-US" altLang="zh-CN" dirty="0"/>
          </a:p>
          <a:p>
            <a:r>
              <a:rPr lang="zh-CN" altLang="en-US" b="1" dirty="0"/>
              <a:t>例</a:t>
            </a:r>
            <a:r>
              <a:rPr lang="zh-CN" altLang="en-US" b="1" dirty="0" smtClean="0"/>
              <a:t>子源代码</a:t>
            </a:r>
            <a:r>
              <a:rPr lang="zh-CN" altLang="en-US" b="1" dirty="0"/>
              <a:t>一起</a:t>
            </a:r>
            <a:r>
              <a:rPr lang="zh-CN" altLang="en-US" b="1" dirty="0" smtClean="0"/>
              <a:t>使用</a:t>
            </a:r>
            <a:endParaRPr lang="en-US" altLang="zh-CN" b="1" dirty="0" smtClean="0"/>
          </a:p>
          <a:p>
            <a:r>
              <a:rPr lang="en-US" altLang="zh-CN" sz="1600" dirty="0" smtClean="0"/>
              <a:t>Power Point </a:t>
            </a:r>
            <a:r>
              <a:rPr lang="zh-CN" altLang="en-US" sz="1600" dirty="0" smtClean="0"/>
              <a:t>制作 张跃平  耿祥义</a:t>
            </a:r>
            <a:endParaRPr lang="zh-CN" altLang="en-US" sz="1600" b="1" dirty="0"/>
          </a:p>
        </p:txBody>
      </p:sp>
      <p:sp>
        <p:nvSpPr>
          <p:cNvPr id="5" name="Rectangle 4"/>
          <p:cNvSpPr>
            <a:spLocks noChangeArrowheads="1"/>
          </p:cNvSpPr>
          <p:nvPr/>
        </p:nvSpPr>
        <p:spPr bwMode="auto">
          <a:xfrm>
            <a:off x="928662" y="2214554"/>
            <a:ext cx="7572428" cy="1357322"/>
          </a:xfrm>
          <a:prstGeom prst="rect">
            <a:avLst/>
          </a:prstGeom>
          <a:solidFill>
            <a:srgbClr val="FFC000"/>
          </a:solidFill>
          <a:ln w="9525">
            <a:noFill/>
            <a:miter lim="800000"/>
            <a:headEnd/>
            <a:tailEnd/>
          </a:ln>
          <a:effectLst/>
        </p:spPr>
        <p:txBody>
          <a:bodyPr anchor="b"/>
          <a:lstStyle/>
          <a:p>
            <a:pPr algn="ctr" fontAlgn="base"/>
            <a:r>
              <a:rPr lang="zh-CN" altLang="en-US" sz="6000" dirty="0" smtClean="0"/>
              <a:t>第</a:t>
            </a:r>
            <a:r>
              <a:rPr lang="en-US" altLang="zh-CN" sz="6000" dirty="0" smtClean="0"/>
              <a:t>2</a:t>
            </a:r>
            <a:r>
              <a:rPr lang="zh-CN" altLang="en-US" sz="6000" dirty="0" smtClean="0"/>
              <a:t>章    </a:t>
            </a:r>
            <a:r>
              <a:rPr lang="en-US" sz="6000" b="1" dirty="0" smtClean="0"/>
              <a:t>JSP</a:t>
            </a:r>
            <a:r>
              <a:rPr lang="zh-CN" altLang="en-US" sz="6000" b="1" dirty="0" smtClean="0"/>
              <a:t>语法</a:t>
            </a:r>
            <a:endParaRPr lang="zh-CN" altLang="en-US" sz="6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10</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2_3 </a:t>
            </a:r>
            <a:endParaRPr lang="en-US" altLang="zh-CN" sz="2800" dirty="0"/>
          </a:p>
        </p:txBody>
      </p:sp>
      <p:sp>
        <p:nvSpPr>
          <p:cNvPr id="9" name="Rectangle 6"/>
          <p:cNvSpPr>
            <a:spLocks noChangeArrowheads="1"/>
          </p:cNvSpPr>
          <p:nvPr/>
        </p:nvSpPr>
        <p:spPr bwMode="auto">
          <a:xfrm>
            <a:off x="129885" y="726849"/>
            <a:ext cx="8929718" cy="2062103"/>
          </a:xfrm>
          <a:prstGeom prst="rect">
            <a:avLst/>
          </a:prstGeom>
          <a:noFill/>
          <a:ln w="9525">
            <a:noFill/>
            <a:miter lim="800000"/>
            <a:headEnd/>
            <a:tailEnd/>
          </a:ln>
          <a:effectLst/>
        </p:spPr>
        <p:txBody>
          <a:bodyPr wrap="square" anchor="b">
            <a:spAutoFit/>
          </a:bodyPr>
          <a:lstStyle/>
          <a:p>
            <a:pPr algn="just"/>
            <a:r>
              <a:rPr lang="zh-CN" altLang="en-US" sz="3200" dirty="0" smtClean="0">
                <a:latin typeface="宋体" pitchFamily="2" charset="-122"/>
              </a:rPr>
              <a:t>   例子</a:t>
            </a:r>
            <a:r>
              <a:rPr lang="en-US" sz="3200" b="1" dirty="0" smtClean="0"/>
              <a:t>2_</a:t>
            </a:r>
            <a:r>
              <a:rPr lang="en-US" sz="3200" dirty="0" smtClean="0"/>
              <a:t>3</a:t>
            </a:r>
            <a:r>
              <a:rPr lang="zh-CN" altLang="en-US" sz="3200" dirty="0" smtClean="0"/>
              <a:t>中，在“</a:t>
            </a:r>
            <a:r>
              <a:rPr lang="en-US" sz="3200" dirty="0" smtClean="0"/>
              <a:t>&lt;%!</a:t>
            </a:r>
            <a:r>
              <a:rPr lang="zh-CN" altLang="en-US" sz="3200" dirty="0" smtClean="0"/>
              <a:t>”和“</a:t>
            </a:r>
            <a:r>
              <a:rPr lang="en-US" sz="3200" dirty="0" smtClean="0"/>
              <a:t>%&gt;</a:t>
            </a:r>
            <a:r>
              <a:rPr lang="zh-CN" altLang="en-US" sz="3200" dirty="0" smtClean="0"/>
              <a:t>”之间定义了两个方法：</a:t>
            </a:r>
            <a:r>
              <a:rPr lang="en-US" altLang="zh-CN" sz="3200" b="1" dirty="0" smtClean="0">
                <a:solidFill>
                  <a:srgbClr val="DB9125"/>
                </a:solidFill>
              </a:rPr>
              <a:t>multi</a:t>
            </a:r>
            <a:r>
              <a:rPr lang="en-US" sz="3200" b="1" dirty="0" smtClean="0">
                <a:solidFill>
                  <a:srgbClr val="DB9125"/>
                </a:solidFill>
              </a:rPr>
              <a:t> (</a:t>
            </a:r>
            <a:r>
              <a:rPr lang="en-US" sz="3200" b="1" dirty="0" err="1" smtClean="0">
                <a:solidFill>
                  <a:srgbClr val="DB9125"/>
                </a:solidFill>
              </a:rPr>
              <a:t>int</a:t>
            </a:r>
            <a:r>
              <a:rPr lang="en-US" sz="3200" b="1" dirty="0" smtClean="0">
                <a:solidFill>
                  <a:srgbClr val="DB9125"/>
                </a:solidFill>
              </a:rPr>
              <a:t> </a:t>
            </a:r>
            <a:r>
              <a:rPr lang="en-US" sz="3200" b="1" dirty="0" err="1" smtClean="0">
                <a:solidFill>
                  <a:srgbClr val="DB9125"/>
                </a:solidFill>
              </a:rPr>
              <a:t>x,int</a:t>
            </a:r>
            <a:r>
              <a:rPr lang="en-US" sz="3200" b="1" dirty="0" smtClean="0">
                <a:solidFill>
                  <a:srgbClr val="DB9125"/>
                </a:solidFill>
              </a:rPr>
              <a:t> y)</a:t>
            </a:r>
            <a:r>
              <a:rPr lang="zh-CN" altLang="en-US" sz="3200" dirty="0" smtClean="0"/>
              <a:t>和</a:t>
            </a:r>
            <a:r>
              <a:rPr lang="en-US" altLang="zh-CN" sz="3200" b="1" dirty="0" smtClean="0">
                <a:solidFill>
                  <a:srgbClr val="DB9125"/>
                </a:solidFill>
              </a:rPr>
              <a:t>div (</a:t>
            </a:r>
            <a:r>
              <a:rPr lang="en-US" altLang="zh-CN" sz="3200" b="1" dirty="0" err="1" smtClean="0">
                <a:solidFill>
                  <a:srgbClr val="DB9125"/>
                </a:solidFill>
              </a:rPr>
              <a:t>int</a:t>
            </a:r>
            <a:r>
              <a:rPr lang="en-US" altLang="zh-CN" sz="3200" b="1" dirty="0" smtClean="0">
                <a:solidFill>
                  <a:srgbClr val="DB9125"/>
                </a:solidFill>
              </a:rPr>
              <a:t> </a:t>
            </a:r>
            <a:r>
              <a:rPr lang="en-US" altLang="zh-CN" sz="3200" b="1" dirty="0" err="1" smtClean="0">
                <a:solidFill>
                  <a:srgbClr val="DB9125"/>
                </a:solidFill>
              </a:rPr>
              <a:t>x,int</a:t>
            </a:r>
            <a:r>
              <a:rPr lang="en-US" altLang="zh-CN" sz="3200" b="1" dirty="0" smtClean="0">
                <a:solidFill>
                  <a:srgbClr val="DB9125"/>
                </a:solidFill>
              </a:rPr>
              <a:t> y)</a:t>
            </a:r>
            <a:r>
              <a:rPr lang="zh-CN" altLang="en-US" sz="3200" dirty="0" smtClean="0"/>
              <a:t>，然后在程序片中调用这两个方法。</a:t>
            </a:r>
            <a:endParaRPr lang="en-US" altLang="zh-CN" sz="3200" b="1" dirty="0" smtClean="0"/>
          </a:p>
          <a:p>
            <a:pPr algn="just"/>
            <a:r>
              <a:rPr lang="en-US" altLang="zh-CN" sz="3200" dirty="0" smtClean="0"/>
              <a:t>      </a:t>
            </a:r>
            <a:r>
              <a:rPr lang="en-US" altLang="zh-CN" sz="3200" b="1" dirty="0" smtClean="0">
                <a:solidFill>
                  <a:srgbClr val="FF0000"/>
                </a:solidFill>
              </a:rPr>
              <a:t> </a:t>
            </a:r>
            <a:r>
              <a:rPr lang="en-US" altLang="zh-CN" sz="3200" b="1" dirty="0" smtClean="0">
                <a:solidFill>
                  <a:srgbClr val="FF0000"/>
                </a:solidFill>
                <a:hlinkClick r:id="rId2" action="ppaction://hlinkfile" tooltip="点击查看源代码"/>
              </a:rPr>
              <a:t>example2_3.jsp</a:t>
            </a:r>
            <a:r>
              <a:rPr lang="zh-CN" altLang="en-US" sz="3200" dirty="0" smtClean="0">
                <a:latin typeface="宋体" pitchFamily="2" charset="-122"/>
              </a:rPr>
              <a:t>效果</a:t>
            </a:r>
            <a:r>
              <a:rPr lang="zh-CN" altLang="en-US" sz="3200" b="1" dirty="0" smtClean="0">
                <a:latin typeface="宋体" pitchFamily="2" charset="-122"/>
                <a:hlinkClick r:id="rId3" action="ppaction://hlinksldjump" tooltip="点击出现大图"/>
              </a:rPr>
              <a:t>如图</a:t>
            </a:r>
            <a:r>
              <a:rPr lang="en-US" altLang="zh-CN" sz="3200" b="1" dirty="0" smtClean="0">
                <a:latin typeface="宋体" pitchFamily="2" charset="-122"/>
                <a:hlinkClick r:id="rId3" action="ppaction://hlinksldjump" tooltip="点击出现大图"/>
              </a:rPr>
              <a:t>2.3</a:t>
            </a:r>
            <a:r>
              <a:rPr lang="zh-CN" altLang="en-US" sz="3200" b="1" dirty="0" smtClean="0">
                <a:latin typeface="宋体" pitchFamily="2" charset="-122"/>
                <a:hlinkClick r:id="rId3" action="ppaction://hlinksldjump" tooltip="点击出现大图"/>
              </a:rPr>
              <a:t>所示</a:t>
            </a:r>
            <a:r>
              <a:rPr lang="zh-CN" altLang="en-US" sz="3200" dirty="0" smtClean="0">
                <a:latin typeface="宋体" pitchFamily="2" charset="-122"/>
              </a:rPr>
              <a:t>。</a:t>
            </a:r>
            <a:endParaRPr lang="zh-CN" altLang="en-US" sz="3200" dirty="0" smtClean="0">
              <a:solidFill>
                <a:srgbClr val="000000"/>
              </a:solidFill>
              <a:latin typeface="仿宋" pitchFamily="49" charset="-122"/>
              <a:ea typeface="仿宋" pitchFamily="49" charset="-122"/>
            </a:endParaRPr>
          </a:p>
        </p:txBody>
      </p:sp>
      <p:pic>
        <p:nvPicPr>
          <p:cNvPr id="10" name="Picture 2">
            <a:hlinkClick r:id="rId3" action="ppaction://hlinksldjump" tooltip="点击出现大图"/>
          </p:cNvPr>
          <p:cNvPicPr>
            <a:picLocks noChangeAspect="1" noChangeArrowheads="1"/>
          </p:cNvPicPr>
          <p:nvPr/>
        </p:nvPicPr>
        <p:blipFill>
          <a:blip r:embed="rId4"/>
          <a:srcRect/>
          <a:stretch>
            <a:fillRect/>
          </a:stretch>
        </p:blipFill>
        <p:spPr bwMode="auto">
          <a:xfrm>
            <a:off x="1785918" y="3357562"/>
            <a:ext cx="5786478" cy="332995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11</a:t>
            </a:fld>
            <a:endParaRPr lang="en-US" altLang="zh-CN" dirty="0"/>
          </a:p>
        </p:txBody>
      </p:sp>
      <p:sp>
        <p:nvSpPr>
          <p:cNvPr id="2058" name="Rectangle 10"/>
          <p:cNvSpPr>
            <a:spLocks noGrp="1" noChangeArrowheads="1"/>
          </p:cNvSpPr>
          <p:nvPr>
            <p:ph type="title"/>
          </p:nvPr>
        </p:nvSpPr>
        <p:spPr>
          <a:xfrm>
            <a:off x="609600" y="0"/>
            <a:ext cx="6176978" cy="714356"/>
          </a:xfrm>
          <a:noFill/>
          <a:ln/>
        </p:spPr>
        <p:txBody>
          <a:bodyPr>
            <a:normAutofit/>
          </a:bodyPr>
          <a:lstStyle/>
          <a:p>
            <a:pPr algn="l"/>
            <a:r>
              <a:rPr lang="en-US" altLang="zh-CN" sz="3600" b="1" dirty="0" smtClean="0">
                <a:solidFill>
                  <a:schemeClr val="tx1"/>
                </a:solidFill>
              </a:rPr>
              <a:t>§</a:t>
            </a:r>
            <a:r>
              <a:rPr lang="en-US" altLang="zh-CN" sz="3600" b="1" dirty="0" smtClean="0"/>
              <a:t>2.3   Java </a:t>
            </a:r>
            <a:r>
              <a:rPr lang="zh-CN" altLang="en-US" sz="3600" b="1" dirty="0" smtClean="0"/>
              <a:t>程序片</a:t>
            </a:r>
            <a:endParaRPr lang="en-US" altLang="zh-CN" sz="2700" dirty="0"/>
          </a:p>
        </p:txBody>
      </p:sp>
      <p:sp>
        <p:nvSpPr>
          <p:cNvPr id="7" name="Rectangle 12"/>
          <p:cNvSpPr>
            <a:spLocks noChangeArrowheads="1"/>
          </p:cNvSpPr>
          <p:nvPr/>
        </p:nvSpPr>
        <p:spPr bwMode="auto">
          <a:xfrm>
            <a:off x="141058" y="650922"/>
            <a:ext cx="8919815" cy="2519362"/>
          </a:xfrm>
          <a:prstGeom prst="rect">
            <a:avLst/>
          </a:prstGeom>
          <a:noFill/>
          <a:ln w="9525">
            <a:noFill/>
            <a:miter lim="800000"/>
            <a:headEnd/>
            <a:tailEnd/>
          </a:ln>
          <a:effectLst/>
        </p:spPr>
        <p:txBody>
          <a:bodyPr lIns="0" rIns="0"/>
          <a:lstStyle/>
          <a:p>
            <a:pPr marL="342900" indent="-342900" algn="just" fontAlgn="base">
              <a:lnSpc>
                <a:spcPct val="110000"/>
              </a:lnSpc>
              <a:spcBef>
                <a:spcPct val="20000"/>
              </a:spcBef>
              <a:buClr>
                <a:schemeClr val="folHlink"/>
              </a:buClr>
              <a:buSzPct val="60000"/>
              <a:buFont typeface="Wingdings" pitchFamily="2" charset="2"/>
              <a:buChar char="n"/>
            </a:pPr>
            <a:r>
              <a:rPr lang="zh-CN" altLang="en-US" sz="2800" dirty="0">
                <a:solidFill>
                  <a:schemeClr val="tx1"/>
                </a:solidFill>
                <a:latin typeface="宋体" pitchFamily="2" charset="-122"/>
              </a:rPr>
              <a:t>在</a:t>
            </a:r>
            <a:r>
              <a:rPr lang="zh-CN" altLang="en-US" sz="2800" dirty="0">
                <a:solidFill>
                  <a:schemeClr val="tx1"/>
                </a:solidFill>
                <a:latin typeface="Times New Roman"/>
              </a:rPr>
              <a:t>“</a:t>
            </a:r>
            <a:r>
              <a:rPr lang="en-US" altLang="zh-CN" sz="2800" dirty="0">
                <a:solidFill>
                  <a:schemeClr val="tx1"/>
                </a:solidFill>
              </a:rPr>
              <a:t>&lt;%</a:t>
            </a:r>
            <a:r>
              <a:rPr lang="en-US" altLang="zh-CN" sz="2800" dirty="0">
                <a:solidFill>
                  <a:schemeClr val="tx1"/>
                </a:solidFill>
                <a:latin typeface="Times New Roman"/>
              </a:rPr>
              <a:t>”</a:t>
            </a:r>
            <a:r>
              <a:rPr lang="zh-CN" altLang="en-US" sz="2800" dirty="0">
                <a:solidFill>
                  <a:schemeClr val="tx1"/>
                </a:solidFill>
                <a:latin typeface="宋体" pitchFamily="2" charset="-122"/>
              </a:rPr>
              <a:t>和</a:t>
            </a:r>
            <a:r>
              <a:rPr lang="zh-CN" altLang="en-US" sz="2800" dirty="0">
                <a:solidFill>
                  <a:schemeClr val="tx1"/>
                </a:solidFill>
                <a:latin typeface="Times New Roman"/>
              </a:rPr>
              <a:t>“</a:t>
            </a:r>
            <a:r>
              <a:rPr lang="en-US" altLang="zh-CN" sz="2800" dirty="0">
                <a:solidFill>
                  <a:schemeClr val="tx1"/>
                </a:solidFill>
              </a:rPr>
              <a:t>%&gt;</a:t>
            </a:r>
            <a:r>
              <a:rPr lang="en-US" altLang="zh-CN" sz="2800" dirty="0">
                <a:solidFill>
                  <a:schemeClr val="tx1"/>
                </a:solidFill>
                <a:latin typeface="Times New Roman"/>
              </a:rPr>
              <a:t>”</a:t>
            </a:r>
            <a:r>
              <a:rPr lang="zh-CN" altLang="en-US" sz="2800" dirty="0">
                <a:solidFill>
                  <a:schemeClr val="tx1"/>
                </a:solidFill>
                <a:latin typeface="宋体" pitchFamily="2" charset="-122"/>
              </a:rPr>
              <a:t>之间插入</a:t>
            </a:r>
            <a:r>
              <a:rPr lang="en-US" altLang="zh-CN" sz="2800" dirty="0">
                <a:solidFill>
                  <a:schemeClr val="tx1"/>
                </a:solidFill>
              </a:rPr>
              <a:t>Java</a:t>
            </a:r>
            <a:r>
              <a:rPr lang="zh-CN" altLang="en-US" sz="2800" dirty="0">
                <a:solidFill>
                  <a:schemeClr val="tx1"/>
                </a:solidFill>
                <a:latin typeface="宋体" pitchFamily="2" charset="-122"/>
              </a:rPr>
              <a:t>程序片</a:t>
            </a:r>
            <a:r>
              <a:rPr lang="zh-CN" altLang="en-US" sz="2800" dirty="0" smtClean="0">
                <a:solidFill>
                  <a:schemeClr val="tx1"/>
                </a:solidFill>
              </a:rPr>
              <a:t>。</a:t>
            </a:r>
            <a:r>
              <a:rPr lang="zh-CN" altLang="en-US" sz="2800" dirty="0" smtClean="0"/>
              <a:t>一个</a:t>
            </a:r>
            <a:r>
              <a:rPr lang="en-US" sz="2800" dirty="0" smtClean="0"/>
              <a:t>JSP</a:t>
            </a:r>
            <a:r>
              <a:rPr lang="zh-CN" altLang="en-US" sz="2800" dirty="0" smtClean="0"/>
              <a:t>页面可以有许多程序片</a:t>
            </a:r>
            <a:r>
              <a:rPr lang="en-US" altLang="zh-CN" sz="2800" dirty="0" smtClean="0"/>
              <a:t>,</a:t>
            </a:r>
            <a:r>
              <a:rPr lang="zh-CN" altLang="en-US" sz="2800" dirty="0" smtClean="0"/>
              <a:t>这些程序片将被</a:t>
            </a:r>
            <a:r>
              <a:rPr lang="en-US" sz="2800" dirty="0" smtClean="0"/>
              <a:t>JSP</a:t>
            </a:r>
            <a:r>
              <a:rPr lang="zh-CN" altLang="en-US" sz="2800" dirty="0" smtClean="0"/>
              <a:t>引擎按顺序执行。</a:t>
            </a:r>
            <a:endParaRPr lang="zh-CN" altLang="en-US" sz="2800" dirty="0">
              <a:solidFill>
                <a:schemeClr val="tx1"/>
              </a:solidFill>
            </a:endParaRPr>
          </a:p>
          <a:p>
            <a:pPr marL="342900" indent="-342900" algn="just" fontAlgn="base">
              <a:lnSpc>
                <a:spcPct val="110000"/>
              </a:lnSpc>
              <a:spcBef>
                <a:spcPct val="20000"/>
              </a:spcBef>
              <a:buClr>
                <a:schemeClr val="folHlink"/>
              </a:buClr>
              <a:buSzPct val="60000"/>
              <a:buFont typeface="Wingdings" pitchFamily="2" charset="2"/>
              <a:buChar char="n"/>
            </a:pPr>
            <a:r>
              <a:rPr lang="zh-CN" altLang="en-US" sz="2800" dirty="0">
                <a:solidFill>
                  <a:schemeClr val="tx1"/>
                </a:solidFill>
                <a:latin typeface="宋体" pitchFamily="2" charset="-122"/>
              </a:rPr>
              <a:t>程序片中声明的变量称为</a:t>
            </a:r>
            <a:r>
              <a:rPr lang="en-US" altLang="zh-CN" sz="2800" dirty="0">
                <a:solidFill>
                  <a:schemeClr val="tx1"/>
                </a:solidFill>
              </a:rPr>
              <a:t>JSP</a:t>
            </a:r>
            <a:r>
              <a:rPr lang="zh-CN" altLang="en-US" sz="2800" dirty="0">
                <a:solidFill>
                  <a:schemeClr val="tx1"/>
                </a:solidFill>
                <a:latin typeface="宋体" pitchFamily="2" charset="-122"/>
              </a:rPr>
              <a:t>页面的局部变量</a:t>
            </a:r>
            <a:r>
              <a:rPr lang="zh-CN" altLang="en-US" sz="2800" dirty="0">
                <a:solidFill>
                  <a:schemeClr val="tx1"/>
                </a:solidFill>
              </a:rPr>
              <a:t> </a:t>
            </a:r>
            <a:r>
              <a:rPr lang="zh-CN" altLang="en-US" sz="2800" dirty="0" smtClean="0">
                <a:solidFill>
                  <a:schemeClr val="tx1"/>
                </a:solidFill>
              </a:rPr>
              <a:t>。</a:t>
            </a:r>
            <a:endParaRPr lang="zh-CN" altLang="en-US" sz="2800" dirty="0">
              <a:solidFill>
                <a:schemeClr val="tx1"/>
              </a:solidFill>
            </a:endParaRPr>
          </a:p>
          <a:p>
            <a:pPr marL="342900" indent="-342900" algn="just" fontAlgn="base">
              <a:lnSpc>
                <a:spcPct val="110000"/>
              </a:lnSpc>
              <a:spcBef>
                <a:spcPct val="20000"/>
              </a:spcBef>
              <a:buClr>
                <a:schemeClr val="folHlink"/>
              </a:buClr>
              <a:buSzPct val="60000"/>
              <a:buFont typeface="Wingdings" pitchFamily="2" charset="2"/>
              <a:buChar char="n"/>
            </a:pPr>
            <a:r>
              <a:rPr lang="zh-CN" altLang="en-US" sz="2800" dirty="0">
                <a:solidFill>
                  <a:schemeClr val="tx1"/>
                </a:solidFill>
                <a:latin typeface="宋体" pitchFamily="2" charset="-122"/>
              </a:rPr>
              <a:t>多个客户请求一个</a:t>
            </a:r>
            <a:r>
              <a:rPr lang="en-US" altLang="zh-CN" sz="2800" dirty="0">
                <a:solidFill>
                  <a:schemeClr val="tx1"/>
                </a:solidFill>
              </a:rPr>
              <a:t>JSP</a:t>
            </a:r>
            <a:r>
              <a:rPr lang="zh-CN" altLang="en-US" sz="2800" dirty="0">
                <a:solidFill>
                  <a:schemeClr val="tx1"/>
                </a:solidFill>
                <a:latin typeface="宋体" pitchFamily="2" charset="-122"/>
              </a:rPr>
              <a:t>页面</a:t>
            </a:r>
            <a:r>
              <a:rPr lang="zh-CN" altLang="en-US" sz="2800" dirty="0" smtClean="0">
                <a:solidFill>
                  <a:schemeClr val="tx1"/>
                </a:solidFill>
                <a:latin typeface="宋体" pitchFamily="2" charset="-122"/>
              </a:rPr>
              <a:t>时</a:t>
            </a:r>
            <a:r>
              <a:rPr lang="en-US" altLang="zh-CN" sz="2800" dirty="0" smtClean="0">
                <a:solidFill>
                  <a:schemeClr val="tx1"/>
                </a:solidFill>
              </a:rPr>
              <a:t>,Java</a:t>
            </a:r>
            <a:r>
              <a:rPr lang="zh-CN" altLang="en-US" sz="2800" dirty="0">
                <a:solidFill>
                  <a:schemeClr val="tx1"/>
                </a:solidFill>
                <a:latin typeface="宋体" pitchFamily="2" charset="-122"/>
              </a:rPr>
              <a:t>程序片将被执行多次，分别在不同的线程中执行</a:t>
            </a:r>
            <a:r>
              <a:rPr lang="zh-CN" altLang="en-US" sz="2800" dirty="0">
                <a:solidFill>
                  <a:schemeClr val="tx1"/>
                </a:solidFill>
              </a:rPr>
              <a:t> </a:t>
            </a:r>
            <a:r>
              <a:rPr lang="zh-CN" altLang="en-US" sz="2800" dirty="0">
                <a:solidFill>
                  <a:schemeClr val="tx1"/>
                </a:solidFill>
                <a:latin typeface="宋体" pitchFamily="2" charset="-122"/>
              </a:rPr>
              <a:t>。</a:t>
            </a:r>
            <a:r>
              <a:rPr lang="zh-CN" altLang="en-US" sz="2800" dirty="0">
                <a:solidFill>
                  <a:schemeClr val="tx1"/>
                </a:solidFill>
              </a:rPr>
              <a:t> </a:t>
            </a:r>
            <a:r>
              <a:rPr lang="en-US" altLang="zh-CN" sz="2000" dirty="0" smtClean="0">
                <a:latin typeface="楷体" pitchFamily="49" charset="-122"/>
                <a:ea typeface="楷体" pitchFamily="49" charset="-122"/>
              </a:rPr>
              <a:t>Java</a:t>
            </a:r>
            <a:r>
              <a:rPr lang="zh-CN" altLang="en-US" sz="2000" dirty="0" smtClean="0">
                <a:latin typeface="楷体" pitchFamily="49" charset="-122"/>
                <a:ea typeface="楷体" pitchFamily="49" charset="-122"/>
              </a:rPr>
              <a:t>程序片执行特点</a:t>
            </a:r>
            <a:r>
              <a:rPr lang="zh-CN" altLang="en-US" sz="2000" b="1" dirty="0" smtClean="0">
                <a:latin typeface="楷体" pitchFamily="49" charset="-122"/>
                <a:ea typeface="楷体" pitchFamily="49" charset="-122"/>
                <a:hlinkClick r:id="rId3" action="ppaction://hlinksldjump" tooltip="点击出现大图"/>
              </a:rPr>
              <a:t>如图</a:t>
            </a:r>
            <a:r>
              <a:rPr lang="en-US" altLang="zh-CN" sz="2000" b="1" dirty="0" smtClean="0">
                <a:latin typeface="楷体" pitchFamily="49" charset="-122"/>
                <a:ea typeface="楷体" pitchFamily="49" charset="-122"/>
                <a:hlinkClick r:id="rId3" action="ppaction://hlinksldjump" tooltip="点击出现大图"/>
              </a:rPr>
              <a:t>2.4</a:t>
            </a:r>
            <a:r>
              <a:rPr lang="zh-CN" altLang="en-US" sz="2000" b="1" dirty="0" smtClean="0">
                <a:latin typeface="楷体" pitchFamily="49" charset="-122"/>
                <a:ea typeface="楷体" pitchFamily="49" charset="-122"/>
                <a:hlinkClick r:id="rId3" action="ppaction://hlinksldjump" tooltip="点击出现大图"/>
              </a:rPr>
              <a:t>所示</a:t>
            </a:r>
            <a:r>
              <a:rPr lang="zh-CN" altLang="en-US" sz="2000" dirty="0" smtClean="0">
                <a:latin typeface="楷体" pitchFamily="49" charset="-122"/>
                <a:ea typeface="楷体" pitchFamily="49" charset="-122"/>
              </a:rPr>
              <a:t>。</a:t>
            </a:r>
          </a:p>
        </p:txBody>
      </p:sp>
      <p:pic>
        <p:nvPicPr>
          <p:cNvPr id="4124" name="Picture 28">
            <a:hlinkClick r:id="rId3" action="ppaction://hlinksldjump" tooltip="点击出现大图"/>
          </p:cNvPr>
          <p:cNvPicPr>
            <a:picLocks noChangeAspect="1" noChangeArrowheads="1"/>
          </p:cNvPicPr>
          <p:nvPr/>
        </p:nvPicPr>
        <p:blipFill>
          <a:blip r:embed="rId4"/>
          <a:srcRect/>
          <a:stretch>
            <a:fillRect/>
          </a:stretch>
        </p:blipFill>
        <p:spPr bwMode="auto">
          <a:xfrm>
            <a:off x="714348" y="3409950"/>
            <a:ext cx="8001056" cy="34480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12</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2_4 </a:t>
            </a:r>
            <a:endParaRPr lang="en-US" altLang="zh-CN" sz="2800" dirty="0"/>
          </a:p>
        </p:txBody>
      </p:sp>
      <p:sp>
        <p:nvSpPr>
          <p:cNvPr id="9" name="Rectangle 6"/>
          <p:cNvSpPr>
            <a:spLocks noChangeArrowheads="1"/>
          </p:cNvSpPr>
          <p:nvPr/>
        </p:nvSpPr>
        <p:spPr bwMode="auto">
          <a:xfrm>
            <a:off x="129885" y="726849"/>
            <a:ext cx="8929718" cy="2431435"/>
          </a:xfrm>
          <a:prstGeom prst="rect">
            <a:avLst/>
          </a:prstGeom>
          <a:noFill/>
          <a:ln w="9525">
            <a:noFill/>
            <a:miter lim="800000"/>
            <a:headEnd/>
            <a:tailEnd/>
          </a:ln>
          <a:effectLst/>
        </p:spPr>
        <p:txBody>
          <a:bodyPr wrap="square" anchor="b">
            <a:spAutoFit/>
          </a:bodyPr>
          <a:lstStyle/>
          <a:p>
            <a:pPr algn="just"/>
            <a:r>
              <a:rPr lang="zh-CN" altLang="en-US" sz="2400" dirty="0" smtClean="0"/>
              <a:t>         如果一个用户在执行</a:t>
            </a:r>
            <a:r>
              <a:rPr lang="en-US" sz="2400" dirty="0" smtClean="0"/>
              <a:t>Java</a:t>
            </a:r>
            <a:r>
              <a:rPr lang="zh-CN" altLang="en-US" sz="2400" dirty="0" smtClean="0"/>
              <a:t>程序片时调用</a:t>
            </a:r>
            <a:r>
              <a:rPr lang="en-US" sz="2400" dirty="0" smtClean="0"/>
              <a:t>JSP</a:t>
            </a:r>
            <a:r>
              <a:rPr lang="zh-CN" altLang="en-US" sz="2400" dirty="0" smtClean="0"/>
              <a:t>页面的方法操作成员变量，可能不希望其他用户也调用该方法操作成员变量，以免对其产生不利的影响</a:t>
            </a:r>
            <a:r>
              <a:rPr lang="en-US" altLang="zh-CN" sz="2400" dirty="0" smtClean="0"/>
              <a:t>,</a:t>
            </a:r>
            <a:r>
              <a:rPr lang="zh-CN" altLang="en-US" sz="2400" dirty="0" smtClean="0"/>
              <a:t>那么就应该将操作成员变量的方法用</a:t>
            </a:r>
            <a:r>
              <a:rPr lang="en-US" sz="2400" dirty="0" smtClean="0"/>
              <a:t>synchronized</a:t>
            </a:r>
            <a:r>
              <a:rPr lang="zh-CN" altLang="en-US" sz="2400" dirty="0" smtClean="0"/>
              <a:t>关键字修饰。</a:t>
            </a:r>
            <a:endParaRPr lang="en-US" altLang="zh-CN" sz="2400" dirty="0" smtClean="0"/>
          </a:p>
          <a:p>
            <a:pPr algn="just"/>
            <a:r>
              <a:rPr lang="zh-CN" altLang="en-US" sz="2800" dirty="0" smtClean="0"/>
              <a:t>       例子</a:t>
            </a:r>
            <a:r>
              <a:rPr lang="en-US" sz="2800" dirty="0" smtClean="0"/>
              <a:t>2_4</a:t>
            </a:r>
            <a:r>
              <a:rPr lang="zh-CN" altLang="en-US" sz="2800" dirty="0" smtClean="0"/>
              <a:t>中，通过</a:t>
            </a:r>
            <a:r>
              <a:rPr lang="en-US" sz="2800" b="1" dirty="0" smtClean="0">
                <a:solidFill>
                  <a:srgbClr val="DB9125"/>
                </a:solidFill>
              </a:rPr>
              <a:t>synchronized</a:t>
            </a:r>
            <a:r>
              <a:rPr lang="zh-CN" altLang="en-US" sz="2800" b="1" dirty="0" smtClean="0">
                <a:solidFill>
                  <a:srgbClr val="DB9125"/>
                </a:solidFill>
              </a:rPr>
              <a:t>方法</a:t>
            </a:r>
            <a:r>
              <a:rPr lang="zh-CN" altLang="en-US" sz="2800" dirty="0" smtClean="0"/>
              <a:t>操作一个成员变量来实现一个简单的计数器。</a:t>
            </a:r>
            <a:r>
              <a:rPr lang="en-US" altLang="zh-CN" sz="2800" b="1" dirty="0" smtClean="0">
                <a:solidFill>
                  <a:srgbClr val="FF0000"/>
                </a:solidFill>
                <a:hlinkClick r:id="rId2" action="ppaction://hlinkfile" tooltip="点击查看源代码"/>
              </a:rPr>
              <a:t>example2_4.jsp</a:t>
            </a:r>
            <a:endParaRPr lang="en-US" altLang="zh-CN" sz="2800" b="1" dirty="0" smtClean="0"/>
          </a:p>
        </p:txBody>
      </p:sp>
      <p:sp>
        <p:nvSpPr>
          <p:cNvPr id="7" name="Text Box 5"/>
          <p:cNvSpPr txBox="1">
            <a:spLocks noChangeArrowheads="1"/>
          </p:cNvSpPr>
          <p:nvPr/>
        </p:nvSpPr>
        <p:spPr bwMode="auto">
          <a:xfrm>
            <a:off x="150079" y="3086361"/>
            <a:ext cx="8858280" cy="3526606"/>
          </a:xfrm>
          <a:prstGeom prst="rect">
            <a:avLst/>
          </a:prstGeom>
          <a:solidFill>
            <a:srgbClr val="DDDDDD"/>
          </a:solidFill>
          <a:ln w="9525">
            <a:noFill/>
            <a:miter lim="800000"/>
            <a:headEnd/>
            <a:tailEnd/>
          </a:ln>
          <a:effectLst/>
        </p:spPr>
        <p:txBody>
          <a:bodyPr wrap="square" lIns="0" tIns="0" rIns="0" bIns="0" anchor="b">
            <a:spAutoFit/>
          </a:bodyPr>
          <a:lstStyle/>
          <a:p>
            <a:pPr>
              <a:lnSpc>
                <a:spcPts val="2500"/>
              </a:lnSpc>
            </a:pPr>
            <a:r>
              <a:rPr lang="en-US" altLang="zh-CN" sz="2400" b="1" dirty="0" smtClean="0">
                <a:latin typeface="Arial" pitchFamily="34" charset="0"/>
                <a:cs typeface="Arial" pitchFamily="34" charset="0"/>
              </a:rPr>
              <a:t>&lt;%@ page </a:t>
            </a:r>
            <a:r>
              <a:rPr lang="en-US" altLang="zh-CN" sz="2400" b="1" dirty="0" err="1" smtClean="0">
                <a:latin typeface="Arial" pitchFamily="34" charset="0"/>
                <a:cs typeface="Arial" pitchFamily="34" charset="0"/>
              </a:rPr>
              <a:t>contentType</a:t>
            </a:r>
            <a:r>
              <a:rPr lang="en-US" altLang="zh-CN" sz="2400" b="1" dirty="0" smtClean="0">
                <a:latin typeface="Arial" pitchFamily="34" charset="0"/>
                <a:cs typeface="Arial" pitchFamily="34" charset="0"/>
              </a:rPr>
              <a:t>="text/</a:t>
            </a:r>
            <a:r>
              <a:rPr lang="en-US" altLang="zh-CN" sz="2400" b="1" dirty="0" err="1" smtClean="0">
                <a:latin typeface="Arial" pitchFamily="34" charset="0"/>
                <a:cs typeface="Arial" pitchFamily="34" charset="0"/>
              </a:rPr>
              <a:t>html;Charset</a:t>
            </a:r>
            <a:r>
              <a:rPr lang="en-US" altLang="zh-CN" sz="2400" b="1" dirty="0" smtClean="0">
                <a:latin typeface="Arial" pitchFamily="34" charset="0"/>
                <a:cs typeface="Arial" pitchFamily="34" charset="0"/>
              </a:rPr>
              <a:t>=gb2312" %&gt;</a:t>
            </a:r>
          </a:p>
          <a:p>
            <a:pPr>
              <a:lnSpc>
                <a:spcPts val="2500"/>
              </a:lnSpc>
            </a:pPr>
            <a:r>
              <a:rPr lang="en-US" altLang="zh-CN" sz="2400" b="1" dirty="0" smtClean="0">
                <a:latin typeface="Arial" pitchFamily="34" charset="0"/>
                <a:cs typeface="Arial" pitchFamily="34" charset="0"/>
              </a:rPr>
              <a:t>&lt;HTML&gt;&lt;BODY&gt;</a:t>
            </a:r>
          </a:p>
          <a:p>
            <a:pPr>
              <a:lnSpc>
                <a:spcPts val="2500"/>
              </a:lnSpc>
            </a:pPr>
            <a:r>
              <a:rPr lang="en-US" altLang="zh-CN" sz="2400" b="1" dirty="0" smtClean="0">
                <a:latin typeface="Arial" pitchFamily="34" charset="0"/>
                <a:cs typeface="Arial" pitchFamily="34" charset="0"/>
              </a:rPr>
              <a:t>    &lt;%! </a:t>
            </a:r>
            <a:r>
              <a:rPr lang="en-US" altLang="zh-CN" sz="2400" b="1" dirty="0" err="1" smtClean="0">
                <a:latin typeface="Arial" pitchFamily="34" charset="0"/>
                <a:cs typeface="Arial" pitchFamily="34" charset="0"/>
              </a:rPr>
              <a:t>int</a:t>
            </a:r>
            <a:r>
              <a:rPr lang="en-US" altLang="zh-CN" sz="2400" b="1" dirty="0" smtClean="0">
                <a:latin typeface="Arial" pitchFamily="34" charset="0"/>
                <a:cs typeface="Arial" pitchFamily="34" charset="0"/>
              </a:rPr>
              <a:t> count=0;                </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被用户共享的</a:t>
            </a:r>
            <a:r>
              <a:rPr lang="en-US" altLang="zh-CN" sz="2400" dirty="0" smtClean="0">
                <a:latin typeface="Arial" pitchFamily="34" charset="0"/>
                <a:cs typeface="Arial" pitchFamily="34" charset="0"/>
              </a:rPr>
              <a:t>count</a:t>
            </a:r>
          </a:p>
          <a:p>
            <a:pPr>
              <a:lnSpc>
                <a:spcPts val="2500"/>
              </a:lnSpc>
            </a:pPr>
            <a:r>
              <a:rPr lang="en-US" altLang="zh-CN" sz="2400" b="1" dirty="0" smtClean="0">
                <a:latin typeface="Arial" pitchFamily="34" charset="0"/>
                <a:cs typeface="Arial" pitchFamily="34" charset="0"/>
              </a:rPr>
              <a:t>        synchronized void </a:t>
            </a:r>
            <a:r>
              <a:rPr lang="en-US" altLang="zh-CN" sz="2400" b="1" dirty="0" err="1" smtClean="0">
                <a:latin typeface="Arial" pitchFamily="34" charset="0"/>
                <a:cs typeface="Arial" pitchFamily="34" charset="0"/>
              </a:rPr>
              <a:t>setCount</a:t>
            </a:r>
            <a:r>
              <a:rPr lang="en-US" altLang="zh-CN" sz="2400" b="1" dirty="0" smtClean="0">
                <a:latin typeface="Arial" pitchFamily="34" charset="0"/>
                <a:cs typeface="Arial" pitchFamily="34" charset="0"/>
              </a:rPr>
              <a:t>()  </a:t>
            </a:r>
            <a:r>
              <a:rPr lang="en-US" altLang="zh-CN" sz="2400" dirty="0" smtClean="0">
                <a:latin typeface="Arial" pitchFamily="34" charset="0"/>
                <a:cs typeface="Arial" pitchFamily="34" charset="0"/>
              </a:rPr>
              <a:t>//synchronized</a:t>
            </a:r>
            <a:r>
              <a:rPr lang="zh-CN" altLang="en-US" sz="2400" dirty="0" smtClean="0">
                <a:latin typeface="Arial" pitchFamily="34" charset="0"/>
                <a:cs typeface="Arial" pitchFamily="34" charset="0"/>
              </a:rPr>
              <a:t>修饰的方法</a:t>
            </a:r>
          </a:p>
          <a:p>
            <a:pPr>
              <a:lnSpc>
                <a:spcPts val="2500"/>
              </a:lnSpc>
            </a:pPr>
            <a:r>
              <a:rPr lang="zh-CN" altLang="en-US" sz="2400" b="1" dirty="0" smtClean="0">
                <a:latin typeface="Arial" pitchFamily="34" charset="0"/>
                <a:cs typeface="Arial" pitchFamily="34" charset="0"/>
              </a:rPr>
              <a:t>        </a:t>
            </a:r>
            <a:r>
              <a:rPr lang="en-US" altLang="zh-CN" sz="2400" b="1" dirty="0" smtClean="0">
                <a:latin typeface="Arial" pitchFamily="34" charset="0"/>
                <a:cs typeface="Arial" pitchFamily="34" charset="0"/>
              </a:rPr>
              <a:t>{   count++;</a:t>
            </a:r>
          </a:p>
          <a:p>
            <a:pPr>
              <a:lnSpc>
                <a:spcPts val="2500"/>
              </a:lnSpc>
            </a:pPr>
            <a:r>
              <a:rPr lang="en-US" altLang="zh-CN" sz="2400" b="1" dirty="0" smtClean="0">
                <a:latin typeface="Arial" pitchFamily="34" charset="0"/>
                <a:cs typeface="Arial" pitchFamily="34" charset="0"/>
              </a:rPr>
              <a:t>        }</a:t>
            </a:r>
          </a:p>
          <a:p>
            <a:pPr>
              <a:lnSpc>
                <a:spcPts val="2500"/>
              </a:lnSpc>
            </a:pPr>
            <a:r>
              <a:rPr lang="en-US" altLang="zh-CN" sz="2400" b="1" dirty="0" smtClean="0">
                <a:latin typeface="Arial" pitchFamily="34" charset="0"/>
                <a:cs typeface="Arial" pitchFamily="34" charset="0"/>
              </a:rPr>
              <a:t>    %&gt;</a:t>
            </a:r>
          </a:p>
          <a:p>
            <a:pPr>
              <a:lnSpc>
                <a:spcPts val="2500"/>
              </a:lnSpc>
            </a:pPr>
            <a:r>
              <a:rPr lang="en-US" altLang="zh-CN" sz="2400" b="1" dirty="0" smtClean="0">
                <a:latin typeface="Arial" pitchFamily="34" charset="0"/>
                <a:cs typeface="Arial" pitchFamily="34" charset="0"/>
              </a:rPr>
              <a:t>    &lt;%  </a:t>
            </a:r>
            <a:r>
              <a:rPr lang="en-US" altLang="zh-CN" sz="2400" b="1" dirty="0" err="1" smtClean="0">
                <a:latin typeface="Arial" pitchFamily="34" charset="0"/>
                <a:cs typeface="Arial" pitchFamily="34" charset="0"/>
              </a:rPr>
              <a:t>setCount</a:t>
            </a:r>
            <a:r>
              <a:rPr lang="en-US" altLang="zh-CN" sz="2400" b="1" dirty="0" smtClean="0">
                <a:latin typeface="Arial" pitchFamily="34" charset="0"/>
                <a:cs typeface="Arial" pitchFamily="34" charset="0"/>
              </a:rPr>
              <a:t>();</a:t>
            </a:r>
          </a:p>
          <a:p>
            <a:pPr>
              <a:lnSpc>
                <a:spcPts val="2500"/>
              </a:lnSpc>
            </a:pPr>
            <a:r>
              <a:rPr lang="en-US" altLang="zh-CN" sz="2400" b="1" dirty="0" smtClean="0">
                <a:latin typeface="Arial" pitchFamily="34" charset="0"/>
                <a:cs typeface="Arial" pitchFamily="34" charset="0"/>
              </a:rPr>
              <a:t>         </a:t>
            </a:r>
            <a:r>
              <a:rPr lang="en-US" altLang="zh-CN" sz="2400" b="1" dirty="0" err="1" smtClean="0">
                <a:latin typeface="Arial" pitchFamily="34" charset="0"/>
                <a:cs typeface="Arial" pitchFamily="34" charset="0"/>
              </a:rPr>
              <a:t>out.println</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您是第</a:t>
            </a:r>
            <a:r>
              <a:rPr lang="en-US" altLang="zh-CN" sz="2400" b="1" dirty="0" smtClean="0">
                <a:latin typeface="Arial" pitchFamily="34" charset="0"/>
                <a:cs typeface="Arial" pitchFamily="34" charset="0"/>
              </a:rPr>
              <a:t>"+count+"</a:t>
            </a:r>
            <a:r>
              <a:rPr lang="zh-CN" altLang="en-US" sz="2400" b="1" dirty="0" smtClean="0">
                <a:latin typeface="Arial" pitchFamily="34" charset="0"/>
                <a:cs typeface="Arial" pitchFamily="34" charset="0"/>
              </a:rPr>
              <a:t>个访问本站的用户</a:t>
            </a:r>
            <a:r>
              <a:rPr lang="en-US" altLang="zh-CN" sz="2400" b="1" dirty="0" smtClean="0">
                <a:latin typeface="Arial" pitchFamily="34" charset="0"/>
                <a:cs typeface="Arial" pitchFamily="34" charset="0"/>
              </a:rPr>
              <a:t>");   </a:t>
            </a:r>
          </a:p>
          <a:p>
            <a:pPr>
              <a:lnSpc>
                <a:spcPts val="2500"/>
              </a:lnSpc>
            </a:pPr>
            <a:r>
              <a:rPr lang="en-US" altLang="zh-CN" sz="2400" b="1" dirty="0" smtClean="0">
                <a:latin typeface="Arial" pitchFamily="34" charset="0"/>
                <a:cs typeface="Arial" pitchFamily="34" charset="0"/>
              </a:rPr>
              <a:t>    %&gt;</a:t>
            </a:r>
          </a:p>
          <a:p>
            <a:pPr>
              <a:lnSpc>
                <a:spcPts val="2500"/>
              </a:lnSpc>
            </a:pPr>
            <a:r>
              <a:rPr lang="en-US" altLang="zh-CN" sz="2400" b="1" dirty="0" smtClean="0">
                <a:latin typeface="Arial" pitchFamily="34" charset="0"/>
                <a:cs typeface="Arial" pitchFamily="34" charset="0"/>
              </a:rPr>
              <a:t>&lt;/BODY&gt;&lt;/HTML&gt;</a:t>
            </a:r>
            <a:endParaRPr lang="en-US" altLang="zh-CN" sz="2400" b="1" dirty="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13</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2_5 </a:t>
            </a:r>
            <a:endParaRPr lang="en-US" altLang="zh-CN" sz="2800" dirty="0"/>
          </a:p>
        </p:txBody>
      </p:sp>
      <p:sp>
        <p:nvSpPr>
          <p:cNvPr id="9" name="Rectangle 6"/>
          <p:cNvSpPr>
            <a:spLocks noChangeArrowheads="1"/>
          </p:cNvSpPr>
          <p:nvPr/>
        </p:nvSpPr>
        <p:spPr bwMode="auto">
          <a:xfrm>
            <a:off x="148358" y="668215"/>
            <a:ext cx="5852402" cy="2677656"/>
          </a:xfrm>
          <a:prstGeom prst="rect">
            <a:avLst/>
          </a:prstGeom>
          <a:noFill/>
          <a:ln w="9525">
            <a:noFill/>
            <a:miter lim="800000"/>
            <a:headEnd/>
            <a:tailEnd/>
          </a:ln>
          <a:effectLst/>
        </p:spPr>
        <p:txBody>
          <a:bodyPr wrap="square" anchor="b">
            <a:spAutoFit/>
          </a:bodyPr>
          <a:lstStyle/>
          <a:p>
            <a:pPr algn="just"/>
            <a:r>
              <a:rPr lang="zh-CN" altLang="en-US" sz="2400" dirty="0" smtClean="0"/>
              <a:t>         一</a:t>
            </a:r>
            <a:r>
              <a:rPr lang="zh-CN" altLang="en-US" sz="2400" dirty="0" smtClean="0"/>
              <a:t>个</a:t>
            </a:r>
            <a:r>
              <a:rPr lang="en-US" altLang="zh-CN" sz="2400" dirty="0" smtClean="0"/>
              <a:t>JSP</a:t>
            </a:r>
            <a:r>
              <a:rPr lang="zh-CN" altLang="en-US" sz="2400" dirty="0" smtClean="0"/>
              <a:t>页面中的</a:t>
            </a:r>
            <a:r>
              <a:rPr lang="en-US" altLang="zh-CN" sz="2400" dirty="0" smtClean="0"/>
              <a:t>Java</a:t>
            </a:r>
            <a:r>
              <a:rPr lang="zh-CN" altLang="en-US" sz="2400" dirty="0" smtClean="0"/>
              <a:t>程序片会按其在页面中的顺序被</a:t>
            </a:r>
            <a:r>
              <a:rPr lang="zh-CN" altLang="en-US" sz="2400" dirty="0" smtClean="0"/>
              <a:t>执行</a:t>
            </a:r>
            <a:r>
              <a:rPr lang="en-US" altLang="zh-CN" sz="2400" dirty="0" smtClean="0"/>
              <a:t>,</a:t>
            </a:r>
            <a:r>
              <a:rPr lang="zh-CN" altLang="en-US" sz="2400" dirty="0" smtClean="0"/>
              <a:t>而且</a:t>
            </a:r>
            <a:r>
              <a:rPr lang="zh-CN" altLang="en-US" sz="2400" dirty="0" smtClean="0"/>
              <a:t>某个</a:t>
            </a:r>
            <a:r>
              <a:rPr lang="en-US" altLang="zh-CN" sz="2400" dirty="0" smtClean="0"/>
              <a:t>Java</a:t>
            </a:r>
            <a:r>
              <a:rPr lang="zh-CN" altLang="en-US" sz="2400" dirty="0" smtClean="0"/>
              <a:t>程序片中声明的局部变量在其后继的所有</a:t>
            </a:r>
            <a:r>
              <a:rPr lang="en-US" altLang="zh-CN" sz="2400" dirty="0" smtClean="0"/>
              <a:t>Java</a:t>
            </a:r>
            <a:r>
              <a:rPr lang="zh-CN" altLang="en-US" sz="2400" dirty="0" smtClean="0"/>
              <a:t>程序片以及表达式部分内都有效。利用</a:t>
            </a:r>
            <a:r>
              <a:rPr lang="en-US" altLang="zh-CN" sz="2400" dirty="0" smtClean="0"/>
              <a:t>Java</a:t>
            </a:r>
            <a:r>
              <a:rPr lang="zh-CN" altLang="en-US" sz="2400" dirty="0" smtClean="0"/>
              <a:t>程序片的这个</a:t>
            </a:r>
            <a:r>
              <a:rPr lang="zh-CN" altLang="en-US" sz="2400" dirty="0" smtClean="0"/>
              <a:t>性质</a:t>
            </a:r>
            <a:r>
              <a:rPr lang="en-US" altLang="zh-CN" sz="2400" dirty="0" smtClean="0"/>
              <a:t>,</a:t>
            </a:r>
            <a:r>
              <a:rPr lang="zh-CN" altLang="en-US" sz="2400" dirty="0" smtClean="0"/>
              <a:t>有时候</a:t>
            </a:r>
            <a:r>
              <a:rPr lang="zh-CN" altLang="en-US" sz="2400" dirty="0" smtClean="0"/>
              <a:t>可以将一个</a:t>
            </a:r>
            <a:r>
              <a:rPr lang="en-US" altLang="zh-CN" sz="2400" dirty="0" smtClean="0"/>
              <a:t>Java</a:t>
            </a:r>
            <a:r>
              <a:rPr lang="zh-CN" altLang="en-US" sz="2400" dirty="0" smtClean="0"/>
              <a:t>程序片分割成几个</a:t>
            </a:r>
            <a:r>
              <a:rPr lang="en-US" altLang="zh-CN" sz="2400" dirty="0" smtClean="0"/>
              <a:t>Java</a:t>
            </a:r>
            <a:r>
              <a:rPr lang="zh-CN" altLang="en-US" sz="2400" dirty="0" smtClean="0"/>
              <a:t>程序</a:t>
            </a:r>
            <a:r>
              <a:rPr lang="zh-CN" altLang="en-US" sz="2400" dirty="0" smtClean="0"/>
              <a:t>片</a:t>
            </a:r>
            <a:r>
              <a:rPr lang="en-US" altLang="zh-CN" sz="2400" dirty="0" smtClean="0"/>
              <a:t>,</a:t>
            </a:r>
            <a:r>
              <a:rPr lang="zh-CN" altLang="en-US" sz="2400" dirty="0" smtClean="0"/>
              <a:t>然后</a:t>
            </a:r>
            <a:r>
              <a:rPr lang="zh-CN" altLang="en-US" sz="2400" dirty="0" smtClean="0"/>
              <a:t>在这些</a:t>
            </a:r>
            <a:r>
              <a:rPr lang="en-US" altLang="zh-CN" sz="2400" dirty="0" smtClean="0"/>
              <a:t>Java</a:t>
            </a:r>
            <a:r>
              <a:rPr lang="zh-CN" altLang="en-US" sz="2400" dirty="0" smtClean="0"/>
              <a:t>程序片之间再插入其他标记元素</a:t>
            </a:r>
            <a:r>
              <a:rPr lang="zh-CN" altLang="en-US" sz="2400" dirty="0" smtClean="0"/>
              <a:t>。</a:t>
            </a:r>
            <a:endParaRPr lang="zh-CN" altLang="en-US" sz="2400" dirty="0" smtClean="0"/>
          </a:p>
        </p:txBody>
      </p:sp>
      <p:sp>
        <p:nvSpPr>
          <p:cNvPr id="7" name="Text Box 5"/>
          <p:cNvSpPr txBox="1">
            <a:spLocks noChangeArrowheads="1"/>
          </p:cNvSpPr>
          <p:nvPr/>
        </p:nvSpPr>
        <p:spPr bwMode="auto">
          <a:xfrm>
            <a:off x="6072198" y="500042"/>
            <a:ext cx="3071802" cy="2667397"/>
          </a:xfrm>
          <a:prstGeom prst="rect">
            <a:avLst/>
          </a:prstGeom>
          <a:solidFill>
            <a:srgbClr val="DDDDDD"/>
          </a:solidFill>
          <a:ln w="9525">
            <a:noFill/>
            <a:miter lim="800000"/>
            <a:headEnd/>
            <a:tailEnd/>
          </a:ln>
          <a:effectLst/>
        </p:spPr>
        <p:txBody>
          <a:bodyPr wrap="square" lIns="0" tIns="0" rIns="0" bIns="0" anchor="b">
            <a:spAutoFit/>
          </a:bodyPr>
          <a:lstStyle/>
          <a:p>
            <a:pPr algn="just">
              <a:lnSpc>
                <a:spcPts val="2600"/>
              </a:lnSpc>
            </a:pPr>
            <a:r>
              <a:rPr lang="en-US" altLang="zh-CN" sz="2400" b="1" dirty="0" smtClean="0">
                <a:latin typeface="Arial" pitchFamily="34" charset="0"/>
                <a:cs typeface="Arial" pitchFamily="34" charset="0"/>
              </a:rPr>
              <a:t>&lt;%</a:t>
            </a:r>
          </a:p>
          <a:p>
            <a:pPr algn="just">
              <a:lnSpc>
                <a:spcPts val="2600"/>
              </a:lnSpc>
            </a:pPr>
            <a:r>
              <a:rPr lang="en-US" altLang="zh-CN" sz="2400" b="1" dirty="0" smtClean="0">
                <a:latin typeface="Arial" pitchFamily="34" charset="0"/>
                <a:cs typeface="Arial" pitchFamily="34" charset="0"/>
              </a:rPr>
              <a:t>     Java</a:t>
            </a:r>
            <a:r>
              <a:rPr lang="zh-CN" altLang="en-US" sz="2400" b="1" dirty="0" smtClean="0">
                <a:latin typeface="Arial" pitchFamily="34" charset="0"/>
                <a:cs typeface="Arial" pitchFamily="34" charset="0"/>
              </a:rPr>
              <a:t>程序片</a:t>
            </a:r>
            <a:r>
              <a:rPr lang="en-US" altLang="zh-CN" sz="2400" b="1" dirty="0" smtClean="0">
                <a:latin typeface="Arial" pitchFamily="34" charset="0"/>
                <a:cs typeface="Arial" pitchFamily="34" charset="0"/>
              </a:rPr>
              <a:t>1</a:t>
            </a:r>
          </a:p>
          <a:p>
            <a:pPr algn="just">
              <a:lnSpc>
                <a:spcPts val="2600"/>
              </a:lnSpc>
            </a:pPr>
            <a:r>
              <a:rPr lang="en-US" altLang="zh-CN" sz="2400" b="1" dirty="0" smtClean="0">
                <a:latin typeface="Arial" pitchFamily="34" charset="0"/>
                <a:cs typeface="Arial" pitchFamily="34" charset="0"/>
              </a:rPr>
              <a:t>%&gt; </a:t>
            </a:r>
          </a:p>
          <a:p>
            <a:pPr algn="just">
              <a:lnSpc>
                <a:spcPts val="2600"/>
              </a:lnSpc>
            </a:pPr>
            <a:r>
              <a:rPr lang="en-US" altLang="zh-CN" sz="2400" b="1" dirty="0" smtClean="0">
                <a:latin typeface="Arial" pitchFamily="34" charset="0"/>
                <a:cs typeface="Arial" pitchFamily="34" charset="0"/>
              </a:rPr>
              <a:t>     HTML</a:t>
            </a:r>
            <a:r>
              <a:rPr lang="zh-CN" altLang="en-US" sz="2400" b="1" dirty="0" smtClean="0">
                <a:latin typeface="Arial" pitchFamily="34" charset="0"/>
                <a:cs typeface="Arial" pitchFamily="34" charset="0"/>
              </a:rPr>
              <a:t>标记</a:t>
            </a:r>
          </a:p>
          <a:p>
            <a:pPr algn="just">
              <a:lnSpc>
                <a:spcPts val="2600"/>
              </a:lnSpc>
            </a:pPr>
            <a:r>
              <a:rPr lang="en-US" altLang="zh-CN" sz="2400" b="1" dirty="0" smtClean="0">
                <a:latin typeface="Arial" pitchFamily="34" charset="0"/>
                <a:cs typeface="Arial" pitchFamily="34" charset="0"/>
              </a:rPr>
              <a:t>&lt;%</a:t>
            </a:r>
          </a:p>
          <a:p>
            <a:pPr algn="just">
              <a:lnSpc>
                <a:spcPts val="2600"/>
              </a:lnSpc>
            </a:pPr>
            <a:r>
              <a:rPr lang="en-US" altLang="zh-CN" sz="2400" b="1" dirty="0" smtClean="0">
                <a:latin typeface="Arial" pitchFamily="34" charset="0"/>
                <a:cs typeface="Arial" pitchFamily="34" charset="0"/>
              </a:rPr>
              <a:t>     Java</a:t>
            </a:r>
            <a:r>
              <a:rPr lang="zh-CN" altLang="en-US" sz="2400" b="1" dirty="0" smtClean="0">
                <a:latin typeface="Arial" pitchFamily="34" charset="0"/>
                <a:cs typeface="Arial" pitchFamily="34" charset="0"/>
              </a:rPr>
              <a:t>程序片</a:t>
            </a:r>
            <a:r>
              <a:rPr lang="en-US" altLang="zh-CN" sz="2400" b="1" dirty="0" smtClean="0">
                <a:latin typeface="Arial" pitchFamily="34" charset="0"/>
                <a:cs typeface="Arial" pitchFamily="34" charset="0"/>
              </a:rPr>
              <a:t>2</a:t>
            </a:r>
          </a:p>
          <a:p>
            <a:pPr algn="just">
              <a:lnSpc>
                <a:spcPts val="2600"/>
              </a:lnSpc>
            </a:pPr>
            <a:r>
              <a:rPr lang="en-US" altLang="zh-CN" sz="2400" b="1" dirty="0" smtClean="0">
                <a:latin typeface="Arial" pitchFamily="34" charset="0"/>
                <a:cs typeface="Arial" pitchFamily="34" charset="0"/>
              </a:rPr>
              <a:t>%&gt;</a:t>
            </a:r>
          </a:p>
          <a:p>
            <a:pPr algn="just">
              <a:lnSpc>
                <a:spcPts val="2600"/>
              </a:lnSpc>
            </a:pPr>
            <a:r>
              <a:rPr lang="en-US" altLang="zh-CN" sz="2400" b="1" dirty="0" smtClean="0">
                <a:latin typeface="Arial" pitchFamily="34" charset="0"/>
                <a:cs typeface="Arial" pitchFamily="34" charset="0"/>
              </a:rPr>
              <a:t>     HTML</a:t>
            </a:r>
            <a:r>
              <a:rPr lang="zh-CN" altLang="en-US" sz="2400" b="1" dirty="0" smtClean="0">
                <a:latin typeface="Arial" pitchFamily="34" charset="0"/>
                <a:cs typeface="Arial" pitchFamily="34" charset="0"/>
              </a:rPr>
              <a:t>标记</a:t>
            </a:r>
          </a:p>
        </p:txBody>
      </p:sp>
      <p:sp>
        <p:nvSpPr>
          <p:cNvPr id="8" name="Rectangle 6"/>
          <p:cNvSpPr>
            <a:spLocks noChangeArrowheads="1"/>
          </p:cNvSpPr>
          <p:nvPr/>
        </p:nvSpPr>
        <p:spPr bwMode="auto">
          <a:xfrm>
            <a:off x="214282" y="3357562"/>
            <a:ext cx="8929718" cy="2800767"/>
          </a:xfrm>
          <a:prstGeom prst="rect">
            <a:avLst/>
          </a:prstGeom>
          <a:noFill/>
          <a:ln w="9525">
            <a:noFill/>
            <a:miter lim="800000"/>
            <a:headEnd/>
            <a:tailEnd/>
          </a:ln>
          <a:effectLst/>
        </p:spPr>
        <p:txBody>
          <a:bodyPr wrap="square" anchor="b">
            <a:spAutoFit/>
          </a:bodyPr>
          <a:lstStyle/>
          <a:p>
            <a:pPr algn="just"/>
            <a:r>
              <a:rPr lang="zh-CN" altLang="en-US" sz="2400" dirty="0" smtClean="0"/>
              <a:t>      例子</a:t>
            </a:r>
            <a:r>
              <a:rPr lang="en-US" altLang="zh-CN" sz="2400" dirty="0" smtClean="0"/>
              <a:t>2_5</a:t>
            </a:r>
            <a:r>
              <a:rPr lang="zh-CN" altLang="en-US" sz="2400" dirty="0" smtClean="0"/>
              <a:t>获得一个</a:t>
            </a:r>
            <a:r>
              <a:rPr lang="en-US" altLang="zh-CN" sz="2400" dirty="0" smtClean="0"/>
              <a:t>7</a:t>
            </a:r>
            <a:r>
              <a:rPr lang="zh-CN" altLang="en-US" sz="2400" dirty="0" smtClean="0"/>
              <a:t>至</a:t>
            </a:r>
            <a:r>
              <a:rPr lang="en-US" altLang="zh-CN" sz="2400" dirty="0" smtClean="0"/>
              <a:t>19</a:t>
            </a:r>
            <a:r>
              <a:rPr lang="zh-CN" altLang="en-US" sz="2400" dirty="0" smtClean="0"/>
              <a:t>之间的随机数，如果获得的数小于或等于</a:t>
            </a:r>
            <a:r>
              <a:rPr lang="en-US" altLang="zh-CN" sz="2400" dirty="0" smtClean="0"/>
              <a:t>13</a:t>
            </a:r>
            <a:r>
              <a:rPr lang="zh-CN" altLang="en-US" sz="2400" dirty="0" smtClean="0"/>
              <a:t>就显示一幅小学生的图像，否则显示一幅中学生的图像。显示图像需要在程序片之间插入用于显示图像的</a:t>
            </a:r>
          </a:p>
          <a:p>
            <a:pPr algn="just"/>
            <a:r>
              <a:rPr lang="en-US" altLang="zh-CN" sz="2800" b="1" dirty="0" smtClean="0">
                <a:solidFill>
                  <a:srgbClr val="DB9125"/>
                </a:solidFill>
              </a:rPr>
              <a:t>&lt;image </a:t>
            </a:r>
            <a:r>
              <a:rPr lang="en-US" altLang="zh-CN" sz="2800" b="1" dirty="0" err="1" smtClean="0">
                <a:solidFill>
                  <a:srgbClr val="DB9125"/>
                </a:solidFill>
              </a:rPr>
              <a:t>src</a:t>
            </a:r>
            <a:r>
              <a:rPr lang="en-US" altLang="zh-CN" sz="2800" b="1" dirty="0" smtClean="0">
                <a:solidFill>
                  <a:srgbClr val="DB9125"/>
                </a:solidFill>
              </a:rPr>
              <a:t> = </a:t>
            </a:r>
            <a:r>
              <a:rPr lang="zh-CN" altLang="en-US" sz="2800" b="1" dirty="0" smtClean="0">
                <a:solidFill>
                  <a:srgbClr val="DB9125"/>
                </a:solidFill>
              </a:rPr>
              <a:t>图像的</a:t>
            </a:r>
            <a:r>
              <a:rPr lang="en-US" altLang="zh-CN" sz="2800" b="1" dirty="0" smtClean="0">
                <a:solidFill>
                  <a:srgbClr val="DB9125"/>
                </a:solidFill>
              </a:rPr>
              <a:t>URL&gt;</a:t>
            </a:r>
            <a:r>
              <a:rPr lang="zh-CN" altLang="en-US" sz="2800" b="1" dirty="0" smtClean="0">
                <a:solidFill>
                  <a:srgbClr val="DB9125"/>
                </a:solidFill>
              </a:rPr>
              <a:t>文字说明</a:t>
            </a:r>
            <a:r>
              <a:rPr lang="en-US" altLang="zh-CN" sz="2800" b="1" dirty="0" smtClean="0">
                <a:solidFill>
                  <a:srgbClr val="DB9125"/>
                </a:solidFill>
              </a:rPr>
              <a:t>&lt;/image</a:t>
            </a:r>
            <a:r>
              <a:rPr lang="en-US" altLang="zh-CN" sz="2800" b="1" dirty="0" smtClean="0">
                <a:solidFill>
                  <a:srgbClr val="DB9125"/>
                </a:solidFill>
              </a:rPr>
              <a:t>&gt;</a:t>
            </a:r>
            <a:r>
              <a:rPr lang="zh-CN" altLang="en-US" sz="2400" dirty="0" smtClean="0"/>
              <a:t>的</a:t>
            </a:r>
            <a:r>
              <a:rPr lang="en-US" altLang="zh-CN" sz="2400" dirty="0" smtClean="0"/>
              <a:t>HTML</a:t>
            </a:r>
            <a:r>
              <a:rPr lang="zh-CN" altLang="en-US" sz="2400" dirty="0" smtClean="0"/>
              <a:t>标记，且要将两幅名字分别为</a:t>
            </a:r>
            <a:r>
              <a:rPr lang="en-US" altLang="zh-CN" sz="2400" dirty="0" smtClean="0"/>
              <a:t>xiao.jpg</a:t>
            </a:r>
            <a:r>
              <a:rPr lang="zh-CN" altLang="en-US" sz="2400" dirty="0" smtClean="0"/>
              <a:t>和</a:t>
            </a:r>
            <a:r>
              <a:rPr lang="en-US" altLang="zh-CN" sz="2400" dirty="0" smtClean="0"/>
              <a:t>zhong.jpg</a:t>
            </a:r>
            <a:r>
              <a:rPr lang="zh-CN" altLang="en-US" sz="2400" dirty="0" smtClean="0"/>
              <a:t>的图像保存到</a:t>
            </a:r>
            <a:r>
              <a:rPr lang="en-US" altLang="zh-CN" sz="2400" dirty="0" smtClean="0"/>
              <a:t>Web</a:t>
            </a:r>
            <a:r>
              <a:rPr lang="zh-CN" altLang="en-US" sz="2400" dirty="0" smtClean="0"/>
              <a:t>服务目录</a:t>
            </a:r>
            <a:r>
              <a:rPr lang="en-US" altLang="zh-CN" sz="2400" dirty="0" smtClean="0"/>
              <a:t>ch2</a:t>
            </a:r>
            <a:r>
              <a:rPr lang="zh-CN" altLang="en-US" sz="2400" dirty="0" smtClean="0"/>
              <a:t>的</a:t>
            </a:r>
            <a:r>
              <a:rPr lang="en-US" altLang="zh-CN" sz="2400" dirty="0" smtClean="0"/>
              <a:t>image</a:t>
            </a:r>
            <a:r>
              <a:rPr lang="zh-CN" altLang="en-US" sz="2400" dirty="0" smtClean="0"/>
              <a:t>文件夹</a:t>
            </a:r>
            <a:r>
              <a:rPr lang="zh-CN" altLang="en-US" sz="2400" dirty="0" smtClean="0"/>
              <a:t>中。</a:t>
            </a:r>
            <a:r>
              <a:rPr lang="zh-CN" altLang="en-US" sz="2400" dirty="0" smtClean="0"/>
              <a:t>程序运行的效果如</a:t>
            </a:r>
            <a:r>
              <a:rPr lang="zh-CN" altLang="en-US" sz="2400" dirty="0" smtClean="0">
                <a:hlinkClick r:id="rId2" action="ppaction://hlinksldjump" tooltip="点击出现大图"/>
              </a:rPr>
              <a:t>图</a:t>
            </a:r>
            <a:r>
              <a:rPr lang="en-US" altLang="zh-CN" sz="2400" dirty="0" smtClean="0">
                <a:hlinkClick r:id="rId2" action="ppaction://hlinksldjump" tooltip="点击出现大图"/>
              </a:rPr>
              <a:t>2.5</a:t>
            </a:r>
            <a:r>
              <a:rPr lang="zh-CN" altLang="en-US" sz="2400" dirty="0" smtClean="0">
                <a:hlinkClick r:id="rId2" action="ppaction://hlinksldjump" tooltip="点击出现大图"/>
              </a:rPr>
              <a:t>（</a:t>
            </a:r>
            <a:r>
              <a:rPr lang="en-US" altLang="zh-CN" sz="2400" dirty="0" smtClean="0">
                <a:hlinkClick r:id="rId2" action="ppaction://hlinksldjump" tooltip="点击出现大图"/>
              </a:rPr>
              <a:t>a</a:t>
            </a:r>
            <a:r>
              <a:rPr lang="zh-CN" altLang="en-US" sz="2400" dirty="0" smtClean="0">
                <a:hlinkClick r:id="rId2" action="ppaction://hlinksldjump" tooltip="点击出现大图"/>
              </a:rPr>
              <a:t>）和图</a:t>
            </a:r>
            <a:r>
              <a:rPr lang="en-US" altLang="zh-CN" sz="2400" dirty="0" smtClean="0">
                <a:hlinkClick r:id="rId2" action="ppaction://hlinksldjump" tooltip="点击出现大图"/>
              </a:rPr>
              <a:t>2.5</a:t>
            </a:r>
            <a:r>
              <a:rPr lang="zh-CN" altLang="en-US" sz="2400" dirty="0" smtClean="0">
                <a:hlinkClick r:id="rId2" action="ppaction://hlinksldjump" tooltip="点击出现大图"/>
              </a:rPr>
              <a:t>（</a:t>
            </a:r>
            <a:r>
              <a:rPr lang="en-US" altLang="zh-CN" sz="2400" dirty="0" smtClean="0">
                <a:hlinkClick r:id="rId2" action="ppaction://hlinksldjump" tooltip="点击出现大图"/>
              </a:rPr>
              <a:t>b</a:t>
            </a:r>
            <a:r>
              <a:rPr lang="zh-CN" altLang="en-US" sz="2400" dirty="0" smtClean="0">
                <a:hlinkClick r:id="rId2" action="ppaction://hlinksldjump" tooltip="点击出现大图"/>
              </a:rPr>
              <a:t>）</a:t>
            </a:r>
            <a:r>
              <a:rPr lang="zh-CN" altLang="en-US" sz="2400" dirty="0" smtClean="0"/>
              <a:t>所示</a:t>
            </a:r>
            <a:r>
              <a:rPr lang="zh-CN" altLang="en-US" sz="2400" dirty="0" smtClean="0"/>
              <a:t>。</a:t>
            </a:r>
            <a:r>
              <a:rPr lang="en-US" altLang="zh-CN" sz="2800" b="1" dirty="0" smtClean="0">
                <a:solidFill>
                  <a:srgbClr val="FF0000"/>
                </a:solidFill>
                <a:hlinkClick r:id="rId3" action="ppaction://hlinkfile" tooltip="点击查看源代码"/>
              </a:rPr>
              <a:t>example2_5.jsp</a:t>
            </a:r>
            <a:endParaRPr lang="en-US" altLang="zh-CN" sz="2800" b="1"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14</a:t>
            </a:fld>
            <a:endParaRPr lang="en-US" altLang="zh-CN"/>
          </a:p>
        </p:txBody>
      </p:sp>
      <p:sp>
        <p:nvSpPr>
          <p:cNvPr id="19466" name="Rectangle 10"/>
          <p:cNvSpPr>
            <a:spLocks noGrp="1" noChangeArrowheads="1"/>
          </p:cNvSpPr>
          <p:nvPr>
            <p:ph type="title"/>
          </p:nvPr>
        </p:nvSpPr>
        <p:spPr>
          <a:xfrm>
            <a:off x="0" y="0"/>
            <a:ext cx="4953000" cy="693738"/>
          </a:xfrm>
          <a:noFill/>
          <a:ln/>
        </p:spPr>
        <p:txBody>
          <a:bodyPr/>
          <a:lstStyle/>
          <a:p>
            <a:r>
              <a:rPr lang="en-US" altLang="zh-CN" sz="3200" b="1" dirty="0" smtClean="0">
                <a:solidFill>
                  <a:schemeClr val="tx1"/>
                </a:solidFill>
              </a:rPr>
              <a:t>§2.4   </a:t>
            </a:r>
            <a:r>
              <a:rPr lang="en-US" altLang="zh-CN" sz="3600" b="1" dirty="0" smtClean="0">
                <a:latin typeface="宋体" pitchFamily="2" charset="-122"/>
              </a:rPr>
              <a:t>Java</a:t>
            </a:r>
            <a:r>
              <a:rPr lang="zh-CN" altLang="en-US" sz="3600" b="1" dirty="0" smtClean="0">
                <a:latin typeface="宋体" pitchFamily="2" charset="-122"/>
              </a:rPr>
              <a:t>表达式</a:t>
            </a:r>
            <a:endParaRPr lang="zh-CN" altLang="en-US" sz="3600" b="1" dirty="0">
              <a:latin typeface="宋体" pitchFamily="2" charset="-122"/>
            </a:endParaRPr>
          </a:p>
        </p:txBody>
      </p:sp>
      <p:sp>
        <p:nvSpPr>
          <p:cNvPr id="19477" name="Text Box 21"/>
          <p:cNvSpPr txBox="1">
            <a:spLocks noChangeArrowheads="1"/>
          </p:cNvSpPr>
          <p:nvPr/>
        </p:nvSpPr>
        <p:spPr bwMode="auto">
          <a:xfrm>
            <a:off x="125254" y="621155"/>
            <a:ext cx="9034616" cy="5656933"/>
          </a:xfrm>
          <a:prstGeom prst="rect">
            <a:avLst/>
          </a:prstGeom>
          <a:noFill/>
          <a:ln w="9525">
            <a:noFill/>
            <a:miter lim="800000"/>
            <a:headEnd/>
            <a:tailEnd/>
          </a:ln>
          <a:effectLst/>
        </p:spPr>
        <p:txBody>
          <a:bodyPr wrap="square" anchor="b">
            <a:spAutoFit/>
          </a:bodyPr>
          <a:lstStyle/>
          <a:p>
            <a:pPr algn="just" fontAlgn="base">
              <a:spcBef>
                <a:spcPct val="15000"/>
              </a:spcBef>
              <a:buClr>
                <a:srgbClr val="FF0000"/>
              </a:buClr>
              <a:buSzPct val="60000"/>
            </a:pPr>
            <a:r>
              <a:rPr lang="zh-CN" altLang="en-US" sz="3200" dirty="0" smtClean="0"/>
              <a:t>        可以</a:t>
            </a:r>
            <a:r>
              <a:rPr lang="zh-CN" altLang="en-US" sz="3200" dirty="0" smtClean="0"/>
              <a:t>在“</a:t>
            </a:r>
            <a:r>
              <a:rPr lang="en-US" sz="3200" dirty="0" smtClean="0"/>
              <a:t>&lt;%=</a:t>
            </a:r>
            <a:r>
              <a:rPr lang="zh-CN" altLang="en-US" sz="3200" dirty="0" smtClean="0"/>
              <a:t>”和“</a:t>
            </a:r>
            <a:r>
              <a:rPr lang="en-US" sz="3200" dirty="0" smtClean="0"/>
              <a:t>%&gt;</a:t>
            </a:r>
            <a:r>
              <a:rPr lang="zh-CN" altLang="en-US" sz="3200" dirty="0" smtClean="0"/>
              <a:t>”之间插入一个</a:t>
            </a:r>
            <a:r>
              <a:rPr lang="zh-CN" altLang="en-US" sz="3200" dirty="0" smtClean="0"/>
              <a:t>表达式，</a:t>
            </a:r>
            <a:r>
              <a:rPr lang="zh-CN" altLang="en-US" sz="3200" dirty="0" smtClean="0"/>
              <a:t>这个表达式</a:t>
            </a:r>
            <a:r>
              <a:rPr lang="zh-CN" altLang="en-US" sz="3200" b="1" dirty="0" smtClean="0">
                <a:solidFill>
                  <a:srgbClr val="FF0000"/>
                </a:solidFill>
              </a:rPr>
              <a:t>必须能求值</a:t>
            </a:r>
            <a:r>
              <a:rPr lang="zh-CN" altLang="en-US" sz="3200" dirty="0" smtClean="0"/>
              <a:t>。表达式的值由服务器负责计算，并将计算结果用字符串形式发送到用户端显示</a:t>
            </a:r>
            <a:r>
              <a:rPr lang="zh-CN" altLang="en-US" sz="3200" dirty="0" smtClean="0"/>
              <a:t>。</a:t>
            </a:r>
            <a:endParaRPr lang="en-US" altLang="zh-CN" sz="3200" dirty="0" smtClean="0"/>
          </a:p>
          <a:p>
            <a:pPr algn="just" fontAlgn="base">
              <a:spcBef>
                <a:spcPct val="15000"/>
              </a:spcBef>
              <a:buClr>
                <a:srgbClr val="FF0000"/>
              </a:buClr>
              <a:buSzPct val="60000"/>
            </a:pPr>
            <a:r>
              <a:rPr lang="zh-CN" altLang="en-US" sz="3200" b="1" dirty="0" smtClean="0">
                <a:latin typeface="仿宋" pitchFamily="49" charset="-122"/>
                <a:ea typeface="仿宋" pitchFamily="49" charset="-122"/>
              </a:rPr>
              <a:t> </a:t>
            </a:r>
            <a:r>
              <a:rPr lang="zh-CN" altLang="en-US" sz="3200" b="1" dirty="0" smtClean="0">
                <a:latin typeface="仿宋" pitchFamily="49" charset="-122"/>
                <a:ea typeface="仿宋" pitchFamily="49" charset="-122"/>
              </a:rPr>
              <a:t>  注意</a:t>
            </a:r>
            <a:r>
              <a:rPr lang="zh-CN" altLang="en-US" sz="3200" b="1" dirty="0" smtClean="0">
                <a:latin typeface="仿宋" pitchFamily="49" charset="-122"/>
                <a:ea typeface="仿宋" pitchFamily="49" charset="-122"/>
              </a:rPr>
              <a:t>：不可插入语句，“</a:t>
            </a:r>
            <a:r>
              <a:rPr lang="en-US" altLang="zh-CN" sz="3200" b="1" dirty="0" smtClean="0">
                <a:latin typeface="仿宋" pitchFamily="49" charset="-122"/>
                <a:ea typeface="仿宋" pitchFamily="49" charset="-122"/>
              </a:rPr>
              <a:t>&lt;%=”</a:t>
            </a:r>
            <a:r>
              <a:rPr lang="zh-CN" altLang="en-US" sz="3200" b="1" dirty="0" smtClean="0">
                <a:latin typeface="仿宋" pitchFamily="49" charset="-122"/>
                <a:ea typeface="仿宋" pitchFamily="49" charset="-122"/>
              </a:rPr>
              <a:t>是一个完整的符号，“</a:t>
            </a:r>
            <a:r>
              <a:rPr lang="en-US" altLang="zh-CN" sz="3200" b="1" dirty="0" smtClean="0">
                <a:latin typeface="仿宋" pitchFamily="49" charset="-122"/>
                <a:ea typeface="仿宋" pitchFamily="49" charset="-122"/>
              </a:rPr>
              <a:t>&lt;%”</a:t>
            </a:r>
            <a:r>
              <a:rPr lang="zh-CN" altLang="en-US" sz="3200" b="1" dirty="0" smtClean="0">
                <a:latin typeface="仿宋" pitchFamily="49" charset="-122"/>
                <a:ea typeface="仿宋" pitchFamily="49" charset="-122"/>
              </a:rPr>
              <a:t>和“</a:t>
            </a:r>
            <a:r>
              <a:rPr lang="en-US" altLang="zh-CN" sz="3200" b="1" dirty="0" smtClean="0">
                <a:latin typeface="仿宋" pitchFamily="49" charset="-122"/>
                <a:ea typeface="仿宋" pitchFamily="49" charset="-122"/>
              </a:rPr>
              <a:t>=”</a:t>
            </a:r>
            <a:r>
              <a:rPr lang="zh-CN" altLang="en-US" sz="3200" b="1" dirty="0" smtClean="0">
                <a:latin typeface="仿宋" pitchFamily="49" charset="-122"/>
                <a:ea typeface="仿宋" pitchFamily="49" charset="-122"/>
              </a:rPr>
              <a:t>之间不要有</a:t>
            </a:r>
            <a:r>
              <a:rPr lang="zh-CN" altLang="en-US" sz="3200" b="1" dirty="0" smtClean="0">
                <a:latin typeface="仿宋" pitchFamily="49" charset="-122"/>
                <a:ea typeface="仿宋" pitchFamily="49" charset="-122"/>
              </a:rPr>
              <a:t>空格</a:t>
            </a:r>
            <a:endParaRPr lang="zh-CN" altLang="en-US" sz="3200" b="1" dirty="0" smtClean="0">
              <a:latin typeface="仿宋" pitchFamily="49" charset="-122"/>
              <a:ea typeface="仿宋" pitchFamily="49" charset="-122"/>
            </a:endParaRPr>
          </a:p>
          <a:p>
            <a:pPr algn="just" fontAlgn="base">
              <a:spcBef>
                <a:spcPct val="15000"/>
              </a:spcBef>
              <a:buClr>
                <a:srgbClr val="FF0000"/>
              </a:buClr>
              <a:buSzPct val="60000"/>
            </a:pPr>
            <a:r>
              <a:rPr lang="zh-CN" altLang="en-US" sz="3200" dirty="0" smtClean="0"/>
              <a:t>        在</a:t>
            </a:r>
            <a:r>
              <a:rPr lang="en-US" altLang="zh-CN" sz="3200" dirty="0" smtClean="0"/>
              <a:t>JSP</a:t>
            </a:r>
            <a:r>
              <a:rPr lang="zh-CN" altLang="en-US" sz="3200" dirty="0" smtClean="0"/>
              <a:t>页面中，表达式的值被表示成一个字符串的形式，即</a:t>
            </a:r>
            <a:r>
              <a:rPr lang="en-US" altLang="zh-CN" sz="3200" dirty="0" smtClean="0"/>
              <a:t>Tomcat</a:t>
            </a:r>
            <a:r>
              <a:rPr lang="zh-CN" altLang="en-US" sz="3200" dirty="0" smtClean="0"/>
              <a:t>引擎将表达式的结果转换成字符串，然后发送给用户的浏览器。因此，在编写</a:t>
            </a:r>
            <a:r>
              <a:rPr lang="en-US" altLang="zh-CN" sz="3200" dirty="0" smtClean="0"/>
              <a:t>JSP</a:t>
            </a:r>
            <a:r>
              <a:rPr lang="zh-CN" altLang="en-US" sz="3200" dirty="0" smtClean="0"/>
              <a:t>页面时，要把</a:t>
            </a:r>
            <a:r>
              <a:rPr lang="en-US" altLang="zh-CN" sz="3200" dirty="0" smtClean="0"/>
              <a:t>Java</a:t>
            </a:r>
            <a:r>
              <a:rPr lang="zh-CN" altLang="en-US" sz="3200" dirty="0" smtClean="0"/>
              <a:t>表达式按普通的文本来使用</a:t>
            </a:r>
            <a:r>
              <a:rPr lang="zh-CN" altLang="en-US" sz="3200" dirty="0" smtClean="0"/>
              <a:t>。</a:t>
            </a:r>
            <a:endParaRPr lang="en-US" altLang="zh-CN" sz="3200" spc="-100" dirty="0" smtClean="0">
              <a:solidFill>
                <a:schemeClr val="tx1"/>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477"/>
                                        </p:tgtEl>
                                        <p:attrNameLst>
                                          <p:attrName>style.visibility</p:attrName>
                                        </p:attrNameLst>
                                      </p:cBhvr>
                                      <p:to>
                                        <p:strVal val="visible"/>
                                      </p:to>
                                    </p:set>
                                    <p:anim calcmode="lin" valueType="num">
                                      <p:cBhvr additive="base">
                                        <p:cTn id="7" dur="500" fill="hold"/>
                                        <p:tgtEl>
                                          <p:spTgt spid="19477"/>
                                        </p:tgtEl>
                                        <p:attrNameLst>
                                          <p:attrName>ppt_x</p:attrName>
                                        </p:attrNameLst>
                                      </p:cBhvr>
                                      <p:tavLst>
                                        <p:tav tm="0">
                                          <p:val>
                                            <p:strVal val="1+#ppt_w/2"/>
                                          </p:val>
                                        </p:tav>
                                        <p:tav tm="100000">
                                          <p:val>
                                            <p:strVal val="#ppt_x"/>
                                          </p:val>
                                        </p:tav>
                                      </p:tavLst>
                                    </p:anim>
                                    <p:anim calcmode="lin" valueType="num">
                                      <p:cBhvr additive="base">
                                        <p:cTn id="8" dur="500" fill="hold"/>
                                        <p:tgtEl>
                                          <p:spTgt spid="19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15</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2_6 </a:t>
            </a:r>
            <a:endParaRPr lang="en-US" altLang="zh-CN" sz="2800" dirty="0"/>
          </a:p>
        </p:txBody>
      </p:sp>
      <p:sp>
        <p:nvSpPr>
          <p:cNvPr id="9" name="Rectangle 6"/>
          <p:cNvSpPr>
            <a:spLocks noChangeArrowheads="1"/>
          </p:cNvSpPr>
          <p:nvPr/>
        </p:nvSpPr>
        <p:spPr bwMode="auto">
          <a:xfrm>
            <a:off x="148358" y="571480"/>
            <a:ext cx="8995642" cy="461665"/>
          </a:xfrm>
          <a:prstGeom prst="rect">
            <a:avLst/>
          </a:prstGeom>
          <a:noFill/>
          <a:ln w="9525">
            <a:noFill/>
            <a:miter lim="800000"/>
            <a:headEnd/>
            <a:tailEnd/>
          </a:ln>
          <a:effectLst/>
        </p:spPr>
        <p:txBody>
          <a:bodyPr wrap="square" anchor="b">
            <a:spAutoFit/>
          </a:bodyPr>
          <a:lstStyle/>
          <a:p>
            <a:pPr algn="just"/>
            <a:r>
              <a:rPr lang="zh-CN" altLang="en-US" sz="2400" dirty="0" smtClean="0"/>
              <a:t>        例子</a:t>
            </a:r>
            <a:r>
              <a:rPr lang="en-US" sz="2400" dirty="0" smtClean="0"/>
              <a:t>2_6</a:t>
            </a:r>
            <a:r>
              <a:rPr lang="zh-CN" altLang="en-US" sz="2400" dirty="0" smtClean="0"/>
              <a:t>计算表达式的值，效果</a:t>
            </a:r>
            <a:r>
              <a:rPr lang="zh-CN" altLang="en-US" sz="2400" b="1" dirty="0" smtClean="0">
                <a:hlinkClick r:id="rId2" action="ppaction://hlinksldjump" tooltip="点击出现大图"/>
              </a:rPr>
              <a:t>如图</a:t>
            </a:r>
            <a:r>
              <a:rPr lang="en-US" sz="2400" b="1" dirty="0" smtClean="0">
                <a:hlinkClick r:id="rId2" action="ppaction://hlinksldjump" tooltip="点击出现大图"/>
              </a:rPr>
              <a:t>2.6</a:t>
            </a:r>
            <a:r>
              <a:rPr lang="zh-CN" altLang="en-US" sz="2400" b="1" dirty="0" smtClean="0">
                <a:hlinkClick r:id="rId2" action="ppaction://hlinksldjump" tooltip="点击出现大图"/>
              </a:rPr>
              <a:t>所示</a:t>
            </a:r>
            <a:r>
              <a:rPr lang="zh-CN" altLang="en-US" sz="2400" dirty="0" smtClean="0"/>
              <a:t>。</a:t>
            </a:r>
            <a:r>
              <a:rPr lang="en-US" altLang="zh-CN" sz="2400" b="1" dirty="0" smtClean="0">
                <a:solidFill>
                  <a:srgbClr val="FF0000"/>
                </a:solidFill>
                <a:hlinkClick r:id="rId3" action="ppaction://hlinkfile" tooltip="点击查看源代码"/>
              </a:rPr>
              <a:t>example2_6.jsp</a:t>
            </a:r>
            <a:endParaRPr lang="zh-CN" altLang="en-US" sz="2400" dirty="0" smtClean="0"/>
          </a:p>
        </p:txBody>
      </p:sp>
      <p:sp>
        <p:nvSpPr>
          <p:cNvPr id="7" name="Text Box 5"/>
          <p:cNvSpPr txBox="1">
            <a:spLocks noChangeArrowheads="1"/>
          </p:cNvSpPr>
          <p:nvPr/>
        </p:nvSpPr>
        <p:spPr bwMode="auto">
          <a:xfrm>
            <a:off x="207561" y="1013278"/>
            <a:ext cx="8929718" cy="6001643"/>
          </a:xfrm>
          <a:prstGeom prst="rect">
            <a:avLst/>
          </a:prstGeom>
          <a:solidFill>
            <a:srgbClr val="DDDDDD"/>
          </a:solidFill>
          <a:ln w="9525">
            <a:noFill/>
            <a:miter lim="800000"/>
            <a:headEnd/>
            <a:tailEnd/>
          </a:ln>
          <a:effectLst/>
        </p:spPr>
        <p:txBody>
          <a:bodyPr wrap="square" lIns="0" tIns="0" rIns="0" bIns="0" anchor="b">
            <a:spAutoFit/>
          </a:bodyPr>
          <a:lstStyle/>
          <a:p>
            <a:pPr algn="just">
              <a:lnSpc>
                <a:spcPts val="2600"/>
              </a:lnSpc>
            </a:pPr>
            <a:r>
              <a:rPr lang="en-US" altLang="zh-CN" sz="2400" b="1" dirty="0" smtClean="0">
                <a:latin typeface="Arial" pitchFamily="34" charset="0"/>
                <a:cs typeface="Arial" pitchFamily="34" charset="0"/>
              </a:rPr>
              <a:t>&lt;%@ page </a:t>
            </a:r>
            <a:r>
              <a:rPr lang="en-US" altLang="zh-CN" sz="2400" b="1" dirty="0" err="1" smtClean="0">
                <a:latin typeface="Arial" pitchFamily="34" charset="0"/>
                <a:cs typeface="Arial" pitchFamily="34" charset="0"/>
              </a:rPr>
              <a:t>contentType</a:t>
            </a:r>
            <a:r>
              <a:rPr lang="en-US" altLang="zh-CN" sz="2400" b="1" dirty="0" smtClean="0">
                <a:latin typeface="Arial" pitchFamily="34" charset="0"/>
                <a:cs typeface="Arial" pitchFamily="34" charset="0"/>
              </a:rPr>
              <a:t>="text/</a:t>
            </a:r>
            <a:r>
              <a:rPr lang="en-US" altLang="zh-CN" sz="2400" b="1" dirty="0" err="1" smtClean="0">
                <a:latin typeface="Arial" pitchFamily="34" charset="0"/>
                <a:cs typeface="Arial" pitchFamily="34" charset="0"/>
              </a:rPr>
              <a:t>html;charset</a:t>
            </a:r>
            <a:r>
              <a:rPr lang="en-US" altLang="zh-CN" sz="2400" b="1" dirty="0" smtClean="0">
                <a:latin typeface="Arial" pitchFamily="34" charset="0"/>
                <a:cs typeface="Arial" pitchFamily="34" charset="0"/>
              </a:rPr>
              <a:t>=gb2312" %&gt;</a:t>
            </a:r>
          </a:p>
          <a:p>
            <a:pPr algn="just">
              <a:lnSpc>
                <a:spcPts val="2600"/>
              </a:lnSpc>
            </a:pPr>
            <a:r>
              <a:rPr lang="en-US" altLang="zh-CN" sz="2400" b="1" dirty="0" smtClean="0">
                <a:latin typeface="Arial" pitchFamily="34" charset="0"/>
                <a:cs typeface="Arial" pitchFamily="34" charset="0"/>
              </a:rPr>
              <a:t>&lt;HTML&gt;&lt;body  </a:t>
            </a:r>
            <a:r>
              <a:rPr lang="en-US" altLang="zh-CN" sz="2400" b="1" dirty="0" err="1" smtClean="0">
                <a:latin typeface="Arial" pitchFamily="34" charset="0"/>
                <a:cs typeface="Arial" pitchFamily="34" charset="0"/>
              </a:rPr>
              <a:t>bgcolor</a:t>
            </a:r>
            <a:r>
              <a:rPr lang="en-US" altLang="zh-CN" sz="2400" b="1" dirty="0" smtClean="0">
                <a:latin typeface="Arial" pitchFamily="34" charset="0"/>
                <a:cs typeface="Arial" pitchFamily="34" charset="0"/>
              </a:rPr>
              <a:t>=cyan&gt;&lt;font size=3&gt;</a:t>
            </a:r>
          </a:p>
          <a:p>
            <a:pPr algn="just">
              <a:lnSpc>
                <a:spcPts val="2600"/>
              </a:lnSpc>
            </a:pPr>
            <a:r>
              <a:rPr lang="en-US" altLang="zh-CN" sz="2400" b="1" dirty="0" smtClean="0">
                <a:latin typeface="Arial" pitchFamily="34" charset="0"/>
                <a:cs typeface="Arial" pitchFamily="34" charset="0"/>
              </a:rPr>
              <a:t>&lt;%  </a:t>
            </a:r>
            <a:r>
              <a:rPr lang="en-US" altLang="zh-CN" sz="2400" b="1" dirty="0" err="1" smtClean="0">
                <a:latin typeface="Arial" pitchFamily="34" charset="0"/>
                <a:cs typeface="Arial" pitchFamily="34" charset="0"/>
              </a:rPr>
              <a:t>int</a:t>
            </a:r>
            <a:r>
              <a:rPr lang="en-US" altLang="zh-CN" sz="2400" b="1" dirty="0" smtClean="0">
                <a:latin typeface="Arial" pitchFamily="34" charset="0"/>
                <a:cs typeface="Arial" pitchFamily="34" charset="0"/>
              </a:rPr>
              <a:t> x=12,y=9;</a:t>
            </a:r>
          </a:p>
          <a:p>
            <a:pPr algn="just">
              <a:lnSpc>
                <a:spcPts val="2600"/>
              </a:lnSpc>
            </a:pPr>
            <a:r>
              <a:rPr lang="en-US" altLang="zh-CN" sz="2400" b="1" dirty="0" smtClean="0">
                <a:latin typeface="Arial" pitchFamily="34" charset="0"/>
                <a:cs typeface="Arial" pitchFamily="34" charset="0"/>
              </a:rPr>
              <a:t>%&gt;</a:t>
            </a:r>
          </a:p>
          <a:p>
            <a:pPr algn="just">
              <a:lnSpc>
                <a:spcPts val="2600"/>
              </a:lnSpc>
            </a:pPr>
            <a:r>
              <a:rPr lang="en-US" altLang="zh-CN" sz="2400" b="1" dirty="0" smtClean="0">
                <a:latin typeface="Arial" pitchFamily="34" charset="0"/>
                <a:cs typeface="Arial" pitchFamily="34" charset="0"/>
              </a:rPr>
              <a:t>  </a:t>
            </a:r>
            <a:r>
              <a:rPr lang="zh-CN" altLang="en-US" sz="2400" b="1" spc="-160" dirty="0" smtClean="0">
                <a:latin typeface="Arial" pitchFamily="34" charset="0"/>
                <a:cs typeface="Arial" pitchFamily="34" charset="0"/>
              </a:rPr>
              <a:t>计算表达式</a:t>
            </a:r>
            <a:r>
              <a:rPr lang="en-US" altLang="zh-CN" sz="2400" b="1" spc="-160" dirty="0" err="1" smtClean="0">
                <a:latin typeface="Arial" pitchFamily="34" charset="0"/>
                <a:cs typeface="Arial" pitchFamily="34" charset="0"/>
              </a:rPr>
              <a:t>x+y+x%y</a:t>
            </a:r>
            <a:r>
              <a:rPr lang="en-US" altLang="zh-CN" sz="2400" b="1" spc="-160" dirty="0" smtClean="0">
                <a:latin typeface="Arial" pitchFamily="34" charset="0"/>
                <a:cs typeface="Arial" pitchFamily="34" charset="0"/>
              </a:rPr>
              <a:t>,</a:t>
            </a:r>
            <a:r>
              <a:rPr lang="zh-CN" altLang="en-US" sz="2400" b="1" spc="-160" dirty="0" smtClean="0">
                <a:latin typeface="Arial" pitchFamily="34" charset="0"/>
                <a:cs typeface="Arial" pitchFamily="34" charset="0"/>
              </a:rPr>
              <a:t>即</a:t>
            </a:r>
            <a:r>
              <a:rPr lang="en-US" altLang="zh-CN" sz="2400" b="1" spc="-160" dirty="0" smtClean="0">
                <a:latin typeface="Arial" pitchFamily="34" charset="0"/>
                <a:cs typeface="Arial" pitchFamily="34" charset="0"/>
              </a:rPr>
              <a:t>&lt;%=x%&gt;+&lt;%=y%&gt;+&lt;%=x%&gt;%&lt;%=y%&gt;</a:t>
            </a:r>
            <a:r>
              <a:rPr lang="zh-CN" altLang="en-US" sz="2400" b="1" spc="-160" dirty="0" smtClean="0">
                <a:latin typeface="Arial" pitchFamily="34" charset="0"/>
                <a:cs typeface="Arial" pitchFamily="34" charset="0"/>
              </a:rPr>
              <a:t>的值</a:t>
            </a:r>
            <a:r>
              <a:rPr lang="en-US" altLang="zh-CN" sz="2400" b="1" spc="-160" dirty="0" smtClean="0">
                <a:latin typeface="Arial" pitchFamily="34" charset="0"/>
                <a:cs typeface="Arial" pitchFamily="34" charset="0"/>
              </a:rPr>
              <a:t>: </a:t>
            </a:r>
          </a:p>
          <a:p>
            <a:pPr algn="just">
              <a:lnSpc>
                <a:spcPts val="2600"/>
              </a:lnSpc>
            </a:pPr>
            <a:r>
              <a:rPr lang="en-US" altLang="zh-CN" sz="2400" b="1" dirty="0" smtClean="0">
                <a:latin typeface="Arial" pitchFamily="34" charset="0"/>
                <a:cs typeface="Arial" pitchFamily="34" charset="0"/>
              </a:rPr>
              <a:t>  &lt;%= </a:t>
            </a:r>
            <a:r>
              <a:rPr lang="en-US" altLang="zh-CN" sz="2400" b="1" dirty="0" err="1" smtClean="0">
                <a:latin typeface="Arial" pitchFamily="34" charset="0"/>
                <a:cs typeface="Arial" pitchFamily="34" charset="0"/>
              </a:rPr>
              <a:t>x+y+x%y</a:t>
            </a:r>
            <a:r>
              <a:rPr lang="en-US" altLang="zh-CN" sz="2400" b="1" dirty="0" smtClean="0">
                <a:latin typeface="Arial" pitchFamily="34" charset="0"/>
                <a:cs typeface="Arial" pitchFamily="34" charset="0"/>
              </a:rPr>
              <a:t> %&gt;</a:t>
            </a:r>
          </a:p>
          <a:p>
            <a:pPr algn="just">
              <a:lnSpc>
                <a:spcPts val="2600"/>
              </a:lnSpc>
            </a:pPr>
            <a:r>
              <a:rPr lang="en-US" altLang="zh-CN" sz="2400" b="1" dirty="0" smtClean="0">
                <a:latin typeface="Arial" pitchFamily="34" charset="0"/>
                <a:cs typeface="Arial" pitchFamily="34" charset="0"/>
              </a:rPr>
              <a:t>&lt;</a:t>
            </a:r>
            <a:r>
              <a:rPr lang="en-US" altLang="zh-CN" sz="2400" b="1" dirty="0" err="1" smtClean="0">
                <a:latin typeface="Arial" pitchFamily="34" charset="0"/>
                <a:cs typeface="Arial" pitchFamily="34" charset="0"/>
              </a:rPr>
              <a:t>br</a:t>
            </a:r>
            <a:r>
              <a:rPr lang="en-US" altLang="zh-CN" sz="2400" b="1" dirty="0" smtClean="0">
                <a:latin typeface="Arial" pitchFamily="34" charset="0"/>
                <a:cs typeface="Arial" pitchFamily="34" charset="0"/>
              </a:rPr>
              <a:t>&gt;</a:t>
            </a:r>
            <a:r>
              <a:rPr lang="zh-CN" altLang="en-US" sz="2400" b="1" dirty="0" smtClean="0">
                <a:latin typeface="Arial" pitchFamily="34" charset="0"/>
                <a:cs typeface="Arial" pitchFamily="34" charset="0"/>
              </a:rPr>
              <a:t>计算表达式</a:t>
            </a:r>
            <a:r>
              <a:rPr lang="en-US" altLang="zh-CN" sz="2400" b="1" dirty="0" smtClean="0">
                <a:latin typeface="Arial" pitchFamily="34" charset="0"/>
                <a:cs typeface="Arial" pitchFamily="34" charset="0"/>
              </a:rPr>
              <a:t>x&gt;y</a:t>
            </a:r>
            <a:r>
              <a:rPr lang="zh-CN" altLang="en-US" sz="2400" b="1" dirty="0" smtClean="0">
                <a:latin typeface="Arial" pitchFamily="34" charset="0"/>
                <a:cs typeface="Arial" pitchFamily="34" charset="0"/>
              </a:rPr>
              <a:t>即</a:t>
            </a:r>
            <a:r>
              <a:rPr lang="en-US" altLang="zh-CN" sz="2400" b="1" dirty="0" smtClean="0">
                <a:latin typeface="Arial" pitchFamily="34" charset="0"/>
                <a:cs typeface="Arial" pitchFamily="34" charset="0"/>
              </a:rPr>
              <a:t>&lt;%=x%&gt; &gt; &lt;%=y%&gt;</a:t>
            </a:r>
            <a:r>
              <a:rPr lang="zh-CN" altLang="en-US" sz="2400" b="1" dirty="0" smtClean="0">
                <a:latin typeface="Arial" pitchFamily="34" charset="0"/>
                <a:cs typeface="Arial" pitchFamily="34" charset="0"/>
              </a:rPr>
              <a:t>的值</a:t>
            </a:r>
            <a:r>
              <a:rPr lang="en-US" altLang="zh-CN" sz="2400" b="1" dirty="0" smtClean="0">
                <a:latin typeface="Arial" pitchFamily="34" charset="0"/>
                <a:cs typeface="Arial" pitchFamily="34" charset="0"/>
              </a:rPr>
              <a:t>:</a:t>
            </a:r>
          </a:p>
          <a:p>
            <a:pPr algn="just">
              <a:lnSpc>
                <a:spcPts val="2600"/>
              </a:lnSpc>
            </a:pPr>
            <a:r>
              <a:rPr lang="en-US" altLang="zh-CN" sz="2400" b="1" dirty="0" smtClean="0">
                <a:latin typeface="Arial" pitchFamily="34" charset="0"/>
                <a:cs typeface="Arial" pitchFamily="34" charset="0"/>
              </a:rPr>
              <a:t>  &lt;%= x&gt;y %&gt;</a:t>
            </a:r>
          </a:p>
          <a:p>
            <a:pPr algn="just">
              <a:lnSpc>
                <a:spcPts val="2600"/>
              </a:lnSpc>
            </a:pPr>
            <a:r>
              <a:rPr lang="en-US" altLang="zh-CN" sz="2400" b="1" dirty="0" smtClean="0">
                <a:latin typeface="Arial" pitchFamily="34" charset="0"/>
                <a:cs typeface="Arial" pitchFamily="34" charset="0"/>
              </a:rPr>
              <a:t>&lt;</a:t>
            </a:r>
            <a:r>
              <a:rPr lang="en-US" altLang="zh-CN" sz="2400" b="1" dirty="0" err="1" smtClean="0">
                <a:latin typeface="Arial" pitchFamily="34" charset="0"/>
                <a:cs typeface="Arial" pitchFamily="34" charset="0"/>
              </a:rPr>
              <a:t>br</a:t>
            </a:r>
            <a:r>
              <a:rPr lang="en-US" altLang="zh-CN" sz="2400" b="1" dirty="0" smtClean="0">
                <a:latin typeface="Arial" pitchFamily="34" charset="0"/>
                <a:cs typeface="Arial" pitchFamily="34" charset="0"/>
              </a:rPr>
              <a:t>&gt;</a:t>
            </a:r>
            <a:r>
              <a:rPr lang="zh-CN" altLang="en-US" sz="2400" b="1" dirty="0" smtClean="0">
                <a:latin typeface="Arial" pitchFamily="34" charset="0"/>
                <a:cs typeface="Arial" pitchFamily="34" charset="0"/>
              </a:rPr>
              <a:t>计算表达式</a:t>
            </a:r>
            <a:r>
              <a:rPr lang="en-US" altLang="zh-CN" sz="2400" b="1" dirty="0" smtClean="0">
                <a:latin typeface="Arial" pitchFamily="34" charset="0"/>
                <a:cs typeface="Arial" pitchFamily="34" charset="0"/>
              </a:rPr>
              <a:t>sin(&lt;%=</a:t>
            </a:r>
            <a:r>
              <a:rPr lang="en-US" altLang="zh-CN" sz="2400" b="1" dirty="0" err="1" smtClean="0">
                <a:latin typeface="Arial" pitchFamily="34" charset="0"/>
                <a:cs typeface="Arial" pitchFamily="34" charset="0"/>
              </a:rPr>
              <a:t>Math.PI</a:t>
            </a:r>
            <a:r>
              <a:rPr lang="en-US" altLang="zh-CN" sz="2400" b="1" dirty="0" smtClean="0">
                <a:latin typeface="Arial" pitchFamily="34" charset="0"/>
                <a:cs typeface="Arial" pitchFamily="34" charset="0"/>
              </a:rPr>
              <a:t> %&gt;/2)</a:t>
            </a:r>
            <a:r>
              <a:rPr lang="zh-CN" altLang="en-US" sz="2400" b="1" dirty="0" smtClean="0">
                <a:latin typeface="Arial" pitchFamily="34" charset="0"/>
                <a:cs typeface="Arial" pitchFamily="34" charset="0"/>
              </a:rPr>
              <a:t>的值</a:t>
            </a:r>
            <a:r>
              <a:rPr lang="en-US" altLang="zh-CN" sz="2400" b="1" dirty="0" smtClean="0">
                <a:latin typeface="Arial" pitchFamily="34" charset="0"/>
                <a:cs typeface="Arial" pitchFamily="34" charset="0"/>
              </a:rPr>
              <a:t>:</a:t>
            </a:r>
          </a:p>
          <a:p>
            <a:pPr algn="just">
              <a:lnSpc>
                <a:spcPts val="2600"/>
              </a:lnSpc>
            </a:pPr>
            <a:r>
              <a:rPr lang="en-US" altLang="zh-CN" sz="2400" b="1" dirty="0" smtClean="0">
                <a:latin typeface="Arial" pitchFamily="34" charset="0"/>
                <a:cs typeface="Arial" pitchFamily="34" charset="0"/>
              </a:rPr>
              <a:t>    &lt;%= Math.sin(</a:t>
            </a:r>
            <a:r>
              <a:rPr lang="en-US" altLang="zh-CN" sz="2400" b="1" dirty="0" err="1" smtClean="0">
                <a:latin typeface="Arial" pitchFamily="34" charset="0"/>
                <a:cs typeface="Arial" pitchFamily="34" charset="0"/>
              </a:rPr>
              <a:t>Math.PI</a:t>
            </a:r>
            <a:r>
              <a:rPr lang="en-US" altLang="zh-CN" sz="2400" b="1" dirty="0" smtClean="0">
                <a:latin typeface="Arial" pitchFamily="34" charset="0"/>
                <a:cs typeface="Arial" pitchFamily="34" charset="0"/>
              </a:rPr>
              <a:t>/2)%&gt;</a:t>
            </a:r>
          </a:p>
          <a:p>
            <a:pPr algn="just">
              <a:lnSpc>
                <a:spcPts val="2600"/>
              </a:lnSpc>
            </a:pPr>
            <a:r>
              <a:rPr lang="en-US" altLang="zh-CN" sz="2400" b="1" dirty="0" smtClean="0">
                <a:latin typeface="Arial" pitchFamily="34" charset="0"/>
                <a:cs typeface="Arial" pitchFamily="34" charset="0"/>
              </a:rPr>
              <a:t>&lt;</a:t>
            </a:r>
            <a:r>
              <a:rPr lang="en-US" altLang="zh-CN" sz="2400" b="1" dirty="0" err="1" smtClean="0">
                <a:latin typeface="Arial" pitchFamily="34" charset="0"/>
                <a:cs typeface="Arial" pitchFamily="34" charset="0"/>
              </a:rPr>
              <a:t>br</a:t>
            </a:r>
            <a:r>
              <a:rPr lang="en-US" altLang="zh-CN" sz="2400" b="1" dirty="0" smtClean="0">
                <a:latin typeface="Arial" pitchFamily="34" charset="0"/>
                <a:cs typeface="Arial" pitchFamily="34" charset="0"/>
              </a:rPr>
              <a:t>&gt; </a:t>
            </a:r>
          </a:p>
          <a:p>
            <a:pPr algn="just">
              <a:lnSpc>
                <a:spcPts val="2600"/>
              </a:lnSpc>
            </a:pPr>
            <a:r>
              <a:rPr lang="en-US" altLang="zh-CN" sz="2400" b="1" dirty="0" smtClean="0">
                <a:latin typeface="Arial" pitchFamily="34" charset="0"/>
                <a:cs typeface="Arial" pitchFamily="34" charset="0"/>
              </a:rPr>
              <a:t>&lt;%  if(x-y&gt;=0) {</a:t>
            </a:r>
          </a:p>
          <a:p>
            <a:pPr algn="just">
              <a:lnSpc>
                <a:spcPts val="2600"/>
              </a:lnSpc>
            </a:pPr>
            <a:r>
              <a:rPr lang="en-US" altLang="zh-CN" sz="2400" b="1" dirty="0" smtClean="0">
                <a:latin typeface="Arial" pitchFamily="34" charset="0"/>
                <a:cs typeface="Arial" pitchFamily="34" charset="0"/>
              </a:rPr>
              <a:t>%&gt;     </a:t>
            </a:r>
            <a:r>
              <a:rPr lang="zh-CN" altLang="en-US" sz="2400" b="1" dirty="0" smtClean="0">
                <a:latin typeface="Arial" pitchFamily="34" charset="0"/>
                <a:cs typeface="Arial" pitchFamily="34" charset="0"/>
              </a:rPr>
              <a:t>如果</a:t>
            </a:r>
            <a:r>
              <a:rPr lang="en-US" altLang="zh-CN" sz="2400" b="1" dirty="0" smtClean="0">
                <a:latin typeface="Arial" pitchFamily="34" charset="0"/>
                <a:cs typeface="Arial" pitchFamily="34" charset="0"/>
              </a:rPr>
              <a:t>&lt;%=x%&gt;</a:t>
            </a:r>
            <a:r>
              <a:rPr lang="zh-CN" altLang="en-US" sz="2400" b="1" dirty="0" smtClean="0">
                <a:latin typeface="Arial" pitchFamily="34" charset="0"/>
                <a:cs typeface="Arial" pitchFamily="34" charset="0"/>
              </a:rPr>
              <a:t>大于</a:t>
            </a:r>
            <a:r>
              <a:rPr lang="en-US" altLang="zh-CN" sz="2400" b="1" dirty="0" smtClean="0">
                <a:latin typeface="Arial" pitchFamily="34" charset="0"/>
                <a:cs typeface="Arial" pitchFamily="34" charset="0"/>
              </a:rPr>
              <a:t>&lt;%=y%&gt;</a:t>
            </a:r>
            <a:r>
              <a:rPr lang="zh-CN" altLang="en-US" sz="2400" b="1" dirty="0" smtClean="0">
                <a:latin typeface="Arial" pitchFamily="34" charset="0"/>
                <a:cs typeface="Arial" pitchFamily="34" charset="0"/>
              </a:rPr>
              <a:t>计算</a:t>
            </a:r>
            <a:r>
              <a:rPr lang="en-US" altLang="zh-CN" sz="2400" b="1" dirty="0" smtClean="0">
                <a:latin typeface="Arial" pitchFamily="34" charset="0"/>
                <a:cs typeface="Arial" pitchFamily="34" charset="0"/>
              </a:rPr>
              <a:t>&lt;%=x%&gt;</a:t>
            </a:r>
            <a:r>
              <a:rPr lang="zh-CN" altLang="en-US" sz="2400" b="1" dirty="0" smtClean="0">
                <a:latin typeface="Arial" pitchFamily="34" charset="0"/>
                <a:cs typeface="Arial" pitchFamily="34" charset="0"/>
              </a:rPr>
              <a:t>与</a:t>
            </a:r>
            <a:r>
              <a:rPr lang="en-US" altLang="zh-CN" sz="2400" b="1" dirty="0" smtClean="0">
                <a:latin typeface="Arial" pitchFamily="34" charset="0"/>
                <a:cs typeface="Arial" pitchFamily="34" charset="0"/>
              </a:rPr>
              <a:t>&lt;%=y%&gt;</a:t>
            </a:r>
          </a:p>
          <a:p>
            <a:pPr algn="just">
              <a:lnSpc>
                <a:spcPts val="2600"/>
              </a:lnSpc>
            </a:pPr>
            <a:r>
              <a:rPr lang="en-US" altLang="zh-CN" sz="2400" b="1" dirty="0" smtClean="0">
                <a:latin typeface="Arial" pitchFamily="34" charset="0"/>
                <a:cs typeface="Arial" pitchFamily="34" charset="0"/>
              </a:rPr>
              <a:t>       </a:t>
            </a:r>
            <a:r>
              <a:rPr lang="zh-CN" altLang="en-US" sz="2400" b="1" dirty="0" smtClean="0">
                <a:latin typeface="Arial" pitchFamily="34" charset="0"/>
                <a:cs typeface="Arial" pitchFamily="34" charset="0"/>
              </a:rPr>
              <a:t>的差</a:t>
            </a:r>
            <a:r>
              <a:rPr lang="en-US" altLang="zh-CN" sz="2400" b="1" dirty="0" smtClean="0">
                <a:latin typeface="Arial" pitchFamily="34" charset="0"/>
                <a:cs typeface="Arial" pitchFamily="34" charset="0"/>
              </a:rPr>
              <a:t>:&lt;%=x-y%&gt;</a:t>
            </a:r>
            <a:r>
              <a:rPr lang="zh-CN" altLang="en-US" sz="2400" b="1" dirty="0" smtClean="0">
                <a:latin typeface="Arial" pitchFamily="34" charset="0"/>
                <a:cs typeface="Arial" pitchFamily="34" charset="0"/>
              </a:rPr>
              <a:t>的平方根：</a:t>
            </a:r>
          </a:p>
          <a:p>
            <a:pPr algn="just">
              <a:lnSpc>
                <a:spcPts val="2600"/>
              </a:lnSpc>
            </a:pPr>
            <a:r>
              <a:rPr lang="zh-CN" altLang="en-US" sz="2400" b="1" dirty="0" smtClean="0">
                <a:latin typeface="Arial" pitchFamily="34" charset="0"/>
                <a:cs typeface="Arial" pitchFamily="34" charset="0"/>
              </a:rPr>
              <a:t>       </a:t>
            </a:r>
            <a:r>
              <a:rPr lang="en-US" altLang="zh-CN" sz="2400" b="1" dirty="0" smtClean="0">
                <a:latin typeface="Arial" pitchFamily="34" charset="0"/>
                <a:cs typeface="Arial" pitchFamily="34" charset="0"/>
              </a:rPr>
              <a:t>&lt;%=</a:t>
            </a:r>
            <a:r>
              <a:rPr lang="en-US" altLang="zh-CN" sz="2400" b="1" dirty="0" err="1" smtClean="0">
                <a:latin typeface="Arial" pitchFamily="34" charset="0"/>
                <a:cs typeface="Arial" pitchFamily="34" charset="0"/>
              </a:rPr>
              <a:t>Math.sqrt</a:t>
            </a:r>
            <a:r>
              <a:rPr lang="en-US" altLang="zh-CN" sz="2400" b="1" dirty="0" smtClean="0">
                <a:latin typeface="Arial" pitchFamily="34" charset="0"/>
                <a:cs typeface="Arial" pitchFamily="34" charset="0"/>
              </a:rPr>
              <a:t>(x-y)%&gt;</a:t>
            </a:r>
          </a:p>
          <a:p>
            <a:pPr algn="just">
              <a:lnSpc>
                <a:spcPts val="2600"/>
              </a:lnSpc>
            </a:pPr>
            <a:r>
              <a:rPr lang="en-US" altLang="zh-CN" sz="2400" b="1" dirty="0" smtClean="0">
                <a:latin typeface="Arial" pitchFamily="34" charset="0"/>
                <a:cs typeface="Arial" pitchFamily="34" charset="0"/>
              </a:rPr>
              <a:t>&lt;%  }</a:t>
            </a:r>
          </a:p>
          <a:p>
            <a:pPr algn="just">
              <a:lnSpc>
                <a:spcPts val="2600"/>
              </a:lnSpc>
            </a:pPr>
            <a:r>
              <a:rPr lang="en-US" altLang="zh-CN" sz="2400" b="1" dirty="0" smtClean="0">
                <a:latin typeface="Arial" pitchFamily="34" charset="0"/>
                <a:cs typeface="Arial" pitchFamily="34" charset="0"/>
              </a:rPr>
              <a:t>%&gt;</a:t>
            </a:r>
          </a:p>
          <a:p>
            <a:pPr algn="just">
              <a:lnSpc>
                <a:spcPts val="2600"/>
              </a:lnSpc>
            </a:pPr>
            <a:r>
              <a:rPr lang="en-US" altLang="zh-CN" sz="2400" b="1" dirty="0" smtClean="0">
                <a:latin typeface="Arial" pitchFamily="34" charset="0"/>
                <a:cs typeface="Arial" pitchFamily="34" charset="0"/>
              </a:rPr>
              <a:t>&lt;/font&gt;&lt;/body&gt;&lt;/HTML&gt;</a:t>
            </a:r>
            <a:endParaRPr lang="zh-CN" altLang="en-US" sz="2400" b="1"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16</a:t>
            </a:fld>
            <a:endParaRPr lang="en-US" altLang="zh-CN"/>
          </a:p>
        </p:txBody>
      </p:sp>
      <p:sp>
        <p:nvSpPr>
          <p:cNvPr id="19466" name="Rectangle 10"/>
          <p:cNvSpPr>
            <a:spLocks noGrp="1" noChangeArrowheads="1"/>
          </p:cNvSpPr>
          <p:nvPr>
            <p:ph type="title"/>
          </p:nvPr>
        </p:nvSpPr>
        <p:spPr>
          <a:xfrm>
            <a:off x="0" y="0"/>
            <a:ext cx="6858016" cy="693738"/>
          </a:xfrm>
          <a:noFill/>
          <a:ln/>
        </p:spPr>
        <p:txBody>
          <a:bodyPr>
            <a:normAutofit/>
          </a:bodyPr>
          <a:lstStyle/>
          <a:p>
            <a:r>
              <a:rPr lang="en-US" altLang="zh-CN" sz="3200" b="1" dirty="0" smtClean="0">
                <a:solidFill>
                  <a:schemeClr val="tx1"/>
                </a:solidFill>
              </a:rPr>
              <a:t>§2.5  </a:t>
            </a:r>
            <a:r>
              <a:rPr lang="en-US" altLang="zh-CN" sz="3600" b="1" dirty="0" smtClean="0">
                <a:latin typeface="宋体" pitchFamily="2" charset="-122"/>
              </a:rPr>
              <a:t>JSP</a:t>
            </a:r>
            <a:r>
              <a:rPr lang="zh-CN" altLang="en-US" sz="3600" b="1" dirty="0" smtClean="0">
                <a:latin typeface="宋体" pitchFamily="2" charset="-122"/>
              </a:rPr>
              <a:t>中的注释 </a:t>
            </a:r>
            <a:endParaRPr lang="zh-CN" altLang="en-US" sz="3600" b="1" dirty="0">
              <a:latin typeface="宋体" pitchFamily="2" charset="-122"/>
            </a:endParaRPr>
          </a:p>
        </p:txBody>
      </p:sp>
      <p:sp>
        <p:nvSpPr>
          <p:cNvPr id="19477" name="Text Box 21"/>
          <p:cNvSpPr txBox="1">
            <a:spLocks noChangeArrowheads="1"/>
          </p:cNvSpPr>
          <p:nvPr/>
        </p:nvSpPr>
        <p:spPr bwMode="auto">
          <a:xfrm>
            <a:off x="133036" y="876012"/>
            <a:ext cx="8885742" cy="4659737"/>
          </a:xfrm>
          <a:prstGeom prst="rect">
            <a:avLst/>
          </a:prstGeom>
          <a:noFill/>
          <a:ln w="9525">
            <a:noFill/>
            <a:miter lim="800000"/>
            <a:headEnd/>
            <a:tailEnd/>
          </a:ln>
          <a:effectLst/>
        </p:spPr>
        <p:txBody>
          <a:bodyPr wrap="square" anchor="b">
            <a:spAutoFit/>
          </a:bodyPr>
          <a:lstStyle/>
          <a:p>
            <a:pPr algn="just" fontAlgn="base">
              <a:spcBef>
                <a:spcPct val="15000"/>
              </a:spcBef>
              <a:buClr>
                <a:srgbClr val="FF0000"/>
              </a:buClr>
              <a:buSzPct val="60000"/>
            </a:pPr>
            <a:r>
              <a:rPr lang="zh-CN" altLang="en-US" sz="2800" dirty="0" smtClean="0"/>
              <a:t>          注释</a:t>
            </a:r>
            <a:r>
              <a:rPr lang="zh-CN" altLang="en-US" sz="2800" dirty="0" smtClean="0"/>
              <a:t>可以增强</a:t>
            </a:r>
            <a:r>
              <a:rPr lang="en-US" altLang="zh-CN" sz="2800" dirty="0" smtClean="0"/>
              <a:t>JSP</a:t>
            </a:r>
            <a:r>
              <a:rPr lang="zh-CN" altLang="en-US" sz="2800" dirty="0" smtClean="0"/>
              <a:t>页面的可读性，使</a:t>
            </a:r>
            <a:r>
              <a:rPr lang="en-US" altLang="zh-CN" sz="2800" dirty="0" smtClean="0"/>
              <a:t>JSP</a:t>
            </a:r>
            <a:r>
              <a:rPr lang="zh-CN" altLang="en-US" sz="2800" dirty="0" smtClean="0"/>
              <a:t>页面易于维护。</a:t>
            </a:r>
            <a:r>
              <a:rPr lang="en-US" altLang="zh-CN" sz="2800" dirty="0" smtClean="0"/>
              <a:t>JSP</a:t>
            </a:r>
            <a:r>
              <a:rPr lang="zh-CN" altLang="en-US" sz="2800" dirty="0" smtClean="0"/>
              <a:t>页面中的注释可分为两种。</a:t>
            </a:r>
          </a:p>
          <a:p>
            <a:pPr algn="just" fontAlgn="base">
              <a:spcBef>
                <a:spcPct val="15000"/>
              </a:spcBef>
              <a:buClr>
                <a:srgbClr val="FF0000"/>
              </a:buClr>
              <a:buSzPct val="60000"/>
            </a:pPr>
            <a:r>
              <a:rPr lang="zh-CN" altLang="en-US" sz="2800" dirty="0" smtClean="0">
                <a:solidFill>
                  <a:srgbClr val="FF0000"/>
                </a:solidFill>
              </a:rPr>
              <a:t>（</a:t>
            </a:r>
            <a:r>
              <a:rPr lang="en-US" altLang="zh-CN" sz="2800" dirty="0" smtClean="0">
                <a:solidFill>
                  <a:srgbClr val="FF0000"/>
                </a:solidFill>
              </a:rPr>
              <a:t>1</a:t>
            </a:r>
            <a:r>
              <a:rPr lang="zh-CN" altLang="en-US" sz="2800" dirty="0" smtClean="0">
                <a:solidFill>
                  <a:srgbClr val="FF0000"/>
                </a:solidFill>
              </a:rPr>
              <a:t>） </a:t>
            </a:r>
            <a:r>
              <a:rPr lang="en-US" altLang="zh-CN" sz="2800" dirty="0" smtClean="0">
                <a:solidFill>
                  <a:srgbClr val="FF0000"/>
                </a:solidFill>
              </a:rPr>
              <a:t>HTML</a:t>
            </a:r>
            <a:r>
              <a:rPr lang="zh-CN" altLang="en-US" sz="2800" dirty="0" smtClean="0">
                <a:solidFill>
                  <a:srgbClr val="FF0000"/>
                </a:solidFill>
              </a:rPr>
              <a:t>注释：</a:t>
            </a:r>
            <a:r>
              <a:rPr lang="zh-CN" altLang="en-US" sz="2800" dirty="0" smtClean="0"/>
              <a:t>在标记符号“</a:t>
            </a:r>
            <a:r>
              <a:rPr lang="en-US" altLang="zh-CN" sz="2800" dirty="0" smtClean="0"/>
              <a:t>&lt;!--”</a:t>
            </a:r>
            <a:r>
              <a:rPr lang="zh-CN" altLang="en-US" sz="2800" dirty="0" smtClean="0"/>
              <a:t>和“</a:t>
            </a:r>
            <a:r>
              <a:rPr lang="en-US" altLang="zh-CN" sz="2800" dirty="0" smtClean="0"/>
              <a:t>--&gt;”</a:t>
            </a:r>
            <a:r>
              <a:rPr lang="zh-CN" altLang="en-US" sz="2800" dirty="0" smtClean="0"/>
              <a:t>之间加入注释内容</a:t>
            </a:r>
            <a:r>
              <a:rPr lang="zh-CN" altLang="en-US" sz="2800" dirty="0" smtClean="0"/>
              <a:t>：  </a:t>
            </a:r>
            <a:r>
              <a:rPr lang="en-US" altLang="zh-CN" sz="2800" b="1" dirty="0" smtClean="0">
                <a:solidFill>
                  <a:srgbClr val="DB9125"/>
                </a:solidFill>
              </a:rPr>
              <a:t>&lt;!--    </a:t>
            </a:r>
            <a:r>
              <a:rPr lang="zh-CN" altLang="en-US" sz="2800" b="1" dirty="0" smtClean="0">
                <a:solidFill>
                  <a:srgbClr val="DB9125"/>
                </a:solidFill>
              </a:rPr>
              <a:t>注释内容     </a:t>
            </a:r>
            <a:r>
              <a:rPr lang="en-US" altLang="zh-CN" sz="2800" b="1" dirty="0" smtClean="0">
                <a:solidFill>
                  <a:srgbClr val="DB9125"/>
                </a:solidFill>
              </a:rPr>
              <a:t>--&gt;</a:t>
            </a:r>
          </a:p>
          <a:p>
            <a:pPr algn="just" fontAlgn="base">
              <a:spcBef>
                <a:spcPct val="15000"/>
              </a:spcBef>
              <a:buClr>
                <a:srgbClr val="FF0000"/>
              </a:buClr>
              <a:buSzPct val="60000"/>
            </a:pPr>
            <a:r>
              <a:rPr lang="en-US" altLang="zh-CN" sz="2800" dirty="0" smtClean="0"/>
              <a:t>         JSP</a:t>
            </a:r>
            <a:r>
              <a:rPr lang="zh-CN" altLang="en-US" sz="2800" dirty="0" smtClean="0"/>
              <a:t>引擎把</a:t>
            </a:r>
            <a:r>
              <a:rPr lang="en-US" altLang="zh-CN" sz="2800" dirty="0" smtClean="0"/>
              <a:t>HTML</a:t>
            </a:r>
            <a:r>
              <a:rPr lang="zh-CN" altLang="en-US" sz="2800" dirty="0" smtClean="0"/>
              <a:t>注释交给用户，因此用户通过浏览器查看</a:t>
            </a:r>
            <a:r>
              <a:rPr lang="en-US" altLang="zh-CN" sz="2800" dirty="0" smtClean="0"/>
              <a:t>JSP</a:t>
            </a:r>
            <a:r>
              <a:rPr lang="zh-CN" altLang="en-US" sz="2800" dirty="0" smtClean="0"/>
              <a:t>页面的源文件时，能够看到</a:t>
            </a:r>
            <a:r>
              <a:rPr lang="en-US" altLang="zh-CN" sz="2800" dirty="0" smtClean="0"/>
              <a:t>HTML</a:t>
            </a:r>
            <a:r>
              <a:rPr lang="zh-CN" altLang="en-US" sz="2800" dirty="0" smtClean="0"/>
              <a:t>注释。</a:t>
            </a:r>
          </a:p>
          <a:p>
            <a:pPr algn="just" fontAlgn="base">
              <a:spcBef>
                <a:spcPct val="15000"/>
              </a:spcBef>
              <a:buClr>
                <a:srgbClr val="FF0000"/>
              </a:buClr>
              <a:buSzPct val="60000"/>
            </a:pPr>
            <a:r>
              <a:rPr lang="zh-CN" altLang="en-US" sz="2800" dirty="0" smtClean="0">
                <a:solidFill>
                  <a:srgbClr val="FF0000"/>
                </a:solidFill>
              </a:rPr>
              <a:t>（</a:t>
            </a:r>
            <a:r>
              <a:rPr lang="en-US" altLang="zh-CN" sz="2800" dirty="0" smtClean="0">
                <a:solidFill>
                  <a:srgbClr val="FF0000"/>
                </a:solidFill>
              </a:rPr>
              <a:t>2</a:t>
            </a:r>
            <a:r>
              <a:rPr lang="zh-CN" altLang="en-US" sz="2800" dirty="0" smtClean="0">
                <a:solidFill>
                  <a:srgbClr val="FF0000"/>
                </a:solidFill>
              </a:rPr>
              <a:t>） </a:t>
            </a:r>
            <a:r>
              <a:rPr lang="en-US" altLang="zh-CN" sz="2800" dirty="0" smtClean="0">
                <a:solidFill>
                  <a:srgbClr val="FF0000"/>
                </a:solidFill>
              </a:rPr>
              <a:t>JSP </a:t>
            </a:r>
            <a:r>
              <a:rPr lang="zh-CN" altLang="en-US" sz="2800" dirty="0" smtClean="0">
                <a:solidFill>
                  <a:srgbClr val="FF0000"/>
                </a:solidFill>
              </a:rPr>
              <a:t>注释：</a:t>
            </a:r>
            <a:r>
              <a:rPr lang="zh-CN" altLang="en-US" sz="2800" dirty="0" smtClean="0"/>
              <a:t>在标记符号</a:t>
            </a:r>
            <a:r>
              <a:rPr lang="zh-CN" altLang="en-US" sz="2800" dirty="0" smtClean="0"/>
              <a:t>“</a:t>
            </a:r>
            <a:r>
              <a:rPr lang="en-US" altLang="zh-CN" sz="2800" dirty="0" smtClean="0"/>
              <a:t>&lt;%--”</a:t>
            </a:r>
            <a:r>
              <a:rPr lang="zh-CN" altLang="en-US" sz="2800" dirty="0" smtClean="0"/>
              <a:t>和“</a:t>
            </a:r>
            <a:r>
              <a:rPr lang="en-US" altLang="zh-CN" sz="2800" dirty="0" smtClean="0"/>
              <a:t>--%&gt;”</a:t>
            </a:r>
            <a:r>
              <a:rPr lang="zh-CN" altLang="en-US" sz="2800" dirty="0" smtClean="0"/>
              <a:t>之间加入注释内容</a:t>
            </a:r>
            <a:r>
              <a:rPr lang="zh-CN" altLang="en-US" sz="2800" dirty="0" smtClean="0"/>
              <a:t>：</a:t>
            </a:r>
            <a:r>
              <a:rPr lang="en-US" altLang="zh-CN" sz="2800" b="1" dirty="0" smtClean="0">
                <a:solidFill>
                  <a:srgbClr val="DB9125"/>
                </a:solidFill>
              </a:rPr>
              <a:t>&lt;%--  </a:t>
            </a:r>
            <a:r>
              <a:rPr lang="zh-CN" altLang="en-US" sz="2800" b="1" dirty="0" smtClean="0">
                <a:solidFill>
                  <a:srgbClr val="DB9125"/>
                </a:solidFill>
              </a:rPr>
              <a:t>注释内容  </a:t>
            </a:r>
            <a:r>
              <a:rPr lang="en-US" altLang="zh-CN" sz="2800" b="1" dirty="0" smtClean="0">
                <a:solidFill>
                  <a:srgbClr val="DB9125"/>
                </a:solidFill>
              </a:rPr>
              <a:t>--%&gt;  </a:t>
            </a:r>
          </a:p>
          <a:p>
            <a:pPr algn="just" fontAlgn="base">
              <a:spcBef>
                <a:spcPct val="15000"/>
              </a:spcBef>
              <a:buClr>
                <a:srgbClr val="FF0000"/>
              </a:buClr>
              <a:buSzPct val="60000"/>
            </a:pPr>
            <a:r>
              <a:rPr lang="en-US" altLang="zh-CN" sz="2800" dirty="0" smtClean="0"/>
              <a:t>        JSP</a:t>
            </a:r>
            <a:r>
              <a:rPr lang="zh-CN" altLang="en-US" sz="2800" dirty="0" smtClean="0"/>
              <a:t>引擎忽略</a:t>
            </a:r>
            <a:r>
              <a:rPr lang="en-US" altLang="zh-CN" sz="2800" dirty="0" smtClean="0"/>
              <a:t>JSP</a:t>
            </a:r>
            <a:r>
              <a:rPr lang="zh-CN" altLang="en-US" sz="2800" dirty="0" smtClean="0"/>
              <a:t>注释，即在编译</a:t>
            </a:r>
            <a:r>
              <a:rPr lang="en-US" altLang="zh-CN" sz="2800" dirty="0" smtClean="0"/>
              <a:t>JSP</a:t>
            </a:r>
            <a:r>
              <a:rPr lang="zh-CN" altLang="en-US" sz="2800" dirty="0" smtClean="0"/>
              <a:t>页面时忽略</a:t>
            </a:r>
            <a:r>
              <a:rPr lang="en-US" altLang="zh-CN" sz="2800" dirty="0" smtClean="0"/>
              <a:t>JSP</a:t>
            </a:r>
            <a:r>
              <a:rPr lang="zh-CN" altLang="en-US" sz="2800" dirty="0" smtClean="0"/>
              <a:t>注释</a:t>
            </a:r>
            <a:r>
              <a:rPr lang="zh-CN" altLang="en-US" sz="2800" dirty="0" smtClean="0"/>
              <a:t>。</a:t>
            </a:r>
            <a:endParaRPr lang="zh-CN" altLang="en-US" sz="2800" spc="-200" dirty="0" smtClean="0">
              <a:latin typeface="宋体" pitchFamily="2" charset="-122"/>
              <a:ea typeface="汉仪中等线简"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477"/>
                                        </p:tgtEl>
                                        <p:attrNameLst>
                                          <p:attrName>style.visibility</p:attrName>
                                        </p:attrNameLst>
                                      </p:cBhvr>
                                      <p:to>
                                        <p:strVal val="visible"/>
                                      </p:to>
                                    </p:set>
                                    <p:anim calcmode="lin" valueType="num">
                                      <p:cBhvr additive="base">
                                        <p:cTn id="7" dur="500" fill="hold"/>
                                        <p:tgtEl>
                                          <p:spTgt spid="19477"/>
                                        </p:tgtEl>
                                        <p:attrNameLst>
                                          <p:attrName>ppt_x</p:attrName>
                                        </p:attrNameLst>
                                      </p:cBhvr>
                                      <p:tavLst>
                                        <p:tav tm="0">
                                          <p:val>
                                            <p:strVal val="1+#ppt_w/2"/>
                                          </p:val>
                                        </p:tav>
                                        <p:tav tm="100000">
                                          <p:val>
                                            <p:strVal val="#ppt_x"/>
                                          </p:val>
                                        </p:tav>
                                      </p:tavLst>
                                    </p:anim>
                                    <p:anim calcmode="lin" valueType="num">
                                      <p:cBhvr additive="base">
                                        <p:cTn id="8" dur="500" fill="hold"/>
                                        <p:tgtEl>
                                          <p:spTgt spid="19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17</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2_7 </a:t>
            </a:r>
            <a:endParaRPr lang="en-US" altLang="zh-CN" sz="2800" dirty="0"/>
          </a:p>
        </p:txBody>
      </p:sp>
      <p:sp>
        <p:nvSpPr>
          <p:cNvPr id="9" name="Rectangle 6"/>
          <p:cNvSpPr>
            <a:spLocks noChangeArrowheads="1"/>
          </p:cNvSpPr>
          <p:nvPr/>
        </p:nvSpPr>
        <p:spPr bwMode="auto">
          <a:xfrm>
            <a:off x="148358" y="571480"/>
            <a:ext cx="8995642" cy="461665"/>
          </a:xfrm>
          <a:prstGeom prst="rect">
            <a:avLst/>
          </a:prstGeom>
          <a:noFill/>
          <a:ln w="9525">
            <a:noFill/>
            <a:miter lim="800000"/>
            <a:headEnd/>
            <a:tailEnd/>
          </a:ln>
          <a:effectLst/>
        </p:spPr>
        <p:txBody>
          <a:bodyPr wrap="square" anchor="b">
            <a:spAutoFit/>
          </a:bodyPr>
          <a:lstStyle/>
          <a:p>
            <a:pPr algn="just"/>
            <a:r>
              <a:rPr lang="zh-CN" altLang="en-US" sz="2400" dirty="0" smtClean="0"/>
              <a:t>        例子</a:t>
            </a:r>
            <a:r>
              <a:rPr lang="en-US" sz="2400" dirty="0" smtClean="0"/>
              <a:t>2_7</a:t>
            </a:r>
            <a:r>
              <a:rPr lang="zh-CN" altLang="en-US" sz="2400" dirty="0" smtClean="0"/>
              <a:t>使用了</a:t>
            </a:r>
            <a:r>
              <a:rPr lang="en-US" sz="2400" dirty="0" smtClean="0"/>
              <a:t>HTML</a:t>
            </a:r>
            <a:r>
              <a:rPr lang="zh-CN" altLang="en-US" sz="2400" dirty="0" smtClean="0"/>
              <a:t>和</a:t>
            </a:r>
            <a:r>
              <a:rPr lang="en-US" sz="2400" dirty="0" smtClean="0"/>
              <a:t>JSP</a:t>
            </a:r>
            <a:r>
              <a:rPr lang="zh-CN" altLang="en-US" sz="2400" dirty="0" smtClean="0"/>
              <a:t>注释</a:t>
            </a:r>
            <a:r>
              <a:rPr lang="zh-CN" altLang="en-US" sz="2400" dirty="0" smtClean="0"/>
              <a:t>。</a:t>
            </a:r>
            <a:r>
              <a:rPr lang="en-US" altLang="zh-CN" sz="2400" b="1" dirty="0" smtClean="0">
                <a:solidFill>
                  <a:srgbClr val="FF0000"/>
                </a:solidFill>
                <a:hlinkClick r:id="rId2" action="ppaction://hlinkfile" tooltip="点击查看源代码"/>
              </a:rPr>
              <a:t>example2_7.js</a:t>
            </a:r>
            <a:r>
              <a:rPr lang="en-US" altLang="zh-CN" sz="2400" b="1" dirty="0" smtClean="0">
                <a:solidFill>
                  <a:srgbClr val="FF0000"/>
                </a:solidFill>
                <a:hlinkClick r:id="rId3" action="ppaction://hlinkfile" tooltip="点击查看源代码"/>
              </a:rPr>
              <a:t>p</a:t>
            </a:r>
            <a:endParaRPr lang="zh-CN" altLang="en-US" sz="2400" dirty="0" smtClean="0"/>
          </a:p>
        </p:txBody>
      </p:sp>
      <p:sp>
        <p:nvSpPr>
          <p:cNvPr id="7" name="Text Box 5"/>
          <p:cNvSpPr txBox="1">
            <a:spLocks noChangeArrowheads="1"/>
          </p:cNvSpPr>
          <p:nvPr/>
        </p:nvSpPr>
        <p:spPr bwMode="auto">
          <a:xfrm>
            <a:off x="86697" y="1107105"/>
            <a:ext cx="8929718" cy="5334794"/>
          </a:xfrm>
          <a:prstGeom prst="rect">
            <a:avLst/>
          </a:prstGeom>
          <a:solidFill>
            <a:srgbClr val="DDDDDD"/>
          </a:solidFill>
          <a:ln w="9525">
            <a:noFill/>
            <a:miter lim="800000"/>
            <a:headEnd/>
            <a:tailEnd/>
          </a:ln>
          <a:effectLst/>
        </p:spPr>
        <p:txBody>
          <a:bodyPr wrap="square" lIns="0" tIns="0" rIns="0" bIns="0" anchor="b">
            <a:spAutoFit/>
          </a:bodyPr>
          <a:lstStyle/>
          <a:p>
            <a:pPr algn="just">
              <a:lnSpc>
                <a:spcPts val="2600"/>
              </a:lnSpc>
            </a:pPr>
            <a:r>
              <a:rPr lang="en-US" altLang="zh-CN" sz="2400" b="1" dirty="0" smtClean="0">
                <a:latin typeface="Arial" pitchFamily="34" charset="0"/>
                <a:cs typeface="Arial" pitchFamily="34" charset="0"/>
              </a:rPr>
              <a:t>&lt;%@ </a:t>
            </a:r>
            <a:r>
              <a:rPr lang="en-US" altLang="zh-CN" sz="2400" b="1" dirty="0" smtClean="0">
                <a:latin typeface="Arial" pitchFamily="34" charset="0"/>
                <a:cs typeface="Arial" pitchFamily="34" charset="0"/>
              </a:rPr>
              <a:t>page </a:t>
            </a:r>
            <a:r>
              <a:rPr lang="en-US" altLang="zh-CN" sz="2400" b="1" dirty="0" err="1" smtClean="0">
                <a:latin typeface="Arial" pitchFamily="34" charset="0"/>
                <a:cs typeface="Arial" pitchFamily="34" charset="0"/>
              </a:rPr>
              <a:t>contentType</a:t>
            </a:r>
            <a:r>
              <a:rPr lang="en-US" altLang="zh-CN" sz="2400" b="1" dirty="0" smtClean="0">
                <a:latin typeface="Arial" pitchFamily="34" charset="0"/>
                <a:cs typeface="Arial" pitchFamily="34" charset="0"/>
              </a:rPr>
              <a:t>="text/</a:t>
            </a:r>
            <a:r>
              <a:rPr lang="en-US" altLang="zh-CN" sz="2400" b="1" dirty="0" err="1" smtClean="0">
                <a:latin typeface="Arial" pitchFamily="34" charset="0"/>
                <a:cs typeface="Arial" pitchFamily="34" charset="0"/>
              </a:rPr>
              <a:t>html;charset</a:t>
            </a:r>
            <a:r>
              <a:rPr lang="en-US" altLang="zh-CN" sz="2400" b="1" dirty="0" smtClean="0">
                <a:latin typeface="Arial" pitchFamily="34" charset="0"/>
                <a:cs typeface="Arial" pitchFamily="34" charset="0"/>
              </a:rPr>
              <a:t>=gb2312" %&gt;</a:t>
            </a:r>
          </a:p>
          <a:p>
            <a:pPr algn="just">
              <a:lnSpc>
                <a:spcPts val="2600"/>
              </a:lnSpc>
            </a:pPr>
            <a:r>
              <a:rPr lang="en-US" altLang="zh-CN" sz="2400" b="1" dirty="0" smtClean="0">
                <a:latin typeface="Arial" pitchFamily="34" charset="0"/>
                <a:cs typeface="Arial" pitchFamily="34" charset="0"/>
              </a:rPr>
              <a:t>&lt;HTML&gt;&lt;body&gt;</a:t>
            </a:r>
          </a:p>
          <a:p>
            <a:pPr algn="just">
              <a:lnSpc>
                <a:spcPts val="2600"/>
              </a:lnSpc>
            </a:pPr>
            <a:r>
              <a:rPr lang="en-US" altLang="zh-CN" sz="2400" b="1" dirty="0" smtClean="0">
                <a:latin typeface="Arial" pitchFamily="34" charset="0"/>
                <a:cs typeface="Arial" pitchFamily="34" charset="0"/>
              </a:rPr>
              <a:t>  &lt;!-- </a:t>
            </a:r>
            <a:r>
              <a:rPr lang="zh-CN" altLang="en-US" sz="2400" b="1" dirty="0" smtClean="0">
                <a:latin typeface="Arial" pitchFamily="34" charset="0"/>
                <a:cs typeface="Arial" pitchFamily="34" charset="0"/>
              </a:rPr>
              <a:t>以下字体的颜色为蓝色 </a:t>
            </a:r>
            <a:r>
              <a:rPr lang="en-US" altLang="zh-CN" sz="2400" b="1" dirty="0" smtClean="0">
                <a:latin typeface="Arial" pitchFamily="34" charset="0"/>
                <a:cs typeface="Arial" pitchFamily="34" charset="0"/>
              </a:rPr>
              <a:t>--&gt;</a:t>
            </a:r>
          </a:p>
          <a:p>
            <a:pPr algn="just">
              <a:lnSpc>
                <a:spcPts val="2600"/>
              </a:lnSpc>
            </a:pPr>
            <a:r>
              <a:rPr lang="en-US" altLang="zh-CN" sz="2400" b="1" dirty="0" smtClean="0">
                <a:latin typeface="Arial" pitchFamily="34" charset="0"/>
                <a:cs typeface="Arial" pitchFamily="34" charset="0"/>
              </a:rPr>
              <a:t>  &lt;</a:t>
            </a:r>
            <a:r>
              <a:rPr lang="en-US" altLang="zh-CN" sz="2400" b="1" spc="-160" dirty="0" smtClean="0">
                <a:latin typeface="Arial" pitchFamily="34" charset="0"/>
                <a:cs typeface="Arial" pitchFamily="34" charset="0"/>
              </a:rPr>
              <a:t>FONT size=3 color=blue&gt;</a:t>
            </a:r>
            <a:r>
              <a:rPr lang="zh-CN" altLang="en-US" sz="2400" b="1" spc="-160" dirty="0" smtClean="0">
                <a:latin typeface="Arial" pitchFamily="34" charset="0"/>
                <a:cs typeface="Arial" pitchFamily="34" charset="0"/>
              </a:rPr>
              <a:t>抽取字符串</a:t>
            </a:r>
            <a:r>
              <a:rPr lang="en-US" altLang="zh-CN" sz="2400" b="1" spc="-160" dirty="0" smtClean="0">
                <a:latin typeface="Arial" pitchFamily="34" charset="0"/>
                <a:cs typeface="Arial" pitchFamily="34" charset="0"/>
              </a:rPr>
              <a:t>"C:\myfile\jspfile\example.jsp"</a:t>
            </a:r>
            <a:r>
              <a:rPr lang="zh-CN" altLang="en-US" sz="2400" b="1" spc="-160" dirty="0" smtClean="0">
                <a:latin typeface="Arial" pitchFamily="34" charset="0"/>
                <a:cs typeface="Arial" pitchFamily="34" charset="0"/>
              </a:rPr>
              <a:t>中的</a:t>
            </a:r>
            <a:r>
              <a:rPr lang="en-US" altLang="zh-CN" sz="2400" b="1" spc="-160" dirty="0" smtClean="0">
                <a:latin typeface="Arial" pitchFamily="34" charset="0"/>
                <a:cs typeface="Arial" pitchFamily="34" charset="0"/>
              </a:rPr>
              <a:t>"example.jsp" </a:t>
            </a:r>
          </a:p>
          <a:p>
            <a:pPr algn="just">
              <a:lnSpc>
                <a:spcPts val="2600"/>
              </a:lnSpc>
            </a:pPr>
            <a:r>
              <a:rPr lang="en-US" altLang="zh-CN" sz="2400" b="1" dirty="0" smtClean="0">
                <a:latin typeface="Arial" pitchFamily="34" charset="0"/>
                <a:cs typeface="Arial" pitchFamily="34" charset="0"/>
              </a:rPr>
              <a:t>&lt;/FONT&gt;</a:t>
            </a:r>
          </a:p>
          <a:p>
            <a:pPr algn="just">
              <a:lnSpc>
                <a:spcPts val="2600"/>
              </a:lnSpc>
            </a:pPr>
            <a:r>
              <a:rPr lang="en-US" altLang="zh-CN" sz="2400" b="1" dirty="0" smtClean="0">
                <a:latin typeface="Arial" pitchFamily="34" charset="0"/>
                <a:cs typeface="Arial" pitchFamily="34" charset="0"/>
              </a:rPr>
              <a:t>   &lt;%-- </a:t>
            </a:r>
            <a:r>
              <a:rPr lang="zh-CN" altLang="en-US" sz="2400" b="1" dirty="0" smtClean="0">
                <a:latin typeface="Arial" pitchFamily="34" charset="0"/>
                <a:cs typeface="Arial" pitchFamily="34" charset="0"/>
              </a:rPr>
              <a:t>下面是成员变量的声明 </a:t>
            </a:r>
            <a:r>
              <a:rPr lang="en-US" altLang="zh-CN" sz="2400" b="1" dirty="0" smtClean="0">
                <a:latin typeface="Arial" pitchFamily="34" charset="0"/>
                <a:cs typeface="Arial" pitchFamily="34" charset="0"/>
              </a:rPr>
              <a:t>--%&gt;</a:t>
            </a:r>
          </a:p>
          <a:p>
            <a:pPr algn="just">
              <a:lnSpc>
                <a:spcPts val="2600"/>
              </a:lnSpc>
            </a:pPr>
            <a:r>
              <a:rPr lang="en-US" altLang="zh-CN" sz="2400" b="1" dirty="0" smtClean="0">
                <a:latin typeface="Arial" pitchFamily="34" charset="0"/>
                <a:cs typeface="Arial" pitchFamily="34" charset="0"/>
              </a:rPr>
              <a:t>  &lt;%!  String s="C:\\</a:t>
            </a:r>
            <a:r>
              <a:rPr lang="en-US" altLang="zh-CN" sz="2400" b="1" dirty="0" err="1" smtClean="0">
                <a:latin typeface="Arial" pitchFamily="34" charset="0"/>
                <a:cs typeface="Arial" pitchFamily="34" charset="0"/>
              </a:rPr>
              <a:t>myfile</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jspfile</a:t>
            </a:r>
            <a:r>
              <a:rPr lang="en-US" altLang="zh-CN" sz="2400" b="1" dirty="0" smtClean="0">
                <a:latin typeface="Arial" pitchFamily="34" charset="0"/>
                <a:cs typeface="Arial" pitchFamily="34" charset="0"/>
              </a:rPr>
              <a:t>\\example.jsp";</a:t>
            </a:r>
          </a:p>
          <a:p>
            <a:pPr algn="just">
              <a:lnSpc>
                <a:spcPts val="2600"/>
              </a:lnSpc>
            </a:pPr>
            <a:r>
              <a:rPr lang="en-US" altLang="zh-CN" sz="2400" b="1" dirty="0" smtClean="0">
                <a:latin typeface="Arial" pitchFamily="34" charset="0"/>
                <a:cs typeface="Arial" pitchFamily="34" charset="0"/>
              </a:rPr>
              <a:t>  %&gt;</a:t>
            </a:r>
          </a:p>
          <a:p>
            <a:pPr algn="just">
              <a:lnSpc>
                <a:spcPts val="2600"/>
              </a:lnSpc>
            </a:pPr>
            <a:r>
              <a:rPr lang="en-US" altLang="zh-CN" sz="2400" b="1" dirty="0" smtClean="0">
                <a:latin typeface="Arial" pitchFamily="34" charset="0"/>
                <a:cs typeface="Arial" pitchFamily="34" charset="0"/>
              </a:rPr>
              <a:t>  &lt;%-- </a:t>
            </a:r>
            <a:r>
              <a:rPr lang="zh-CN" altLang="en-US" sz="2400" b="1" dirty="0" smtClean="0">
                <a:latin typeface="Arial" pitchFamily="34" charset="0"/>
                <a:cs typeface="Arial" pitchFamily="34" charset="0"/>
              </a:rPr>
              <a:t>下面是</a:t>
            </a:r>
            <a:r>
              <a:rPr lang="en-US" altLang="zh-CN" sz="2400" b="1" dirty="0" smtClean="0">
                <a:latin typeface="Arial" pitchFamily="34" charset="0"/>
                <a:cs typeface="Arial" pitchFamily="34" charset="0"/>
              </a:rPr>
              <a:t>Java</a:t>
            </a:r>
            <a:r>
              <a:rPr lang="zh-CN" altLang="en-US" sz="2400" b="1" dirty="0" smtClean="0">
                <a:latin typeface="Arial" pitchFamily="34" charset="0"/>
                <a:cs typeface="Arial" pitchFamily="34" charset="0"/>
              </a:rPr>
              <a:t>程序片 </a:t>
            </a:r>
            <a:r>
              <a:rPr lang="en-US" altLang="zh-CN" sz="2400" b="1" dirty="0" smtClean="0">
                <a:latin typeface="Arial" pitchFamily="34" charset="0"/>
                <a:cs typeface="Arial" pitchFamily="34" charset="0"/>
              </a:rPr>
              <a:t>--%&gt;</a:t>
            </a:r>
          </a:p>
          <a:p>
            <a:pPr algn="just">
              <a:lnSpc>
                <a:spcPts val="2600"/>
              </a:lnSpc>
            </a:pPr>
            <a:r>
              <a:rPr lang="en-US" altLang="zh-CN" sz="2400" b="1" dirty="0" smtClean="0">
                <a:latin typeface="Arial" pitchFamily="34" charset="0"/>
                <a:cs typeface="Arial" pitchFamily="34" charset="0"/>
              </a:rPr>
              <a:t>  &lt;%  </a:t>
            </a:r>
            <a:r>
              <a:rPr lang="en-US" altLang="zh-CN" sz="2400" b="1" dirty="0" err="1" smtClean="0">
                <a:latin typeface="Arial" pitchFamily="34" charset="0"/>
                <a:cs typeface="Arial" pitchFamily="34" charset="0"/>
              </a:rPr>
              <a:t>int</a:t>
            </a:r>
            <a:r>
              <a:rPr lang="en-US" altLang="zh-CN" sz="2400" b="1" dirty="0" smtClean="0">
                <a:latin typeface="Arial" pitchFamily="34" charset="0"/>
                <a:cs typeface="Arial" pitchFamily="34" charset="0"/>
              </a:rPr>
              <a:t> index=</a:t>
            </a:r>
            <a:r>
              <a:rPr lang="en-US" altLang="zh-CN" sz="2400" b="1" dirty="0" err="1" smtClean="0">
                <a:latin typeface="Arial" pitchFamily="34" charset="0"/>
                <a:cs typeface="Arial" pitchFamily="34" charset="0"/>
              </a:rPr>
              <a:t>s.lastIndexOf</a:t>
            </a:r>
            <a:r>
              <a:rPr lang="en-US" altLang="zh-CN" sz="2400" b="1" dirty="0" smtClean="0">
                <a:latin typeface="Arial" pitchFamily="34" charset="0"/>
                <a:cs typeface="Arial" pitchFamily="34" charset="0"/>
              </a:rPr>
              <a:t>("\\"); </a:t>
            </a:r>
          </a:p>
          <a:p>
            <a:pPr algn="just">
              <a:lnSpc>
                <a:spcPts val="2600"/>
              </a:lnSpc>
            </a:pPr>
            <a:r>
              <a:rPr lang="en-US" altLang="zh-CN" sz="2400" b="1" dirty="0" smtClean="0">
                <a:latin typeface="Arial" pitchFamily="34" charset="0"/>
                <a:cs typeface="Arial" pitchFamily="34" charset="0"/>
              </a:rPr>
              <a:t>      String </a:t>
            </a:r>
            <a:r>
              <a:rPr lang="en-US" altLang="zh-CN" sz="2400" b="1" dirty="0" err="1" smtClean="0">
                <a:latin typeface="Arial" pitchFamily="34" charset="0"/>
                <a:cs typeface="Arial" pitchFamily="34" charset="0"/>
              </a:rPr>
              <a:t>str</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s.substring</a:t>
            </a:r>
            <a:r>
              <a:rPr lang="en-US" altLang="zh-CN" sz="2400" b="1" dirty="0" smtClean="0">
                <a:latin typeface="Arial" pitchFamily="34" charset="0"/>
                <a:cs typeface="Arial" pitchFamily="34" charset="0"/>
              </a:rPr>
              <a:t>(index+1);</a:t>
            </a:r>
          </a:p>
          <a:p>
            <a:pPr algn="just">
              <a:lnSpc>
                <a:spcPts val="2600"/>
              </a:lnSpc>
            </a:pPr>
            <a:r>
              <a:rPr lang="en-US" altLang="zh-CN" sz="2400" b="1" dirty="0" smtClean="0">
                <a:latin typeface="Arial" pitchFamily="34" charset="0"/>
                <a:cs typeface="Arial" pitchFamily="34" charset="0"/>
              </a:rPr>
              <a:t>  %&gt;</a:t>
            </a:r>
          </a:p>
          <a:p>
            <a:pPr algn="just">
              <a:lnSpc>
                <a:spcPts val="2600"/>
              </a:lnSpc>
            </a:pPr>
            <a:r>
              <a:rPr lang="en-US" altLang="zh-CN" sz="2400" b="1" dirty="0" smtClean="0">
                <a:latin typeface="Arial" pitchFamily="34" charset="0"/>
                <a:cs typeface="Arial" pitchFamily="34" charset="0"/>
              </a:rPr>
              <a:t>  &lt;BR&gt;&lt;%-- </a:t>
            </a:r>
            <a:r>
              <a:rPr lang="zh-CN" altLang="en-US" sz="2400" b="1" dirty="0" smtClean="0">
                <a:latin typeface="Arial" pitchFamily="34" charset="0"/>
                <a:cs typeface="Arial" pitchFamily="34" charset="0"/>
              </a:rPr>
              <a:t>下面是</a:t>
            </a:r>
            <a:r>
              <a:rPr lang="en-US" altLang="zh-CN" sz="2400" b="1" dirty="0" smtClean="0">
                <a:latin typeface="Arial" pitchFamily="34" charset="0"/>
                <a:cs typeface="Arial" pitchFamily="34" charset="0"/>
              </a:rPr>
              <a:t>Java</a:t>
            </a:r>
            <a:r>
              <a:rPr lang="zh-CN" altLang="en-US" sz="2400" b="1" dirty="0" smtClean="0">
                <a:latin typeface="Arial" pitchFamily="34" charset="0"/>
                <a:cs typeface="Arial" pitchFamily="34" charset="0"/>
              </a:rPr>
              <a:t>表达式 </a:t>
            </a:r>
            <a:r>
              <a:rPr lang="en-US" altLang="zh-CN" sz="2400" b="1" dirty="0" smtClean="0">
                <a:latin typeface="Arial" pitchFamily="34" charset="0"/>
                <a:cs typeface="Arial" pitchFamily="34" charset="0"/>
              </a:rPr>
              <a:t>--%&gt; </a:t>
            </a:r>
          </a:p>
          <a:p>
            <a:pPr algn="just">
              <a:lnSpc>
                <a:spcPts val="2600"/>
              </a:lnSpc>
            </a:pPr>
            <a:r>
              <a:rPr lang="en-US" altLang="zh-CN" sz="2400" b="1" dirty="0" smtClean="0">
                <a:latin typeface="Arial" pitchFamily="34" charset="0"/>
                <a:cs typeface="Arial" pitchFamily="34" charset="0"/>
              </a:rPr>
              <a:t>  &lt;%= </a:t>
            </a:r>
            <a:r>
              <a:rPr lang="en-US" altLang="zh-CN" sz="2400" b="1" dirty="0" err="1" smtClean="0">
                <a:latin typeface="Arial" pitchFamily="34" charset="0"/>
                <a:cs typeface="Arial" pitchFamily="34" charset="0"/>
              </a:rPr>
              <a:t>str</a:t>
            </a:r>
            <a:r>
              <a:rPr lang="en-US" altLang="zh-CN" sz="2400" b="1" dirty="0" smtClean="0">
                <a:latin typeface="Arial" pitchFamily="34" charset="0"/>
                <a:cs typeface="Arial" pitchFamily="34" charset="0"/>
              </a:rPr>
              <a:t> %&gt;</a:t>
            </a:r>
          </a:p>
          <a:p>
            <a:pPr algn="just">
              <a:lnSpc>
                <a:spcPts val="2600"/>
              </a:lnSpc>
            </a:pPr>
            <a:r>
              <a:rPr lang="en-US" altLang="zh-CN" sz="2400" b="1" dirty="0" smtClean="0">
                <a:latin typeface="Arial" pitchFamily="34" charset="0"/>
                <a:cs typeface="Arial" pitchFamily="34" charset="0"/>
              </a:rPr>
              <a:t>&lt;/body&gt;&lt;/HTML&gt; </a:t>
            </a:r>
            <a:endParaRPr lang="zh-CN" altLang="en-US" sz="2400" b="1"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18</a:t>
            </a:fld>
            <a:endParaRPr lang="en-US" altLang="zh-CN"/>
          </a:p>
        </p:txBody>
      </p:sp>
      <p:sp>
        <p:nvSpPr>
          <p:cNvPr id="19466" name="Rectangle 10"/>
          <p:cNvSpPr>
            <a:spLocks noGrp="1" noChangeArrowheads="1"/>
          </p:cNvSpPr>
          <p:nvPr>
            <p:ph type="title"/>
          </p:nvPr>
        </p:nvSpPr>
        <p:spPr>
          <a:xfrm>
            <a:off x="0" y="214290"/>
            <a:ext cx="6858016" cy="1000132"/>
          </a:xfrm>
          <a:noFill/>
          <a:ln/>
        </p:spPr>
        <p:txBody>
          <a:bodyPr>
            <a:normAutofit fontScale="90000"/>
          </a:bodyPr>
          <a:lstStyle/>
          <a:p>
            <a:pPr algn="l"/>
            <a:r>
              <a:rPr lang="en-US" altLang="zh-CN" sz="3200" b="1" dirty="0" smtClean="0">
                <a:solidFill>
                  <a:schemeClr val="tx1"/>
                </a:solidFill>
              </a:rPr>
              <a:t>§2.6 </a:t>
            </a:r>
            <a:r>
              <a:rPr lang="en-US" altLang="zh-CN" sz="3200" b="1" dirty="0" smtClean="0"/>
              <a:t>JSP </a:t>
            </a:r>
            <a:r>
              <a:rPr lang="zh-CN" altLang="en-US" sz="3200" b="1" dirty="0" smtClean="0"/>
              <a:t>指令</a:t>
            </a:r>
            <a:r>
              <a:rPr lang="zh-CN" altLang="en-US" sz="3200" b="1" dirty="0" smtClean="0"/>
              <a:t>标记</a:t>
            </a:r>
            <a:r>
              <a:rPr lang="en-US" altLang="zh-CN" sz="3200" b="1" dirty="0" smtClean="0"/>
              <a:t/>
            </a:r>
            <a:br>
              <a:rPr lang="en-US" altLang="zh-CN" sz="3200" b="1" dirty="0" smtClean="0"/>
            </a:br>
            <a:r>
              <a:rPr lang="en-US" altLang="zh-CN" sz="3200" b="1" dirty="0" smtClean="0"/>
              <a:t>   2.6.1  </a:t>
            </a:r>
            <a:r>
              <a:rPr lang="en-US" altLang="zh-CN" sz="3200" b="1" dirty="0" smtClean="0"/>
              <a:t>page </a:t>
            </a:r>
            <a:r>
              <a:rPr lang="zh-CN" altLang="en-US" sz="3200" b="1" dirty="0" smtClean="0"/>
              <a:t>指令标记</a:t>
            </a:r>
            <a:endParaRPr lang="zh-CN" altLang="en-US" sz="3600" b="1" dirty="0">
              <a:latin typeface="宋体" pitchFamily="2" charset="-122"/>
            </a:endParaRPr>
          </a:p>
        </p:txBody>
      </p:sp>
      <p:sp>
        <p:nvSpPr>
          <p:cNvPr id="8" name="Text Box 15"/>
          <p:cNvSpPr txBox="1">
            <a:spLocks noChangeArrowheads="1"/>
          </p:cNvSpPr>
          <p:nvPr/>
        </p:nvSpPr>
        <p:spPr bwMode="auto">
          <a:xfrm>
            <a:off x="172492" y="1258789"/>
            <a:ext cx="8921631" cy="5429179"/>
          </a:xfrm>
          <a:prstGeom prst="rect">
            <a:avLst/>
          </a:prstGeom>
          <a:noFill/>
          <a:ln w="9525">
            <a:noFill/>
            <a:miter lim="800000"/>
            <a:headEnd/>
            <a:tailEnd/>
          </a:ln>
          <a:effectLst/>
        </p:spPr>
        <p:txBody>
          <a:bodyPr wrap="square">
            <a:spAutoFit/>
          </a:bodyPr>
          <a:lstStyle/>
          <a:p>
            <a:pPr indent="381000" algn="just" fontAlgn="base">
              <a:buClr>
                <a:schemeClr val="folHlink"/>
              </a:buClr>
              <a:buSzPct val="60000"/>
            </a:pPr>
            <a:r>
              <a:rPr lang="en-US" altLang="zh-CN" sz="2400" dirty="0">
                <a:solidFill>
                  <a:srgbClr val="000000"/>
                </a:solidFill>
              </a:rPr>
              <a:t>    page </a:t>
            </a:r>
            <a:r>
              <a:rPr lang="zh-CN" altLang="en-US" sz="2400" dirty="0">
                <a:solidFill>
                  <a:srgbClr val="000000"/>
                </a:solidFill>
                <a:latin typeface="宋体" pitchFamily="2" charset="-122"/>
              </a:rPr>
              <a:t>指令用来定义整个</a:t>
            </a:r>
            <a:r>
              <a:rPr lang="en-US" altLang="zh-CN" sz="2400" dirty="0">
                <a:solidFill>
                  <a:srgbClr val="000000"/>
                </a:solidFill>
              </a:rPr>
              <a:t>JSP</a:t>
            </a:r>
            <a:r>
              <a:rPr lang="zh-CN" altLang="en-US" sz="2400" dirty="0">
                <a:solidFill>
                  <a:srgbClr val="000000"/>
                </a:solidFill>
                <a:latin typeface="宋体" pitchFamily="2" charset="-122"/>
              </a:rPr>
              <a:t>页面的一些属性和这些属性的值，属性值用单引号或双引号括起来。可以用一个</a:t>
            </a:r>
            <a:r>
              <a:rPr lang="en-US" altLang="zh-CN" sz="2400" dirty="0">
                <a:solidFill>
                  <a:srgbClr val="000000"/>
                </a:solidFill>
              </a:rPr>
              <a:t>page</a:t>
            </a:r>
            <a:r>
              <a:rPr lang="zh-CN" altLang="en-US" sz="2400" dirty="0">
                <a:solidFill>
                  <a:srgbClr val="000000"/>
                </a:solidFill>
                <a:latin typeface="宋体" pitchFamily="2" charset="-122"/>
              </a:rPr>
              <a:t>指令指定多个属性的值</a:t>
            </a:r>
            <a:r>
              <a:rPr lang="zh-CN" altLang="en-US" sz="2400" dirty="0">
                <a:solidFill>
                  <a:schemeClr val="tx1"/>
                </a:solidFill>
              </a:rPr>
              <a:t> </a:t>
            </a:r>
            <a:r>
              <a:rPr lang="en-US" altLang="zh-CN" sz="2400" dirty="0">
                <a:solidFill>
                  <a:schemeClr val="tx1"/>
                </a:solidFill>
              </a:rPr>
              <a:t>,</a:t>
            </a:r>
            <a:r>
              <a:rPr lang="zh-CN" altLang="en-US" sz="2400" dirty="0">
                <a:solidFill>
                  <a:srgbClr val="000000"/>
                </a:solidFill>
                <a:latin typeface="宋体" pitchFamily="2" charset="-122"/>
              </a:rPr>
              <a:t>也可以使用多个</a:t>
            </a:r>
            <a:r>
              <a:rPr lang="en-US" altLang="zh-CN" sz="2400" dirty="0">
                <a:solidFill>
                  <a:srgbClr val="000000"/>
                </a:solidFill>
              </a:rPr>
              <a:t>page</a:t>
            </a:r>
            <a:r>
              <a:rPr lang="zh-CN" altLang="en-US" sz="2400" dirty="0">
                <a:solidFill>
                  <a:srgbClr val="000000"/>
                </a:solidFill>
                <a:latin typeface="宋体" pitchFamily="2" charset="-122"/>
              </a:rPr>
              <a:t>指令分别为每个属性指定值</a:t>
            </a:r>
            <a:r>
              <a:rPr lang="zh-CN" altLang="en-US" sz="2400" dirty="0">
                <a:solidFill>
                  <a:schemeClr val="tx1"/>
                </a:solidFill>
              </a:rPr>
              <a:t> </a:t>
            </a:r>
            <a:r>
              <a:rPr lang="en-US" altLang="zh-CN" sz="2400" dirty="0">
                <a:solidFill>
                  <a:schemeClr val="tx1"/>
                </a:solidFill>
              </a:rPr>
              <a:t>.</a:t>
            </a:r>
          </a:p>
          <a:p>
            <a:pPr indent="381000" algn="just" fontAlgn="base">
              <a:spcBef>
                <a:spcPct val="20000"/>
              </a:spcBef>
              <a:buClr>
                <a:schemeClr val="folHlink"/>
              </a:buClr>
              <a:buSzPct val="60000"/>
            </a:pPr>
            <a:r>
              <a:rPr lang="en-US" altLang="zh-CN" sz="2400" dirty="0">
                <a:solidFill>
                  <a:srgbClr val="000000"/>
                </a:solidFill>
              </a:rPr>
              <a:t>   page</a:t>
            </a:r>
            <a:r>
              <a:rPr lang="zh-CN" altLang="en-US" sz="2400" dirty="0">
                <a:solidFill>
                  <a:srgbClr val="000000"/>
                </a:solidFill>
                <a:latin typeface="宋体" pitchFamily="2" charset="-122"/>
              </a:rPr>
              <a:t>指令的作用对整个</a:t>
            </a:r>
            <a:r>
              <a:rPr lang="en-US" altLang="zh-CN" sz="2400" dirty="0">
                <a:solidFill>
                  <a:srgbClr val="000000"/>
                </a:solidFill>
                <a:latin typeface="宋体" pitchFamily="2" charset="-122"/>
              </a:rPr>
              <a:t>JSP</a:t>
            </a:r>
            <a:r>
              <a:rPr lang="zh-CN" altLang="en-US" sz="2400" dirty="0">
                <a:solidFill>
                  <a:srgbClr val="000000"/>
                </a:solidFill>
                <a:latin typeface="宋体" pitchFamily="2" charset="-122"/>
              </a:rPr>
              <a:t>页面有效，与其书写的位置无关，习惯把</a:t>
            </a:r>
            <a:r>
              <a:rPr lang="en-US" altLang="zh-CN" sz="2400" dirty="0">
                <a:solidFill>
                  <a:srgbClr val="000000"/>
                </a:solidFill>
                <a:latin typeface="宋体" pitchFamily="2" charset="-122"/>
              </a:rPr>
              <a:t>page</a:t>
            </a:r>
            <a:r>
              <a:rPr lang="zh-CN" altLang="en-US" sz="2400" dirty="0">
                <a:solidFill>
                  <a:srgbClr val="000000"/>
                </a:solidFill>
                <a:latin typeface="宋体" pitchFamily="2" charset="-122"/>
              </a:rPr>
              <a:t>指令写在</a:t>
            </a:r>
            <a:r>
              <a:rPr lang="en-US" altLang="zh-CN" sz="2400" dirty="0">
                <a:solidFill>
                  <a:srgbClr val="000000"/>
                </a:solidFill>
                <a:latin typeface="宋体" pitchFamily="2" charset="-122"/>
              </a:rPr>
              <a:t>JSP</a:t>
            </a:r>
            <a:r>
              <a:rPr lang="zh-CN" altLang="en-US" sz="2400" dirty="0">
                <a:solidFill>
                  <a:srgbClr val="000000"/>
                </a:solidFill>
                <a:latin typeface="宋体" pitchFamily="2" charset="-122"/>
              </a:rPr>
              <a:t>页面的最前面。</a:t>
            </a:r>
          </a:p>
          <a:p>
            <a:pPr indent="381000" algn="l" fontAlgn="base">
              <a:spcBef>
                <a:spcPct val="20000"/>
              </a:spcBef>
              <a:buClr>
                <a:schemeClr val="folHlink"/>
              </a:buClr>
              <a:buSzPct val="60000"/>
            </a:pPr>
            <a:r>
              <a:rPr lang="zh-CN" altLang="en-US" sz="2400" dirty="0">
                <a:solidFill>
                  <a:srgbClr val="000000"/>
                </a:solidFill>
              </a:rPr>
              <a:t>例如</a:t>
            </a:r>
            <a:r>
              <a:rPr lang="en-US" altLang="zh-CN" sz="2400" dirty="0">
                <a:solidFill>
                  <a:srgbClr val="000000"/>
                </a:solidFill>
              </a:rPr>
              <a:t>:</a:t>
            </a:r>
          </a:p>
          <a:p>
            <a:pPr indent="381000" algn="l" fontAlgn="base">
              <a:spcBef>
                <a:spcPct val="20000"/>
              </a:spcBef>
              <a:buClr>
                <a:schemeClr val="folHlink"/>
              </a:buClr>
              <a:buSzPct val="60000"/>
              <a:buFont typeface="Wingdings" pitchFamily="2" charset="2"/>
              <a:buNone/>
            </a:pPr>
            <a:r>
              <a:rPr lang="en-US" altLang="zh-CN" sz="2400" b="1" dirty="0">
                <a:solidFill>
                  <a:schemeClr val="tx1"/>
                </a:solidFill>
              </a:rPr>
              <a:t>      </a:t>
            </a:r>
            <a:r>
              <a:rPr lang="en-US" altLang="zh-CN" sz="2200" b="1" dirty="0" smtClean="0">
                <a:solidFill>
                  <a:srgbClr val="DB9125"/>
                </a:solidFill>
              </a:rPr>
              <a:t>&lt;%@ page   </a:t>
            </a:r>
            <a:r>
              <a:rPr lang="zh-CN" altLang="en-US" sz="2200" b="1" dirty="0" smtClean="0">
                <a:solidFill>
                  <a:srgbClr val="DB9125"/>
                </a:solidFill>
              </a:rPr>
              <a:t>属性</a:t>
            </a:r>
            <a:r>
              <a:rPr lang="en-US" altLang="zh-CN" sz="2200" b="1" dirty="0" smtClean="0">
                <a:solidFill>
                  <a:srgbClr val="DB9125"/>
                </a:solidFill>
              </a:rPr>
              <a:t>1=“</a:t>
            </a:r>
            <a:r>
              <a:rPr lang="zh-CN" altLang="en-US" sz="2200" b="1" dirty="0" smtClean="0">
                <a:solidFill>
                  <a:srgbClr val="DB9125"/>
                </a:solidFill>
              </a:rPr>
              <a:t>属性</a:t>
            </a:r>
            <a:r>
              <a:rPr lang="en-US" altLang="zh-CN" sz="2200" b="1" dirty="0" smtClean="0">
                <a:solidFill>
                  <a:srgbClr val="DB9125"/>
                </a:solidFill>
              </a:rPr>
              <a:t>1</a:t>
            </a:r>
            <a:r>
              <a:rPr lang="zh-CN" altLang="en-US" sz="2200" b="1" dirty="0" smtClean="0">
                <a:solidFill>
                  <a:srgbClr val="DB9125"/>
                </a:solidFill>
              </a:rPr>
              <a:t>的值”  属性</a:t>
            </a:r>
            <a:r>
              <a:rPr lang="en-US" altLang="zh-CN" sz="2200" b="1" dirty="0" smtClean="0">
                <a:solidFill>
                  <a:srgbClr val="DB9125"/>
                </a:solidFill>
              </a:rPr>
              <a:t>2= “</a:t>
            </a:r>
            <a:r>
              <a:rPr lang="zh-CN" altLang="en-US" sz="2200" b="1" dirty="0" smtClean="0">
                <a:solidFill>
                  <a:srgbClr val="DB9125"/>
                </a:solidFill>
              </a:rPr>
              <a:t>属性</a:t>
            </a:r>
            <a:r>
              <a:rPr lang="en-US" altLang="zh-CN" sz="2200" b="1" dirty="0" smtClean="0">
                <a:solidFill>
                  <a:srgbClr val="DB9125"/>
                </a:solidFill>
              </a:rPr>
              <a:t>2</a:t>
            </a:r>
            <a:r>
              <a:rPr lang="zh-CN" altLang="en-US" sz="2200" b="1" dirty="0" smtClean="0">
                <a:solidFill>
                  <a:srgbClr val="DB9125"/>
                </a:solidFill>
              </a:rPr>
              <a:t>的值”  </a:t>
            </a:r>
            <a:r>
              <a:rPr lang="en-US" altLang="zh-CN" sz="2200" b="1" dirty="0" smtClean="0">
                <a:solidFill>
                  <a:srgbClr val="DB9125"/>
                </a:solidFill>
              </a:rPr>
              <a:t>……%&gt; </a:t>
            </a:r>
          </a:p>
          <a:p>
            <a:pPr indent="381000" algn="l" fontAlgn="base">
              <a:spcBef>
                <a:spcPct val="20000"/>
              </a:spcBef>
              <a:buClr>
                <a:schemeClr val="folHlink"/>
              </a:buClr>
              <a:buSzPct val="60000"/>
              <a:buFont typeface="Wingdings" pitchFamily="2" charset="2"/>
              <a:buNone/>
            </a:pPr>
            <a:r>
              <a:rPr lang="zh-CN" altLang="en-US" sz="1800" b="1" dirty="0">
                <a:solidFill>
                  <a:schemeClr val="tx1"/>
                </a:solidFill>
                <a:latin typeface="Arial" pitchFamily="34" charset="0"/>
              </a:rPr>
              <a:t>或</a:t>
            </a:r>
          </a:p>
          <a:p>
            <a:pPr indent="381000" algn="just" fontAlgn="base">
              <a:buClr>
                <a:schemeClr val="folHlink"/>
              </a:buClr>
              <a:buSzPct val="60000"/>
              <a:buFont typeface="Wingdings" pitchFamily="2" charset="2"/>
              <a:buNone/>
            </a:pPr>
            <a:r>
              <a:rPr lang="zh-CN" altLang="en-US" sz="2400" dirty="0">
                <a:solidFill>
                  <a:srgbClr val="000000"/>
                </a:solidFill>
                <a:latin typeface="宋体" pitchFamily="2" charset="-122"/>
              </a:rPr>
              <a:t>  </a:t>
            </a:r>
            <a:r>
              <a:rPr lang="en-US" altLang="zh-CN" sz="2200" b="1" dirty="0" smtClean="0">
                <a:solidFill>
                  <a:srgbClr val="DB9125"/>
                </a:solidFill>
              </a:rPr>
              <a:t>&lt;%@ page   </a:t>
            </a:r>
            <a:r>
              <a:rPr lang="zh-CN" altLang="en-US" sz="2200" b="1" dirty="0" smtClean="0">
                <a:solidFill>
                  <a:srgbClr val="DB9125"/>
                </a:solidFill>
              </a:rPr>
              <a:t>属性</a:t>
            </a:r>
            <a:r>
              <a:rPr lang="en-US" altLang="zh-CN" sz="2200" b="1" dirty="0" smtClean="0">
                <a:solidFill>
                  <a:srgbClr val="DB9125"/>
                </a:solidFill>
              </a:rPr>
              <a:t>1="</a:t>
            </a:r>
            <a:r>
              <a:rPr lang="zh-CN" altLang="en-US" sz="2200" b="1" dirty="0" smtClean="0">
                <a:solidFill>
                  <a:srgbClr val="DB9125"/>
                </a:solidFill>
              </a:rPr>
              <a:t>属性</a:t>
            </a:r>
            <a:r>
              <a:rPr lang="en-US" altLang="zh-CN" sz="2200" b="1" dirty="0" smtClean="0">
                <a:solidFill>
                  <a:srgbClr val="DB9125"/>
                </a:solidFill>
              </a:rPr>
              <a:t>1</a:t>
            </a:r>
            <a:r>
              <a:rPr lang="zh-CN" altLang="en-US" sz="2200" b="1" dirty="0" smtClean="0">
                <a:solidFill>
                  <a:srgbClr val="DB9125"/>
                </a:solidFill>
              </a:rPr>
              <a:t>的值</a:t>
            </a:r>
            <a:r>
              <a:rPr lang="en-US" altLang="zh-CN" sz="2200" b="1" dirty="0" smtClean="0">
                <a:solidFill>
                  <a:srgbClr val="DB9125"/>
                </a:solidFill>
              </a:rPr>
              <a:t>"  %&gt;</a:t>
            </a:r>
          </a:p>
          <a:p>
            <a:pPr indent="381000" algn="just" fontAlgn="base">
              <a:buClr>
                <a:schemeClr val="folHlink"/>
              </a:buClr>
              <a:buSzPct val="60000"/>
              <a:buFont typeface="Wingdings" pitchFamily="2" charset="2"/>
              <a:buNone/>
            </a:pPr>
            <a:r>
              <a:rPr lang="en-US" altLang="zh-CN" sz="2200" b="1" dirty="0" smtClean="0">
                <a:solidFill>
                  <a:srgbClr val="DB9125"/>
                </a:solidFill>
              </a:rPr>
              <a:t>   &lt;%@ page   </a:t>
            </a:r>
            <a:r>
              <a:rPr lang="zh-CN" altLang="en-US" sz="2200" b="1" dirty="0" smtClean="0">
                <a:solidFill>
                  <a:srgbClr val="DB9125"/>
                </a:solidFill>
              </a:rPr>
              <a:t>属性</a:t>
            </a:r>
            <a:r>
              <a:rPr lang="en-US" altLang="zh-CN" sz="2200" b="1" dirty="0" smtClean="0">
                <a:solidFill>
                  <a:srgbClr val="DB9125"/>
                </a:solidFill>
              </a:rPr>
              <a:t>2="</a:t>
            </a:r>
            <a:r>
              <a:rPr lang="zh-CN" altLang="en-US" sz="2200" b="1" dirty="0" smtClean="0">
                <a:solidFill>
                  <a:srgbClr val="DB9125"/>
                </a:solidFill>
              </a:rPr>
              <a:t>属性</a:t>
            </a:r>
            <a:r>
              <a:rPr lang="en-US" altLang="zh-CN" sz="2200" b="1" dirty="0" smtClean="0">
                <a:solidFill>
                  <a:srgbClr val="DB9125"/>
                </a:solidFill>
              </a:rPr>
              <a:t>2</a:t>
            </a:r>
            <a:r>
              <a:rPr lang="zh-CN" altLang="en-US" sz="2200" b="1" dirty="0" smtClean="0">
                <a:solidFill>
                  <a:srgbClr val="DB9125"/>
                </a:solidFill>
              </a:rPr>
              <a:t>的值</a:t>
            </a:r>
            <a:r>
              <a:rPr lang="en-US" altLang="zh-CN" sz="2200" b="1" dirty="0" smtClean="0">
                <a:solidFill>
                  <a:srgbClr val="DB9125"/>
                </a:solidFill>
              </a:rPr>
              <a:t>"  %&gt;</a:t>
            </a:r>
          </a:p>
          <a:p>
            <a:pPr indent="381000" algn="just" fontAlgn="base">
              <a:buClr>
                <a:schemeClr val="folHlink"/>
              </a:buClr>
              <a:buSzPct val="60000"/>
              <a:buFont typeface="Wingdings" pitchFamily="2" charset="2"/>
              <a:buNone/>
            </a:pPr>
            <a:r>
              <a:rPr lang="en-US" altLang="zh-CN" sz="2200" b="1" dirty="0" smtClean="0">
                <a:solidFill>
                  <a:srgbClr val="DB9125"/>
                </a:solidFill>
              </a:rPr>
              <a:t>  … …</a:t>
            </a:r>
          </a:p>
          <a:p>
            <a:pPr indent="381000" algn="l" fontAlgn="base">
              <a:buClr>
                <a:schemeClr val="folHlink"/>
              </a:buClr>
              <a:buSzPct val="60000"/>
              <a:buFont typeface="Wingdings" pitchFamily="2" charset="2"/>
              <a:buNone/>
            </a:pPr>
            <a:r>
              <a:rPr lang="en-US" altLang="zh-CN" sz="2200" b="1" dirty="0" smtClean="0">
                <a:solidFill>
                  <a:srgbClr val="DB9125"/>
                </a:solidFill>
              </a:rPr>
              <a:t>   &lt;%@ page   </a:t>
            </a:r>
            <a:r>
              <a:rPr lang="zh-CN" altLang="en-US" sz="2200" b="1" dirty="0" smtClean="0">
                <a:solidFill>
                  <a:srgbClr val="DB9125"/>
                </a:solidFill>
              </a:rPr>
              <a:t>属性</a:t>
            </a:r>
            <a:r>
              <a:rPr lang="en-US" altLang="zh-CN" sz="2200" b="1" dirty="0" smtClean="0">
                <a:solidFill>
                  <a:srgbClr val="DB9125"/>
                </a:solidFill>
              </a:rPr>
              <a:t>n=“</a:t>
            </a:r>
            <a:r>
              <a:rPr lang="zh-CN" altLang="en-US" sz="2200" b="1" dirty="0" smtClean="0">
                <a:solidFill>
                  <a:srgbClr val="DB9125"/>
                </a:solidFill>
              </a:rPr>
              <a:t>属性</a:t>
            </a:r>
            <a:r>
              <a:rPr lang="en-US" altLang="zh-CN" sz="2200" b="1" dirty="0" smtClean="0">
                <a:solidFill>
                  <a:srgbClr val="DB9125"/>
                </a:solidFill>
              </a:rPr>
              <a:t>n</a:t>
            </a:r>
            <a:r>
              <a:rPr lang="zh-CN" altLang="en-US" sz="2200" b="1" dirty="0" smtClean="0">
                <a:solidFill>
                  <a:srgbClr val="DB9125"/>
                </a:solidFill>
              </a:rPr>
              <a:t>的值”  </a:t>
            </a:r>
            <a:r>
              <a:rPr lang="en-US" altLang="zh-CN" sz="2200" b="1" dirty="0" smtClean="0">
                <a:solidFill>
                  <a:srgbClr val="DB9125"/>
                </a:solidFill>
              </a:rPr>
              <a:t>%&gt; </a:t>
            </a:r>
          </a:p>
          <a:p>
            <a:pPr indent="381000" algn="just" fontAlgn="base">
              <a:spcBef>
                <a:spcPct val="20000"/>
              </a:spcBef>
              <a:buClr>
                <a:schemeClr val="folHlink"/>
              </a:buClr>
              <a:buSzPct val="60000"/>
              <a:buFont typeface="Wingdings" pitchFamily="2" charset="2"/>
              <a:buNone/>
            </a:pPr>
            <a:r>
              <a:rPr lang="en-US" altLang="zh-CN" sz="2400" dirty="0">
                <a:solidFill>
                  <a:srgbClr val="000000"/>
                </a:solidFill>
                <a:latin typeface="宋体" pitchFamily="2" charset="-122"/>
              </a:rPr>
              <a:t>page </a:t>
            </a:r>
            <a:r>
              <a:rPr lang="zh-CN" altLang="en-US" sz="2400" dirty="0">
                <a:solidFill>
                  <a:srgbClr val="000000"/>
                </a:solidFill>
                <a:latin typeface="宋体" pitchFamily="2" charset="-122"/>
              </a:rPr>
              <a:t>指令标记可以指定如下属性的值</a:t>
            </a:r>
            <a:r>
              <a:rPr lang="en-US" altLang="zh-CN" sz="2400" dirty="0" err="1">
                <a:solidFill>
                  <a:srgbClr val="000000"/>
                </a:solidFill>
                <a:latin typeface="宋体" pitchFamily="2" charset="-122"/>
              </a:rPr>
              <a:t>contentType</a:t>
            </a:r>
            <a:r>
              <a:rPr lang="zh-CN" altLang="en-US" sz="2400" dirty="0">
                <a:solidFill>
                  <a:srgbClr val="000000"/>
                </a:solidFill>
                <a:latin typeface="宋体" pitchFamily="2" charset="-122"/>
              </a:rPr>
              <a:t>、</a:t>
            </a:r>
            <a:r>
              <a:rPr lang="en-US" altLang="zh-CN" sz="2400" dirty="0">
                <a:solidFill>
                  <a:srgbClr val="000000"/>
                </a:solidFill>
                <a:latin typeface="宋体" pitchFamily="2" charset="-122"/>
              </a:rPr>
              <a:t>import</a:t>
            </a:r>
            <a:r>
              <a:rPr lang="zh-CN" altLang="en-US" sz="2400" dirty="0">
                <a:solidFill>
                  <a:srgbClr val="000000"/>
                </a:solidFill>
                <a:latin typeface="宋体" pitchFamily="2" charset="-122"/>
              </a:rPr>
              <a:t>、</a:t>
            </a:r>
            <a:r>
              <a:rPr lang="en-US" altLang="zh-CN" sz="2400" dirty="0">
                <a:solidFill>
                  <a:srgbClr val="000000"/>
                </a:solidFill>
                <a:latin typeface="宋体" pitchFamily="2" charset="-122"/>
              </a:rPr>
              <a:t>language</a:t>
            </a:r>
            <a:r>
              <a:rPr lang="zh-CN" altLang="en-US" sz="2400" dirty="0">
                <a:solidFill>
                  <a:srgbClr val="000000"/>
                </a:solidFill>
                <a:latin typeface="宋体" pitchFamily="2" charset="-122"/>
              </a:rPr>
              <a:t>、</a:t>
            </a:r>
            <a:r>
              <a:rPr lang="en-US" altLang="zh-CN" sz="2400" dirty="0">
                <a:solidFill>
                  <a:srgbClr val="000000"/>
                </a:solidFill>
                <a:latin typeface="宋体" pitchFamily="2" charset="-122"/>
              </a:rPr>
              <a:t>session</a:t>
            </a:r>
            <a:r>
              <a:rPr lang="zh-CN" altLang="en-US" sz="2400" dirty="0">
                <a:solidFill>
                  <a:srgbClr val="000000"/>
                </a:solidFill>
                <a:latin typeface="宋体" pitchFamily="2" charset="-122"/>
              </a:rPr>
              <a:t>、</a:t>
            </a:r>
            <a:r>
              <a:rPr lang="en-US" altLang="zh-CN" sz="2400" dirty="0">
                <a:solidFill>
                  <a:srgbClr val="000000"/>
                </a:solidFill>
                <a:latin typeface="宋体" pitchFamily="2" charset="-122"/>
              </a:rPr>
              <a:t>buffer</a:t>
            </a:r>
            <a:r>
              <a:rPr lang="zh-CN" altLang="en-US" sz="2400" dirty="0">
                <a:solidFill>
                  <a:srgbClr val="000000"/>
                </a:solidFill>
                <a:latin typeface="宋体" pitchFamily="2" charset="-122"/>
              </a:rPr>
              <a:t>、</a:t>
            </a:r>
            <a:r>
              <a:rPr lang="en-US" altLang="zh-CN" sz="2400" dirty="0" err="1">
                <a:solidFill>
                  <a:srgbClr val="000000"/>
                </a:solidFill>
                <a:latin typeface="宋体" pitchFamily="2" charset="-122"/>
              </a:rPr>
              <a:t>auotFlush</a:t>
            </a:r>
            <a:r>
              <a:rPr lang="en-US" altLang="zh-CN" sz="2400" dirty="0">
                <a:solidFill>
                  <a:srgbClr val="000000"/>
                </a:solidFill>
                <a:latin typeface="宋体" pitchFamily="2" charset="-122"/>
              </a:rPr>
              <a:t> </a:t>
            </a:r>
            <a:r>
              <a:rPr lang="zh-CN" altLang="en-US" sz="2400" dirty="0">
                <a:solidFill>
                  <a:srgbClr val="000000"/>
                </a:solidFill>
                <a:latin typeface="宋体" pitchFamily="2" charset="-122"/>
              </a:rPr>
              <a:t>、</a:t>
            </a:r>
            <a:r>
              <a:rPr lang="en-US" altLang="zh-CN" sz="2400" dirty="0" err="1" smtClean="0">
                <a:solidFill>
                  <a:srgbClr val="000000"/>
                </a:solidFill>
                <a:latin typeface="宋体" pitchFamily="2" charset="-122"/>
              </a:rPr>
              <a:t>isThreadSafe</a:t>
            </a:r>
            <a:r>
              <a:rPr lang="en-US" altLang="zh-CN" sz="2400" dirty="0" smtClean="0">
                <a:solidFill>
                  <a:srgbClr val="000000"/>
                </a:solidFill>
                <a:latin typeface="宋体" pitchFamily="2" charset="-122"/>
              </a:rPr>
              <a:t>.</a:t>
            </a:r>
            <a:endParaRPr lang="en-US" altLang="zh-CN" sz="2400" dirty="0">
              <a:solidFill>
                <a:srgbClr val="000000"/>
              </a:solidFill>
              <a:latin typeface="宋体"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4B5122-1492-46F5-A441-7F89E6ACC770}"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2B873356-80D8-4022-8F21-C2A9F9700636}" type="slidenum">
              <a:rPr lang="en-US" altLang="zh-CN"/>
              <a:pPr/>
              <a:t>19</a:t>
            </a:fld>
            <a:endParaRPr lang="en-US" altLang="zh-CN"/>
          </a:p>
        </p:txBody>
      </p:sp>
      <p:sp>
        <p:nvSpPr>
          <p:cNvPr id="67586" name="Rectangle 2"/>
          <p:cNvSpPr>
            <a:spLocks noGrp="1" noChangeArrowheads="1"/>
          </p:cNvSpPr>
          <p:nvPr>
            <p:ph type="title"/>
          </p:nvPr>
        </p:nvSpPr>
        <p:spPr>
          <a:xfrm>
            <a:off x="228600" y="304800"/>
            <a:ext cx="6965950" cy="517525"/>
          </a:xfrm>
          <a:noFill/>
          <a:ln/>
        </p:spPr>
        <p:txBody>
          <a:bodyPr>
            <a:normAutofit fontScale="90000"/>
          </a:bodyPr>
          <a:lstStyle/>
          <a:p>
            <a:pPr>
              <a:lnSpc>
                <a:spcPct val="90000"/>
              </a:lnSpc>
            </a:pPr>
            <a:r>
              <a:rPr lang="en-US" altLang="zh-CN" sz="3200" b="1" dirty="0">
                <a:solidFill>
                  <a:schemeClr val="tx1"/>
                </a:solidFill>
              </a:rPr>
              <a:t>   </a:t>
            </a:r>
            <a:r>
              <a:rPr lang="en-US" altLang="zh-CN" sz="2800" b="1" dirty="0">
                <a:solidFill>
                  <a:schemeClr val="tx1"/>
                </a:solidFill>
              </a:rPr>
              <a:t>1</a:t>
            </a:r>
            <a:r>
              <a:rPr lang="en-US" altLang="zh-CN" sz="3200" b="1" dirty="0">
                <a:solidFill>
                  <a:schemeClr val="tx1"/>
                </a:solidFill>
              </a:rPr>
              <a:t>  </a:t>
            </a:r>
            <a:r>
              <a:rPr lang="en-US" altLang="zh-CN" sz="2800" b="1" dirty="0" err="1">
                <a:solidFill>
                  <a:srgbClr val="0000FF"/>
                </a:solidFill>
              </a:rPr>
              <a:t>contentType</a:t>
            </a:r>
            <a:r>
              <a:rPr lang="zh-CN" altLang="en-US" sz="2800" b="1" dirty="0">
                <a:solidFill>
                  <a:srgbClr val="0000FF"/>
                </a:solidFill>
                <a:latin typeface="宋体" pitchFamily="2" charset="-122"/>
              </a:rPr>
              <a:t>属性</a:t>
            </a:r>
            <a:r>
              <a:rPr lang="zh-CN" altLang="en-US" sz="4800" dirty="0"/>
              <a:t> </a:t>
            </a:r>
          </a:p>
        </p:txBody>
      </p:sp>
      <p:sp>
        <p:nvSpPr>
          <p:cNvPr id="67587" name="Text Box 3"/>
          <p:cNvSpPr txBox="1">
            <a:spLocks noChangeArrowheads="1"/>
          </p:cNvSpPr>
          <p:nvPr/>
        </p:nvSpPr>
        <p:spPr bwMode="auto">
          <a:xfrm>
            <a:off x="186364" y="857232"/>
            <a:ext cx="8957636" cy="6093976"/>
          </a:xfrm>
          <a:prstGeom prst="rect">
            <a:avLst/>
          </a:prstGeom>
          <a:noFill/>
          <a:ln w="9525">
            <a:noFill/>
            <a:miter lim="800000"/>
            <a:headEnd/>
            <a:tailEnd/>
          </a:ln>
          <a:effectLst/>
        </p:spPr>
        <p:txBody>
          <a:bodyPr wrap="square" lIns="0" tIns="0" rIns="0" bIns="0">
            <a:spAutoFit/>
          </a:bodyPr>
          <a:lstStyle/>
          <a:p>
            <a:pPr algn="just" fontAlgn="base">
              <a:spcBef>
                <a:spcPct val="20000"/>
              </a:spcBef>
              <a:buClr>
                <a:schemeClr val="folHlink"/>
              </a:buClr>
              <a:buSzPct val="60000"/>
              <a:buFont typeface="Wingdings" pitchFamily="2" charset="2"/>
              <a:buNone/>
            </a:pPr>
            <a:r>
              <a:rPr lang="zh-CN" altLang="en-US" sz="2800" dirty="0" smtClean="0"/>
              <a:t>      当</a:t>
            </a:r>
            <a:r>
              <a:rPr lang="zh-CN" altLang="en-US" sz="2800" dirty="0" smtClean="0"/>
              <a:t>用户请求一个</a:t>
            </a:r>
            <a:r>
              <a:rPr lang="en-US" sz="2800" dirty="0" smtClean="0"/>
              <a:t>JSP</a:t>
            </a:r>
            <a:r>
              <a:rPr lang="zh-CN" altLang="en-US" sz="2800" dirty="0" smtClean="0"/>
              <a:t>页面时，</a:t>
            </a:r>
            <a:r>
              <a:rPr lang="en-US" sz="2800" dirty="0" smtClean="0"/>
              <a:t>Tomcat</a:t>
            </a:r>
            <a:r>
              <a:rPr lang="zh-CN" altLang="en-US" sz="2800" dirty="0" smtClean="0"/>
              <a:t>服务器负责解释执行</a:t>
            </a:r>
            <a:r>
              <a:rPr lang="en-US" sz="2800" dirty="0" smtClean="0"/>
              <a:t>JSP</a:t>
            </a:r>
            <a:r>
              <a:rPr lang="zh-CN" altLang="en-US" sz="2800" dirty="0" smtClean="0"/>
              <a:t>页面，并将某些信息发送到用户的浏览器，以便用户浏览这些信息。</a:t>
            </a:r>
            <a:r>
              <a:rPr lang="en-US" sz="2800" dirty="0" smtClean="0"/>
              <a:t>Tomcat</a:t>
            </a:r>
            <a:r>
              <a:rPr lang="zh-CN" altLang="en-US" sz="2800" dirty="0" smtClean="0"/>
              <a:t>服务器同时负责通知用户的浏览器使用怎样的方法来处理所接收到的信息</a:t>
            </a:r>
            <a:r>
              <a:rPr lang="zh-CN" altLang="en-US" sz="2800" dirty="0" smtClean="0"/>
              <a:t>。</a:t>
            </a:r>
            <a:endParaRPr lang="en-US" altLang="zh-CN" sz="2800" dirty="0" smtClean="0"/>
          </a:p>
          <a:p>
            <a:pPr algn="just" fontAlgn="base">
              <a:spcBef>
                <a:spcPct val="20000"/>
              </a:spcBef>
              <a:buClr>
                <a:schemeClr val="folHlink"/>
              </a:buClr>
              <a:buSzPct val="60000"/>
              <a:buFont typeface="Wingdings" pitchFamily="2" charset="2"/>
              <a:buNone/>
            </a:pPr>
            <a:r>
              <a:rPr lang="en-US" altLang="zh-CN" sz="2800" b="1" dirty="0" smtClean="0">
                <a:solidFill>
                  <a:srgbClr val="000000"/>
                </a:solidFill>
              </a:rPr>
              <a:t> </a:t>
            </a:r>
            <a:r>
              <a:rPr lang="en-US" altLang="zh-CN" sz="2800" b="1" dirty="0" smtClean="0">
                <a:solidFill>
                  <a:srgbClr val="000000"/>
                </a:solidFill>
              </a:rPr>
              <a:t>       </a:t>
            </a:r>
            <a:r>
              <a:rPr lang="en-US" altLang="zh-CN" sz="2800" b="1" dirty="0" err="1">
                <a:solidFill>
                  <a:srgbClr val="000000"/>
                </a:solidFill>
              </a:rPr>
              <a:t>contentType</a:t>
            </a:r>
            <a:r>
              <a:rPr lang="en-US" altLang="zh-CN" sz="2800" b="1" dirty="0">
                <a:solidFill>
                  <a:srgbClr val="000000"/>
                </a:solidFill>
              </a:rPr>
              <a:t> </a:t>
            </a:r>
            <a:r>
              <a:rPr lang="zh-CN" altLang="en-US" sz="2800" b="1" dirty="0">
                <a:solidFill>
                  <a:srgbClr val="000000"/>
                </a:solidFill>
                <a:latin typeface="宋体" pitchFamily="2" charset="-122"/>
              </a:rPr>
              <a:t>属性值确定</a:t>
            </a:r>
            <a:r>
              <a:rPr lang="en-US" altLang="zh-CN" sz="2800" b="1" dirty="0">
                <a:solidFill>
                  <a:srgbClr val="000000"/>
                </a:solidFill>
              </a:rPr>
              <a:t>JSP</a:t>
            </a:r>
            <a:r>
              <a:rPr lang="zh-CN" altLang="en-US" sz="2800" b="1" dirty="0">
                <a:solidFill>
                  <a:srgbClr val="000000"/>
                </a:solidFill>
                <a:latin typeface="宋体" pitchFamily="2" charset="-122"/>
              </a:rPr>
              <a:t>页面响应的</a:t>
            </a:r>
            <a:r>
              <a:rPr lang="en-US" altLang="zh-CN" sz="2800" b="1" dirty="0">
                <a:solidFill>
                  <a:srgbClr val="000000"/>
                </a:solidFill>
              </a:rPr>
              <a:t>MIME</a:t>
            </a:r>
            <a:r>
              <a:rPr lang="zh-CN" altLang="en-US" sz="2800" b="1" dirty="0">
                <a:solidFill>
                  <a:srgbClr val="000000"/>
                </a:solidFill>
                <a:latin typeface="宋体" pitchFamily="2" charset="-122"/>
              </a:rPr>
              <a:t>（</a:t>
            </a:r>
            <a:r>
              <a:rPr lang="en-US" altLang="zh-CN" sz="2800" b="1" dirty="0">
                <a:solidFill>
                  <a:srgbClr val="000000"/>
                </a:solidFill>
              </a:rPr>
              <a:t>Multipurpose Internet Mail </a:t>
            </a:r>
            <a:r>
              <a:rPr lang="en-US" altLang="zh-CN" sz="2800" b="1" dirty="0" err="1">
                <a:solidFill>
                  <a:srgbClr val="000000"/>
                </a:solidFill>
              </a:rPr>
              <a:t>Extention</a:t>
            </a:r>
            <a:r>
              <a:rPr lang="zh-CN" altLang="en-US" sz="2800" b="1" dirty="0">
                <a:solidFill>
                  <a:srgbClr val="000000"/>
                </a:solidFill>
                <a:latin typeface="宋体" pitchFamily="2" charset="-122"/>
              </a:rPr>
              <a:t>）</a:t>
            </a:r>
            <a:r>
              <a:rPr lang="zh-CN" altLang="en-US" sz="2800" b="1" dirty="0" smtClean="0">
                <a:solidFill>
                  <a:srgbClr val="000000"/>
                </a:solidFill>
                <a:latin typeface="宋体" pitchFamily="2" charset="-122"/>
              </a:rPr>
              <a:t>类型</a:t>
            </a:r>
            <a:r>
              <a:rPr lang="zh-CN" altLang="en-US" sz="2800" b="1" dirty="0" smtClean="0">
                <a:solidFill>
                  <a:srgbClr val="000000"/>
                </a:solidFill>
                <a:latin typeface="宋体" pitchFamily="2" charset="-122"/>
              </a:rPr>
              <a:t>和</a:t>
            </a:r>
            <a:r>
              <a:rPr lang="en-US" altLang="en-US" sz="2800" b="1" dirty="0" smtClean="0">
                <a:solidFill>
                  <a:srgbClr val="000000"/>
                </a:solidFill>
                <a:latin typeface="宋体" pitchFamily="2" charset="-122"/>
              </a:rPr>
              <a:t>JSP</a:t>
            </a:r>
            <a:r>
              <a:rPr lang="zh-CN" altLang="en-US" sz="2800" b="1" dirty="0" smtClean="0">
                <a:solidFill>
                  <a:srgbClr val="000000"/>
                </a:solidFill>
                <a:latin typeface="宋体" pitchFamily="2" charset="-122"/>
              </a:rPr>
              <a:t>页面字符的编码。属性值的一般形式</a:t>
            </a:r>
            <a:r>
              <a:rPr lang="zh-CN" altLang="en-US" sz="2800" b="1" dirty="0" smtClean="0">
                <a:solidFill>
                  <a:srgbClr val="000000"/>
                </a:solidFill>
                <a:latin typeface="宋体" pitchFamily="2" charset="-122"/>
              </a:rPr>
              <a:t>是</a:t>
            </a:r>
            <a:r>
              <a:rPr lang="en-US" altLang="zh-CN" sz="2800" b="1" dirty="0" smtClean="0">
                <a:solidFill>
                  <a:srgbClr val="000000"/>
                </a:solidFill>
                <a:latin typeface="宋体" pitchFamily="2" charset="-122"/>
              </a:rPr>
              <a:t>"MIME</a:t>
            </a:r>
            <a:r>
              <a:rPr lang="zh-CN" altLang="en-US" sz="2800" b="1" dirty="0" smtClean="0">
                <a:solidFill>
                  <a:srgbClr val="000000"/>
                </a:solidFill>
                <a:latin typeface="宋体" pitchFamily="2" charset="-122"/>
              </a:rPr>
              <a:t>类型</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或 </a:t>
            </a:r>
            <a:endParaRPr lang="zh-CN" altLang="en-US" sz="2800" b="1" dirty="0" smtClean="0">
              <a:solidFill>
                <a:srgbClr val="000000"/>
              </a:solidFill>
              <a:latin typeface="宋体" pitchFamily="2" charset="-122"/>
            </a:endParaRPr>
          </a:p>
          <a:p>
            <a:pPr algn="just" fontAlgn="base">
              <a:spcBef>
                <a:spcPct val="20000"/>
              </a:spcBef>
              <a:buClr>
                <a:schemeClr val="folHlink"/>
              </a:buClr>
              <a:buSzPct val="60000"/>
              <a:buFont typeface="Wingdings" pitchFamily="2" charset="2"/>
              <a:buNone/>
            </a:pPr>
            <a:r>
              <a:rPr lang="en-US" altLang="zh-CN" sz="2800" b="1" dirty="0" smtClean="0">
                <a:solidFill>
                  <a:srgbClr val="000000"/>
                </a:solidFill>
                <a:latin typeface="宋体" pitchFamily="2" charset="-122"/>
              </a:rPr>
              <a:t>"MIME</a:t>
            </a:r>
            <a:r>
              <a:rPr lang="zh-CN" altLang="en-US" sz="2800" b="1" dirty="0" smtClean="0">
                <a:solidFill>
                  <a:srgbClr val="000000"/>
                </a:solidFill>
                <a:latin typeface="宋体" pitchFamily="2" charset="-122"/>
              </a:rPr>
              <a:t>类型</a:t>
            </a:r>
            <a:r>
              <a:rPr lang="en-US" altLang="zh-CN" sz="2800" b="1" dirty="0" smtClean="0">
                <a:solidFill>
                  <a:srgbClr val="000000"/>
                </a:solidFill>
                <a:latin typeface="宋体" pitchFamily="2" charset="-122"/>
              </a:rPr>
              <a:t>;</a:t>
            </a:r>
            <a:r>
              <a:rPr lang="en-US" altLang="zh-CN" sz="2800" b="1" dirty="0" err="1" smtClean="0">
                <a:solidFill>
                  <a:srgbClr val="000000"/>
                </a:solidFill>
                <a:latin typeface="宋体" pitchFamily="2" charset="-122"/>
              </a:rPr>
              <a:t>charset</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编码</a:t>
            </a:r>
            <a:r>
              <a:rPr lang="en-US" altLang="zh-CN" sz="2800" b="1" dirty="0" smtClean="0">
                <a:solidFill>
                  <a:srgbClr val="000000"/>
                </a:solidFill>
                <a:latin typeface="宋体" pitchFamily="2" charset="-122"/>
              </a:rPr>
              <a:t>"</a:t>
            </a:r>
            <a:endParaRPr lang="zh-CN" altLang="en-US" sz="2800" b="1" dirty="0">
              <a:solidFill>
                <a:srgbClr val="000000"/>
              </a:solidFill>
              <a:latin typeface="宋体" pitchFamily="2" charset="-122"/>
            </a:endParaRPr>
          </a:p>
          <a:p>
            <a:pPr algn="just" fontAlgn="base">
              <a:spcBef>
                <a:spcPct val="20000"/>
              </a:spcBef>
              <a:buClr>
                <a:schemeClr val="folHlink"/>
              </a:buClr>
              <a:buSzPct val="60000"/>
              <a:buFont typeface="Wingdings" pitchFamily="2" charset="2"/>
              <a:buNone/>
            </a:pPr>
            <a:r>
              <a:rPr lang="zh-CN" altLang="en-US" sz="2400" b="1" dirty="0" smtClean="0">
                <a:solidFill>
                  <a:srgbClr val="0000FF"/>
                </a:solidFill>
                <a:latin typeface="宋体" pitchFamily="2" charset="-122"/>
              </a:rPr>
              <a:t>例如</a:t>
            </a:r>
            <a:r>
              <a:rPr lang="en-US" altLang="zh-CN" sz="2400" b="1" dirty="0" smtClean="0">
                <a:solidFill>
                  <a:srgbClr val="0000FF"/>
                </a:solidFill>
                <a:latin typeface="宋体" pitchFamily="2" charset="-122"/>
              </a:rPr>
              <a:t>:</a:t>
            </a:r>
            <a:r>
              <a:rPr lang="zh-CN" altLang="en-US" sz="2400" dirty="0" smtClean="0"/>
              <a:t>用户的浏览器启用</a:t>
            </a:r>
            <a:r>
              <a:rPr lang="en-US" sz="2400" dirty="0" smtClean="0"/>
              <a:t>HTML</a:t>
            </a:r>
            <a:r>
              <a:rPr lang="zh-CN" altLang="en-US" sz="2400" dirty="0" smtClean="0"/>
              <a:t>解析器来解析执行所接收到的</a:t>
            </a:r>
            <a:r>
              <a:rPr lang="zh-CN" altLang="en-US" sz="2400" dirty="0" smtClean="0"/>
              <a:t>信息   </a:t>
            </a:r>
            <a:endParaRPr lang="en-US" altLang="zh-CN" sz="2400" dirty="0" smtClean="0"/>
          </a:p>
          <a:p>
            <a:pPr algn="just" fontAlgn="base">
              <a:spcBef>
                <a:spcPct val="20000"/>
              </a:spcBef>
              <a:buClr>
                <a:schemeClr val="folHlink"/>
              </a:buClr>
              <a:buSzPct val="60000"/>
              <a:buFont typeface="Wingdings" pitchFamily="2" charset="2"/>
              <a:buNone/>
            </a:pPr>
            <a:r>
              <a:rPr lang="en-US" altLang="zh-CN" sz="2400" b="1" dirty="0" smtClean="0">
                <a:solidFill>
                  <a:srgbClr val="DB9125"/>
                </a:solidFill>
              </a:rPr>
              <a:t> </a:t>
            </a:r>
            <a:r>
              <a:rPr lang="en-US" altLang="zh-CN" sz="2400" b="1" dirty="0" smtClean="0">
                <a:solidFill>
                  <a:srgbClr val="DB9125"/>
                </a:solidFill>
              </a:rPr>
              <a:t>     &lt;%@ page </a:t>
            </a:r>
            <a:r>
              <a:rPr lang="en-US" altLang="zh-CN" sz="2400" b="1" dirty="0" err="1" smtClean="0">
                <a:solidFill>
                  <a:srgbClr val="DB9125"/>
                </a:solidFill>
              </a:rPr>
              <a:t>contentType</a:t>
            </a:r>
            <a:r>
              <a:rPr lang="en-US" altLang="zh-CN" sz="2400" b="1" dirty="0" smtClean="0">
                <a:solidFill>
                  <a:srgbClr val="DB9125"/>
                </a:solidFill>
              </a:rPr>
              <a:t>="text/</a:t>
            </a:r>
            <a:r>
              <a:rPr lang="en-US" altLang="zh-CN" sz="2400" b="1" dirty="0" err="1" smtClean="0">
                <a:solidFill>
                  <a:srgbClr val="DB9125"/>
                </a:solidFill>
              </a:rPr>
              <a:t>html;charset</a:t>
            </a:r>
            <a:r>
              <a:rPr lang="en-US" altLang="zh-CN" sz="2400" b="1" dirty="0" smtClean="0">
                <a:solidFill>
                  <a:srgbClr val="DB9125"/>
                </a:solidFill>
              </a:rPr>
              <a:t>=GB2312" %&gt; </a:t>
            </a:r>
          </a:p>
          <a:p>
            <a:pPr algn="just" fontAlgn="base">
              <a:spcBef>
                <a:spcPct val="20000"/>
              </a:spcBef>
              <a:buClr>
                <a:schemeClr val="folHlink"/>
              </a:buClr>
              <a:buSzPct val="60000"/>
              <a:buFont typeface="Wingdings" pitchFamily="2" charset="2"/>
              <a:buNone/>
            </a:pPr>
            <a:r>
              <a:rPr lang="zh-CN" altLang="en-US" sz="2400" dirty="0" smtClean="0"/>
              <a:t>       用户</a:t>
            </a:r>
            <a:r>
              <a:rPr lang="zh-CN" altLang="en-US" sz="2400" dirty="0" smtClean="0"/>
              <a:t>的浏览器启用本地的</a:t>
            </a:r>
            <a:r>
              <a:rPr lang="en-US" sz="2400" dirty="0" smtClean="0"/>
              <a:t>MS-Word</a:t>
            </a:r>
            <a:r>
              <a:rPr lang="zh-CN" altLang="en-US" sz="2400" dirty="0" smtClean="0"/>
              <a:t>应用程序来解析执行收到的信息</a:t>
            </a:r>
            <a:endParaRPr lang="en-US" altLang="zh-CN" sz="2400" b="1" dirty="0" smtClean="0">
              <a:solidFill>
                <a:srgbClr val="DB9125"/>
              </a:solidFill>
            </a:endParaRPr>
          </a:p>
          <a:p>
            <a:pPr algn="just" fontAlgn="base">
              <a:spcBef>
                <a:spcPct val="20000"/>
              </a:spcBef>
              <a:buClr>
                <a:schemeClr val="folHlink"/>
              </a:buClr>
              <a:buSzPct val="60000"/>
            </a:pPr>
            <a:r>
              <a:rPr lang="en-US" altLang="zh-CN" sz="2400" b="1" dirty="0" smtClean="0">
                <a:solidFill>
                  <a:srgbClr val="DB9125"/>
                </a:solidFill>
              </a:rPr>
              <a:t>     &lt;%@ </a:t>
            </a:r>
            <a:r>
              <a:rPr lang="en-US" altLang="zh-CN" sz="2400" b="1" dirty="0" smtClean="0">
                <a:solidFill>
                  <a:srgbClr val="DB9125"/>
                </a:solidFill>
              </a:rPr>
              <a:t>page </a:t>
            </a:r>
            <a:r>
              <a:rPr lang="en-US" altLang="zh-CN" sz="2400" b="1" dirty="0" err="1" smtClean="0">
                <a:solidFill>
                  <a:srgbClr val="DB9125"/>
                </a:solidFill>
              </a:rPr>
              <a:t>contentType</a:t>
            </a:r>
            <a:r>
              <a:rPr lang="en-US" altLang="zh-CN" sz="2400" b="1" dirty="0" smtClean="0">
                <a:solidFill>
                  <a:srgbClr val="DB9125"/>
                </a:solidFill>
              </a:rPr>
              <a:t>=“application/</a:t>
            </a:r>
            <a:r>
              <a:rPr lang="en-US" altLang="zh-CN" sz="2400" b="1" dirty="0" err="1" smtClean="0">
                <a:solidFill>
                  <a:srgbClr val="DB9125"/>
                </a:solidFill>
              </a:rPr>
              <a:t>msword</a:t>
            </a:r>
            <a:r>
              <a:rPr lang="en-US" altLang="zh-CN" sz="2400" b="1" dirty="0" smtClean="0">
                <a:solidFill>
                  <a:srgbClr val="DB9125"/>
                </a:solidFill>
              </a:rPr>
              <a:t>” </a:t>
            </a:r>
            <a:r>
              <a:rPr lang="en-US" altLang="zh-CN" sz="2400" b="1" dirty="0" smtClean="0">
                <a:solidFill>
                  <a:srgbClr val="DB9125"/>
                </a:solidFill>
              </a:rPr>
              <a:t>%&gt;</a:t>
            </a:r>
            <a:endParaRPr lang="zh-CN" altLang="en-US" sz="2400" b="1" dirty="0" smtClean="0">
              <a:solidFill>
                <a:srgbClr val="DB9125"/>
              </a:solidFill>
            </a:endParaRPr>
          </a:p>
          <a:p>
            <a:pPr algn="l" fontAlgn="base">
              <a:spcBef>
                <a:spcPct val="20000"/>
              </a:spcBef>
              <a:buClr>
                <a:schemeClr val="folHlink"/>
              </a:buClr>
              <a:buSzPct val="60000"/>
              <a:buFont typeface="Wingdings" pitchFamily="2" charset="2"/>
              <a:buNone/>
            </a:pPr>
            <a:endParaRPr lang="en-US" altLang="zh-CN" b="1" dirty="0">
              <a:solidFill>
                <a:schemeClr val="hlink"/>
              </a:solidFill>
              <a:latin typeface="Times New Roman" pitchFamily="18" charset="0"/>
              <a:ea typeface="隶书"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75D554-4EC0-4614-9757-8749FB52B701}" type="datetime1">
              <a:rPr lang="zh-CN" altLang="en-US" smtClean="0"/>
              <a:pPr/>
              <a:t>2014/12/19</a:t>
            </a:fld>
            <a:endParaRPr lang="zh-CN" altLang="en-US" dirty="0"/>
          </a:p>
        </p:txBody>
      </p:sp>
      <p:sp>
        <p:nvSpPr>
          <p:cNvPr id="4" name="灯片编号占位符 3"/>
          <p:cNvSpPr>
            <a:spLocks noGrp="1"/>
          </p:cNvSpPr>
          <p:nvPr>
            <p:ph type="sldNum" sz="quarter" idx="12"/>
          </p:nvPr>
        </p:nvSpPr>
        <p:spPr/>
        <p:txBody>
          <a:bodyPr/>
          <a:lstStyle/>
          <a:p>
            <a:fld id="{4DB2B472-7056-4097-B1AD-E5AC1B75627E}" type="slidenum">
              <a:rPr lang="zh-CN" altLang="en-US" smtClean="0"/>
              <a:pPr/>
              <a:t>2</a:t>
            </a:fld>
            <a:endParaRPr lang="zh-CN" altLang="en-US" dirty="0"/>
          </a:p>
        </p:txBody>
      </p:sp>
      <p:sp>
        <p:nvSpPr>
          <p:cNvPr id="5" name="Rectangle 3"/>
          <p:cNvSpPr txBox="1">
            <a:spLocks noChangeArrowheads="1"/>
          </p:cNvSpPr>
          <p:nvPr/>
        </p:nvSpPr>
        <p:spPr>
          <a:xfrm>
            <a:off x="2357422" y="571480"/>
            <a:ext cx="4429156" cy="64928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6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本章主要内容</a:t>
            </a:r>
            <a:endParaRPr kumimoji="0" lang="zh-CN" altLang="en-US" sz="3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10" descr="信纸"/>
          <p:cNvSpPr>
            <a:spLocks noChangeArrowheads="1"/>
          </p:cNvSpPr>
          <p:nvPr/>
        </p:nvSpPr>
        <p:spPr bwMode="auto">
          <a:xfrm>
            <a:off x="979599" y="1396538"/>
            <a:ext cx="4735409" cy="533400"/>
          </a:xfrm>
          <a:prstGeom prst="rect">
            <a:avLst/>
          </a:prstGeom>
          <a:blipFill dpi="0" rotWithShape="0">
            <a:blip r:embed="rId2"/>
            <a:srcRect/>
            <a:tile tx="0" ty="0" sx="100000" sy="100000" flip="none" algn="tl"/>
          </a:blipFill>
          <a:ln w="12700">
            <a:noFill/>
            <a:miter lim="800000"/>
            <a:headEnd/>
            <a:tailEnd/>
          </a:ln>
          <a:effectLst/>
        </p:spPr>
        <p:txBody>
          <a:bodyPr wrap="none" anchor="ctr"/>
          <a:lstStyle/>
          <a:p>
            <a:r>
              <a:rPr lang="en-US" altLang="zh-CN" sz="2800" b="1" dirty="0" smtClean="0"/>
              <a:t>2.1    JSP</a:t>
            </a:r>
            <a:r>
              <a:rPr lang="zh-CN" altLang="en-US" sz="2800" b="1" dirty="0" smtClean="0"/>
              <a:t>页面的基本结</a:t>
            </a:r>
            <a:endParaRPr lang="en-US" altLang="zh-CN" sz="2800" b="1" dirty="0">
              <a:solidFill>
                <a:schemeClr val="tx1"/>
              </a:solidFill>
            </a:endParaRPr>
          </a:p>
        </p:txBody>
      </p:sp>
      <p:sp>
        <p:nvSpPr>
          <p:cNvPr id="8" name="Rectangle 11" descr="信纸"/>
          <p:cNvSpPr>
            <a:spLocks noChangeArrowheads="1"/>
          </p:cNvSpPr>
          <p:nvPr/>
        </p:nvSpPr>
        <p:spPr bwMode="auto">
          <a:xfrm>
            <a:off x="970515" y="2029873"/>
            <a:ext cx="4786346" cy="609600"/>
          </a:xfrm>
          <a:prstGeom prst="rect">
            <a:avLst/>
          </a:prstGeom>
          <a:blipFill dpi="0" rotWithShape="0">
            <a:blip r:embed="rId2"/>
            <a:srcRect/>
            <a:tile tx="0" ty="0" sx="100000" sy="100000" flip="none" algn="tl"/>
          </a:blipFill>
          <a:ln w="12700">
            <a:noFill/>
            <a:miter lim="800000"/>
            <a:headEnd/>
            <a:tailEnd/>
          </a:ln>
          <a:effectLst/>
        </p:spPr>
        <p:txBody>
          <a:bodyPr wrap="none" anchor="ctr"/>
          <a:lstStyle/>
          <a:p>
            <a:r>
              <a:rPr lang="en-US" altLang="zh-CN" sz="2800" b="1" dirty="0" smtClean="0"/>
              <a:t>2.2   </a:t>
            </a:r>
            <a:r>
              <a:rPr lang="zh-CN" altLang="en-US" sz="2800" b="1" dirty="0" smtClean="0"/>
              <a:t>变量和方法的声明</a:t>
            </a:r>
            <a:endParaRPr lang="zh-CN" altLang="en-US" sz="2800" b="1" dirty="0"/>
          </a:p>
        </p:txBody>
      </p:sp>
      <p:sp>
        <p:nvSpPr>
          <p:cNvPr id="9" name="Rectangle 12" descr="信纸"/>
          <p:cNvSpPr>
            <a:spLocks noChangeArrowheads="1"/>
          </p:cNvSpPr>
          <p:nvPr/>
        </p:nvSpPr>
        <p:spPr bwMode="auto">
          <a:xfrm>
            <a:off x="949982" y="2820089"/>
            <a:ext cx="4786346" cy="571504"/>
          </a:xfrm>
          <a:prstGeom prst="rect">
            <a:avLst/>
          </a:prstGeom>
          <a:blipFill dpi="0" rotWithShape="0">
            <a:blip r:embed="rId2"/>
            <a:srcRect/>
            <a:tile tx="0" ty="0" sx="100000" sy="100000" flip="none" algn="tl"/>
          </a:blipFill>
          <a:ln w="12700">
            <a:noFill/>
            <a:miter lim="800000"/>
            <a:headEnd/>
            <a:tailEnd/>
          </a:ln>
          <a:effectLst/>
        </p:spPr>
        <p:txBody>
          <a:bodyPr wrap="none" anchor="ctr"/>
          <a:lstStyle/>
          <a:p>
            <a:r>
              <a:rPr lang="en-US" altLang="zh-CN" sz="2800" b="1" dirty="0" smtClean="0"/>
              <a:t>2.3   Java </a:t>
            </a:r>
            <a:r>
              <a:rPr lang="zh-CN" altLang="en-US" sz="2800" b="1" dirty="0" smtClean="0"/>
              <a:t>程序片</a:t>
            </a:r>
            <a:endParaRPr lang="zh-CN" altLang="en-US" sz="2800" b="1" dirty="0"/>
          </a:p>
        </p:txBody>
      </p:sp>
      <p:sp>
        <p:nvSpPr>
          <p:cNvPr id="10" name="Rectangle 13" descr="信纸"/>
          <p:cNvSpPr>
            <a:spLocks noChangeArrowheads="1"/>
          </p:cNvSpPr>
          <p:nvPr/>
        </p:nvSpPr>
        <p:spPr bwMode="auto">
          <a:xfrm>
            <a:off x="928662" y="3571876"/>
            <a:ext cx="4786346" cy="533400"/>
          </a:xfrm>
          <a:prstGeom prst="rect">
            <a:avLst/>
          </a:prstGeom>
          <a:blipFill dpi="0" rotWithShape="0">
            <a:blip r:embed="rId2"/>
            <a:srcRect/>
            <a:tile tx="0" ty="0" sx="100000" sy="100000" flip="none" algn="tl"/>
          </a:blipFill>
          <a:ln w="12700">
            <a:noFill/>
            <a:miter lim="800000"/>
            <a:headEnd/>
            <a:tailEnd/>
          </a:ln>
          <a:effectLst/>
        </p:spPr>
        <p:txBody>
          <a:bodyPr wrap="none" anchor="ctr"/>
          <a:lstStyle/>
          <a:p>
            <a:r>
              <a:rPr lang="en-US" altLang="zh-CN" sz="2800" b="1" dirty="0" smtClean="0"/>
              <a:t>2.4     Java</a:t>
            </a:r>
            <a:r>
              <a:rPr lang="zh-CN" altLang="en-US" sz="2800" b="1" dirty="0" smtClean="0"/>
              <a:t>表达式</a:t>
            </a:r>
            <a:endParaRPr lang="zh-CN" altLang="en-US" sz="2800" b="1" dirty="0"/>
          </a:p>
        </p:txBody>
      </p:sp>
      <p:sp>
        <p:nvSpPr>
          <p:cNvPr id="11" name="Rectangle 14" descr="信纸"/>
          <p:cNvSpPr>
            <a:spLocks noChangeArrowheads="1"/>
          </p:cNvSpPr>
          <p:nvPr/>
        </p:nvSpPr>
        <p:spPr bwMode="auto">
          <a:xfrm>
            <a:off x="936476" y="4272742"/>
            <a:ext cx="4786346" cy="533400"/>
          </a:xfrm>
          <a:prstGeom prst="rect">
            <a:avLst/>
          </a:prstGeom>
          <a:blipFill dpi="0" rotWithShape="0">
            <a:blip r:embed="rId2"/>
            <a:srcRect/>
            <a:tile tx="0" ty="0" sx="100000" sy="100000" flip="none" algn="tl"/>
          </a:blipFill>
          <a:ln w="12700">
            <a:noFill/>
            <a:miter lim="800000"/>
            <a:headEnd/>
            <a:tailEnd/>
          </a:ln>
          <a:effectLst/>
        </p:spPr>
        <p:txBody>
          <a:bodyPr wrap="none" anchor="ctr"/>
          <a:lstStyle/>
          <a:p>
            <a:r>
              <a:rPr lang="en-US" altLang="zh-CN" sz="2800" b="1" dirty="0" smtClean="0"/>
              <a:t>2.5   JSP</a:t>
            </a:r>
            <a:r>
              <a:rPr lang="zh-CN" altLang="en-US" sz="2800" b="1" dirty="0" smtClean="0"/>
              <a:t>中的注释</a:t>
            </a:r>
            <a:endParaRPr lang="zh-CN" altLang="en-US" sz="2800" b="1" dirty="0"/>
          </a:p>
        </p:txBody>
      </p:sp>
      <p:pic>
        <p:nvPicPr>
          <p:cNvPr id="12" name="Picture 6" descr="G:\书\jsp\JSP大学实用教程(第2版)\JSP大学实用教程（第2版）PPT\新图像2.GIF"/>
          <p:cNvPicPr>
            <a:picLocks noChangeAspect="1" noChangeArrowheads="1"/>
          </p:cNvPicPr>
          <p:nvPr/>
        </p:nvPicPr>
        <p:blipFill>
          <a:blip r:embed="rId3"/>
          <a:srcRect/>
          <a:stretch>
            <a:fillRect/>
          </a:stretch>
        </p:blipFill>
        <p:spPr bwMode="auto">
          <a:xfrm>
            <a:off x="7358082" y="5072074"/>
            <a:ext cx="1143000" cy="1143000"/>
          </a:xfrm>
          <a:prstGeom prst="rect">
            <a:avLst/>
          </a:prstGeom>
          <a:noFill/>
        </p:spPr>
      </p:pic>
      <p:sp>
        <p:nvSpPr>
          <p:cNvPr id="13" name="Rectangle 14" descr="信纸"/>
          <p:cNvSpPr>
            <a:spLocks noChangeArrowheads="1"/>
          </p:cNvSpPr>
          <p:nvPr/>
        </p:nvSpPr>
        <p:spPr bwMode="auto">
          <a:xfrm>
            <a:off x="928662" y="5072074"/>
            <a:ext cx="4786346" cy="533400"/>
          </a:xfrm>
          <a:prstGeom prst="rect">
            <a:avLst/>
          </a:prstGeom>
          <a:blipFill dpi="0" rotWithShape="0">
            <a:blip r:embed="rId2"/>
            <a:srcRect/>
            <a:tile tx="0" ty="0" sx="100000" sy="100000" flip="none" algn="tl"/>
          </a:blipFill>
          <a:ln w="12700">
            <a:noFill/>
            <a:miter lim="800000"/>
            <a:headEnd/>
            <a:tailEnd/>
          </a:ln>
          <a:effectLst/>
        </p:spPr>
        <p:txBody>
          <a:bodyPr wrap="none" anchor="ctr"/>
          <a:lstStyle/>
          <a:p>
            <a:r>
              <a:rPr lang="en-US" altLang="zh-CN" sz="2800" b="1" dirty="0" smtClean="0"/>
              <a:t>2.6   JSP </a:t>
            </a:r>
            <a:r>
              <a:rPr lang="zh-CN" altLang="en-US" sz="2800" b="1" dirty="0" smtClean="0"/>
              <a:t>指令标记</a:t>
            </a:r>
            <a:endParaRPr lang="zh-CN" altLang="en-US" sz="2800" b="1" dirty="0"/>
          </a:p>
        </p:txBody>
      </p:sp>
      <p:sp>
        <p:nvSpPr>
          <p:cNvPr id="14" name="Rectangle 14" descr="信纸"/>
          <p:cNvSpPr>
            <a:spLocks noChangeArrowheads="1"/>
          </p:cNvSpPr>
          <p:nvPr/>
        </p:nvSpPr>
        <p:spPr bwMode="auto">
          <a:xfrm>
            <a:off x="928662" y="5786454"/>
            <a:ext cx="4786346" cy="533400"/>
          </a:xfrm>
          <a:prstGeom prst="rect">
            <a:avLst/>
          </a:prstGeom>
          <a:blipFill dpi="0" rotWithShape="0">
            <a:blip r:embed="rId2"/>
            <a:srcRect/>
            <a:tile tx="0" ty="0" sx="100000" sy="100000" flip="none" algn="tl"/>
          </a:blipFill>
          <a:ln w="12700">
            <a:noFill/>
            <a:miter lim="800000"/>
            <a:headEnd/>
            <a:tailEnd/>
          </a:ln>
          <a:effectLst/>
        </p:spPr>
        <p:txBody>
          <a:bodyPr wrap="none" anchor="ctr"/>
          <a:lstStyle/>
          <a:p>
            <a:r>
              <a:rPr lang="en-US" altLang="zh-CN" sz="2800" b="1" dirty="0" smtClean="0"/>
              <a:t>2.7  JSP </a:t>
            </a:r>
            <a:r>
              <a:rPr lang="zh-CN" altLang="en-US" sz="2800" b="1" dirty="0" smtClean="0"/>
              <a:t>动作标记</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20</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2_8 </a:t>
            </a:r>
            <a:endParaRPr lang="en-US" altLang="zh-CN" sz="2800" dirty="0"/>
          </a:p>
        </p:txBody>
      </p:sp>
      <p:sp>
        <p:nvSpPr>
          <p:cNvPr id="9" name="Rectangle 6"/>
          <p:cNvSpPr>
            <a:spLocks noChangeArrowheads="1"/>
          </p:cNvSpPr>
          <p:nvPr/>
        </p:nvSpPr>
        <p:spPr bwMode="auto">
          <a:xfrm>
            <a:off x="148358" y="4071942"/>
            <a:ext cx="8995642" cy="1815882"/>
          </a:xfrm>
          <a:prstGeom prst="rect">
            <a:avLst/>
          </a:prstGeom>
          <a:noFill/>
          <a:ln w="9525">
            <a:noFill/>
            <a:miter lim="800000"/>
            <a:headEnd/>
            <a:tailEnd/>
          </a:ln>
          <a:effectLst/>
        </p:spPr>
        <p:txBody>
          <a:bodyPr wrap="square" anchor="b">
            <a:spAutoFit/>
          </a:bodyPr>
          <a:lstStyle/>
          <a:p>
            <a:pPr algn="just"/>
            <a:r>
              <a:rPr lang="zh-CN" altLang="en-US" sz="2800" dirty="0" smtClean="0"/>
              <a:t>          例子</a:t>
            </a:r>
            <a:r>
              <a:rPr lang="en-US" sz="2800" dirty="0" smtClean="0"/>
              <a:t>2_8</a:t>
            </a:r>
            <a:r>
              <a:rPr lang="zh-CN" altLang="en-US" sz="2800" dirty="0" smtClean="0"/>
              <a:t>中</a:t>
            </a:r>
            <a:r>
              <a:rPr lang="en-US" altLang="zh-CN" sz="2800" b="1" dirty="0" smtClean="0">
                <a:solidFill>
                  <a:srgbClr val="FF0000"/>
                </a:solidFill>
                <a:hlinkClick r:id="rId2" action="ppaction://hlinkfile" tooltip="点击查看源代码"/>
              </a:rPr>
              <a:t>example2_8.jsp</a:t>
            </a:r>
            <a:r>
              <a:rPr lang="zh-CN" altLang="en-US" sz="2800" dirty="0" smtClean="0"/>
              <a:t>页面</a:t>
            </a:r>
            <a:r>
              <a:rPr lang="zh-CN" altLang="en-US" sz="2800" dirty="0" smtClean="0"/>
              <a:t>使用</a:t>
            </a:r>
            <a:r>
              <a:rPr lang="en-US" sz="2800" dirty="0" smtClean="0"/>
              <a:t>page</a:t>
            </a:r>
            <a:r>
              <a:rPr lang="zh-CN" altLang="en-US" sz="2800" dirty="0" smtClean="0"/>
              <a:t>指令设置</a:t>
            </a:r>
            <a:r>
              <a:rPr lang="en-US" sz="2800" dirty="0" err="1" smtClean="0"/>
              <a:t>contentType</a:t>
            </a:r>
            <a:r>
              <a:rPr lang="zh-CN" altLang="en-US" sz="2800" dirty="0" smtClean="0"/>
              <a:t>属性的值是</a:t>
            </a:r>
            <a:r>
              <a:rPr lang="en-US" sz="2800" dirty="0" smtClean="0"/>
              <a:t>"image/x-</a:t>
            </a:r>
            <a:r>
              <a:rPr lang="en-US" sz="2800" dirty="0" err="1" smtClean="0"/>
              <a:t>xbitmap</a:t>
            </a:r>
            <a:r>
              <a:rPr lang="en-US" sz="2800" dirty="0" smtClean="0"/>
              <a:t>"</a:t>
            </a:r>
            <a:r>
              <a:rPr lang="zh-CN" altLang="en-US" sz="2800" dirty="0" smtClean="0"/>
              <a:t>，当用户请求</a:t>
            </a:r>
            <a:r>
              <a:rPr lang="en-US" sz="2800" dirty="0" smtClean="0"/>
              <a:t>example2_8.jsp</a:t>
            </a:r>
            <a:r>
              <a:rPr lang="zh-CN" altLang="en-US" sz="2800" dirty="0" smtClean="0"/>
              <a:t>页面时，用户的浏览器将启用图形解码器来解析执行收到的信息。效果</a:t>
            </a:r>
            <a:r>
              <a:rPr lang="zh-CN" altLang="en-US" sz="2800" b="1" dirty="0" smtClean="0">
                <a:hlinkClick r:id="rId3" action="ppaction://hlinksldjump" tooltip="点击出现大图"/>
              </a:rPr>
              <a:t>如图</a:t>
            </a:r>
            <a:r>
              <a:rPr lang="en-US" sz="2800" b="1" dirty="0" smtClean="0">
                <a:hlinkClick r:id="rId3" action="ppaction://hlinksldjump" tooltip="点击出现大图"/>
              </a:rPr>
              <a:t>2.7</a:t>
            </a:r>
            <a:r>
              <a:rPr lang="zh-CN" altLang="en-US" sz="2800" b="1" dirty="0" smtClean="0">
                <a:hlinkClick r:id="rId3" action="ppaction://hlinksldjump" tooltip="点击出现大图"/>
              </a:rPr>
              <a:t>所示</a:t>
            </a:r>
            <a:r>
              <a:rPr lang="zh-CN" altLang="en-US" sz="2800" dirty="0" smtClean="0"/>
              <a:t>。</a:t>
            </a:r>
            <a:endParaRPr lang="zh-CN" altLang="en-US" sz="2800" dirty="0" smtClean="0"/>
          </a:p>
        </p:txBody>
      </p:sp>
      <p:sp>
        <p:nvSpPr>
          <p:cNvPr id="8" name="Text Box 3"/>
          <p:cNvSpPr txBox="1">
            <a:spLocks noChangeArrowheads="1"/>
          </p:cNvSpPr>
          <p:nvPr/>
        </p:nvSpPr>
        <p:spPr bwMode="auto">
          <a:xfrm>
            <a:off x="140909" y="613863"/>
            <a:ext cx="8957636" cy="3262432"/>
          </a:xfrm>
          <a:prstGeom prst="rect">
            <a:avLst/>
          </a:prstGeom>
          <a:noFill/>
          <a:ln w="9525">
            <a:noFill/>
            <a:miter lim="800000"/>
            <a:headEnd/>
            <a:tailEnd/>
          </a:ln>
          <a:effectLst/>
        </p:spPr>
        <p:txBody>
          <a:bodyPr wrap="square" lIns="0" tIns="0" rIns="0" bIns="0">
            <a:spAutoFit/>
          </a:bodyPr>
          <a:lstStyle/>
          <a:p>
            <a:r>
              <a:rPr lang="zh-CN" altLang="en-US" sz="2800" dirty="0" smtClean="0"/>
              <a:t>       如果</a:t>
            </a:r>
            <a:r>
              <a:rPr lang="zh-CN" altLang="en-US" sz="2800" dirty="0" smtClean="0"/>
              <a:t>不使用</a:t>
            </a:r>
            <a:r>
              <a:rPr lang="en-US" sz="2800" dirty="0" smtClean="0"/>
              <a:t>page</a:t>
            </a:r>
            <a:r>
              <a:rPr lang="zh-CN" altLang="en-US" sz="2800" dirty="0" smtClean="0"/>
              <a:t>指令为</a:t>
            </a:r>
            <a:r>
              <a:rPr lang="en-US" sz="2800" dirty="0" err="1" smtClean="0"/>
              <a:t>contentType</a:t>
            </a:r>
            <a:r>
              <a:rPr lang="zh-CN" altLang="en-US" sz="2800" dirty="0" smtClean="0"/>
              <a:t>指定一个值，那么</a:t>
            </a:r>
            <a:r>
              <a:rPr lang="en-US" sz="2800" dirty="0" err="1" smtClean="0"/>
              <a:t>contentType</a:t>
            </a:r>
            <a:r>
              <a:rPr lang="zh-CN" altLang="en-US" sz="2800" dirty="0" smtClean="0"/>
              <a:t>属性的默认值</a:t>
            </a:r>
            <a:r>
              <a:rPr lang="zh-CN" altLang="en-US" sz="2800" dirty="0" smtClean="0"/>
              <a:t>是</a:t>
            </a:r>
            <a:r>
              <a:rPr lang="zh-CN" altLang="en-US" sz="2800" dirty="0" smtClean="0"/>
              <a:t> </a:t>
            </a:r>
            <a:r>
              <a:rPr lang="zh-CN" altLang="en-US" sz="2800" dirty="0" smtClean="0"/>
              <a:t> </a:t>
            </a:r>
            <a:r>
              <a:rPr lang="en-US" altLang="zh-CN" sz="2400" b="1" dirty="0" smtClean="0">
                <a:solidFill>
                  <a:srgbClr val="DB9125"/>
                </a:solidFill>
              </a:rPr>
              <a:t>"</a:t>
            </a:r>
            <a:r>
              <a:rPr lang="en-US" altLang="zh-CN" sz="2400" b="1" dirty="0" smtClean="0">
                <a:solidFill>
                  <a:srgbClr val="DB9125"/>
                </a:solidFill>
              </a:rPr>
              <a:t>text/html ; </a:t>
            </a:r>
            <a:r>
              <a:rPr lang="en-US" altLang="zh-CN" sz="2400" b="1" dirty="0" err="1" smtClean="0">
                <a:solidFill>
                  <a:srgbClr val="DB9125"/>
                </a:solidFill>
              </a:rPr>
              <a:t>charset</a:t>
            </a:r>
            <a:r>
              <a:rPr lang="en-US" altLang="zh-CN" sz="2400" b="1" dirty="0" smtClean="0">
                <a:solidFill>
                  <a:srgbClr val="DB9125"/>
                </a:solidFill>
              </a:rPr>
              <a:t>=ISO-8859-1“</a:t>
            </a:r>
          </a:p>
          <a:p>
            <a:r>
              <a:rPr lang="zh-CN" altLang="en-US" sz="2400" b="1" dirty="0" smtClean="0">
                <a:solidFill>
                  <a:srgbClr val="0000FF"/>
                </a:solidFill>
                <a:latin typeface="仿宋" pitchFamily="49" charset="-122"/>
                <a:ea typeface="仿宋" pitchFamily="49" charset="-122"/>
              </a:rPr>
              <a:t>注：</a:t>
            </a:r>
            <a:r>
              <a:rPr lang="zh-CN" altLang="en-US" sz="2400" dirty="0" smtClean="0">
                <a:solidFill>
                  <a:srgbClr val="000000"/>
                </a:solidFill>
                <a:latin typeface="仿宋" pitchFamily="49" charset="-122"/>
                <a:ea typeface="仿宋" pitchFamily="49" charset="-122"/>
              </a:rPr>
              <a:t>不允许两次使用</a:t>
            </a:r>
            <a:r>
              <a:rPr lang="en-US" altLang="zh-CN" sz="2400" dirty="0" smtClean="0">
                <a:solidFill>
                  <a:srgbClr val="000000"/>
                </a:solidFill>
                <a:latin typeface="仿宋" pitchFamily="49" charset="-122"/>
                <a:ea typeface="仿宋" pitchFamily="49" charset="-122"/>
              </a:rPr>
              <a:t>page </a:t>
            </a:r>
            <a:r>
              <a:rPr lang="zh-CN" altLang="en-US" sz="2400" dirty="0" smtClean="0">
                <a:solidFill>
                  <a:srgbClr val="000000"/>
                </a:solidFill>
                <a:latin typeface="仿宋" pitchFamily="49" charset="-122"/>
                <a:ea typeface="仿宋" pitchFamily="49" charset="-122"/>
              </a:rPr>
              <a:t>指令给</a:t>
            </a:r>
            <a:r>
              <a:rPr lang="en-US" altLang="zh-CN" sz="2400" dirty="0" err="1" smtClean="0">
                <a:solidFill>
                  <a:srgbClr val="000000"/>
                </a:solidFill>
                <a:latin typeface="仿宋" pitchFamily="49" charset="-122"/>
                <a:ea typeface="仿宋" pitchFamily="49" charset="-122"/>
              </a:rPr>
              <a:t>contentType</a:t>
            </a:r>
            <a:r>
              <a:rPr lang="zh-CN" altLang="en-US" sz="2400" dirty="0" smtClean="0">
                <a:solidFill>
                  <a:srgbClr val="000000"/>
                </a:solidFill>
                <a:latin typeface="仿宋" pitchFamily="49" charset="-122"/>
                <a:ea typeface="仿宋" pitchFamily="49" charset="-122"/>
              </a:rPr>
              <a:t>属性指定不同的属性值 </a:t>
            </a:r>
            <a:r>
              <a:rPr lang="en-US" altLang="zh-CN" sz="2400" dirty="0" smtClean="0">
                <a:solidFill>
                  <a:srgbClr val="000000"/>
                </a:solidFill>
                <a:latin typeface="仿宋" pitchFamily="49" charset="-122"/>
                <a:ea typeface="仿宋" pitchFamily="49" charset="-122"/>
              </a:rPr>
              <a:t>.</a:t>
            </a:r>
          </a:p>
          <a:p>
            <a:pPr algn="just" fontAlgn="base">
              <a:spcBef>
                <a:spcPct val="20000"/>
              </a:spcBef>
              <a:buClr>
                <a:schemeClr val="folHlink"/>
              </a:buClr>
              <a:buSzPct val="60000"/>
              <a:buFont typeface="Wingdings" pitchFamily="2" charset="2"/>
              <a:buNone/>
            </a:pPr>
            <a:r>
              <a:rPr lang="zh-CN" altLang="en-US" sz="2400" b="1" dirty="0" smtClean="0">
                <a:solidFill>
                  <a:schemeClr val="hlink"/>
                </a:solidFill>
                <a:latin typeface="Times New Roman" pitchFamily="18" charset="0"/>
                <a:ea typeface="楷体_GB2312" pitchFamily="49" charset="-122"/>
              </a:rPr>
              <a:t>下列</a:t>
            </a:r>
            <a:r>
              <a:rPr lang="zh-CN" altLang="en-US" sz="2400" b="1" dirty="0">
                <a:solidFill>
                  <a:schemeClr val="hlink"/>
                </a:solidFill>
                <a:latin typeface="Times New Roman" pitchFamily="18" charset="0"/>
                <a:ea typeface="楷体_GB2312" pitchFamily="49" charset="-122"/>
              </a:rPr>
              <a:t>用法错误：</a:t>
            </a:r>
            <a:endParaRPr lang="zh-CN" altLang="en-US" sz="2400" b="1" dirty="0">
              <a:solidFill>
                <a:schemeClr val="hlink"/>
              </a:solidFill>
              <a:latin typeface="宋体" pitchFamily="2" charset="-122"/>
              <a:cs typeface="Times New Roman" pitchFamily="18" charset="0"/>
            </a:endParaRPr>
          </a:p>
          <a:p>
            <a:pPr algn="just" fontAlgn="base">
              <a:spcBef>
                <a:spcPct val="20000"/>
              </a:spcBef>
              <a:buClr>
                <a:schemeClr val="folHlink"/>
              </a:buClr>
              <a:buSzPct val="60000"/>
              <a:buFont typeface="Wingdings" pitchFamily="2" charset="2"/>
              <a:buNone/>
            </a:pPr>
            <a:r>
              <a:rPr lang="zh-CN" altLang="en-US" sz="2400" b="1" dirty="0">
                <a:solidFill>
                  <a:schemeClr val="hlink"/>
                </a:solidFill>
                <a:latin typeface="Arial" pitchFamily="34" charset="0"/>
                <a:cs typeface="Arial" pitchFamily="34" charset="0"/>
              </a:rPr>
              <a:t>      </a:t>
            </a:r>
            <a:r>
              <a:rPr lang="en-US" altLang="zh-CN" sz="2400" b="1" dirty="0">
                <a:solidFill>
                  <a:schemeClr val="hlink"/>
                </a:solidFill>
                <a:latin typeface="Arial" pitchFamily="34" charset="0"/>
                <a:cs typeface="Arial" pitchFamily="34" charset="0"/>
              </a:rPr>
              <a:t>&lt;%@ page </a:t>
            </a:r>
            <a:r>
              <a:rPr lang="en-US" altLang="zh-CN" sz="2400" b="1" dirty="0" err="1">
                <a:solidFill>
                  <a:schemeClr val="hlink"/>
                </a:solidFill>
                <a:latin typeface="Arial" pitchFamily="34" charset="0"/>
                <a:cs typeface="Arial" pitchFamily="34" charset="0"/>
              </a:rPr>
              <a:t>contentType</a:t>
            </a:r>
            <a:r>
              <a:rPr lang="en-US" altLang="zh-CN" sz="2400" b="1" dirty="0">
                <a:solidFill>
                  <a:schemeClr val="hlink"/>
                </a:solidFill>
                <a:latin typeface="Arial" pitchFamily="34" charset="0"/>
                <a:cs typeface="Arial" pitchFamily="34" charset="0"/>
              </a:rPr>
              <a:t>="text/</a:t>
            </a:r>
            <a:r>
              <a:rPr lang="en-US" altLang="zh-CN" sz="2400" b="1" dirty="0" err="1">
                <a:solidFill>
                  <a:schemeClr val="hlink"/>
                </a:solidFill>
                <a:latin typeface="Arial" pitchFamily="34" charset="0"/>
                <a:cs typeface="Arial" pitchFamily="34" charset="0"/>
              </a:rPr>
              <a:t>html;charset</a:t>
            </a:r>
            <a:r>
              <a:rPr lang="en-US" altLang="zh-CN" sz="2400" b="1" dirty="0">
                <a:solidFill>
                  <a:schemeClr val="hlink"/>
                </a:solidFill>
                <a:latin typeface="Arial" pitchFamily="34" charset="0"/>
                <a:cs typeface="Arial" pitchFamily="34" charset="0"/>
              </a:rPr>
              <a:t>=GB2312" %&gt;</a:t>
            </a:r>
            <a:endParaRPr lang="en-US" altLang="zh-CN" sz="2400" b="1" dirty="0">
              <a:solidFill>
                <a:schemeClr val="hlink"/>
              </a:solidFill>
              <a:latin typeface="宋体" pitchFamily="2" charset="-122"/>
              <a:cs typeface="Times New Roman" pitchFamily="18" charset="0"/>
            </a:endParaRPr>
          </a:p>
          <a:p>
            <a:pPr algn="just" fontAlgn="base">
              <a:spcBef>
                <a:spcPct val="20000"/>
              </a:spcBef>
              <a:buClr>
                <a:schemeClr val="folHlink"/>
              </a:buClr>
              <a:buSzPct val="60000"/>
              <a:buFont typeface="Wingdings" pitchFamily="2" charset="2"/>
              <a:buNone/>
            </a:pPr>
            <a:r>
              <a:rPr lang="en-US" altLang="zh-CN" sz="2400" b="1" dirty="0">
                <a:solidFill>
                  <a:schemeClr val="hlink"/>
                </a:solidFill>
                <a:latin typeface="Arial" pitchFamily="34" charset="0"/>
                <a:cs typeface="Arial" pitchFamily="34" charset="0"/>
              </a:rPr>
              <a:t>     &lt;%@ page </a:t>
            </a:r>
            <a:r>
              <a:rPr lang="en-US" altLang="zh-CN" sz="2400" b="1" dirty="0" err="1">
                <a:solidFill>
                  <a:schemeClr val="hlink"/>
                </a:solidFill>
                <a:latin typeface="Arial" pitchFamily="34" charset="0"/>
                <a:cs typeface="Arial" pitchFamily="34" charset="0"/>
              </a:rPr>
              <a:t>contentType</a:t>
            </a:r>
            <a:r>
              <a:rPr lang="en-US" altLang="zh-CN" sz="2400" b="1" dirty="0">
                <a:solidFill>
                  <a:schemeClr val="hlink"/>
                </a:solidFill>
                <a:latin typeface="Arial" pitchFamily="34" charset="0"/>
                <a:cs typeface="Arial" pitchFamily="34" charset="0"/>
              </a:rPr>
              <a:t>="application/</a:t>
            </a:r>
            <a:r>
              <a:rPr lang="en-US" altLang="zh-CN" sz="2400" b="1" dirty="0" err="1">
                <a:solidFill>
                  <a:schemeClr val="hlink"/>
                </a:solidFill>
                <a:latin typeface="Arial" pitchFamily="34" charset="0"/>
                <a:cs typeface="Arial" pitchFamily="34" charset="0"/>
              </a:rPr>
              <a:t>msword</a:t>
            </a:r>
            <a:r>
              <a:rPr lang="en-US" altLang="zh-CN" sz="2400" b="1" dirty="0">
                <a:solidFill>
                  <a:schemeClr val="hlink"/>
                </a:solidFill>
                <a:latin typeface="Arial" pitchFamily="34" charset="0"/>
                <a:cs typeface="Arial" pitchFamily="34" charset="0"/>
              </a:rPr>
              <a:t>" %&gt;</a:t>
            </a:r>
            <a:endParaRPr lang="en-US" altLang="zh-CN" sz="2400" b="1" dirty="0">
              <a:solidFill>
                <a:schemeClr val="hlink"/>
              </a:solidFill>
              <a:latin typeface="宋体" pitchFamily="2" charset="-122"/>
              <a:cs typeface="Times New Roman" pitchFamily="18" charset="0"/>
            </a:endParaRPr>
          </a:p>
          <a:p>
            <a:pPr algn="l" fontAlgn="base">
              <a:spcBef>
                <a:spcPct val="20000"/>
              </a:spcBef>
              <a:buClr>
                <a:schemeClr val="folHlink"/>
              </a:buClr>
              <a:buSzPct val="60000"/>
              <a:buFont typeface="Wingdings" pitchFamily="2" charset="2"/>
              <a:buNone/>
            </a:pPr>
            <a:endParaRPr lang="en-US" altLang="zh-CN" b="1" dirty="0">
              <a:solidFill>
                <a:schemeClr val="hlink"/>
              </a:solidFill>
              <a:latin typeface="Times New Roman" pitchFamily="18" charset="0"/>
              <a:ea typeface="隶书" pitchFamily="49"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4B5122-1492-46F5-A441-7F89E6ACC770}"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2B873356-80D8-4022-8F21-C2A9F9700636}" type="slidenum">
              <a:rPr lang="en-US" altLang="zh-CN"/>
              <a:pPr/>
              <a:t>21</a:t>
            </a:fld>
            <a:endParaRPr lang="en-US" altLang="zh-CN"/>
          </a:p>
        </p:txBody>
      </p:sp>
      <p:sp>
        <p:nvSpPr>
          <p:cNvPr id="67586" name="Rectangle 2"/>
          <p:cNvSpPr>
            <a:spLocks noGrp="1" noChangeArrowheads="1"/>
          </p:cNvSpPr>
          <p:nvPr>
            <p:ph type="title"/>
          </p:nvPr>
        </p:nvSpPr>
        <p:spPr>
          <a:xfrm>
            <a:off x="228600" y="304800"/>
            <a:ext cx="6965950" cy="517525"/>
          </a:xfrm>
          <a:noFill/>
          <a:ln/>
        </p:spPr>
        <p:txBody>
          <a:bodyPr>
            <a:normAutofit/>
          </a:bodyPr>
          <a:lstStyle/>
          <a:p>
            <a:pPr>
              <a:lnSpc>
                <a:spcPct val="90000"/>
              </a:lnSpc>
            </a:pPr>
            <a:r>
              <a:rPr lang="en-US" altLang="zh-CN" sz="2800" b="1" dirty="0">
                <a:solidFill>
                  <a:schemeClr val="tx1"/>
                </a:solidFill>
              </a:rPr>
              <a:t>   </a:t>
            </a:r>
            <a:r>
              <a:rPr lang="en-US" altLang="zh-CN" sz="2800" b="1" dirty="0" smtClean="0">
                <a:solidFill>
                  <a:schemeClr val="tx1"/>
                </a:solidFill>
              </a:rPr>
              <a:t>2  </a:t>
            </a:r>
            <a:r>
              <a:rPr lang="zh-CN" altLang="en-US" sz="2800" b="1" dirty="0" smtClean="0"/>
              <a:t> </a:t>
            </a:r>
            <a:r>
              <a:rPr lang="en-US" sz="2800" b="1" dirty="0" smtClean="0"/>
              <a:t>language</a:t>
            </a:r>
            <a:r>
              <a:rPr lang="zh-CN" altLang="en-US" sz="2800" b="1" dirty="0" smtClean="0">
                <a:solidFill>
                  <a:srgbClr val="0000FF"/>
                </a:solidFill>
                <a:latin typeface="宋体" pitchFamily="2" charset="-122"/>
              </a:rPr>
              <a:t>属性</a:t>
            </a:r>
            <a:r>
              <a:rPr lang="zh-CN" altLang="en-US" sz="2800" dirty="0" smtClean="0"/>
              <a:t> </a:t>
            </a:r>
            <a:endParaRPr lang="zh-CN" altLang="en-US" sz="2800" dirty="0"/>
          </a:p>
        </p:txBody>
      </p:sp>
      <p:sp>
        <p:nvSpPr>
          <p:cNvPr id="67587" name="Text Box 3"/>
          <p:cNvSpPr txBox="1">
            <a:spLocks noChangeArrowheads="1"/>
          </p:cNvSpPr>
          <p:nvPr/>
        </p:nvSpPr>
        <p:spPr bwMode="auto">
          <a:xfrm>
            <a:off x="93123" y="980902"/>
            <a:ext cx="8957636" cy="2616101"/>
          </a:xfrm>
          <a:prstGeom prst="rect">
            <a:avLst/>
          </a:prstGeom>
          <a:noFill/>
          <a:ln w="9525">
            <a:noFill/>
            <a:miter lim="800000"/>
            <a:headEnd/>
            <a:tailEnd/>
          </a:ln>
          <a:effectLst/>
        </p:spPr>
        <p:txBody>
          <a:bodyPr wrap="square" lIns="0" tIns="0" rIns="0" bIns="0">
            <a:spAutoFit/>
          </a:bodyPr>
          <a:lstStyle/>
          <a:p>
            <a:pPr algn="just" fontAlgn="base">
              <a:spcBef>
                <a:spcPct val="20000"/>
              </a:spcBef>
              <a:buClr>
                <a:schemeClr val="folHlink"/>
              </a:buClr>
              <a:buSzPct val="60000"/>
              <a:buFont typeface="Wingdings" pitchFamily="2" charset="2"/>
              <a:buNone/>
            </a:pPr>
            <a:r>
              <a:rPr lang="en-US" altLang="zh-CN" sz="2800" b="1" dirty="0" smtClean="0">
                <a:solidFill>
                  <a:srgbClr val="000000"/>
                </a:solidFill>
                <a:latin typeface="宋体" pitchFamily="2" charset="-122"/>
              </a:rPr>
              <a:t> </a:t>
            </a:r>
            <a:r>
              <a:rPr lang="en-US" altLang="zh-CN" sz="2800" b="1" dirty="0" smtClean="0">
                <a:solidFill>
                  <a:srgbClr val="000000"/>
                </a:solidFill>
                <a:latin typeface="宋体" pitchFamily="2" charset="-122"/>
              </a:rPr>
              <a:t>    </a:t>
            </a:r>
            <a:r>
              <a:rPr lang="en-US" sz="2800" dirty="0" smtClean="0"/>
              <a:t>language</a:t>
            </a:r>
            <a:r>
              <a:rPr lang="zh-CN" altLang="en-US" sz="2800" dirty="0" smtClean="0"/>
              <a:t>属性</a:t>
            </a:r>
            <a:r>
              <a:rPr lang="zh-CN" altLang="en-US" sz="2800" dirty="0" smtClean="0"/>
              <a:t>定义</a:t>
            </a:r>
            <a:r>
              <a:rPr lang="en-US" altLang="zh-CN" sz="2800" dirty="0" smtClean="0"/>
              <a:t>JSP</a:t>
            </a:r>
            <a:r>
              <a:rPr lang="zh-CN" altLang="en-US" sz="2800" dirty="0" smtClean="0"/>
              <a:t>页面使用的脚本语言，该属性的值目前只能取</a:t>
            </a:r>
            <a:r>
              <a:rPr lang="en-US" altLang="zh-CN" sz="2800" dirty="0" smtClean="0"/>
              <a:t>"java"</a:t>
            </a:r>
            <a:r>
              <a:rPr lang="zh-CN" altLang="en-US" sz="2800" dirty="0" smtClean="0"/>
              <a:t>。</a:t>
            </a:r>
          </a:p>
          <a:p>
            <a:pPr algn="just" fontAlgn="base">
              <a:spcBef>
                <a:spcPct val="20000"/>
              </a:spcBef>
              <a:buClr>
                <a:schemeClr val="folHlink"/>
              </a:buClr>
              <a:buSzPct val="60000"/>
              <a:buFont typeface="Wingdings" pitchFamily="2" charset="2"/>
              <a:buNone/>
            </a:pPr>
            <a:r>
              <a:rPr lang="zh-CN" altLang="en-US" sz="2800" dirty="0" smtClean="0"/>
              <a:t>例如</a:t>
            </a:r>
            <a:r>
              <a:rPr lang="en-US" altLang="zh-CN" sz="2800" dirty="0" smtClean="0"/>
              <a:t>:</a:t>
            </a:r>
          </a:p>
          <a:p>
            <a:pPr algn="just" fontAlgn="base">
              <a:spcBef>
                <a:spcPct val="20000"/>
              </a:spcBef>
              <a:buClr>
                <a:schemeClr val="folHlink"/>
              </a:buClr>
              <a:buSzPct val="60000"/>
              <a:buFont typeface="Wingdings" pitchFamily="2" charset="2"/>
              <a:buNone/>
            </a:pPr>
            <a:r>
              <a:rPr lang="en-US" altLang="zh-CN" sz="3200" b="1" dirty="0" smtClean="0">
                <a:solidFill>
                  <a:srgbClr val="DB9125"/>
                </a:solidFill>
              </a:rPr>
              <a:t>     &lt;%@ page  language="java" %&gt;</a:t>
            </a:r>
          </a:p>
          <a:p>
            <a:pPr fontAlgn="base">
              <a:spcBef>
                <a:spcPct val="50000"/>
              </a:spcBef>
            </a:pPr>
            <a:r>
              <a:rPr lang="zh-CN" altLang="en-US" sz="2800" dirty="0" smtClean="0">
                <a:latin typeface="仿宋" pitchFamily="49" charset="-122"/>
                <a:ea typeface="仿宋" pitchFamily="49" charset="-122"/>
              </a:rPr>
              <a:t>注</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JSP</a:t>
            </a:r>
            <a:r>
              <a:rPr lang="zh-CN" altLang="en-US" sz="2800" dirty="0" smtClean="0">
                <a:latin typeface="仿宋" pitchFamily="49" charset="-122"/>
                <a:ea typeface="仿宋" pitchFamily="49" charset="-122"/>
              </a:rPr>
              <a:t>页面默认有如上</a:t>
            </a:r>
            <a:r>
              <a:rPr lang="en-US" altLang="zh-CN" sz="2800" dirty="0" smtClean="0">
                <a:latin typeface="仿宋" pitchFamily="49" charset="-122"/>
                <a:ea typeface="仿宋" pitchFamily="49" charset="-122"/>
              </a:rPr>
              <a:t>page</a:t>
            </a:r>
            <a:r>
              <a:rPr lang="zh-CN" altLang="en-US" sz="2800" dirty="0" smtClean="0">
                <a:latin typeface="仿宋" pitchFamily="49" charset="-122"/>
                <a:ea typeface="仿宋" pitchFamily="49" charset="-122"/>
              </a:rPr>
              <a:t>指令 </a:t>
            </a:r>
            <a:r>
              <a:rPr lang="zh-CN" altLang="en-US" sz="2800" dirty="0" smtClean="0">
                <a:latin typeface="仿宋" pitchFamily="49" charset="-122"/>
                <a:ea typeface="仿宋" pitchFamily="49" charset="-122"/>
              </a:rPr>
              <a:t>。</a:t>
            </a:r>
            <a:endParaRPr lang="en-US" altLang="zh-CN" b="1" dirty="0">
              <a:solidFill>
                <a:schemeClr val="hlink"/>
              </a:solidFill>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4B5122-1492-46F5-A441-7F89E6ACC770}"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2B873356-80D8-4022-8F21-C2A9F9700636}" type="slidenum">
              <a:rPr lang="en-US" altLang="zh-CN"/>
              <a:pPr/>
              <a:t>22</a:t>
            </a:fld>
            <a:endParaRPr lang="en-US" altLang="zh-CN"/>
          </a:p>
        </p:txBody>
      </p:sp>
      <p:sp>
        <p:nvSpPr>
          <p:cNvPr id="67586" name="Rectangle 2"/>
          <p:cNvSpPr>
            <a:spLocks noGrp="1" noChangeArrowheads="1"/>
          </p:cNvSpPr>
          <p:nvPr>
            <p:ph type="title"/>
          </p:nvPr>
        </p:nvSpPr>
        <p:spPr>
          <a:xfrm>
            <a:off x="228600" y="304800"/>
            <a:ext cx="6965950" cy="517525"/>
          </a:xfrm>
          <a:noFill/>
          <a:ln/>
        </p:spPr>
        <p:txBody>
          <a:bodyPr>
            <a:normAutofit/>
          </a:bodyPr>
          <a:lstStyle/>
          <a:p>
            <a:pPr>
              <a:lnSpc>
                <a:spcPct val="90000"/>
              </a:lnSpc>
            </a:pPr>
            <a:r>
              <a:rPr lang="en-US" altLang="zh-CN" sz="2800" b="1" dirty="0">
                <a:solidFill>
                  <a:schemeClr val="tx1"/>
                </a:solidFill>
              </a:rPr>
              <a:t>   </a:t>
            </a:r>
            <a:r>
              <a:rPr lang="en-US" altLang="zh-CN" sz="2800" b="1" dirty="0" smtClean="0">
                <a:solidFill>
                  <a:schemeClr val="tx1"/>
                </a:solidFill>
              </a:rPr>
              <a:t>3  </a:t>
            </a:r>
            <a:r>
              <a:rPr lang="zh-CN" altLang="en-US" sz="2800" b="1" dirty="0" smtClean="0"/>
              <a:t> </a:t>
            </a:r>
            <a:r>
              <a:rPr lang="en-US" altLang="zh-CN" sz="2800" b="1" dirty="0" smtClean="0"/>
              <a:t>import</a:t>
            </a:r>
            <a:r>
              <a:rPr lang="zh-CN" altLang="en-US" sz="2800" b="1" dirty="0" smtClean="0">
                <a:solidFill>
                  <a:srgbClr val="0000FF"/>
                </a:solidFill>
                <a:latin typeface="宋体" pitchFamily="2" charset="-122"/>
              </a:rPr>
              <a:t>属性</a:t>
            </a:r>
            <a:r>
              <a:rPr lang="zh-CN" altLang="en-US" sz="2800" dirty="0" smtClean="0"/>
              <a:t> </a:t>
            </a:r>
            <a:endParaRPr lang="zh-CN" altLang="en-US" sz="2800" dirty="0"/>
          </a:p>
        </p:txBody>
      </p:sp>
      <p:sp>
        <p:nvSpPr>
          <p:cNvPr id="6" name="Text Box 3"/>
          <p:cNvSpPr txBox="1">
            <a:spLocks noChangeArrowheads="1"/>
          </p:cNvSpPr>
          <p:nvPr/>
        </p:nvSpPr>
        <p:spPr bwMode="auto">
          <a:xfrm>
            <a:off x="143937" y="865062"/>
            <a:ext cx="8916936" cy="6001643"/>
          </a:xfrm>
          <a:prstGeom prst="rect">
            <a:avLst/>
          </a:prstGeom>
          <a:noFill/>
          <a:ln w="9525">
            <a:noFill/>
            <a:miter lim="800000"/>
            <a:headEnd/>
            <a:tailEnd/>
          </a:ln>
          <a:effectLst/>
        </p:spPr>
        <p:txBody>
          <a:bodyPr wrap="square" lIns="0" tIns="0" rIns="0" bIns="0">
            <a:spAutoFit/>
          </a:bodyPr>
          <a:lstStyle/>
          <a:p>
            <a:pPr algn="just" fontAlgn="base">
              <a:lnSpc>
                <a:spcPct val="110000"/>
              </a:lnSpc>
              <a:buClr>
                <a:schemeClr val="folHlink"/>
              </a:buClr>
              <a:buSzPct val="60000"/>
            </a:pPr>
            <a:r>
              <a:rPr lang="en-US" altLang="zh-CN" sz="2800" b="1" spc="-100" dirty="0">
                <a:solidFill>
                  <a:srgbClr val="000000"/>
                </a:solidFill>
                <a:latin typeface="宋体" pitchFamily="2" charset="-122"/>
              </a:rPr>
              <a:t>    </a:t>
            </a:r>
            <a:r>
              <a:rPr lang="zh-CN" altLang="en-US" sz="2800" spc="-100" dirty="0" smtClean="0"/>
              <a:t>该属性的作用是为</a:t>
            </a:r>
            <a:r>
              <a:rPr lang="en-US" altLang="zh-CN" sz="2800" spc="-100" dirty="0" smtClean="0"/>
              <a:t>JSP</a:t>
            </a:r>
            <a:r>
              <a:rPr lang="zh-CN" altLang="en-US" sz="2800" spc="-100" dirty="0" smtClean="0"/>
              <a:t>页面引入</a:t>
            </a:r>
            <a:r>
              <a:rPr lang="en-US" altLang="zh-CN" sz="2800" spc="-100" dirty="0" smtClean="0"/>
              <a:t>Java</a:t>
            </a:r>
            <a:r>
              <a:rPr lang="zh-CN" altLang="en-US" sz="2800" spc="-100" dirty="0" smtClean="0"/>
              <a:t>运行环境提供的包中的类，这样就可以在</a:t>
            </a:r>
            <a:r>
              <a:rPr lang="en-US" altLang="zh-CN" sz="2800" spc="-100" dirty="0" smtClean="0"/>
              <a:t>JSP</a:t>
            </a:r>
            <a:r>
              <a:rPr lang="zh-CN" altLang="en-US" sz="2800" spc="-100" dirty="0" smtClean="0"/>
              <a:t>页面的程序片部分、变量及函数声明部分、表达式部分使用包中的类。</a:t>
            </a:r>
          </a:p>
          <a:p>
            <a:pPr algn="just" fontAlgn="base">
              <a:lnSpc>
                <a:spcPct val="110000"/>
              </a:lnSpc>
              <a:buClr>
                <a:schemeClr val="folHlink"/>
              </a:buClr>
              <a:buSzPct val="60000"/>
            </a:pPr>
            <a:r>
              <a:rPr lang="zh-CN" altLang="en-US" sz="2800" spc="-100" dirty="0" smtClean="0"/>
              <a:t>    使用</a:t>
            </a:r>
            <a:r>
              <a:rPr lang="en-US" altLang="zh-CN" sz="2800" spc="-100" dirty="0" smtClean="0"/>
              <a:t>page</a:t>
            </a:r>
            <a:r>
              <a:rPr lang="zh-CN" altLang="en-US" sz="2800" spc="-100" dirty="0" smtClean="0"/>
              <a:t>指令可以为</a:t>
            </a:r>
            <a:r>
              <a:rPr lang="en-US" altLang="zh-CN" sz="2800" spc="-100" dirty="0" smtClean="0"/>
              <a:t>import</a:t>
            </a:r>
            <a:r>
              <a:rPr lang="zh-CN" altLang="en-US" sz="2800" spc="-100" dirty="0" smtClean="0"/>
              <a:t>属性</a:t>
            </a:r>
            <a:r>
              <a:rPr lang="zh-CN" altLang="en-US" sz="2800" spc="-100" dirty="0" smtClean="0"/>
              <a:t>指定多个</a:t>
            </a:r>
            <a:r>
              <a:rPr lang="zh-CN" altLang="en-US" sz="2800" spc="-100" dirty="0" smtClean="0"/>
              <a:t>值，这些值用逗号分隔</a:t>
            </a:r>
            <a:r>
              <a:rPr lang="zh-CN" altLang="en-US" sz="2800" spc="-100" dirty="0" smtClean="0"/>
              <a:t>。</a:t>
            </a:r>
            <a:r>
              <a:rPr lang="zh-CN" altLang="en-US" sz="2800" spc="-100" dirty="0" smtClean="0"/>
              <a:t>该属性的值可以是某包中的所有类或一个具体的</a:t>
            </a:r>
            <a:r>
              <a:rPr lang="zh-CN" altLang="en-US" sz="2800" spc="-100" dirty="0" smtClean="0"/>
              <a:t>类。</a:t>
            </a:r>
            <a:endParaRPr lang="zh-CN" altLang="en-US" sz="2800" spc="-100" dirty="0" smtClean="0"/>
          </a:p>
          <a:p>
            <a:pPr algn="just" fontAlgn="base">
              <a:buClr>
                <a:schemeClr val="folHlink"/>
              </a:buClr>
              <a:buSzPct val="60000"/>
              <a:buFont typeface="Wingdings" pitchFamily="2" charset="2"/>
              <a:buNone/>
            </a:pPr>
            <a:r>
              <a:rPr lang="zh-CN" altLang="en-US" sz="2400" b="1" dirty="0">
                <a:solidFill>
                  <a:srgbClr val="0000FF"/>
                </a:solidFill>
                <a:latin typeface="宋体" pitchFamily="2" charset="-122"/>
              </a:rPr>
              <a:t>例如</a:t>
            </a:r>
            <a:r>
              <a:rPr lang="en-US" altLang="zh-CN" sz="2400" b="1" dirty="0">
                <a:solidFill>
                  <a:srgbClr val="0000FF"/>
                </a:solidFill>
                <a:latin typeface="宋体" pitchFamily="2" charset="-122"/>
              </a:rPr>
              <a:t>:</a:t>
            </a:r>
          </a:p>
          <a:p>
            <a:pPr algn="just" fontAlgn="base">
              <a:buClr>
                <a:schemeClr val="folHlink"/>
              </a:buClr>
              <a:buSzPct val="60000"/>
              <a:buFont typeface="Wingdings" pitchFamily="2" charset="2"/>
              <a:buNone/>
            </a:pPr>
            <a:r>
              <a:rPr lang="en-US" altLang="zh-CN" b="1" dirty="0">
                <a:solidFill>
                  <a:srgbClr val="0000FF"/>
                </a:solidFill>
                <a:latin typeface="宋体" pitchFamily="2" charset="-122"/>
              </a:rPr>
              <a:t>     </a:t>
            </a:r>
            <a:r>
              <a:rPr lang="en-US" altLang="zh-CN" sz="2800" b="1" dirty="0" smtClean="0">
                <a:solidFill>
                  <a:srgbClr val="DB9125"/>
                </a:solidFill>
              </a:rPr>
              <a:t>&lt;%@ page  import="java.io.*", "</a:t>
            </a:r>
            <a:r>
              <a:rPr lang="en-US" altLang="zh-CN" sz="2800" b="1" dirty="0" err="1" smtClean="0">
                <a:solidFill>
                  <a:srgbClr val="DB9125"/>
                </a:solidFill>
              </a:rPr>
              <a:t>java.util.Date</a:t>
            </a:r>
            <a:r>
              <a:rPr lang="en-US" altLang="zh-CN" sz="2800" b="1" dirty="0" smtClean="0">
                <a:solidFill>
                  <a:srgbClr val="DB9125"/>
                </a:solidFill>
              </a:rPr>
              <a:t>" %&gt;</a:t>
            </a:r>
          </a:p>
          <a:p>
            <a:pPr fontAlgn="base"/>
            <a:r>
              <a:rPr lang="zh-CN" altLang="en-US" sz="2200" b="1" dirty="0">
                <a:solidFill>
                  <a:srgbClr val="0000FF"/>
                </a:solidFill>
              </a:rPr>
              <a:t>注：</a:t>
            </a:r>
            <a:r>
              <a:rPr lang="en-US" altLang="zh-CN" sz="2200" b="1" dirty="0">
                <a:solidFill>
                  <a:schemeClr val="hlink"/>
                </a:solidFill>
                <a:latin typeface="Arial" pitchFamily="34" charset="0"/>
                <a:cs typeface="Arial" pitchFamily="34" charset="0"/>
              </a:rPr>
              <a:t>JSP</a:t>
            </a:r>
            <a:r>
              <a:rPr lang="zh-CN" altLang="en-US" sz="2200" b="1" dirty="0">
                <a:solidFill>
                  <a:schemeClr val="hlink"/>
                </a:solidFill>
                <a:latin typeface="Arial" pitchFamily="34" charset="0"/>
                <a:cs typeface="Arial" pitchFamily="34" charset="0"/>
              </a:rPr>
              <a:t>页面默认</a:t>
            </a:r>
            <a:r>
              <a:rPr lang="en-US" altLang="zh-CN" sz="2200" b="1" dirty="0">
                <a:solidFill>
                  <a:schemeClr val="hlink"/>
                </a:solidFill>
                <a:latin typeface="Arial" pitchFamily="34" charset="0"/>
                <a:cs typeface="Arial" pitchFamily="34" charset="0"/>
              </a:rPr>
              <a:t>import</a:t>
            </a:r>
            <a:r>
              <a:rPr lang="zh-CN" altLang="en-US" sz="2200" b="1" dirty="0">
                <a:solidFill>
                  <a:schemeClr val="hlink"/>
                </a:solidFill>
                <a:latin typeface="Arial" pitchFamily="34" charset="0"/>
                <a:cs typeface="Arial" pitchFamily="34" charset="0"/>
              </a:rPr>
              <a:t>属性已经</a:t>
            </a:r>
            <a:r>
              <a:rPr lang="zh-CN" altLang="en-US" sz="2200" b="1" dirty="0" smtClean="0">
                <a:solidFill>
                  <a:schemeClr val="hlink"/>
                </a:solidFill>
                <a:latin typeface="Arial" pitchFamily="34" charset="0"/>
                <a:cs typeface="Arial" pitchFamily="34" charset="0"/>
              </a:rPr>
              <a:t>有</a:t>
            </a:r>
            <a:r>
              <a:rPr lang="en-US" sz="2200" b="1" dirty="0" smtClean="0"/>
              <a:t>" </a:t>
            </a:r>
            <a:r>
              <a:rPr lang="en-US" sz="2200" b="1" dirty="0" err="1" smtClean="0"/>
              <a:t>java.lang</a:t>
            </a:r>
            <a:r>
              <a:rPr lang="en-US" sz="2200" b="1" dirty="0" smtClean="0"/>
              <a:t>.*"</a:t>
            </a:r>
            <a:r>
              <a:rPr lang="zh-CN" altLang="en-US" sz="2200" b="1" dirty="0" smtClean="0"/>
              <a:t>、</a:t>
            </a:r>
            <a:r>
              <a:rPr lang="en-US" sz="2200" b="1" dirty="0" smtClean="0"/>
              <a:t> "</a:t>
            </a:r>
            <a:r>
              <a:rPr lang="en-US" sz="2200" b="1" dirty="0" err="1" smtClean="0"/>
              <a:t>javax.servlet</a:t>
            </a:r>
            <a:r>
              <a:rPr lang="en-US" sz="2200" b="1" dirty="0" smtClean="0"/>
              <a:t>.*"</a:t>
            </a:r>
            <a:r>
              <a:rPr lang="zh-CN" altLang="en-US" sz="2200" b="1" dirty="0" smtClean="0"/>
              <a:t>、</a:t>
            </a:r>
            <a:r>
              <a:rPr lang="en-US" sz="2200" b="1" dirty="0" smtClean="0"/>
              <a:t>"</a:t>
            </a:r>
            <a:r>
              <a:rPr lang="en-US" sz="2200" b="1" dirty="0" err="1" smtClean="0"/>
              <a:t>javax.servlet.jsp</a:t>
            </a:r>
            <a:r>
              <a:rPr lang="en-US" sz="2200" b="1" dirty="0" smtClean="0"/>
              <a:t>.*"</a:t>
            </a:r>
            <a:r>
              <a:rPr lang="zh-CN" altLang="en-US" sz="2200" b="1" dirty="0" smtClean="0"/>
              <a:t>、</a:t>
            </a:r>
            <a:r>
              <a:rPr lang="en-US" sz="2200" b="1" dirty="0" smtClean="0"/>
              <a:t>"</a:t>
            </a:r>
            <a:r>
              <a:rPr lang="en-US" sz="2200" b="1" dirty="0" err="1" smtClean="0"/>
              <a:t>javax.servlet.http</a:t>
            </a:r>
            <a:r>
              <a:rPr lang="en-US" sz="2200" b="1" dirty="0" smtClean="0"/>
              <a:t>.*"</a:t>
            </a:r>
            <a:r>
              <a:rPr lang="zh-CN" altLang="en-US" sz="2200" b="1" dirty="0" smtClean="0">
                <a:solidFill>
                  <a:schemeClr val="hlink"/>
                </a:solidFill>
                <a:latin typeface="Arial" pitchFamily="34" charset="0"/>
                <a:cs typeface="Arial" pitchFamily="34" charset="0"/>
              </a:rPr>
              <a:t>等值  。</a:t>
            </a:r>
            <a:endParaRPr lang="en-US" altLang="zh-CN" sz="2200" b="1" dirty="0" smtClean="0">
              <a:solidFill>
                <a:schemeClr val="hlink"/>
              </a:solidFill>
              <a:latin typeface="Arial" pitchFamily="34" charset="0"/>
              <a:cs typeface="Arial" pitchFamily="34" charset="0"/>
            </a:endParaRPr>
          </a:p>
          <a:p>
            <a:pPr fontAlgn="base"/>
            <a:r>
              <a:rPr lang="zh-CN" altLang="en-US" sz="2800" spc="-100" dirty="0" smtClean="0"/>
              <a:t>当为</a:t>
            </a:r>
            <a:r>
              <a:rPr lang="en-US" altLang="zh-CN" sz="2800" spc="-100" dirty="0" smtClean="0"/>
              <a:t>import</a:t>
            </a:r>
            <a:r>
              <a:rPr lang="zh-CN" altLang="en-US" sz="2800" spc="-100" dirty="0" smtClean="0"/>
              <a:t>指定多个属性值时，比如：</a:t>
            </a:r>
          </a:p>
          <a:p>
            <a:pPr fontAlgn="base">
              <a:lnSpc>
                <a:spcPts val="2600"/>
              </a:lnSpc>
            </a:pPr>
            <a:r>
              <a:rPr lang="en-US" altLang="zh-CN" sz="2800" b="1" dirty="0" smtClean="0">
                <a:solidFill>
                  <a:srgbClr val="DB9125"/>
                </a:solidFill>
              </a:rPr>
              <a:t>&lt;%@ page  import="</a:t>
            </a:r>
            <a:r>
              <a:rPr lang="en-US" altLang="zh-CN" sz="2800" b="1" dirty="0" err="1" smtClean="0">
                <a:solidFill>
                  <a:srgbClr val="DB9125"/>
                </a:solidFill>
              </a:rPr>
              <a:t>java.util</a:t>
            </a:r>
            <a:r>
              <a:rPr lang="en-US" altLang="zh-CN" sz="2800" b="1" dirty="0" smtClean="0">
                <a:solidFill>
                  <a:srgbClr val="DB9125"/>
                </a:solidFill>
              </a:rPr>
              <a:t>.*" %&gt;</a:t>
            </a:r>
          </a:p>
          <a:p>
            <a:pPr fontAlgn="base">
              <a:lnSpc>
                <a:spcPts val="2600"/>
              </a:lnSpc>
            </a:pPr>
            <a:r>
              <a:rPr lang="en-US" altLang="zh-CN" sz="2800" b="1" dirty="0" smtClean="0">
                <a:solidFill>
                  <a:srgbClr val="DB9125"/>
                </a:solidFill>
              </a:rPr>
              <a:t>&lt;%@ page  import="java.io.*"  %&gt;</a:t>
            </a:r>
          </a:p>
          <a:p>
            <a:pPr fontAlgn="base"/>
            <a:r>
              <a:rPr lang="zh-CN" altLang="en-US" sz="2800" spc="-100" dirty="0" smtClean="0"/>
              <a:t>那么，</a:t>
            </a:r>
            <a:r>
              <a:rPr lang="en-US" altLang="zh-CN" sz="2800" spc="-100" dirty="0" smtClean="0"/>
              <a:t>JSP</a:t>
            </a:r>
            <a:r>
              <a:rPr lang="zh-CN" altLang="en-US" sz="2800" spc="-100" dirty="0" smtClean="0"/>
              <a:t>引擎把</a:t>
            </a:r>
            <a:r>
              <a:rPr lang="en-US" altLang="zh-CN" sz="2800" spc="-100" dirty="0" smtClean="0"/>
              <a:t>JSP</a:t>
            </a:r>
            <a:r>
              <a:rPr lang="zh-CN" altLang="en-US" sz="2800" spc="-100" dirty="0" smtClean="0"/>
              <a:t>页面转译成的</a:t>
            </a:r>
            <a:r>
              <a:rPr lang="en-US" altLang="zh-CN" sz="2800" spc="-100" dirty="0" smtClean="0"/>
              <a:t>Java</a:t>
            </a:r>
            <a:r>
              <a:rPr lang="zh-CN" altLang="en-US" sz="2800" spc="-100" dirty="0" smtClean="0"/>
              <a:t>文件中会有如下的</a:t>
            </a:r>
            <a:r>
              <a:rPr lang="en-US" altLang="zh-CN" sz="2800" spc="-100" dirty="0" smtClean="0"/>
              <a:t>import</a:t>
            </a:r>
            <a:r>
              <a:rPr lang="zh-CN" altLang="en-US" sz="2800" spc="-100" dirty="0" smtClean="0"/>
              <a:t>语句</a:t>
            </a:r>
            <a:r>
              <a:rPr lang="zh-CN" altLang="en-US" sz="2800" spc="-100" dirty="0" smtClean="0"/>
              <a:t>：</a:t>
            </a:r>
            <a:r>
              <a:rPr lang="en-US" altLang="zh-CN" sz="2800" b="1" dirty="0" smtClean="0">
                <a:solidFill>
                  <a:srgbClr val="DB9125"/>
                </a:solidFill>
              </a:rPr>
              <a:t>import </a:t>
            </a:r>
            <a:r>
              <a:rPr lang="en-US" altLang="zh-CN" sz="2800" b="1" dirty="0" err="1" smtClean="0">
                <a:solidFill>
                  <a:srgbClr val="DB9125"/>
                </a:solidFill>
              </a:rPr>
              <a:t>java.util</a:t>
            </a:r>
            <a:r>
              <a:rPr lang="en-US" altLang="zh-CN" sz="2800" b="1" dirty="0" smtClean="0">
                <a:solidFill>
                  <a:srgbClr val="DB9125"/>
                </a:solidFill>
              </a:rPr>
              <a:t>.*;   import </a:t>
            </a:r>
            <a:r>
              <a:rPr lang="en-US" altLang="zh-CN" sz="2800" b="1" dirty="0" smtClean="0">
                <a:solidFill>
                  <a:srgbClr val="DB9125"/>
                </a:solidFill>
              </a:rPr>
              <a:t>java.io.*;</a:t>
            </a:r>
            <a:endParaRPr lang="zh-CN" altLang="en-US" sz="2800" b="1" dirty="0" smtClean="0">
              <a:solidFill>
                <a:srgbClr val="DB9125"/>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4B5122-1492-46F5-A441-7F89E6ACC770}"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2B873356-80D8-4022-8F21-C2A9F9700636}" type="slidenum">
              <a:rPr lang="en-US" altLang="zh-CN"/>
              <a:pPr/>
              <a:t>23</a:t>
            </a:fld>
            <a:endParaRPr lang="en-US" altLang="zh-CN"/>
          </a:p>
        </p:txBody>
      </p:sp>
      <p:sp>
        <p:nvSpPr>
          <p:cNvPr id="67586" name="Rectangle 2"/>
          <p:cNvSpPr>
            <a:spLocks noGrp="1" noChangeArrowheads="1"/>
          </p:cNvSpPr>
          <p:nvPr>
            <p:ph type="title"/>
          </p:nvPr>
        </p:nvSpPr>
        <p:spPr>
          <a:xfrm>
            <a:off x="228600" y="304800"/>
            <a:ext cx="6965950" cy="517525"/>
          </a:xfrm>
          <a:noFill/>
          <a:ln/>
        </p:spPr>
        <p:txBody>
          <a:bodyPr>
            <a:normAutofit/>
          </a:bodyPr>
          <a:lstStyle/>
          <a:p>
            <a:pPr>
              <a:lnSpc>
                <a:spcPct val="90000"/>
              </a:lnSpc>
            </a:pPr>
            <a:r>
              <a:rPr lang="en-US" altLang="zh-CN" sz="2800" b="1" dirty="0">
                <a:solidFill>
                  <a:schemeClr val="tx1"/>
                </a:solidFill>
              </a:rPr>
              <a:t>   </a:t>
            </a:r>
            <a:r>
              <a:rPr lang="en-US" altLang="zh-CN" sz="2800" b="1" dirty="0" smtClean="0">
                <a:solidFill>
                  <a:schemeClr val="tx1"/>
                </a:solidFill>
              </a:rPr>
              <a:t>4   </a:t>
            </a:r>
            <a:r>
              <a:rPr lang="en-US" sz="2800" b="1" dirty="0" smtClean="0"/>
              <a:t>session</a:t>
            </a:r>
            <a:r>
              <a:rPr lang="zh-CN" altLang="en-US" sz="2800" b="1" dirty="0" smtClean="0">
                <a:solidFill>
                  <a:srgbClr val="0000FF"/>
                </a:solidFill>
                <a:latin typeface="宋体" pitchFamily="2" charset="-122"/>
              </a:rPr>
              <a:t>属性</a:t>
            </a:r>
            <a:r>
              <a:rPr lang="zh-CN" altLang="en-US" sz="2800" dirty="0" smtClean="0"/>
              <a:t> </a:t>
            </a:r>
            <a:endParaRPr lang="zh-CN" altLang="en-US" sz="2800" dirty="0"/>
          </a:p>
        </p:txBody>
      </p:sp>
      <p:sp>
        <p:nvSpPr>
          <p:cNvPr id="6" name="Text Box 3"/>
          <p:cNvSpPr txBox="1">
            <a:spLocks noChangeArrowheads="1"/>
          </p:cNvSpPr>
          <p:nvPr/>
        </p:nvSpPr>
        <p:spPr bwMode="auto">
          <a:xfrm>
            <a:off x="143937" y="865062"/>
            <a:ext cx="8916936" cy="2215991"/>
          </a:xfrm>
          <a:prstGeom prst="rect">
            <a:avLst/>
          </a:prstGeom>
          <a:noFill/>
          <a:ln w="9525">
            <a:noFill/>
            <a:miter lim="800000"/>
            <a:headEnd/>
            <a:tailEnd/>
          </a:ln>
          <a:effectLst/>
        </p:spPr>
        <p:txBody>
          <a:bodyPr wrap="square" lIns="0" tIns="0" rIns="0" bIns="0">
            <a:spAutoFit/>
          </a:bodyPr>
          <a:lstStyle/>
          <a:p>
            <a:pPr algn="just"/>
            <a:r>
              <a:rPr lang="en-US" altLang="zh-CN" sz="3600" b="1" spc="-100" dirty="0">
                <a:solidFill>
                  <a:srgbClr val="000000"/>
                </a:solidFill>
                <a:latin typeface="宋体" pitchFamily="2" charset="-122"/>
              </a:rPr>
              <a:t> </a:t>
            </a:r>
            <a:r>
              <a:rPr lang="en-US" altLang="zh-CN" sz="3600" b="1" spc="-100" dirty="0" smtClean="0">
                <a:solidFill>
                  <a:srgbClr val="000000"/>
                </a:solidFill>
                <a:latin typeface="宋体" pitchFamily="2" charset="-122"/>
              </a:rPr>
              <a:t>   </a:t>
            </a:r>
            <a:r>
              <a:rPr lang="en-US" sz="3600" dirty="0" smtClean="0"/>
              <a:t>session </a:t>
            </a:r>
            <a:r>
              <a:rPr lang="zh-CN" altLang="en-US" sz="3600" dirty="0" smtClean="0"/>
              <a:t>属性用于设置是否需要使用内置的</a:t>
            </a:r>
            <a:r>
              <a:rPr lang="en-US" sz="3600" dirty="0" smtClean="0"/>
              <a:t>session</a:t>
            </a:r>
            <a:r>
              <a:rPr lang="zh-CN" altLang="en-US" sz="3600" dirty="0" smtClean="0"/>
              <a:t>对象</a:t>
            </a:r>
            <a:r>
              <a:rPr lang="zh-CN" altLang="en-US" sz="3600" dirty="0" smtClean="0"/>
              <a:t>。</a:t>
            </a:r>
            <a:endParaRPr lang="en-US" altLang="zh-CN" sz="3600" dirty="0" smtClean="0"/>
          </a:p>
          <a:p>
            <a:pPr algn="just"/>
            <a:r>
              <a:rPr lang="en-US" sz="3600" dirty="0" smtClean="0"/>
              <a:t> </a:t>
            </a:r>
            <a:r>
              <a:rPr lang="en-US" sz="3600" dirty="0" smtClean="0"/>
              <a:t>        session</a:t>
            </a:r>
            <a:r>
              <a:rPr lang="zh-CN" altLang="en-US" sz="3600" dirty="0" smtClean="0"/>
              <a:t>的属性值可以是</a:t>
            </a:r>
            <a:r>
              <a:rPr lang="en-US" altLang="zh-CN" sz="3600" b="1" dirty="0" smtClean="0">
                <a:solidFill>
                  <a:srgbClr val="DB9125"/>
                </a:solidFill>
              </a:rPr>
              <a:t>true</a:t>
            </a:r>
            <a:r>
              <a:rPr lang="zh-CN" altLang="en-US" sz="3600" b="1" dirty="0" smtClean="0">
                <a:solidFill>
                  <a:srgbClr val="DB9125"/>
                </a:solidFill>
              </a:rPr>
              <a:t>或</a:t>
            </a:r>
            <a:r>
              <a:rPr lang="en-US" altLang="zh-CN" sz="3600" b="1" dirty="0" smtClean="0">
                <a:solidFill>
                  <a:srgbClr val="DB9125"/>
                </a:solidFill>
              </a:rPr>
              <a:t>false</a:t>
            </a:r>
            <a:r>
              <a:rPr lang="zh-CN" altLang="en-US" sz="3600" dirty="0" smtClean="0"/>
              <a:t>。</a:t>
            </a:r>
            <a:r>
              <a:rPr lang="en-US" sz="3600" dirty="0" smtClean="0"/>
              <a:t>session</a:t>
            </a:r>
            <a:r>
              <a:rPr lang="zh-CN" altLang="en-US" sz="3600" dirty="0" smtClean="0"/>
              <a:t>属性默认的属性值是</a:t>
            </a:r>
            <a:r>
              <a:rPr lang="en-US" sz="3600" dirty="0" smtClean="0"/>
              <a:t>true</a:t>
            </a:r>
            <a:r>
              <a:rPr lang="zh-CN" altLang="en-US" sz="3600" dirty="0" smtClean="0"/>
              <a:t>。</a:t>
            </a:r>
            <a:endParaRPr lang="zh-CN" altLang="en-US" sz="3600"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4B5122-1492-46F5-A441-7F89E6ACC770}"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2B873356-80D8-4022-8F21-C2A9F9700636}" type="slidenum">
              <a:rPr lang="en-US" altLang="zh-CN"/>
              <a:pPr/>
              <a:t>24</a:t>
            </a:fld>
            <a:endParaRPr lang="en-US" altLang="zh-CN"/>
          </a:p>
        </p:txBody>
      </p:sp>
      <p:sp>
        <p:nvSpPr>
          <p:cNvPr id="67586" name="Rectangle 2"/>
          <p:cNvSpPr>
            <a:spLocks noGrp="1" noChangeArrowheads="1"/>
          </p:cNvSpPr>
          <p:nvPr>
            <p:ph type="title"/>
          </p:nvPr>
        </p:nvSpPr>
        <p:spPr>
          <a:xfrm>
            <a:off x="228600" y="304800"/>
            <a:ext cx="6965950" cy="517525"/>
          </a:xfrm>
          <a:noFill/>
          <a:ln/>
        </p:spPr>
        <p:txBody>
          <a:bodyPr>
            <a:normAutofit/>
          </a:bodyPr>
          <a:lstStyle/>
          <a:p>
            <a:pPr>
              <a:lnSpc>
                <a:spcPct val="90000"/>
              </a:lnSpc>
            </a:pPr>
            <a:r>
              <a:rPr lang="en-US" altLang="zh-CN" sz="2800" b="1" dirty="0">
                <a:solidFill>
                  <a:schemeClr val="tx1"/>
                </a:solidFill>
              </a:rPr>
              <a:t>   </a:t>
            </a:r>
            <a:r>
              <a:rPr lang="en-US" altLang="zh-CN" sz="2800" b="1" dirty="0" smtClean="0">
                <a:solidFill>
                  <a:schemeClr val="tx1"/>
                </a:solidFill>
              </a:rPr>
              <a:t>5   buffer</a:t>
            </a:r>
            <a:r>
              <a:rPr lang="zh-CN" altLang="en-US" sz="2800" b="1" dirty="0" smtClean="0">
                <a:solidFill>
                  <a:srgbClr val="0000FF"/>
                </a:solidFill>
                <a:latin typeface="宋体" pitchFamily="2" charset="-122"/>
              </a:rPr>
              <a:t>属性</a:t>
            </a:r>
            <a:r>
              <a:rPr lang="zh-CN" altLang="en-US" sz="2800" dirty="0" smtClean="0"/>
              <a:t> </a:t>
            </a:r>
            <a:endParaRPr lang="zh-CN" altLang="en-US" sz="2800" dirty="0"/>
          </a:p>
        </p:txBody>
      </p:sp>
      <p:sp>
        <p:nvSpPr>
          <p:cNvPr id="6" name="Text Box 3"/>
          <p:cNvSpPr txBox="1">
            <a:spLocks noChangeArrowheads="1"/>
          </p:cNvSpPr>
          <p:nvPr/>
        </p:nvSpPr>
        <p:spPr bwMode="auto">
          <a:xfrm>
            <a:off x="143937" y="865062"/>
            <a:ext cx="8916936" cy="3877985"/>
          </a:xfrm>
          <a:prstGeom prst="rect">
            <a:avLst/>
          </a:prstGeom>
          <a:noFill/>
          <a:ln w="9525">
            <a:noFill/>
            <a:miter lim="800000"/>
            <a:headEnd/>
            <a:tailEnd/>
          </a:ln>
          <a:effectLst/>
        </p:spPr>
        <p:txBody>
          <a:bodyPr wrap="square" lIns="72000" tIns="0" rIns="0" bIns="0">
            <a:spAutoFit/>
          </a:bodyPr>
          <a:lstStyle/>
          <a:p>
            <a:pPr algn="just"/>
            <a:r>
              <a:rPr lang="zh-CN" altLang="en-US" sz="3600" dirty="0" smtClean="0"/>
              <a:t>        内置</a:t>
            </a:r>
            <a:r>
              <a:rPr lang="zh-CN" altLang="en-US" sz="3600" dirty="0" smtClean="0"/>
              <a:t>输出流对象</a:t>
            </a:r>
            <a:r>
              <a:rPr lang="en-US" sz="3600" dirty="0" smtClean="0"/>
              <a:t>out</a:t>
            </a:r>
            <a:r>
              <a:rPr lang="zh-CN" altLang="en-US" sz="3600" dirty="0" smtClean="0"/>
              <a:t>负责将服务器的某些信息或运行结果发送到用户端显示。</a:t>
            </a:r>
            <a:r>
              <a:rPr lang="en-US" sz="3600" dirty="0" smtClean="0"/>
              <a:t>buffer</a:t>
            </a:r>
            <a:r>
              <a:rPr lang="zh-CN" altLang="en-US" sz="3600" dirty="0" smtClean="0"/>
              <a:t>属性用来指定</a:t>
            </a:r>
            <a:r>
              <a:rPr lang="en-US" sz="3600" dirty="0" smtClean="0"/>
              <a:t>out</a:t>
            </a:r>
            <a:r>
              <a:rPr lang="zh-CN" altLang="en-US" sz="3600" dirty="0" smtClean="0"/>
              <a:t>设置的缓冲区的大小或不使用缓冲区。例如：</a:t>
            </a:r>
            <a:endParaRPr lang="zh-CN" altLang="en-US" sz="3600" b="1" dirty="0" smtClean="0"/>
          </a:p>
          <a:p>
            <a:r>
              <a:rPr lang="en-US" altLang="zh-CN" sz="3600" b="1" dirty="0" smtClean="0">
                <a:solidFill>
                  <a:srgbClr val="DB9125"/>
                </a:solidFill>
              </a:rPr>
              <a:t>       &lt;%@ </a:t>
            </a:r>
            <a:r>
              <a:rPr lang="en-US" altLang="zh-CN" sz="3600" b="1" dirty="0" smtClean="0">
                <a:solidFill>
                  <a:srgbClr val="DB9125"/>
                </a:solidFill>
              </a:rPr>
              <a:t>page buffer= "24kb" %&gt;</a:t>
            </a:r>
            <a:endParaRPr lang="zh-CN" altLang="en-US" sz="3600" b="1" dirty="0" smtClean="0">
              <a:solidFill>
                <a:srgbClr val="DB9125"/>
              </a:solidFill>
            </a:endParaRPr>
          </a:p>
          <a:p>
            <a:pPr algn="just"/>
            <a:r>
              <a:rPr lang="en-US" sz="3600" dirty="0" smtClean="0"/>
              <a:t>       buffer</a:t>
            </a:r>
            <a:r>
              <a:rPr lang="zh-CN" altLang="en-US" sz="3600" dirty="0" smtClean="0"/>
              <a:t>属性的默认值是</a:t>
            </a:r>
            <a:r>
              <a:rPr lang="en-US" sz="3600" dirty="0" smtClean="0"/>
              <a:t>8kb </a:t>
            </a:r>
            <a:r>
              <a:rPr lang="zh-CN" altLang="en-US" sz="3600" dirty="0" smtClean="0"/>
              <a:t>。</a:t>
            </a:r>
            <a:r>
              <a:rPr lang="en-US" sz="3600" dirty="0" smtClean="0"/>
              <a:t>buffer</a:t>
            </a:r>
            <a:r>
              <a:rPr lang="zh-CN" altLang="en-US" sz="3600" dirty="0" smtClean="0"/>
              <a:t>属性可以取值</a:t>
            </a:r>
            <a:r>
              <a:rPr lang="en-US" sz="3600" dirty="0" smtClean="0"/>
              <a:t>" none"</a:t>
            </a:r>
            <a:r>
              <a:rPr lang="zh-CN" altLang="en-US" sz="3600" dirty="0" smtClean="0"/>
              <a:t>，即设置</a:t>
            </a:r>
            <a:r>
              <a:rPr lang="en-US" sz="3600" dirty="0" smtClean="0"/>
              <a:t>out</a:t>
            </a:r>
            <a:r>
              <a:rPr lang="zh-CN" altLang="en-US" sz="3600" dirty="0" smtClean="0"/>
              <a:t>不使用缓冲区</a:t>
            </a:r>
            <a:r>
              <a:rPr lang="zh-CN" altLang="en-US" sz="3600" dirty="0" smtClean="0"/>
              <a:t>。</a:t>
            </a:r>
            <a:endParaRPr lang="zh-CN" altLang="en-US" sz="3600" b="1"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4B5122-1492-46F5-A441-7F89E6ACC770}"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2B873356-80D8-4022-8F21-C2A9F9700636}" type="slidenum">
              <a:rPr lang="en-US" altLang="zh-CN"/>
              <a:pPr/>
              <a:t>25</a:t>
            </a:fld>
            <a:endParaRPr lang="en-US" altLang="zh-CN"/>
          </a:p>
        </p:txBody>
      </p:sp>
      <p:sp>
        <p:nvSpPr>
          <p:cNvPr id="67586" name="Rectangle 2"/>
          <p:cNvSpPr>
            <a:spLocks noGrp="1" noChangeArrowheads="1"/>
          </p:cNvSpPr>
          <p:nvPr>
            <p:ph type="title"/>
          </p:nvPr>
        </p:nvSpPr>
        <p:spPr>
          <a:xfrm>
            <a:off x="228600" y="304800"/>
            <a:ext cx="6965950" cy="517525"/>
          </a:xfrm>
          <a:noFill/>
          <a:ln/>
        </p:spPr>
        <p:txBody>
          <a:bodyPr>
            <a:normAutofit/>
          </a:bodyPr>
          <a:lstStyle/>
          <a:p>
            <a:pPr>
              <a:lnSpc>
                <a:spcPct val="90000"/>
              </a:lnSpc>
            </a:pPr>
            <a:r>
              <a:rPr lang="en-US" altLang="zh-CN" sz="2800" b="1" dirty="0">
                <a:solidFill>
                  <a:schemeClr val="tx1"/>
                </a:solidFill>
              </a:rPr>
              <a:t>   </a:t>
            </a:r>
            <a:r>
              <a:rPr lang="en-US" altLang="zh-CN" sz="2800" b="1" dirty="0" smtClean="0">
                <a:solidFill>
                  <a:schemeClr val="tx1"/>
                </a:solidFill>
              </a:rPr>
              <a:t>6   </a:t>
            </a:r>
            <a:r>
              <a:rPr lang="en-US" altLang="zh-CN" sz="2800" b="1" dirty="0" err="1" smtClean="0">
                <a:solidFill>
                  <a:schemeClr val="tx1"/>
                </a:solidFill>
              </a:rPr>
              <a:t>autoFlush</a:t>
            </a:r>
            <a:r>
              <a:rPr lang="zh-CN" altLang="en-US" sz="2800" b="1" dirty="0" smtClean="0">
                <a:solidFill>
                  <a:srgbClr val="0000FF"/>
                </a:solidFill>
                <a:latin typeface="宋体" pitchFamily="2" charset="-122"/>
              </a:rPr>
              <a:t>属性</a:t>
            </a:r>
            <a:r>
              <a:rPr lang="zh-CN" altLang="en-US" sz="2800" dirty="0" smtClean="0"/>
              <a:t> </a:t>
            </a:r>
            <a:endParaRPr lang="zh-CN" altLang="en-US" sz="2800" dirty="0"/>
          </a:p>
        </p:txBody>
      </p:sp>
      <p:sp>
        <p:nvSpPr>
          <p:cNvPr id="6" name="Text Box 3"/>
          <p:cNvSpPr txBox="1">
            <a:spLocks noChangeArrowheads="1"/>
          </p:cNvSpPr>
          <p:nvPr/>
        </p:nvSpPr>
        <p:spPr bwMode="auto">
          <a:xfrm>
            <a:off x="143937" y="865062"/>
            <a:ext cx="8916936" cy="4431983"/>
          </a:xfrm>
          <a:prstGeom prst="rect">
            <a:avLst/>
          </a:prstGeom>
          <a:noFill/>
          <a:ln w="9525">
            <a:noFill/>
            <a:miter lim="800000"/>
            <a:headEnd/>
            <a:tailEnd/>
          </a:ln>
          <a:effectLst/>
        </p:spPr>
        <p:txBody>
          <a:bodyPr wrap="square" lIns="72000" tIns="0" rIns="0" bIns="0">
            <a:spAutoFit/>
          </a:bodyPr>
          <a:lstStyle/>
          <a:p>
            <a:pPr algn="just"/>
            <a:r>
              <a:rPr lang="zh-CN" altLang="en-US" sz="3600" dirty="0" smtClean="0"/>
              <a:t>         </a:t>
            </a:r>
            <a:r>
              <a:rPr lang="en-US" sz="3600" dirty="0" err="1" smtClean="0"/>
              <a:t>autoFlush</a:t>
            </a:r>
            <a:r>
              <a:rPr lang="en-US" sz="3600" dirty="0" smtClean="0"/>
              <a:t> </a:t>
            </a:r>
            <a:r>
              <a:rPr lang="zh-CN" altLang="en-US" sz="3600" dirty="0" smtClean="0"/>
              <a:t>属性指定</a:t>
            </a:r>
            <a:r>
              <a:rPr lang="en-US" sz="3600" dirty="0" smtClean="0"/>
              <a:t>out</a:t>
            </a:r>
            <a:r>
              <a:rPr lang="zh-CN" altLang="en-US" sz="3600" dirty="0" smtClean="0"/>
              <a:t>的缓冲区被填满时，缓冲区是否自动刷新。</a:t>
            </a:r>
            <a:endParaRPr lang="zh-CN" altLang="en-US" sz="3600" b="1" dirty="0" smtClean="0"/>
          </a:p>
          <a:p>
            <a:pPr algn="just"/>
            <a:r>
              <a:rPr lang="en-US" sz="3600" dirty="0" smtClean="0"/>
              <a:t>        </a:t>
            </a:r>
            <a:r>
              <a:rPr lang="en-US" sz="3600" dirty="0" err="1" smtClean="0"/>
              <a:t>autoFlush</a:t>
            </a:r>
            <a:r>
              <a:rPr lang="zh-CN" altLang="en-US" sz="3600" dirty="0" smtClean="0"/>
              <a:t>可以取值</a:t>
            </a:r>
            <a:r>
              <a:rPr lang="en-US" altLang="zh-CN" sz="3600" b="1" dirty="0" smtClean="0">
                <a:solidFill>
                  <a:srgbClr val="DB9125"/>
                </a:solidFill>
              </a:rPr>
              <a:t>true</a:t>
            </a:r>
            <a:r>
              <a:rPr lang="zh-CN" altLang="en-US" sz="3600" b="1" dirty="0" smtClean="0">
                <a:solidFill>
                  <a:srgbClr val="DB9125"/>
                </a:solidFill>
              </a:rPr>
              <a:t>或</a:t>
            </a:r>
            <a:r>
              <a:rPr lang="en-US" altLang="zh-CN" sz="3600" b="1" dirty="0" smtClean="0">
                <a:solidFill>
                  <a:srgbClr val="DB9125"/>
                </a:solidFill>
              </a:rPr>
              <a:t>false</a:t>
            </a:r>
            <a:r>
              <a:rPr lang="zh-CN" altLang="en-US" sz="3600" dirty="0" smtClean="0"/>
              <a:t>。</a:t>
            </a:r>
            <a:endParaRPr lang="en-US" altLang="zh-CN" sz="3600" dirty="0" smtClean="0"/>
          </a:p>
          <a:p>
            <a:pPr algn="just"/>
            <a:r>
              <a:rPr lang="en-US" sz="3600" dirty="0" smtClean="0"/>
              <a:t> </a:t>
            </a:r>
            <a:r>
              <a:rPr lang="en-US" sz="3600" dirty="0" smtClean="0"/>
              <a:t>       </a:t>
            </a:r>
            <a:r>
              <a:rPr lang="en-US" sz="3600" dirty="0" err="1" smtClean="0"/>
              <a:t>autoFlush</a:t>
            </a:r>
            <a:r>
              <a:rPr lang="zh-CN" altLang="en-US" sz="3600" dirty="0" smtClean="0"/>
              <a:t>属性的默认值是</a:t>
            </a:r>
            <a:r>
              <a:rPr lang="en-US" sz="3600" dirty="0" smtClean="0"/>
              <a:t>true</a:t>
            </a:r>
            <a:r>
              <a:rPr lang="zh-CN" altLang="en-US" sz="3600" dirty="0" smtClean="0"/>
              <a:t>。当</a:t>
            </a:r>
            <a:r>
              <a:rPr lang="en-US" sz="3600" dirty="0" err="1" smtClean="0"/>
              <a:t>autoFlush</a:t>
            </a:r>
            <a:r>
              <a:rPr lang="zh-CN" altLang="en-US" sz="3600" dirty="0" smtClean="0"/>
              <a:t>属性取值</a:t>
            </a:r>
            <a:r>
              <a:rPr lang="en-US" sz="3600" dirty="0" smtClean="0"/>
              <a:t>false</a:t>
            </a:r>
            <a:r>
              <a:rPr lang="zh-CN" altLang="en-US" sz="3600" dirty="0" smtClean="0"/>
              <a:t>时，如果</a:t>
            </a:r>
            <a:r>
              <a:rPr lang="en-US" sz="3600" dirty="0" smtClean="0"/>
              <a:t>out</a:t>
            </a:r>
            <a:r>
              <a:rPr lang="zh-CN" altLang="en-US" sz="3600" dirty="0" smtClean="0"/>
              <a:t>的缓冲区填满，就会出现缓存溢出异常。当</a:t>
            </a:r>
            <a:r>
              <a:rPr lang="en-US" sz="3600" dirty="0" smtClean="0"/>
              <a:t>buffer</a:t>
            </a:r>
            <a:r>
              <a:rPr lang="zh-CN" altLang="en-US" sz="3600" dirty="0" smtClean="0"/>
              <a:t>的值是</a:t>
            </a:r>
            <a:r>
              <a:rPr lang="en-US" sz="3600" dirty="0" smtClean="0"/>
              <a:t>"none"</a:t>
            </a:r>
            <a:r>
              <a:rPr lang="zh-CN" altLang="en-US" sz="3600" dirty="0" smtClean="0"/>
              <a:t>时，</a:t>
            </a:r>
            <a:r>
              <a:rPr lang="en-US" sz="3600" dirty="0" err="1" smtClean="0"/>
              <a:t>autoFlush</a:t>
            </a:r>
            <a:r>
              <a:rPr lang="zh-CN" altLang="en-US" sz="3600" dirty="0" smtClean="0"/>
              <a:t>的值就不能设置成</a:t>
            </a:r>
            <a:r>
              <a:rPr lang="en-US" sz="3600" dirty="0" smtClean="0"/>
              <a:t>false</a:t>
            </a:r>
            <a:endParaRPr lang="zh-CN" altLang="en-US" sz="3600" b="1"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4B5122-1492-46F5-A441-7F89E6ACC770}"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2B873356-80D8-4022-8F21-C2A9F9700636}" type="slidenum">
              <a:rPr lang="en-US" altLang="zh-CN"/>
              <a:pPr/>
              <a:t>26</a:t>
            </a:fld>
            <a:endParaRPr lang="en-US" altLang="zh-CN"/>
          </a:p>
        </p:txBody>
      </p:sp>
      <p:sp>
        <p:nvSpPr>
          <p:cNvPr id="67586" name="Rectangle 2"/>
          <p:cNvSpPr>
            <a:spLocks noGrp="1" noChangeArrowheads="1"/>
          </p:cNvSpPr>
          <p:nvPr>
            <p:ph type="title"/>
          </p:nvPr>
        </p:nvSpPr>
        <p:spPr>
          <a:xfrm>
            <a:off x="228600" y="304800"/>
            <a:ext cx="6965950" cy="517525"/>
          </a:xfrm>
          <a:noFill/>
          <a:ln/>
        </p:spPr>
        <p:txBody>
          <a:bodyPr>
            <a:normAutofit/>
          </a:bodyPr>
          <a:lstStyle/>
          <a:p>
            <a:pPr>
              <a:lnSpc>
                <a:spcPct val="90000"/>
              </a:lnSpc>
            </a:pPr>
            <a:r>
              <a:rPr lang="en-US" altLang="zh-CN" sz="2800" b="1" dirty="0">
                <a:solidFill>
                  <a:schemeClr val="tx1"/>
                </a:solidFill>
              </a:rPr>
              <a:t>   </a:t>
            </a:r>
            <a:r>
              <a:rPr lang="en-US" altLang="zh-CN" sz="2800" b="1" dirty="0" smtClean="0">
                <a:solidFill>
                  <a:schemeClr val="tx1"/>
                </a:solidFill>
              </a:rPr>
              <a:t>7   </a:t>
            </a:r>
            <a:r>
              <a:rPr lang="en-US" altLang="zh-CN" sz="2800" b="1" dirty="0" err="1" smtClean="0">
                <a:solidFill>
                  <a:schemeClr val="tx1"/>
                </a:solidFill>
              </a:rPr>
              <a:t>isThreadSafe</a:t>
            </a:r>
            <a:r>
              <a:rPr lang="zh-CN" altLang="en-US" sz="2800" b="1" dirty="0" smtClean="0">
                <a:solidFill>
                  <a:srgbClr val="0000FF"/>
                </a:solidFill>
                <a:latin typeface="宋体" pitchFamily="2" charset="-122"/>
              </a:rPr>
              <a:t>属性</a:t>
            </a:r>
            <a:r>
              <a:rPr lang="zh-CN" altLang="en-US" sz="2800" dirty="0" smtClean="0"/>
              <a:t> </a:t>
            </a:r>
            <a:endParaRPr lang="zh-CN" altLang="en-US" sz="2800" dirty="0"/>
          </a:p>
        </p:txBody>
      </p:sp>
      <p:sp>
        <p:nvSpPr>
          <p:cNvPr id="6" name="Text Box 3"/>
          <p:cNvSpPr txBox="1">
            <a:spLocks noChangeArrowheads="1"/>
          </p:cNvSpPr>
          <p:nvPr/>
        </p:nvSpPr>
        <p:spPr bwMode="auto">
          <a:xfrm>
            <a:off x="143937" y="865062"/>
            <a:ext cx="8916936" cy="4530471"/>
          </a:xfrm>
          <a:prstGeom prst="rect">
            <a:avLst/>
          </a:prstGeom>
          <a:noFill/>
          <a:ln w="9525">
            <a:noFill/>
            <a:miter lim="800000"/>
            <a:headEnd/>
            <a:tailEnd/>
          </a:ln>
          <a:effectLst/>
        </p:spPr>
        <p:txBody>
          <a:bodyPr wrap="square" lIns="72000" tIns="0" rIns="0" bIns="0">
            <a:spAutoFit/>
          </a:bodyPr>
          <a:lstStyle/>
          <a:p>
            <a:pPr indent="292100" algn="just" fontAlgn="base">
              <a:spcBef>
                <a:spcPct val="100000"/>
              </a:spcBef>
              <a:buClr>
                <a:schemeClr val="folHlink"/>
              </a:buClr>
              <a:buSzPct val="60000"/>
              <a:buFont typeface="Wingdings" pitchFamily="2" charset="2"/>
              <a:buNone/>
            </a:pPr>
            <a:r>
              <a:rPr lang="en-US" altLang="zh-CN" sz="3200" dirty="0" smtClean="0">
                <a:solidFill>
                  <a:srgbClr val="000000"/>
                </a:solidFill>
                <a:latin typeface="Times New Roman"/>
                <a:cs typeface="Times New Roman" pitchFamily="18" charset="0"/>
              </a:rPr>
              <a:t> </a:t>
            </a:r>
            <a:r>
              <a:rPr lang="en-US" altLang="zh-CN" sz="3200" dirty="0" smtClean="0">
                <a:solidFill>
                  <a:srgbClr val="000000"/>
                </a:solidFill>
                <a:cs typeface="Times New Roman" pitchFamily="18" charset="0"/>
              </a:rPr>
              <a:t> </a:t>
            </a:r>
            <a:r>
              <a:rPr lang="en-US" altLang="zh-CN" sz="3200" dirty="0" smtClean="0">
                <a:solidFill>
                  <a:srgbClr val="000000"/>
                </a:solidFill>
                <a:cs typeface="Times New Roman" pitchFamily="18" charset="0"/>
              </a:rPr>
              <a:t>    </a:t>
            </a:r>
            <a:r>
              <a:rPr lang="en-US" altLang="zh-CN" sz="3200" b="1" dirty="0" err="1" smtClean="0">
                <a:solidFill>
                  <a:srgbClr val="0000FF"/>
                </a:solidFill>
                <a:latin typeface="宋体" pitchFamily="2" charset="-122"/>
              </a:rPr>
              <a:t>isThreadSafe</a:t>
            </a:r>
            <a:r>
              <a:rPr lang="zh-CN" altLang="en-US" sz="3200" b="1" dirty="0" smtClean="0">
                <a:solidFill>
                  <a:srgbClr val="0000FF"/>
                </a:solidFill>
                <a:latin typeface="宋体" pitchFamily="2" charset="-122"/>
              </a:rPr>
              <a:t>属性</a:t>
            </a:r>
            <a:r>
              <a:rPr lang="zh-CN" altLang="en-US" sz="3200" b="1" dirty="0" smtClean="0">
                <a:solidFill>
                  <a:srgbClr val="000000"/>
                </a:solidFill>
                <a:latin typeface="宋体" pitchFamily="2" charset="-122"/>
              </a:rPr>
              <a:t>用来</a:t>
            </a:r>
            <a:r>
              <a:rPr lang="zh-CN" altLang="en-US" sz="3200" b="1" dirty="0" smtClean="0">
                <a:solidFill>
                  <a:srgbClr val="000000"/>
                </a:solidFill>
                <a:latin typeface="宋体" pitchFamily="2" charset="-122"/>
              </a:rPr>
              <a:t>设置</a:t>
            </a:r>
            <a:r>
              <a:rPr lang="en-US" altLang="zh-CN" sz="3200" b="1" dirty="0" smtClean="0">
                <a:solidFill>
                  <a:srgbClr val="000000"/>
                </a:solidFill>
                <a:latin typeface="宋体" pitchFamily="2" charset="-122"/>
              </a:rPr>
              <a:t>JSP</a:t>
            </a:r>
            <a:r>
              <a:rPr lang="zh-CN" altLang="en-US" sz="3200" b="1" dirty="0" smtClean="0">
                <a:solidFill>
                  <a:srgbClr val="000000"/>
                </a:solidFill>
                <a:latin typeface="宋体" pitchFamily="2" charset="-122"/>
              </a:rPr>
              <a:t>页面是否可多线程访问。</a:t>
            </a:r>
          </a:p>
          <a:p>
            <a:pPr indent="292100" algn="just" fontAlgn="base">
              <a:spcBef>
                <a:spcPct val="10000"/>
              </a:spcBef>
              <a:buClr>
                <a:schemeClr val="folHlink"/>
              </a:buClr>
              <a:buSzPct val="60000"/>
              <a:buFont typeface="Wingdings" pitchFamily="2" charset="2"/>
              <a:buNone/>
            </a:pPr>
            <a:r>
              <a:rPr lang="en-US" sz="3600" dirty="0" smtClean="0"/>
              <a:t>     </a:t>
            </a:r>
            <a:r>
              <a:rPr lang="en-US" sz="3200" dirty="0" err="1" smtClean="0"/>
              <a:t>isThreadSafe</a:t>
            </a:r>
            <a:r>
              <a:rPr lang="zh-CN" altLang="en-US" sz="3200" dirty="0" smtClean="0"/>
              <a:t>的属性值可取</a:t>
            </a:r>
            <a:r>
              <a:rPr lang="en-US" sz="3200" dirty="0" smtClean="0"/>
              <a:t>true</a:t>
            </a:r>
            <a:r>
              <a:rPr lang="zh-CN" altLang="en-US" sz="3200" dirty="0" smtClean="0"/>
              <a:t>或</a:t>
            </a:r>
            <a:r>
              <a:rPr lang="en-US" sz="3200" dirty="0" smtClean="0"/>
              <a:t>false</a:t>
            </a:r>
            <a:r>
              <a:rPr lang="zh-CN" altLang="en-US" sz="3200" dirty="0" smtClean="0"/>
              <a:t>。当</a:t>
            </a:r>
            <a:r>
              <a:rPr lang="en-US" sz="3200" dirty="0" err="1" smtClean="0"/>
              <a:t>isThreadSafe</a:t>
            </a:r>
            <a:r>
              <a:rPr lang="zh-CN" altLang="en-US" sz="3200" dirty="0" smtClean="0"/>
              <a:t>属性值设置为</a:t>
            </a:r>
            <a:r>
              <a:rPr lang="en-US" sz="3200" dirty="0" smtClean="0"/>
              <a:t>true</a:t>
            </a:r>
            <a:r>
              <a:rPr lang="zh-CN" altLang="en-US" sz="3200" dirty="0" smtClean="0"/>
              <a:t>时，</a:t>
            </a:r>
            <a:r>
              <a:rPr lang="en-US" sz="3200" dirty="0" smtClean="0"/>
              <a:t>JSP</a:t>
            </a:r>
            <a:r>
              <a:rPr lang="zh-CN" altLang="en-US" sz="3200" dirty="0" smtClean="0"/>
              <a:t>页面能同时响应多个用户的请求；当</a:t>
            </a:r>
            <a:r>
              <a:rPr lang="en-US" sz="3200" dirty="0" err="1" smtClean="0"/>
              <a:t>isThreadSafe</a:t>
            </a:r>
            <a:r>
              <a:rPr lang="zh-CN" altLang="en-US" sz="3200" dirty="0" smtClean="0"/>
              <a:t>属性值设置成</a:t>
            </a:r>
            <a:r>
              <a:rPr lang="en-US" sz="3200" dirty="0" smtClean="0"/>
              <a:t>false</a:t>
            </a:r>
            <a:r>
              <a:rPr lang="zh-CN" altLang="en-US" sz="3200" dirty="0" smtClean="0"/>
              <a:t>时，</a:t>
            </a:r>
            <a:r>
              <a:rPr lang="en-US" sz="3200" dirty="0" smtClean="0"/>
              <a:t>JSP</a:t>
            </a:r>
            <a:r>
              <a:rPr lang="zh-CN" altLang="en-US" sz="3200" dirty="0" smtClean="0"/>
              <a:t>页面同一时刻只能响应一个用户的请求，其他用户须排队等待。</a:t>
            </a:r>
            <a:r>
              <a:rPr lang="en-US" sz="3200" dirty="0" err="1" smtClean="0"/>
              <a:t>isThreadSafe</a:t>
            </a:r>
            <a:r>
              <a:rPr lang="zh-CN" altLang="en-US" sz="3200" dirty="0" smtClean="0"/>
              <a:t>属性的默认值是</a:t>
            </a:r>
            <a:r>
              <a:rPr lang="en-US" sz="3200" dirty="0" smtClean="0"/>
              <a:t>true</a:t>
            </a:r>
            <a:r>
              <a:rPr lang="zh-CN" altLang="en-US" sz="3200" dirty="0" smtClean="0"/>
              <a:t>。</a:t>
            </a:r>
            <a:endParaRPr lang="zh-CN" altLang="en-US" sz="3200" b="1" dirty="0" smtClean="0">
              <a:solidFill>
                <a:srgbClr val="0000FF"/>
              </a:solidFill>
              <a:latin typeface="宋体" pitchFamily="2" charset="-122"/>
            </a:endParaRPr>
          </a:p>
          <a:p>
            <a:pPr indent="292100" algn="just" fontAlgn="base">
              <a:spcBef>
                <a:spcPct val="10000"/>
              </a:spcBef>
              <a:buClr>
                <a:schemeClr val="folHlink"/>
              </a:buClr>
              <a:buSzPct val="60000"/>
              <a:buFont typeface="Wingdings" pitchFamily="2" charset="2"/>
              <a:buNone/>
            </a:pPr>
            <a:r>
              <a:rPr lang="zh-CN" altLang="en-US" sz="2800" b="1" dirty="0" smtClean="0">
                <a:solidFill>
                  <a:srgbClr val="0000FF"/>
                </a:solidFill>
                <a:latin typeface="仿宋" pitchFamily="49" charset="-122"/>
                <a:ea typeface="仿宋" pitchFamily="49" charset="-122"/>
              </a:rPr>
              <a:t>注： </a:t>
            </a:r>
            <a:r>
              <a:rPr lang="en-US" altLang="zh-CN" sz="2800" b="1" dirty="0" err="1" smtClean="0">
                <a:solidFill>
                  <a:srgbClr val="0000FF"/>
                </a:solidFill>
                <a:latin typeface="仿宋" pitchFamily="49" charset="-122"/>
                <a:ea typeface="仿宋" pitchFamily="49" charset="-122"/>
              </a:rPr>
              <a:t>isThreadSafe</a:t>
            </a:r>
            <a:r>
              <a:rPr lang="zh-CN" altLang="en-US" sz="2800" b="1" dirty="0" smtClean="0">
                <a:solidFill>
                  <a:srgbClr val="0000FF"/>
                </a:solidFill>
                <a:latin typeface="仿宋" pitchFamily="49" charset="-122"/>
                <a:ea typeface="仿宋" pitchFamily="49" charset="-122"/>
              </a:rPr>
              <a:t>属性的默认值是</a:t>
            </a:r>
            <a:r>
              <a:rPr lang="en-US" altLang="zh-CN" sz="2800" b="1" dirty="0" smtClean="0">
                <a:solidFill>
                  <a:srgbClr val="0000FF"/>
                </a:solidFill>
                <a:latin typeface="仿宋" pitchFamily="49" charset="-122"/>
                <a:ea typeface="仿宋" pitchFamily="49" charset="-122"/>
              </a:rPr>
              <a:t>true</a:t>
            </a:r>
            <a:r>
              <a:rPr lang="zh-CN" altLang="en-US" sz="2800" b="1" dirty="0" smtClean="0">
                <a:solidFill>
                  <a:srgbClr val="0000FF"/>
                </a:solidFill>
                <a:latin typeface="仿宋" pitchFamily="49" charset="-122"/>
                <a:ea typeface="仿宋" pitchFamily="49" charset="-122"/>
              </a:rPr>
              <a:t>。 </a:t>
            </a:r>
            <a:endParaRPr lang="zh-CN" altLang="en-US" sz="2800" b="1" dirty="0">
              <a:solidFill>
                <a:srgbClr val="0000FF"/>
              </a:solidFill>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4B5122-1492-46F5-A441-7F89E6ACC770}"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2B873356-80D8-4022-8F21-C2A9F9700636}" type="slidenum">
              <a:rPr lang="en-US" altLang="zh-CN"/>
              <a:pPr/>
              <a:t>27</a:t>
            </a:fld>
            <a:endParaRPr lang="en-US" altLang="zh-CN"/>
          </a:p>
        </p:txBody>
      </p:sp>
      <p:sp>
        <p:nvSpPr>
          <p:cNvPr id="67586" name="Rectangle 2"/>
          <p:cNvSpPr>
            <a:spLocks noGrp="1" noChangeArrowheads="1"/>
          </p:cNvSpPr>
          <p:nvPr>
            <p:ph type="title"/>
          </p:nvPr>
        </p:nvSpPr>
        <p:spPr>
          <a:xfrm>
            <a:off x="228600" y="304800"/>
            <a:ext cx="6965950" cy="517525"/>
          </a:xfrm>
          <a:noFill/>
          <a:ln/>
        </p:spPr>
        <p:txBody>
          <a:bodyPr>
            <a:normAutofit/>
          </a:bodyPr>
          <a:lstStyle/>
          <a:p>
            <a:pPr>
              <a:lnSpc>
                <a:spcPct val="90000"/>
              </a:lnSpc>
            </a:pPr>
            <a:r>
              <a:rPr lang="en-US" altLang="zh-CN" sz="2800" b="1" dirty="0">
                <a:solidFill>
                  <a:schemeClr val="tx1"/>
                </a:solidFill>
              </a:rPr>
              <a:t>   </a:t>
            </a:r>
            <a:r>
              <a:rPr lang="en-US" altLang="zh-CN" sz="2800" b="1" dirty="0" smtClean="0">
                <a:solidFill>
                  <a:schemeClr val="tx1"/>
                </a:solidFill>
              </a:rPr>
              <a:t>8   info</a:t>
            </a:r>
            <a:r>
              <a:rPr lang="zh-CN" altLang="en-US" sz="2800" b="1" dirty="0" smtClean="0">
                <a:solidFill>
                  <a:srgbClr val="0000FF"/>
                </a:solidFill>
                <a:latin typeface="宋体" pitchFamily="2" charset="-122"/>
              </a:rPr>
              <a:t>属性</a:t>
            </a:r>
            <a:r>
              <a:rPr lang="zh-CN" altLang="en-US" sz="2800" dirty="0" smtClean="0"/>
              <a:t> </a:t>
            </a:r>
            <a:endParaRPr lang="zh-CN" altLang="en-US" sz="2800" dirty="0"/>
          </a:p>
        </p:txBody>
      </p:sp>
      <p:sp>
        <p:nvSpPr>
          <p:cNvPr id="6" name="Text Box 3"/>
          <p:cNvSpPr txBox="1">
            <a:spLocks noChangeArrowheads="1"/>
          </p:cNvSpPr>
          <p:nvPr/>
        </p:nvSpPr>
        <p:spPr bwMode="auto">
          <a:xfrm>
            <a:off x="143937" y="865062"/>
            <a:ext cx="8916936" cy="4431983"/>
          </a:xfrm>
          <a:prstGeom prst="rect">
            <a:avLst/>
          </a:prstGeom>
          <a:noFill/>
          <a:ln w="9525">
            <a:noFill/>
            <a:miter lim="800000"/>
            <a:headEnd/>
            <a:tailEnd/>
          </a:ln>
          <a:effectLst/>
        </p:spPr>
        <p:txBody>
          <a:bodyPr wrap="square" lIns="72000" tIns="0" rIns="0" bIns="0">
            <a:spAutoFit/>
          </a:bodyPr>
          <a:lstStyle/>
          <a:p>
            <a:pPr indent="292100" algn="just" fontAlgn="base">
              <a:buClr>
                <a:schemeClr val="folHlink"/>
              </a:buClr>
              <a:buSzPct val="60000"/>
              <a:buFont typeface="Wingdings" pitchFamily="2" charset="2"/>
              <a:buNone/>
            </a:pPr>
            <a:r>
              <a:rPr lang="en-US" altLang="zh-CN" sz="3200" dirty="0" smtClean="0">
                <a:solidFill>
                  <a:srgbClr val="000000"/>
                </a:solidFill>
                <a:latin typeface="Times New Roman"/>
                <a:cs typeface="Times New Roman" pitchFamily="18" charset="0"/>
              </a:rPr>
              <a:t>    info</a:t>
            </a:r>
            <a:r>
              <a:rPr lang="zh-CN" altLang="en-US" sz="3200" dirty="0" smtClean="0">
                <a:solidFill>
                  <a:srgbClr val="000000"/>
                </a:solidFill>
                <a:latin typeface="Times New Roman"/>
                <a:cs typeface="Times New Roman" pitchFamily="18" charset="0"/>
              </a:rPr>
              <a:t>属性的属性值是一个字符串，其目的是为</a:t>
            </a:r>
            <a:r>
              <a:rPr lang="en-US" altLang="zh-CN" sz="3200" dirty="0" smtClean="0">
                <a:solidFill>
                  <a:srgbClr val="000000"/>
                </a:solidFill>
                <a:latin typeface="Times New Roman"/>
                <a:cs typeface="Times New Roman" pitchFamily="18" charset="0"/>
              </a:rPr>
              <a:t>JSP</a:t>
            </a:r>
            <a:r>
              <a:rPr lang="zh-CN" altLang="en-US" sz="3200" dirty="0" smtClean="0">
                <a:solidFill>
                  <a:srgbClr val="000000"/>
                </a:solidFill>
                <a:latin typeface="Times New Roman"/>
                <a:cs typeface="Times New Roman" pitchFamily="18" charset="0"/>
              </a:rPr>
              <a:t>页面准备一个常用且 可能要经常修改的字符串。例如，</a:t>
            </a:r>
          </a:p>
          <a:p>
            <a:pPr indent="292100" algn="just" fontAlgn="base">
              <a:buClr>
                <a:schemeClr val="folHlink"/>
              </a:buClr>
              <a:buSzPct val="60000"/>
              <a:buFont typeface="Wingdings" pitchFamily="2" charset="2"/>
              <a:buNone/>
            </a:pPr>
            <a:r>
              <a:rPr lang="en-US" altLang="zh-CN" sz="3600" b="1" dirty="0" smtClean="0">
                <a:solidFill>
                  <a:srgbClr val="DB9125"/>
                </a:solidFill>
              </a:rPr>
              <a:t>&lt;%@ page info= "we are students" %&gt;</a:t>
            </a:r>
          </a:p>
          <a:p>
            <a:pPr indent="292100" algn="just" fontAlgn="base">
              <a:buClr>
                <a:schemeClr val="folHlink"/>
              </a:buClr>
              <a:buSzPct val="60000"/>
              <a:buFont typeface="Wingdings" pitchFamily="2" charset="2"/>
              <a:buNone/>
            </a:pPr>
            <a:r>
              <a:rPr lang="zh-CN" altLang="en-US" sz="3200" dirty="0" smtClean="0">
                <a:solidFill>
                  <a:srgbClr val="000000"/>
                </a:solidFill>
                <a:latin typeface="Times New Roman"/>
                <a:cs typeface="Times New Roman" pitchFamily="18" charset="0"/>
              </a:rPr>
              <a:t>可以在</a:t>
            </a:r>
            <a:r>
              <a:rPr lang="en-US" altLang="zh-CN" sz="3200" dirty="0" smtClean="0">
                <a:solidFill>
                  <a:srgbClr val="000000"/>
                </a:solidFill>
                <a:latin typeface="Times New Roman"/>
                <a:cs typeface="Times New Roman" pitchFamily="18" charset="0"/>
              </a:rPr>
              <a:t>JSP</a:t>
            </a:r>
            <a:r>
              <a:rPr lang="zh-CN" altLang="en-US" sz="3200" dirty="0" smtClean="0">
                <a:solidFill>
                  <a:srgbClr val="000000"/>
                </a:solidFill>
                <a:latin typeface="Times New Roman"/>
                <a:cs typeface="Times New Roman" pitchFamily="18" charset="0"/>
              </a:rPr>
              <a:t>页面中使用方法</a:t>
            </a:r>
            <a:r>
              <a:rPr lang="zh-CN" altLang="en-US" sz="3200" dirty="0" smtClean="0">
                <a:solidFill>
                  <a:srgbClr val="000000"/>
                </a:solidFill>
                <a:latin typeface="Times New Roman"/>
                <a:cs typeface="Times New Roman" pitchFamily="18" charset="0"/>
              </a:rPr>
              <a:t>：</a:t>
            </a:r>
            <a:r>
              <a:rPr lang="en-US" altLang="zh-CN" sz="3600" b="1" dirty="0" err="1" smtClean="0">
                <a:solidFill>
                  <a:srgbClr val="DB9125"/>
                </a:solidFill>
              </a:rPr>
              <a:t>getServletInfo</a:t>
            </a:r>
            <a:r>
              <a:rPr lang="en-US" altLang="zh-CN" sz="3600" b="1" dirty="0" smtClean="0">
                <a:solidFill>
                  <a:srgbClr val="DB9125"/>
                </a:solidFill>
              </a:rPr>
              <a:t>();</a:t>
            </a:r>
          </a:p>
          <a:p>
            <a:pPr indent="292100" algn="just" fontAlgn="base">
              <a:buClr>
                <a:schemeClr val="folHlink"/>
              </a:buClr>
              <a:buSzPct val="60000"/>
              <a:buFont typeface="Wingdings" pitchFamily="2" charset="2"/>
              <a:buNone/>
            </a:pPr>
            <a:r>
              <a:rPr lang="zh-CN" altLang="en-US" sz="3200" dirty="0" smtClean="0">
                <a:solidFill>
                  <a:srgbClr val="000000"/>
                </a:solidFill>
                <a:latin typeface="Times New Roman"/>
                <a:cs typeface="Times New Roman" pitchFamily="18" charset="0"/>
              </a:rPr>
              <a:t> 获取</a:t>
            </a:r>
            <a:r>
              <a:rPr lang="en-US" altLang="zh-CN" sz="3200" dirty="0" smtClean="0">
                <a:solidFill>
                  <a:srgbClr val="000000"/>
                </a:solidFill>
                <a:latin typeface="Times New Roman"/>
                <a:cs typeface="Times New Roman" pitchFamily="18" charset="0"/>
              </a:rPr>
              <a:t>info</a:t>
            </a:r>
            <a:r>
              <a:rPr lang="zh-CN" altLang="en-US" sz="3200" dirty="0" smtClean="0">
                <a:solidFill>
                  <a:srgbClr val="000000"/>
                </a:solidFill>
                <a:latin typeface="Times New Roman"/>
                <a:cs typeface="Times New Roman" pitchFamily="18" charset="0"/>
              </a:rPr>
              <a:t>属性的属性值。</a:t>
            </a:r>
          </a:p>
          <a:p>
            <a:pPr indent="292100" algn="just" fontAlgn="base">
              <a:buClr>
                <a:schemeClr val="folHlink"/>
              </a:buClr>
              <a:buSzPct val="60000"/>
              <a:buFont typeface="Wingdings" pitchFamily="2" charset="2"/>
              <a:buNone/>
            </a:pPr>
            <a:r>
              <a:rPr lang="zh-CN" altLang="en-US" sz="3200" b="1" dirty="0" smtClean="0">
                <a:solidFill>
                  <a:srgbClr val="0000FF"/>
                </a:solidFill>
                <a:latin typeface="仿宋" pitchFamily="49" charset="-122"/>
                <a:ea typeface="仿宋" pitchFamily="49" charset="-122"/>
              </a:rPr>
              <a:t>注意：当</a:t>
            </a:r>
            <a:r>
              <a:rPr lang="en-US" altLang="zh-CN" sz="3200" b="1" dirty="0" smtClean="0">
                <a:solidFill>
                  <a:srgbClr val="0000FF"/>
                </a:solidFill>
                <a:latin typeface="仿宋" pitchFamily="49" charset="-122"/>
                <a:ea typeface="仿宋" pitchFamily="49" charset="-122"/>
              </a:rPr>
              <a:t>JSP</a:t>
            </a:r>
            <a:r>
              <a:rPr lang="zh-CN" altLang="en-US" sz="3200" b="1" dirty="0" smtClean="0">
                <a:solidFill>
                  <a:srgbClr val="0000FF"/>
                </a:solidFill>
                <a:latin typeface="仿宋" pitchFamily="49" charset="-122"/>
                <a:ea typeface="仿宋" pitchFamily="49" charset="-122"/>
              </a:rPr>
              <a:t>页面被转译成</a:t>
            </a:r>
            <a:r>
              <a:rPr lang="en-US" altLang="zh-CN" sz="2800" b="1" dirty="0" smtClean="0">
                <a:solidFill>
                  <a:srgbClr val="0000FF"/>
                </a:solidFill>
                <a:latin typeface="仿宋" pitchFamily="49" charset="-122"/>
                <a:ea typeface="仿宋" pitchFamily="49" charset="-122"/>
              </a:rPr>
              <a:t>Java</a:t>
            </a:r>
            <a:r>
              <a:rPr lang="zh-CN" altLang="en-US" sz="2800" b="1" dirty="0" smtClean="0">
                <a:solidFill>
                  <a:srgbClr val="0000FF"/>
                </a:solidFill>
                <a:latin typeface="仿宋" pitchFamily="49" charset="-122"/>
                <a:ea typeface="仿宋" pitchFamily="49" charset="-122"/>
              </a:rPr>
              <a:t>文件时，转译成的类是</a:t>
            </a:r>
            <a:r>
              <a:rPr lang="en-US" altLang="zh-CN" sz="2800" b="1" dirty="0" err="1" smtClean="0">
                <a:solidFill>
                  <a:srgbClr val="0000FF"/>
                </a:solidFill>
                <a:latin typeface="仿宋" pitchFamily="49" charset="-122"/>
                <a:ea typeface="仿宋" pitchFamily="49" charset="-122"/>
              </a:rPr>
              <a:t>Servlet</a:t>
            </a:r>
            <a:r>
              <a:rPr lang="zh-CN" altLang="en-US" sz="2800" b="1" dirty="0" smtClean="0">
                <a:solidFill>
                  <a:srgbClr val="0000FF"/>
                </a:solidFill>
                <a:latin typeface="仿宋" pitchFamily="49" charset="-122"/>
                <a:ea typeface="仿宋" pitchFamily="49" charset="-122"/>
              </a:rPr>
              <a:t>的一个子类，所以在</a:t>
            </a:r>
            <a:r>
              <a:rPr lang="en-US" altLang="zh-CN" sz="2800" b="1" dirty="0" smtClean="0">
                <a:solidFill>
                  <a:srgbClr val="0000FF"/>
                </a:solidFill>
                <a:latin typeface="仿宋" pitchFamily="49" charset="-122"/>
                <a:ea typeface="仿宋" pitchFamily="49" charset="-122"/>
              </a:rPr>
              <a:t>JSP</a:t>
            </a:r>
            <a:r>
              <a:rPr lang="zh-CN" altLang="en-US" sz="2800" b="1" dirty="0" smtClean="0">
                <a:solidFill>
                  <a:srgbClr val="0000FF"/>
                </a:solidFill>
                <a:latin typeface="仿宋" pitchFamily="49" charset="-122"/>
                <a:ea typeface="仿宋" pitchFamily="49" charset="-122"/>
              </a:rPr>
              <a:t>页面中可以使用</a:t>
            </a:r>
            <a:r>
              <a:rPr lang="en-US" altLang="zh-CN" sz="2800" b="1" dirty="0" err="1" smtClean="0">
                <a:solidFill>
                  <a:srgbClr val="0000FF"/>
                </a:solidFill>
                <a:latin typeface="仿宋" pitchFamily="49" charset="-122"/>
                <a:ea typeface="仿宋" pitchFamily="49" charset="-122"/>
              </a:rPr>
              <a:t>Servlet</a:t>
            </a:r>
            <a:r>
              <a:rPr lang="zh-CN" altLang="en-US" sz="2800" b="1" dirty="0" smtClean="0">
                <a:solidFill>
                  <a:srgbClr val="0000FF"/>
                </a:solidFill>
                <a:latin typeface="仿宋" pitchFamily="49" charset="-122"/>
                <a:ea typeface="仿宋" pitchFamily="49" charset="-122"/>
              </a:rPr>
              <a:t>类的方法：</a:t>
            </a:r>
            <a:r>
              <a:rPr lang="en-US" altLang="zh-CN" sz="2800" b="1" dirty="0" err="1" smtClean="0">
                <a:solidFill>
                  <a:srgbClr val="0000FF"/>
                </a:solidFill>
                <a:latin typeface="仿宋" pitchFamily="49" charset="-122"/>
                <a:ea typeface="仿宋" pitchFamily="49" charset="-122"/>
              </a:rPr>
              <a:t>getServletInfo</a:t>
            </a:r>
            <a:r>
              <a:rPr lang="en-US" altLang="zh-CN" sz="2800" b="1" dirty="0" smtClean="0">
                <a:solidFill>
                  <a:srgbClr val="0000FF"/>
                </a:solidFill>
                <a:latin typeface="仿宋" pitchFamily="49" charset="-122"/>
                <a:ea typeface="仿宋" pitchFamily="49" charset="-122"/>
              </a:rPr>
              <a:t>()</a:t>
            </a:r>
            <a:r>
              <a:rPr lang="zh-CN" altLang="en-US" sz="2800" b="1" dirty="0" smtClean="0">
                <a:solidFill>
                  <a:srgbClr val="0000FF"/>
                </a:solidFill>
                <a:latin typeface="仿宋" pitchFamily="49" charset="-122"/>
                <a:ea typeface="仿宋" pitchFamily="49" charset="-122"/>
              </a:rPr>
              <a:t>。</a:t>
            </a:r>
            <a:endParaRPr lang="zh-CN" altLang="en-US" sz="2800" b="1" dirty="0">
              <a:solidFill>
                <a:srgbClr val="0000FF"/>
              </a:solidFill>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28</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2_9 </a:t>
            </a:r>
            <a:endParaRPr lang="en-US" altLang="zh-CN" sz="2800" dirty="0"/>
          </a:p>
        </p:txBody>
      </p:sp>
      <p:sp>
        <p:nvSpPr>
          <p:cNvPr id="9" name="Rectangle 6"/>
          <p:cNvSpPr>
            <a:spLocks noChangeArrowheads="1"/>
          </p:cNvSpPr>
          <p:nvPr/>
        </p:nvSpPr>
        <p:spPr bwMode="auto">
          <a:xfrm>
            <a:off x="100572" y="802958"/>
            <a:ext cx="8995642" cy="1384995"/>
          </a:xfrm>
          <a:prstGeom prst="rect">
            <a:avLst/>
          </a:prstGeom>
          <a:noFill/>
          <a:ln w="9525">
            <a:noFill/>
            <a:miter lim="800000"/>
            <a:headEnd/>
            <a:tailEnd/>
          </a:ln>
          <a:effectLst/>
        </p:spPr>
        <p:txBody>
          <a:bodyPr wrap="square" anchor="b">
            <a:spAutoFit/>
          </a:bodyPr>
          <a:lstStyle/>
          <a:p>
            <a:pPr algn="just">
              <a:spcBef>
                <a:spcPts val="600"/>
              </a:spcBef>
            </a:pPr>
            <a:r>
              <a:rPr lang="zh-CN" altLang="en-US" sz="2800" dirty="0" smtClean="0"/>
              <a:t>          </a:t>
            </a:r>
            <a:r>
              <a:rPr lang="en-US" altLang="zh-CN" sz="2800" dirty="0" smtClean="0"/>
              <a:t> </a:t>
            </a:r>
            <a:r>
              <a:rPr lang="zh-CN" altLang="en-US" sz="2800" dirty="0" smtClean="0"/>
              <a:t>例子</a:t>
            </a:r>
            <a:r>
              <a:rPr lang="en-US" sz="2800" dirty="0" smtClean="0"/>
              <a:t>2_9</a:t>
            </a:r>
            <a:r>
              <a:rPr lang="zh-CN" altLang="en-US" sz="2800" dirty="0" smtClean="0"/>
              <a:t>使用</a:t>
            </a:r>
            <a:r>
              <a:rPr lang="en-US" sz="2800" dirty="0" err="1" smtClean="0"/>
              <a:t>getServletInfo</a:t>
            </a:r>
            <a:r>
              <a:rPr lang="en-US" sz="2800" dirty="0" smtClean="0"/>
              <a:t>()</a:t>
            </a:r>
            <a:r>
              <a:rPr lang="zh-CN" altLang="en-US" sz="2800" dirty="0" smtClean="0"/>
              <a:t>方法获取</a:t>
            </a:r>
            <a:r>
              <a:rPr lang="en-US" sz="2800" dirty="0" smtClean="0"/>
              <a:t>info</a:t>
            </a:r>
            <a:r>
              <a:rPr lang="zh-CN" altLang="en-US" sz="2800" dirty="0" smtClean="0"/>
              <a:t>的属性值，效果</a:t>
            </a:r>
            <a:r>
              <a:rPr lang="zh-CN" altLang="en-US" sz="2800" b="1" dirty="0" smtClean="0">
                <a:hlinkClick r:id="rId2" action="ppaction://hlinksldjump" tooltip="点击出现大图"/>
              </a:rPr>
              <a:t>如图</a:t>
            </a:r>
            <a:r>
              <a:rPr lang="en-US" sz="2800" b="1" dirty="0" smtClean="0">
                <a:hlinkClick r:id="rId2" action="ppaction://hlinksldjump" tooltip="点击出现大图"/>
              </a:rPr>
              <a:t>2.8</a:t>
            </a:r>
            <a:r>
              <a:rPr lang="zh-CN" altLang="en-US" sz="2800" b="1" dirty="0" smtClean="0">
                <a:hlinkClick r:id="rId2" action="ppaction://hlinksldjump" tooltip="点击出现大图"/>
              </a:rPr>
              <a:t>所示</a:t>
            </a:r>
            <a:r>
              <a:rPr lang="zh-CN" altLang="en-US" sz="2800" dirty="0" smtClean="0"/>
              <a:t>（需要将一幅图像</a:t>
            </a:r>
            <a:r>
              <a:rPr lang="en-US" sz="2800" dirty="0" smtClean="0"/>
              <a:t>tsinghua.jpg</a:t>
            </a:r>
            <a:r>
              <a:rPr lang="zh-CN" altLang="en-US" sz="2800" dirty="0" smtClean="0"/>
              <a:t>存放到服务目录</a:t>
            </a:r>
            <a:r>
              <a:rPr lang="en-US" sz="2800" dirty="0" smtClean="0"/>
              <a:t>ch2</a:t>
            </a:r>
            <a:r>
              <a:rPr lang="zh-CN" altLang="en-US" sz="2800" dirty="0" smtClean="0"/>
              <a:t>的</a:t>
            </a:r>
            <a:r>
              <a:rPr lang="en-US" sz="2800" dirty="0" smtClean="0"/>
              <a:t>image</a:t>
            </a:r>
            <a:r>
              <a:rPr lang="zh-CN" altLang="en-US" sz="2800" dirty="0" smtClean="0"/>
              <a:t>文件夹中）</a:t>
            </a:r>
            <a:r>
              <a:rPr lang="zh-CN" altLang="en-US" sz="2800" dirty="0" smtClean="0"/>
              <a:t>。</a:t>
            </a:r>
            <a:r>
              <a:rPr lang="en-US" altLang="zh-CN" sz="2800" b="1" dirty="0" smtClean="0">
                <a:solidFill>
                  <a:srgbClr val="FF0000"/>
                </a:solidFill>
                <a:hlinkClick r:id="rId3" action="ppaction://hlinkfile" tooltip="点击查看源代码"/>
              </a:rPr>
              <a:t>example2_9.jsp</a:t>
            </a:r>
            <a:endParaRPr lang="zh-CN" altLang="en-US" sz="2800" dirty="0" smtClean="0"/>
          </a:p>
        </p:txBody>
      </p:sp>
      <p:sp>
        <p:nvSpPr>
          <p:cNvPr id="7" name="Text Box 5"/>
          <p:cNvSpPr txBox="1">
            <a:spLocks noChangeArrowheads="1"/>
          </p:cNvSpPr>
          <p:nvPr/>
        </p:nvSpPr>
        <p:spPr bwMode="auto">
          <a:xfrm>
            <a:off x="214282" y="2643182"/>
            <a:ext cx="8929718" cy="3693319"/>
          </a:xfrm>
          <a:prstGeom prst="rect">
            <a:avLst/>
          </a:prstGeom>
          <a:solidFill>
            <a:srgbClr val="DDDDDD"/>
          </a:solidFill>
          <a:ln w="9525">
            <a:noFill/>
            <a:miter lim="800000"/>
            <a:headEnd/>
            <a:tailEnd/>
          </a:ln>
          <a:effectLst/>
        </p:spPr>
        <p:txBody>
          <a:bodyPr wrap="square" lIns="0" tIns="0" rIns="0" bIns="0" anchor="b">
            <a:spAutoFit/>
          </a:bodyPr>
          <a:lstStyle/>
          <a:p>
            <a:r>
              <a:rPr lang="en-US" sz="2400" dirty="0" smtClean="0"/>
              <a:t>&lt;%@ page </a:t>
            </a:r>
            <a:r>
              <a:rPr lang="en-US" sz="2400" dirty="0" err="1" smtClean="0"/>
              <a:t>contentType</a:t>
            </a:r>
            <a:r>
              <a:rPr lang="en-US" sz="2400" dirty="0" smtClean="0"/>
              <a:t>="text/</a:t>
            </a:r>
            <a:r>
              <a:rPr lang="en-US" sz="2400" dirty="0" err="1" smtClean="0"/>
              <a:t>html;charset</a:t>
            </a:r>
            <a:r>
              <a:rPr lang="en-US" sz="2400" dirty="0" smtClean="0"/>
              <a:t>=gb2312" %&gt;</a:t>
            </a:r>
            <a:endParaRPr lang="zh-CN" altLang="en-US" sz="2400" dirty="0" smtClean="0"/>
          </a:p>
          <a:p>
            <a:r>
              <a:rPr lang="en-US" sz="2400" dirty="0" smtClean="0"/>
              <a:t>&lt;%@ page info="</a:t>
            </a:r>
            <a:r>
              <a:rPr lang="zh-CN" altLang="en-US" sz="2400" dirty="0" smtClean="0"/>
              <a:t>清华大学图像</a:t>
            </a:r>
            <a:r>
              <a:rPr lang="en-US" sz="2400" dirty="0" smtClean="0"/>
              <a:t>tsinghua.jpg" %&gt;</a:t>
            </a:r>
            <a:endParaRPr lang="zh-CN" altLang="en-US" sz="2400" dirty="0" smtClean="0"/>
          </a:p>
          <a:p>
            <a:r>
              <a:rPr lang="en-US" sz="2400" dirty="0" smtClean="0"/>
              <a:t>&lt;%  String s=</a:t>
            </a:r>
            <a:r>
              <a:rPr lang="en-US" sz="2400" dirty="0" err="1" smtClean="0"/>
              <a:t>getServletInfo</a:t>
            </a:r>
            <a:r>
              <a:rPr lang="en-US" sz="2400" dirty="0" smtClean="0"/>
              <a:t>();</a:t>
            </a:r>
            <a:endParaRPr lang="zh-CN" altLang="en-US" sz="2400" dirty="0" smtClean="0"/>
          </a:p>
          <a:p>
            <a:r>
              <a:rPr lang="en-US" sz="2400" dirty="0" smtClean="0"/>
              <a:t>    String </a:t>
            </a:r>
            <a:r>
              <a:rPr lang="en-US" sz="2400" dirty="0" err="1" smtClean="0"/>
              <a:t>str</a:t>
            </a:r>
            <a:r>
              <a:rPr lang="en-US" sz="2400" dirty="0" smtClean="0"/>
              <a:t>[]=</a:t>
            </a:r>
            <a:r>
              <a:rPr lang="en-US" sz="2400" dirty="0" err="1" smtClean="0"/>
              <a:t>s.split</a:t>
            </a:r>
            <a:r>
              <a:rPr lang="en-US" sz="2400" dirty="0" smtClean="0"/>
              <a:t>("</a:t>
            </a:r>
            <a:r>
              <a:rPr lang="zh-CN" altLang="en-US" sz="2400" dirty="0" smtClean="0"/>
              <a:t>图像</a:t>
            </a:r>
            <a:r>
              <a:rPr lang="en-US" sz="2400" dirty="0" smtClean="0"/>
              <a:t>");</a:t>
            </a:r>
            <a:endParaRPr lang="zh-CN" altLang="en-US" sz="2400" dirty="0" smtClean="0"/>
          </a:p>
          <a:p>
            <a:r>
              <a:rPr lang="en-US" sz="2400" dirty="0" smtClean="0"/>
              <a:t>%&gt;</a:t>
            </a:r>
            <a:endParaRPr lang="zh-CN" altLang="en-US" sz="2400" dirty="0" smtClean="0"/>
          </a:p>
          <a:p>
            <a:r>
              <a:rPr lang="en-US" sz="2400" dirty="0" smtClean="0"/>
              <a:t>&lt;HTML&gt;&lt;center&gt;</a:t>
            </a:r>
            <a:endParaRPr lang="zh-CN" altLang="en-US" sz="2400" dirty="0" smtClean="0"/>
          </a:p>
          <a:p>
            <a:r>
              <a:rPr lang="en-US" sz="2400" dirty="0" smtClean="0"/>
              <a:t>&lt;body background="image/&lt;%=</a:t>
            </a:r>
            <a:r>
              <a:rPr lang="en-US" sz="2400" dirty="0" err="1" smtClean="0"/>
              <a:t>str</a:t>
            </a:r>
            <a:r>
              <a:rPr lang="en-US" sz="2400" dirty="0" smtClean="0"/>
              <a:t>[1]%&gt;"&gt;&lt;font Size=4&gt;</a:t>
            </a:r>
            <a:endParaRPr lang="zh-CN" altLang="en-US" sz="2400" dirty="0" smtClean="0"/>
          </a:p>
          <a:p>
            <a:r>
              <a:rPr lang="en-US" sz="2400" dirty="0" smtClean="0"/>
              <a:t>&lt;</a:t>
            </a:r>
            <a:r>
              <a:rPr lang="en-US" sz="2400" dirty="0" err="1" smtClean="0"/>
              <a:t>br</a:t>
            </a:r>
            <a:r>
              <a:rPr lang="en-US" sz="2400" dirty="0" smtClean="0"/>
              <a:t>&gt;&lt;%=</a:t>
            </a:r>
            <a:r>
              <a:rPr lang="en-US" sz="2400" dirty="0" err="1" smtClean="0"/>
              <a:t>str</a:t>
            </a:r>
            <a:r>
              <a:rPr lang="en-US" sz="2400" dirty="0" smtClean="0"/>
              <a:t>[0] %&gt;</a:t>
            </a:r>
            <a:r>
              <a:rPr lang="zh-CN" altLang="en-US" sz="2400" dirty="0" smtClean="0"/>
              <a:t>出版社是中国著名出版社</a:t>
            </a:r>
          </a:p>
          <a:p>
            <a:r>
              <a:rPr lang="en-US" sz="2400" dirty="0" smtClean="0"/>
              <a:t>&lt;</a:t>
            </a:r>
            <a:r>
              <a:rPr lang="en-US" sz="2400" dirty="0" err="1" smtClean="0"/>
              <a:t>br</a:t>
            </a:r>
            <a:r>
              <a:rPr lang="en-US" sz="2400" dirty="0" smtClean="0"/>
              <a:t>&gt;&lt;%=</a:t>
            </a:r>
            <a:r>
              <a:rPr lang="en-US" sz="2400" dirty="0" err="1" smtClean="0"/>
              <a:t>str</a:t>
            </a:r>
            <a:r>
              <a:rPr lang="en-US" sz="2400" dirty="0" smtClean="0"/>
              <a:t>[0] %&gt;</a:t>
            </a:r>
            <a:r>
              <a:rPr lang="zh-CN" altLang="en-US" sz="2400" dirty="0" smtClean="0"/>
              <a:t>是全国著名的高等学府</a:t>
            </a:r>
          </a:p>
          <a:p>
            <a:r>
              <a:rPr lang="en-US" sz="2400" dirty="0" smtClean="0"/>
              <a:t>&lt;/font&gt;&lt;/body&gt;&lt;/center&gt;&lt;HTML&gt;</a:t>
            </a:r>
            <a:endParaRPr lang="zh-CN" altLang="en-US" sz="24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29</a:t>
            </a:fld>
            <a:endParaRPr lang="en-US" altLang="zh-CN"/>
          </a:p>
        </p:txBody>
      </p:sp>
      <p:sp>
        <p:nvSpPr>
          <p:cNvPr id="19466" name="Rectangle 10"/>
          <p:cNvSpPr>
            <a:spLocks noGrp="1" noChangeArrowheads="1"/>
          </p:cNvSpPr>
          <p:nvPr>
            <p:ph type="title"/>
          </p:nvPr>
        </p:nvSpPr>
        <p:spPr>
          <a:xfrm>
            <a:off x="131460" y="116378"/>
            <a:ext cx="6858016" cy="642942"/>
          </a:xfrm>
          <a:noFill/>
          <a:ln/>
        </p:spPr>
        <p:txBody>
          <a:bodyPr>
            <a:normAutofit/>
          </a:bodyPr>
          <a:lstStyle/>
          <a:p>
            <a:pPr algn="l"/>
            <a:r>
              <a:rPr lang="en-US" altLang="zh-CN" sz="3200" b="1" dirty="0" smtClean="0"/>
              <a:t>   </a:t>
            </a:r>
            <a:r>
              <a:rPr lang="en-US" altLang="zh-CN" sz="3200" b="1" dirty="0" smtClean="0"/>
              <a:t>2.6.2  include </a:t>
            </a:r>
            <a:r>
              <a:rPr lang="zh-CN" altLang="en-US" sz="3200" b="1" dirty="0" smtClean="0"/>
              <a:t>指令标记</a:t>
            </a:r>
            <a:endParaRPr lang="zh-CN" altLang="en-US" sz="3600" b="1" dirty="0">
              <a:latin typeface="宋体" pitchFamily="2" charset="-122"/>
            </a:endParaRPr>
          </a:p>
        </p:txBody>
      </p:sp>
      <p:sp>
        <p:nvSpPr>
          <p:cNvPr id="8" name="Text Box 15"/>
          <p:cNvSpPr txBox="1">
            <a:spLocks noChangeArrowheads="1"/>
          </p:cNvSpPr>
          <p:nvPr/>
        </p:nvSpPr>
        <p:spPr bwMode="auto">
          <a:xfrm>
            <a:off x="101327" y="809138"/>
            <a:ext cx="8921631" cy="6124754"/>
          </a:xfrm>
          <a:prstGeom prst="rect">
            <a:avLst/>
          </a:prstGeom>
          <a:noFill/>
          <a:ln w="9525">
            <a:noFill/>
            <a:miter lim="800000"/>
            <a:headEnd/>
            <a:tailEnd/>
          </a:ln>
          <a:effectLst/>
        </p:spPr>
        <p:txBody>
          <a:bodyPr wrap="square">
            <a:spAutoFit/>
          </a:bodyPr>
          <a:lstStyle/>
          <a:p>
            <a:pPr algn="just"/>
            <a:r>
              <a:rPr lang="zh-CN" altLang="en-US" sz="2800" dirty="0" smtClean="0"/>
              <a:t>语法</a:t>
            </a:r>
            <a:r>
              <a:rPr lang="zh-CN" altLang="en-US" sz="2800" dirty="0" smtClean="0"/>
              <a:t>格式       </a:t>
            </a:r>
            <a:r>
              <a:rPr lang="en-US" altLang="zh-CN" sz="2800" b="1" dirty="0" smtClean="0">
                <a:solidFill>
                  <a:srgbClr val="DB9125"/>
                </a:solidFill>
              </a:rPr>
              <a:t>&lt;%@ </a:t>
            </a:r>
            <a:r>
              <a:rPr lang="en-US" altLang="zh-CN" sz="2800" b="1" dirty="0" smtClean="0">
                <a:solidFill>
                  <a:srgbClr val="DB9125"/>
                </a:solidFill>
              </a:rPr>
              <a:t>include file= "</a:t>
            </a:r>
            <a:r>
              <a:rPr lang="zh-CN" altLang="en-US" sz="2800" b="1" dirty="0" smtClean="0">
                <a:solidFill>
                  <a:srgbClr val="DB9125"/>
                </a:solidFill>
              </a:rPr>
              <a:t>文件的</a:t>
            </a:r>
            <a:r>
              <a:rPr lang="en-US" altLang="zh-CN" sz="2800" b="1" dirty="0" smtClean="0">
                <a:solidFill>
                  <a:srgbClr val="DB9125"/>
                </a:solidFill>
              </a:rPr>
              <a:t>URL " %&gt;</a:t>
            </a:r>
            <a:endParaRPr lang="zh-CN" altLang="en-US" sz="2800" b="1" dirty="0" smtClean="0">
              <a:solidFill>
                <a:srgbClr val="DB9125"/>
              </a:solidFill>
            </a:endParaRPr>
          </a:p>
          <a:p>
            <a:pPr algn="just"/>
            <a:r>
              <a:rPr lang="en-US" sz="2800" dirty="0" smtClean="0"/>
              <a:t>      include</a:t>
            </a:r>
            <a:r>
              <a:rPr lang="zh-CN" altLang="en-US" sz="2800" dirty="0" smtClean="0"/>
              <a:t>指令标记的作用是在</a:t>
            </a:r>
            <a:r>
              <a:rPr lang="en-US" sz="2800" dirty="0" smtClean="0"/>
              <a:t>JSP</a:t>
            </a:r>
            <a:r>
              <a:rPr lang="zh-CN" altLang="en-US" sz="2800" dirty="0" smtClean="0"/>
              <a:t>页面出现该指令的位置处，静态插入一个</a:t>
            </a:r>
            <a:r>
              <a:rPr lang="zh-CN" altLang="en-US" sz="2800" dirty="0" smtClean="0"/>
              <a:t>文件</a:t>
            </a:r>
            <a:r>
              <a:rPr lang="en-US" altLang="zh-CN" sz="2800" dirty="0" smtClean="0"/>
              <a:t>.</a:t>
            </a:r>
          </a:p>
          <a:p>
            <a:pPr algn="just"/>
            <a:r>
              <a:rPr lang="zh-CN" altLang="en-US" sz="2800" dirty="0" smtClean="0">
                <a:solidFill>
                  <a:srgbClr val="000000"/>
                </a:solidFill>
                <a:latin typeface="宋体" pitchFamily="2" charset="-122"/>
              </a:rPr>
              <a:t>   所谓</a:t>
            </a:r>
            <a:r>
              <a:rPr lang="zh-CN" altLang="en-US" sz="2800" dirty="0" smtClean="0">
                <a:solidFill>
                  <a:srgbClr val="000000"/>
                </a:solidFill>
                <a:latin typeface="宋体" pitchFamily="2" charset="-122"/>
              </a:rPr>
              <a:t>静态插入，就是当前</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页面和插入的文件合并成一个新的</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页面，然后</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引擎再将这个新的</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页面转译成</a:t>
            </a:r>
            <a:r>
              <a:rPr lang="en-US" altLang="zh-CN" sz="2800" dirty="0" smtClean="0">
                <a:solidFill>
                  <a:srgbClr val="000000"/>
                </a:solidFill>
                <a:latin typeface="宋体" pitchFamily="2" charset="-122"/>
              </a:rPr>
              <a:t>Java</a:t>
            </a:r>
            <a:r>
              <a:rPr lang="zh-CN" altLang="en-US" sz="2800" dirty="0" smtClean="0">
                <a:solidFill>
                  <a:srgbClr val="000000"/>
                </a:solidFill>
                <a:latin typeface="宋体" pitchFamily="2" charset="-122"/>
              </a:rPr>
              <a:t>文件。因此，插入文件后，必须保证新合并成的</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页面符合</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语法规则，即能够成为一个</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页面文件。比如，被插入的文件是一个</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页面，该</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页面使用</a:t>
            </a:r>
            <a:r>
              <a:rPr lang="en-US" altLang="zh-CN" sz="2800" dirty="0" smtClean="0">
                <a:solidFill>
                  <a:srgbClr val="000000"/>
                </a:solidFill>
                <a:latin typeface="宋体" pitchFamily="2" charset="-122"/>
              </a:rPr>
              <a:t>page</a:t>
            </a:r>
            <a:r>
              <a:rPr lang="zh-CN" altLang="en-US" sz="2800" dirty="0" smtClean="0">
                <a:solidFill>
                  <a:srgbClr val="000000"/>
                </a:solidFill>
                <a:latin typeface="宋体" pitchFamily="2" charset="-122"/>
              </a:rPr>
              <a:t>指令为</a:t>
            </a:r>
            <a:r>
              <a:rPr lang="en-US" altLang="zh-CN" sz="2800" dirty="0" err="1" smtClean="0">
                <a:solidFill>
                  <a:srgbClr val="000000"/>
                </a:solidFill>
                <a:latin typeface="宋体" pitchFamily="2" charset="-122"/>
              </a:rPr>
              <a:t>contentType</a:t>
            </a:r>
            <a:r>
              <a:rPr lang="en-US" altLang="zh-CN" sz="2800" dirty="0" smtClean="0">
                <a:solidFill>
                  <a:srgbClr val="000000"/>
                </a:solidFill>
                <a:latin typeface="宋体" pitchFamily="2" charset="-122"/>
              </a:rPr>
              <a:t> </a:t>
            </a:r>
            <a:r>
              <a:rPr lang="zh-CN" altLang="en-US" sz="2800" dirty="0" smtClean="0">
                <a:solidFill>
                  <a:srgbClr val="000000"/>
                </a:solidFill>
                <a:latin typeface="宋体" pitchFamily="2" charset="-122"/>
              </a:rPr>
              <a:t>属性设置了的值</a:t>
            </a:r>
            <a:r>
              <a:rPr lang="zh-CN" altLang="en-US" sz="2800" dirty="0" smtClean="0">
                <a:solidFill>
                  <a:srgbClr val="000000"/>
                </a:solidFill>
                <a:latin typeface="宋体" pitchFamily="2" charset="-122"/>
              </a:rPr>
              <a:t>： </a:t>
            </a:r>
            <a:r>
              <a:rPr lang="en-US" altLang="zh-CN" sz="2800" b="1" dirty="0" smtClean="0">
                <a:solidFill>
                  <a:srgbClr val="DB9125"/>
                </a:solidFill>
              </a:rPr>
              <a:t>&lt;%@ </a:t>
            </a:r>
            <a:r>
              <a:rPr lang="en-US" altLang="zh-CN" sz="2800" b="1" dirty="0" smtClean="0">
                <a:solidFill>
                  <a:srgbClr val="DB9125"/>
                </a:solidFill>
              </a:rPr>
              <a:t>page </a:t>
            </a:r>
            <a:r>
              <a:rPr lang="en-US" altLang="zh-CN" sz="2800" b="1" dirty="0" err="1" smtClean="0">
                <a:solidFill>
                  <a:srgbClr val="DB9125"/>
                </a:solidFill>
              </a:rPr>
              <a:t>contentType</a:t>
            </a:r>
            <a:r>
              <a:rPr lang="en-US" altLang="zh-CN" sz="2800" b="1" dirty="0" smtClean="0">
                <a:solidFill>
                  <a:srgbClr val="DB9125"/>
                </a:solidFill>
              </a:rPr>
              <a:t>="application/</a:t>
            </a:r>
            <a:r>
              <a:rPr lang="en-US" altLang="zh-CN" sz="2800" b="1" dirty="0" err="1" smtClean="0">
                <a:solidFill>
                  <a:srgbClr val="DB9125"/>
                </a:solidFill>
              </a:rPr>
              <a:t>msword</a:t>
            </a:r>
            <a:r>
              <a:rPr lang="en-US" altLang="zh-CN" sz="2800" b="1" dirty="0" smtClean="0">
                <a:solidFill>
                  <a:srgbClr val="DB9125"/>
                </a:solidFill>
              </a:rPr>
              <a:t>" </a:t>
            </a:r>
            <a:r>
              <a:rPr lang="en-US" altLang="zh-CN" sz="2800" b="1" dirty="0" smtClean="0">
                <a:solidFill>
                  <a:srgbClr val="DB9125"/>
                </a:solidFill>
              </a:rPr>
              <a:t>%&gt;  </a:t>
            </a:r>
            <a:r>
              <a:rPr lang="zh-CN" altLang="en-US" sz="2800" dirty="0" smtClean="0">
                <a:solidFill>
                  <a:srgbClr val="000000"/>
                </a:solidFill>
                <a:latin typeface="宋体" pitchFamily="2" charset="-122"/>
              </a:rPr>
              <a:t>那么</a:t>
            </a:r>
            <a:r>
              <a:rPr lang="zh-CN" altLang="en-US" sz="2800" dirty="0" smtClean="0">
                <a:solidFill>
                  <a:srgbClr val="000000"/>
                </a:solidFill>
                <a:latin typeface="宋体" pitchFamily="2" charset="-122"/>
              </a:rPr>
              <a:t>，合并后的</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页面就两次使用</a:t>
            </a:r>
            <a:r>
              <a:rPr lang="en-US" altLang="zh-CN" sz="2800" dirty="0" smtClean="0">
                <a:solidFill>
                  <a:srgbClr val="000000"/>
                </a:solidFill>
                <a:latin typeface="宋体" pitchFamily="2" charset="-122"/>
              </a:rPr>
              <a:t>page</a:t>
            </a:r>
            <a:r>
              <a:rPr lang="zh-CN" altLang="en-US" sz="2800" dirty="0" smtClean="0">
                <a:solidFill>
                  <a:srgbClr val="000000"/>
                </a:solidFill>
                <a:latin typeface="宋体" pitchFamily="2" charset="-122"/>
              </a:rPr>
              <a:t>指令为</a:t>
            </a:r>
            <a:r>
              <a:rPr lang="en-US" altLang="zh-CN" sz="2800" dirty="0" err="1" smtClean="0">
                <a:solidFill>
                  <a:srgbClr val="000000"/>
                </a:solidFill>
                <a:latin typeface="宋体" pitchFamily="2" charset="-122"/>
              </a:rPr>
              <a:t>contentType</a:t>
            </a:r>
            <a:r>
              <a:rPr lang="zh-CN" altLang="en-US" sz="2800" dirty="0" smtClean="0">
                <a:solidFill>
                  <a:srgbClr val="000000"/>
                </a:solidFill>
                <a:latin typeface="宋体" pitchFamily="2" charset="-122"/>
              </a:rPr>
              <a:t>属性设置了不同的属性值，导致出现语法错误。因为</a:t>
            </a:r>
            <a:r>
              <a:rPr lang="en-US" altLang="zh-CN" sz="2800" dirty="0" smtClean="0">
                <a:solidFill>
                  <a:srgbClr val="000000"/>
                </a:solidFill>
                <a:latin typeface="宋体" pitchFamily="2" charset="-122"/>
              </a:rPr>
              <a:t>JSP</a:t>
            </a:r>
            <a:r>
              <a:rPr lang="zh-CN" altLang="en-US" sz="2800" dirty="0" smtClean="0">
                <a:solidFill>
                  <a:srgbClr val="000000"/>
                </a:solidFill>
                <a:latin typeface="宋体" pitchFamily="2" charset="-122"/>
              </a:rPr>
              <a:t>页面中的</a:t>
            </a:r>
            <a:r>
              <a:rPr lang="en-US" altLang="zh-CN" sz="2800" dirty="0" smtClean="0">
                <a:solidFill>
                  <a:srgbClr val="000000"/>
                </a:solidFill>
                <a:latin typeface="宋体" pitchFamily="2" charset="-122"/>
              </a:rPr>
              <a:t>page</a:t>
            </a:r>
            <a:r>
              <a:rPr lang="zh-CN" altLang="en-US" sz="2800" dirty="0" smtClean="0">
                <a:solidFill>
                  <a:srgbClr val="000000"/>
                </a:solidFill>
                <a:latin typeface="宋体" pitchFamily="2" charset="-122"/>
              </a:rPr>
              <a:t>指令只能为</a:t>
            </a:r>
            <a:r>
              <a:rPr lang="en-US" altLang="zh-CN" sz="2800" dirty="0" err="1" smtClean="0">
                <a:solidFill>
                  <a:srgbClr val="000000"/>
                </a:solidFill>
                <a:latin typeface="宋体" pitchFamily="2" charset="-122"/>
              </a:rPr>
              <a:t>contentType</a:t>
            </a:r>
            <a:r>
              <a:rPr lang="zh-CN" altLang="en-US" sz="2800" dirty="0" smtClean="0">
                <a:solidFill>
                  <a:srgbClr val="000000"/>
                </a:solidFill>
                <a:latin typeface="宋体" pitchFamily="2" charset="-122"/>
              </a:rPr>
              <a:t>指定一个值</a:t>
            </a:r>
            <a:r>
              <a:rPr lang="zh-CN" altLang="en-US" sz="2800" dirty="0" smtClean="0">
                <a:solidFill>
                  <a:srgbClr val="000000"/>
                </a:solidFill>
                <a:latin typeface="宋体" pitchFamily="2" charset="-122"/>
              </a:rPr>
              <a:t>。</a:t>
            </a:r>
            <a:endParaRPr lang="en-US" altLang="zh-CN" sz="2800" dirty="0" smtClean="0">
              <a:solidFill>
                <a:srgbClr val="000000"/>
              </a:solidFill>
              <a:latin typeface="宋体" pitchFamily="2" charset="-122"/>
            </a:endParaRPr>
          </a:p>
          <a:p>
            <a:pPr algn="just"/>
            <a:r>
              <a:rPr lang="zh-CN" altLang="en-US" sz="2800" dirty="0" smtClean="0"/>
              <a:t>         使用</a:t>
            </a:r>
            <a:r>
              <a:rPr lang="en-US" sz="2800" dirty="0" smtClean="0"/>
              <a:t>include</a:t>
            </a:r>
            <a:r>
              <a:rPr lang="zh-CN" altLang="en-US" sz="2800" dirty="0" smtClean="0"/>
              <a:t>指令可以实现代码的复用。</a:t>
            </a:r>
            <a:endParaRPr lang="en-US" altLang="zh-CN" sz="2800" dirty="0">
              <a:solidFill>
                <a:srgbClr val="000000"/>
              </a:solidFill>
              <a:latin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3</a:t>
            </a:fld>
            <a:endParaRPr lang="en-US" altLang="zh-CN"/>
          </a:p>
        </p:txBody>
      </p:sp>
      <p:sp>
        <p:nvSpPr>
          <p:cNvPr id="2058" name="Rectangle 10"/>
          <p:cNvSpPr>
            <a:spLocks noGrp="1" noChangeArrowheads="1"/>
          </p:cNvSpPr>
          <p:nvPr>
            <p:ph type="title"/>
          </p:nvPr>
        </p:nvSpPr>
        <p:spPr>
          <a:xfrm>
            <a:off x="609600" y="533400"/>
            <a:ext cx="6319854" cy="693738"/>
          </a:xfrm>
          <a:noFill/>
          <a:ln/>
        </p:spPr>
        <p:txBody>
          <a:bodyPr>
            <a:normAutofit/>
          </a:bodyPr>
          <a:lstStyle/>
          <a:p>
            <a:r>
              <a:rPr lang="en-US" altLang="zh-CN" sz="3600" b="1" dirty="0" smtClean="0">
                <a:solidFill>
                  <a:schemeClr val="tx1"/>
                </a:solidFill>
              </a:rPr>
              <a:t>§2.1  </a:t>
            </a:r>
            <a:r>
              <a:rPr lang="en-US" sz="3600" b="1" dirty="0" smtClean="0"/>
              <a:t>JSP  </a:t>
            </a:r>
            <a:r>
              <a:rPr lang="zh-CN" altLang="en-US" sz="3600" b="1" dirty="0" smtClean="0"/>
              <a:t>页面的基本结构</a:t>
            </a:r>
            <a:endParaRPr lang="en-US" altLang="zh-CN" sz="3600" b="1" dirty="0"/>
          </a:p>
        </p:txBody>
      </p:sp>
      <p:sp>
        <p:nvSpPr>
          <p:cNvPr id="6" name="Rectangle 6"/>
          <p:cNvSpPr>
            <a:spLocks noChangeArrowheads="1"/>
          </p:cNvSpPr>
          <p:nvPr/>
        </p:nvSpPr>
        <p:spPr bwMode="auto">
          <a:xfrm>
            <a:off x="500034" y="1285860"/>
            <a:ext cx="8286808" cy="4858253"/>
          </a:xfrm>
          <a:prstGeom prst="rect">
            <a:avLst/>
          </a:prstGeom>
          <a:noFill/>
          <a:ln w="9525">
            <a:noFill/>
            <a:miter lim="800000"/>
            <a:headEnd/>
            <a:tailEnd/>
          </a:ln>
          <a:effectLst/>
        </p:spPr>
        <p:txBody>
          <a:bodyPr wrap="square" anchor="b">
            <a:spAutoFit/>
          </a:bodyPr>
          <a:lstStyle/>
          <a:p>
            <a:pPr algn="just">
              <a:lnSpc>
                <a:spcPct val="120000"/>
              </a:lnSpc>
              <a:spcBef>
                <a:spcPct val="60000"/>
              </a:spcBef>
            </a:pPr>
            <a:r>
              <a:rPr lang="en-US" altLang="zh-CN" sz="3200" b="1" dirty="0">
                <a:solidFill>
                  <a:schemeClr val="tx1"/>
                </a:solidFill>
                <a:latin typeface="宋体" pitchFamily="2" charset="-122"/>
              </a:rPr>
              <a:t>   </a:t>
            </a:r>
            <a:r>
              <a:rPr lang="zh-CN" altLang="en-US" sz="3200" b="1" dirty="0">
                <a:solidFill>
                  <a:schemeClr val="tx1"/>
                </a:solidFill>
                <a:latin typeface="宋体" pitchFamily="2" charset="-122"/>
              </a:rPr>
              <a:t>在传统的</a:t>
            </a:r>
            <a:r>
              <a:rPr lang="en-US" altLang="zh-CN" sz="3200" b="1" dirty="0">
                <a:solidFill>
                  <a:schemeClr val="tx1"/>
                </a:solidFill>
                <a:latin typeface="宋体" pitchFamily="2" charset="-122"/>
              </a:rPr>
              <a:t>HTML</a:t>
            </a:r>
            <a:r>
              <a:rPr lang="zh-CN" altLang="en-US" sz="3200" b="1" dirty="0">
                <a:solidFill>
                  <a:schemeClr val="tx1"/>
                </a:solidFill>
                <a:latin typeface="宋体" pitchFamily="2" charset="-122"/>
              </a:rPr>
              <a:t>页面文件中加入</a:t>
            </a:r>
            <a:r>
              <a:rPr lang="en-US" altLang="zh-CN" sz="3200" b="1" dirty="0">
                <a:solidFill>
                  <a:schemeClr val="tx1"/>
                </a:solidFill>
                <a:latin typeface="宋体" pitchFamily="2" charset="-122"/>
              </a:rPr>
              <a:t>Java</a:t>
            </a:r>
            <a:r>
              <a:rPr lang="zh-CN" altLang="en-US" sz="3200" b="1" dirty="0">
                <a:solidFill>
                  <a:schemeClr val="tx1"/>
                </a:solidFill>
                <a:latin typeface="宋体" pitchFamily="2" charset="-122"/>
              </a:rPr>
              <a:t>程序片和</a:t>
            </a:r>
            <a:r>
              <a:rPr lang="en-US" altLang="zh-CN" sz="3200" b="1" dirty="0">
                <a:solidFill>
                  <a:schemeClr val="tx1"/>
                </a:solidFill>
                <a:latin typeface="宋体" pitchFamily="2" charset="-122"/>
              </a:rPr>
              <a:t>JSP</a:t>
            </a:r>
            <a:r>
              <a:rPr lang="zh-CN" altLang="en-US" sz="3200" b="1" dirty="0">
                <a:solidFill>
                  <a:schemeClr val="tx1"/>
                </a:solidFill>
                <a:latin typeface="宋体" pitchFamily="2" charset="-122"/>
              </a:rPr>
              <a:t>标签，就构成了一个</a:t>
            </a:r>
            <a:r>
              <a:rPr lang="en-US" altLang="zh-CN" sz="3200" b="1" dirty="0">
                <a:solidFill>
                  <a:schemeClr val="tx1"/>
                </a:solidFill>
                <a:latin typeface="宋体" pitchFamily="2" charset="-122"/>
              </a:rPr>
              <a:t>JSP</a:t>
            </a:r>
            <a:r>
              <a:rPr lang="zh-CN" altLang="en-US" sz="3200" b="1" dirty="0">
                <a:solidFill>
                  <a:schemeClr val="tx1"/>
                </a:solidFill>
                <a:latin typeface="宋体" pitchFamily="2" charset="-122"/>
              </a:rPr>
              <a:t>页面。</a:t>
            </a:r>
            <a:r>
              <a:rPr lang="zh-CN" altLang="en-US" sz="3200" b="1" dirty="0">
                <a:solidFill>
                  <a:schemeClr val="tx1"/>
                </a:solidFill>
              </a:rPr>
              <a:t> </a:t>
            </a:r>
          </a:p>
          <a:p>
            <a:pPr algn="just">
              <a:lnSpc>
                <a:spcPct val="120000"/>
              </a:lnSpc>
              <a:spcBef>
                <a:spcPts val="300"/>
              </a:spcBef>
            </a:pPr>
            <a:r>
              <a:rPr lang="en-US" altLang="zh-CN" sz="3200" b="1" dirty="0">
                <a:solidFill>
                  <a:schemeClr val="tx1"/>
                </a:solidFill>
              </a:rPr>
              <a:t>JSP</a:t>
            </a:r>
            <a:r>
              <a:rPr lang="zh-CN" altLang="en-US" sz="3200" b="1" dirty="0">
                <a:solidFill>
                  <a:schemeClr val="tx1"/>
                </a:solidFill>
                <a:latin typeface="宋体" pitchFamily="2" charset="-122"/>
              </a:rPr>
              <a:t>页面可由</a:t>
            </a:r>
            <a:r>
              <a:rPr lang="en-US" altLang="zh-CN" sz="3200" b="1" dirty="0">
                <a:solidFill>
                  <a:schemeClr val="tx1"/>
                </a:solidFill>
              </a:rPr>
              <a:t>5</a:t>
            </a:r>
            <a:r>
              <a:rPr lang="zh-CN" altLang="en-US" sz="3200" b="1" dirty="0">
                <a:solidFill>
                  <a:schemeClr val="tx1"/>
                </a:solidFill>
                <a:latin typeface="宋体" pitchFamily="2" charset="-122"/>
              </a:rPr>
              <a:t>种元素组合而成：</a:t>
            </a:r>
          </a:p>
          <a:p>
            <a:pPr indent="814388" algn="l" fontAlgn="base">
              <a:spcBef>
                <a:spcPct val="20000"/>
              </a:spcBef>
              <a:buClr>
                <a:schemeClr val="folHlink"/>
              </a:buClr>
              <a:buSzPct val="60000"/>
              <a:buFont typeface="Wingdings" pitchFamily="2" charset="2"/>
              <a:buNone/>
            </a:pPr>
            <a:r>
              <a:rPr lang="zh-CN" altLang="en-US" sz="3200" b="1" dirty="0">
                <a:solidFill>
                  <a:schemeClr val="tx1"/>
                </a:solidFill>
                <a:latin typeface="宋体" pitchFamily="2" charset="-122"/>
              </a:rPr>
              <a:t>①</a:t>
            </a:r>
            <a:r>
              <a:rPr lang="zh-CN" altLang="en-US" sz="3200" b="1" dirty="0">
                <a:solidFill>
                  <a:schemeClr val="tx1"/>
                </a:solidFill>
              </a:rPr>
              <a:t> </a:t>
            </a:r>
            <a:r>
              <a:rPr lang="zh-CN" altLang="en-US" sz="3200" b="1" dirty="0">
                <a:solidFill>
                  <a:srgbClr val="FF0000"/>
                </a:solidFill>
                <a:latin typeface="宋体" pitchFamily="2" charset="-122"/>
              </a:rPr>
              <a:t>普通的</a:t>
            </a:r>
            <a:r>
              <a:rPr lang="en-US" altLang="zh-CN" sz="3200" b="1" dirty="0">
                <a:solidFill>
                  <a:srgbClr val="FF0000"/>
                </a:solidFill>
              </a:rPr>
              <a:t>HTML</a:t>
            </a:r>
            <a:r>
              <a:rPr lang="zh-CN" altLang="en-US" sz="3200" b="1" dirty="0">
                <a:solidFill>
                  <a:srgbClr val="FF0000"/>
                </a:solidFill>
                <a:latin typeface="宋体" pitchFamily="2" charset="-122"/>
              </a:rPr>
              <a:t>标记符；</a:t>
            </a:r>
          </a:p>
          <a:p>
            <a:pPr indent="814388" algn="l" fontAlgn="base">
              <a:spcBef>
                <a:spcPct val="20000"/>
              </a:spcBef>
              <a:buClr>
                <a:schemeClr val="folHlink"/>
              </a:buClr>
              <a:buSzPct val="60000"/>
              <a:buFont typeface="Wingdings" pitchFamily="2" charset="2"/>
              <a:buNone/>
            </a:pPr>
            <a:r>
              <a:rPr lang="zh-CN" altLang="en-US" sz="3200" b="1" dirty="0">
                <a:solidFill>
                  <a:srgbClr val="0000FF"/>
                </a:solidFill>
                <a:latin typeface="宋体" pitchFamily="2" charset="-122"/>
              </a:rPr>
              <a:t>②</a:t>
            </a:r>
            <a:r>
              <a:rPr lang="zh-CN" altLang="en-US" sz="3200" b="1" dirty="0">
                <a:solidFill>
                  <a:srgbClr val="0000FF"/>
                </a:solidFill>
              </a:rPr>
              <a:t> </a:t>
            </a:r>
            <a:r>
              <a:rPr lang="en-US" altLang="zh-CN" sz="3200" b="1" dirty="0">
                <a:solidFill>
                  <a:srgbClr val="0000FF"/>
                </a:solidFill>
              </a:rPr>
              <a:t>JSP</a:t>
            </a:r>
            <a:r>
              <a:rPr lang="zh-CN" altLang="en-US" sz="3200" b="1" dirty="0">
                <a:solidFill>
                  <a:srgbClr val="0000FF"/>
                </a:solidFill>
                <a:latin typeface="宋体" pitchFamily="2" charset="-122"/>
              </a:rPr>
              <a:t>标记，如指令标记、动作标记；</a:t>
            </a:r>
          </a:p>
          <a:p>
            <a:pPr indent="814388" algn="l" fontAlgn="base">
              <a:spcBef>
                <a:spcPct val="20000"/>
              </a:spcBef>
              <a:buClr>
                <a:schemeClr val="folHlink"/>
              </a:buClr>
              <a:buSzPct val="60000"/>
              <a:buFont typeface="Wingdings" pitchFamily="2" charset="2"/>
              <a:buNone/>
            </a:pPr>
            <a:r>
              <a:rPr lang="zh-CN" altLang="en-US" sz="3200" b="1" dirty="0">
                <a:solidFill>
                  <a:srgbClr val="0000FF"/>
                </a:solidFill>
                <a:latin typeface="宋体" pitchFamily="2" charset="-122"/>
              </a:rPr>
              <a:t>③</a:t>
            </a:r>
            <a:r>
              <a:rPr lang="zh-CN" altLang="en-US" sz="3200" b="1" dirty="0">
                <a:solidFill>
                  <a:srgbClr val="0000FF"/>
                </a:solidFill>
              </a:rPr>
              <a:t> </a:t>
            </a:r>
            <a:r>
              <a:rPr lang="zh-CN" altLang="en-US" sz="3200" b="1" dirty="0">
                <a:solidFill>
                  <a:srgbClr val="0000FF"/>
                </a:solidFill>
                <a:latin typeface="宋体" pitchFamily="2" charset="-122"/>
              </a:rPr>
              <a:t>变量和方法的声明；</a:t>
            </a:r>
          </a:p>
          <a:p>
            <a:pPr indent="814388" algn="l" fontAlgn="base">
              <a:spcBef>
                <a:spcPct val="20000"/>
              </a:spcBef>
              <a:buClr>
                <a:schemeClr val="folHlink"/>
              </a:buClr>
              <a:buSzPct val="60000"/>
              <a:buFont typeface="Wingdings" pitchFamily="2" charset="2"/>
              <a:buNone/>
            </a:pPr>
            <a:r>
              <a:rPr lang="zh-CN" altLang="en-US" sz="3200" b="1" dirty="0">
                <a:solidFill>
                  <a:srgbClr val="0000FF"/>
                </a:solidFill>
                <a:latin typeface="宋体" pitchFamily="2" charset="-122"/>
              </a:rPr>
              <a:t>④</a:t>
            </a:r>
            <a:r>
              <a:rPr lang="zh-CN" altLang="en-US" sz="3200" b="1" dirty="0">
                <a:solidFill>
                  <a:srgbClr val="0000FF"/>
                </a:solidFill>
              </a:rPr>
              <a:t> </a:t>
            </a:r>
            <a:r>
              <a:rPr lang="en-US" altLang="zh-CN" sz="3200" b="1" dirty="0">
                <a:solidFill>
                  <a:srgbClr val="0000FF"/>
                </a:solidFill>
              </a:rPr>
              <a:t>Java</a:t>
            </a:r>
            <a:r>
              <a:rPr lang="zh-CN" altLang="en-US" sz="3200" b="1" dirty="0">
                <a:solidFill>
                  <a:srgbClr val="0000FF"/>
                </a:solidFill>
                <a:latin typeface="宋体" pitchFamily="2" charset="-122"/>
              </a:rPr>
              <a:t>程序片；</a:t>
            </a:r>
          </a:p>
          <a:p>
            <a:pPr indent="814388" algn="l" fontAlgn="base">
              <a:spcBef>
                <a:spcPct val="20000"/>
              </a:spcBef>
              <a:buClr>
                <a:schemeClr val="folHlink"/>
              </a:buClr>
              <a:buSzPct val="60000"/>
              <a:buFont typeface="Wingdings" pitchFamily="2" charset="2"/>
              <a:buNone/>
            </a:pPr>
            <a:r>
              <a:rPr lang="zh-CN" altLang="en-US" sz="3200" b="1" dirty="0">
                <a:solidFill>
                  <a:srgbClr val="FF0066"/>
                </a:solidFill>
                <a:latin typeface="宋体" pitchFamily="2" charset="-122"/>
              </a:rPr>
              <a:t>⑤</a:t>
            </a:r>
            <a:r>
              <a:rPr lang="zh-CN" altLang="en-US" sz="3200" b="1" dirty="0">
                <a:solidFill>
                  <a:srgbClr val="FF0066"/>
                </a:solidFill>
              </a:rPr>
              <a:t> </a:t>
            </a:r>
            <a:r>
              <a:rPr lang="en-US" altLang="zh-CN" sz="3200" b="1" dirty="0">
                <a:solidFill>
                  <a:srgbClr val="FF0066"/>
                </a:solidFill>
              </a:rPr>
              <a:t>Java</a:t>
            </a:r>
            <a:r>
              <a:rPr lang="zh-CN" altLang="en-US" sz="3200" b="1" dirty="0">
                <a:solidFill>
                  <a:srgbClr val="FF0066"/>
                </a:solidFill>
                <a:latin typeface="宋体" pitchFamily="2" charset="-122"/>
              </a:rPr>
              <a:t>表达式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30</a:t>
            </a:fld>
            <a:endParaRPr lang="en-US" altLang="zh-CN" dirty="0"/>
          </a:p>
        </p:txBody>
      </p:sp>
      <p:sp>
        <p:nvSpPr>
          <p:cNvPr id="2058" name="Rectangle 10"/>
          <p:cNvSpPr>
            <a:spLocks noGrp="1" noChangeArrowheads="1"/>
          </p:cNvSpPr>
          <p:nvPr>
            <p:ph type="title"/>
          </p:nvPr>
        </p:nvSpPr>
        <p:spPr>
          <a:xfrm>
            <a:off x="0" y="0"/>
            <a:ext cx="5248284" cy="571480"/>
          </a:xfrm>
          <a:noFill/>
          <a:ln/>
        </p:spPr>
        <p:txBody>
          <a:bodyPr>
            <a:normAutofit/>
          </a:bodyPr>
          <a:lstStyle/>
          <a:p>
            <a:pPr algn="l"/>
            <a:r>
              <a:rPr lang="zh-CN" altLang="en-US" sz="2800" dirty="0" smtClean="0"/>
              <a:t>   例子</a:t>
            </a:r>
            <a:r>
              <a:rPr lang="en-US" altLang="zh-CN" sz="2800" dirty="0" smtClean="0"/>
              <a:t>2_10 </a:t>
            </a:r>
            <a:endParaRPr lang="en-US" altLang="zh-CN" sz="2800" dirty="0"/>
          </a:p>
        </p:txBody>
      </p:sp>
      <p:sp>
        <p:nvSpPr>
          <p:cNvPr id="9" name="Rectangle 6"/>
          <p:cNvSpPr>
            <a:spLocks noChangeArrowheads="1"/>
          </p:cNvSpPr>
          <p:nvPr/>
        </p:nvSpPr>
        <p:spPr bwMode="auto">
          <a:xfrm>
            <a:off x="100572" y="802958"/>
            <a:ext cx="8995642" cy="3970318"/>
          </a:xfrm>
          <a:prstGeom prst="rect">
            <a:avLst/>
          </a:prstGeom>
          <a:noFill/>
          <a:ln w="9525">
            <a:noFill/>
            <a:miter lim="800000"/>
            <a:headEnd/>
            <a:tailEnd/>
          </a:ln>
          <a:effectLst/>
        </p:spPr>
        <p:txBody>
          <a:bodyPr wrap="square" anchor="b">
            <a:spAutoFit/>
          </a:bodyPr>
          <a:lstStyle/>
          <a:p>
            <a:pPr algn="just">
              <a:spcBef>
                <a:spcPts val="600"/>
              </a:spcBef>
            </a:pPr>
            <a:r>
              <a:rPr lang="zh-CN" altLang="en-US" sz="2800" dirty="0" smtClean="0"/>
              <a:t>          </a:t>
            </a:r>
            <a:r>
              <a:rPr lang="en-US" altLang="zh-CN" sz="2800" dirty="0" smtClean="0"/>
              <a:t> </a:t>
            </a:r>
            <a:r>
              <a:rPr lang="zh-CN" altLang="en-US" sz="2800" dirty="0" smtClean="0"/>
              <a:t>例子</a:t>
            </a:r>
            <a:r>
              <a:rPr lang="en-US" sz="2800" dirty="0" smtClean="0"/>
              <a:t>2_10</a:t>
            </a:r>
            <a:r>
              <a:rPr lang="zh-CN" altLang="en-US" sz="2800" dirty="0" smtClean="0"/>
              <a:t>中，两个</a:t>
            </a:r>
            <a:r>
              <a:rPr lang="en-US" sz="2800" dirty="0" smtClean="0"/>
              <a:t>JSP</a:t>
            </a:r>
            <a:r>
              <a:rPr lang="zh-CN" altLang="en-US" sz="2800" dirty="0" smtClean="0"/>
              <a:t>页面</a:t>
            </a:r>
            <a:r>
              <a:rPr lang="en-US" sz="2800" b="1" dirty="0" smtClean="0">
                <a:hlinkClick r:id="rId2" action="ppaction://hlinkfile" tooltip="用记事本打开源文件"/>
              </a:rPr>
              <a:t>example2_10_a.jsp</a:t>
            </a:r>
            <a:r>
              <a:rPr lang="en-US" sz="2800" b="1" dirty="0" smtClean="0"/>
              <a:t>,</a:t>
            </a:r>
            <a:r>
              <a:rPr lang="en-US" sz="2800" b="1" dirty="0" smtClean="0"/>
              <a:t> </a:t>
            </a:r>
            <a:r>
              <a:rPr lang="en-US" sz="2800" b="1" dirty="0" smtClean="0">
                <a:hlinkClick r:id="rId3" action="ppaction://hlinkfile" tooltip="用记事本打开源文件"/>
              </a:rPr>
              <a:t>example2_10_b.jsp</a:t>
            </a:r>
            <a:r>
              <a:rPr lang="zh-CN" altLang="en-US" sz="2800" dirty="0" smtClean="0"/>
              <a:t>使用</a:t>
            </a:r>
            <a:r>
              <a:rPr lang="en-US" sz="2800" dirty="0" smtClean="0"/>
              <a:t>include</a:t>
            </a:r>
            <a:r>
              <a:rPr lang="zh-CN" altLang="en-US" sz="2800" dirty="0" smtClean="0"/>
              <a:t>指令标记嵌入相同的一个</a:t>
            </a:r>
            <a:r>
              <a:rPr lang="zh-CN" altLang="en-US" sz="2800" dirty="0" smtClean="0"/>
              <a:t>文本文件</a:t>
            </a:r>
            <a:r>
              <a:rPr lang="en-US" sz="2800" b="1" dirty="0" smtClean="0">
                <a:hlinkClick r:id="rId4" action="ppaction://hlinkfile"/>
              </a:rPr>
              <a:t>ok.txt</a:t>
            </a:r>
            <a:r>
              <a:rPr lang="zh-CN" altLang="en-US" sz="2800" dirty="0" smtClean="0"/>
              <a:t>，该文本文件的内容是关于这两个</a:t>
            </a:r>
            <a:r>
              <a:rPr lang="en-US" sz="2800" dirty="0" smtClean="0"/>
              <a:t>JSP</a:t>
            </a:r>
            <a:r>
              <a:rPr lang="zh-CN" altLang="en-US" sz="2800" dirty="0" smtClean="0"/>
              <a:t>页面</a:t>
            </a:r>
            <a:r>
              <a:rPr lang="zh-CN" altLang="en-US" sz="2800" dirty="0" smtClean="0"/>
              <a:t>之间的</a:t>
            </a:r>
            <a:r>
              <a:rPr lang="zh-CN" altLang="en-US" sz="2800" dirty="0" smtClean="0"/>
              <a:t>超链接</a:t>
            </a:r>
            <a:r>
              <a:rPr lang="zh-CN" altLang="en-US" sz="2800" dirty="0" smtClean="0"/>
              <a:t>。</a:t>
            </a:r>
            <a:r>
              <a:rPr lang="en-US" sz="2800" dirty="0" smtClean="0"/>
              <a:t>ok.txt</a:t>
            </a:r>
            <a:r>
              <a:rPr lang="zh-CN" altLang="en-US" sz="2800" dirty="0" smtClean="0"/>
              <a:t>文件保存在当前</a:t>
            </a:r>
            <a:r>
              <a:rPr lang="en-US" sz="2800" dirty="0" smtClean="0"/>
              <a:t>JSP</a:t>
            </a:r>
            <a:r>
              <a:rPr lang="zh-CN" altLang="en-US" sz="2800" dirty="0" smtClean="0"/>
              <a:t>页面所在的</a:t>
            </a:r>
            <a:r>
              <a:rPr lang="en-US" sz="2800" dirty="0" smtClean="0"/>
              <a:t>Web</a:t>
            </a:r>
            <a:r>
              <a:rPr lang="zh-CN" altLang="en-US" sz="2800" dirty="0" smtClean="0"/>
              <a:t>服务目录</a:t>
            </a:r>
            <a:r>
              <a:rPr lang="en-US" sz="2800" dirty="0" smtClean="0"/>
              <a:t>ch2</a:t>
            </a:r>
            <a:r>
              <a:rPr lang="zh-CN" altLang="en-US" sz="2800" dirty="0" smtClean="0"/>
              <a:t>的子目录</a:t>
            </a:r>
            <a:r>
              <a:rPr lang="en-US" sz="2800" dirty="0" err="1" smtClean="0"/>
              <a:t>myfile</a:t>
            </a:r>
            <a:r>
              <a:rPr lang="zh-CN" altLang="en-US" sz="2800" dirty="0" smtClean="0"/>
              <a:t>中，需要将两幅能分别代表北京大学和清华大学的图像</a:t>
            </a:r>
            <a:r>
              <a:rPr lang="en-US" sz="2800" dirty="0" smtClean="0"/>
              <a:t>beida.jpg</a:t>
            </a:r>
            <a:r>
              <a:rPr lang="zh-CN" altLang="en-US" sz="2800" dirty="0" smtClean="0"/>
              <a:t>和</a:t>
            </a:r>
            <a:r>
              <a:rPr lang="en-US" sz="2800" dirty="0" smtClean="0"/>
              <a:t>tsinghua.jpg</a:t>
            </a:r>
            <a:r>
              <a:rPr lang="zh-CN" altLang="en-US" sz="2800" dirty="0" smtClean="0"/>
              <a:t>保存在</a:t>
            </a:r>
            <a:r>
              <a:rPr lang="en-US" sz="2800" dirty="0" smtClean="0"/>
              <a:t>Web</a:t>
            </a:r>
            <a:r>
              <a:rPr lang="zh-CN" altLang="en-US" sz="2800" dirty="0" smtClean="0"/>
              <a:t>服务目录</a:t>
            </a:r>
            <a:r>
              <a:rPr lang="en-US" sz="2800" dirty="0" smtClean="0"/>
              <a:t>ch2</a:t>
            </a:r>
            <a:r>
              <a:rPr lang="zh-CN" altLang="en-US" sz="2800" dirty="0" smtClean="0"/>
              <a:t>的子目录</a:t>
            </a:r>
            <a:r>
              <a:rPr lang="en-US" sz="2800" dirty="0" smtClean="0"/>
              <a:t>image</a:t>
            </a:r>
            <a:r>
              <a:rPr lang="zh-CN" altLang="en-US" sz="2800" dirty="0" smtClean="0"/>
              <a:t>中，将两段格式为</a:t>
            </a:r>
            <a:r>
              <a:rPr lang="en-US" sz="2800" dirty="0" smtClean="0"/>
              <a:t>.wav</a:t>
            </a:r>
            <a:r>
              <a:rPr lang="zh-CN" altLang="en-US" sz="2800" dirty="0" smtClean="0"/>
              <a:t>或</a:t>
            </a:r>
            <a:r>
              <a:rPr lang="en-US" sz="2800" dirty="0" smtClean="0"/>
              <a:t>.mp3</a:t>
            </a:r>
            <a:r>
              <a:rPr lang="zh-CN" altLang="en-US" sz="2800" dirty="0" smtClean="0"/>
              <a:t>的音频文件保存在在</a:t>
            </a:r>
            <a:r>
              <a:rPr lang="en-US" sz="2800" dirty="0" smtClean="0"/>
              <a:t>Web</a:t>
            </a:r>
            <a:r>
              <a:rPr lang="zh-CN" altLang="en-US" sz="2800" dirty="0" smtClean="0"/>
              <a:t>服务目录</a:t>
            </a:r>
            <a:r>
              <a:rPr lang="en-US" sz="2800" dirty="0" smtClean="0"/>
              <a:t>ch2</a:t>
            </a:r>
            <a:r>
              <a:rPr lang="zh-CN" altLang="en-US" sz="2800" dirty="0" smtClean="0"/>
              <a:t>的子目录</a:t>
            </a:r>
            <a:r>
              <a:rPr lang="en-US" sz="2800" dirty="0" smtClean="0"/>
              <a:t>sound</a:t>
            </a:r>
            <a:r>
              <a:rPr lang="zh-CN" altLang="en-US" sz="2800" dirty="0" smtClean="0"/>
              <a:t>中。运行效果</a:t>
            </a:r>
            <a:r>
              <a:rPr lang="zh-CN" altLang="en-US" sz="2800" b="1" dirty="0" smtClean="0">
                <a:hlinkClick r:id="rId5" action="ppaction://hlinksldjump" tooltip="点击出现大图"/>
              </a:rPr>
              <a:t>如图</a:t>
            </a:r>
            <a:r>
              <a:rPr lang="en-US" sz="2800" b="1" dirty="0" smtClean="0">
                <a:hlinkClick r:id="rId5" action="ppaction://hlinksldjump" tooltip="点击出现大图"/>
              </a:rPr>
              <a:t>2.9</a:t>
            </a:r>
            <a:r>
              <a:rPr lang="zh-CN" altLang="en-US" sz="2800" b="1" dirty="0" smtClean="0">
                <a:hlinkClick r:id="rId5" action="ppaction://hlinksldjump" tooltip="点击出现大图"/>
              </a:rPr>
              <a:t>（</a:t>
            </a:r>
            <a:r>
              <a:rPr lang="en-US" sz="2800" b="1" dirty="0" smtClean="0">
                <a:hlinkClick r:id="rId5" action="ppaction://hlinksldjump" tooltip="点击出现大图"/>
              </a:rPr>
              <a:t>a</a:t>
            </a:r>
            <a:r>
              <a:rPr lang="zh-CN" altLang="en-US" sz="2800" b="1" dirty="0" smtClean="0">
                <a:hlinkClick r:id="rId5" action="ppaction://hlinksldjump" tooltip="点击出现大图"/>
              </a:rPr>
              <a:t>）和图</a:t>
            </a:r>
            <a:r>
              <a:rPr lang="en-US" sz="2800" b="1" dirty="0" smtClean="0">
                <a:hlinkClick r:id="rId5" action="ppaction://hlinksldjump" tooltip="点击出现大图"/>
              </a:rPr>
              <a:t>2.9</a:t>
            </a:r>
            <a:r>
              <a:rPr lang="zh-CN" altLang="en-US" sz="2800" b="1" dirty="0" smtClean="0">
                <a:hlinkClick r:id="rId5" action="ppaction://hlinksldjump" tooltip="点击出现大图"/>
              </a:rPr>
              <a:t>（</a:t>
            </a:r>
            <a:r>
              <a:rPr lang="en-US" sz="2800" b="1" dirty="0" smtClean="0">
                <a:hlinkClick r:id="rId5" action="ppaction://hlinksldjump" tooltip="点击出现大图"/>
              </a:rPr>
              <a:t>b</a:t>
            </a:r>
            <a:r>
              <a:rPr lang="zh-CN" altLang="en-US" sz="2800" b="1" dirty="0" smtClean="0">
                <a:hlinkClick r:id="rId5" action="ppaction://hlinksldjump" tooltip="点击出现大图"/>
              </a:rPr>
              <a:t>）所示</a:t>
            </a:r>
            <a:r>
              <a:rPr lang="zh-CN" altLang="en-US" sz="2800" dirty="0" smtClean="0"/>
              <a:t>。</a:t>
            </a:r>
            <a:endParaRPr lang="zh-CN" altLang="en-US" sz="2800" dirty="0" smtClean="0"/>
          </a:p>
        </p:txBody>
      </p:sp>
      <p:sp>
        <p:nvSpPr>
          <p:cNvPr id="7" name="Text Box 5"/>
          <p:cNvSpPr txBox="1">
            <a:spLocks noChangeArrowheads="1"/>
          </p:cNvSpPr>
          <p:nvPr/>
        </p:nvSpPr>
        <p:spPr bwMode="auto">
          <a:xfrm>
            <a:off x="174487" y="4706813"/>
            <a:ext cx="8929718" cy="1846659"/>
          </a:xfrm>
          <a:prstGeom prst="rect">
            <a:avLst/>
          </a:prstGeom>
          <a:solidFill>
            <a:srgbClr val="DDDDDD"/>
          </a:solidFill>
          <a:ln w="9525">
            <a:noFill/>
            <a:miter lim="800000"/>
            <a:headEnd/>
            <a:tailEnd/>
          </a:ln>
          <a:effectLst/>
        </p:spPr>
        <p:txBody>
          <a:bodyPr wrap="square" lIns="0" tIns="0" rIns="0" bIns="0" anchor="b">
            <a:spAutoFit/>
          </a:bodyPr>
          <a:lstStyle/>
          <a:p>
            <a:r>
              <a:rPr lang="en-US" sz="2400" b="1" dirty="0" smtClean="0"/>
              <a:t>ok.txt</a:t>
            </a:r>
            <a:endParaRPr lang="zh-CN" altLang="en-US" sz="2400" b="1" dirty="0" smtClean="0"/>
          </a:p>
          <a:p>
            <a:r>
              <a:rPr lang="en-US" sz="2400" dirty="0" smtClean="0"/>
              <a:t>&lt;%@ page </a:t>
            </a:r>
            <a:r>
              <a:rPr lang="en-US" sz="2400" dirty="0" err="1" smtClean="0"/>
              <a:t>contentType</a:t>
            </a:r>
            <a:r>
              <a:rPr lang="en-US" sz="2400" dirty="0" smtClean="0"/>
              <a:t>="text/</a:t>
            </a:r>
            <a:r>
              <a:rPr lang="en-US" sz="2400" dirty="0" err="1" smtClean="0"/>
              <a:t>html;charset</a:t>
            </a:r>
            <a:r>
              <a:rPr lang="en-US" sz="2400" dirty="0" smtClean="0"/>
              <a:t>=gb2312" %&gt;</a:t>
            </a:r>
            <a:endParaRPr lang="zh-CN" altLang="en-US" sz="2400" dirty="0" smtClean="0"/>
          </a:p>
          <a:p>
            <a:r>
              <a:rPr lang="en-US" sz="2400" dirty="0" smtClean="0"/>
              <a:t>&lt;center&gt;</a:t>
            </a:r>
            <a:endParaRPr lang="zh-CN" altLang="en-US" sz="2400" dirty="0" smtClean="0"/>
          </a:p>
          <a:p>
            <a:r>
              <a:rPr lang="en-US" sz="2400" dirty="0" smtClean="0"/>
              <a:t>&lt;A </a:t>
            </a:r>
            <a:r>
              <a:rPr lang="en-US" sz="2400" dirty="0" err="1" smtClean="0"/>
              <a:t>href</a:t>
            </a:r>
            <a:r>
              <a:rPr lang="en-US" sz="2400" dirty="0" smtClean="0"/>
              <a:t>="example2_10_a.jsp"&gt;</a:t>
            </a:r>
            <a:r>
              <a:rPr lang="zh-CN" altLang="en-US" sz="2400" dirty="0" smtClean="0"/>
              <a:t>北京大学</a:t>
            </a:r>
            <a:r>
              <a:rPr lang="en-US" sz="2400" dirty="0" smtClean="0"/>
              <a:t>&lt;/A&gt;</a:t>
            </a:r>
            <a:endParaRPr lang="zh-CN" altLang="en-US" sz="2400" dirty="0" smtClean="0"/>
          </a:p>
          <a:p>
            <a:r>
              <a:rPr lang="en-US" sz="2400" dirty="0" smtClean="0"/>
              <a:t>&lt;A </a:t>
            </a:r>
            <a:r>
              <a:rPr lang="en-US" sz="2400" dirty="0" err="1" smtClean="0"/>
              <a:t>href</a:t>
            </a:r>
            <a:r>
              <a:rPr lang="en-US" sz="2400" dirty="0" smtClean="0"/>
              <a:t>="example2_10_b.jsp"&gt;</a:t>
            </a:r>
            <a:r>
              <a:rPr lang="zh-CN" altLang="en-US" sz="2400" dirty="0" smtClean="0"/>
              <a:t>清华大学</a:t>
            </a:r>
            <a:r>
              <a:rPr lang="en-US" sz="2400" dirty="0" smtClean="0"/>
              <a:t>&lt;/A&gt;</a:t>
            </a:r>
            <a:endParaRPr lang="zh-CN" altLang="en-US" sz="24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31</a:t>
            </a:fld>
            <a:endParaRPr lang="en-US" altLang="zh-CN"/>
          </a:p>
        </p:txBody>
      </p:sp>
      <p:sp>
        <p:nvSpPr>
          <p:cNvPr id="19466" name="Rectangle 10"/>
          <p:cNvSpPr>
            <a:spLocks noGrp="1" noChangeArrowheads="1"/>
          </p:cNvSpPr>
          <p:nvPr>
            <p:ph type="title"/>
          </p:nvPr>
        </p:nvSpPr>
        <p:spPr>
          <a:xfrm>
            <a:off x="0" y="0"/>
            <a:ext cx="6858016" cy="693738"/>
          </a:xfrm>
          <a:noFill/>
          <a:ln/>
        </p:spPr>
        <p:txBody>
          <a:bodyPr>
            <a:normAutofit/>
          </a:bodyPr>
          <a:lstStyle/>
          <a:p>
            <a:pPr algn="l"/>
            <a:r>
              <a:rPr lang="en-US" altLang="zh-CN" sz="3200" b="1" dirty="0" smtClean="0">
                <a:solidFill>
                  <a:schemeClr val="tx1"/>
                </a:solidFill>
              </a:rPr>
              <a:t>§2.7   </a:t>
            </a:r>
            <a:r>
              <a:rPr lang="en-US" sz="2800" b="1" dirty="0" smtClean="0"/>
              <a:t>JSP </a:t>
            </a:r>
            <a:r>
              <a:rPr lang="zh-CN" altLang="en-US" sz="2800" b="1" dirty="0" smtClean="0"/>
              <a:t>动作标记</a:t>
            </a:r>
            <a:endParaRPr lang="zh-CN" altLang="en-US" sz="3600" b="1" dirty="0">
              <a:latin typeface="宋体" pitchFamily="2" charset="-122"/>
            </a:endParaRPr>
          </a:p>
        </p:txBody>
      </p:sp>
      <p:sp>
        <p:nvSpPr>
          <p:cNvPr id="7" name="矩形 6"/>
          <p:cNvSpPr/>
          <p:nvPr/>
        </p:nvSpPr>
        <p:spPr>
          <a:xfrm>
            <a:off x="180790" y="1071546"/>
            <a:ext cx="8963210" cy="954107"/>
          </a:xfrm>
          <a:prstGeom prst="rect">
            <a:avLst/>
          </a:prstGeom>
        </p:spPr>
        <p:txBody>
          <a:bodyPr wrap="square">
            <a:spAutoFit/>
          </a:bodyPr>
          <a:lstStyle/>
          <a:p>
            <a:pPr lvl="0" algn="just"/>
            <a:r>
              <a:rPr lang="zh-CN" altLang="en-US" sz="2800" dirty="0" smtClean="0"/>
              <a:t>       动作</a:t>
            </a:r>
            <a:r>
              <a:rPr lang="zh-CN" altLang="en-US" sz="2800" dirty="0" smtClean="0"/>
              <a:t>标记是一种特殊的标记，它影响</a:t>
            </a:r>
            <a:r>
              <a:rPr lang="en-US" sz="2800" dirty="0" smtClean="0"/>
              <a:t>JSP</a:t>
            </a:r>
            <a:r>
              <a:rPr lang="zh-CN" altLang="en-US" sz="2800" dirty="0" smtClean="0"/>
              <a:t>运行时的功能</a:t>
            </a:r>
            <a:r>
              <a:rPr lang="zh-CN" altLang="en-US" sz="2800" dirty="0" smtClean="0"/>
              <a:t>。</a:t>
            </a:r>
            <a:endParaRPr lang="zh-CN" altLang="en-US" sz="2800" b="1"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32</a:t>
            </a:fld>
            <a:endParaRPr lang="en-US" altLang="zh-CN"/>
          </a:p>
        </p:txBody>
      </p:sp>
      <p:sp>
        <p:nvSpPr>
          <p:cNvPr id="19466" name="Rectangle 10"/>
          <p:cNvSpPr>
            <a:spLocks noGrp="1" noChangeArrowheads="1"/>
          </p:cNvSpPr>
          <p:nvPr>
            <p:ph type="title"/>
          </p:nvPr>
        </p:nvSpPr>
        <p:spPr>
          <a:xfrm>
            <a:off x="131460" y="116378"/>
            <a:ext cx="6858016" cy="642942"/>
          </a:xfrm>
          <a:noFill/>
          <a:ln/>
        </p:spPr>
        <p:txBody>
          <a:bodyPr>
            <a:normAutofit/>
          </a:bodyPr>
          <a:lstStyle/>
          <a:p>
            <a:pPr algn="l"/>
            <a:r>
              <a:rPr lang="en-US" altLang="zh-CN" sz="3200" b="1" dirty="0" smtClean="0"/>
              <a:t>   2.7.1  include </a:t>
            </a:r>
            <a:r>
              <a:rPr lang="zh-CN" altLang="en-US" sz="3200" b="1" dirty="0" smtClean="0"/>
              <a:t>动作标记</a:t>
            </a:r>
            <a:endParaRPr lang="zh-CN" altLang="en-US" sz="3600" b="1" dirty="0">
              <a:latin typeface="宋体" pitchFamily="2" charset="-122"/>
            </a:endParaRPr>
          </a:p>
        </p:txBody>
      </p:sp>
      <p:sp>
        <p:nvSpPr>
          <p:cNvPr id="8" name="Text Box 15"/>
          <p:cNvSpPr txBox="1">
            <a:spLocks noChangeArrowheads="1"/>
          </p:cNvSpPr>
          <p:nvPr/>
        </p:nvSpPr>
        <p:spPr bwMode="auto">
          <a:xfrm>
            <a:off x="101327" y="809138"/>
            <a:ext cx="8921631" cy="5940088"/>
          </a:xfrm>
          <a:prstGeom prst="rect">
            <a:avLst/>
          </a:prstGeom>
          <a:noFill/>
          <a:ln w="9525">
            <a:noFill/>
            <a:miter lim="800000"/>
            <a:headEnd/>
            <a:tailEnd/>
          </a:ln>
          <a:effectLst/>
        </p:spPr>
        <p:txBody>
          <a:bodyPr wrap="square">
            <a:spAutoFit/>
          </a:bodyPr>
          <a:lstStyle/>
          <a:p>
            <a:pPr algn="just"/>
            <a:r>
              <a:rPr lang="en-US" altLang="zh-CN" sz="2800" dirty="0" smtClean="0"/>
              <a:t>include </a:t>
            </a:r>
            <a:r>
              <a:rPr lang="zh-CN" altLang="en-US" sz="2800" dirty="0" smtClean="0"/>
              <a:t>动作标记语法格式</a:t>
            </a:r>
            <a:r>
              <a:rPr lang="zh-CN" altLang="en-US" sz="2800" dirty="0" smtClean="0"/>
              <a:t>为</a:t>
            </a:r>
          </a:p>
          <a:p>
            <a:pPr algn="just"/>
            <a:r>
              <a:rPr lang="en-US" altLang="zh-CN" sz="2800" b="1" dirty="0" smtClean="0">
                <a:solidFill>
                  <a:srgbClr val="DB9125"/>
                </a:solidFill>
              </a:rPr>
              <a:t>&lt;</a:t>
            </a:r>
            <a:r>
              <a:rPr lang="en-US" altLang="zh-CN" sz="2800" b="1" dirty="0" err="1" smtClean="0">
                <a:solidFill>
                  <a:srgbClr val="DB9125"/>
                </a:solidFill>
              </a:rPr>
              <a:t>jsp:include</a:t>
            </a:r>
            <a:r>
              <a:rPr lang="en-US" altLang="zh-CN" sz="2800" b="1" dirty="0" smtClean="0">
                <a:solidFill>
                  <a:srgbClr val="DB9125"/>
                </a:solidFill>
              </a:rPr>
              <a:t> page= "</a:t>
            </a:r>
            <a:r>
              <a:rPr lang="zh-CN" altLang="en-US" sz="2800" b="1" dirty="0" smtClean="0">
                <a:solidFill>
                  <a:srgbClr val="DB9125"/>
                </a:solidFill>
              </a:rPr>
              <a:t>文件的</a:t>
            </a:r>
            <a:r>
              <a:rPr lang="en-US" altLang="zh-CN" sz="2800" b="1" dirty="0" smtClean="0">
                <a:solidFill>
                  <a:srgbClr val="DB9125"/>
                </a:solidFill>
              </a:rPr>
              <a:t>URL"/&gt;</a:t>
            </a:r>
          </a:p>
          <a:p>
            <a:pPr algn="just"/>
            <a:r>
              <a:rPr lang="zh-CN" altLang="en-US" sz="2800" dirty="0" smtClean="0"/>
              <a:t>或  </a:t>
            </a:r>
            <a:r>
              <a:rPr lang="en-US" altLang="zh-CN" sz="2800" b="1" dirty="0" smtClean="0">
                <a:solidFill>
                  <a:srgbClr val="DB9125"/>
                </a:solidFill>
              </a:rPr>
              <a:t>&lt;</a:t>
            </a:r>
            <a:r>
              <a:rPr lang="en-US" altLang="zh-CN" sz="2800" b="1" dirty="0" err="1" smtClean="0">
                <a:solidFill>
                  <a:srgbClr val="DB9125"/>
                </a:solidFill>
              </a:rPr>
              <a:t>jsp:include</a:t>
            </a:r>
            <a:r>
              <a:rPr lang="en-US" altLang="zh-CN" sz="2800" b="1" dirty="0" smtClean="0">
                <a:solidFill>
                  <a:srgbClr val="DB9125"/>
                </a:solidFill>
              </a:rPr>
              <a:t> page= "</a:t>
            </a:r>
            <a:r>
              <a:rPr lang="zh-CN" altLang="en-US" sz="2800" b="1" dirty="0" smtClean="0">
                <a:solidFill>
                  <a:srgbClr val="DB9125"/>
                </a:solidFill>
              </a:rPr>
              <a:t>文件的</a:t>
            </a:r>
            <a:r>
              <a:rPr lang="en-US" altLang="zh-CN" sz="2800" b="1" dirty="0" smtClean="0">
                <a:solidFill>
                  <a:srgbClr val="DB9125"/>
                </a:solidFill>
              </a:rPr>
              <a:t>URL"&gt;</a:t>
            </a:r>
          </a:p>
          <a:p>
            <a:pPr algn="just"/>
            <a:r>
              <a:rPr lang="en-US" altLang="zh-CN" sz="2800" b="1" dirty="0" smtClean="0">
                <a:solidFill>
                  <a:srgbClr val="DB9125"/>
                </a:solidFill>
              </a:rPr>
              <a:t>   </a:t>
            </a:r>
            <a:r>
              <a:rPr lang="en-US" altLang="zh-CN" sz="2800" b="1" dirty="0" smtClean="0">
                <a:solidFill>
                  <a:srgbClr val="DB9125"/>
                </a:solidFill>
              </a:rPr>
              <a:t>      </a:t>
            </a:r>
            <a:r>
              <a:rPr lang="en-US" altLang="zh-CN" sz="2800" b="1" dirty="0" err="1" smtClean="0">
                <a:solidFill>
                  <a:srgbClr val="DB9125"/>
                </a:solidFill>
              </a:rPr>
              <a:t>param</a:t>
            </a:r>
            <a:r>
              <a:rPr lang="zh-CN" altLang="en-US" sz="2800" b="1" dirty="0" smtClean="0">
                <a:solidFill>
                  <a:srgbClr val="DB9125"/>
                </a:solidFill>
              </a:rPr>
              <a:t>子标记</a:t>
            </a:r>
          </a:p>
          <a:p>
            <a:pPr algn="just"/>
            <a:r>
              <a:rPr lang="en-US" altLang="zh-CN" sz="2800" b="1" dirty="0" smtClean="0">
                <a:solidFill>
                  <a:srgbClr val="DB9125"/>
                </a:solidFill>
              </a:rPr>
              <a:t>     &lt;/</a:t>
            </a:r>
            <a:r>
              <a:rPr lang="en-US" altLang="zh-CN" sz="2800" b="1" dirty="0" err="1" smtClean="0">
                <a:solidFill>
                  <a:srgbClr val="DB9125"/>
                </a:solidFill>
              </a:rPr>
              <a:t>jsp:include</a:t>
            </a:r>
            <a:r>
              <a:rPr lang="en-US" altLang="zh-CN" sz="2800" dirty="0" smtClean="0"/>
              <a:t>&gt;</a:t>
            </a:r>
          </a:p>
          <a:p>
            <a:pPr algn="just"/>
            <a:r>
              <a:rPr lang="en-US" altLang="zh-CN" sz="2400" dirty="0" smtClean="0">
                <a:solidFill>
                  <a:srgbClr val="000000"/>
                </a:solidFill>
                <a:latin typeface="宋体" pitchFamily="2" charset="-122"/>
              </a:rPr>
              <a:t>   include</a:t>
            </a:r>
            <a:r>
              <a:rPr lang="zh-CN" altLang="en-US" sz="2400" dirty="0" smtClean="0">
                <a:solidFill>
                  <a:srgbClr val="000000"/>
                </a:solidFill>
                <a:latin typeface="宋体" pitchFamily="2" charset="-122"/>
              </a:rPr>
              <a:t>动作标记告诉</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页面动态包含一个文件，即</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页面运行时才将文件加入</a:t>
            </a:r>
            <a:r>
              <a:rPr lang="zh-CN" altLang="en-US" sz="2400" dirty="0" smtClean="0">
                <a:solidFill>
                  <a:srgbClr val="000000"/>
                </a:solidFill>
                <a:latin typeface="宋体" pitchFamily="2" charset="-122"/>
              </a:rPr>
              <a:t>。</a:t>
            </a:r>
            <a:endParaRPr lang="en-US" altLang="zh-CN" sz="2400" dirty="0" smtClean="0">
              <a:solidFill>
                <a:srgbClr val="000000"/>
              </a:solidFill>
              <a:latin typeface="宋体" pitchFamily="2" charset="-122"/>
            </a:endParaRPr>
          </a:p>
          <a:p>
            <a:pPr algn="just"/>
            <a:r>
              <a:rPr lang="en-US" altLang="zh-CN" sz="2400" dirty="0" smtClean="0">
                <a:solidFill>
                  <a:srgbClr val="000000"/>
                </a:solidFill>
                <a:latin typeface="宋体" pitchFamily="2" charset="-122"/>
              </a:rPr>
              <a:t> </a:t>
            </a:r>
            <a:r>
              <a:rPr lang="en-US" altLang="zh-CN" sz="2400" dirty="0" smtClean="0">
                <a:solidFill>
                  <a:srgbClr val="000000"/>
                </a:solidFill>
                <a:latin typeface="宋体" pitchFamily="2" charset="-122"/>
              </a:rPr>
              <a:t>   </a:t>
            </a:r>
            <a:r>
              <a:rPr lang="zh-CN" altLang="en-US" sz="2400" dirty="0" smtClean="0">
                <a:solidFill>
                  <a:srgbClr val="000000"/>
                </a:solidFill>
                <a:latin typeface="宋体" pitchFamily="2" charset="-122"/>
              </a:rPr>
              <a:t>与</a:t>
            </a:r>
            <a:r>
              <a:rPr lang="zh-CN" altLang="en-US" sz="2400" dirty="0" smtClean="0">
                <a:solidFill>
                  <a:srgbClr val="000000"/>
                </a:solidFill>
                <a:latin typeface="宋体" pitchFamily="2" charset="-122"/>
              </a:rPr>
              <a:t>静态插入文件的</a:t>
            </a:r>
            <a:r>
              <a:rPr lang="en-US" altLang="zh-CN" sz="2400" dirty="0" smtClean="0">
                <a:solidFill>
                  <a:srgbClr val="000000"/>
                </a:solidFill>
                <a:latin typeface="宋体" pitchFamily="2" charset="-122"/>
              </a:rPr>
              <a:t>include</a:t>
            </a:r>
            <a:r>
              <a:rPr lang="zh-CN" altLang="en-US" sz="2400" dirty="0" smtClean="0">
                <a:solidFill>
                  <a:srgbClr val="000000"/>
                </a:solidFill>
                <a:latin typeface="宋体" pitchFamily="2" charset="-122"/>
              </a:rPr>
              <a:t>指令标记不同，当</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引擎把</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页面转译成</a:t>
            </a:r>
            <a:r>
              <a:rPr lang="en-US" altLang="zh-CN" sz="2400" dirty="0" smtClean="0">
                <a:solidFill>
                  <a:srgbClr val="000000"/>
                </a:solidFill>
                <a:latin typeface="宋体" pitchFamily="2" charset="-122"/>
              </a:rPr>
              <a:t>Java</a:t>
            </a:r>
            <a:r>
              <a:rPr lang="zh-CN" altLang="en-US" sz="2400" dirty="0" smtClean="0">
                <a:solidFill>
                  <a:srgbClr val="000000"/>
                </a:solidFill>
                <a:latin typeface="宋体" pitchFamily="2" charset="-122"/>
              </a:rPr>
              <a:t>文件时，不把</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页面中动作指令</a:t>
            </a:r>
            <a:r>
              <a:rPr lang="en-US" altLang="zh-CN" sz="2400" dirty="0" smtClean="0">
                <a:solidFill>
                  <a:srgbClr val="000000"/>
                </a:solidFill>
                <a:latin typeface="宋体" pitchFamily="2" charset="-122"/>
              </a:rPr>
              <a:t>include</a:t>
            </a:r>
            <a:r>
              <a:rPr lang="zh-CN" altLang="en-US" sz="2400" dirty="0" smtClean="0">
                <a:solidFill>
                  <a:srgbClr val="000000"/>
                </a:solidFill>
                <a:latin typeface="宋体" pitchFamily="2" charset="-122"/>
              </a:rPr>
              <a:t>所包含的文件与原</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页面合并为一个新的</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页面，而是告诉</a:t>
            </a:r>
            <a:r>
              <a:rPr lang="en-US" altLang="zh-CN" sz="2400" dirty="0" smtClean="0">
                <a:solidFill>
                  <a:srgbClr val="000000"/>
                </a:solidFill>
                <a:latin typeface="宋体" pitchFamily="2" charset="-122"/>
              </a:rPr>
              <a:t>Java</a:t>
            </a:r>
            <a:r>
              <a:rPr lang="zh-CN" altLang="en-US" sz="2400" dirty="0" smtClean="0">
                <a:solidFill>
                  <a:srgbClr val="000000"/>
                </a:solidFill>
                <a:latin typeface="宋体" pitchFamily="2" charset="-122"/>
              </a:rPr>
              <a:t>解释器，这个文件在</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运行时</a:t>
            </a:r>
            <a:r>
              <a:rPr lang="zh-CN" altLang="en-US" sz="2400" dirty="0" smtClean="0">
                <a:solidFill>
                  <a:srgbClr val="000000"/>
                </a:solidFill>
                <a:latin typeface="宋体" pitchFamily="2" charset="-122"/>
              </a:rPr>
              <a:t>才包含进来</a:t>
            </a:r>
            <a:r>
              <a:rPr lang="zh-CN" altLang="en-US" sz="2400" dirty="0" smtClean="0">
                <a:solidFill>
                  <a:srgbClr val="000000"/>
                </a:solidFill>
                <a:latin typeface="宋体" pitchFamily="2" charset="-122"/>
              </a:rPr>
              <a:t>。</a:t>
            </a:r>
            <a:endParaRPr lang="en-US" altLang="zh-CN" sz="2400" dirty="0" smtClean="0">
              <a:solidFill>
                <a:srgbClr val="000000"/>
              </a:solidFill>
              <a:latin typeface="宋体" pitchFamily="2" charset="-122"/>
            </a:endParaRPr>
          </a:p>
          <a:p>
            <a:pPr algn="just"/>
            <a:r>
              <a:rPr lang="en-US" altLang="zh-CN" sz="2400" dirty="0" smtClean="0">
                <a:solidFill>
                  <a:srgbClr val="000000"/>
                </a:solidFill>
                <a:latin typeface="宋体" pitchFamily="2" charset="-122"/>
              </a:rPr>
              <a:t> </a:t>
            </a:r>
            <a:r>
              <a:rPr lang="en-US" altLang="zh-CN" sz="2400" dirty="0" smtClean="0">
                <a:solidFill>
                  <a:srgbClr val="000000"/>
                </a:solidFill>
                <a:latin typeface="宋体" pitchFamily="2" charset="-122"/>
              </a:rPr>
              <a:t>   </a:t>
            </a:r>
            <a:r>
              <a:rPr lang="zh-CN" altLang="en-US" sz="2400" dirty="0" smtClean="0">
                <a:solidFill>
                  <a:srgbClr val="000000"/>
                </a:solidFill>
                <a:latin typeface="宋体" pitchFamily="2" charset="-122"/>
              </a:rPr>
              <a:t>如果</a:t>
            </a:r>
            <a:r>
              <a:rPr lang="zh-CN" altLang="en-US" sz="2400" dirty="0" smtClean="0">
                <a:solidFill>
                  <a:srgbClr val="000000"/>
                </a:solidFill>
                <a:latin typeface="宋体" pitchFamily="2" charset="-122"/>
              </a:rPr>
              <a:t>包含的文件是普通的文本文件，就将文件的内容发送到用户端，由用户端的浏览器负责显示；如果包含的文件是</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文件，</a:t>
            </a:r>
            <a:r>
              <a:rPr lang="en-US" altLang="zh-CN" sz="2400" dirty="0" smtClean="0">
                <a:solidFill>
                  <a:srgbClr val="000000"/>
                </a:solidFill>
                <a:latin typeface="宋体" pitchFamily="2" charset="-122"/>
              </a:rPr>
              <a:t>JSP</a:t>
            </a:r>
            <a:r>
              <a:rPr lang="zh-CN" altLang="en-US" sz="2400" dirty="0" smtClean="0">
                <a:solidFill>
                  <a:srgbClr val="000000"/>
                </a:solidFill>
                <a:latin typeface="宋体" pitchFamily="2" charset="-122"/>
              </a:rPr>
              <a:t>引擎就执行这个文件，然后将执行的结果发送到用户端，并由用户端的浏览器负责显示这些结果。</a:t>
            </a:r>
            <a:endParaRPr lang="en-US" altLang="zh-CN" sz="2400" dirty="0">
              <a:solidFill>
                <a:srgbClr val="000000"/>
              </a:solidFill>
              <a:latin typeface="宋体"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33</a:t>
            </a:fld>
            <a:endParaRPr lang="en-US" altLang="zh-CN"/>
          </a:p>
        </p:txBody>
      </p:sp>
      <p:sp>
        <p:nvSpPr>
          <p:cNvPr id="19466" name="Rectangle 10"/>
          <p:cNvSpPr>
            <a:spLocks noGrp="1" noChangeArrowheads="1"/>
          </p:cNvSpPr>
          <p:nvPr>
            <p:ph type="title"/>
          </p:nvPr>
        </p:nvSpPr>
        <p:spPr>
          <a:xfrm>
            <a:off x="131460" y="116378"/>
            <a:ext cx="6858016" cy="642942"/>
          </a:xfrm>
          <a:noFill/>
          <a:ln/>
        </p:spPr>
        <p:txBody>
          <a:bodyPr>
            <a:normAutofit/>
          </a:bodyPr>
          <a:lstStyle/>
          <a:p>
            <a:pPr algn="l"/>
            <a:r>
              <a:rPr lang="en-US" altLang="zh-CN" sz="3200" b="1" dirty="0" smtClean="0"/>
              <a:t>   2.7.2  </a:t>
            </a:r>
            <a:r>
              <a:rPr lang="en-US" sz="3200" b="1" dirty="0" err="1" smtClean="0"/>
              <a:t>param</a:t>
            </a:r>
            <a:r>
              <a:rPr lang="en-US" altLang="zh-CN" sz="3200" b="1" dirty="0" smtClean="0"/>
              <a:t> </a:t>
            </a:r>
            <a:r>
              <a:rPr lang="zh-CN" altLang="en-US" sz="3200" b="1" dirty="0" smtClean="0"/>
              <a:t>动作标记</a:t>
            </a:r>
            <a:endParaRPr lang="zh-CN" altLang="en-US" sz="3600" b="1" dirty="0">
              <a:latin typeface="宋体" pitchFamily="2" charset="-122"/>
            </a:endParaRPr>
          </a:p>
        </p:txBody>
      </p:sp>
      <p:sp>
        <p:nvSpPr>
          <p:cNvPr id="8" name="Text Box 15"/>
          <p:cNvSpPr txBox="1">
            <a:spLocks noChangeArrowheads="1"/>
          </p:cNvSpPr>
          <p:nvPr/>
        </p:nvSpPr>
        <p:spPr bwMode="auto">
          <a:xfrm>
            <a:off x="101327" y="809138"/>
            <a:ext cx="8921631" cy="5262979"/>
          </a:xfrm>
          <a:prstGeom prst="rect">
            <a:avLst/>
          </a:prstGeom>
          <a:noFill/>
          <a:ln w="9525">
            <a:noFill/>
            <a:miter lim="800000"/>
            <a:headEnd/>
            <a:tailEnd/>
          </a:ln>
          <a:effectLst/>
        </p:spPr>
        <p:txBody>
          <a:bodyPr wrap="square">
            <a:spAutoFit/>
          </a:bodyPr>
          <a:lstStyle/>
          <a:p>
            <a:pPr algn="just"/>
            <a:r>
              <a:rPr lang="en-US" altLang="zh-CN" sz="2800" dirty="0" smtClean="0"/>
              <a:t>        </a:t>
            </a:r>
            <a:r>
              <a:rPr lang="en-US" altLang="zh-CN" sz="2800" dirty="0" err="1" smtClean="0"/>
              <a:t>param</a:t>
            </a:r>
            <a:r>
              <a:rPr lang="zh-CN" altLang="en-US" sz="2800" dirty="0" smtClean="0"/>
              <a:t>标记以“名字</a:t>
            </a:r>
            <a:r>
              <a:rPr lang="en-US" altLang="zh-CN" sz="2800" dirty="0" smtClean="0"/>
              <a:t>—</a:t>
            </a:r>
            <a:r>
              <a:rPr lang="zh-CN" altLang="en-US" sz="2800" dirty="0" smtClean="0"/>
              <a:t>值”对的形式为其他标记提供附加信息，</a:t>
            </a:r>
            <a:r>
              <a:rPr lang="en-US" altLang="zh-CN" sz="2800" dirty="0" err="1" smtClean="0"/>
              <a:t>param</a:t>
            </a:r>
            <a:r>
              <a:rPr lang="zh-CN" altLang="en-US" sz="2800" dirty="0" smtClean="0"/>
              <a:t>标记不能独立使用，需作为</a:t>
            </a:r>
            <a:r>
              <a:rPr lang="en-US" altLang="zh-CN" sz="2800" dirty="0" err="1" smtClean="0"/>
              <a:t>jsp:include</a:t>
            </a:r>
            <a:r>
              <a:rPr lang="zh-CN" altLang="en-US" sz="2800" dirty="0" smtClean="0"/>
              <a:t>、</a:t>
            </a:r>
            <a:r>
              <a:rPr lang="en-US" altLang="zh-CN" sz="2800" dirty="0" err="1" smtClean="0"/>
              <a:t>jsp:forward</a:t>
            </a:r>
            <a:r>
              <a:rPr lang="zh-CN" altLang="en-US" sz="2800" dirty="0" smtClean="0"/>
              <a:t>、</a:t>
            </a:r>
            <a:r>
              <a:rPr lang="en-US" altLang="zh-CN" sz="2800" dirty="0" err="1" smtClean="0"/>
              <a:t>jsp:plugin</a:t>
            </a:r>
            <a:r>
              <a:rPr lang="zh-CN" altLang="en-US" sz="2800" dirty="0" smtClean="0"/>
              <a:t>标记的子标记来使用。</a:t>
            </a:r>
          </a:p>
          <a:p>
            <a:pPr algn="just"/>
            <a:r>
              <a:rPr lang="en-US" altLang="zh-CN" sz="2800" dirty="0" err="1" smtClean="0"/>
              <a:t>param</a:t>
            </a:r>
            <a:r>
              <a:rPr lang="zh-CN" altLang="en-US" sz="2800" dirty="0" smtClean="0"/>
              <a:t>动作标记语法格式是：</a:t>
            </a:r>
          </a:p>
          <a:p>
            <a:pPr algn="just"/>
            <a:r>
              <a:rPr lang="en-US" altLang="zh-CN" sz="2800" b="1" dirty="0" smtClean="0">
                <a:solidFill>
                  <a:srgbClr val="DB9125"/>
                </a:solidFill>
              </a:rPr>
              <a:t>&lt;</a:t>
            </a:r>
            <a:r>
              <a:rPr lang="en-US" altLang="zh-CN" sz="2800" b="1" dirty="0" err="1" smtClean="0">
                <a:solidFill>
                  <a:srgbClr val="DB9125"/>
                </a:solidFill>
              </a:rPr>
              <a:t>jsp:param</a:t>
            </a:r>
            <a:r>
              <a:rPr lang="en-US" altLang="zh-CN" sz="2800" b="1" dirty="0" smtClean="0">
                <a:solidFill>
                  <a:srgbClr val="DB9125"/>
                </a:solidFill>
              </a:rPr>
              <a:t>  name= "</a:t>
            </a:r>
            <a:r>
              <a:rPr lang="zh-CN" altLang="en-US" sz="2800" b="1" dirty="0" smtClean="0">
                <a:solidFill>
                  <a:srgbClr val="DB9125"/>
                </a:solidFill>
              </a:rPr>
              <a:t>名字</a:t>
            </a:r>
            <a:r>
              <a:rPr lang="en-US" altLang="zh-CN" sz="2800" b="1" dirty="0" smtClean="0">
                <a:solidFill>
                  <a:srgbClr val="DB9125"/>
                </a:solidFill>
              </a:rPr>
              <a:t>"  value= "</a:t>
            </a:r>
            <a:r>
              <a:rPr lang="zh-CN" altLang="en-US" sz="2800" b="1" dirty="0" smtClean="0">
                <a:solidFill>
                  <a:srgbClr val="DB9125"/>
                </a:solidFill>
              </a:rPr>
              <a:t>指定给</a:t>
            </a:r>
            <a:r>
              <a:rPr lang="en-US" altLang="zh-CN" sz="2800" b="1" dirty="0" err="1" smtClean="0">
                <a:solidFill>
                  <a:srgbClr val="DB9125"/>
                </a:solidFill>
              </a:rPr>
              <a:t>param</a:t>
            </a:r>
            <a:r>
              <a:rPr lang="zh-CN" altLang="en-US" sz="2800" b="1" dirty="0" smtClean="0">
                <a:solidFill>
                  <a:srgbClr val="DB9125"/>
                </a:solidFill>
              </a:rPr>
              <a:t>的值</a:t>
            </a:r>
            <a:r>
              <a:rPr lang="en-US" altLang="zh-CN" sz="2800" b="1" dirty="0" smtClean="0">
                <a:solidFill>
                  <a:srgbClr val="DB9125"/>
                </a:solidFill>
              </a:rPr>
              <a:t>"&gt;</a:t>
            </a:r>
          </a:p>
          <a:p>
            <a:pPr algn="just"/>
            <a:r>
              <a:rPr lang="zh-CN" altLang="en-US" sz="2800" dirty="0" smtClean="0"/>
              <a:t> </a:t>
            </a:r>
            <a:r>
              <a:rPr lang="en-US" altLang="zh-CN" sz="2800" dirty="0" smtClean="0"/>
              <a:t> </a:t>
            </a:r>
            <a:r>
              <a:rPr lang="en-US" altLang="zh-CN" sz="2800" dirty="0" smtClean="0"/>
              <a:t>    </a:t>
            </a:r>
            <a:r>
              <a:rPr lang="zh-CN" altLang="en-US" sz="2800" dirty="0" smtClean="0"/>
              <a:t>当</a:t>
            </a:r>
            <a:r>
              <a:rPr lang="zh-CN" altLang="en-US" sz="2800" dirty="0" smtClean="0"/>
              <a:t>该标记与</a:t>
            </a:r>
            <a:r>
              <a:rPr lang="en-US" altLang="zh-CN" sz="2800" dirty="0" err="1" smtClean="0"/>
              <a:t>jsp:include</a:t>
            </a:r>
            <a:r>
              <a:rPr lang="zh-CN" altLang="en-US" sz="2800" dirty="0" smtClean="0"/>
              <a:t>动作标记一起使用时，可以将</a:t>
            </a:r>
            <a:r>
              <a:rPr lang="en-US" altLang="zh-CN" sz="2800" dirty="0" err="1" smtClean="0"/>
              <a:t>param</a:t>
            </a:r>
            <a:r>
              <a:rPr lang="zh-CN" altLang="en-US" sz="2800" dirty="0" smtClean="0"/>
              <a:t>标记中的值传递到</a:t>
            </a:r>
            <a:r>
              <a:rPr lang="en-US" altLang="zh-CN" sz="2800" dirty="0" smtClean="0"/>
              <a:t>include</a:t>
            </a:r>
            <a:r>
              <a:rPr lang="zh-CN" altLang="en-US" sz="2800" dirty="0" smtClean="0"/>
              <a:t>动作标记要加载的文件中去，被加载的</a:t>
            </a:r>
            <a:r>
              <a:rPr lang="en-US" altLang="zh-CN" sz="2800" dirty="0" smtClean="0"/>
              <a:t>JSP</a:t>
            </a:r>
            <a:r>
              <a:rPr lang="zh-CN" altLang="en-US" sz="2800" dirty="0" smtClean="0"/>
              <a:t>文件可以使用</a:t>
            </a:r>
            <a:r>
              <a:rPr lang="en-US" altLang="zh-CN" sz="2800" dirty="0" smtClean="0"/>
              <a:t>Tomcat</a:t>
            </a:r>
            <a:r>
              <a:rPr lang="zh-CN" altLang="en-US" sz="2800" dirty="0" smtClean="0"/>
              <a:t>服务器提供的</a:t>
            </a:r>
            <a:r>
              <a:rPr lang="en-US" altLang="zh-CN" sz="2800" dirty="0" smtClean="0"/>
              <a:t>request</a:t>
            </a:r>
            <a:r>
              <a:rPr lang="zh-CN" altLang="en-US" sz="2800" dirty="0" smtClean="0"/>
              <a:t>内置对象获取</a:t>
            </a:r>
            <a:r>
              <a:rPr lang="en-US" altLang="zh-CN" sz="2800" dirty="0" smtClean="0"/>
              <a:t>include</a:t>
            </a:r>
            <a:r>
              <a:rPr lang="zh-CN" altLang="en-US" sz="2800" dirty="0" smtClean="0"/>
              <a:t>动作标记的</a:t>
            </a:r>
            <a:r>
              <a:rPr lang="en-US" altLang="zh-CN" sz="2800" dirty="0" err="1" smtClean="0"/>
              <a:t>param</a:t>
            </a:r>
            <a:r>
              <a:rPr lang="zh-CN" altLang="en-US" sz="2800" dirty="0" smtClean="0"/>
              <a:t>子标记中</a:t>
            </a:r>
            <a:r>
              <a:rPr lang="en-US" altLang="zh-CN" sz="2800" dirty="0" smtClean="0"/>
              <a:t>name</a:t>
            </a:r>
            <a:r>
              <a:rPr lang="zh-CN" altLang="en-US" sz="2800" dirty="0" smtClean="0"/>
              <a:t>属性所提供的值，</a:t>
            </a:r>
            <a:r>
              <a:rPr lang="zh-CN" altLang="en-US" sz="2800" b="1" dirty="0" smtClean="0">
                <a:hlinkClick r:id="rId3" action="ppaction://hlinksldjump" tooltip="点击出现大图"/>
              </a:rPr>
              <a:t>如图</a:t>
            </a:r>
            <a:r>
              <a:rPr lang="en-US" altLang="zh-CN" sz="2800" b="1" dirty="0" smtClean="0">
                <a:hlinkClick r:id="rId3" action="ppaction://hlinksldjump" tooltip="点击出现大图"/>
              </a:rPr>
              <a:t>2.10</a:t>
            </a:r>
            <a:r>
              <a:rPr lang="zh-CN" altLang="en-US" sz="2800" b="1" dirty="0" smtClean="0">
                <a:hlinkClick r:id="rId3" action="ppaction://hlinksldjump" tooltip="点击出现大图"/>
              </a:rPr>
              <a:t>所示</a:t>
            </a:r>
            <a:r>
              <a:rPr lang="zh-CN" altLang="en-US" sz="2800" dirty="0" smtClean="0"/>
              <a:t>。因此</a:t>
            </a:r>
            <a:r>
              <a:rPr lang="en-US" altLang="zh-CN" sz="2800" dirty="0" smtClean="0"/>
              <a:t>include</a:t>
            </a:r>
            <a:r>
              <a:rPr lang="zh-CN" altLang="en-US" sz="2800" dirty="0" smtClean="0"/>
              <a:t>动作标记通过使用</a:t>
            </a:r>
            <a:r>
              <a:rPr lang="en-US" altLang="zh-CN" sz="2800" dirty="0" err="1" smtClean="0"/>
              <a:t>param</a:t>
            </a:r>
            <a:r>
              <a:rPr lang="zh-CN" altLang="en-US" sz="2800" dirty="0" smtClean="0"/>
              <a:t>子标记来处理加载的文件，比</a:t>
            </a:r>
            <a:r>
              <a:rPr lang="en-US" altLang="zh-CN" sz="2800" dirty="0" smtClean="0"/>
              <a:t>include</a:t>
            </a:r>
            <a:r>
              <a:rPr lang="zh-CN" altLang="en-US" sz="2800" dirty="0" smtClean="0"/>
              <a:t>指令标记更为灵活</a:t>
            </a:r>
            <a:r>
              <a:rPr lang="zh-CN" altLang="en-US" sz="2800" dirty="0" smtClean="0"/>
              <a:t>。</a:t>
            </a:r>
            <a:endParaRPr lang="en-US" altLang="zh-CN" sz="2400" dirty="0">
              <a:solidFill>
                <a:srgbClr val="000000"/>
              </a:solidFill>
              <a:latin typeface="宋体" pitchFamily="2"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34</a:t>
            </a:fld>
            <a:endParaRPr lang="en-US" altLang="zh-CN" dirty="0"/>
          </a:p>
        </p:txBody>
      </p:sp>
      <p:sp>
        <p:nvSpPr>
          <p:cNvPr id="2058" name="Rectangle 10"/>
          <p:cNvSpPr>
            <a:spLocks noGrp="1" noChangeArrowheads="1"/>
          </p:cNvSpPr>
          <p:nvPr>
            <p:ph type="title"/>
          </p:nvPr>
        </p:nvSpPr>
        <p:spPr>
          <a:xfrm>
            <a:off x="0" y="0"/>
            <a:ext cx="5248284" cy="571480"/>
          </a:xfrm>
          <a:noFill/>
          <a:ln/>
        </p:spPr>
        <p:txBody>
          <a:bodyPr>
            <a:normAutofit/>
          </a:bodyPr>
          <a:lstStyle/>
          <a:p>
            <a:pPr algn="l"/>
            <a:r>
              <a:rPr lang="zh-CN" altLang="en-US" sz="2800" dirty="0" smtClean="0"/>
              <a:t>   例子</a:t>
            </a:r>
            <a:r>
              <a:rPr lang="en-US" altLang="zh-CN" sz="2800" dirty="0" smtClean="0"/>
              <a:t>2_11 </a:t>
            </a:r>
            <a:endParaRPr lang="en-US" altLang="zh-CN" sz="2800" dirty="0"/>
          </a:p>
        </p:txBody>
      </p:sp>
      <p:sp>
        <p:nvSpPr>
          <p:cNvPr id="9" name="Rectangle 6"/>
          <p:cNvSpPr>
            <a:spLocks noChangeArrowheads="1"/>
          </p:cNvSpPr>
          <p:nvPr/>
        </p:nvSpPr>
        <p:spPr bwMode="auto">
          <a:xfrm>
            <a:off x="100572" y="802958"/>
            <a:ext cx="8995642" cy="3970318"/>
          </a:xfrm>
          <a:prstGeom prst="rect">
            <a:avLst/>
          </a:prstGeom>
          <a:noFill/>
          <a:ln w="9525">
            <a:noFill/>
            <a:miter lim="800000"/>
            <a:headEnd/>
            <a:tailEnd/>
          </a:ln>
          <a:effectLst/>
        </p:spPr>
        <p:txBody>
          <a:bodyPr wrap="square" anchor="b">
            <a:spAutoFit/>
          </a:bodyPr>
          <a:lstStyle/>
          <a:p>
            <a:pPr algn="just">
              <a:lnSpc>
                <a:spcPct val="150000"/>
              </a:lnSpc>
              <a:spcBef>
                <a:spcPts val="600"/>
              </a:spcBef>
            </a:pPr>
            <a:r>
              <a:rPr lang="zh-CN" altLang="en-US" sz="2800" dirty="0" smtClean="0"/>
              <a:t>          </a:t>
            </a:r>
            <a:r>
              <a:rPr lang="en-US" altLang="zh-CN" sz="2800" dirty="0" smtClean="0"/>
              <a:t> </a:t>
            </a:r>
            <a:r>
              <a:rPr lang="zh-CN" altLang="en-US" sz="2800" dirty="0" smtClean="0"/>
              <a:t>例子</a:t>
            </a:r>
            <a:r>
              <a:rPr lang="en-US" sz="2800" dirty="0" smtClean="0"/>
              <a:t>2_11</a:t>
            </a:r>
            <a:r>
              <a:rPr lang="zh-CN" altLang="en-US" sz="2800" dirty="0" smtClean="0"/>
              <a:t>中</a:t>
            </a:r>
            <a:r>
              <a:rPr lang="zh-CN" altLang="en-US" sz="2800" dirty="0" smtClean="0"/>
              <a:t>，两个</a:t>
            </a:r>
            <a:r>
              <a:rPr lang="en-US" sz="2800" dirty="0" smtClean="0"/>
              <a:t>JSP</a:t>
            </a:r>
            <a:r>
              <a:rPr lang="zh-CN" altLang="en-US" sz="2800" dirty="0" smtClean="0"/>
              <a:t>页面</a:t>
            </a:r>
            <a:r>
              <a:rPr lang="en-US" sz="2800" b="1" dirty="0" smtClean="0">
                <a:hlinkClick r:id="rId2" action="ppaction://hlinkfile" tooltip="用记事本打开源文件"/>
              </a:rPr>
              <a:t>example2_11.jsp</a:t>
            </a:r>
            <a:r>
              <a:rPr lang="en-US" sz="2800" dirty="0" smtClean="0"/>
              <a:t>,</a:t>
            </a:r>
            <a:r>
              <a:rPr lang="en-US" sz="2800" dirty="0" smtClean="0"/>
              <a:t> </a:t>
            </a:r>
            <a:r>
              <a:rPr lang="zh-CN" altLang="en-US" sz="2800" dirty="0" smtClean="0"/>
              <a:t>使用</a:t>
            </a:r>
            <a:r>
              <a:rPr lang="en-US" sz="2800" dirty="0" smtClean="0"/>
              <a:t>include</a:t>
            </a:r>
            <a:r>
              <a:rPr lang="zh-CN" altLang="en-US" sz="2800" dirty="0" smtClean="0"/>
              <a:t>动作标记加载</a:t>
            </a:r>
            <a:r>
              <a:rPr lang="en-US" sz="2800" dirty="0" smtClean="0"/>
              <a:t>JSP</a:t>
            </a:r>
            <a:r>
              <a:rPr lang="zh-CN" altLang="en-US" sz="2800" dirty="0" smtClean="0"/>
              <a:t>文件 </a:t>
            </a:r>
            <a:r>
              <a:rPr lang="en-US" sz="2800" b="1" dirty="0" err="1" smtClean="0">
                <a:hlinkClick r:id="rId3" action="ppaction://hlinkfile" tooltip="用记事本打开源文件"/>
              </a:rPr>
              <a:t>trangle.jsp</a:t>
            </a:r>
            <a:r>
              <a:rPr lang="en-US" sz="2800" dirty="0" err="1" smtClean="0"/>
              <a:t>，trangle</a:t>
            </a:r>
            <a:r>
              <a:rPr lang="en-US" sz="2800" dirty="0" smtClean="0"/>
              <a:t> </a:t>
            </a:r>
            <a:r>
              <a:rPr lang="en-US" sz="2800" dirty="0" smtClean="0"/>
              <a:t>.</a:t>
            </a:r>
            <a:r>
              <a:rPr lang="en-US" sz="2800" dirty="0" err="1" smtClean="0"/>
              <a:t>jsp</a:t>
            </a:r>
            <a:r>
              <a:rPr lang="zh-CN" altLang="en-US" sz="2800" dirty="0" smtClean="0"/>
              <a:t>页面保存在当前</a:t>
            </a:r>
            <a:r>
              <a:rPr lang="en-US" sz="2800" dirty="0" smtClean="0"/>
              <a:t>Web</a:t>
            </a:r>
            <a:r>
              <a:rPr lang="zh-CN" altLang="en-US" sz="2800" dirty="0" smtClean="0"/>
              <a:t>服务目录</a:t>
            </a:r>
            <a:r>
              <a:rPr lang="en-US" sz="2800" dirty="0" smtClean="0"/>
              <a:t>ch2</a:t>
            </a:r>
            <a:r>
              <a:rPr lang="zh-CN" altLang="en-US" sz="2800" dirty="0" smtClean="0"/>
              <a:t>的子目录</a:t>
            </a:r>
            <a:r>
              <a:rPr lang="en-US" sz="2800" dirty="0" err="1" smtClean="0"/>
              <a:t>myfile</a:t>
            </a:r>
            <a:r>
              <a:rPr lang="zh-CN" altLang="en-US" sz="2800" dirty="0" smtClean="0"/>
              <a:t>中。</a:t>
            </a:r>
            <a:r>
              <a:rPr lang="en-US" sz="2800" dirty="0" err="1" smtClean="0"/>
              <a:t>tringle</a:t>
            </a:r>
            <a:r>
              <a:rPr lang="en-US" sz="2800" dirty="0" smtClean="0"/>
              <a:t> .</a:t>
            </a:r>
            <a:r>
              <a:rPr lang="en-US" sz="2800" dirty="0" err="1" smtClean="0"/>
              <a:t>jsp</a:t>
            </a:r>
            <a:r>
              <a:rPr lang="zh-CN" altLang="en-US" sz="2800" dirty="0" smtClean="0"/>
              <a:t>页面可以计算并显示三角形的面积，当</a:t>
            </a:r>
            <a:r>
              <a:rPr lang="en-US" sz="2800" dirty="0" err="1" smtClean="0"/>
              <a:t>tringle</a:t>
            </a:r>
            <a:r>
              <a:rPr lang="en-US" sz="2800" dirty="0" smtClean="0"/>
              <a:t> .</a:t>
            </a:r>
            <a:r>
              <a:rPr lang="en-US" sz="2800" dirty="0" err="1" smtClean="0"/>
              <a:t>jsp</a:t>
            </a:r>
            <a:r>
              <a:rPr lang="zh-CN" altLang="en-US" sz="2800" dirty="0" smtClean="0"/>
              <a:t>被加载时获取</a:t>
            </a:r>
            <a:r>
              <a:rPr lang="en-US" sz="2800" dirty="0" smtClean="0"/>
              <a:t>example2_11.jsp</a:t>
            </a:r>
            <a:r>
              <a:rPr lang="zh-CN" altLang="en-US" sz="2800" dirty="0" smtClean="0"/>
              <a:t>页面</a:t>
            </a:r>
            <a:r>
              <a:rPr lang="en-US" sz="2800" dirty="0" smtClean="0"/>
              <a:t>include</a:t>
            </a:r>
            <a:r>
              <a:rPr lang="zh-CN" altLang="en-US" sz="2800" dirty="0" smtClean="0"/>
              <a:t>动作标记的</a:t>
            </a:r>
            <a:r>
              <a:rPr lang="en-US" sz="2800" dirty="0" err="1" smtClean="0"/>
              <a:t>param</a:t>
            </a:r>
            <a:r>
              <a:rPr lang="zh-CN" altLang="en-US" sz="2800" dirty="0" smtClean="0"/>
              <a:t>子标记提供的三角形三边的长度。效果</a:t>
            </a:r>
            <a:r>
              <a:rPr lang="zh-CN" altLang="en-US" sz="2800" b="1" dirty="0" smtClean="0">
                <a:hlinkClick r:id="rId4" action="ppaction://hlinksldjump" tooltip="点击出现大图"/>
              </a:rPr>
              <a:t>如图</a:t>
            </a:r>
            <a:r>
              <a:rPr lang="en-US" altLang="zh-CN" sz="2800" b="1" dirty="0" smtClean="0">
                <a:hlinkClick r:id="rId4" action="ppaction://hlinksldjump" tooltip="点击出现大图"/>
              </a:rPr>
              <a:t>2.11 </a:t>
            </a:r>
            <a:r>
              <a:rPr lang="zh-CN" altLang="en-US" sz="2800" b="1" dirty="0" smtClean="0">
                <a:hlinkClick r:id="rId4" action="ppaction://hlinksldjump" tooltip="点击出现大图"/>
              </a:rPr>
              <a:t>所</a:t>
            </a:r>
            <a:r>
              <a:rPr lang="zh-CN" altLang="en-US" sz="2800" b="1" dirty="0" smtClean="0">
                <a:hlinkClick r:id="rId4" action="ppaction://hlinksldjump" tooltip="点击出现大图"/>
              </a:rPr>
              <a:t>示</a:t>
            </a:r>
            <a:r>
              <a:rPr lang="zh-CN" altLang="en-US" sz="2800" dirty="0" smtClean="0"/>
              <a:t>。</a:t>
            </a:r>
            <a:endParaRPr lang="zh-CN" altLang="en-US" sz="28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35</a:t>
            </a:fld>
            <a:endParaRPr lang="en-US" altLang="zh-CN"/>
          </a:p>
        </p:txBody>
      </p:sp>
      <p:sp>
        <p:nvSpPr>
          <p:cNvPr id="19466" name="Rectangle 10"/>
          <p:cNvSpPr>
            <a:spLocks noGrp="1" noChangeArrowheads="1"/>
          </p:cNvSpPr>
          <p:nvPr>
            <p:ph type="title"/>
          </p:nvPr>
        </p:nvSpPr>
        <p:spPr>
          <a:xfrm>
            <a:off x="131460" y="116378"/>
            <a:ext cx="6858016" cy="642942"/>
          </a:xfrm>
          <a:noFill/>
          <a:ln/>
        </p:spPr>
        <p:txBody>
          <a:bodyPr>
            <a:normAutofit/>
          </a:bodyPr>
          <a:lstStyle/>
          <a:p>
            <a:pPr algn="l"/>
            <a:r>
              <a:rPr lang="en-US" altLang="zh-CN" sz="3200" b="1" dirty="0" smtClean="0"/>
              <a:t>   2.7.3  </a:t>
            </a:r>
            <a:r>
              <a:rPr lang="en-US" sz="3200" b="1" dirty="0" smtClean="0"/>
              <a:t>forward</a:t>
            </a:r>
            <a:r>
              <a:rPr lang="en-US" altLang="zh-CN" sz="3200" b="1" dirty="0" smtClean="0"/>
              <a:t> </a:t>
            </a:r>
            <a:r>
              <a:rPr lang="zh-CN" altLang="en-US" sz="3200" b="1" dirty="0" smtClean="0"/>
              <a:t>动作标记</a:t>
            </a:r>
            <a:endParaRPr lang="zh-CN" altLang="en-US" sz="3600" b="1" dirty="0">
              <a:latin typeface="宋体" pitchFamily="2" charset="-122"/>
            </a:endParaRPr>
          </a:p>
        </p:txBody>
      </p:sp>
      <p:sp>
        <p:nvSpPr>
          <p:cNvPr id="8" name="Text Box 15"/>
          <p:cNvSpPr txBox="1">
            <a:spLocks noChangeArrowheads="1"/>
          </p:cNvSpPr>
          <p:nvPr/>
        </p:nvSpPr>
        <p:spPr bwMode="auto">
          <a:xfrm>
            <a:off x="101327" y="809138"/>
            <a:ext cx="8921631" cy="6032421"/>
          </a:xfrm>
          <a:prstGeom prst="rect">
            <a:avLst/>
          </a:prstGeom>
          <a:noFill/>
          <a:ln w="9525">
            <a:noFill/>
            <a:miter lim="800000"/>
            <a:headEnd/>
            <a:tailEnd/>
          </a:ln>
          <a:effectLst/>
        </p:spPr>
        <p:txBody>
          <a:bodyPr wrap="square">
            <a:spAutoFit/>
          </a:bodyPr>
          <a:lstStyle/>
          <a:p>
            <a:pPr algn="just"/>
            <a:r>
              <a:rPr lang="zh-CN" altLang="en-US" sz="2800" dirty="0" smtClean="0"/>
              <a:t> </a:t>
            </a:r>
            <a:r>
              <a:rPr lang="en-US" altLang="zh-CN" sz="2800" dirty="0" smtClean="0"/>
              <a:t>forward</a:t>
            </a:r>
            <a:r>
              <a:rPr lang="zh-CN" altLang="en-US" sz="2800" dirty="0" smtClean="0"/>
              <a:t>动作</a:t>
            </a:r>
            <a:r>
              <a:rPr lang="zh-CN" altLang="en-US" sz="2800" dirty="0" smtClean="0"/>
              <a:t>标记的语法格式是：</a:t>
            </a:r>
          </a:p>
          <a:p>
            <a:pPr algn="just"/>
            <a:r>
              <a:rPr lang="en-US" altLang="zh-CN" sz="2800" b="1" dirty="0" smtClean="0">
                <a:solidFill>
                  <a:srgbClr val="DB9125"/>
                </a:solidFill>
              </a:rPr>
              <a:t>&lt;</a:t>
            </a:r>
            <a:r>
              <a:rPr lang="en-US" altLang="zh-CN" sz="2800" b="1" dirty="0" err="1" smtClean="0">
                <a:solidFill>
                  <a:srgbClr val="DB9125"/>
                </a:solidFill>
              </a:rPr>
              <a:t>jsp:forward</a:t>
            </a:r>
            <a:r>
              <a:rPr lang="en-US" altLang="zh-CN" sz="2800" b="1" dirty="0" smtClean="0">
                <a:solidFill>
                  <a:srgbClr val="DB9125"/>
                </a:solidFill>
              </a:rPr>
              <a:t> page="</a:t>
            </a:r>
            <a:r>
              <a:rPr lang="zh-CN" altLang="en-US" sz="2800" b="1" dirty="0" smtClean="0">
                <a:solidFill>
                  <a:srgbClr val="DB9125"/>
                </a:solidFill>
              </a:rPr>
              <a:t>要转向的页面</a:t>
            </a:r>
            <a:r>
              <a:rPr lang="en-US" altLang="zh-CN" sz="2800" b="1" dirty="0" smtClean="0">
                <a:solidFill>
                  <a:srgbClr val="DB9125"/>
                </a:solidFill>
              </a:rPr>
              <a:t>" /&gt;</a:t>
            </a:r>
          </a:p>
          <a:p>
            <a:pPr algn="just">
              <a:lnSpc>
                <a:spcPts val="2600"/>
              </a:lnSpc>
            </a:pPr>
            <a:r>
              <a:rPr lang="zh-CN" altLang="en-US" sz="2800" dirty="0" smtClean="0"/>
              <a:t>或 </a:t>
            </a:r>
            <a:r>
              <a:rPr lang="en-US" altLang="zh-CN" sz="2800" b="1" dirty="0" smtClean="0">
                <a:solidFill>
                  <a:srgbClr val="DB9125"/>
                </a:solidFill>
              </a:rPr>
              <a:t>&lt;</a:t>
            </a:r>
            <a:r>
              <a:rPr lang="en-US" altLang="zh-CN" sz="2800" b="1" dirty="0" err="1" smtClean="0">
                <a:solidFill>
                  <a:srgbClr val="DB9125"/>
                </a:solidFill>
              </a:rPr>
              <a:t>jsp:forward</a:t>
            </a:r>
            <a:r>
              <a:rPr lang="en-US" altLang="zh-CN" sz="2800" b="1" dirty="0" smtClean="0">
                <a:solidFill>
                  <a:srgbClr val="DB9125"/>
                </a:solidFill>
              </a:rPr>
              <a:t> page="</a:t>
            </a:r>
            <a:r>
              <a:rPr lang="zh-CN" altLang="en-US" sz="2800" b="1" dirty="0" smtClean="0">
                <a:solidFill>
                  <a:srgbClr val="DB9125"/>
                </a:solidFill>
              </a:rPr>
              <a:t>要转向的页面</a:t>
            </a:r>
            <a:r>
              <a:rPr lang="en-US" altLang="zh-CN" sz="2800" b="1" dirty="0" smtClean="0">
                <a:solidFill>
                  <a:srgbClr val="DB9125"/>
                </a:solidFill>
              </a:rPr>
              <a:t>" &gt;</a:t>
            </a:r>
          </a:p>
          <a:p>
            <a:pPr algn="just">
              <a:lnSpc>
                <a:spcPts val="2600"/>
              </a:lnSpc>
            </a:pPr>
            <a:r>
              <a:rPr lang="en-US" altLang="zh-CN" sz="2800" b="1" dirty="0" smtClean="0">
                <a:solidFill>
                  <a:srgbClr val="DB9125"/>
                </a:solidFill>
              </a:rPr>
              <a:t> </a:t>
            </a:r>
            <a:r>
              <a:rPr lang="en-US" altLang="zh-CN" sz="2800" b="1" dirty="0" smtClean="0">
                <a:solidFill>
                  <a:srgbClr val="DB9125"/>
                </a:solidFill>
              </a:rPr>
              <a:t>     </a:t>
            </a:r>
            <a:r>
              <a:rPr lang="en-US" altLang="zh-CN" sz="2800" b="1" dirty="0" err="1" smtClean="0">
                <a:solidFill>
                  <a:srgbClr val="DB9125"/>
                </a:solidFill>
              </a:rPr>
              <a:t>param</a:t>
            </a:r>
            <a:r>
              <a:rPr lang="zh-CN" altLang="en-US" sz="2800" b="1" dirty="0" smtClean="0">
                <a:solidFill>
                  <a:srgbClr val="DB9125"/>
                </a:solidFill>
              </a:rPr>
              <a:t>子标记</a:t>
            </a:r>
          </a:p>
          <a:p>
            <a:pPr algn="just">
              <a:lnSpc>
                <a:spcPts val="2600"/>
              </a:lnSpc>
            </a:pPr>
            <a:r>
              <a:rPr lang="en-US" altLang="zh-CN" sz="2800" b="1" dirty="0" smtClean="0">
                <a:solidFill>
                  <a:srgbClr val="DB9125"/>
                </a:solidFill>
              </a:rPr>
              <a:t>     &lt;/</a:t>
            </a:r>
            <a:r>
              <a:rPr lang="en-US" altLang="zh-CN" sz="2800" b="1" dirty="0" err="1" smtClean="0">
                <a:solidFill>
                  <a:srgbClr val="DB9125"/>
                </a:solidFill>
              </a:rPr>
              <a:t>jsp:forward</a:t>
            </a:r>
            <a:r>
              <a:rPr lang="en-US" altLang="zh-CN" sz="2800" b="1" dirty="0" smtClean="0">
                <a:solidFill>
                  <a:srgbClr val="DB9125"/>
                </a:solidFill>
              </a:rPr>
              <a:t>&gt;  </a:t>
            </a:r>
            <a:r>
              <a:rPr lang="zh-CN" altLang="en-US" sz="2800" dirty="0" smtClean="0"/>
              <a:t>该</a:t>
            </a:r>
            <a:r>
              <a:rPr lang="zh-CN" altLang="en-US" sz="2800" dirty="0" smtClean="0"/>
              <a:t>指令的作用是：从该指令处停止当前页面的执行，而转向执行</a:t>
            </a:r>
            <a:r>
              <a:rPr lang="en-US" altLang="zh-CN" sz="2800" dirty="0" smtClean="0"/>
              <a:t>page</a:t>
            </a:r>
            <a:r>
              <a:rPr lang="zh-CN" altLang="en-US" sz="2800" dirty="0" smtClean="0"/>
              <a:t>属性指定的</a:t>
            </a:r>
            <a:r>
              <a:rPr lang="en-US" altLang="zh-CN" sz="2800" dirty="0" smtClean="0"/>
              <a:t>JSP</a:t>
            </a:r>
            <a:r>
              <a:rPr lang="zh-CN" altLang="en-US" sz="2800" dirty="0" smtClean="0"/>
              <a:t>页面。需要注意的是，当</a:t>
            </a:r>
            <a:r>
              <a:rPr lang="en-US" altLang="zh-CN" sz="2800" dirty="0" smtClean="0"/>
              <a:t>forward</a:t>
            </a:r>
            <a:r>
              <a:rPr lang="zh-CN" altLang="en-US" sz="2800" dirty="0" smtClean="0"/>
              <a:t>动作标记不需要</a:t>
            </a:r>
            <a:r>
              <a:rPr lang="en-US" altLang="zh-CN" sz="2800" dirty="0" err="1" smtClean="0"/>
              <a:t>param</a:t>
            </a:r>
            <a:r>
              <a:rPr lang="zh-CN" altLang="en-US" sz="2800" dirty="0" smtClean="0"/>
              <a:t>子标记时，必须使用第一种形式。</a:t>
            </a:r>
          </a:p>
          <a:p>
            <a:pPr algn="just"/>
            <a:r>
              <a:rPr lang="en-US" altLang="zh-CN" sz="2800" dirty="0" smtClean="0"/>
              <a:t>      forward</a:t>
            </a:r>
            <a:r>
              <a:rPr lang="zh-CN" altLang="en-US" sz="2800" dirty="0" smtClean="0"/>
              <a:t>标记可以使用</a:t>
            </a:r>
            <a:r>
              <a:rPr lang="en-US" altLang="zh-CN" sz="2800" dirty="0" err="1" smtClean="0"/>
              <a:t>param</a:t>
            </a:r>
            <a:r>
              <a:rPr lang="zh-CN" altLang="en-US" sz="2800" dirty="0" smtClean="0"/>
              <a:t>动作标记作为子标记，向转向的页面传送信息。</a:t>
            </a:r>
            <a:r>
              <a:rPr lang="en-US" altLang="zh-CN" sz="2800" dirty="0" smtClean="0"/>
              <a:t>forward</a:t>
            </a:r>
            <a:r>
              <a:rPr lang="zh-CN" altLang="en-US" sz="2800" dirty="0" smtClean="0"/>
              <a:t>动作标记指定的要转向的</a:t>
            </a:r>
            <a:r>
              <a:rPr lang="en-US" altLang="zh-CN" sz="2800" dirty="0" smtClean="0"/>
              <a:t>JSP</a:t>
            </a:r>
            <a:r>
              <a:rPr lang="zh-CN" altLang="en-US" sz="2800" dirty="0" smtClean="0"/>
              <a:t>文件可以使用</a:t>
            </a:r>
            <a:r>
              <a:rPr lang="en-US" altLang="zh-CN" sz="2800" dirty="0" smtClean="0"/>
              <a:t>Tomcat</a:t>
            </a:r>
            <a:r>
              <a:rPr lang="zh-CN" altLang="en-US" sz="2800" dirty="0" smtClean="0"/>
              <a:t>服务器提供的</a:t>
            </a:r>
            <a:r>
              <a:rPr lang="en-US" altLang="zh-CN" sz="2800" dirty="0" smtClean="0"/>
              <a:t>request</a:t>
            </a:r>
            <a:r>
              <a:rPr lang="zh-CN" altLang="en-US" sz="2800" dirty="0" smtClean="0"/>
              <a:t>内置对象获取</a:t>
            </a:r>
            <a:r>
              <a:rPr lang="en-US" altLang="zh-CN" sz="2800" dirty="0" err="1" smtClean="0"/>
              <a:t>param</a:t>
            </a:r>
            <a:r>
              <a:rPr lang="zh-CN" altLang="en-US" sz="2800" dirty="0" smtClean="0"/>
              <a:t>子标记中</a:t>
            </a:r>
            <a:r>
              <a:rPr lang="en-US" altLang="zh-CN" sz="2800" dirty="0" smtClean="0"/>
              <a:t>name</a:t>
            </a:r>
            <a:r>
              <a:rPr lang="zh-CN" altLang="en-US" sz="2800" dirty="0" smtClean="0"/>
              <a:t>属性所提供的值。</a:t>
            </a:r>
          </a:p>
          <a:p>
            <a:pPr algn="just"/>
            <a:r>
              <a:rPr lang="zh-CN" altLang="en-US" sz="2200" dirty="0" smtClean="0">
                <a:latin typeface="仿宋" pitchFamily="49" charset="-122"/>
                <a:ea typeface="仿宋" pitchFamily="49" charset="-122"/>
              </a:rPr>
              <a:t>注意</a:t>
            </a:r>
            <a:r>
              <a:rPr lang="en-US" altLang="zh-CN" sz="2200" dirty="0" smtClean="0">
                <a:latin typeface="仿宋" pitchFamily="49" charset="-122"/>
                <a:ea typeface="仿宋" pitchFamily="49" charset="-122"/>
              </a:rPr>
              <a:t>: </a:t>
            </a:r>
            <a:r>
              <a:rPr lang="zh-CN" altLang="en-US" sz="2200" dirty="0" smtClean="0">
                <a:latin typeface="仿宋" pitchFamily="49" charset="-122"/>
                <a:ea typeface="仿宋" pitchFamily="49" charset="-122"/>
              </a:rPr>
              <a:t>当前</a:t>
            </a:r>
            <a:r>
              <a:rPr lang="zh-CN" altLang="en-US" sz="2200" dirty="0" smtClean="0">
                <a:latin typeface="仿宋" pitchFamily="49" charset="-122"/>
                <a:ea typeface="仿宋" pitchFamily="49" charset="-122"/>
              </a:rPr>
              <a:t>页面使用</a:t>
            </a:r>
            <a:r>
              <a:rPr lang="en-US" altLang="zh-CN" sz="2200" dirty="0" smtClean="0">
                <a:latin typeface="仿宋" pitchFamily="49" charset="-122"/>
                <a:ea typeface="仿宋" pitchFamily="49" charset="-122"/>
              </a:rPr>
              <a:t>forward</a:t>
            </a:r>
            <a:r>
              <a:rPr lang="zh-CN" altLang="en-US" sz="2200" dirty="0" smtClean="0">
                <a:latin typeface="仿宋" pitchFamily="49" charset="-122"/>
                <a:ea typeface="仿宋" pitchFamily="49" charset="-122"/>
              </a:rPr>
              <a:t>动作标记转向后，尽管用户看到了转向后的页面的效果，但浏览器地址栏中显示的仍然是转向前的</a:t>
            </a:r>
            <a:r>
              <a:rPr lang="en-US" altLang="zh-CN" sz="2200" dirty="0" smtClean="0">
                <a:latin typeface="仿宋" pitchFamily="49" charset="-122"/>
                <a:ea typeface="仿宋" pitchFamily="49" charset="-122"/>
              </a:rPr>
              <a:t>JSP</a:t>
            </a:r>
            <a:r>
              <a:rPr lang="zh-CN" altLang="en-US" sz="2200" dirty="0" smtClean="0">
                <a:latin typeface="仿宋" pitchFamily="49" charset="-122"/>
                <a:ea typeface="仿宋" pitchFamily="49" charset="-122"/>
              </a:rPr>
              <a:t>页面的</a:t>
            </a:r>
            <a:r>
              <a:rPr lang="en-US" altLang="zh-CN" sz="2200" dirty="0" smtClean="0">
                <a:latin typeface="仿宋" pitchFamily="49" charset="-122"/>
                <a:ea typeface="仿宋" pitchFamily="49" charset="-122"/>
              </a:rPr>
              <a:t>URL</a:t>
            </a:r>
            <a:r>
              <a:rPr lang="zh-CN" altLang="en-US" sz="2200" dirty="0" smtClean="0">
                <a:latin typeface="仿宋" pitchFamily="49" charset="-122"/>
                <a:ea typeface="仿宋" pitchFamily="49" charset="-122"/>
              </a:rPr>
              <a:t>地址，因此，如果刷新浏览器的显示，将再次执行当前浏览器地址栏中显示的</a:t>
            </a:r>
            <a:r>
              <a:rPr lang="en-US" altLang="zh-CN" sz="2200" dirty="0" smtClean="0">
                <a:latin typeface="仿宋" pitchFamily="49" charset="-122"/>
                <a:ea typeface="仿宋" pitchFamily="49" charset="-122"/>
              </a:rPr>
              <a:t>JSP</a:t>
            </a:r>
            <a:r>
              <a:rPr lang="zh-CN" altLang="en-US" sz="2200" dirty="0" smtClean="0">
                <a:latin typeface="仿宋" pitchFamily="49" charset="-122"/>
                <a:ea typeface="仿宋" pitchFamily="49" charset="-122"/>
              </a:rPr>
              <a:t>页面</a:t>
            </a:r>
            <a:r>
              <a:rPr lang="zh-CN" altLang="en-US" sz="2200" dirty="0" smtClean="0">
                <a:latin typeface="仿宋" pitchFamily="49" charset="-122"/>
                <a:ea typeface="仿宋" pitchFamily="49" charset="-122"/>
              </a:rPr>
              <a:t>。</a:t>
            </a:r>
            <a:endParaRPr lang="en-US" altLang="zh-CN" sz="2200" dirty="0">
              <a:solidFill>
                <a:srgbClr val="000000"/>
              </a:solidFill>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36</a:t>
            </a:fld>
            <a:endParaRPr lang="en-US" altLang="zh-CN" dirty="0"/>
          </a:p>
        </p:txBody>
      </p:sp>
      <p:sp>
        <p:nvSpPr>
          <p:cNvPr id="2058" name="Rectangle 10"/>
          <p:cNvSpPr>
            <a:spLocks noGrp="1" noChangeArrowheads="1"/>
          </p:cNvSpPr>
          <p:nvPr>
            <p:ph type="title"/>
          </p:nvPr>
        </p:nvSpPr>
        <p:spPr>
          <a:xfrm>
            <a:off x="0" y="0"/>
            <a:ext cx="5248284" cy="571480"/>
          </a:xfrm>
          <a:noFill/>
          <a:ln/>
        </p:spPr>
        <p:txBody>
          <a:bodyPr>
            <a:normAutofit/>
          </a:bodyPr>
          <a:lstStyle/>
          <a:p>
            <a:pPr algn="l"/>
            <a:r>
              <a:rPr lang="zh-CN" altLang="en-US" sz="2800" dirty="0" smtClean="0"/>
              <a:t>   例子</a:t>
            </a:r>
            <a:r>
              <a:rPr lang="en-US" altLang="zh-CN" sz="2800" dirty="0" smtClean="0"/>
              <a:t>2_12 </a:t>
            </a:r>
            <a:endParaRPr lang="en-US" altLang="zh-CN" sz="2800" dirty="0"/>
          </a:p>
        </p:txBody>
      </p:sp>
      <p:sp>
        <p:nvSpPr>
          <p:cNvPr id="9" name="Rectangle 6"/>
          <p:cNvSpPr>
            <a:spLocks noChangeArrowheads="1"/>
          </p:cNvSpPr>
          <p:nvPr/>
        </p:nvSpPr>
        <p:spPr bwMode="auto">
          <a:xfrm>
            <a:off x="100572" y="802958"/>
            <a:ext cx="8995642" cy="4832092"/>
          </a:xfrm>
          <a:prstGeom prst="rect">
            <a:avLst/>
          </a:prstGeom>
          <a:noFill/>
          <a:ln w="9525">
            <a:noFill/>
            <a:miter lim="800000"/>
            <a:headEnd/>
            <a:tailEnd/>
          </a:ln>
          <a:effectLst/>
        </p:spPr>
        <p:txBody>
          <a:bodyPr wrap="square" anchor="b">
            <a:spAutoFit/>
          </a:bodyPr>
          <a:lstStyle/>
          <a:p>
            <a:pPr algn="just"/>
            <a:r>
              <a:rPr lang="zh-CN" altLang="en-US" sz="2800" dirty="0" smtClean="0"/>
              <a:t>          </a:t>
            </a:r>
            <a:r>
              <a:rPr lang="en-US" altLang="zh-CN" sz="2800" dirty="0" smtClean="0"/>
              <a:t> </a:t>
            </a:r>
            <a:r>
              <a:rPr lang="zh-CN" altLang="en-US" sz="2800" dirty="0" smtClean="0"/>
              <a:t>例子</a:t>
            </a:r>
            <a:r>
              <a:rPr lang="en-US" sz="2800" dirty="0" smtClean="0"/>
              <a:t>2_12</a:t>
            </a:r>
            <a:r>
              <a:rPr lang="zh-CN" altLang="en-US" sz="2800" dirty="0" smtClean="0"/>
              <a:t>中</a:t>
            </a:r>
            <a:r>
              <a:rPr lang="en-US" altLang="zh-CN" sz="2800" dirty="0" smtClean="0"/>
              <a:t>,</a:t>
            </a:r>
            <a:r>
              <a:rPr lang="en-US" sz="2800" b="1" dirty="0" smtClean="0">
                <a:hlinkClick r:id="rId2" action="ppaction://hlinkfile" tooltip="用记事本打开源文件"/>
              </a:rPr>
              <a:t>example2_12.jsp</a:t>
            </a:r>
            <a:r>
              <a:rPr lang="en-US" sz="2800" dirty="0" smtClean="0"/>
              <a:t>,</a:t>
            </a:r>
            <a:r>
              <a:rPr lang="zh-CN" altLang="en-US" sz="2800" dirty="0" smtClean="0"/>
              <a:t>页面</a:t>
            </a:r>
            <a:r>
              <a:rPr lang="zh-CN" altLang="en-US" sz="2800" dirty="0" smtClean="0"/>
              <a:t>随机产生一个</a:t>
            </a:r>
            <a:r>
              <a:rPr lang="en-US" altLang="zh-CN" sz="2800" dirty="0" smtClean="0"/>
              <a:t>1-10</a:t>
            </a:r>
            <a:r>
              <a:rPr lang="zh-CN" altLang="en-US" sz="2800" dirty="0" smtClean="0"/>
              <a:t>之间的随机数，如果随机数不大于</a:t>
            </a:r>
            <a:r>
              <a:rPr lang="en-US" altLang="zh-CN" sz="2800" dirty="0" smtClean="0"/>
              <a:t>5</a:t>
            </a:r>
            <a:r>
              <a:rPr lang="zh-CN" altLang="en-US" sz="2800" dirty="0" smtClean="0"/>
              <a:t>，就使用</a:t>
            </a:r>
            <a:r>
              <a:rPr lang="en-US" altLang="zh-CN" sz="2800" dirty="0" smtClean="0"/>
              <a:t>forward</a:t>
            </a:r>
            <a:r>
              <a:rPr lang="zh-CN" altLang="en-US" sz="2800" dirty="0" smtClean="0"/>
              <a:t>动作标记转向</a:t>
            </a:r>
            <a:r>
              <a:rPr lang="en-US" altLang="zh-CN" sz="2800" b="1" dirty="0" smtClean="0">
                <a:hlinkClick r:id="rId3" action="ppaction://hlinkfile" tooltip="用记事本打开源文件"/>
              </a:rPr>
              <a:t>example2_12_a.jsp</a:t>
            </a:r>
            <a:r>
              <a:rPr lang="zh-CN" altLang="en-US" sz="2800" dirty="0" smtClean="0"/>
              <a:t>，否则转向</a:t>
            </a:r>
            <a:r>
              <a:rPr lang="en-US" altLang="zh-CN" sz="2800" b="1" dirty="0" smtClean="0">
                <a:hlinkClick r:id="rId4" action="ppaction://hlinkfile" tooltip="用记事本打开源文件"/>
              </a:rPr>
              <a:t>example2_12_b.jsp</a:t>
            </a:r>
            <a:r>
              <a:rPr lang="zh-CN" altLang="en-US" sz="2800" dirty="0" smtClean="0"/>
              <a:t>，并使用</a:t>
            </a:r>
            <a:r>
              <a:rPr lang="en-US" altLang="zh-CN" sz="2800" dirty="0" err="1" smtClean="0"/>
              <a:t>param</a:t>
            </a:r>
            <a:r>
              <a:rPr lang="zh-CN" altLang="en-US" sz="2800" dirty="0" smtClean="0"/>
              <a:t>子标记将随机数传递给要转向的页面</a:t>
            </a:r>
            <a:r>
              <a:rPr lang="zh-CN" altLang="en-US" sz="2800" dirty="0" smtClean="0"/>
              <a:t>。</a:t>
            </a:r>
            <a:endParaRPr lang="en-US" altLang="zh-CN" sz="2800" dirty="0" smtClean="0"/>
          </a:p>
          <a:p>
            <a:pPr algn="just"/>
            <a:r>
              <a:rPr lang="en-US" altLang="zh-CN" sz="2800" dirty="0" smtClean="0"/>
              <a:t> </a:t>
            </a:r>
            <a:r>
              <a:rPr lang="en-US" altLang="zh-CN" sz="2800" dirty="0" smtClean="0"/>
              <a:t>     example2_12_a.jsp</a:t>
            </a:r>
            <a:r>
              <a:rPr lang="zh-CN" altLang="en-US" sz="2800" dirty="0" smtClean="0"/>
              <a:t>页面显示玫瑰花，</a:t>
            </a:r>
            <a:r>
              <a:rPr lang="en-US" altLang="zh-CN" sz="2800" dirty="0" smtClean="0"/>
              <a:t>example2_12_b.jsp</a:t>
            </a:r>
            <a:r>
              <a:rPr lang="zh-CN" altLang="en-US" sz="2800" dirty="0" smtClean="0"/>
              <a:t>页面显示荷花。</a:t>
            </a:r>
            <a:r>
              <a:rPr lang="en-US" altLang="zh-CN" sz="2800" dirty="0" smtClean="0"/>
              <a:t>example2_12_a.jsp</a:t>
            </a:r>
            <a:r>
              <a:rPr lang="zh-CN" altLang="en-US" sz="2800" dirty="0" smtClean="0"/>
              <a:t>，</a:t>
            </a:r>
            <a:r>
              <a:rPr lang="en-US" altLang="zh-CN" sz="2800" dirty="0" smtClean="0"/>
              <a:t>example2_12_b.jsp</a:t>
            </a:r>
            <a:r>
              <a:rPr lang="zh-CN" altLang="en-US" sz="2800" dirty="0" smtClean="0"/>
              <a:t>保存在当前</a:t>
            </a:r>
            <a:r>
              <a:rPr lang="en-US" altLang="zh-CN" sz="2800" dirty="0" smtClean="0"/>
              <a:t>Web</a:t>
            </a:r>
            <a:r>
              <a:rPr lang="zh-CN" altLang="en-US" sz="2800" dirty="0" smtClean="0"/>
              <a:t>服务目录</a:t>
            </a:r>
            <a:r>
              <a:rPr lang="en-US" altLang="zh-CN" sz="2800" dirty="0" smtClean="0"/>
              <a:t>ch2</a:t>
            </a:r>
            <a:r>
              <a:rPr lang="zh-CN" altLang="en-US" sz="2800" dirty="0" smtClean="0"/>
              <a:t>中，所使用的图像文件</a:t>
            </a:r>
            <a:r>
              <a:rPr lang="en-US" altLang="zh-CN" sz="2800" dirty="0" smtClean="0"/>
              <a:t>meigui.jpg</a:t>
            </a:r>
            <a:r>
              <a:rPr lang="zh-CN" altLang="en-US" sz="2800" dirty="0" smtClean="0"/>
              <a:t>和</a:t>
            </a:r>
            <a:r>
              <a:rPr lang="en-US" altLang="zh-CN" sz="2800" dirty="0" smtClean="0"/>
              <a:t>hehua.jpg</a:t>
            </a:r>
            <a:r>
              <a:rPr lang="zh-CN" altLang="en-US" sz="2800" dirty="0" smtClean="0"/>
              <a:t>保存在当前</a:t>
            </a:r>
            <a:r>
              <a:rPr lang="en-US" altLang="zh-CN" sz="2800" dirty="0" smtClean="0"/>
              <a:t>Web</a:t>
            </a:r>
            <a:r>
              <a:rPr lang="zh-CN" altLang="en-US" sz="2800" dirty="0" smtClean="0"/>
              <a:t>服务目录的</a:t>
            </a:r>
            <a:r>
              <a:rPr lang="en-US" altLang="zh-CN" sz="2800" dirty="0" smtClean="0"/>
              <a:t>image</a:t>
            </a:r>
            <a:r>
              <a:rPr lang="zh-CN" altLang="en-US" sz="2800" dirty="0" smtClean="0"/>
              <a:t>子目录中</a:t>
            </a:r>
            <a:r>
              <a:rPr lang="zh-CN" altLang="en-US" sz="2800" dirty="0" smtClean="0"/>
              <a:t>。页面</a:t>
            </a:r>
            <a:r>
              <a:rPr lang="zh-CN" altLang="en-US" sz="2800" dirty="0" smtClean="0"/>
              <a:t>的效果</a:t>
            </a:r>
            <a:r>
              <a:rPr lang="zh-CN" altLang="en-US" sz="2800" b="1" dirty="0" smtClean="0">
                <a:hlinkClick r:id="rId5" action="ppaction://hlinksldjump" tooltip="点击出现大图"/>
              </a:rPr>
              <a:t>如图</a:t>
            </a:r>
            <a:r>
              <a:rPr lang="en-US" altLang="zh-CN" sz="2800" b="1" dirty="0" smtClean="0">
                <a:hlinkClick r:id="rId5" action="ppaction://hlinksldjump" tooltip="点击出现大图"/>
              </a:rPr>
              <a:t>2.12</a:t>
            </a:r>
            <a:r>
              <a:rPr lang="zh-CN" altLang="en-US" sz="2800" b="1" dirty="0" smtClean="0">
                <a:hlinkClick r:id="rId5" action="ppaction://hlinksldjump" tooltip="点击出现大图"/>
              </a:rPr>
              <a:t>（</a:t>
            </a:r>
            <a:r>
              <a:rPr lang="en-US" altLang="zh-CN" sz="2800" b="1" dirty="0" smtClean="0">
                <a:hlinkClick r:id="rId5" action="ppaction://hlinksldjump" tooltip="点击出现大图"/>
              </a:rPr>
              <a:t>a</a:t>
            </a:r>
            <a:r>
              <a:rPr lang="zh-CN" altLang="en-US" sz="2800" b="1" dirty="0" smtClean="0">
                <a:hlinkClick r:id="rId5" action="ppaction://hlinksldjump" tooltip="点击出现大图"/>
              </a:rPr>
              <a:t>）和图</a:t>
            </a:r>
            <a:r>
              <a:rPr lang="en-US" altLang="zh-CN" sz="2800" b="1" dirty="0" smtClean="0">
                <a:hlinkClick r:id="rId5" action="ppaction://hlinksldjump" tooltip="点击出现大图"/>
              </a:rPr>
              <a:t>2.12</a:t>
            </a:r>
            <a:r>
              <a:rPr lang="zh-CN" altLang="en-US" sz="2800" b="1" dirty="0" smtClean="0">
                <a:hlinkClick r:id="rId5" action="ppaction://hlinksldjump" tooltip="点击出现大图"/>
              </a:rPr>
              <a:t>（</a:t>
            </a:r>
            <a:r>
              <a:rPr lang="en-US" altLang="zh-CN" sz="2800" b="1" dirty="0" smtClean="0">
                <a:hlinkClick r:id="rId5" action="ppaction://hlinksldjump" tooltip="点击出现大图"/>
              </a:rPr>
              <a:t>b</a:t>
            </a:r>
            <a:r>
              <a:rPr lang="zh-CN" altLang="en-US" sz="2800" b="1" dirty="0" smtClean="0">
                <a:hlinkClick r:id="rId5" action="ppaction://hlinksldjump" tooltip="点击出现大图"/>
              </a:rPr>
              <a:t>）</a:t>
            </a:r>
            <a:r>
              <a:rPr lang="zh-CN" altLang="en-US" sz="2800" dirty="0" smtClean="0"/>
              <a:t>所示。</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37</a:t>
            </a:fld>
            <a:endParaRPr lang="en-US" altLang="zh-CN"/>
          </a:p>
        </p:txBody>
      </p:sp>
      <p:sp>
        <p:nvSpPr>
          <p:cNvPr id="19466" name="Rectangle 10"/>
          <p:cNvSpPr>
            <a:spLocks noGrp="1" noChangeArrowheads="1"/>
          </p:cNvSpPr>
          <p:nvPr>
            <p:ph type="title"/>
          </p:nvPr>
        </p:nvSpPr>
        <p:spPr>
          <a:xfrm>
            <a:off x="131460" y="116378"/>
            <a:ext cx="6858016" cy="642942"/>
          </a:xfrm>
          <a:noFill/>
          <a:ln/>
        </p:spPr>
        <p:txBody>
          <a:bodyPr>
            <a:normAutofit/>
          </a:bodyPr>
          <a:lstStyle/>
          <a:p>
            <a:pPr algn="l"/>
            <a:r>
              <a:rPr lang="en-US" altLang="zh-CN" sz="3200" b="1" dirty="0" smtClean="0"/>
              <a:t>   2.7.4  </a:t>
            </a:r>
            <a:r>
              <a:rPr lang="en-US" sz="3200" b="1" dirty="0" err="1" smtClean="0"/>
              <a:t>useBean</a:t>
            </a:r>
            <a:r>
              <a:rPr lang="en-US" altLang="zh-CN" sz="3200" b="1" dirty="0" smtClean="0"/>
              <a:t> </a:t>
            </a:r>
            <a:r>
              <a:rPr lang="zh-CN" altLang="en-US" sz="3200" b="1" dirty="0" smtClean="0"/>
              <a:t>动作标记</a:t>
            </a:r>
            <a:endParaRPr lang="zh-CN" altLang="en-US" sz="3600" b="1" dirty="0">
              <a:latin typeface="宋体" pitchFamily="2" charset="-122"/>
            </a:endParaRPr>
          </a:p>
        </p:txBody>
      </p:sp>
      <p:sp>
        <p:nvSpPr>
          <p:cNvPr id="8" name="Text Box 15"/>
          <p:cNvSpPr txBox="1">
            <a:spLocks noChangeArrowheads="1"/>
          </p:cNvSpPr>
          <p:nvPr/>
        </p:nvSpPr>
        <p:spPr bwMode="auto">
          <a:xfrm>
            <a:off x="101327" y="809138"/>
            <a:ext cx="8921631" cy="2246769"/>
          </a:xfrm>
          <a:prstGeom prst="rect">
            <a:avLst/>
          </a:prstGeom>
          <a:noFill/>
          <a:ln w="9525">
            <a:noFill/>
            <a:miter lim="800000"/>
            <a:headEnd/>
            <a:tailEnd/>
          </a:ln>
          <a:effectLst/>
        </p:spPr>
        <p:txBody>
          <a:bodyPr wrap="square">
            <a:spAutoFit/>
          </a:bodyPr>
          <a:lstStyle/>
          <a:p>
            <a:pPr algn="just"/>
            <a:r>
              <a:rPr lang="zh-CN" altLang="en-US" sz="2800" dirty="0" smtClean="0"/>
              <a:t>    该</a:t>
            </a:r>
            <a:r>
              <a:rPr lang="zh-CN" altLang="en-US" sz="2800" dirty="0" smtClean="0"/>
              <a:t>标记用来创建并使用一个</a:t>
            </a:r>
            <a:r>
              <a:rPr lang="en-US" sz="2800" dirty="0" err="1" smtClean="0"/>
              <a:t>Javabean</a:t>
            </a:r>
            <a:r>
              <a:rPr lang="zh-CN" altLang="en-US" sz="2800" dirty="0" smtClean="0"/>
              <a:t>，是非常重要的一个动作标记</a:t>
            </a:r>
            <a:r>
              <a:rPr lang="zh-CN" altLang="en-US" sz="2800" dirty="0" smtClean="0"/>
              <a:t>，将</a:t>
            </a:r>
            <a:r>
              <a:rPr lang="zh-CN" altLang="en-US" sz="2800" dirty="0" smtClean="0"/>
              <a:t>在第</a:t>
            </a:r>
            <a:r>
              <a:rPr lang="en-US" sz="2800" dirty="0" smtClean="0"/>
              <a:t>4</a:t>
            </a:r>
            <a:r>
              <a:rPr lang="zh-CN" altLang="en-US" sz="2800" dirty="0" smtClean="0"/>
              <a:t>章详细讨论</a:t>
            </a:r>
            <a:r>
              <a:rPr lang="zh-CN" altLang="en-US" sz="2800" dirty="0" smtClean="0"/>
              <a:t>。</a:t>
            </a:r>
            <a:endParaRPr lang="en-US" altLang="zh-CN" sz="2800" dirty="0" smtClean="0"/>
          </a:p>
          <a:p>
            <a:pPr algn="just"/>
            <a:r>
              <a:rPr lang="en-US" sz="2800" dirty="0" smtClean="0"/>
              <a:t> </a:t>
            </a:r>
            <a:r>
              <a:rPr lang="en-US" sz="2800" dirty="0" smtClean="0"/>
              <a:t>    Sun</a:t>
            </a:r>
            <a:r>
              <a:rPr lang="zh-CN" altLang="en-US" sz="2800" dirty="0" smtClean="0"/>
              <a:t>公司倡导的是：</a:t>
            </a:r>
            <a:r>
              <a:rPr lang="en-US" sz="2800" dirty="0" err="1" smtClean="0"/>
              <a:t>Javabean</a:t>
            </a:r>
            <a:r>
              <a:rPr lang="zh-CN" altLang="en-US" sz="2800" dirty="0" smtClean="0"/>
              <a:t>负责存储数据，</a:t>
            </a:r>
            <a:r>
              <a:rPr lang="en-US" sz="2800" dirty="0" smtClean="0"/>
              <a:t>JSP</a:t>
            </a:r>
            <a:r>
              <a:rPr lang="zh-CN" altLang="en-US" sz="2800" dirty="0" smtClean="0"/>
              <a:t>页面显示</a:t>
            </a:r>
            <a:r>
              <a:rPr lang="en-US" sz="2800" dirty="0" err="1" smtClean="0"/>
              <a:t>Javabean</a:t>
            </a:r>
            <a:r>
              <a:rPr lang="zh-CN" altLang="en-US" sz="2800" dirty="0" smtClean="0"/>
              <a:t>中的数据，而</a:t>
            </a:r>
            <a:r>
              <a:rPr lang="en-US" sz="2800" dirty="0" err="1" smtClean="0"/>
              <a:t>servlet</a:t>
            </a:r>
            <a:r>
              <a:rPr lang="zh-CN" altLang="en-US" sz="2800" dirty="0" smtClean="0"/>
              <a:t>负责管理</a:t>
            </a:r>
            <a:r>
              <a:rPr lang="en-US" sz="2800" dirty="0" err="1" smtClean="0"/>
              <a:t>Javabean</a:t>
            </a:r>
            <a:r>
              <a:rPr lang="zh-CN" altLang="en-US" sz="2800" dirty="0" smtClean="0"/>
              <a:t>中的数据（见第</a:t>
            </a:r>
            <a:r>
              <a:rPr lang="en-US" sz="2800" dirty="0" smtClean="0"/>
              <a:t>6</a:t>
            </a:r>
            <a:r>
              <a:rPr lang="zh-CN" altLang="en-US" sz="2800" dirty="0" smtClean="0"/>
              <a:t>章）。</a:t>
            </a:r>
            <a:endParaRPr lang="en-US" altLang="zh-CN" sz="2200" dirty="0">
              <a:solidFill>
                <a:srgbClr val="000000"/>
              </a:solidFill>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38</a:t>
            </a:fld>
            <a:endParaRPr lang="en-US" altLang="zh-CN"/>
          </a:p>
        </p:txBody>
      </p:sp>
      <p:sp>
        <p:nvSpPr>
          <p:cNvPr id="19466" name="Rectangle 10"/>
          <p:cNvSpPr>
            <a:spLocks noGrp="1" noChangeArrowheads="1"/>
          </p:cNvSpPr>
          <p:nvPr>
            <p:ph type="title"/>
          </p:nvPr>
        </p:nvSpPr>
        <p:spPr>
          <a:xfrm>
            <a:off x="131460" y="116378"/>
            <a:ext cx="6858016" cy="642942"/>
          </a:xfrm>
          <a:noFill/>
          <a:ln/>
        </p:spPr>
        <p:txBody>
          <a:bodyPr>
            <a:normAutofit/>
          </a:bodyPr>
          <a:lstStyle/>
          <a:p>
            <a:pPr algn="l"/>
            <a:r>
              <a:rPr lang="en-US" altLang="zh-CN" sz="3200" b="1" dirty="0" smtClean="0"/>
              <a:t>   2.9  </a:t>
            </a:r>
            <a:r>
              <a:rPr lang="zh-CN" altLang="en-US" sz="3200" b="1" dirty="0" smtClean="0"/>
              <a:t>小结</a:t>
            </a:r>
            <a:endParaRPr lang="zh-CN" altLang="en-US" sz="3600" b="1" dirty="0">
              <a:latin typeface="宋体" pitchFamily="2" charset="-122"/>
            </a:endParaRPr>
          </a:p>
        </p:txBody>
      </p:sp>
      <p:sp>
        <p:nvSpPr>
          <p:cNvPr id="8" name="Text Box 15"/>
          <p:cNvSpPr txBox="1">
            <a:spLocks noChangeArrowheads="1"/>
          </p:cNvSpPr>
          <p:nvPr/>
        </p:nvSpPr>
        <p:spPr bwMode="auto">
          <a:xfrm>
            <a:off x="101327" y="809138"/>
            <a:ext cx="8921631" cy="5909310"/>
          </a:xfrm>
          <a:prstGeom prst="rect">
            <a:avLst/>
          </a:prstGeom>
          <a:noFill/>
          <a:ln w="9525">
            <a:noFill/>
            <a:miter lim="800000"/>
            <a:headEnd/>
            <a:tailEnd/>
          </a:ln>
          <a:effectLst/>
        </p:spPr>
        <p:txBody>
          <a:bodyPr wrap="square">
            <a:spAutoFit/>
          </a:bodyPr>
          <a:lstStyle/>
          <a:p>
            <a:pPr lvl="0" algn="just">
              <a:buFont typeface="Wingdings" pitchFamily="2" charset="2"/>
              <a:buChar char="Ø"/>
            </a:pPr>
            <a:r>
              <a:rPr lang="zh-CN" altLang="en-US" sz="2100" dirty="0" smtClean="0"/>
              <a:t>一个</a:t>
            </a:r>
            <a:r>
              <a:rPr lang="en-US" sz="2100" dirty="0" smtClean="0"/>
              <a:t>JSP</a:t>
            </a:r>
            <a:r>
              <a:rPr lang="zh-CN" altLang="en-US" sz="2100" dirty="0" smtClean="0"/>
              <a:t>页面可由普通的</a:t>
            </a:r>
            <a:r>
              <a:rPr lang="en-US" sz="2100" dirty="0" smtClean="0"/>
              <a:t>HTML</a:t>
            </a:r>
            <a:r>
              <a:rPr lang="zh-CN" altLang="en-US" sz="2100" dirty="0" smtClean="0"/>
              <a:t>标记、</a:t>
            </a:r>
            <a:r>
              <a:rPr lang="en-US" sz="2100" dirty="0" smtClean="0"/>
              <a:t>JSP</a:t>
            </a:r>
            <a:r>
              <a:rPr lang="zh-CN" altLang="en-US" sz="2100" dirty="0" smtClean="0"/>
              <a:t>标记、成员变量和方法的声明、</a:t>
            </a:r>
            <a:r>
              <a:rPr lang="en-US" sz="2100" dirty="0" smtClean="0"/>
              <a:t>Java</a:t>
            </a:r>
            <a:r>
              <a:rPr lang="zh-CN" altLang="en-US" sz="2100" dirty="0" smtClean="0"/>
              <a:t>程序片和</a:t>
            </a:r>
            <a:r>
              <a:rPr lang="en-US" sz="2100" dirty="0" smtClean="0"/>
              <a:t>Java</a:t>
            </a:r>
            <a:r>
              <a:rPr lang="zh-CN" altLang="en-US" sz="2100" dirty="0" smtClean="0"/>
              <a:t>表达式组成。</a:t>
            </a:r>
            <a:r>
              <a:rPr lang="en-US" sz="2100" dirty="0" smtClean="0"/>
              <a:t>JSP</a:t>
            </a:r>
            <a:r>
              <a:rPr lang="zh-CN" altLang="en-US" sz="2100" dirty="0" smtClean="0"/>
              <a:t>引擎把</a:t>
            </a:r>
            <a:r>
              <a:rPr lang="en-US" sz="2100" dirty="0" smtClean="0"/>
              <a:t>JSP</a:t>
            </a:r>
            <a:r>
              <a:rPr lang="zh-CN" altLang="en-US" sz="2100" dirty="0" smtClean="0"/>
              <a:t>页面中的</a:t>
            </a:r>
            <a:r>
              <a:rPr lang="en-US" sz="2100" dirty="0" smtClean="0"/>
              <a:t>HTML</a:t>
            </a:r>
            <a:r>
              <a:rPr lang="zh-CN" altLang="en-US" sz="2100" dirty="0" smtClean="0"/>
              <a:t>标记交给用户的浏览器执行显示，负责处理</a:t>
            </a:r>
            <a:r>
              <a:rPr lang="en-US" sz="2100" dirty="0" smtClean="0"/>
              <a:t>JSP</a:t>
            </a:r>
            <a:r>
              <a:rPr lang="zh-CN" altLang="en-US" sz="2100" dirty="0" smtClean="0"/>
              <a:t>标记、变量和方法，同时负责运行</a:t>
            </a:r>
            <a:r>
              <a:rPr lang="en-US" sz="2100" dirty="0" smtClean="0"/>
              <a:t>Java</a:t>
            </a:r>
            <a:r>
              <a:rPr lang="zh-CN" altLang="en-US" sz="2100" dirty="0" smtClean="0"/>
              <a:t>程序片、计算</a:t>
            </a:r>
            <a:r>
              <a:rPr lang="en-US" sz="2100" dirty="0" smtClean="0"/>
              <a:t>Java </a:t>
            </a:r>
            <a:r>
              <a:rPr lang="zh-CN" altLang="en-US" sz="2100" dirty="0" smtClean="0"/>
              <a:t>表达式，并将需要显示的结果发送给用户的浏览器。</a:t>
            </a:r>
            <a:endParaRPr lang="zh-CN" altLang="en-US" sz="2100" b="1" dirty="0" smtClean="0"/>
          </a:p>
          <a:p>
            <a:pPr lvl="0" algn="just">
              <a:buFont typeface="Wingdings" pitchFamily="2" charset="2"/>
              <a:buChar char="Ø"/>
            </a:pPr>
            <a:r>
              <a:rPr lang="en-US" sz="2100" dirty="0" smtClean="0"/>
              <a:t>JSP</a:t>
            </a:r>
            <a:r>
              <a:rPr lang="zh-CN" altLang="en-US" sz="2100" dirty="0" smtClean="0"/>
              <a:t>页面中的成员变量是被所有用户共享的变量。</a:t>
            </a:r>
            <a:r>
              <a:rPr lang="en-US" sz="2100" dirty="0" smtClean="0"/>
              <a:t>Java</a:t>
            </a:r>
            <a:r>
              <a:rPr lang="zh-CN" altLang="en-US" sz="2100" dirty="0" smtClean="0"/>
              <a:t>程序片可以操作成员变量，任何一个用户对</a:t>
            </a:r>
            <a:r>
              <a:rPr lang="en-US" sz="2100" dirty="0" smtClean="0"/>
              <a:t>JSP</a:t>
            </a:r>
            <a:r>
              <a:rPr lang="zh-CN" altLang="en-US" sz="2100" dirty="0" smtClean="0"/>
              <a:t>页面成员变量操作的结果，都会影响到其他用户。</a:t>
            </a:r>
            <a:endParaRPr lang="zh-CN" altLang="en-US" sz="2100" b="1" dirty="0" smtClean="0"/>
          </a:p>
          <a:p>
            <a:pPr lvl="0" algn="just">
              <a:buFont typeface="Wingdings" pitchFamily="2" charset="2"/>
              <a:buChar char="Ø"/>
            </a:pPr>
            <a:r>
              <a:rPr lang="zh-CN" altLang="en-US" sz="2100" dirty="0" smtClean="0"/>
              <a:t>如果多个用户访问一个</a:t>
            </a:r>
            <a:r>
              <a:rPr lang="en-US" sz="2100" dirty="0" smtClean="0"/>
              <a:t>JSP</a:t>
            </a:r>
            <a:r>
              <a:rPr lang="zh-CN" altLang="en-US" sz="2100" dirty="0" smtClean="0"/>
              <a:t>页面，那么该页面中的</a:t>
            </a:r>
            <a:r>
              <a:rPr lang="en-US" sz="2100" dirty="0" smtClean="0"/>
              <a:t>Java</a:t>
            </a:r>
            <a:r>
              <a:rPr lang="zh-CN" altLang="en-US" sz="2100" dirty="0" smtClean="0"/>
              <a:t>程序片就会被执行多次，分别运行在不同的线程中，即运行在不同的时间片内。运行在不同线程中的</a:t>
            </a:r>
            <a:r>
              <a:rPr lang="en-US" sz="2100" dirty="0" smtClean="0"/>
              <a:t>Java</a:t>
            </a:r>
            <a:r>
              <a:rPr lang="zh-CN" altLang="en-US" sz="2100" dirty="0" smtClean="0"/>
              <a:t>程序片的局部变量互不干扰，即一个用户改变</a:t>
            </a:r>
            <a:r>
              <a:rPr lang="en-US" sz="2100" dirty="0" smtClean="0"/>
              <a:t>Java</a:t>
            </a:r>
            <a:r>
              <a:rPr lang="zh-CN" altLang="en-US" sz="2100" dirty="0" smtClean="0"/>
              <a:t>程序片中的局部变量的值不会影响其他用户的</a:t>
            </a:r>
            <a:r>
              <a:rPr lang="en-US" sz="2100" dirty="0" smtClean="0"/>
              <a:t>Java</a:t>
            </a:r>
            <a:r>
              <a:rPr lang="zh-CN" altLang="en-US" sz="2100" dirty="0" smtClean="0"/>
              <a:t>程序片中的局部变量。</a:t>
            </a:r>
            <a:endParaRPr lang="zh-CN" altLang="en-US" sz="2100" b="1" dirty="0" smtClean="0"/>
          </a:p>
          <a:p>
            <a:pPr lvl="0" algn="just">
              <a:buFont typeface="Wingdings" pitchFamily="2" charset="2"/>
              <a:buChar char="Ø"/>
            </a:pPr>
            <a:r>
              <a:rPr lang="en-US" sz="2100" dirty="0" smtClean="0"/>
              <a:t>page</a:t>
            </a:r>
            <a:r>
              <a:rPr lang="zh-CN" altLang="en-US" sz="2100" dirty="0" smtClean="0"/>
              <a:t>指令用来定义整个</a:t>
            </a:r>
            <a:r>
              <a:rPr lang="en-US" sz="2100" dirty="0" smtClean="0"/>
              <a:t>JSP</a:t>
            </a:r>
            <a:r>
              <a:rPr lang="zh-CN" altLang="en-US" sz="2100" dirty="0" smtClean="0"/>
              <a:t>页面的一些属性和这些属性的值。比较常用的两个属性是</a:t>
            </a:r>
            <a:r>
              <a:rPr lang="en-US" sz="2100" dirty="0" err="1" smtClean="0"/>
              <a:t>contentType</a:t>
            </a:r>
            <a:r>
              <a:rPr lang="zh-CN" altLang="en-US" sz="2100" dirty="0" smtClean="0"/>
              <a:t>和</a:t>
            </a:r>
            <a:r>
              <a:rPr lang="en-US" sz="2100" dirty="0" smtClean="0"/>
              <a:t>import</a:t>
            </a:r>
            <a:r>
              <a:rPr lang="zh-CN" altLang="en-US" sz="2100" dirty="0" smtClean="0"/>
              <a:t>。</a:t>
            </a:r>
            <a:r>
              <a:rPr lang="en-US" sz="2100" dirty="0" smtClean="0"/>
              <a:t>page</a:t>
            </a:r>
            <a:r>
              <a:rPr lang="zh-CN" altLang="en-US" sz="2100" dirty="0" smtClean="0"/>
              <a:t>指令只能为</a:t>
            </a:r>
            <a:r>
              <a:rPr lang="en-US" sz="2100" dirty="0" err="1" smtClean="0"/>
              <a:t>contentType</a:t>
            </a:r>
            <a:r>
              <a:rPr lang="zh-CN" altLang="en-US" sz="2100" dirty="0" smtClean="0"/>
              <a:t>指定一个值，但可以为</a:t>
            </a:r>
            <a:r>
              <a:rPr lang="en-US" sz="2100" dirty="0" smtClean="0"/>
              <a:t>import</a:t>
            </a:r>
            <a:r>
              <a:rPr lang="zh-CN" altLang="en-US" sz="2100" dirty="0" smtClean="0"/>
              <a:t>属性指定多个值。</a:t>
            </a:r>
            <a:endParaRPr lang="zh-CN" altLang="en-US" sz="2100" b="1" dirty="0" smtClean="0"/>
          </a:p>
          <a:p>
            <a:pPr lvl="0" algn="just">
              <a:buFont typeface="Wingdings" pitchFamily="2" charset="2"/>
              <a:buChar char="Ø"/>
            </a:pPr>
            <a:r>
              <a:rPr lang="en-US" sz="2100" dirty="0" smtClean="0"/>
              <a:t>include</a:t>
            </a:r>
            <a:r>
              <a:rPr lang="zh-CN" altLang="en-US" sz="2100" dirty="0" smtClean="0"/>
              <a:t>指令标记是在编译阶段就处理所需要的文件，被处理的文件在逻辑和语法上依赖于当前</a:t>
            </a:r>
            <a:r>
              <a:rPr lang="en-US" sz="2100" dirty="0" smtClean="0"/>
              <a:t>JSP</a:t>
            </a:r>
            <a:r>
              <a:rPr lang="zh-CN" altLang="en-US" sz="2100" dirty="0" smtClean="0"/>
              <a:t>页面，其优点是页面的执行速度快；而</a:t>
            </a:r>
            <a:r>
              <a:rPr lang="en-US" sz="2100" dirty="0" smtClean="0"/>
              <a:t>include</a:t>
            </a:r>
            <a:r>
              <a:rPr lang="zh-CN" altLang="en-US" sz="2100" dirty="0" smtClean="0"/>
              <a:t>动作标记是在</a:t>
            </a:r>
            <a:r>
              <a:rPr lang="en-US" sz="2100" dirty="0" smtClean="0"/>
              <a:t>JSP</a:t>
            </a:r>
            <a:r>
              <a:rPr lang="zh-CN" altLang="en-US" sz="2100" dirty="0" smtClean="0"/>
              <a:t>页面运行时才处理文件，被处理的文件在逻辑和语法上独立于当前</a:t>
            </a:r>
            <a:r>
              <a:rPr lang="en-US" sz="2100" dirty="0" smtClean="0"/>
              <a:t>JSP</a:t>
            </a:r>
            <a:r>
              <a:rPr lang="zh-CN" altLang="en-US" sz="2100" dirty="0" smtClean="0"/>
              <a:t>页面，其优点是可以使用</a:t>
            </a:r>
            <a:r>
              <a:rPr lang="en-US" sz="2100" dirty="0" err="1" smtClean="0"/>
              <a:t>param</a:t>
            </a:r>
            <a:r>
              <a:rPr lang="zh-CN" altLang="en-US" sz="2100" dirty="0" smtClean="0"/>
              <a:t>子标记更灵活地处理所需要的文件。</a:t>
            </a:r>
            <a:endParaRPr lang="zh-CN" altLang="en-US" sz="2100" b="1"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98D7935-FC10-40C1-A473-BEC493064857}" type="datetime1">
              <a:rPr lang="zh-CN" altLang="en-US"/>
              <a:pPr/>
              <a:t>2014/12/19</a:t>
            </a:fld>
            <a:endParaRPr lang="en-US" altLang="zh-CN"/>
          </a:p>
        </p:txBody>
      </p:sp>
      <p:sp>
        <p:nvSpPr>
          <p:cNvPr id="6" name="灯片编号占位符 5"/>
          <p:cNvSpPr>
            <a:spLocks noGrp="1"/>
          </p:cNvSpPr>
          <p:nvPr>
            <p:ph type="sldNum" sz="quarter" idx="12"/>
          </p:nvPr>
        </p:nvSpPr>
        <p:spPr/>
        <p:txBody>
          <a:bodyPr/>
          <a:lstStyle/>
          <a:p>
            <a:fld id="{5A84FC48-9E9F-42B4-A404-AB4CFF97BA5F}" type="slidenum">
              <a:rPr lang="en-US" altLang="zh-CN"/>
              <a:pPr/>
              <a:t>39</a:t>
            </a:fld>
            <a:endParaRPr lang="en-US" altLang="zh-CN"/>
          </a:p>
        </p:txBody>
      </p:sp>
      <p:sp>
        <p:nvSpPr>
          <p:cNvPr id="19466" name="Rectangle 10"/>
          <p:cNvSpPr>
            <a:spLocks noGrp="1" noChangeArrowheads="1"/>
          </p:cNvSpPr>
          <p:nvPr>
            <p:ph type="title"/>
          </p:nvPr>
        </p:nvSpPr>
        <p:spPr>
          <a:xfrm>
            <a:off x="0" y="0"/>
            <a:ext cx="6858016" cy="693738"/>
          </a:xfrm>
          <a:noFill/>
          <a:ln/>
        </p:spPr>
        <p:txBody>
          <a:bodyPr>
            <a:normAutofit/>
          </a:bodyPr>
          <a:lstStyle/>
          <a:p>
            <a:r>
              <a:rPr lang="zh-CN" altLang="en-US" sz="3600" b="1" dirty="0" smtClean="0">
                <a:latin typeface="宋体" pitchFamily="2" charset="-122"/>
              </a:rPr>
              <a:t> 片尾</a:t>
            </a:r>
            <a:endParaRPr lang="zh-CN" altLang="en-US" sz="3600" b="1" dirty="0">
              <a:latin typeface="宋体" pitchFamily="2" charset="-122"/>
            </a:endParaRPr>
          </a:p>
        </p:txBody>
      </p:sp>
      <p:pic>
        <p:nvPicPr>
          <p:cNvPr id="8" name="Picture 10" descr="G:\书\jsp\JSP大学实用教程(第2版)\JSP大学实用教程（第2版）PPT\@}}A$6K67LN03F2C`]25U@N.jpg"/>
          <p:cNvPicPr>
            <a:picLocks noChangeAspect="1" noChangeArrowheads="1"/>
          </p:cNvPicPr>
          <p:nvPr/>
        </p:nvPicPr>
        <p:blipFill>
          <a:blip r:embed="rId3"/>
          <a:srcRect/>
          <a:stretch>
            <a:fillRect/>
          </a:stretch>
        </p:blipFill>
        <p:spPr bwMode="auto">
          <a:xfrm>
            <a:off x="1214414" y="2428868"/>
            <a:ext cx="5986463" cy="4044950"/>
          </a:xfrm>
          <a:prstGeom prst="rect">
            <a:avLst/>
          </a:prstGeom>
          <a:noFill/>
          <a:ln w="9525">
            <a:noFill/>
            <a:miter lim="800000"/>
            <a:headEnd/>
            <a:tailEnd/>
          </a:ln>
        </p:spPr>
      </p:pic>
      <p:pic>
        <p:nvPicPr>
          <p:cNvPr id="9" name="Picture 9" descr="G:\书\jsp\JSP大学实用教程(第2版)\JSP大学实用教程（第2版）PPT\太好了.GIF"/>
          <p:cNvPicPr>
            <a:picLocks noChangeAspect="1" noChangeArrowheads="1" noCrop="1"/>
          </p:cNvPicPr>
          <p:nvPr/>
        </p:nvPicPr>
        <p:blipFill>
          <a:blip r:embed="rId4"/>
          <a:srcRect/>
          <a:stretch>
            <a:fillRect/>
          </a:stretch>
        </p:blipFill>
        <p:spPr bwMode="auto">
          <a:xfrm>
            <a:off x="285720" y="714356"/>
            <a:ext cx="1189038" cy="1439863"/>
          </a:xfrm>
          <a:prstGeom prst="rect">
            <a:avLst/>
          </a:prstGeom>
          <a:noFill/>
          <a:ln w="9525">
            <a:noFill/>
            <a:miter lim="800000"/>
            <a:headEnd/>
            <a:tailEnd/>
          </a:ln>
        </p:spPr>
      </p:pic>
      <p:pic>
        <p:nvPicPr>
          <p:cNvPr id="10" name="Picture 11" descr="G:\书\jsp\JSP大学实用教程(第2版)\JSP大学实用教程（第2版）PPT\image\新图像12.gif"/>
          <p:cNvPicPr>
            <a:picLocks noChangeAspect="1" noChangeArrowheads="1" noCrop="1"/>
          </p:cNvPicPr>
          <p:nvPr/>
        </p:nvPicPr>
        <p:blipFill>
          <a:blip r:embed="rId5"/>
          <a:srcRect/>
          <a:stretch>
            <a:fillRect/>
          </a:stretch>
        </p:blipFill>
        <p:spPr bwMode="auto">
          <a:xfrm>
            <a:off x="7358082" y="785794"/>
            <a:ext cx="1485900" cy="1485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a:t>
            </a:fld>
            <a:endParaRPr lang="en-US" altLang="zh-CN"/>
          </a:p>
        </p:txBody>
      </p:sp>
      <p:sp>
        <p:nvSpPr>
          <p:cNvPr id="6" name="Rectangle 6"/>
          <p:cNvSpPr>
            <a:spLocks noChangeArrowheads="1"/>
          </p:cNvSpPr>
          <p:nvPr/>
        </p:nvSpPr>
        <p:spPr bwMode="auto">
          <a:xfrm>
            <a:off x="101055" y="560329"/>
            <a:ext cx="8898525" cy="5547673"/>
          </a:xfrm>
          <a:prstGeom prst="rect">
            <a:avLst/>
          </a:prstGeom>
          <a:noFill/>
          <a:ln w="9525">
            <a:noFill/>
            <a:miter lim="800000"/>
            <a:headEnd/>
            <a:tailEnd/>
          </a:ln>
          <a:effectLst/>
        </p:spPr>
        <p:txBody>
          <a:bodyPr wrap="square" anchor="b">
            <a:spAutoFit/>
          </a:bodyPr>
          <a:lstStyle/>
          <a:p>
            <a:pPr algn="just">
              <a:spcBef>
                <a:spcPts val="300"/>
              </a:spcBef>
            </a:pPr>
            <a:r>
              <a:rPr lang="zh-CN" altLang="en-US" sz="3200" dirty="0" smtClean="0">
                <a:latin typeface="宋体" pitchFamily="2" charset="-122"/>
              </a:rPr>
              <a:t>    当服务器上的一个</a:t>
            </a:r>
            <a:r>
              <a:rPr lang="en-US" altLang="zh-CN" sz="3200" dirty="0" smtClean="0">
                <a:latin typeface="宋体" pitchFamily="2" charset="-122"/>
              </a:rPr>
              <a:t>JSP</a:t>
            </a:r>
            <a:r>
              <a:rPr lang="zh-CN" altLang="en-US" sz="3200" dirty="0" smtClean="0">
                <a:latin typeface="宋体" pitchFamily="2" charset="-122"/>
              </a:rPr>
              <a:t>页面被第一次请求执行时，服务器上的</a:t>
            </a:r>
            <a:r>
              <a:rPr lang="en-US" altLang="zh-CN" sz="3200" dirty="0" smtClean="0">
                <a:latin typeface="宋体" pitchFamily="2" charset="-122"/>
              </a:rPr>
              <a:t>JSP</a:t>
            </a:r>
            <a:r>
              <a:rPr lang="zh-CN" altLang="en-US" sz="3200" dirty="0" smtClean="0">
                <a:latin typeface="宋体" pitchFamily="2" charset="-122"/>
              </a:rPr>
              <a:t>引擎首先将</a:t>
            </a:r>
            <a:r>
              <a:rPr lang="en-US" altLang="zh-CN" sz="3200" dirty="0" smtClean="0">
                <a:latin typeface="宋体" pitchFamily="2" charset="-122"/>
              </a:rPr>
              <a:t>JSP</a:t>
            </a:r>
            <a:r>
              <a:rPr lang="zh-CN" altLang="en-US" sz="3200" dirty="0" smtClean="0">
                <a:latin typeface="宋体" pitchFamily="2" charset="-122"/>
              </a:rPr>
              <a:t>页面文件转译成一个</a:t>
            </a:r>
            <a:r>
              <a:rPr lang="en-US" altLang="zh-CN" sz="3200" dirty="0" smtClean="0">
                <a:latin typeface="宋体" pitchFamily="2" charset="-122"/>
              </a:rPr>
              <a:t>Java</a:t>
            </a:r>
            <a:r>
              <a:rPr lang="zh-CN" altLang="en-US" sz="3200" dirty="0" smtClean="0">
                <a:latin typeface="宋体" pitchFamily="2" charset="-122"/>
              </a:rPr>
              <a:t>文件，再将这个</a:t>
            </a:r>
            <a:r>
              <a:rPr lang="en-US" altLang="zh-CN" sz="3200" dirty="0" smtClean="0">
                <a:latin typeface="宋体" pitchFamily="2" charset="-122"/>
              </a:rPr>
              <a:t>Java</a:t>
            </a:r>
            <a:r>
              <a:rPr lang="zh-CN" altLang="en-US" sz="3200" dirty="0" smtClean="0">
                <a:latin typeface="宋体" pitchFamily="2" charset="-122"/>
              </a:rPr>
              <a:t>文件编译生成字节码文件，然后通过执行字节码文件响应用户的请求。</a:t>
            </a:r>
            <a:endParaRPr lang="en-US" altLang="zh-CN" sz="3200" dirty="0" smtClean="0">
              <a:latin typeface="宋体" pitchFamily="2" charset="-122"/>
            </a:endParaRPr>
          </a:p>
          <a:p>
            <a:pPr algn="just">
              <a:spcBef>
                <a:spcPts val="300"/>
              </a:spcBef>
            </a:pPr>
            <a:r>
              <a:rPr lang="en-US" altLang="zh-CN" sz="3200" dirty="0" smtClean="0">
                <a:latin typeface="宋体" pitchFamily="2" charset="-122"/>
              </a:rPr>
              <a:t>   </a:t>
            </a:r>
            <a:r>
              <a:rPr lang="zh-CN" altLang="en-US" sz="3200" dirty="0" smtClean="0">
                <a:latin typeface="宋体" pitchFamily="2" charset="-122"/>
              </a:rPr>
              <a:t>当多个用户请求一个</a:t>
            </a:r>
            <a:r>
              <a:rPr lang="en-US" altLang="zh-CN" sz="3200" dirty="0" smtClean="0">
                <a:latin typeface="宋体" pitchFamily="2" charset="-122"/>
              </a:rPr>
              <a:t>JSP</a:t>
            </a:r>
            <a:r>
              <a:rPr lang="zh-CN" altLang="en-US" sz="3200" dirty="0" smtClean="0">
                <a:latin typeface="宋体" pitchFamily="2" charset="-122"/>
              </a:rPr>
              <a:t>页面时，</a:t>
            </a:r>
            <a:r>
              <a:rPr lang="en-US" altLang="zh-CN" sz="3200" dirty="0" smtClean="0">
                <a:latin typeface="宋体" pitchFamily="2" charset="-122"/>
              </a:rPr>
              <a:t>JSP</a:t>
            </a:r>
            <a:r>
              <a:rPr lang="zh-CN" altLang="en-US" sz="3200" dirty="0" smtClean="0">
                <a:latin typeface="宋体" pitchFamily="2" charset="-122"/>
              </a:rPr>
              <a:t>引擎为每个用户启动一个线程，该线程负责执行常驻内存的字节码文件来响应相应用户的请求。这些线程由</a:t>
            </a:r>
            <a:r>
              <a:rPr lang="en-US" altLang="zh-CN" sz="3200" dirty="0" smtClean="0">
                <a:latin typeface="宋体" pitchFamily="2" charset="-122"/>
              </a:rPr>
              <a:t>Tomcat</a:t>
            </a:r>
            <a:r>
              <a:rPr lang="zh-CN" altLang="en-US" sz="3200" dirty="0" smtClean="0">
                <a:latin typeface="宋体" pitchFamily="2" charset="-122"/>
              </a:rPr>
              <a:t>服务器来管理，将</a:t>
            </a:r>
            <a:r>
              <a:rPr lang="en-US" altLang="zh-CN" sz="3200" dirty="0" smtClean="0">
                <a:latin typeface="宋体" pitchFamily="2" charset="-122"/>
              </a:rPr>
              <a:t>CPU</a:t>
            </a:r>
            <a:r>
              <a:rPr lang="zh-CN" altLang="en-US" sz="3200" dirty="0" smtClean="0">
                <a:latin typeface="宋体" pitchFamily="2" charset="-122"/>
              </a:rPr>
              <a:t>的使用权在各个线程之间快速切换，以保证每个线程都有机会执行字节码文件。</a:t>
            </a:r>
            <a:endParaRPr lang="zh-CN" altLang="en-US" sz="3200" dirty="0">
              <a:solidFill>
                <a:srgbClr val="FF0066"/>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40</a:t>
            </a:fld>
            <a:endParaRPr lang="en-US" altLang="zh-CN" dirty="0"/>
          </a:p>
        </p:txBody>
      </p:sp>
      <p:sp>
        <p:nvSpPr>
          <p:cNvPr id="2058" name="Rectangle 10"/>
          <p:cNvSpPr>
            <a:spLocks noGrp="1" noChangeArrowheads="1"/>
          </p:cNvSpPr>
          <p:nvPr>
            <p:ph type="title"/>
          </p:nvPr>
        </p:nvSpPr>
        <p:spPr>
          <a:xfrm>
            <a:off x="0" y="0"/>
            <a:ext cx="5248284" cy="571480"/>
          </a:xfrm>
          <a:noFill/>
          <a:ln/>
        </p:spPr>
        <p:txBody>
          <a:bodyPr>
            <a:normAutofit/>
          </a:bodyPr>
          <a:lstStyle/>
          <a:p>
            <a:pPr algn="l"/>
            <a:r>
              <a:rPr lang="zh-CN" altLang="en-US" sz="2800" dirty="0" smtClean="0"/>
              <a:t>    图</a:t>
            </a:r>
            <a:r>
              <a:rPr lang="en-US" altLang="zh-CN" sz="2800" dirty="0" smtClean="0"/>
              <a:t>2.1  </a:t>
            </a:r>
            <a:r>
              <a:rPr lang="zh-CN" altLang="en-US" sz="2800" dirty="0" smtClean="0"/>
              <a:t>含有</a:t>
            </a:r>
            <a:r>
              <a:rPr lang="en-US" altLang="zh-CN" sz="2800" dirty="0" smtClean="0"/>
              <a:t>5</a:t>
            </a:r>
            <a:r>
              <a:rPr lang="zh-CN" altLang="en-US" sz="2800" dirty="0" smtClean="0"/>
              <a:t>种元素的</a:t>
            </a:r>
            <a:r>
              <a:rPr lang="en-US" altLang="zh-CN" sz="2800" dirty="0" smtClean="0"/>
              <a:t>JSP</a:t>
            </a:r>
            <a:r>
              <a:rPr lang="zh-CN" altLang="en-US" sz="2800" dirty="0" smtClean="0"/>
              <a:t>页面</a:t>
            </a:r>
            <a:endParaRPr lang="en-US" altLang="zh-CN" sz="2800" dirty="0"/>
          </a:p>
        </p:txBody>
      </p:sp>
      <p:sp>
        <p:nvSpPr>
          <p:cNvPr id="12" name="TextBox 11"/>
          <p:cNvSpPr txBox="1"/>
          <p:nvPr/>
        </p:nvSpPr>
        <p:spPr>
          <a:xfrm>
            <a:off x="7072330" y="5072074"/>
            <a:ext cx="1357322" cy="523220"/>
          </a:xfrm>
          <a:prstGeom prst="rect">
            <a:avLst/>
          </a:prstGeom>
          <a:noFill/>
        </p:spPr>
        <p:txBody>
          <a:bodyPr wrap="square" rtlCol="0">
            <a:spAutoFit/>
          </a:bodyPr>
          <a:lstStyle/>
          <a:p>
            <a:r>
              <a:rPr lang="zh-CN" altLang="en-US" sz="2800" b="1" dirty="0" smtClean="0">
                <a:solidFill>
                  <a:schemeClr val="accent6">
                    <a:lumMod val="75000"/>
                  </a:schemeClr>
                </a:solidFill>
                <a:hlinkClick r:id="rId2" action="ppaction://hlinksldjump"/>
              </a:rPr>
              <a:t>返回</a:t>
            </a:r>
            <a:endParaRPr lang="zh-CN" altLang="en-US" sz="2800" b="1" dirty="0">
              <a:solidFill>
                <a:schemeClr val="accent6">
                  <a:lumMod val="75000"/>
                </a:schemeClr>
              </a:solidFill>
            </a:endParaRPr>
          </a:p>
        </p:txBody>
      </p:sp>
      <p:pic>
        <p:nvPicPr>
          <p:cNvPr id="2" name="Picture 2"/>
          <p:cNvPicPr>
            <a:picLocks noChangeAspect="1" noChangeArrowheads="1"/>
          </p:cNvPicPr>
          <p:nvPr/>
        </p:nvPicPr>
        <p:blipFill>
          <a:blip r:embed="rId3"/>
          <a:srcRect/>
          <a:stretch>
            <a:fillRect/>
          </a:stretch>
        </p:blipFill>
        <p:spPr bwMode="auto">
          <a:xfrm>
            <a:off x="928662" y="1000108"/>
            <a:ext cx="6508840" cy="3357586"/>
          </a:xfrm>
          <a:prstGeom prst="rect">
            <a:avLst/>
          </a:prstGeom>
          <a:noFill/>
          <a:ln w="9525">
            <a:noFill/>
            <a:miter lim="800000"/>
            <a:headEnd/>
            <a:tailEnd/>
          </a:ln>
          <a:effectLst/>
        </p:spPr>
      </p:pic>
      <p:sp>
        <p:nvSpPr>
          <p:cNvPr id="9" name="矩形 8"/>
          <p:cNvSpPr/>
          <p:nvPr/>
        </p:nvSpPr>
        <p:spPr>
          <a:xfrm>
            <a:off x="1428728" y="5357826"/>
            <a:ext cx="3286148" cy="584775"/>
          </a:xfrm>
          <a:prstGeom prst="rect">
            <a:avLst/>
          </a:prstGeom>
        </p:spPr>
        <p:txBody>
          <a:bodyPr wrap="square">
            <a:spAutoFit/>
          </a:bodyPr>
          <a:lstStyle/>
          <a:p>
            <a:r>
              <a:rPr lang="en-US" altLang="zh-CN" sz="3200" b="1" dirty="0" smtClean="0">
                <a:solidFill>
                  <a:srgbClr val="FF0000"/>
                </a:solidFill>
                <a:hlinkClick r:id="rId4" action="ppaction://hlinkfile" tooltip="点击查看源代码"/>
              </a:rPr>
              <a:t>example2_1.jsp</a:t>
            </a:r>
            <a:endParaRPr lang="zh-CN" altLang="en-US" sz="32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41</a:t>
            </a:fld>
            <a:endParaRPr lang="en-US" altLang="zh-CN" dirty="0"/>
          </a:p>
        </p:txBody>
      </p:sp>
      <p:sp>
        <p:nvSpPr>
          <p:cNvPr id="2058" name="Rectangle 10"/>
          <p:cNvSpPr>
            <a:spLocks noGrp="1" noChangeArrowheads="1"/>
          </p:cNvSpPr>
          <p:nvPr>
            <p:ph type="title"/>
          </p:nvPr>
        </p:nvSpPr>
        <p:spPr>
          <a:xfrm>
            <a:off x="441904" y="179848"/>
            <a:ext cx="6072198" cy="642918"/>
          </a:xfrm>
          <a:noFill/>
          <a:ln/>
        </p:spPr>
        <p:txBody>
          <a:bodyPr>
            <a:normAutofit/>
          </a:bodyPr>
          <a:lstStyle/>
          <a:p>
            <a:pPr algn="l"/>
            <a:r>
              <a:rPr lang="zh-CN" altLang="en-US" sz="2800" dirty="0" smtClean="0"/>
              <a:t>    图</a:t>
            </a:r>
            <a:r>
              <a:rPr lang="en-US" altLang="zh-CN" sz="2800" dirty="0" smtClean="0"/>
              <a:t>2.2   </a:t>
            </a:r>
            <a:r>
              <a:rPr lang="zh-CN" altLang="en-US" sz="2800" dirty="0" smtClean="0"/>
              <a:t>简单的计数器</a:t>
            </a:r>
            <a:endParaRPr lang="en-US" altLang="zh-CN" sz="2800" dirty="0"/>
          </a:p>
        </p:txBody>
      </p:sp>
      <p:sp>
        <p:nvSpPr>
          <p:cNvPr id="8" name="TextBox 7">
            <a:hlinkClick r:id="rId2" action="ppaction://hlinksldjump"/>
          </p:cNvPr>
          <p:cNvSpPr txBox="1"/>
          <p:nvPr/>
        </p:nvSpPr>
        <p:spPr>
          <a:xfrm>
            <a:off x="7358082" y="5857892"/>
            <a:ext cx="1000132"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9" name="Picture 2"/>
          <p:cNvPicPr>
            <a:picLocks noChangeAspect="1" noChangeArrowheads="1"/>
          </p:cNvPicPr>
          <p:nvPr/>
        </p:nvPicPr>
        <p:blipFill>
          <a:blip r:embed="rId4"/>
          <a:srcRect/>
          <a:stretch>
            <a:fillRect/>
          </a:stretch>
        </p:blipFill>
        <p:spPr bwMode="auto">
          <a:xfrm>
            <a:off x="571472" y="1142984"/>
            <a:ext cx="7143800" cy="4429156"/>
          </a:xfrm>
          <a:prstGeom prst="rect">
            <a:avLst/>
          </a:prstGeom>
          <a:noFill/>
          <a:ln w="9525">
            <a:noFill/>
            <a:miter lim="800000"/>
            <a:headEnd/>
            <a:tailEnd/>
          </a:ln>
          <a:effectLst/>
        </p:spPr>
      </p:pic>
      <p:sp>
        <p:nvSpPr>
          <p:cNvPr id="10" name="矩形 9"/>
          <p:cNvSpPr/>
          <p:nvPr/>
        </p:nvSpPr>
        <p:spPr>
          <a:xfrm>
            <a:off x="2285984" y="5929330"/>
            <a:ext cx="2941831" cy="584775"/>
          </a:xfrm>
          <a:prstGeom prst="rect">
            <a:avLst/>
          </a:prstGeom>
        </p:spPr>
        <p:txBody>
          <a:bodyPr wrap="none">
            <a:spAutoFit/>
          </a:bodyPr>
          <a:lstStyle/>
          <a:p>
            <a:r>
              <a:rPr lang="en-US" altLang="zh-CN" sz="3200" b="1" dirty="0" smtClean="0">
                <a:solidFill>
                  <a:srgbClr val="FF0000"/>
                </a:solidFill>
                <a:hlinkClick r:id="rId5" action="ppaction://hlinkfile" tooltip="点击查看源代码"/>
              </a:rPr>
              <a:t> example2_2.jsp</a:t>
            </a:r>
            <a:endParaRPr lang="zh-CN" altLang="en-US" sz="32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500034" y="6492875"/>
            <a:ext cx="2133600" cy="365125"/>
          </a:xfrm>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42</a:t>
            </a:fld>
            <a:endParaRPr lang="en-US" altLang="zh-CN" dirty="0"/>
          </a:p>
        </p:txBody>
      </p:sp>
      <p:sp>
        <p:nvSpPr>
          <p:cNvPr id="2058" name="Rectangle 10"/>
          <p:cNvSpPr>
            <a:spLocks noGrp="1" noChangeArrowheads="1"/>
          </p:cNvSpPr>
          <p:nvPr>
            <p:ph type="title"/>
          </p:nvPr>
        </p:nvSpPr>
        <p:spPr>
          <a:xfrm>
            <a:off x="441904" y="179848"/>
            <a:ext cx="6072198" cy="642918"/>
          </a:xfrm>
          <a:noFill/>
          <a:ln/>
        </p:spPr>
        <p:txBody>
          <a:bodyPr>
            <a:normAutofit/>
          </a:bodyPr>
          <a:lstStyle/>
          <a:p>
            <a:r>
              <a:rPr lang="zh-CN" altLang="en-US" sz="2800" b="1" dirty="0" smtClean="0"/>
              <a:t>    图</a:t>
            </a:r>
            <a:r>
              <a:rPr lang="en-US" sz="2800" b="1" dirty="0" smtClean="0"/>
              <a:t>2.3  </a:t>
            </a:r>
            <a:r>
              <a:rPr lang="zh-CN" altLang="en-US" sz="2800" b="1" dirty="0" smtClean="0"/>
              <a:t>调用方法</a:t>
            </a:r>
            <a:endParaRPr lang="zh-CN" altLang="en-US" sz="2800" b="1" dirty="0"/>
          </a:p>
        </p:txBody>
      </p:sp>
      <p:sp>
        <p:nvSpPr>
          <p:cNvPr id="8" name="TextBox 7">
            <a:hlinkClick r:id="rId2" action="ppaction://hlinksldjump"/>
          </p:cNvPr>
          <p:cNvSpPr txBox="1"/>
          <p:nvPr/>
        </p:nvSpPr>
        <p:spPr>
          <a:xfrm>
            <a:off x="6429388" y="5786454"/>
            <a:ext cx="1214446"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2" name="Picture 2"/>
          <p:cNvPicPr>
            <a:picLocks noChangeAspect="1" noChangeArrowheads="1"/>
          </p:cNvPicPr>
          <p:nvPr/>
        </p:nvPicPr>
        <p:blipFill>
          <a:blip r:embed="rId4"/>
          <a:srcRect/>
          <a:stretch>
            <a:fillRect/>
          </a:stretch>
        </p:blipFill>
        <p:spPr bwMode="auto">
          <a:xfrm>
            <a:off x="571472" y="1142984"/>
            <a:ext cx="7572428" cy="4357718"/>
          </a:xfrm>
          <a:prstGeom prst="rect">
            <a:avLst/>
          </a:prstGeom>
          <a:noFill/>
          <a:ln w="9525">
            <a:noFill/>
            <a:miter lim="800000"/>
            <a:headEnd/>
            <a:tailEnd/>
          </a:ln>
          <a:effectLst/>
        </p:spPr>
      </p:pic>
      <p:sp>
        <p:nvSpPr>
          <p:cNvPr id="9" name="矩形 8"/>
          <p:cNvSpPr/>
          <p:nvPr/>
        </p:nvSpPr>
        <p:spPr>
          <a:xfrm>
            <a:off x="1785918" y="5857892"/>
            <a:ext cx="2600327" cy="523220"/>
          </a:xfrm>
          <a:prstGeom prst="rect">
            <a:avLst/>
          </a:prstGeom>
        </p:spPr>
        <p:txBody>
          <a:bodyPr wrap="none">
            <a:spAutoFit/>
          </a:bodyPr>
          <a:lstStyle/>
          <a:p>
            <a:r>
              <a:rPr lang="en-US" altLang="zh-CN" sz="2800" b="1" dirty="0" smtClean="0">
                <a:solidFill>
                  <a:srgbClr val="FF0000"/>
                </a:solidFill>
              </a:rPr>
              <a:t> </a:t>
            </a:r>
            <a:r>
              <a:rPr lang="en-US" altLang="zh-CN" sz="2800" b="1" dirty="0" smtClean="0">
                <a:solidFill>
                  <a:srgbClr val="FF0000"/>
                </a:solidFill>
                <a:hlinkClick r:id="rId5" action="ppaction://hlinkfile" tooltip="点击查看源代码"/>
              </a:rPr>
              <a:t>example2_3.jsp</a:t>
            </a:r>
            <a:endParaRPr lang="zh-CN" altLang="en-US" sz="2800"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43</a:t>
            </a:fld>
            <a:endParaRPr lang="en-US" altLang="zh-CN" dirty="0"/>
          </a:p>
        </p:txBody>
      </p:sp>
      <p:sp>
        <p:nvSpPr>
          <p:cNvPr id="2058" name="Rectangle 10"/>
          <p:cNvSpPr>
            <a:spLocks noGrp="1" noChangeArrowheads="1"/>
          </p:cNvSpPr>
          <p:nvPr>
            <p:ph type="title"/>
          </p:nvPr>
        </p:nvSpPr>
        <p:spPr>
          <a:xfrm>
            <a:off x="441904" y="179848"/>
            <a:ext cx="6072198" cy="642918"/>
          </a:xfrm>
          <a:noFill/>
          <a:ln/>
        </p:spPr>
        <p:txBody>
          <a:bodyPr>
            <a:normAutofit/>
          </a:bodyPr>
          <a:lstStyle/>
          <a:p>
            <a:pPr lvl="0" fontAlgn="base">
              <a:spcAft>
                <a:spcPct val="0"/>
              </a:spcAft>
            </a:pPr>
            <a:r>
              <a:rPr lang="zh-CN" altLang="en-US" sz="2800" b="1" dirty="0" smtClean="0">
                <a:latin typeface="Calibri" pitchFamily="34" charset="0"/>
                <a:ea typeface="宋体" pitchFamily="2" charset="-122"/>
                <a:cs typeface="宋体" pitchFamily="2" charset="-122"/>
              </a:rPr>
              <a:t>    图</a:t>
            </a:r>
            <a:r>
              <a:rPr lang="en-US" altLang="zh-CN" sz="2800" b="1" dirty="0" smtClean="0">
                <a:latin typeface="Calibri" pitchFamily="34" charset="0"/>
                <a:ea typeface="宋体" pitchFamily="2" charset="-122"/>
                <a:cs typeface="宋体" pitchFamily="2" charset="-122"/>
              </a:rPr>
              <a:t>2.4  </a:t>
            </a:r>
            <a:r>
              <a:rPr lang="zh-CN" altLang="en-US" sz="2800" b="1" dirty="0" smtClean="0">
                <a:latin typeface="Calibri" pitchFamily="34" charset="0"/>
                <a:ea typeface="宋体" pitchFamily="2" charset="-122"/>
                <a:cs typeface="宋体" pitchFamily="2" charset="-122"/>
              </a:rPr>
              <a:t>程序片的执行</a:t>
            </a:r>
            <a:endParaRPr lang="zh-CN" altLang="en-US" sz="2800" dirty="0" smtClean="0">
              <a:latin typeface="Arial" pitchFamily="34" charset="0"/>
              <a:ea typeface="宋体" pitchFamily="2" charset="-122"/>
              <a:cs typeface="宋体" pitchFamily="2" charset="-122"/>
            </a:endParaRPr>
          </a:p>
        </p:txBody>
      </p:sp>
      <p:sp>
        <p:nvSpPr>
          <p:cNvPr id="7" name="TextBox 6">
            <a:hlinkClick r:id="rId2" action="ppaction://hlinksldjump"/>
          </p:cNvPr>
          <p:cNvSpPr txBox="1"/>
          <p:nvPr/>
        </p:nvSpPr>
        <p:spPr>
          <a:xfrm rot="10800000" flipV="1">
            <a:off x="6357950" y="428604"/>
            <a:ext cx="114300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5122" name="Picture 2"/>
          <p:cNvPicPr>
            <a:picLocks noChangeAspect="1" noChangeArrowheads="1"/>
          </p:cNvPicPr>
          <p:nvPr/>
        </p:nvPicPr>
        <p:blipFill>
          <a:blip r:embed="rId4"/>
          <a:srcRect/>
          <a:stretch>
            <a:fillRect/>
          </a:stretch>
        </p:blipFill>
        <p:spPr bwMode="auto">
          <a:xfrm>
            <a:off x="457663" y="1142984"/>
            <a:ext cx="8472055" cy="492922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44</a:t>
            </a:fld>
            <a:endParaRPr lang="en-US" altLang="zh-CN" dirty="0"/>
          </a:p>
        </p:txBody>
      </p:sp>
      <p:sp>
        <p:nvSpPr>
          <p:cNvPr id="2058" name="Rectangle 10"/>
          <p:cNvSpPr>
            <a:spLocks noGrp="1" noChangeArrowheads="1"/>
          </p:cNvSpPr>
          <p:nvPr>
            <p:ph type="title"/>
          </p:nvPr>
        </p:nvSpPr>
        <p:spPr>
          <a:xfrm>
            <a:off x="441904" y="179848"/>
            <a:ext cx="5201666" cy="642918"/>
          </a:xfrm>
          <a:noFill/>
          <a:ln/>
        </p:spPr>
        <p:txBody>
          <a:bodyPr>
            <a:normAutofit/>
          </a:bodyPr>
          <a:lstStyle/>
          <a:p>
            <a:pPr lvl="0" fontAlgn="base">
              <a:spcAft>
                <a:spcPct val="0"/>
              </a:spcAft>
            </a:pPr>
            <a:r>
              <a:rPr lang="zh-CN" altLang="en-US" sz="2800" b="1" dirty="0" smtClean="0">
                <a:latin typeface="Calibri" pitchFamily="34" charset="0"/>
                <a:ea typeface="宋体" pitchFamily="2" charset="-122"/>
                <a:cs typeface="宋体" pitchFamily="2" charset="-122"/>
              </a:rPr>
              <a:t>    图</a:t>
            </a:r>
            <a:r>
              <a:rPr lang="en-US" altLang="zh-CN" sz="2800" b="1" dirty="0" smtClean="0">
                <a:latin typeface="Calibri" pitchFamily="34" charset="0"/>
                <a:ea typeface="宋体" pitchFamily="2" charset="-122"/>
                <a:cs typeface="宋体" pitchFamily="2" charset="-122"/>
              </a:rPr>
              <a:t>2.5    </a:t>
            </a:r>
            <a:r>
              <a:rPr lang="zh-CN" altLang="en-US" sz="2800" b="1" dirty="0" smtClean="0">
                <a:latin typeface="Calibri" pitchFamily="34" charset="0"/>
                <a:ea typeface="宋体" pitchFamily="2" charset="-122"/>
                <a:cs typeface="宋体" pitchFamily="2" charset="-122"/>
              </a:rPr>
              <a:t>例子</a:t>
            </a:r>
            <a:r>
              <a:rPr lang="en-US" altLang="zh-CN" sz="2800" b="1" dirty="0" smtClean="0">
                <a:latin typeface="Calibri" pitchFamily="34" charset="0"/>
                <a:ea typeface="宋体" pitchFamily="2" charset="-122"/>
                <a:cs typeface="宋体" pitchFamily="2" charset="-122"/>
              </a:rPr>
              <a:t>2_5</a:t>
            </a:r>
            <a:r>
              <a:rPr lang="zh-CN" altLang="en-US" sz="2800" b="1" dirty="0" smtClean="0">
                <a:latin typeface="Calibri" pitchFamily="34" charset="0"/>
                <a:ea typeface="宋体" pitchFamily="2" charset="-122"/>
                <a:cs typeface="宋体" pitchFamily="2" charset="-122"/>
              </a:rPr>
              <a:t>的效果</a:t>
            </a:r>
            <a:endParaRPr lang="zh-CN" altLang="en-US" sz="2800" dirty="0" smtClean="0">
              <a:latin typeface="Arial" pitchFamily="34" charset="0"/>
              <a:ea typeface="宋体" pitchFamily="2" charset="-122"/>
              <a:cs typeface="宋体" pitchFamily="2" charset="-122"/>
            </a:endParaRPr>
          </a:p>
        </p:txBody>
      </p:sp>
      <p:sp>
        <p:nvSpPr>
          <p:cNvPr id="7" name="TextBox 6">
            <a:hlinkClick r:id="rId2" action="ppaction://hlinksldjump"/>
          </p:cNvPr>
          <p:cNvSpPr txBox="1"/>
          <p:nvPr/>
        </p:nvSpPr>
        <p:spPr>
          <a:xfrm rot="10800000" flipV="1">
            <a:off x="6357950" y="428604"/>
            <a:ext cx="114300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1026" name="Picture 2"/>
          <p:cNvPicPr>
            <a:picLocks noChangeAspect="1" noChangeArrowheads="1"/>
          </p:cNvPicPr>
          <p:nvPr/>
        </p:nvPicPr>
        <p:blipFill>
          <a:blip r:embed="rId4"/>
          <a:srcRect/>
          <a:stretch>
            <a:fillRect/>
          </a:stretch>
        </p:blipFill>
        <p:spPr bwMode="auto">
          <a:xfrm>
            <a:off x="357158" y="1214422"/>
            <a:ext cx="8215370" cy="4929222"/>
          </a:xfrm>
          <a:prstGeom prst="rect">
            <a:avLst/>
          </a:prstGeom>
          <a:noFill/>
          <a:ln w="9525">
            <a:noFill/>
            <a:miter lim="800000"/>
            <a:headEnd/>
            <a:tailEnd/>
          </a:ln>
          <a:effectLst/>
        </p:spPr>
      </p:pic>
      <p:sp>
        <p:nvSpPr>
          <p:cNvPr id="8" name="矩形 7"/>
          <p:cNvSpPr/>
          <p:nvPr/>
        </p:nvSpPr>
        <p:spPr>
          <a:xfrm>
            <a:off x="3357554" y="6215082"/>
            <a:ext cx="1853328" cy="400110"/>
          </a:xfrm>
          <a:prstGeom prst="rect">
            <a:avLst/>
          </a:prstGeom>
        </p:spPr>
        <p:txBody>
          <a:bodyPr wrap="none">
            <a:spAutoFit/>
          </a:bodyPr>
          <a:lstStyle/>
          <a:p>
            <a:r>
              <a:rPr lang="en-US" altLang="zh-CN" sz="2000" b="1" dirty="0" smtClean="0">
                <a:solidFill>
                  <a:srgbClr val="FF0000"/>
                </a:solidFill>
                <a:hlinkClick r:id="rId5" action="ppaction://hlinkfile" tooltip="点击查看源代码"/>
              </a:rPr>
              <a:t>example2_5.jsp</a:t>
            </a:r>
            <a:endParaRPr lang="zh-CN" altLang="en-US" sz="20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45</a:t>
            </a:fld>
            <a:endParaRPr lang="en-US" altLang="zh-CN" dirty="0"/>
          </a:p>
        </p:txBody>
      </p:sp>
      <p:sp>
        <p:nvSpPr>
          <p:cNvPr id="2058" name="Rectangle 10"/>
          <p:cNvSpPr>
            <a:spLocks noGrp="1" noChangeArrowheads="1"/>
          </p:cNvSpPr>
          <p:nvPr>
            <p:ph type="title"/>
          </p:nvPr>
        </p:nvSpPr>
        <p:spPr>
          <a:xfrm>
            <a:off x="357158" y="571480"/>
            <a:ext cx="6072198" cy="642918"/>
          </a:xfrm>
          <a:noFill/>
          <a:ln/>
        </p:spPr>
        <p:txBody>
          <a:bodyPr>
            <a:normAutofit/>
          </a:bodyPr>
          <a:lstStyle/>
          <a:p>
            <a:pPr algn="l"/>
            <a:r>
              <a:rPr lang="zh-CN" altLang="en-US" sz="2800" dirty="0" smtClean="0"/>
              <a:t>    </a:t>
            </a:r>
            <a:r>
              <a:rPr lang="zh-CN" altLang="en-US" sz="2800" dirty="0" smtClean="0"/>
              <a:t>图</a:t>
            </a:r>
            <a:r>
              <a:rPr lang="en-US" altLang="zh-CN" sz="2800" dirty="0" smtClean="0"/>
              <a:t>2.6   </a:t>
            </a:r>
            <a:r>
              <a:rPr lang="zh-CN" altLang="en-US" sz="2800" dirty="0" smtClean="0"/>
              <a:t>计算</a:t>
            </a:r>
            <a:r>
              <a:rPr lang="zh-CN" altLang="en-US" sz="2800" dirty="0" smtClean="0"/>
              <a:t>表达式的值</a:t>
            </a:r>
            <a:endParaRPr lang="en-US" altLang="zh-CN" sz="2800" dirty="0"/>
          </a:p>
        </p:txBody>
      </p:sp>
      <p:sp>
        <p:nvSpPr>
          <p:cNvPr id="7" name="TextBox 6">
            <a:hlinkClick r:id="rId2" action="ppaction://hlinksldjump"/>
          </p:cNvPr>
          <p:cNvSpPr txBox="1"/>
          <p:nvPr/>
        </p:nvSpPr>
        <p:spPr>
          <a:xfrm rot="10800000" flipV="1">
            <a:off x="6357950" y="5000636"/>
            <a:ext cx="114300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2050" name="Picture 2"/>
          <p:cNvPicPr>
            <a:picLocks noChangeAspect="1" noChangeArrowheads="1"/>
          </p:cNvPicPr>
          <p:nvPr/>
        </p:nvPicPr>
        <p:blipFill>
          <a:blip r:embed="rId4"/>
          <a:srcRect/>
          <a:stretch>
            <a:fillRect/>
          </a:stretch>
        </p:blipFill>
        <p:spPr bwMode="auto">
          <a:xfrm>
            <a:off x="285720" y="1598392"/>
            <a:ext cx="8858280" cy="2845022"/>
          </a:xfrm>
          <a:prstGeom prst="rect">
            <a:avLst/>
          </a:prstGeom>
          <a:noFill/>
          <a:ln w="9525">
            <a:noFill/>
            <a:miter lim="800000"/>
            <a:headEnd/>
            <a:tailEnd/>
          </a:ln>
          <a:effectLst/>
        </p:spPr>
      </p:pic>
      <p:sp>
        <p:nvSpPr>
          <p:cNvPr id="8" name="矩形 7"/>
          <p:cNvSpPr/>
          <p:nvPr/>
        </p:nvSpPr>
        <p:spPr>
          <a:xfrm>
            <a:off x="2285984" y="5143512"/>
            <a:ext cx="2518575" cy="523220"/>
          </a:xfrm>
          <a:prstGeom prst="rect">
            <a:avLst/>
          </a:prstGeom>
        </p:spPr>
        <p:txBody>
          <a:bodyPr wrap="none">
            <a:spAutoFit/>
          </a:bodyPr>
          <a:lstStyle/>
          <a:p>
            <a:pPr algn="just"/>
            <a:r>
              <a:rPr lang="en-US" altLang="zh-CN" sz="2800" b="1" dirty="0" smtClean="0">
                <a:solidFill>
                  <a:srgbClr val="FF0000"/>
                </a:solidFill>
                <a:hlinkClick r:id="rId5" action="ppaction://hlinkfile" tooltip="点击查看源代码"/>
              </a:rPr>
              <a:t>example2_6.jsp</a:t>
            </a:r>
            <a:endParaRPr lang="zh-CN" altLang="en-US" sz="2800"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46</a:t>
            </a:fld>
            <a:endParaRPr lang="en-US" altLang="zh-CN" dirty="0"/>
          </a:p>
        </p:txBody>
      </p:sp>
      <p:sp>
        <p:nvSpPr>
          <p:cNvPr id="2058" name="Rectangle 10"/>
          <p:cNvSpPr>
            <a:spLocks noGrp="1" noChangeArrowheads="1"/>
          </p:cNvSpPr>
          <p:nvPr>
            <p:ph type="title"/>
          </p:nvPr>
        </p:nvSpPr>
        <p:spPr>
          <a:xfrm>
            <a:off x="441904" y="179848"/>
            <a:ext cx="7130492" cy="642918"/>
          </a:xfrm>
          <a:noFill/>
          <a:ln/>
        </p:spPr>
        <p:txBody>
          <a:bodyPr>
            <a:normAutofit/>
          </a:bodyPr>
          <a:lstStyle/>
          <a:p>
            <a:pPr algn="l"/>
            <a:r>
              <a:rPr lang="zh-CN" altLang="en-US" sz="2800" dirty="0" smtClean="0"/>
              <a:t>    </a:t>
            </a:r>
            <a:r>
              <a:rPr lang="zh-CN" altLang="en-US" sz="2800" dirty="0" smtClean="0"/>
              <a:t>图</a:t>
            </a:r>
            <a:r>
              <a:rPr lang="en-US" altLang="zh-CN" sz="2800" dirty="0" smtClean="0"/>
              <a:t>2.7 </a:t>
            </a:r>
            <a:r>
              <a:rPr lang="en-US" sz="2800" dirty="0" err="1" smtClean="0"/>
              <a:t>contentType</a:t>
            </a:r>
            <a:r>
              <a:rPr lang="zh-CN" altLang="en-US" sz="2800" dirty="0" smtClean="0"/>
              <a:t>的值是</a:t>
            </a:r>
            <a:r>
              <a:rPr lang="en-US" sz="2800" dirty="0" smtClean="0"/>
              <a:t>"image/x-</a:t>
            </a:r>
            <a:r>
              <a:rPr lang="en-US" sz="2800" dirty="0" err="1" smtClean="0"/>
              <a:t>xbitmap</a:t>
            </a:r>
            <a:r>
              <a:rPr lang="en-US" sz="2800" dirty="0" smtClean="0"/>
              <a:t>"</a:t>
            </a:r>
            <a:endParaRPr lang="en-US" altLang="zh-CN" sz="2800" dirty="0"/>
          </a:p>
        </p:txBody>
      </p:sp>
      <p:sp>
        <p:nvSpPr>
          <p:cNvPr id="7" name="TextBox 6">
            <a:hlinkClick r:id="rId2" action="ppaction://hlinksldjump"/>
          </p:cNvPr>
          <p:cNvSpPr txBox="1"/>
          <p:nvPr/>
        </p:nvSpPr>
        <p:spPr>
          <a:xfrm rot="10800000" flipV="1">
            <a:off x="8000992" y="5786454"/>
            <a:ext cx="114300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3074" name="Picture 2"/>
          <p:cNvPicPr>
            <a:picLocks noChangeAspect="1" noChangeArrowheads="1"/>
          </p:cNvPicPr>
          <p:nvPr/>
        </p:nvPicPr>
        <p:blipFill>
          <a:blip r:embed="rId4"/>
          <a:srcRect/>
          <a:stretch>
            <a:fillRect/>
          </a:stretch>
        </p:blipFill>
        <p:spPr bwMode="auto">
          <a:xfrm>
            <a:off x="472080" y="1071546"/>
            <a:ext cx="7743258" cy="4613858"/>
          </a:xfrm>
          <a:prstGeom prst="rect">
            <a:avLst/>
          </a:prstGeom>
          <a:noFill/>
          <a:ln w="9525">
            <a:noFill/>
            <a:miter lim="800000"/>
            <a:headEnd/>
            <a:tailEnd/>
          </a:ln>
          <a:effectLst/>
        </p:spPr>
      </p:pic>
      <p:sp>
        <p:nvSpPr>
          <p:cNvPr id="8" name="矩形 7"/>
          <p:cNvSpPr/>
          <p:nvPr/>
        </p:nvSpPr>
        <p:spPr>
          <a:xfrm>
            <a:off x="3643306" y="6143644"/>
            <a:ext cx="2518575" cy="523220"/>
          </a:xfrm>
          <a:prstGeom prst="rect">
            <a:avLst/>
          </a:prstGeom>
        </p:spPr>
        <p:txBody>
          <a:bodyPr wrap="none">
            <a:spAutoFit/>
          </a:bodyPr>
          <a:lstStyle/>
          <a:p>
            <a:r>
              <a:rPr lang="en-US" altLang="zh-CN" sz="2800" b="1" dirty="0" smtClean="0">
                <a:solidFill>
                  <a:srgbClr val="FF0000"/>
                </a:solidFill>
                <a:hlinkClick r:id="rId5" action="ppaction://hlinkfile" tooltip="点击查看源代码"/>
              </a:rPr>
              <a:t>example2_8.jsp</a:t>
            </a:r>
            <a:endParaRPr lang="zh-CN" altLang="en-US" sz="28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47</a:t>
            </a:fld>
            <a:endParaRPr lang="en-US" altLang="zh-CN" dirty="0"/>
          </a:p>
        </p:txBody>
      </p:sp>
      <p:sp>
        <p:nvSpPr>
          <p:cNvPr id="2058" name="Rectangle 10"/>
          <p:cNvSpPr>
            <a:spLocks noGrp="1" noChangeArrowheads="1"/>
          </p:cNvSpPr>
          <p:nvPr>
            <p:ph type="title"/>
          </p:nvPr>
        </p:nvSpPr>
        <p:spPr>
          <a:xfrm>
            <a:off x="441904" y="179848"/>
            <a:ext cx="6072198" cy="642918"/>
          </a:xfrm>
          <a:noFill/>
          <a:ln/>
        </p:spPr>
        <p:txBody>
          <a:bodyPr>
            <a:normAutofit/>
          </a:bodyPr>
          <a:lstStyle/>
          <a:p>
            <a:pPr algn="l"/>
            <a:r>
              <a:rPr lang="zh-CN" altLang="en-US" sz="2800" dirty="0" smtClean="0"/>
              <a:t>    </a:t>
            </a:r>
            <a:r>
              <a:rPr lang="zh-CN" altLang="en-US" sz="2800" dirty="0" smtClean="0"/>
              <a:t>图</a:t>
            </a:r>
            <a:r>
              <a:rPr lang="en-US" altLang="zh-CN" sz="2800" dirty="0" smtClean="0"/>
              <a:t>2.8   </a:t>
            </a:r>
            <a:r>
              <a:rPr lang="zh-CN" altLang="en-US" sz="2800" dirty="0" smtClean="0"/>
              <a:t>获取</a:t>
            </a:r>
            <a:r>
              <a:rPr lang="en-US" sz="2800" dirty="0" smtClean="0"/>
              <a:t>info</a:t>
            </a:r>
            <a:r>
              <a:rPr lang="zh-CN" altLang="en-US" sz="2800" dirty="0" smtClean="0"/>
              <a:t>属性的值</a:t>
            </a:r>
            <a:endParaRPr lang="en-US" altLang="zh-CN" sz="2800" dirty="0"/>
          </a:p>
        </p:txBody>
      </p:sp>
      <p:sp>
        <p:nvSpPr>
          <p:cNvPr id="7" name="TextBox 6">
            <a:hlinkClick r:id="rId2" action="ppaction://hlinksldjump"/>
          </p:cNvPr>
          <p:cNvSpPr txBox="1"/>
          <p:nvPr/>
        </p:nvSpPr>
        <p:spPr>
          <a:xfrm rot="10800000" flipV="1">
            <a:off x="8000992" y="5786454"/>
            <a:ext cx="114300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4098" name="Picture 2"/>
          <p:cNvPicPr>
            <a:picLocks noChangeAspect="1" noChangeArrowheads="1"/>
          </p:cNvPicPr>
          <p:nvPr/>
        </p:nvPicPr>
        <p:blipFill>
          <a:blip r:embed="rId4"/>
          <a:srcRect/>
          <a:stretch>
            <a:fillRect/>
          </a:stretch>
        </p:blipFill>
        <p:spPr bwMode="auto">
          <a:xfrm>
            <a:off x="447750" y="1214422"/>
            <a:ext cx="8248500" cy="4429156"/>
          </a:xfrm>
          <a:prstGeom prst="rect">
            <a:avLst/>
          </a:prstGeom>
          <a:noFill/>
          <a:ln w="9525">
            <a:noFill/>
            <a:miter lim="800000"/>
            <a:headEnd/>
            <a:tailEnd/>
          </a:ln>
          <a:effectLst/>
        </p:spPr>
      </p:pic>
      <p:sp>
        <p:nvSpPr>
          <p:cNvPr id="8" name="矩形 7"/>
          <p:cNvSpPr/>
          <p:nvPr/>
        </p:nvSpPr>
        <p:spPr>
          <a:xfrm>
            <a:off x="1643042" y="6143644"/>
            <a:ext cx="2518575" cy="523220"/>
          </a:xfrm>
          <a:prstGeom prst="rect">
            <a:avLst/>
          </a:prstGeom>
        </p:spPr>
        <p:txBody>
          <a:bodyPr wrap="none">
            <a:spAutoFit/>
          </a:bodyPr>
          <a:lstStyle/>
          <a:p>
            <a:r>
              <a:rPr lang="en-US" altLang="zh-CN" sz="2800" b="1" dirty="0" smtClean="0">
                <a:solidFill>
                  <a:srgbClr val="FF0000"/>
                </a:solidFill>
                <a:hlinkClick r:id="rId5" action="ppaction://hlinkfile" tooltip="点击查看源代码"/>
              </a:rPr>
              <a:t>example2_9.jsp</a:t>
            </a:r>
            <a:endParaRPr lang="zh-CN" altLang="en-US" sz="28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48</a:t>
            </a:fld>
            <a:endParaRPr lang="en-US" altLang="zh-CN" dirty="0"/>
          </a:p>
        </p:txBody>
      </p:sp>
      <p:sp>
        <p:nvSpPr>
          <p:cNvPr id="2058" name="Rectangle 10"/>
          <p:cNvSpPr>
            <a:spLocks noGrp="1" noChangeArrowheads="1"/>
          </p:cNvSpPr>
          <p:nvPr>
            <p:ph type="title"/>
          </p:nvPr>
        </p:nvSpPr>
        <p:spPr>
          <a:xfrm>
            <a:off x="441904" y="179848"/>
            <a:ext cx="6072198" cy="642918"/>
          </a:xfrm>
          <a:noFill/>
          <a:ln/>
        </p:spPr>
        <p:txBody>
          <a:bodyPr>
            <a:normAutofit/>
          </a:bodyPr>
          <a:lstStyle/>
          <a:p>
            <a:r>
              <a:rPr lang="zh-CN" altLang="en-US" sz="2800" dirty="0" smtClean="0"/>
              <a:t>    </a:t>
            </a:r>
            <a:r>
              <a:rPr lang="zh-CN" altLang="en-US" sz="2800" dirty="0" smtClean="0"/>
              <a:t>图</a:t>
            </a:r>
            <a:r>
              <a:rPr lang="en-US" sz="2800" dirty="0" smtClean="0"/>
              <a:t>2.9  </a:t>
            </a:r>
            <a:r>
              <a:rPr lang="zh-CN" altLang="en-US" sz="2800" b="1" dirty="0" smtClean="0"/>
              <a:t>用</a:t>
            </a:r>
            <a:r>
              <a:rPr lang="en-US" sz="2800" b="1" dirty="0" smtClean="0"/>
              <a:t>include</a:t>
            </a:r>
            <a:r>
              <a:rPr lang="zh-CN" altLang="en-US" sz="2800" b="1" dirty="0" smtClean="0"/>
              <a:t>指令嵌入文件</a:t>
            </a:r>
            <a:endParaRPr lang="zh-CN" altLang="en-US" sz="2800" dirty="0"/>
          </a:p>
        </p:txBody>
      </p:sp>
      <p:sp>
        <p:nvSpPr>
          <p:cNvPr id="7" name="TextBox 6">
            <a:hlinkClick r:id="rId2" action="ppaction://hlinksldjump"/>
          </p:cNvPr>
          <p:cNvSpPr txBox="1"/>
          <p:nvPr/>
        </p:nvSpPr>
        <p:spPr>
          <a:xfrm rot="10800000" flipV="1">
            <a:off x="8072462" y="5786454"/>
            <a:ext cx="107153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5122" name="Picture 2"/>
          <p:cNvPicPr>
            <a:picLocks noChangeAspect="1" noChangeArrowheads="1"/>
          </p:cNvPicPr>
          <p:nvPr/>
        </p:nvPicPr>
        <p:blipFill>
          <a:blip r:embed="rId4"/>
          <a:srcRect/>
          <a:stretch>
            <a:fillRect/>
          </a:stretch>
        </p:blipFill>
        <p:spPr bwMode="auto">
          <a:xfrm>
            <a:off x="428596" y="1000108"/>
            <a:ext cx="8374721" cy="3590941"/>
          </a:xfrm>
          <a:prstGeom prst="rect">
            <a:avLst/>
          </a:prstGeom>
          <a:noFill/>
          <a:ln w="9525">
            <a:noFill/>
            <a:miter lim="800000"/>
            <a:headEnd/>
            <a:tailEnd/>
          </a:ln>
          <a:effectLst/>
        </p:spPr>
      </p:pic>
      <p:sp>
        <p:nvSpPr>
          <p:cNvPr id="9" name="矩形 8"/>
          <p:cNvSpPr/>
          <p:nvPr/>
        </p:nvSpPr>
        <p:spPr>
          <a:xfrm>
            <a:off x="1571604" y="5072074"/>
            <a:ext cx="4572000" cy="1200329"/>
          </a:xfrm>
          <a:prstGeom prst="rect">
            <a:avLst/>
          </a:prstGeom>
        </p:spPr>
        <p:txBody>
          <a:bodyPr>
            <a:spAutoFit/>
          </a:bodyPr>
          <a:lstStyle/>
          <a:p>
            <a:r>
              <a:rPr lang="en-US" sz="2400" b="1" dirty="0" smtClean="0">
                <a:hlinkClick r:id="rId5" action="ppaction://hlinkfile" tooltip="用记事本打开源文件"/>
              </a:rPr>
              <a:t>example2_10_a.jsp</a:t>
            </a:r>
            <a:r>
              <a:rPr lang="en-US" sz="2400" b="1" dirty="0" smtClean="0"/>
              <a:t>, </a:t>
            </a:r>
            <a:r>
              <a:rPr lang="en-US" sz="2400" b="1" dirty="0" smtClean="0">
                <a:hlinkClick r:id="rId6" action="ppaction://hlinkfile" tooltip="用记事本打开源文件"/>
              </a:rPr>
              <a:t>example2_10_b.jsp</a:t>
            </a:r>
            <a:endParaRPr lang="en-US" sz="2400" b="1" dirty="0" smtClean="0"/>
          </a:p>
          <a:p>
            <a:r>
              <a:rPr lang="en-US" sz="2400" b="1" dirty="0" smtClean="0">
                <a:hlinkClick r:id="rId7" action="ppaction://hlinkfile"/>
              </a:rPr>
              <a:t>ok.txt</a:t>
            </a:r>
            <a:r>
              <a:rPr lang="zh-CN" altLang="en-US" sz="2400" dirty="0" smtClean="0"/>
              <a:t>，</a:t>
            </a:r>
            <a:endParaRPr lang="zh-CN" altLang="en-US" sz="2400"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49</a:t>
            </a:fld>
            <a:endParaRPr lang="en-US" altLang="zh-CN" dirty="0"/>
          </a:p>
        </p:txBody>
      </p:sp>
      <p:sp>
        <p:nvSpPr>
          <p:cNvPr id="2058" name="Rectangle 10"/>
          <p:cNvSpPr>
            <a:spLocks noGrp="1" noChangeArrowheads="1"/>
          </p:cNvSpPr>
          <p:nvPr>
            <p:ph type="title"/>
          </p:nvPr>
        </p:nvSpPr>
        <p:spPr>
          <a:xfrm>
            <a:off x="441904" y="179848"/>
            <a:ext cx="6072198" cy="642918"/>
          </a:xfrm>
          <a:noFill/>
          <a:ln/>
        </p:spPr>
        <p:txBody>
          <a:bodyPr>
            <a:normAutofit/>
          </a:bodyPr>
          <a:lstStyle/>
          <a:p>
            <a:r>
              <a:rPr lang="zh-CN" altLang="en-US" sz="2800" dirty="0" smtClean="0"/>
              <a:t>    </a:t>
            </a:r>
            <a:r>
              <a:rPr lang="zh-CN" altLang="en-US" sz="2800" dirty="0" smtClean="0"/>
              <a:t>图</a:t>
            </a:r>
            <a:r>
              <a:rPr lang="en-US" sz="2800" dirty="0" smtClean="0"/>
              <a:t>2.10    </a:t>
            </a:r>
            <a:r>
              <a:rPr lang="zh-CN" altLang="en-US" sz="2400" dirty="0" smtClean="0"/>
              <a:t>使用</a:t>
            </a:r>
            <a:r>
              <a:rPr lang="en-US" sz="2400" dirty="0" smtClean="0"/>
              <a:t>include</a:t>
            </a:r>
            <a:r>
              <a:rPr lang="zh-CN" altLang="en-US" sz="2400" dirty="0" smtClean="0"/>
              <a:t>动作标记加载文件</a:t>
            </a:r>
            <a:endParaRPr lang="zh-CN" altLang="en-US" sz="2800" dirty="0"/>
          </a:p>
        </p:txBody>
      </p:sp>
      <p:sp>
        <p:nvSpPr>
          <p:cNvPr id="7" name="TextBox 6">
            <a:hlinkClick r:id="rId2" action="ppaction://hlinksldjump"/>
          </p:cNvPr>
          <p:cNvSpPr txBox="1"/>
          <p:nvPr/>
        </p:nvSpPr>
        <p:spPr>
          <a:xfrm rot="10800000" flipV="1">
            <a:off x="8072462" y="5786454"/>
            <a:ext cx="107153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6146" name="Picture 2"/>
          <p:cNvPicPr>
            <a:picLocks noChangeAspect="1" noChangeArrowheads="1"/>
          </p:cNvPicPr>
          <p:nvPr/>
        </p:nvPicPr>
        <p:blipFill>
          <a:blip r:embed="rId4"/>
          <a:srcRect/>
          <a:stretch>
            <a:fillRect/>
          </a:stretch>
        </p:blipFill>
        <p:spPr bwMode="auto">
          <a:xfrm>
            <a:off x="857224" y="1357298"/>
            <a:ext cx="7689850" cy="25527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5</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2_1 </a:t>
            </a:r>
            <a:endParaRPr lang="en-US" altLang="zh-CN" sz="2800" dirty="0"/>
          </a:p>
        </p:txBody>
      </p:sp>
      <p:sp>
        <p:nvSpPr>
          <p:cNvPr id="8" name="Rectangle 6"/>
          <p:cNvSpPr>
            <a:spLocks noChangeArrowheads="1"/>
          </p:cNvSpPr>
          <p:nvPr/>
        </p:nvSpPr>
        <p:spPr bwMode="auto">
          <a:xfrm>
            <a:off x="129097" y="665018"/>
            <a:ext cx="8929718" cy="1815882"/>
          </a:xfrm>
          <a:prstGeom prst="rect">
            <a:avLst/>
          </a:prstGeom>
          <a:noFill/>
          <a:ln w="9525">
            <a:noFill/>
            <a:miter lim="800000"/>
            <a:headEnd/>
            <a:tailEnd/>
          </a:ln>
          <a:effectLst/>
        </p:spPr>
        <p:txBody>
          <a:bodyPr wrap="square" anchor="b">
            <a:spAutoFit/>
          </a:bodyPr>
          <a:lstStyle/>
          <a:p>
            <a:pPr algn="just" fontAlgn="base">
              <a:spcBef>
                <a:spcPct val="20000"/>
              </a:spcBef>
              <a:buClr>
                <a:schemeClr val="folHlink"/>
              </a:buClr>
              <a:buSzPct val="60000"/>
            </a:pPr>
            <a:r>
              <a:rPr lang="zh-CN" altLang="en-US" sz="2800" dirty="0" smtClean="0">
                <a:latin typeface="楷体" pitchFamily="49" charset="-122"/>
                <a:ea typeface="楷体" pitchFamily="49" charset="-122"/>
              </a:rPr>
              <a:t>       </a:t>
            </a:r>
            <a:r>
              <a:rPr lang="en-US" sz="2800" dirty="0" smtClean="0">
                <a:latin typeface="楷体" pitchFamily="49" charset="-122"/>
                <a:ea typeface="楷体" pitchFamily="49" charset="-122"/>
              </a:rPr>
              <a:t>Tomcat</a:t>
            </a:r>
            <a:r>
              <a:rPr lang="zh-CN" altLang="en-US" sz="2800" dirty="0" smtClean="0">
                <a:latin typeface="楷体" pitchFamily="49" charset="-122"/>
                <a:ea typeface="楷体" pitchFamily="49" charset="-122"/>
              </a:rPr>
              <a:t>服务器的</a:t>
            </a:r>
            <a:r>
              <a:rPr lang="en-US" sz="2800" dirty="0" err="1" smtClean="0">
                <a:latin typeface="楷体" pitchFamily="49" charset="-122"/>
                <a:ea typeface="楷体" pitchFamily="49" charset="-122"/>
              </a:rPr>
              <a:t>webapps</a:t>
            </a:r>
            <a:r>
              <a:rPr lang="zh-CN" altLang="en-US" sz="2800" dirty="0" smtClean="0">
                <a:latin typeface="楷体" pitchFamily="49" charset="-122"/>
                <a:ea typeface="楷体" pitchFamily="49" charset="-122"/>
              </a:rPr>
              <a:t>目录的子目录都可以作为一个</a:t>
            </a:r>
            <a:r>
              <a:rPr lang="en-US" sz="2800" dirty="0" smtClean="0">
                <a:latin typeface="楷体" pitchFamily="49" charset="-122"/>
                <a:ea typeface="楷体" pitchFamily="49" charset="-122"/>
              </a:rPr>
              <a:t>Web</a:t>
            </a:r>
            <a:r>
              <a:rPr lang="zh-CN" altLang="en-US" sz="2800" dirty="0" smtClean="0">
                <a:latin typeface="楷体" pitchFamily="49" charset="-122"/>
                <a:ea typeface="楷体" pitchFamily="49" charset="-122"/>
              </a:rPr>
              <a:t>服务目录。本章在</a:t>
            </a:r>
            <a:r>
              <a:rPr lang="en-US" sz="2800" dirty="0" err="1" smtClean="0">
                <a:latin typeface="楷体" pitchFamily="49" charset="-122"/>
                <a:ea typeface="楷体" pitchFamily="49" charset="-122"/>
              </a:rPr>
              <a:t>webapps</a:t>
            </a:r>
            <a:r>
              <a:rPr lang="zh-CN" altLang="en-US" sz="2800" dirty="0" smtClean="0">
                <a:latin typeface="楷体" pitchFamily="49" charset="-122"/>
                <a:ea typeface="楷体" pitchFamily="49" charset="-122"/>
              </a:rPr>
              <a:t>目录下新建一个</a:t>
            </a:r>
            <a:r>
              <a:rPr lang="en-US" sz="2800" dirty="0" smtClean="0">
                <a:latin typeface="楷体" pitchFamily="49" charset="-122"/>
                <a:ea typeface="楷体" pitchFamily="49" charset="-122"/>
              </a:rPr>
              <a:t>Web</a:t>
            </a:r>
            <a:r>
              <a:rPr lang="zh-CN" altLang="en-US" sz="2800" dirty="0" smtClean="0">
                <a:latin typeface="楷体" pitchFamily="49" charset="-122"/>
                <a:ea typeface="楷体" pitchFamily="49" charset="-122"/>
              </a:rPr>
              <a:t>服务目录“</a:t>
            </a:r>
            <a:r>
              <a:rPr lang="en-US" sz="2800" dirty="0" smtClean="0">
                <a:latin typeface="楷体" pitchFamily="49" charset="-122"/>
                <a:ea typeface="楷体" pitchFamily="49" charset="-122"/>
              </a:rPr>
              <a:t>ch2</a:t>
            </a:r>
            <a:r>
              <a:rPr lang="zh-CN" altLang="en-US" sz="2800" dirty="0" smtClean="0">
                <a:latin typeface="楷体" pitchFamily="49" charset="-122"/>
                <a:ea typeface="楷体" pitchFamily="49" charset="-122"/>
              </a:rPr>
              <a:t>”，除非特别约定，本章例子中的</a:t>
            </a:r>
            <a:r>
              <a:rPr lang="en-US" sz="2800" dirty="0" smtClean="0">
                <a:latin typeface="楷体" pitchFamily="49" charset="-122"/>
                <a:ea typeface="楷体" pitchFamily="49" charset="-122"/>
              </a:rPr>
              <a:t>JSP</a:t>
            </a:r>
            <a:r>
              <a:rPr lang="zh-CN" altLang="en-US" sz="2800" dirty="0" smtClean="0">
                <a:latin typeface="楷体" pitchFamily="49" charset="-122"/>
                <a:ea typeface="楷体" pitchFamily="49" charset="-122"/>
              </a:rPr>
              <a:t>页面均保存在</a:t>
            </a:r>
            <a:r>
              <a:rPr lang="en-US" sz="2800" dirty="0" smtClean="0">
                <a:latin typeface="楷体" pitchFamily="49" charset="-122"/>
                <a:ea typeface="楷体" pitchFamily="49" charset="-122"/>
              </a:rPr>
              <a:t>ch2</a:t>
            </a:r>
            <a:r>
              <a:rPr lang="zh-CN" altLang="en-US" sz="2800" dirty="0" smtClean="0">
                <a:latin typeface="楷体" pitchFamily="49" charset="-122"/>
                <a:ea typeface="楷体" pitchFamily="49" charset="-122"/>
              </a:rPr>
              <a:t>中。</a:t>
            </a:r>
            <a:endParaRPr lang="zh-CN" altLang="en-US" sz="2800" dirty="0" smtClean="0">
              <a:solidFill>
                <a:srgbClr val="000000"/>
              </a:solidFill>
              <a:latin typeface="楷体" pitchFamily="49" charset="-122"/>
              <a:ea typeface="楷体" pitchFamily="49" charset="-122"/>
            </a:endParaRPr>
          </a:p>
        </p:txBody>
      </p:sp>
      <p:sp>
        <p:nvSpPr>
          <p:cNvPr id="9" name="Rectangle 6"/>
          <p:cNvSpPr>
            <a:spLocks noChangeArrowheads="1"/>
          </p:cNvSpPr>
          <p:nvPr/>
        </p:nvSpPr>
        <p:spPr bwMode="auto">
          <a:xfrm>
            <a:off x="209105" y="2759825"/>
            <a:ext cx="8929718" cy="3046988"/>
          </a:xfrm>
          <a:prstGeom prst="rect">
            <a:avLst/>
          </a:prstGeom>
          <a:noFill/>
          <a:ln w="9525">
            <a:noFill/>
            <a:miter lim="800000"/>
            <a:headEnd/>
            <a:tailEnd/>
          </a:ln>
          <a:effectLst/>
        </p:spPr>
        <p:txBody>
          <a:bodyPr wrap="square" anchor="b">
            <a:spAutoFit/>
          </a:bodyPr>
          <a:lstStyle/>
          <a:p>
            <a:pPr algn="just" fontAlgn="base">
              <a:spcBef>
                <a:spcPct val="20000"/>
              </a:spcBef>
              <a:buClr>
                <a:schemeClr val="folHlink"/>
              </a:buClr>
              <a:buSzPct val="60000"/>
            </a:pPr>
            <a:r>
              <a:rPr lang="zh-CN" altLang="en-US" sz="3200" dirty="0" smtClean="0"/>
              <a:t>        例子</a:t>
            </a:r>
            <a:r>
              <a:rPr lang="en-US" altLang="zh-CN" sz="3200" dirty="0" smtClean="0"/>
              <a:t>2_1</a:t>
            </a:r>
            <a:r>
              <a:rPr lang="zh-CN" altLang="en-US" sz="3200" dirty="0" smtClean="0"/>
              <a:t>中，</a:t>
            </a:r>
            <a:r>
              <a:rPr lang="en-US" altLang="zh-CN" sz="3200" b="1" dirty="0" smtClean="0">
                <a:solidFill>
                  <a:srgbClr val="FF0000"/>
                </a:solidFill>
                <a:hlinkClick r:id="rId2" action="ppaction://hlinkfile" tooltip="点击查看源代码"/>
              </a:rPr>
              <a:t>example2_1.jsp</a:t>
            </a:r>
            <a:r>
              <a:rPr lang="zh-CN" altLang="en-US" sz="3200" dirty="0" smtClean="0"/>
              <a:t>页面包含了５种元素（</a:t>
            </a:r>
            <a:r>
              <a:rPr lang="zh-CN" altLang="en-US" sz="3200" b="1" dirty="0" smtClean="0">
                <a:hlinkClick r:id="rId3" action="ppaction://hlinksldjump" tooltip="点击出现大图"/>
              </a:rPr>
              <a:t>效果如图</a:t>
            </a:r>
            <a:r>
              <a:rPr lang="en-US" altLang="zh-CN" sz="3200" b="1" dirty="0" smtClean="0">
                <a:hlinkClick r:id="rId3" action="ppaction://hlinksldjump" tooltip="点击出现大图"/>
              </a:rPr>
              <a:t>2.1</a:t>
            </a:r>
            <a:r>
              <a:rPr lang="zh-CN" altLang="en-US" sz="3200" b="1" dirty="0" smtClean="0">
                <a:hlinkClick r:id="rId3" action="ppaction://hlinksldjump" tooltip="点击出现大图"/>
              </a:rPr>
              <a:t>所示</a:t>
            </a:r>
            <a:r>
              <a:rPr lang="zh-CN" altLang="en-US" sz="3200" dirty="0" smtClean="0"/>
              <a:t>），其中使用</a:t>
            </a:r>
            <a:r>
              <a:rPr lang="en-US" altLang="zh-CN" sz="3200" dirty="0" smtClean="0"/>
              <a:t>HTML</a:t>
            </a:r>
            <a:r>
              <a:rPr lang="zh-CN" altLang="en-US" sz="3200" dirty="0" smtClean="0"/>
              <a:t>语言的</a:t>
            </a:r>
            <a:r>
              <a:rPr lang="en-US" altLang="zh-CN" sz="3200" dirty="0" smtClean="0"/>
              <a:t>&lt;body&gt;</a:t>
            </a:r>
            <a:r>
              <a:rPr lang="zh-CN" altLang="en-US" sz="3200" dirty="0" smtClean="0"/>
              <a:t>标记让网页的背景是一幅图像</a:t>
            </a:r>
            <a:r>
              <a:rPr lang="zh-CN" altLang="en-US" sz="2800" dirty="0" smtClean="0">
                <a:latin typeface="楷体" pitchFamily="49" charset="-122"/>
                <a:ea typeface="楷体" pitchFamily="49" charset="-122"/>
              </a:rPr>
              <a:t>（需要将一幅图像</a:t>
            </a:r>
            <a:r>
              <a:rPr lang="en-US" altLang="zh-CN" sz="2800" dirty="0" smtClean="0">
                <a:latin typeface="楷体" pitchFamily="49" charset="-122"/>
                <a:ea typeface="楷体" pitchFamily="49" charset="-122"/>
              </a:rPr>
              <a:t>back.jpg</a:t>
            </a:r>
            <a:r>
              <a:rPr lang="zh-CN" altLang="en-US" sz="2800" dirty="0" smtClean="0">
                <a:latin typeface="楷体" pitchFamily="49" charset="-122"/>
                <a:ea typeface="楷体" pitchFamily="49" charset="-122"/>
              </a:rPr>
              <a:t>保存在服务目录</a:t>
            </a:r>
            <a:r>
              <a:rPr lang="en-US" altLang="zh-CN" sz="2800" dirty="0" smtClean="0">
                <a:latin typeface="楷体" pitchFamily="49" charset="-122"/>
                <a:ea typeface="楷体" pitchFamily="49" charset="-122"/>
              </a:rPr>
              <a:t>ch2</a:t>
            </a:r>
            <a:r>
              <a:rPr lang="zh-CN" altLang="en-US" sz="2800" dirty="0" smtClean="0">
                <a:latin typeface="楷体" pitchFamily="49" charset="-122"/>
                <a:ea typeface="楷体" pitchFamily="49" charset="-122"/>
              </a:rPr>
              <a:t>中）</a:t>
            </a:r>
            <a:r>
              <a:rPr lang="en-US" altLang="zh-CN" sz="3200" dirty="0" smtClean="0"/>
              <a:t>. </a:t>
            </a:r>
            <a:r>
              <a:rPr lang="zh-CN" altLang="en-US" sz="3200" dirty="0" smtClean="0"/>
              <a:t>使用</a:t>
            </a:r>
            <a:r>
              <a:rPr lang="en-US" altLang="zh-CN" sz="3200" dirty="0" smtClean="0"/>
              <a:t>Java</a:t>
            </a:r>
            <a:r>
              <a:rPr lang="zh-CN" altLang="en-US" sz="3200" dirty="0" smtClean="0"/>
              <a:t>程序片显示服务器端的时间，使用</a:t>
            </a:r>
            <a:r>
              <a:rPr lang="en-US" altLang="zh-CN" sz="3200" dirty="0" smtClean="0"/>
              <a:t>Java</a:t>
            </a:r>
            <a:r>
              <a:rPr lang="zh-CN" altLang="en-US" sz="3200" dirty="0" smtClean="0"/>
              <a:t>表达式显示一些变量的值。</a:t>
            </a:r>
            <a:endParaRPr lang="zh-CN" altLang="en-US" sz="3200" dirty="0" smtClean="0">
              <a:solidFill>
                <a:srgbClr val="000000"/>
              </a:solidFill>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50</a:t>
            </a:fld>
            <a:endParaRPr lang="en-US" altLang="zh-CN" dirty="0"/>
          </a:p>
        </p:txBody>
      </p:sp>
      <p:sp>
        <p:nvSpPr>
          <p:cNvPr id="2058" name="Rectangle 10"/>
          <p:cNvSpPr>
            <a:spLocks noGrp="1" noChangeArrowheads="1"/>
          </p:cNvSpPr>
          <p:nvPr>
            <p:ph type="title"/>
          </p:nvPr>
        </p:nvSpPr>
        <p:spPr>
          <a:xfrm>
            <a:off x="441904" y="179848"/>
            <a:ext cx="6844740" cy="642918"/>
          </a:xfrm>
          <a:noFill/>
          <a:ln/>
        </p:spPr>
        <p:txBody>
          <a:bodyPr>
            <a:normAutofit fontScale="90000"/>
          </a:bodyPr>
          <a:lstStyle/>
          <a:p>
            <a:r>
              <a:rPr lang="zh-CN" altLang="en-US" sz="2800" dirty="0" smtClean="0"/>
              <a:t>    图</a:t>
            </a:r>
            <a:r>
              <a:rPr lang="en-US" sz="2800" dirty="0" smtClean="0"/>
              <a:t>2.11    </a:t>
            </a:r>
            <a:r>
              <a:rPr lang="zh-CN" altLang="en-US" sz="2800" dirty="0" smtClean="0"/>
              <a:t>用</a:t>
            </a:r>
            <a:r>
              <a:rPr lang="en-US" sz="2800" dirty="0" err="1" smtClean="0"/>
              <a:t>param</a:t>
            </a:r>
            <a:r>
              <a:rPr lang="zh-CN" altLang="en-US" sz="2800" dirty="0" smtClean="0"/>
              <a:t>子标记向加载的文件传值</a:t>
            </a:r>
            <a:endParaRPr lang="zh-CN" altLang="en-US" sz="2800" dirty="0"/>
          </a:p>
        </p:txBody>
      </p:sp>
      <p:sp>
        <p:nvSpPr>
          <p:cNvPr id="7" name="TextBox 6">
            <a:hlinkClick r:id="rId2" action="ppaction://hlinksldjump"/>
          </p:cNvPr>
          <p:cNvSpPr txBox="1"/>
          <p:nvPr/>
        </p:nvSpPr>
        <p:spPr>
          <a:xfrm rot="10800000" flipV="1">
            <a:off x="8072462" y="5786454"/>
            <a:ext cx="107153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pic>
        <p:nvPicPr>
          <p:cNvPr id="7170" name="Picture 2"/>
          <p:cNvPicPr>
            <a:picLocks noChangeAspect="1" noChangeArrowheads="1"/>
          </p:cNvPicPr>
          <p:nvPr/>
        </p:nvPicPr>
        <p:blipFill>
          <a:blip r:embed="rId4"/>
          <a:srcRect/>
          <a:stretch>
            <a:fillRect/>
          </a:stretch>
        </p:blipFill>
        <p:spPr bwMode="auto">
          <a:xfrm>
            <a:off x="714348" y="857232"/>
            <a:ext cx="7396162" cy="3857644"/>
          </a:xfrm>
          <a:prstGeom prst="rect">
            <a:avLst/>
          </a:prstGeom>
          <a:noFill/>
          <a:ln w="9525">
            <a:noFill/>
            <a:miter lim="800000"/>
            <a:headEnd/>
            <a:tailEnd/>
          </a:ln>
          <a:effectLst/>
        </p:spPr>
      </p:pic>
      <p:sp>
        <p:nvSpPr>
          <p:cNvPr id="8" name="矩形 7"/>
          <p:cNvSpPr/>
          <p:nvPr/>
        </p:nvSpPr>
        <p:spPr>
          <a:xfrm>
            <a:off x="1357290" y="5286388"/>
            <a:ext cx="4572000" cy="954107"/>
          </a:xfrm>
          <a:prstGeom prst="rect">
            <a:avLst/>
          </a:prstGeom>
        </p:spPr>
        <p:txBody>
          <a:bodyPr>
            <a:spAutoFit/>
          </a:bodyPr>
          <a:lstStyle/>
          <a:p>
            <a:r>
              <a:rPr lang="en-US" sz="2800" b="1" dirty="0" smtClean="0">
                <a:hlinkClick r:id="rId5" action="ppaction://hlinkfile" tooltip="用记事本打开源文件"/>
              </a:rPr>
              <a:t>example2_11.jsp</a:t>
            </a:r>
            <a:endParaRPr lang="en-US" sz="2800" b="1" dirty="0" smtClean="0"/>
          </a:p>
          <a:p>
            <a:r>
              <a:rPr lang="en-US" sz="2800" b="1" dirty="0" smtClean="0">
                <a:hlinkClick r:id="rId6" action="ppaction://hlinkfile" tooltip="用记事本打开源文件"/>
              </a:rPr>
              <a:t>trangle.jsp</a:t>
            </a:r>
            <a:r>
              <a:rPr lang="en-US" sz="2800" dirty="0" smtClean="0"/>
              <a:t> </a:t>
            </a:r>
            <a:endParaRPr lang="zh-CN" altLang="en-US" sz="28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51</a:t>
            </a:fld>
            <a:endParaRPr lang="en-US" altLang="zh-CN" dirty="0"/>
          </a:p>
        </p:txBody>
      </p:sp>
      <p:sp>
        <p:nvSpPr>
          <p:cNvPr id="2058" name="Rectangle 10"/>
          <p:cNvSpPr>
            <a:spLocks noGrp="1" noChangeArrowheads="1"/>
          </p:cNvSpPr>
          <p:nvPr>
            <p:ph type="title"/>
          </p:nvPr>
        </p:nvSpPr>
        <p:spPr>
          <a:xfrm>
            <a:off x="441904" y="179848"/>
            <a:ext cx="6844740" cy="642918"/>
          </a:xfrm>
          <a:noFill/>
          <a:ln/>
        </p:spPr>
        <p:txBody>
          <a:bodyPr>
            <a:normAutofit/>
          </a:bodyPr>
          <a:lstStyle/>
          <a:p>
            <a:r>
              <a:rPr lang="zh-CN" altLang="en-US" sz="2800" dirty="0" smtClean="0"/>
              <a:t>    图</a:t>
            </a:r>
            <a:r>
              <a:rPr lang="en-US" sz="2800" dirty="0" smtClean="0"/>
              <a:t>2.12    </a:t>
            </a:r>
            <a:r>
              <a:rPr lang="zh-CN" altLang="en-US" sz="2800" dirty="0" smtClean="0"/>
              <a:t>例子</a:t>
            </a:r>
            <a:r>
              <a:rPr lang="en-US" sz="2800" dirty="0" smtClean="0"/>
              <a:t>2_12</a:t>
            </a:r>
            <a:r>
              <a:rPr lang="zh-CN" altLang="en-US" sz="2800" dirty="0" smtClean="0"/>
              <a:t>效果</a:t>
            </a:r>
            <a:endParaRPr lang="zh-CN" altLang="en-US" sz="2800" dirty="0"/>
          </a:p>
        </p:txBody>
      </p:sp>
      <p:sp>
        <p:nvSpPr>
          <p:cNvPr id="7" name="TextBox 6">
            <a:hlinkClick r:id="rId2" action="ppaction://hlinksldjump"/>
          </p:cNvPr>
          <p:cNvSpPr txBox="1"/>
          <p:nvPr/>
        </p:nvSpPr>
        <p:spPr>
          <a:xfrm rot="10800000" flipV="1">
            <a:off x="8072462" y="5786454"/>
            <a:ext cx="1071538" cy="523220"/>
          </a:xfrm>
          <a:prstGeom prst="rect">
            <a:avLst/>
          </a:prstGeom>
          <a:noFill/>
        </p:spPr>
        <p:txBody>
          <a:bodyPr wrap="square" rtlCol="0">
            <a:spAutoFit/>
          </a:bodyPr>
          <a:lstStyle/>
          <a:p>
            <a:r>
              <a:rPr lang="zh-CN" altLang="en-US" sz="2800" b="1" dirty="0" smtClean="0">
                <a:solidFill>
                  <a:schemeClr val="accent6">
                    <a:lumMod val="75000"/>
                  </a:schemeClr>
                </a:solidFill>
                <a:hlinkClick r:id="rId3" action="ppaction://hlinksldjump"/>
              </a:rPr>
              <a:t>返回</a:t>
            </a:r>
            <a:endParaRPr lang="zh-CN" altLang="en-US" sz="2800" b="1" dirty="0">
              <a:solidFill>
                <a:schemeClr val="accent6">
                  <a:lumMod val="75000"/>
                </a:schemeClr>
              </a:solidFill>
            </a:endParaRPr>
          </a:p>
        </p:txBody>
      </p:sp>
      <p:sp>
        <p:nvSpPr>
          <p:cNvPr id="8" name="矩形 7"/>
          <p:cNvSpPr/>
          <p:nvPr/>
        </p:nvSpPr>
        <p:spPr>
          <a:xfrm>
            <a:off x="1357290" y="5286388"/>
            <a:ext cx="4572000" cy="1384995"/>
          </a:xfrm>
          <a:prstGeom prst="rect">
            <a:avLst/>
          </a:prstGeom>
        </p:spPr>
        <p:txBody>
          <a:bodyPr>
            <a:spAutoFit/>
          </a:bodyPr>
          <a:lstStyle/>
          <a:p>
            <a:r>
              <a:rPr lang="en-US" sz="2800" b="1" dirty="0" smtClean="0">
                <a:hlinkClick r:id="rId4" action="ppaction://hlinkfile" tooltip="用记事本打开源文件"/>
              </a:rPr>
              <a:t>example2_12.jsp</a:t>
            </a:r>
            <a:endParaRPr lang="en-US" sz="2800" b="1" dirty="0" smtClean="0"/>
          </a:p>
          <a:p>
            <a:r>
              <a:rPr lang="en-US" altLang="zh-CN" sz="2800" b="1" dirty="0" smtClean="0">
                <a:hlinkClick r:id="rId5" action="ppaction://hlinkfile" tooltip="用记事本打开源文件"/>
              </a:rPr>
              <a:t>example2_12_a.jsp</a:t>
            </a:r>
            <a:endParaRPr lang="en-US" altLang="zh-CN" sz="2800" dirty="0" smtClean="0"/>
          </a:p>
          <a:p>
            <a:r>
              <a:rPr lang="en-US" altLang="zh-CN" sz="2800" b="1" dirty="0" smtClean="0">
                <a:hlinkClick r:id="rId6" action="ppaction://hlinkfile" tooltip="用记事本打开源文件"/>
              </a:rPr>
              <a:t>example2_12_b.jsp</a:t>
            </a:r>
            <a:endParaRPr lang="zh-CN" altLang="en-US" sz="2800" dirty="0"/>
          </a:p>
        </p:txBody>
      </p:sp>
      <p:pic>
        <p:nvPicPr>
          <p:cNvPr id="8194" name="Picture 2"/>
          <p:cNvPicPr>
            <a:picLocks noChangeAspect="1" noChangeArrowheads="1"/>
          </p:cNvPicPr>
          <p:nvPr/>
        </p:nvPicPr>
        <p:blipFill>
          <a:blip r:embed="rId7"/>
          <a:srcRect/>
          <a:stretch>
            <a:fillRect/>
          </a:stretch>
        </p:blipFill>
        <p:spPr bwMode="auto">
          <a:xfrm>
            <a:off x="285720" y="928670"/>
            <a:ext cx="8501122" cy="407196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6</a:t>
            </a:fld>
            <a:endParaRPr lang="en-US" altLang="zh-CN" dirty="0"/>
          </a:p>
        </p:txBody>
      </p:sp>
      <p:sp>
        <p:nvSpPr>
          <p:cNvPr id="2058" name="Rectangle 10"/>
          <p:cNvSpPr>
            <a:spLocks noGrp="1" noChangeArrowheads="1"/>
          </p:cNvSpPr>
          <p:nvPr>
            <p:ph type="title"/>
          </p:nvPr>
        </p:nvSpPr>
        <p:spPr>
          <a:xfrm>
            <a:off x="110836" y="151015"/>
            <a:ext cx="7605738" cy="693738"/>
          </a:xfrm>
          <a:noFill/>
          <a:ln/>
        </p:spPr>
        <p:txBody>
          <a:bodyPr>
            <a:normAutofit/>
          </a:bodyPr>
          <a:lstStyle/>
          <a:p>
            <a:r>
              <a:rPr lang="en-US" altLang="zh-CN" sz="3600" b="1" dirty="0" smtClean="0">
                <a:solidFill>
                  <a:schemeClr val="tx1"/>
                </a:solidFill>
              </a:rPr>
              <a:t>§2.2  </a:t>
            </a:r>
            <a:r>
              <a:rPr lang="zh-CN" altLang="en-US" sz="3600" b="1" dirty="0" smtClean="0"/>
              <a:t>变量和方法的声明</a:t>
            </a:r>
            <a:endParaRPr lang="en-US" altLang="zh-CN" sz="3600" b="1" dirty="0"/>
          </a:p>
        </p:txBody>
      </p:sp>
      <p:sp>
        <p:nvSpPr>
          <p:cNvPr id="6" name="Rectangle 2"/>
          <p:cNvSpPr>
            <a:spLocks noChangeArrowheads="1"/>
          </p:cNvSpPr>
          <p:nvPr/>
        </p:nvSpPr>
        <p:spPr bwMode="auto">
          <a:xfrm>
            <a:off x="0" y="2000240"/>
            <a:ext cx="8900121" cy="1860020"/>
          </a:xfrm>
          <a:prstGeom prst="rect">
            <a:avLst/>
          </a:prstGeom>
          <a:noFill/>
          <a:ln w="9525">
            <a:noFill/>
            <a:miter lim="800000"/>
            <a:headEnd/>
            <a:tailEnd/>
          </a:ln>
          <a:effectLst/>
        </p:spPr>
        <p:txBody>
          <a:bodyPr tIns="0" bIns="0"/>
          <a:lstStyle/>
          <a:p>
            <a:pPr marL="342900" indent="-342900" fontAlgn="base">
              <a:spcBef>
                <a:spcPct val="20000"/>
              </a:spcBef>
              <a:buClr>
                <a:schemeClr val="folHlink"/>
              </a:buClr>
              <a:buSzPct val="60000"/>
            </a:pPr>
            <a:r>
              <a:rPr lang="en-US" altLang="zh-CN" sz="3200" b="1" dirty="0" smtClean="0">
                <a:solidFill>
                  <a:schemeClr val="tx1"/>
                </a:solidFill>
                <a:latin typeface="宋体" pitchFamily="2" charset="-122"/>
              </a:rPr>
              <a:t>    </a:t>
            </a:r>
            <a:r>
              <a:rPr lang="zh-CN" altLang="en-US" sz="3200" dirty="0" smtClean="0">
                <a:latin typeface="+mj-ea"/>
                <a:ea typeface="+mj-ea"/>
              </a:rPr>
              <a:t>在“</a:t>
            </a:r>
            <a:r>
              <a:rPr lang="en-US" sz="3200" dirty="0" smtClean="0">
                <a:latin typeface="+mj-ea"/>
                <a:ea typeface="+mj-ea"/>
              </a:rPr>
              <a:t>&lt;%!</a:t>
            </a:r>
            <a:r>
              <a:rPr lang="zh-CN" altLang="en-US" sz="3200" dirty="0" smtClean="0">
                <a:latin typeface="+mj-ea"/>
                <a:ea typeface="+mj-ea"/>
              </a:rPr>
              <a:t>”和“</a:t>
            </a:r>
            <a:r>
              <a:rPr lang="en-US" sz="3200" dirty="0" smtClean="0">
                <a:latin typeface="+mj-ea"/>
                <a:ea typeface="+mj-ea"/>
              </a:rPr>
              <a:t>%&gt;</a:t>
            </a:r>
            <a:r>
              <a:rPr lang="zh-CN" altLang="en-US" sz="3200" dirty="0" smtClean="0">
                <a:latin typeface="+mj-ea"/>
                <a:ea typeface="+mj-ea"/>
              </a:rPr>
              <a:t>”标记符号之间声明变量和方法。</a:t>
            </a:r>
            <a:r>
              <a:rPr lang="en-US" altLang="zh-CN" sz="3200" dirty="0" smtClean="0">
                <a:latin typeface="+mj-ea"/>
                <a:ea typeface="+mj-ea"/>
              </a:rPr>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7</a:t>
            </a:fld>
            <a:endParaRPr lang="en-US" altLang="zh-CN" dirty="0"/>
          </a:p>
        </p:txBody>
      </p:sp>
      <p:sp>
        <p:nvSpPr>
          <p:cNvPr id="2058" name="Rectangle 10"/>
          <p:cNvSpPr>
            <a:spLocks noGrp="1" noChangeArrowheads="1"/>
          </p:cNvSpPr>
          <p:nvPr>
            <p:ph type="title"/>
          </p:nvPr>
        </p:nvSpPr>
        <p:spPr>
          <a:xfrm>
            <a:off x="110836" y="151015"/>
            <a:ext cx="7605738" cy="693738"/>
          </a:xfrm>
          <a:noFill/>
          <a:ln/>
        </p:spPr>
        <p:txBody>
          <a:bodyPr>
            <a:normAutofit/>
          </a:bodyPr>
          <a:lstStyle/>
          <a:p>
            <a:r>
              <a:rPr lang="en-US" altLang="zh-CN" sz="2800" b="1" dirty="0" smtClean="0">
                <a:solidFill>
                  <a:schemeClr val="tx1"/>
                </a:solidFill>
              </a:rPr>
              <a:t>   2.2.1 </a:t>
            </a:r>
            <a:r>
              <a:rPr lang="zh-CN" altLang="en-US" sz="2800" b="1" dirty="0" smtClean="0"/>
              <a:t>声明变量</a:t>
            </a:r>
            <a:endParaRPr lang="en-US" altLang="zh-CN" sz="2800" b="1" dirty="0"/>
          </a:p>
        </p:txBody>
      </p:sp>
      <p:sp>
        <p:nvSpPr>
          <p:cNvPr id="6" name="Rectangle 2"/>
          <p:cNvSpPr>
            <a:spLocks noChangeArrowheads="1"/>
          </p:cNvSpPr>
          <p:nvPr/>
        </p:nvSpPr>
        <p:spPr bwMode="auto">
          <a:xfrm>
            <a:off x="39951" y="776183"/>
            <a:ext cx="8994697" cy="5804915"/>
          </a:xfrm>
          <a:prstGeom prst="rect">
            <a:avLst/>
          </a:prstGeom>
          <a:noFill/>
          <a:ln w="9525">
            <a:noFill/>
            <a:miter lim="800000"/>
            <a:headEnd/>
            <a:tailEnd/>
          </a:ln>
          <a:effectLst/>
        </p:spPr>
        <p:txBody>
          <a:bodyPr tIns="0" bIns="0"/>
          <a:lstStyle/>
          <a:p>
            <a:pPr algn="just" fontAlgn="base">
              <a:spcBef>
                <a:spcPct val="20000"/>
              </a:spcBef>
              <a:buClr>
                <a:schemeClr val="folHlink"/>
              </a:buClr>
              <a:buSzPct val="60000"/>
            </a:pPr>
            <a:r>
              <a:rPr lang="zh-CN" altLang="en-US" sz="2800" dirty="0" smtClean="0"/>
              <a:t>       在“</a:t>
            </a:r>
            <a:r>
              <a:rPr lang="en-US" sz="2800" dirty="0" smtClean="0"/>
              <a:t>&lt;%!</a:t>
            </a:r>
            <a:r>
              <a:rPr lang="zh-CN" altLang="en-US" sz="2800" dirty="0" smtClean="0"/>
              <a:t>”和“</a:t>
            </a:r>
            <a:r>
              <a:rPr lang="en-US" sz="2800" dirty="0" smtClean="0"/>
              <a:t>%&gt;</a:t>
            </a:r>
            <a:r>
              <a:rPr lang="zh-CN" altLang="en-US" sz="2800" dirty="0" smtClean="0"/>
              <a:t>”标记符之间声明变量，即</a:t>
            </a:r>
            <a:r>
              <a:rPr lang="zh-CN" altLang="en-US" sz="2800" dirty="0" smtClean="0">
                <a:latin typeface="宋体" pitchFamily="2" charset="-122"/>
              </a:rPr>
              <a:t>在“</a:t>
            </a:r>
            <a:r>
              <a:rPr lang="en-US" altLang="zh-CN" sz="2800" dirty="0" smtClean="0">
                <a:latin typeface="宋体" pitchFamily="2" charset="-122"/>
              </a:rPr>
              <a:t>&lt;%!”</a:t>
            </a:r>
            <a:r>
              <a:rPr lang="zh-CN" altLang="en-US" sz="2800" dirty="0" smtClean="0">
                <a:latin typeface="宋体" pitchFamily="2" charset="-122"/>
              </a:rPr>
              <a:t>和“</a:t>
            </a:r>
            <a:r>
              <a:rPr lang="en-US" altLang="zh-CN" sz="2800" dirty="0" smtClean="0">
                <a:latin typeface="宋体" pitchFamily="2" charset="-122"/>
              </a:rPr>
              <a:t>%&gt;”</a:t>
            </a:r>
            <a:r>
              <a:rPr lang="zh-CN" altLang="en-US" sz="2800" dirty="0" smtClean="0">
                <a:latin typeface="宋体" pitchFamily="2" charset="-122"/>
              </a:rPr>
              <a:t>之间放置</a:t>
            </a:r>
            <a:r>
              <a:rPr lang="en-US" altLang="zh-CN" sz="2800" dirty="0" smtClean="0">
                <a:latin typeface="宋体" pitchFamily="2" charset="-122"/>
              </a:rPr>
              <a:t>Java</a:t>
            </a:r>
            <a:r>
              <a:rPr lang="zh-CN" altLang="en-US" sz="2800" dirty="0" smtClean="0">
                <a:latin typeface="宋体" pitchFamily="2" charset="-122"/>
              </a:rPr>
              <a:t>的变量声明语句。变量的类型可以是</a:t>
            </a:r>
            <a:r>
              <a:rPr lang="en-US" altLang="zh-CN" sz="2800" dirty="0" smtClean="0">
                <a:latin typeface="宋体" pitchFamily="2" charset="-122"/>
              </a:rPr>
              <a:t>Java</a:t>
            </a:r>
            <a:r>
              <a:rPr lang="zh-CN" altLang="en-US" sz="2800" dirty="0" smtClean="0">
                <a:latin typeface="宋体" pitchFamily="2" charset="-122"/>
              </a:rPr>
              <a:t>语言允许的任何数据类型，将这些变量称为</a:t>
            </a:r>
            <a:r>
              <a:rPr lang="en-US" altLang="zh-CN" sz="2800" dirty="0" smtClean="0">
                <a:latin typeface="宋体" pitchFamily="2" charset="-122"/>
              </a:rPr>
              <a:t>JSP</a:t>
            </a:r>
            <a:r>
              <a:rPr lang="zh-CN" altLang="en-US" sz="2800" dirty="0" smtClean="0">
                <a:latin typeface="宋体" pitchFamily="2" charset="-122"/>
              </a:rPr>
              <a:t>页面的成员变量。例如：</a:t>
            </a:r>
          </a:p>
          <a:p>
            <a:pPr algn="just" fontAlgn="base">
              <a:lnSpc>
                <a:spcPts val="2580"/>
              </a:lnSpc>
              <a:buClr>
                <a:schemeClr val="folHlink"/>
              </a:buClr>
              <a:buSzPct val="60000"/>
            </a:pPr>
            <a:r>
              <a:rPr lang="en-US" altLang="zh-CN" sz="2400" b="1" dirty="0" smtClean="0">
                <a:solidFill>
                  <a:srgbClr val="C68A3A"/>
                </a:solidFill>
              </a:rPr>
              <a:t>   </a:t>
            </a:r>
            <a:r>
              <a:rPr lang="en-US" altLang="zh-CN" sz="2800" b="1" dirty="0" smtClean="0">
                <a:solidFill>
                  <a:srgbClr val="C68A3A"/>
                </a:solidFill>
              </a:rPr>
              <a:t>&lt;%! </a:t>
            </a:r>
            <a:r>
              <a:rPr lang="en-US" altLang="zh-CN" sz="2800" b="1" dirty="0" err="1" smtClean="0">
                <a:solidFill>
                  <a:srgbClr val="C68A3A"/>
                </a:solidFill>
              </a:rPr>
              <a:t>int</a:t>
            </a:r>
            <a:r>
              <a:rPr lang="en-US" altLang="zh-CN" sz="2800" b="1" dirty="0" smtClean="0">
                <a:solidFill>
                  <a:srgbClr val="C68A3A"/>
                </a:solidFill>
              </a:rPr>
              <a:t>  a, b=10 , c;</a:t>
            </a:r>
          </a:p>
          <a:p>
            <a:pPr algn="just" fontAlgn="base">
              <a:lnSpc>
                <a:spcPts val="2580"/>
              </a:lnSpc>
              <a:buClr>
                <a:schemeClr val="folHlink"/>
              </a:buClr>
              <a:buSzPct val="60000"/>
            </a:pPr>
            <a:r>
              <a:rPr lang="en-US" altLang="zh-CN" sz="2800" b="1" dirty="0" smtClean="0">
                <a:solidFill>
                  <a:srgbClr val="C68A3A"/>
                </a:solidFill>
              </a:rPr>
              <a:t>        String tom=</a:t>
            </a:r>
            <a:r>
              <a:rPr lang="en-US" altLang="zh-CN" sz="2800" b="1" dirty="0" err="1" smtClean="0">
                <a:solidFill>
                  <a:srgbClr val="C68A3A"/>
                </a:solidFill>
              </a:rPr>
              <a:t>null,jerry</a:t>
            </a:r>
            <a:r>
              <a:rPr lang="en-US" altLang="zh-CN" sz="2800" b="1" dirty="0" smtClean="0">
                <a:solidFill>
                  <a:srgbClr val="C68A3A"/>
                </a:solidFill>
              </a:rPr>
              <a:t>="love JSP";</a:t>
            </a:r>
          </a:p>
          <a:p>
            <a:pPr algn="just" fontAlgn="base">
              <a:lnSpc>
                <a:spcPts val="2580"/>
              </a:lnSpc>
              <a:buClr>
                <a:schemeClr val="folHlink"/>
              </a:buClr>
              <a:buSzPct val="60000"/>
            </a:pPr>
            <a:r>
              <a:rPr lang="en-US" altLang="zh-CN" sz="2800" b="1" dirty="0" smtClean="0">
                <a:solidFill>
                  <a:srgbClr val="C68A3A"/>
                </a:solidFill>
              </a:rPr>
              <a:t>         Date </a:t>
            </a:r>
            <a:r>
              <a:rPr lang="en-US" altLang="zh-CN" sz="2800" b="1" dirty="0" err="1" smtClean="0">
                <a:solidFill>
                  <a:srgbClr val="C68A3A"/>
                </a:solidFill>
              </a:rPr>
              <a:t>date</a:t>
            </a:r>
            <a:r>
              <a:rPr lang="en-US" altLang="zh-CN" sz="2800" b="1" dirty="0" smtClean="0">
                <a:solidFill>
                  <a:srgbClr val="C68A3A"/>
                </a:solidFill>
              </a:rPr>
              <a:t>; </a:t>
            </a:r>
          </a:p>
          <a:p>
            <a:pPr algn="just" fontAlgn="base">
              <a:lnSpc>
                <a:spcPts val="2580"/>
              </a:lnSpc>
              <a:buClr>
                <a:schemeClr val="folHlink"/>
              </a:buClr>
              <a:buSzPct val="60000"/>
            </a:pPr>
            <a:r>
              <a:rPr lang="en-US" altLang="zh-CN" sz="2800" b="1" dirty="0" smtClean="0">
                <a:solidFill>
                  <a:srgbClr val="C68A3A"/>
                </a:solidFill>
              </a:rPr>
              <a:t>    %&gt;</a:t>
            </a:r>
          </a:p>
          <a:p>
            <a:pPr algn="just" fontAlgn="base">
              <a:spcBef>
                <a:spcPct val="20000"/>
              </a:spcBef>
              <a:buClr>
                <a:schemeClr val="folHlink"/>
              </a:buClr>
              <a:buSzPct val="60000"/>
            </a:pPr>
            <a:r>
              <a:rPr lang="en-US" altLang="zh-CN" sz="2800" dirty="0" smtClean="0">
                <a:latin typeface="宋体" pitchFamily="2" charset="-122"/>
              </a:rPr>
              <a:t>    “&lt;%!”</a:t>
            </a:r>
            <a:r>
              <a:rPr lang="zh-CN" altLang="en-US" sz="2800" dirty="0" smtClean="0">
                <a:latin typeface="宋体" pitchFamily="2" charset="-122"/>
              </a:rPr>
              <a:t>和“</a:t>
            </a:r>
            <a:r>
              <a:rPr lang="en-US" altLang="zh-CN" sz="2800" dirty="0" smtClean="0">
                <a:latin typeface="宋体" pitchFamily="2" charset="-122"/>
              </a:rPr>
              <a:t>%&gt;”</a:t>
            </a:r>
            <a:r>
              <a:rPr lang="zh-CN" altLang="en-US" sz="2800" dirty="0" smtClean="0">
                <a:latin typeface="宋体" pitchFamily="2" charset="-122"/>
              </a:rPr>
              <a:t>之间声明的变量在整个</a:t>
            </a:r>
            <a:r>
              <a:rPr lang="en-US" altLang="zh-CN" sz="2800" dirty="0" smtClean="0">
                <a:latin typeface="宋体" pitchFamily="2" charset="-122"/>
              </a:rPr>
              <a:t>JSP</a:t>
            </a:r>
            <a:r>
              <a:rPr lang="zh-CN" altLang="en-US" sz="2800" dirty="0" smtClean="0">
                <a:latin typeface="宋体" pitchFamily="2" charset="-122"/>
              </a:rPr>
              <a:t>页面内都有效，与“</a:t>
            </a:r>
            <a:r>
              <a:rPr lang="en-US" altLang="zh-CN" sz="2800" dirty="0" smtClean="0">
                <a:latin typeface="宋体" pitchFamily="2" charset="-122"/>
              </a:rPr>
              <a:t>&lt;%!”</a:t>
            </a:r>
            <a:r>
              <a:rPr lang="zh-CN" altLang="en-US" sz="2800" dirty="0" smtClean="0">
                <a:latin typeface="宋体" pitchFamily="2" charset="-122"/>
              </a:rPr>
              <a:t>、“</a:t>
            </a:r>
            <a:r>
              <a:rPr lang="en-US" altLang="zh-CN" sz="2800" dirty="0" smtClean="0">
                <a:latin typeface="宋体" pitchFamily="2" charset="-122"/>
              </a:rPr>
              <a:t>%&gt;” </a:t>
            </a:r>
            <a:r>
              <a:rPr lang="zh-CN" altLang="en-US" sz="2800" dirty="0" smtClean="0">
                <a:latin typeface="宋体" pitchFamily="2" charset="-122"/>
              </a:rPr>
              <a:t>标记符在</a:t>
            </a:r>
            <a:r>
              <a:rPr lang="en-US" altLang="zh-CN" sz="2800" dirty="0" smtClean="0">
                <a:latin typeface="宋体" pitchFamily="2" charset="-122"/>
              </a:rPr>
              <a:t>JSP</a:t>
            </a:r>
            <a:r>
              <a:rPr lang="zh-CN" altLang="en-US" sz="2800" dirty="0" smtClean="0">
                <a:latin typeface="宋体" pitchFamily="2" charset="-122"/>
              </a:rPr>
              <a:t>页面中所在的书写位置无关。</a:t>
            </a:r>
            <a:r>
              <a:rPr lang="en-US" altLang="zh-CN" sz="2800" dirty="0" smtClean="0">
                <a:latin typeface="宋体" pitchFamily="2" charset="-122"/>
              </a:rPr>
              <a:t>JSP</a:t>
            </a:r>
            <a:r>
              <a:rPr lang="zh-CN" altLang="en-US" sz="2800" dirty="0" smtClean="0">
                <a:latin typeface="宋体" pitchFamily="2" charset="-122"/>
              </a:rPr>
              <a:t>引擎将</a:t>
            </a:r>
            <a:r>
              <a:rPr lang="en-US" altLang="zh-CN" sz="2800" dirty="0" smtClean="0">
                <a:latin typeface="宋体" pitchFamily="2" charset="-122"/>
              </a:rPr>
              <a:t>JSP</a:t>
            </a:r>
            <a:r>
              <a:rPr lang="zh-CN" altLang="en-US" sz="2800" dirty="0" smtClean="0">
                <a:latin typeface="宋体" pitchFamily="2" charset="-122"/>
              </a:rPr>
              <a:t>页面转译成</a:t>
            </a:r>
            <a:r>
              <a:rPr lang="en-US" altLang="zh-CN" sz="2800" dirty="0" smtClean="0">
                <a:latin typeface="宋体" pitchFamily="2" charset="-122"/>
              </a:rPr>
              <a:t>Java </a:t>
            </a:r>
            <a:r>
              <a:rPr lang="zh-CN" altLang="en-US" sz="2800" dirty="0" smtClean="0">
                <a:latin typeface="宋体" pitchFamily="2" charset="-122"/>
              </a:rPr>
              <a:t>文件时，将“</a:t>
            </a:r>
            <a:r>
              <a:rPr lang="en-US" altLang="zh-CN" sz="2800" dirty="0" smtClean="0">
                <a:latin typeface="宋体" pitchFamily="2" charset="-122"/>
              </a:rPr>
              <a:t>&lt;%!”</a:t>
            </a:r>
            <a:r>
              <a:rPr lang="zh-CN" altLang="en-US" sz="2800" dirty="0" smtClean="0">
                <a:latin typeface="宋体" pitchFamily="2" charset="-122"/>
              </a:rPr>
              <a:t>、“</a:t>
            </a:r>
            <a:r>
              <a:rPr lang="en-US" altLang="zh-CN" sz="2800" dirty="0" smtClean="0">
                <a:latin typeface="宋体" pitchFamily="2" charset="-122"/>
              </a:rPr>
              <a:t>%&gt;” </a:t>
            </a:r>
            <a:r>
              <a:rPr lang="zh-CN" altLang="en-US" sz="2800" dirty="0" smtClean="0">
                <a:latin typeface="宋体" pitchFamily="2" charset="-122"/>
              </a:rPr>
              <a:t>标记符之间声明的变量作为类的成员变量，这些变量占有的内存空间直到</a:t>
            </a:r>
            <a:r>
              <a:rPr lang="en-US" altLang="zh-CN" sz="2800" dirty="0" smtClean="0">
                <a:latin typeface="宋体" pitchFamily="2" charset="-122"/>
              </a:rPr>
              <a:t>JSP</a:t>
            </a:r>
            <a:r>
              <a:rPr lang="zh-CN" altLang="en-US" sz="2800" dirty="0" smtClean="0">
                <a:latin typeface="宋体" pitchFamily="2" charset="-122"/>
              </a:rPr>
              <a:t>引擎关闭才释放。</a:t>
            </a:r>
            <a:endParaRPr lang="en-US" altLang="zh-CN" sz="2800" dirty="0" smtClean="0">
              <a:latin typeface="宋体"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8</a:t>
            </a:fld>
            <a:endParaRPr lang="en-US" altLang="zh-CN" dirty="0"/>
          </a:p>
        </p:txBody>
      </p:sp>
      <p:sp>
        <p:nvSpPr>
          <p:cNvPr id="2058" name="Rectangle 10"/>
          <p:cNvSpPr>
            <a:spLocks noGrp="1" noChangeArrowheads="1"/>
          </p:cNvSpPr>
          <p:nvPr>
            <p:ph type="title"/>
          </p:nvPr>
        </p:nvSpPr>
        <p:spPr>
          <a:xfrm>
            <a:off x="0" y="0"/>
            <a:ext cx="5248284" cy="714356"/>
          </a:xfrm>
          <a:noFill/>
          <a:ln/>
        </p:spPr>
        <p:txBody>
          <a:bodyPr>
            <a:normAutofit/>
          </a:bodyPr>
          <a:lstStyle/>
          <a:p>
            <a:pPr algn="l"/>
            <a:r>
              <a:rPr lang="zh-CN" altLang="en-US" sz="2800" dirty="0" smtClean="0"/>
              <a:t>   例子</a:t>
            </a:r>
            <a:r>
              <a:rPr lang="en-US" altLang="zh-CN" sz="2800" dirty="0" smtClean="0"/>
              <a:t>2_2 </a:t>
            </a:r>
            <a:endParaRPr lang="en-US" altLang="zh-CN" sz="2800" dirty="0"/>
          </a:p>
        </p:txBody>
      </p:sp>
      <p:sp>
        <p:nvSpPr>
          <p:cNvPr id="8" name="Rectangle 6"/>
          <p:cNvSpPr>
            <a:spLocks noChangeArrowheads="1"/>
          </p:cNvSpPr>
          <p:nvPr/>
        </p:nvSpPr>
        <p:spPr bwMode="auto">
          <a:xfrm>
            <a:off x="129097" y="665018"/>
            <a:ext cx="8929718" cy="1815882"/>
          </a:xfrm>
          <a:prstGeom prst="rect">
            <a:avLst/>
          </a:prstGeom>
          <a:noFill/>
          <a:ln w="9525">
            <a:noFill/>
            <a:miter lim="800000"/>
            <a:headEnd/>
            <a:tailEnd/>
          </a:ln>
          <a:effectLst/>
        </p:spPr>
        <p:txBody>
          <a:bodyPr wrap="square" anchor="b">
            <a:spAutoFit/>
          </a:bodyPr>
          <a:lstStyle/>
          <a:p>
            <a:pPr algn="just" fontAlgn="base">
              <a:spcBef>
                <a:spcPct val="20000"/>
              </a:spcBef>
              <a:buClr>
                <a:schemeClr val="folHlink"/>
              </a:buClr>
              <a:buSzPct val="60000"/>
            </a:pPr>
            <a:r>
              <a:rPr lang="zh-CN" altLang="en-US" sz="2800" dirty="0" smtClean="0">
                <a:latin typeface="楷体" pitchFamily="49" charset="-122"/>
                <a:ea typeface="楷体" pitchFamily="49" charset="-122"/>
              </a:rPr>
              <a:t>     当多个用户请求一个</a:t>
            </a:r>
            <a:r>
              <a:rPr lang="en-US" altLang="zh-CN" sz="2800" dirty="0" smtClean="0">
                <a:latin typeface="楷体" pitchFamily="49" charset="-122"/>
                <a:ea typeface="楷体" pitchFamily="49" charset="-122"/>
              </a:rPr>
              <a:t>JSP</a:t>
            </a:r>
            <a:r>
              <a:rPr lang="zh-CN" altLang="en-US" sz="2800" dirty="0" smtClean="0">
                <a:latin typeface="楷体" pitchFamily="49" charset="-122"/>
                <a:ea typeface="楷体" pitchFamily="49" charset="-122"/>
              </a:rPr>
              <a:t>页面时，</a:t>
            </a:r>
            <a:r>
              <a:rPr lang="en-US" altLang="zh-CN" sz="2800" dirty="0" smtClean="0">
                <a:latin typeface="楷体" pitchFamily="49" charset="-122"/>
                <a:ea typeface="楷体" pitchFamily="49" charset="-122"/>
              </a:rPr>
              <a:t>JSP</a:t>
            </a:r>
            <a:r>
              <a:rPr lang="zh-CN" altLang="en-US" sz="2800" dirty="0" smtClean="0">
                <a:latin typeface="楷体" pitchFamily="49" charset="-122"/>
                <a:ea typeface="楷体" pitchFamily="49" charset="-122"/>
              </a:rPr>
              <a:t>引擎为每个用户启动一个线程，这些线程由</a:t>
            </a:r>
            <a:r>
              <a:rPr lang="en-US" altLang="zh-CN" sz="2800" dirty="0" smtClean="0">
                <a:latin typeface="楷体" pitchFamily="49" charset="-122"/>
                <a:ea typeface="楷体" pitchFamily="49" charset="-122"/>
              </a:rPr>
              <a:t>JSP</a:t>
            </a:r>
            <a:r>
              <a:rPr lang="zh-CN" altLang="en-US" sz="2800" dirty="0" smtClean="0">
                <a:latin typeface="楷体" pitchFamily="49" charset="-122"/>
                <a:ea typeface="楷体" pitchFamily="49" charset="-122"/>
              </a:rPr>
              <a:t>引擎来管理，这些线程共享</a:t>
            </a:r>
            <a:r>
              <a:rPr lang="en-US" altLang="zh-CN" sz="2800" dirty="0" smtClean="0">
                <a:latin typeface="楷体" pitchFamily="49" charset="-122"/>
                <a:ea typeface="楷体" pitchFamily="49" charset="-122"/>
              </a:rPr>
              <a:t>JSP</a:t>
            </a:r>
            <a:r>
              <a:rPr lang="zh-CN" altLang="en-US" sz="2800" dirty="0" smtClean="0">
                <a:latin typeface="楷体" pitchFamily="49" charset="-122"/>
                <a:ea typeface="楷体" pitchFamily="49" charset="-122"/>
              </a:rPr>
              <a:t>页面的成员变量，因此任何一个用户对</a:t>
            </a:r>
            <a:r>
              <a:rPr lang="en-US" altLang="zh-CN" sz="2800" dirty="0" smtClean="0">
                <a:latin typeface="楷体" pitchFamily="49" charset="-122"/>
                <a:ea typeface="楷体" pitchFamily="49" charset="-122"/>
              </a:rPr>
              <a:t>JSP</a:t>
            </a:r>
            <a:r>
              <a:rPr lang="zh-CN" altLang="en-US" sz="2800" dirty="0" smtClean="0">
                <a:latin typeface="楷体" pitchFamily="49" charset="-122"/>
                <a:ea typeface="楷体" pitchFamily="49" charset="-122"/>
              </a:rPr>
              <a:t>页面成员变量操作的结果，都会影响到其他用户。 </a:t>
            </a:r>
          </a:p>
        </p:txBody>
      </p:sp>
      <p:sp>
        <p:nvSpPr>
          <p:cNvPr id="9" name="Rectangle 6"/>
          <p:cNvSpPr>
            <a:spLocks noChangeArrowheads="1"/>
          </p:cNvSpPr>
          <p:nvPr/>
        </p:nvSpPr>
        <p:spPr bwMode="auto">
          <a:xfrm>
            <a:off x="209105" y="2759825"/>
            <a:ext cx="8929718" cy="1569660"/>
          </a:xfrm>
          <a:prstGeom prst="rect">
            <a:avLst/>
          </a:prstGeom>
          <a:noFill/>
          <a:ln w="9525">
            <a:noFill/>
            <a:miter lim="800000"/>
            <a:headEnd/>
            <a:tailEnd/>
          </a:ln>
          <a:effectLst/>
        </p:spPr>
        <p:txBody>
          <a:bodyPr wrap="square" anchor="b">
            <a:spAutoFit/>
          </a:bodyPr>
          <a:lstStyle/>
          <a:p>
            <a:pPr algn="just" fontAlgn="base">
              <a:spcBef>
                <a:spcPts val="1200"/>
              </a:spcBef>
              <a:buClr>
                <a:schemeClr val="folHlink"/>
              </a:buClr>
              <a:buSzPct val="60000"/>
            </a:pPr>
            <a:r>
              <a:rPr lang="zh-CN" altLang="en-US" sz="3200" dirty="0" smtClean="0">
                <a:latin typeface="宋体" pitchFamily="2" charset="-122"/>
              </a:rPr>
              <a:t>   例子</a:t>
            </a:r>
            <a:r>
              <a:rPr lang="en-US" altLang="zh-CN" sz="3200" dirty="0" smtClean="0">
                <a:latin typeface="宋体" pitchFamily="2" charset="-122"/>
              </a:rPr>
              <a:t>2_2</a:t>
            </a:r>
            <a:r>
              <a:rPr lang="zh-CN" altLang="en-US" sz="3200" dirty="0" smtClean="0">
                <a:latin typeface="宋体" pitchFamily="2" charset="-122"/>
              </a:rPr>
              <a:t>利用成员变量被所有用户共享这一性质，实现了一个简单的计数器，</a:t>
            </a:r>
            <a:r>
              <a:rPr lang="en-US" altLang="zh-CN" sz="3200" b="1" dirty="0" smtClean="0">
                <a:solidFill>
                  <a:srgbClr val="FF0000"/>
                </a:solidFill>
                <a:hlinkClick r:id="rId2" action="ppaction://hlinkfile" tooltip="点击查看源代码"/>
              </a:rPr>
              <a:t> example2_2.jsp</a:t>
            </a:r>
            <a:r>
              <a:rPr lang="zh-CN" altLang="en-US" sz="3200" dirty="0" smtClean="0">
                <a:latin typeface="宋体" pitchFamily="2" charset="-122"/>
              </a:rPr>
              <a:t>效果</a:t>
            </a:r>
            <a:r>
              <a:rPr lang="zh-CN" altLang="en-US" sz="3200" b="1" dirty="0" smtClean="0">
                <a:latin typeface="宋体" pitchFamily="2" charset="-122"/>
                <a:hlinkClick r:id="rId3" action="ppaction://hlinksldjump" tooltip="点击出现大图"/>
              </a:rPr>
              <a:t>如图</a:t>
            </a:r>
            <a:r>
              <a:rPr lang="en-US" altLang="zh-CN" sz="3200" b="1" dirty="0" smtClean="0">
                <a:latin typeface="宋体" pitchFamily="2" charset="-122"/>
                <a:hlinkClick r:id="rId3" action="ppaction://hlinksldjump" tooltip="点击出现大图"/>
              </a:rPr>
              <a:t>2.2</a:t>
            </a:r>
            <a:r>
              <a:rPr lang="zh-CN" altLang="en-US" sz="3200" b="1" dirty="0" smtClean="0">
                <a:latin typeface="宋体" pitchFamily="2" charset="-122"/>
                <a:hlinkClick r:id="rId3" action="ppaction://hlinksldjump" tooltip="点击出现大图"/>
              </a:rPr>
              <a:t>所示</a:t>
            </a:r>
            <a:r>
              <a:rPr lang="zh-CN" altLang="en-US" sz="3200" dirty="0" smtClean="0">
                <a:latin typeface="宋体" pitchFamily="2" charset="-122"/>
              </a:rPr>
              <a:t>。</a:t>
            </a:r>
            <a:endParaRPr lang="zh-CN" altLang="en-US" sz="3200" dirty="0" smtClean="0">
              <a:solidFill>
                <a:srgbClr val="000000"/>
              </a:solidFill>
              <a:latin typeface="仿宋" pitchFamily="49" charset="-122"/>
              <a:ea typeface="仿宋" pitchFamily="49" charset="-122"/>
            </a:endParaRPr>
          </a:p>
        </p:txBody>
      </p:sp>
      <p:pic>
        <p:nvPicPr>
          <p:cNvPr id="2050" name="Picture 2">
            <a:hlinkClick r:id="rId3" action="ppaction://hlinksldjump" tooltip="点击出现大图"/>
          </p:cNvPr>
          <p:cNvPicPr>
            <a:picLocks noChangeAspect="1" noChangeArrowheads="1"/>
          </p:cNvPicPr>
          <p:nvPr/>
        </p:nvPicPr>
        <p:blipFill>
          <a:blip r:embed="rId4"/>
          <a:srcRect/>
          <a:stretch>
            <a:fillRect/>
          </a:stretch>
        </p:blipFill>
        <p:spPr bwMode="auto">
          <a:xfrm>
            <a:off x="4071934" y="3929066"/>
            <a:ext cx="5072066" cy="257174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80BCB2-BD21-437D-9663-25B32C67487A}" type="datetime1">
              <a:rPr lang="zh-CN" altLang="en-US"/>
              <a:pPr/>
              <a:t>2014/12/19</a:t>
            </a:fld>
            <a:endParaRPr lang="en-US" altLang="zh-CN"/>
          </a:p>
        </p:txBody>
      </p:sp>
      <p:sp>
        <p:nvSpPr>
          <p:cNvPr id="5" name="灯片编号占位符 5"/>
          <p:cNvSpPr>
            <a:spLocks noGrp="1"/>
          </p:cNvSpPr>
          <p:nvPr>
            <p:ph type="sldNum" sz="quarter" idx="12"/>
          </p:nvPr>
        </p:nvSpPr>
        <p:spPr/>
        <p:txBody>
          <a:bodyPr/>
          <a:lstStyle/>
          <a:p>
            <a:fld id="{52A63012-8A66-4DF0-AF82-44095482FE52}" type="slidenum">
              <a:rPr lang="en-US" altLang="zh-CN"/>
              <a:pPr/>
              <a:t>9</a:t>
            </a:fld>
            <a:endParaRPr lang="en-US" altLang="zh-CN" dirty="0"/>
          </a:p>
        </p:txBody>
      </p:sp>
      <p:sp>
        <p:nvSpPr>
          <p:cNvPr id="2058" name="Rectangle 10"/>
          <p:cNvSpPr>
            <a:spLocks noGrp="1" noChangeArrowheads="1"/>
          </p:cNvSpPr>
          <p:nvPr>
            <p:ph type="title"/>
          </p:nvPr>
        </p:nvSpPr>
        <p:spPr>
          <a:xfrm>
            <a:off x="110836" y="151015"/>
            <a:ext cx="7605738" cy="693738"/>
          </a:xfrm>
          <a:noFill/>
          <a:ln/>
        </p:spPr>
        <p:txBody>
          <a:bodyPr>
            <a:normAutofit/>
          </a:bodyPr>
          <a:lstStyle/>
          <a:p>
            <a:r>
              <a:rPr lang="en-US" altLang="zh-CN" sz="2800" b="1" dirty="0" smtClean="0">
                <a:solidFill>
                  <a:schemeClr val="tx1"/>
                </a:solidFill>
              </a:rPr>
              <a:t>   2.2.2 </a:t>
            </a:r>
            <a:r>
              <a:rPr lang="zh-CN" altLang="en-US" sz="2800" b="1" dirty="0" smtClean="0"/>
              <a:t>定义方法</a:t>
            </a:r>
            <a:endParaRPr lang="en-US" altLang="zh-CN" sz="2800" b="1" dirty="0"/>
          </a:p>
        </p:txBody>
      </p:sp>
      <p:sp>
        <p:nvSpPr>
          <p:cNvPr id="6" name="Rectangle 2"/>
          <p:cNvSpPr>
            <a:spLocks noChangeArrowheads="1"/>
          </p:cNvSpPr>
          <p:nvPr/>
        </p:nvSpPr>
        <p:spPr bwMode="auto">
          <a:xfrm>
            <a:off x="149303" y="1142984"/>
            <a:ext cx="8994697" cy="4724519"/>
          </a:xfrm>
          <a:prstGeom prst="rect">
            <a:avLst/>
          </a:prstGeom>
          <a:noFill/>
          <a:ln w="9525">
            <a:noFill/>
            <a:miter lim="800000"/>
            <a:headEnd/>
            <a:tailEnd/>
          </a:ln>
          <a:effectLst/>
        </p:spPr>
        <p:txBody>
          <a:bodyPr tIns="0" bIns="0"/>
          <a:lstStyle/>
          <a:p>
            <a:pPr algn="just" fontAlgn="base">
              <a:spcBef>
                <a:spcPct val="20000"/>
              </a:spcBef>
              <a:buClr>
                <a:schemeClr val="folHlink"/>
              </a:buClr>
              <a:buSzPct val="60000"/>
            </a:pPr>
            <a:r>
              <a:rPr lang="zh-CN" altLang="en-US" sz="3600" dirty="0" smtClean="0"/>
              <a:t>    在“</a:t>
            </a:r>
            <a:r>
              <a:rPr lang="en-US" sz="3600" dirty="0" smtClean="0"/>
              <a:t>&lt;%!</a:t>
            </a:r>
            <a:r>
              <a:rPr lang="zh-CN" altLang="en-US" sz="3600" dirty="0" smtClean="0"/>
              <a:t>”和“</a:t>
            </a:r>
            <a:r>
              <a:rPr lang="en-US" sz="3600" dirty="0" smtClean="0"/>
              <a:t>%&gt;</a:t>
            </a:r>
            <a:r>
              <a:rPr lang="zh-CN" altLang="en-US" sz="3600" dirty="0" smtClean="0"/>
              <a:t>”标记符号之间定义方法，所定义的方法在整个</a:t>
            </a:r>
            <a:r>
              <a:rPr lang="en-US" sz="3600" dirty="0" smtClean="0"/>
              <a:t>JSP</a:t>
            </a:r>
            <a:r>
              <a:rPr lang="zh-CN" altLang="en-US" sz="3600" dirty="0" smtClean="0"/>
              <a:t>页面有效，可以在</a:t>
            </a:r>
            <a:r>
              <a:rPr lang="en-US" sz="3600" dirty="0" smtClean="0"/>
              <a:t>Java</a:t>
            </a:r>
            <a:r>
              <a:rPr lang="zh-CN" altLang="en-US" sz="3600" dirty="0" smtClean="0"/>
              <a:t>程序片中被调用。</a:t>
            </a:r>
            <a:endParaRPr lang="en-US" altLang="zh-CN" sz="3600" dirty="0" smtClean="0"/>
          </a:p>
          <a:p>
            <a:pPr algn="just" fontAlgn="base">
              <a:spcBef>
                <a:spcPct val="20000"/>
              </a:spcBef>
              <a:buClr>
                <a:schemeClr val="folHlink"/>
              </a:buClr>
              <a:buSzPct val="60000"/>
            </a:pPr>
            <a:r>
              <a:rPr lang="en-US" altLang="zh-CN" sz="3600" dirty="0" smtClean="0"/>
              <a:t>     </a:t>
            </a:r>
            <a:r>
              <a:rPr lang="zh-CN" altLang="en-US" sz="3600" dirty="0" smtClean="0"/>
              <a:t>方法内声明的变量只在该方法内有效，当方法被调用时，方法内声明的变量被分配内存，方法被调用完毕即可释放这些变量所占的内存。</a:t>
            </a:r>
            <a:endParaRPr lang="en-US" altLang="zh-CN" sz="3600" dirty="0" smtClean="0">
              <a:latin typeface="宋体" pitchFamily="2"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3648</TotalTime>
  <Words>4544</Words>
  <Application>Microsoft Office PowerPoint</Application>
  <PresentationFormat>全屏显示(4:3)</PresentationFormat>
  <Paragraphs>385</Paragraphs>
  <Slides>51</Slides>
  <Notes>13</Notes>
  <HiddenSlides>0</HiddenSlides>
  <MMClips>0</MMClips>
  <ScaleCrop>false</ScaleCrop>
  <HeadingPairs>
    <vt:vector size="4" baseType="variant">
      <vt:variant>
        <vt:lpstr>主题</vt:lpstr>
      </vt:variant>
      <vt:variant>
        <vt:i4>3</vt:i4>
      </vt:variant>
      <vt:variant>
        <vt:lpstr>幻灯片标题</vt:lpstr>
      </vt:variant>
      <vt:variant>
        <vt:i4>51</vt:i4>
      </vt:variant>
    </vt:vector>
  </HeadingPairs>
  <TitlesOfParts>
    <vt:vector size="54" baseType="lpstr">
      <vt:lpstr>Office 主题</vt:lpstr>
      <vt:lpstr>自定义设计方案</vt:lpstr>
      <vt:lpstr>1_自定义设计方案</vt:lpstr>
      <vt:lpstr>JSP实用教程(第三版) </vt:lpstr>
      <vt:lpstr>幻灯片 2</vt:lpstr>
      <vt:lpstr>§2.1  JSP  页面的基本结构</vt:lpstr>
      <vt:lpstr>幻灯片 4</vt:lpstr>
      <vt:lpstr> 例子2_1 </vt:lpstr>
      <vt:lpstr>§2.2  变量和方法的声明</vt:lpstr>
      <vt:lpstr>   2.2.1 声明变量</vt:lpstr>
      <vt:lpstr>   例子2_2 </vt:lpstr>
      <vt:lpstr>   2.2.2 定义方法</vt:lpstr>
      <vt:lpstr>   例子2_3 </vt:lpstr>
      <vt:lpstr>§2.3   Java 程序片</vt:lpstr>
      <vt:lpstr>   例子2_4 </vt:lpstr>
      <vt:lpstr>   例子2_5 </vt:lpstr>
      <vt:lpstr>§2.4   Java表达式</vt:lpstr>
      <vt:lpstr>   例子2_6 </vt:lpstr>
      <vt:lpstr>§2.5  JSP中的注释 </vt:lpstr>
      <vt:lpstr>   例子2_7 </vt:lpstr>
      <vt:lpstr>§2.6 JSP 指令标记    2.6.1  page 指令标记</vt:lpstr>
      <vt:lpstr>   1  contentType属性 </vt:lpstr>
      <vt:lpstr>   例子2_8 </vt:lpstr>
      <vt:lpstr>   2   language属性 </vt:lpstr>
      <vt:lpstr>   3   import属性 </vt:lpstr>
      <vt:lpstr>   4   session属性 </vt:lpstr>
      <vt:lpstr>   5   buffer属性 </vt:lpstr>
      <vt:lpstr>   6   autoFlush属性 </vt:lpstr>
      <vt:lpstr>   7   isThreadSafe属性 </vt:lpstr>
      <vt:lpstr>   8   info属性 </vt:lpstr>
      <vt:lpstr>   例子2_9 </vt:lpstr>
      <vt:lpstr>   2.6.2  include 指令标记</vt:lpstr>
      <vt:lpstr>   例子2_10 </vt:lpstr>
      <vt:lpstr>§2.7   JSP 动作标记</vt:lpstr>
      <vt:lpstr>   2.7.1  include 动作标记</vt:lpstr>
      <vt:lpstr>   2.7.2  param 动作标记</vt:lpstr>
      <vt:lpstr>   例子2_11 </vt:lpstr>
      <vt:lpstr>   2.7.3  forward 动作标记</vt:lpstr>
      <vt:lpstr>   例子2_12 </vt:lpstr>
      <vt:lpstr>   2.7.4  useBean 动作标记</vt:lpstr>
      <vt:lpstr>   2.9  小结</vt:lpstr>
      <vt:lpstr> 片尾</vt:lpstr>
      <vt:lpstr>    图2.1  含有5种元素的JSP页面</vt:lpstr>
      <vt:lpstr>    图2.2   简单的计数器</vt:lpstr>
      <vt:lpstr>    图2.3  调用方法</vt:lpstr>
      <vt:lpstr>    图2.4  程序片的执行</vt:lpstr>
      <vt:lpstr>    图2.5    例子2_5的效果</vt:lpstr>
      <vt:lpstr>    图2.6   计算表达式的值</vt:lpstr>
      <vt:lpstr>    图2.7 contentType的值是"image/x-xbitmap"</vt:lpstr>
      <vt:lpstr>    图2.8   获取info属性的值</vt:lpstr>
      <vt:lpstr>    图2.9  用include指令嵌入文件</vt:lpstr>
      <vt:lpstr>    图2.10    使用include动作标记加载文件</vt:lpstr>
      <vt:lpstr>    图2.11    用param子标记向加载的文件传值</vt:lpstr>
      <vt:lpstr>    图2.12    例子2_12效果</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214</cp:revision>
  <dcterms:created xsi:type="dcterms:W3CDTF">2014-12-10T09:18:36Z</dcterms:created>
  <dcterms:modified xsi:type="dcterms:W3CDTF">2014-12-19T09:20:24Z</dcterms:modified>
</cp:coreProperties>
</file>