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4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2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8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2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6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6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6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DED5-2E47-44B5-B872-FCE1950DBBC5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7828-8208-4358-BBB2-3227ACAB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8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>
          <a:xfrm>
            <a:off x="488405" y="101599"/>
            <a:ext cx="8634330" cy="3080153"/>
            <a:chOff x="488405" y="110167"/>
            <a:chExt cx="8462800" cy="3503386"/>
          </a:xfrm>
        </p:grpSpPr>
        <p:sp>
          <p:nvSpPr>
            <p:cNvPr id="4" name="矩形 3"/>
            <p:cNvSpPr/>
            <p:nvPr/>
          </p:nvSpPr>
          <p:spPr>
            <a:xfrm>
              <a:off x="1983036" y="110167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22015" y="110167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60994" y="110167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899973" y="110167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538952" y="110167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036" y="253387"/>
              <a:ext cx="462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22014" y="236246"/>
              <a:ext cx="462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3260993" y="253386"/>
              <a:ext cx="462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12" name="文本框 8"/>
            <p:cNvSpPr txBox="1"/>
            <p:nvPr/>
          </p:nvSpPr>
          <p:spPr>
            <a:xfrm>
              <a:off x="3899972" y="236245"/>
              <a:ext cx="462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 smtClean="0"/>
                <a:t>4</a:t>
              </a:r>
              <a:endParaRPr lang="zh-CN" altLang="en-US" sz="1100" dirty="0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4538951" y="253386"/>
              <a:ext cx="462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 smtClean="0"/>
                <a:t>5</a:t>
              </a:r>
              <a:endParaRPr lang="zh-CN" altLang="en-US" sz="11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144877" y="468829"/>
              <a:ext cx="1145754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432017" y="119346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文本框 8"/>
            <p:cNvSpPr txBox="1"/>
            <p:nvPr/>
          </p:nvSpPr>
          <p:spPr>
            <a:xfrm>
              <a:off x="6432016" y="190000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查询图片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9034" y="1483606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09033" y="1542166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查询图片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3420125" y="-313371"/>
              <a:ext cx="144446" cy="242371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57609" y="1007774"/>
              <a:ext cx="2258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图库中与查询图片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相似的图片</a:t>
              </a:r>
              <a:endParaRPr lang="zh-CN" altLang="en-US" sz="1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09729" y="1470751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2109728" y="1529311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01953" y="1468913"/>
              <a:ext cx="462709" cy="683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2801952" y="1539567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2</a:t>
              </a:r>
              <a:endParaRPr lang="zh-CN" altLang="en-US" sz="11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51948" y="1468913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3451947" y="1551661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078073" y="1478092"/>
              <a:ext cx="462709" cy="683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4078072" y="1548746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4</a:t>
              </a:r>
              <a:endParaRPr lang="zh-CN" altLang="en-US" sz="11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72136" y="1489109"/>
              <a:ext cx="462709" cy="683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4772135" y="1559764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5</a:t>
              </a:r>
              <a:endParaRPr lang="zh-CN" altLang="en-US" sz="11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422134" y="1467075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5422133" y="1549823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6</a:t>
              </a:r>
              <a:endParaRPr lang="zh-CN" altLang="en-US" sz="11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081308" y="1476254"/>
              <a:ext cx="462709" cy="683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6081307" y="1546909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775371" y="1487271"/>
              <a:ext cx="462709" cy="6830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文本框 8"/>
            <p:cNvSpPr txBox="1"/>
            <p:nvPr/>
          </p:nvSpPr>
          <p:spPr>
            <a:xfrm>
              <a:off x="6775370" y="1557926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469440" y="1476254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文本框 8"/>
            <p:cNvSpPr txBox="1"/>
            <p:nvPr/>
          </p:nvSpPr>
          <p:spPr>
            <a:xfrm>
              <a:off x="7469439" y="1546909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9</a:t>
              </a:r>
              <a:endParaRPr lang="zh-CN" altLang="en-US" sz="11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8141468" y="1476254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141467" y="1534815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81351" y="2226989"/>
              <a:ext cx="103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第一次查询</a:t>
              </a:r>
              <a:endParaRPr lang="zh-CN" altLang="en-US" sz="1200" dirty="0"/>
            </a:p>
          </p:txBody>
        </p:sp>
        <p:sp>
          <p:nvSpPr>
            <p:cNvPr id="46" name="左大括号 45"/>
            <p:cNvSpPr/>
            <p:nvPr/>
          </p:nvSpPr>
          <p:spPr>
            <a:xfrm rot="16200000">
              <a:off x="5220835" y="-731466"/>
              <a:ext cx="184102" cy="60758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83657" y="2482184"/>
              <a:ext cx="2258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查询图片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返回的前</a:t>
              </a:r>
              <a:r>
                <a:rPr lang="en-US" altLang="zh-CN" sz="1200" dirty="0" smtClean="0"/>
                <a:t>10</a:t>
              </a:r>
              <a:r>
                <a:rPr lang="zh-CN" altLang="en-US" sz="1200" dirty="0" smtClean="0"/>
                <a:t>个结果</a:t>
              </a:r>
              <a:endParaRPr lang="zh-CN" altLang="en-US" sz="12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81351" y="2866499"/>
              <a:ext cx="103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Ranking#1:</a:t>
              </a:r>
              <a:endParaRPr lang="zh-CN" altLang="en-US" sz="1200" dirty="0"/>
            </a:p>
          </p:txBody>
        </p:sp>
        <p:sp>
          <p:nvSpPr>
            <p:cNvPr id="49" name="文本框 8"/>
            <p:cNvSpPr txBox="1"/>
            <p:nvPr/>
          </p:nvSpPr>
          <p:spPr>
            <a:xfrm>
              <a:off x="2098712" y="2881888"/>
              <a:ext cx="462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3451947" y="2877516"/>
              <a:ext cx="462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51" name="文本框 8"/>
            <p:cNvSpPr txBox="1"/>
            <p:nvPr/>
          </p:nvSpPr>
          <p:spPr>
            <a:xfrm>
              <a:off x="5422132" y="2863897"/>
              <a:ext cx="462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6</a:t>
              </a:r>
              <a:endParaRPr lang="zh-CN" altLang="en-US" sz="1100" dirty="0"/>
            </a:p>
          </p:txBody>
        </p:sp>
        <p:sp>
          <p:nvSpPr>
            <p:cNvPr id="52" name="文本框 8"/>
            <p:cNvSpPr txBox="1"/>
            <p:nvPr/>
          </p:nvSpPr>
          <p:spPr>
            <a:xfrm>
              <a:off x="7469439" y="2857973"/>
              <a:ext cx="462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9</a:t>
              </a:r>
              <a:endParaRPr lang="zh-CN" altLang="en-US" sz="1100" dirty="0"/>
            </a:p>
          </p:txBody>
        </p:sp>
        <p:sp>
          <p:nvSpPr>
            <p:cNvPr id="53" name="文本框 8"/>
            <p:cNvSpPr txBox="1"/>
            <p:nvPr/>
          </p:nvSpPr>
          <p:spPr>
            <a:xfrm>
              <a:off x="8141467" y="2877516"/>
              <a:ext cx="462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1260" y="3129069"/>
              <a:ext cx="140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查准率</a:t>
              </a:r>
              <a:r>
                <a:rPr lang="en-US" altLang="zh-CN" sz="1200" dirty="0" smtClean="0"/>
                <a:t>(precision):</a:t>
              </a:r>
              <a:endParaRPr lang="zh-CN" altLang="en-US" sz="1200" dirty="0"/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2041789" y="3144458"/>
              <a:ext cx="631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1/1=1</a:t>
              </a:r>
              <a:endParaRPr lang="zh-CN" altLang="en-US" sz="1100" dirty="0"/>
            </a:p>
          </p:txBody>
        </p:sp>
        <p:sp>
          <p:nvSpPr>
            <p:cNvPr id="56" name="文本框 8"/>
            <p:cNvSpPr txBox="1"/>
            <p:nvPr/>
          </p:nvSpPr>
          <p:spPr>
            <a:xfrm>
              <a:off x="3439092" y="3140086"/>
              <a:ext cx="86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2/3=0.67</a:t>
              </a:r>
              <a:endParaRPr lang="zh-CN" altLang="en-US" sz="1100" dirty="0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5409277" y="3100737"/>
              <a:ext cx="694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3/6=0.5</a:t>
              </a:r>
              <a:endParaRPr lang="zh-CN" altLang="en-US" sz="1100" dirty="0"/>
            </a:p>
          </p:txBody>
        </p:sp>
        <p:sp>
          <p:nvSpPr>
            <p:cNvPr id="58" name="文本框 8"/>
            <p:cNvSpPr txBox="1"/>
            <p:nvPr/>
          </p:nvSpPr>
          <p:spPr>
            <a:xfrm>
              <a:off x="7406999" y="3120543"/>
              <a:ext cx="699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4/9=0.44</a:t>
              </a:r>
              <a:endParaRPr lang="zh-CN" altLang="en-US" sz="1100" dirty="0"/>
            </a:p>
          </p:txBody>
        </p:sp>
        <p:sp>
          <p:nvSpPr>
            <p:cNvPr id="59" name="文本框 8"/>
            <p:cNvSpPr txBox="1"/>
            <p:nvPr/>
          </p:nvSpPr>
          <p:spPr>
            <a:xfrm>
              <a:off x="8128612" y="3139126"/>
              <a:ext cx="822593" cy="262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5/10=0.5</a:t>
              </a:r>
              <a:endParaRPr lang="zh-CN" altLang="en-US" sz="11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88405" y="3336554"/>
              <a:ext cx="140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召回</a:t>
              </a:r>
              <a:r>
                <a:rPr lang="zh-CN" altLang="en-US" sz="1200" dirty="0" smtClean="0"/>
                <a:t>率</a:t>
              </a:r>
              <a:r>
                <a:rPr lang="en-US" altLang="zh-CN" sz="1200" dirty="0" smtClean="0"/>
                <a:t>(recall):</a:t>
              </a:r>
              <a:endParaRPr lang="zh-CN" altLang="en-US" sz="1200" dirty="0"/>
            </a:p>
          </p:txBody>
        </p:sp>
        <p:sp>
          <p:nvSpPr>
            <p:cNvPr id="61" name="文本框 8"/>
            <p:cNvSpPr txBox="1"/>
            <p:nvPr/>
          </p:nvSpPr>
          <p:spPr>
            <a:xfrm>
              <a:off x="2073002" y="3351943"/>
              <a:ext cx="644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1/5=0.2</a:t>
              </a:r>
              <a:endParaRPr lang="zh-CN" altLang="en-US" sz="1100" dirty="0"/>
            </a:p>
          </p:txBody>
        </p:sp>
        <p:sp>
          <p:nvSpPr>
            <p:cNvPr id="62" name="文本框 8"/>
            <p:cNvSpPr txBox="1"/>
            <p:nvPr/>
          </p:nvSpPr>
          <p:spPr>
            <a:xfrm>
              <a:off x="3426237" y="3347571"/>
              <a:ext cx="8262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2/5=0.4</a:t>
              </a:r>
              <a:endParaRPr lang="zh-CN" altLang="en-US" sz="1100" dirty="0"/>
            </a:p>
          </p:txBody>
        </p:sp>
        <p:sp>
          <p:nvSpPr>
            <p:cNvPr id="63" name="文本框 8"/>
            <p:cNvSpPr txBox="1"/>
            <p:nvPr/>
          </p:nvSpPr>
          <p:spPr>
            <a:xfrm>
              <a:off x="5396422" y="3333952"/>
              <a:ext cx="684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3</a:t>
              </a:r>
              <a:r>
                <a:rPr lang="en-US" altLang="zh-CN" sz="1100" dirty="0" smtClean="0"/>
                <a:t>/5=0.6</a:t>
              </a:r>
              <a:endParaRPr lang="zh-CN" altLang="en-US" sz="1100" dirty="0"/>
            </a:p>
          </p:txBody>
        </p:sp>
        <p:sp>
          <p:nvSpPr>
            <p:cNvPr id="64" name="文本框 8"/>
            <p:cNvSpPr txBox="1"/>
            <p:nvPr/>
          </p:nvSpPr>
          <p:spPr>
            <a:xfrm>
              <a:off x="7388644" y="3328028"/>
              <a:ext cx="662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4/5=0.8</a:t>
              </a:r>
              <a:endParaRPr lang="zh-CN" altLang="en-US" sz="1100" dirty="0"/>
            </a:p>
          </p:txBody>
        </p:sp>
        <p:sp>
          <p:nvSpPr>
            <p:cNvPr id="65" name="文本框 8"/>
            <p:cNvSpPr txBox="1"/>
            <p:nvPr/>
          </p:nvSpPr>
          <p:spPr>
            <a:xfrm>
              <a:off x="8115757" y="3347571"/>
              <a:ext cx="8134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5/5=1</a:t>
              </a:r>
              <a:endParaRPr lang="zh-CN" altLang="en-US" sz="1100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42499" y="3474543"/>
            <a:ext cx="8324292" cy="2770216"/>
            <a:chOff x="442499" y="3707584"/>
            <a:chExt cx="8115772" cy="3686886"/>
          </a:xfrm>
        </p:grpSpPr>
        <p:sp>
          <p:nvSpPr>
            <p:cNvPr id="68" name="矩形 67"/>
            <p:cNvSpPr/>
            <p:nvPr/>
          </p:nvSpPr>
          <p:spPr>
            <a:xfrm>
              <a:off x="3215088" y="3710853"/>
              <a:ext cx="462709" cy="6830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854067" y="3710853"/>
              <a:ext cx="462709" cy="6830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4493046" y="3710853"/>
              <a:ext cx="462709" cy="6830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3215087" y="3854072"/>
              <a:ext cx="462709" cy="57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74" name="文本框 8"/>
            <p:cNvSpPr txBox="1"/>
            <p:nvPr/>
          </p:nvSpPr>
          <p:spPr>
            <a:xfrm>
              <a:off x="3854066" y="3836930"/>
              <a:ext cx="462709" cy="57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75" name="文本框 8"/>
            <p:cNvSpPr txBox="1"/>
            <p:nvPr/>
          </p:nvSpPr>
          <p:spPr>
            <a:xfrm>
              <a:off x="4493045" y="3854072"/>
              <a:ext cx="462709" cy="57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图片</a:t>
              </a:r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H="1">
              <a:off x="5098971" y="4069515"/>
              <a:ext cx="1145754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386111" y="3720032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文本框 8"/>
            <p:cNvSpPr txBox="1"/>
            <p:nvPr/>
          </p:nvSpPr>
          <p:spPr>
            <a:xfrm>
              <a:off x="6386110" y="3707584"/>
              <a:ext cx="462710" cy="79875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查询图片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063128" y="5084292"/>
              <a:ext cx="462709" cy="6830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0" name="文本框 8"/>
            <p:cNvSpPr txBox="1"/>
            <p:nvPr/>
          </p:nvSpPr>
          <p:spPr>
            <a:xfrm>
              <a:off x="1063127" y="5114299"/>
              <a:ext cx="462709" cy="79875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查询图片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81" name="左大括号 80"/>
            <p:cNvSpPr/>
            <p:nvPr/>
          </p:nvSpPr>
          <p:spPr>
            <a:xfrm rot="16200000">
              <a:off x="4054085" y="3967181"/>
              <a:ext cx="96091" cy="11123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008522" y="4636555"/>
              <a:ext cx="2258458" cy="368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图库中与查询图片</a:t>
              </a:r>
              <a:r>
                <a:rPr lang="en-US" altLang="zh-CN" sz="1200" dirty="0"/>
                <a:t>2</a:t>
              </a:r>
              <a:r>
                <a:rPr lang="zh-CN" altLang="en-US" sz="1200" dirty="0" smtClean="0"/>
                <a:t>相似的图片</a:t>
              </a:r>
              <a:endParaRPr lang="zh-CN" altLang="en-US" sz="12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063823" y="5071436"/>
              <a:ext cx="462709" cy="7426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文本框 8"/>
            <p:cNvSpPr txBox="1"/>
            <p:nvPr/>
          </p:nvSpPr>
          <p:spPr>
            <a:xfrm>
              <a:off x="2063822" y="5087293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2756047" y="5069598"/>
              <a:ext cx="462709" cy="740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406042" y="5069598"/>
              <a:ext cx="448024" cy="740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文本框 8"/>
            <p:cNvSpPr txBox="1"/>
            <p:nvPr/>
          </p:nvSpPr>
          <p:spPr>
            <a:xfrm>
              <a:off x="3422338" y="5082970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3</a:t>
              </a:r>
              <a:endParaRPr lang="zh-CN" altLang="en-US" sz="11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4032167" y="5078776"/>
              <a:ext cx="462709" cy="7488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文本框 8"/>
            <p:cNvSpPr txBox="1"/>
            <p:nvPr/>
          </p:nvSpPr>
          <p:spPr>
            <a:xfrm>
              <a:off x="4032166" y="5151240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4</a:t>
              </a:r>
              <a:endParaRPr lang="zh-CN" altLang="en-US" sz="11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4726230" y="5089795"/>
              <a:ext cx="462709" cy="7310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文本框 8"/>
            <p:cNvSpPr txBox="1"/>
            <p:nvPr/>
          </p:nvSpPr>
          <p:spPr>
            <a:xfrm>
              <a:off x="4726229" y="5091500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5</a:t>
              </a:r>
              <a:endParaRPr lang="zh-CN" altLang="en-US" sz="1100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5376226" y="5137792"/>
              <a:ext cx="462709" cy="7118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文本框 8"/>
            <p:cNvSpPr txBox="1"/>
            <p:nvPr/>
          </p:nvSpPr>
          <p:spPr>
            <a:xfrm>
              <a:off x="5376227" y="5140216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6</a:t>
              </a:r>
              <a:endParaRPr lang="zh-CN" altLang="en-US" sz="11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6035402" y="5076938"/>
              <a:ext cx="462709" cy="77271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文本框 8"/>
            <p:cNvSpPr txBox="1"/>
            <p:nvPr/>
          </p:nvSpPr>
          <p:spPr>
            <a:xfrm>
              <a:off x="6035401" y="5135250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729465" y="5087957"/>
              <a:ext cx="462709" cy="7616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文本框 8"/>
            <p:cNvSpPr txBox="1"/>
            <p:nvPr/>
          </p:nvSpPr>
          <p:spPr>
            <a:xfrm>
              <a:off x="6729464" y="5103813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8</a:t>
              </a:r>
              <a:endParaRPr lang="zh-CN" altLang="en-US" sz="11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7423534" y="5076940"/>
              <a:ext cx="462709" cy="7727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文本框 8"/>
            <p:cNvSpPr txBox="1"/>
            <p:nvPr/>
          </p:nvSpPr>
          <p:spPr>
            <a:xfrm>
              <a:off x="7423533" y="5121092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9</a:t>
              </a:r>
              <a:endParaRPr lang="zh-CN" altLang="en-US" sz="11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095562" y="5076940"/>
              <a:ext cx="462709" cy="7727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文本框 8"/>
            <p:cNvSpPr txBox="1"/>
            <p:nvPr/>
          </p:nvSpPr>
          <p:spPr>
            <a:xfrm>
              <a:off x="8095561" y="5092796"/>
              <a:ext cx="46270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返回图片</a:t>
              </a:r>
              <a:r>
                <a:rPr lang="en-US" altLang="zh-CN" sz="1100" dirty="0" smtClean="0"/>
                <a:t>10</a:t>
              </a:r>
              <a:endParaRPr lang="zh-CN" altLang="en-US" sz="11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35445" y="5886325"/>
              <a:ext cx="1035583" cy="368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第</a:t>
              </a:r>
              <a:r>
                <a:rPr lang="zh-CN" altLang="en-US" sz="1200" dirty="0"/>
                <a:t>二</a:t>
              </a:r>
              <a:r>
                <a:rPr lang="zh-CN" altLang="en-US" sz="1200" dirty="0" smtClean="0"/>
                <a:t>次查询</a:t>
              </a:r>
              <a:endParaRPr lang="zh-CN" altLang="en-US" sz="1200" dirty="0"/>
            </a:p>
          </p:txBody>
        </p:sp>
        <p:sp>
          <p:nvSpPr>
            <p:cNvPr id="104" name="左大括号 103"/>
            <p:cNvSpPr/>
            <p:nvPr/>
          </p:nvSpPr>
          <p:spPr>
            <a:xfrm rot="16200000">
              <a:off x="5174929" y="2869220"/>
              <a:ext cx="184102" cy="60758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137751" y="6082870"/>
              <a:ext cx="2258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查询图片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返回的前</a:t>
              </a:r>
              <a:r>
                <a:rPr lang="en-US" altLang="zh-CN" sz="1200" dirty="0" smtClean="0"/>
                <a:t>10</a:t>
              </a:r>
              <a:r>
                <a:rPr lang="zh-CN" altLang="en-US" sz="1200" dirty="0" smtClean="0"/>
                <a:t>个结果</a:t>
              </a:r>
              <a:endParaRPr lang="zh-CN" altLang="en-US" sz="1200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35445" y="6467185"/>
              <a:ext cx="1035583" cy="368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Ranking#2:</a:t>
              </a:r>
              <a:endParaRPr lang="zh-CN" altLang="en-US" sz="1200" dirty="0"/>
            </a:p>
          </p:txBody>
        </p:sp>
        <p:sp>
          <p:nvSpPr>
            <p:cNvPr id="107" name="文本框 8"/>
            <p:cNvSpPr txBox="1"/>
            <p:nvPr/>
          </p:nvSpPr>
          <p:spPr>
            <a:xfrm>
              <a:off x="2755049" y="6520709"/>
              <a:ext cx="462709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08" name="文本框 8"/>
            <p:cNvSpPr txBox="1"/>
            <p:nvPr/>
          </p:nvSpPr>
          <p:spPr>
            <a:xfrm>
              <a:off x="4724399" y="6581455"/>
              <a:ext cx="462709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5</a:t>
              </a:r>
              <a:endParaRPr lang="zh-CN" altLang="en-US" sz="1100" dirty="0"/>
            </a:p>
          </p:txBody>
        </p:sp>
        <p:sp>
          <p:nvSpPr>
            <p:cNvPr id="109" name="文本框 8"/>
            <p:cNvSpPr txBox="1"/>
            <p:nvPr/>
          </p:nvSpPr>
          <p:spPr>
            <a:xfrm>
              <a:off x="5997682" y="6520709"/>
              <a:ext cx="462709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7</a:t>
              </a:r>
              <a:endParaRPr lang="zh-CN" altLang="en-US" sz="11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55354" y="6673149"/>
              <a:ext cx="140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查准率</a:t>
              </a:r>
              <a:r>
                <a:rPr lang="en-US" altLang="zh-CN" sz="1200" dirty="0" smtClean="0"/>
                <a:t>(precision):</a:t>
              </a:r>
              <a:endParaRPr lang="zh-CN" altLang="en-US" sz="1200" dirty="0"/>
            </a:p>
          </p:txBody>
        </p:sp>
        <p:sp>
          <p:nvSpPr>
            <p:cNvPr id="113" name="文本框 8"/>
            <p:cNvSpPr txBox="1"/>
            <p:nvPr/>
          </p:nvSpPr>
          <p:spPr>
            <a:xfrm>
              <a:off x="2649548" y="6745144"/>
              <a:ext cx="631631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1/2=0.5</a:t>
              </a:r>
              <a:endParaRPr lang="zh-CN" altLang="en-US" sz="1100" dirty="0"/>
            </a:p>
          </p:txBody>
        </p:sp>
        <p:sp>
          <p:nvSpPr>
            <p:cNvPr id="114" name="文本框 8"/>
            <p:cNvSpPr txBox="1"/>
            <p:nvPr/>
          </p:nvSpPr>
          <p:spPr>
            <a:xfrm>
              <a:off x="4573425" y="6782319"/>
              <a:ext cx="862994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2/5=0.4</a:t>
              </a:r>
              <a:endParaRPr lang="zh-CN" altLang="en-US" sz="1100" dirty="0"/>
            </a:p>
          </p:txBody>
        </p:sp>
        <p:sp>
          <p:nvSpPr>
            <p:cNvPr id="115" name="文本框 8"/>
            <p:cNvSpPr txBox="1"/>
            <p:nvPr/>
          </p:nvSpPr>
          <p:spPr>
            <a:xfrm>
              <a:off x="5911759" y="6776435"/>
              <a:ext cx="694072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3/7=0.43</a:t>
              </a:r>
              <a:endParaRPr lang="zh-CN" altLang="en-US" sz="11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42499" y="6937240"/>
              <a:ext cx="140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召回</a:t>
              </a:r>
              <a:r>
                <a:rPr lang="zh-CN" altLang="en-US" sz="1200" dirty="0" smtClean="0"/>
                <a:t>率</a:t>
              </a:r>
              <a:r>
                <a:rPr lang="en-US" altLang="zh-CN" sz="1200" dirty="0" smtClean="0"/>
                <a:t>(recall):</a:t>
              </a:r>
              <a:endParaRPr lang="zh-CN" altLang="en-US" sz="1200" dirty="0"/>
            </a:p>
          </p:txBody>
        </p:sp>
        <p:sp>
          <p:nvSpPr>
            <p:cNvPr id="119" name="文本框 8"/>
            <p:cNvSpPr txBox="1"/>
            <p:nvPr/>
          </p:nvSpPr>
          <p:spPr>
            <a:xfrm>
              <a:off x="2680648" y="7031022"/>
              <a:ext cx="754476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1/3=0.33</a:t>
              </a:r>
              <a:endParaRPr lang="zh-CN" altLang="en-US" sz="1100" dirty="0"/>
            </a:p>
          </p:txBody>
        </p:sp>
        <p:sp>
          <p:nvSpPr>
            <p:cNvPr id="120" name="文本框 8"/>
            <p:cNvSpPr txBox="1"/>
            <p:nvPr/>
          </p:nvSpPr>
          <p:spPr>
            <a:xfrm>
              <a:off x="4592682" y="7046293"/>
              <a:ext cx="826263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2/3=0.67</a:t>
              </a:r>
              <a:endParaRPr lang="zh-CN" altLang="en-US" sz="1100" dirty="0"/>
            </a:p>
          </p:txBody>
        </p:sp>
        <p:sp>
          <p:nvSpPr>
            <p:cNvPr id="121" name="文本框 8"/>
            <p:cNvSpPr txBox="1"/>
            <p:nvPr/>
          </p:nvSpPr>
          <p:spPr>
            <a:xfrm>
              <a:off x="5898653" y="7012662"/>
              <a:ext cx="684885" cy="34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3</a:t>
              </a:r>
              <a:r>
                <a:rPr lang="en-US" altLang="zh-CN" sz="1100" dirty="0" smtClean="0"/>
                <a:t>/3=1</a:t>
              </a:r>
              <a:endParaRPr lang="zh-CN" altLang="en-US" sz="1100" dirty="0"/>
            </a:p>
          </p:txBody>
        </p:sp>
      </p:grpSp>
      <p:sp>
        <p:nvSpPr>
          <p:cNvPr id="126" name="文本框 8"/>
          <p:cNvSpPr txBox="1"/>
          <p:nvPr/>
        </p:nvSpPr>
        <p:spPr>
          <a:xfrm>
            <a:off x="2817997" y="4520828"/>
            <a:ext cx="472088" cy="5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返回图片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/>
              <p:cNvSpPr txBox="1"/>
              <p:nvPr/>
            </p:nvSpPr>
            <p:spPr>
              <a:xfrm>
                <a:off x="8982234" y="2284264"/>
                <a:ext cx="2772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200" dirty="0" smtClean="0"/>
                  <a:t>第一次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查询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检索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精度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𝑝𝑟𝑒𝑠𝑖𝑐𝑖𝑜𝑛</m:t>
                        </m:r>
                      </m:e>
                    </m:d>
                  </m:oMath>
                </a14:m>
                <a:endParaRPr lang="en-US" altLang="zh-CN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(1+0.67+0.5+0.44+0.5)</m:t>
                    </m:r>
                  </m:oMath>
                </a14:m>
                <a:r>
                  <a:rPr lang="en-US" altLang="zh-CN" sz="1200" dirty="0" smtClean="0"/>
                  <a:t>/5=0.62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234" y="2284264"/>
                <a:ext cx="27722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97" t="-133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>
                <a:off x="8989670" y="5369427"/>
                <a:ext cx="2772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200" dirty="0" smtClean="0"/>
                  <a:t>第</a:t>
                </a:r>
                <a:r>
                  <a:rPr lang="zh-CN" altLang="en-US" sz="1200" dirty="0"/>
                  <a:t>二</a:t>
                </a:r>
                <a:r>
                  <a:rPr lang="zh-CN" altLang="en-US" sz="1200" dirty="0" smtClean="0"/>
                  <a:t>次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查询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检索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精度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𝑝𝑟𝑒𝑠𝑖𝑐𝑖𝑜𝑛</m:t>
                        </m:r>
                      </m:e>
                    </m:d>
                  </m:oMath>
                </a14:m>
                <a:endParaRPr lang="en-US" altLang="zh-CN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(0.5+0.40+0.43)</m:t>
                    </m:r>
                  </m:oMath>
                </a14:m>
                <a:r>
                  <a:rPr lang="en-US" altLang="zh-CN" sz="1200" dirty="0" smtClean="0"/>
                  <a:t>/3=0.44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670" y="5369427"/>
                <a:ext cx="277229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24" t="-133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8077495" y="6323268"/>
                <a:ext cx="2709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200" dirty="0" smtClean="0"/>
                  <a:t>平均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检索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精度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𝑝𝑟𝑒𝑠𝑖𝑐𝑖𝑜𝑛</m:t>
                        </m:r>
                      </m:e>
                    </m:d>
                  </m:oMath>
                </a14:m>
                <a:endParaRPr lang="en-US" altLang="zh-CN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(0.62+0.44)</m:t>
                    </m:r>
                  </m:oMath>
                </a14:m>
                <a:r>
                  <a:rPr lang="en-US" altLang="zh-CN" sz="1200" dirty="0" smtClean="0"/>
                  <a:t>/2=0.53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495" y="6323268"/>
                <a:ext cx="27097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371" t="-1311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185</Words>
  <Application>Microsoft Office PowerPoint</Application>
  <PresentationFormat>宽屏</PresentationFormat>
  <Paragraphs>74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Willard Yuan</dc:creator>
  <cp:lastModifiedBy>Willard Yuan</cp:lastModifiedBy>
  <cp:revision>6</cp:revision>
  <dcterms:created xsi:type="dcterms:W3CDTF">2015-03-16T01:53:25Z</dcterms:created>
  <dcterms:modified xsi:type="dcterms:W3CDTF">2015-03-16T03:00:06Z</dcterms:modified>
</cp:coreProperties>
</file>