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28293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84224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327449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416596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186554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C66F9-83D0-449B-AAF0-1DA91E374C84}"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51694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C66F9-83D0-449B-AAF0-1DA91E374C84}"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17921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C66F9-83D0-449B-AAF0-1DA91E374C84}"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162787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C66F9-83D0-449B-AAF0-1DA91E374C84}"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8512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C66F9-83D0-449B-AAF0-1DA91E374C84}"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8815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C66F9-83D0-449B-AAF0-1DA91E374C84}"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7562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C66F9-83D0-449B-AAF0-1DA91E374C84}" type="datetimeFigureOut">
              <a:rPr lang="en-US" smtClean="0"/>
              <a:t>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D9870-714A-46D3-A601-8F17A9F83335}" type="slidenum">
              <a:rPr lang="en-US" smtClean="0"/>
              <a:t>‹#›</a:t>
            </a:fld>
            <a:endParaRPr lang="en-US"/>
          </a:p>
        </p:txBody>
      </p:sp>
    </p:spTree>
    <p:extLst>
      <p:ext uri="{BB962C8B-B14F-4D97-AF65-F5344CB8AC3E}">
        <p14:creationId xmlns:p14="http://schemas.microsoft.com/office/powerpoint/2010/main" val="303249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Multithreading</a:t>
            </a:r>
            <a:endParaRPr lang="en-US" dirty="0"/>
          </a:p>
        </p:txBody>
      </p:sp>
    </p:spTree>
    <p:extLst>
      <p:ext uri="{BB962C8B-B14F-4D97-AF65-F5344CB8AC3E}">
        <p14:creationId xmlns:p14="http://schemas.microsoft.com/office/powerpoint/2010/main" val="420456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Threadgroup</a:t>
            </a:r>
            <a:endParaRPr lang="en-US" dirty="0" smtClean="0"/>
          </a:p>
          <a:p>
            <a:endParaRPr lang="en-US" dirty="0"/>
          </a:p>
          <a:p>
            <a:pPr marL="0" indent="0">
              <a:buNone/>
            </a:pPr>
            <a:r>
              <a:rPr lang="en-US" dirty="0" smtClean="0"/>
              <a:t>                </a:t>
            </a:r>
            <a:r>
              <a:rPr lang="en-US" sz="1600" dirty="0" smtClean="0"/>
              <a:t>-</a:t>
            </a:r>
            <a:r>
              <a:rPr lang="en-US" sz="1600" dirty="0"/>
              <a:t>Java provides a convenient way to group multiple threads in a single object. In such way, we can suspend, resume or interrupt group </a:t>
            </a:r>
            <a:r>
              <a:rPr lang="en-US" sz="1600" dirty="0" smtClean="0"/>
              <a:t>of </a:t>
            </a:r>
            <a:r>
              <a:rPr lang="en-US" sz="1600" dirty="0"/>
              <a:t>threads by a single </a:t>
            </a:r>
            <a:r>
              <a:rPr lang="en-US" sz="1600" dirty="0" smtClean="0"/>
              <a:t>method call.</a:t>
            </a:r>
          </a:p>
          <a:p>
            <a:pPr marL="0" indent="0">
              <a:buNone/>
            </a:pPr>
            <a:endParaRPr lang="en-US" sz="1600" dirty="0"/>
          </a:p>
        </p:txBody>
      </p:sp>
    </p:spTree>
    <p:extLst>
      <p:ext uri="{BB962C8B-B14F-4D97-AF65-F5344CB8AC3E}">
        <p14:creationId xmlns:p14="http://schemas.microsoft.com/office/powerpoint/2010/main" val="1307236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Single Task-Multiple Threads</a:t>
            </a:r>
            <a:endParaRPr lang="en-US" dirty="0"/>
          </a:p>
        </p:txBody>
      </p:sp>
    </p:spTree>
    <p:extLst>
      <p:ext uri="{BB962C8B-B14F-4D97-AF65-F5344CB8AC3E}">
        <p14:creationId xmlns:p14="http://schemas.microsoft.com/office/powerpoint/2010/main" val="206355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Multiple tasks – Multiple Threads</a:t>
            </a:r>
            <a:endParaRPr lang="en-US" dirty="0"/>
          </a:p>
        </p:txBody>
      </p:sp>
    </p:spTree>
    <p:extLst>
      <p:ext uri="{BB962C8B-B14F-4D97-AF65-F5344CB8AC3E}">
        <p14:creationId xmlns:p14="http://schemas.microsoft.com/office/powerpoint/2010/main" val="78626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GC</a:t>
            </a:r>
          </a:p>
          <a:p>
            <a:pPr marL="0" indent="0">
              <a:buNone/>
            </a:pPr>
            <a:r>
              <a:rPr lang="en-US" dirty="0"/>
              <a:t> </a:t>
            </a:r>
            <a:r>
              <a:rPr lang="en-US" dirty="0" smtClean="0"/>
              <a:t> - unreferenced objects</a:t>
            </a:r>
          </a:p>
          <a:p>
            <a:pPr marL="0" indent="0">
              <a:buNone/>
            </a:pPr>
            <a:r>
              <a:rPr lang="en-US" dirty="0"/>
              <a:t> </a:t>
            </a:r>
            <a:r>
              <a:rPr lang="en-US" dirty="0" smtClean="0"/>
              <a:t> - finalize() – Object class</a:t>
            </a:r>
          </a:p>
          <a:p>
            <a:pPr marL="0" indent="0">
              <a:buNone/>
            </a:pPr>
            <a:r>
              <a:rPr lang="en-US" dirty="0"/>
              <a:t> </a:t>
            </a:r>
            <a:r>
              <a:rPr lang="en-US" dirty="0" smtClean="0"/>
              <a:t> - static void </a:t>
            </a:r>
            <a:r>
              <a:rPr lang="en-US" dirty="0" err="1" smtClean="0"/>
              <a:t>gc</a:t>
            </a:r>
            <a:r>
              <a:rPr lang="en-US" dirty="0" smtClean="0"/>
              <a:t>()  - System class</a:t>
            </a:r>
            <a:endParaRPr lang="en-US" dirty="0"/>
          </a:p>
        </p:txBody>
      </p:sp>
    </p:spTree>
    <p:extLst>
      <p:ext uri="{BB962C8B-B14F-4D97-AF65-F5344CB8AC3E}">
        <p14:creationId xmlns:p14="http://schemas.microsoft.com/office/powerpoint/2010/main" val="43100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Runtime </a:t>
            </a:r>
            <a:r>
              <a:rPr lang="en-US" dirty="0" smtClean="0"/>
              <a:t>class</a:t>
            </a:r>
          </a:p>
          <a:p>
            <a:pPr marL="0" indent="0">
              <a:buNone/>
            </a:pPr>
            <a:r>
              <a:rPr lang="en-US" dirty="0"/>
              <a:t> </a:t>
            </a:r>
            <a:r>
              <a:rPr lang="en-US" dirty="0" smtClean="0"/>
              <a:t>                 -</a:t>
            </a:r>
            <a:r>
              <a:rPr lang="en-US" b="1" dirty="0"/>
              <a:t>Java Runtime</a:t>
            </a:r>
            <a:r>
              <a:rPr lang="en-US" dirty="0"/>
              <a:t> class is used </a:t>
            </a:r>
            <a:r>
              <a:rPr lang="en-US" i="1" dirty="0"/>
              <a:t>to interact with java runtime environment</a:t>
            </a:r>
            <a:r>
              <a:rPr lang="en-US" dirty="0"/>
              <a:t>. </a:t>
            </a:r>
            <a:endParaRPr lang="en-US" dirty="0" smtClean="0"/>
          </a:p>
          <a:p>
            <a:pPr marL="0" indent="0">
              <a:buNone/>
            </a:pPr>
            <a:r>
              <a:rPr lang="en-US" dirty="0" smtClean="0"/>
              <a:t>                  -</a:t>
            </a:r>
            <a:r>
              <a:rPr lang="en-US" dirty="0"/>
              <a:t>The </a:t>
            </a:r>
            <a:r>
              <a:rPr lang="en-US" b="1" dirty="0" err="1"/>
              <a:t>Runtime.getRuntime</a:t>
            </a:r>
            <a:r>
              <a:rPr lang="en-US" b="1" dirty="0"/>
              <a:t>()</a:t>
            </a:r>
            <a:r>
              <a:rPr lang="en-US" dirty="0"/>
              <a:t> method returns the singleton instance of Runtime class.</a:t>
            </a:r>
            <a:r>
              <a:rPr lang="en-US" dirty="0" smtClean="0"/>
              <a:t/>
            </a:r>
            <a:br>
              <a:rPr lang="en-US" dirty="0" smtClean="0"/>
            </a:br>
            <a:endParaRPr lang="en-US" dirty="0"/>
          </a:p>
        </p:txBody>
      </p:sp>
    </p:spTree>
    <p:extLst>
      <p:ext uri="{BB962C8B-B14F-4D97-AF65-F5344CB8AC3E}">
        <p14:creationId xmlns:p14="http://schemas.microsoft.com/office/powerpoint/2010/main" val="243010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871537"/>
            <a:ext cx="5257800" cy="5114925"/>
          </a:xfrm>
          <a:prstGeom prst="rect">
            <a:avLst/>
          </a:prstGeom>
        </p:spPr>
      </p:pic>
    </p:spTree>
    <p:extLst>
      <p:ext uri="{BB962C8B-B14F-4D97-AF65-F5344CB8AC3E}">
        <p14:creationId xmlns:p14="http://schemas.microsoft.com/office/powerpoint/2010/main" val="244365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dirty="0" smtClean="0"/>
              <a:t>Multitasking:</a:t>
            </a:r>
          </a:p>
          <a:p>
            <a:pPr marL="914400" lvl="2" indent="0">
              <a:buNone/>
            </a:pPr>
            <a:r>
              <a:rPr lang="en-US" sz="800" dirty="0"/>
              <a:t> </a:t>
            </a:r>
            <a:r>
              <a:rPr lang="en-US" sz="800" dirty="0" smtClean="0"/>
              <a:t>         </a:t>
            </a:r>
          </a:p>
          <a:p>
            <a:pPr marL="914400" lvl="2" indent="0">
              <a:buNone/>
            </a:pPr>
            <a:r>
              <a:rPr lang="en-US" dirty="0"/>
              <a:t> </a:t>
            </a:r>
            <a:r>
              <a:rPr lang="en-US" dirty="0" smtClean="0"/>
              <a:t> </a:t>
            </a:r>
            <a:r>
              <a:rPr lang="en-US" sz="1400" dirty="0" smtClean="0"/>
              <a:t>1.  Process based Multitasking – Multiprocessing.</a:t>
            </a:r>
          </a:p>
          <a:p>
            <a:pPr marL="914400" lvl="2" indent="0">
              <a:buNone/>
            </a:pPr>
            <a:r>
              <a:rPr lang="en-US" sz="1400" dirty="0"/>
              <a:t> </a:t>
            </a:r>
            <a:r>
              <a:rPr lang="en-US" sz="1400" dirty="0" smtClean="0"/>
              <a:t>  2. Thread based Multitasking – Multithreading.</a:t>
            </a:r>
            <a:r>
              <a:rPr lang="en-US" sz="800" dirty="0" smtClean="0"/>
              <a:t>           </a:t>
            </a:r>
            <a:endParaRPr lang="en-US" sz="800" dirty="0"/>
          </a:p>
        </p:txBody>
      </p:sp>
    </p:spTree>
    <p:extLst>
      <p:ext uri="{BB962C8B-B14F-4D97-AF65-F5344CB8AC3E}">
        <p14:creationId xmlns:p14="http://schemas.microsoft.com/office/powerpoint/2010/main" val="257084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400" b="1" dirty="0" smtClean="0"/>
              <a:t>Thread Life Cycle</a:t>
            </a:r>
            <a:endParaRPr lang="en-US"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087" y="1238250"/>
            <a:ext cx="5457825" cy="4381500"/>
          </a:xfrm>
          <a:prstGeom prst="rect">
            <a:avLst/>
          </a:prstGeom>
        </p:spPr>
      </p:pic>
    </p:spTree>
    <p:extLst>
      <p:ext uri="{BB962C8B-B14F-4D97-AF65-F5344CB8AC3E}">
        <p14:creationId xmlns:p14="http://schemas.microsoft.com/office/powerpoint/2010/main" val="155555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How to create threads?</a:t>
            </a:r>
          </a:p>
          <a:p>
            <a:pPr marL="0" indent="0">
              <a:buNone/>
            </a:pPr>
            <a:r>
              <a:rPr lang="en-US" sz="2000" dirty="0" smtClean="0"/>
              <a:t>                </a:t>
            </a:r>
            <a:r>
              <a:rPr lang="en-US" sz="2000" dirty="0"/>
              <a:t>There are two ways to create a thread:</a:t>
            </a:r>
          </a:p>
          <a:p>
            <a:pPr marL="0" indent="0">
              <a:buNone/>
            </a:pPr>
            <a:r>
              <a:rPr lang="en-US" sz="2000" dirty="0" smtClean="0"/>
              <a:t>                                - By </a:t>
            </a:r>
            <a:r>
              <a:rPr lang="en-US" sz="2000" dirty="0"/>
              <a:t>extending </a:t>
            </a:r>
            <a:r>
              <a:rPr lang="en-US" sz="2000" dirty="0" smtClean="0"/>
              <a:t>Thread class.</a:t>
            </a:r>
            <a:endParaRPr lang="en-US" sz="2000" dirty="0"/>
          </a:p>
          <a:p>
            <a:pPr marL="0" indent="0">
              <a:buNone/>
            </a:pPr>
            <a:r>
              <a:rPr lang="en-US" sz="2000" dirty="0" smtClean="0"/>
              <a:t>                                - By </a:t>
            </a:r>
            <a:r>
              <a:rPr lang="en-US" sz="2000" dirty="0"/>
              <a:t>implementing Runnable interface.</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77864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7" y="1987863"/>
            <a:ext cx="10515600" cy="1325563"/>
          </a:xfrm>
        </p:spPr>
        <p:txBody>
          <a:bodyPr>
            <a:normAutofit/>
          </a:bodyPr>
          <a:lstStyle/>
          <a:p>
            <a:r>
              <a:rPr lang="en-US" sz="2400" dirty="0" err="1"/>
              <a:t>getName</a:t>
            </a:r>
            <a:r>
              <a:rPr lang="en-US" sz="2400" dirty="0"/>
              <a:t>(),</a:t>
            </a:r>
            <a:r>
              <a:rPr lang="en-US" sz="2400" dirty="0" err="1"/>
              <a:t>setName</a:t>
            </a:r>
            <a:r>
              <a:rPr lang="en-US" sz="2400" dirty="0"/>
              <a:t>(String) and </a:t>
            </a:r>
            <a:r>
              <a:rPr lang="en-US" sz="2400" dirty="0" err="1"/>
              <a:t>getId</a:t>
            </a:r>
            <a:r>
              <a:rPr lang="en-US" sz="2400" dirty="0"/>
              <a:t>() </a:t>
            </a:r>
            <a:r>
              <a:rPr lang="en-US" sz="2400" dirty="0" smtClean="0"/>
              <a:t>method.</a:t>
            </a: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00900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5017" y="1987863"/>
            <a:ext cx="10515600" cy="1325563"/>
          </a:xfrm>
        </p:spPr>
        <p:txBody>
          <a:bodyPr>
            <a:normAutofit/>
          </a:bodyPr>
          <a:lstStyle/>
          <a:p>
            <a:r>
              <a:rPr lang="en-US" sz="2400" dirty="0" err="1" smtClean="0"/>
              <a:t>currentThread</a:t>
            </a:r>
            <a:r>
              <a:rPr lang="en-US" sz="2400" dirty="0" smtClean="0"/>
              <a:t>() method.</a:t>
            </a:r>
            <a:endParaRPr lang="en-US" sz="2400" dirty="0"/>
          </a:p>
        </p:txBody>
      </p:sp>
    </p:spTree>
    <p:extLst>
      <p:ext uri="{BB962C8B-B14F-4D97-AF65-F5344CB8AC3E}">
        <p14:creationId xmlns:p14="http://schemas.microsoft.com/office/powerpoint/2010/main" val="3341886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4248"/>
            <a:ext cx="10515600" cy="5352715"/>
          </a:xfrm>
        </p:spPr>
        <p:txBody>
          <a:bodyPr>
            <a:normAutofit/>
          </a:bodyPr>
          <a:lstStyle/>
          <a:p>
            <a:r>
              <a:rPr lang="en-US" sz="1800" dirty="0" smtClean="0"/>
              <a:t>Daemon Thread:</a:t>
            </a:r>
          </a:p>
          <a:p>
            <a:pPr marL="0" indent="0">
              <a:buNone/>
            </a:pPr>
            <a:r>
              <a:rPr lang="en-US" sz="1800" dirty="0">
                <a:latin typeface="+mj-lt"/>
              </a:rPr>
              <a:t> </a:t>
            </a:r>
            <a:r>
              <a:rPr lang="en-US" sz="1800" dirty="0" smtClean="0">
                <a:latin typeface="+mj-lt"/>
              </a:rPr>
              <a:t>           -&gt;The </a:t>
            </a:r>
            <a:r>
              <a:rPr lang="en-US" sz="1800" dirty="0">
                <a:latin typeface="+mj-lt"/>
              </a:rPr>
              <a:t>sole purpose of the daemon thread is that it provides services to user thread for background supporting task. If there is no user thread, why should JVM keep running this thread. That is why JVM terminates the daemon thread if there is no user thread.</a:t>
            </a:r>
          </a:p>
          <a:p>
            <a:pPr marL="0" indent="0">
              <a:buNone/>
            </a:pPr>
            <a:r>
              <a:rPr lang="en-US" sz="1800" dirty="0"/>
              <a:t/>
            </a:r>
            <a:br>
              <a:rPr lang="en-US" sz="1800" dirty="0"/>
            </a:b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031353236"/>
              </p:ext>
            </p:extLst>
          </p:nvPr>
        </p:nvGraphicFramePr>
        <p:xfrm>
          <a:off x="1150312" y="3102835"/>
          <a:ext cx="8289903" cy="2453640"/>
        </p:xfrm>
        <a:graphic>
          <a:graphicData uri="http://schemas.openxmlformats.org/drawingml/2006/table">
            <a:tbl>
              <a:tblPr/>
              <a:tblGrid>
                <a:gridCol w="2763301"/>
                <a:gridCol w="2763301"/>
                <a:gridCol w="2763301"/>
              </a:tblGrid>
              <a:tr h="496131">
                <a:tc>
                  <a:txBody>
                    <a:bodyPr/>
                    <a:lstStyle/>
                    <a:p>
                      <a:pPr algn="l" fontAlgn="t"/>
                      <a:r>
                        <a:rPr lang="en-US" dirty="0">
                          <a:solidFill>
                            <a:srgbClr val="000000"/>
                          </a:solidFill>
                          <a:effectLst/>
                          <a:latin typeface="times new roman" panose="02020603050405020304" pitchFamily="18" charset="0"/>
                        </a:rPr>
                        <a:t>No.</a:t>
                      </a:r>
                    </a:p>
                  </a:txBody>
                  <a:tcPr marL="114300" marR="114300" marT="114300" marB="114300">
                    <a:lnL w="9525" cap="flat" cmpd="sng" algn="ctr">
                      <a:solidFill>
                        <a:srgbClr val="401B72"/>
                      </a:solidFill>
                      <a:prstDash val="solid"/>
                      <a:round/>
                      <a:headEnd type="none" w="med" len="med"/>
                      <a:tailEnd type="none" w="med" len="med"/>
                    </a:lnL>
                    <a:lnR w="9525" cap="flat" cmpd="sng" algn="ctr">
                      <a:solidFill>
                        <a:srgbClr val="401B72"/>
                      </a:solidFill>
                      <a:prstDash val="solid"/>
                      <a:round/>
                      <a:headEnd type="none" w="med" len="med"/>
                      <a:tailEnd type="none" w="med" len="med"/>
                    </a:lnR>
                    <a:lnT w="9525" cap="flat" cmpd="sng" algn="ctr">
                      <a:solidFill>
                        <a:srgbClr val="401B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Method</a:t>
                      </a:r>
                    </a:p>
                  </a:txBody>
                  <a:tcPr marL="114300" marR="114300" marT="114300" marB="114300">
                    <a:lnL w="9525" cap="flat" cmpd="sng" algn="ctr">
                      <a:solidFill>
                        <a:srgbClr val="401B72"/>
                      </a:solidFill>
                      <a:prstDash val="solid"/>
                      <a:round/>
                      <a:headEnd type="none" w="med" len="med"/>
                      <a:tailEnd type="none" w="med" len="med"/>
                    </a:lnL>
                    <a:lnR w="9525" cap="flat" cmpd="sng" algn="ctr">
                      <a:solidFill>
                        <a:srgbClr val="401B72"/>
                      </a:solidFill>
                      <a:prstDash val="solid"/>
                      <a:round/>
                      <a:headEnd type="none" w="med" len="med"/>
                      <a:tailEnd type="none" w="med" len="med"/>
                    </a:lnR>
                    <a:lnT w="9525" cap="flat" cmpd="sng" algn="ctr">
                      <a:solidFill>
                        <a:srgbClr val="401B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401B72"/>
                      </a:solidFill>
                      <a:prstDash val="solid"/>
                      <a:round/>
                      <a:headEnd type="none" w="med" len="med"/>
                      <a:tailEnd type="none" w="med" len="med"/>
                    </a:lnL>
                    <a:lnR w="9525" cap="flat" cmpd="sng" algn="ctr">
                      <a:solidFill>
                        <a:srgbClr val="401B72"/>
                      </a:solidFill>
                      <a:prstDash val="solid"/>
                      <a:round/>
                      <a:headEnd type="none" w="med" len="med"/>
                      <a:tailEnd type="none" w="med" len="med"/>
                    </a:lnR>
                    <a:lnT w="9525" cap="flat" cmpd="sng" algn="ctr">
                      <a:solidFill>
                        <a:srgbClr val="401B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232811">
                <a:tc>
                  <a:txBody>
                    <a:bodyPr/>
                    <a:lstStyle/>
                    <a:p>
                      <a:pPr algn="just" fontAlgn="t"/>
                      <a:r>
                        <a:rPr lang="en-US" b="0" i="0" dirty="0">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public void </a:t>
                      </a:r>
                      <a:r>
                        <a:rPr lang="en-US" b="0" i="0" dirty="0" err="1">
                          <a:solidFill>
                            <a:srgbClr val="000000"/>
                          </a:solidFill>
                          <a:effectLst/>
                          <a:latin typeface="verdana" panose="020B0604030504040204" pitchFamily="34" charset="0"/>
                        </a:rPr>
                        <a:t>setDaemon</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boolean</a:t>
                      </a:r>
                      <a:r>
                        <a:rPr lang="en-US" b="0" i="0" dirty="0">
                          <a:solidFill>
                            <a:srgbClr val="000000"/>
                          </a:solidFill>
                          <a:effectLst/>
                          <a:latin typeface="verdana" panose="020B0604030504040204" pitchFamily="34" charset="0"/>
                        </a:rPr>
                        <a:t>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is used to mark the current thread as daemon thread or user thread.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1577">
                <a:tc>
                  <a:txBody>
                    <a:bodyPr/>
                    <a:lstStyle/>
                    <a:p>
                      <a:pPr algn="just" fontAlgn="t"/>
                      <a:r>
                        <a:rPr lang="en-US" b="0" i="0">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public boolean isDaemon()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is used to check that current is 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838200" y="2210118"/>
            <a:ext cx="83128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j-lt"/>
              </a:rPr>
              <a:t>             -&gt;The </a:t>
            </a:r>
            <a:r>
              <a:rPr kumimoji="0" lang="en-US" b="0" i="0" u="none" strike="noStrike" cap="none" normalizeH="0" baseline="0" dirty="0" err="1" smtClean="0">
                <a:ln>
                  <a:noFill/>
                </a:ln>
                <a:solidFill>
                  <a:srgbClr val="000000"/>
                </a:solidFill>
                <a:effectLst/>
                <a:latin typeface="+mj-lt"/>
              </a:rPr>
              <a:t>java.lang.Thread</a:t>
            </a:r>
            <a:r>
              <a:rPr kumimoji="0" lang="en-US" b="0" i="0" u="none" strike="noStrike" cap="none" normalizeH="0" baseline="0" dirty="0" smtClean="0">
                <a:ln>
                  <a:noFill/>
                </a:ln>
                <a:solidFill>
                  <a:srgbClr val="000000"/>
                </a:solidFill>
                <a:effectLst/>
                <a:latin typeface="+mj-lt"/>
              </a:rPr>
              <a:t> class provides two methods for java daemon thread.</a:t>
            </a:r>
            <a:endParaRPr kumimoji="0" 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906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Threadpool</a:t>
            </a:r>
            <a:endParaRPr lang="en-US" dirty="0"/>
          </a:p>
        </p:txBody>
      </p:sp>
    </p:spTree>
    <p:extLst>
      <p:ext uri="{BB962C8B-B14F-4D97-AF65-F5344CB8AC3E}">
        <p14:creationId xmlns:p14="http://schemas.microsoft.com/office/powerpoint/2010/main" val="397970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273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Thread Life Cycle</vt:lpstr>
      <vt:lpstr>PowerPoint Presentation</vt:lpstr>
      <vt:lpstr>getName(),setName(String) and getId() method.  </vt:lpstr>
      <vt:lpstr>currentThread()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Chenthil Subbiah (UST, IND)</cp:lastModifiedBy>
  <cp:revision>23</cp:revision>
  <dcterms:created xsi:type="dcterms:W3CDTF">2018-01-29T23:34:59Z</dcterms:created>
  <dcterms:modified xsi:type="dcterms:W3CDTF">2018-01-30T04:05:09Z</dcterms:modified>
</cp:coreProperties>
</file>