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DC66F9-83D0-449B-AAF0-1DA91E374C84}"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228293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C66F9-83D0-449B-AAF0-1DA91E374C84}"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284224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C66F9-83D0-449B-AAF0-1DA91E374C84}"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327449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C66F9-83D0-449B-AAF0-1DA91E374C84}"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4165962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DC66F9-83D0-449B-AAF0-1DA91E374C84}"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186554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DC66F9-83D0-449B-AAF0-1DA91E374C84}"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251694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DC66F9-83D0-449B-AAF0-1DA91E374C84}" type="datetimeFigureOut">
              <a:rPr lang="en-US" smtClean="0"/>
              <a:t>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1792118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DC66F9-83D0-449B-AAF0-1DA91E374C84}" type="datetimeFigureOut">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162787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C66F9-83D0-449B-AAF0-1DA91E374C84}" type="datetimeFigureOut">
              <a:rPr lang="en-US" smtClean="0"/>
              <a:t>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285129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C66F9-83D0-449B-AAF0-1DA91E374C84}"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8815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C66F9-83D0-449B-AAF0-1DA91E374C84}"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D9870-714A-46D3-A601-8F17A9F83335}" type="slidenum">
              <a:rPr lang="en-US" smtClean="0"/>
              <a:t>‹#›</a:t>
            </a:fld>
            <a:endParaRPr lang="en-US"/>
          </a:p>
        </p:txBody>
      </p:sp>
    </p:spTree>
    <p:extLst>
      <p:ext uri="{BB962C8B-B14F-4D97-AF65-F5344CB8AC3E}">
        <p14:creationId xmlns:p14="http://schemas.microsoft.com/office/powerpoint/2010/main" val="7562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C66F9-83D0-449B-AAF0-1DA91E374C84}" type="datetimeFigureOut">
              <a:rPr lang="en-US" smtClean="0"/>
              <a:t>1/30/2018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D9870-714A-46D3-A601-8F17A9F83335}" type="slidenum">
              <a:rPr lang="en-US" smtClean="0"/>
              <a:t>‹#›</a:t>
            </a:fld>
            <a:endParaRPr lang="en-US"/>
          </a:p>
        </p:txBody>
      </p:sp>
    </p:spTree>
    <p:extLst>
      <p:ext uri="{BB962C8B-B14F-4D97-AF65-F5344CB8AC3E}">
        <p14:creationId xmlns:p14="http://schemas.microsoft.com/office/powerpoint/2010/main" val="303249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Multithreading</a:t>
            </a:r>
            <a:endParaRPr lang="en-US" dirty="0"/>
          </a:p>
        </p:txBody>
      </p:sp>
    </p:spTree>
    <p:extLst>
      <p:ext uri="{BB962C8B-B14F-4D97-AF65-F5344CB8AC3E}">
        <p14:creationId xmlns:p14="http://schemas.microsoft.com/office/powerpoint/2010/main" val="4204566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100" y="871537"/>
            <a:ext cx="5257800" cy="5114925"/>
          </a:xfrm>
          <a:prstGeom prst="rect">
            <a:avLst/>
          </a:prstGeom>
        </p:spPr>
      </p:pic>
    </p:spTree>
    <p:extLst>
      <p:ext uri="{BB962C8B-B14F-4D97-AF65-F5344CB8AC3E}">
        <p14:creationId xmlns:p14="http://schemas.microsoft.com/office/powerpoint/2010/main" val="244365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600" dirty="0" smtClean="0"/>
              <a:t>Multitasking:</a:t>
            </a:r>
          </a:p>
          <a:p>
            <a:pPr marL="914400" lvl="2" indent="0">
              <a:buNone/>
            </a:pPr>
            <a:r>
              <a:rPr lang="en-US" sz="800" dirty="0"/>
              <a:t> </a:t>
            </a:r>
            <a:r>
              <a:rPr lang="en-US" sz="800" dirty="0" smtClean="0"/>
              <a:t>         </a:t>
            </a:r>
          </a:p>
          <a:p>
            <a:pPr marL="914400" lvl="2" indent="0">
              <a:buNone/>
            </a:pPr>
            <a:r>
              <a:rPr lang="en-US" dirty="0"/>
              <a:t> </a:t>
            </a:r>
            <a:r>
              <a:rPr lang="en-US" dirty="0" smtClean="0"/>
              <a:t> </a:t>
            </a:r>
            <a:r>
              <a:rPr lang="en-US" sz="1400" dirty="0" smtClean="0"/>
              <a:t>1.  Process based Multitasking – Multiprocessing.</a:t>
            </a:r>
          </a:p>
          <a:p>
            <a:pPr marL="914400" lvl="2" indent="0">
              <a:buNone/>
            </a:pPr>
            <a:r>
              <a:rPr lang="en-US" sz="1400" dirty="0"/>
              <a:t> </a:t>
            </a:r>
            <a:r>
              <a:rPr lang="en-US" sz="1400" dirty="0" smtClean="0"/>
              <a:t>  2. Thread based Multitasking – Multithreading.</a:t>
            </a:r>
            <a:r>
              <a:rPr lang="en-US" sz="800" dirty="0" smtClean="0"/>
              <a:t>           </a:t>
            </a:r>
            <a:endParaRPr lang="en-US" sz="800" dirty="0"/>
          </a:p>
        </p:txBody>
      </p:sp>
    </p:spTree>
    <p:extLst>
      <p:ext uri="{BB962C8B-B14F-4D97-AF65-F5344CB8AC3E}">
        <p14:creationId xmlns:p14="http://schemas.microsoft.com/office/powerpoint/2010/main" val="257084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400" b="1" dirty="0" smtClean="0"/>
              <a:t>Thread Life Cycle</a:t>
            </a:r>
            <a:endParaRPr lang="en-US" sz="1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087" y="1238250"/>
            <a:ext cx="5457825" cy="4381500"/>
          </a:xfrm>
          <a:prstGeom prst="rect">
            <a:avLst/>
          </a:prstGeom>
        </p:spPr>
      </p:pic>
    </p:spTree>
    <p:extLst>
      <p:ext uri="{BB962C8B-B14F-4D97-AF65-F5344CB8AC3E}">
        <p14:creationId xmlns:p14="http://schemas.microsoft.com/office/powerpoint/2010/main" val="1555559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How to create threads?</a:t>
            </a:r>
          </a:p>
          <a:p>
            <a:pPr marL="0" indent="0">
              <a:buNone/>
            </a:pPr>
            <a:r>
              <a:rPr lang="en-US" sz="2000" dirty="0" smtClean="0"/>
              <a:t>                </a:t>
            </a:r>
            <a:r>
              <a:rPr lang="en-US" sz="2000" dirty="0"/>
              <a:t>There are two ways to create a thread:</a:t>
            </a:r>
          </a:p>
          <a:p>
            <a:pPr marL="0" indent="0">
              <a:buNone/>
            </a:pPr>
            <a:r>
              <a:rPr lang="en-US" sz="2000" dirty="0" smtClean="0"/>
              <a:t>                                - By </a:t>
            </a:r>
            <a:r>
              <a:rPr lang="en-US" sz="2000" dirty="0"/>
              <a:t>extending </a:t>
            </a:r>
            <a:r>
              <a:rPr lang="en-US" sz="2000" dirty="0" smtClean="0"/>
              <a:t>Thread class.</a:t>
            </a:r>
            <a:endParaRPr lang="en-US" sz="2000" dirty="0"/>
          </a:p>
          <a:p>
            <a:pPr marL="0" indent="0">
              <a:buNone/>
            </a:pPr>
            <a:r>
              <a:rPr lang="en-US" sz="2000" dirty="0" smtClean="0"/>
              <a:t>                                - By </a:t>
            </a:r>
            <a:r>
              <a:rPr lang="en-US" sz="2000" dirty="0"/>
              <a:t>implementing Runnable interface.</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77864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17" y="1987863"/>
            <a:ext cx="10515600" cy="1325563"/>
          </a:xfrm>
        </p:spPr>
        <p:txBody>
          <a:bodyPr>
            <a:normAutofit/>
          </a:bodyPr>
          <a:lstStyle/>
          <a:p>
            <a:r>
              <a:rPr lang="en-US" sz="2400" dirty="0" err="1"/>
              <a:t>getName</a:t>
            </a:r>
            <a:r>
              <a:rPr lang="en-US" sz="2400" dirty="0"/>
              <a:t>(),</a:t>
            </a:r>
            <a:r>
              <a:rPr lang="en-US" sz="2400" dirty="0" err="1"/>
              <a:t>setName</a:t>
            </a:r>
            <a:r>
              <a:rPr lang="en-US" sz="2400" dirty="0"/>
              <a:t>(String) and </a:t>
            </a:r>
            <a:r>
              <a:rPr lang="en-US" sz="2400" dirty="0" err="1"/>
              <a:t>getId</a:t>
            </a:r>
            <a:r>
              <a:rPr lang="en-US" sz="2400" dirty="0"/>
              <a:t>() </a:t>
            </a:r>
            <a:r>
              <a:rPr lang="en-US" sz="2400" dirty="0" smtClean="0"/>
              <a:t>method.</a:t>
            </a:r>
            <a:r>
              <a:rPr lang="en-US" sz="2400" dirty="0"/>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100900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5017" y="1987863"/>
            <a:ext cx="10515600" cy="1325563"/>
          </a:xfrm>
        </p:spPr>
        <p:txBody>
          <a:bodyPr>
            <a:normAutofit/>
          </a:bodyPr>
          <a:lstStyle/>
          <a:p>
            <a:r>
              <a:rPr lang="en-US" sz="2400" dirty="0" err="1" smtClean="0"/>
              <a:t>currentThread</a:t>
            </a:r>
            <a:r>
              <a:rPr lang="en-US" sz="2400" dirty="0" smtClean="0"/>
              <a:t>() method.</a:t>
            </a:r>
            <a:endParaRPr lang="en-US" sz="2400" dirty="0"/>
          </a:p>
        </p:txBody>
      </p:sp>
    </p:spTree>
    <p:extLst>
      <p:ext uri="{BB962C8B-B14F-4D97-AF65-F5344CB8AC3E}">
        <p14:creationId xmlns:p14="http://schemas.microsoft.com/office/powerpoint/2010/main" val="3341886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4248"/>
            <a:ext cx="10515600" cy="5352715"/>
          </a:xfrm>
        </p:spPr>
        <p:txBody>
          <a:bodyPr>
            <a:normAutofit/>
          </a:bodyPr>
          <a:lstStyle/>
          <a:p>
            <a:r>
              <a:rPr lang="en-US" sz="1800" dirty="0" smtClean="0"/>
              <a:t>Daemon Thread:</a:t>
            </a:r>
          </a:p>
          <a:p>
            <a:pPr marL="0" indent="0">
              <a:buNone/>
            </a:pPr>
            <a:r>
              <a:rPr lang="en-US" sz="1800" dirty="0">
                <a:latin typeface="+mj-lt"/>
              </a:rPr>
              <a:t> </a:t>
            </a:r>
            <a:r>
              <a:rPr lang="en-US" sz="1800" dirty="0" smtClean="0">
                <a:latin typeface="+mj-lt"/>
              </a:rPr>
              <a:t>           -&gt;The </a:t>
            </a:r>
            <a:r>
              <a:rPr lang="en-US" sz="1800" dirty="0">
                <a:latin typeface="+mj-lt"/>
              </a:rPr>
              <a:t>sole purpose of the daemon thread is that it provides services to user thread for background supporting task. If there is no user thread, why should JVM keep running this thread. That is why JVM terminates the daemon thread if there is no user thread.</a:t>
            </a:r>
          </a:p>
          <a:p>
            <a:pPr marL="0" indent="0">
              <a:buNone/>
            </a:pPr>
            <a:r>
              <a:rPr lang="en-US" sz="1800" dirty="0"/>
              <a:t/>
            </a:r>
            <a:br>
              <a:rPr lang="en-US" sz="1800" dirty="0"/>
            </a:b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031353236"/>
              </p:ext>
            </p:extLst>
          </p:nvPr>
        </p:nvGraphicFramePr>
        <p:xfrm>
          <a:off x="1150312" y="3102835"/>
          <a:ext cx="8289903" cy="2453640"/>
        </p:xfrm>
        <a:graphic>
          <a:graphicData uri="http://schemas.openxmlformats.org/drawingml/2006/table">
            <a:tbl>
              <a:tblPr/>
              <a:tblGrid>
                <a:gridCol w="2763301"/>
                <a:gridCol w="2763301"/>
                <a:gridCol w="2763301"/>
              </a:tblGrid>
              <a:tr h="496131">
                <a:tc>
                  <a:txBody>
                    <a:bodyPr/>
                    <a:lstStyle/>
                    <a:p>
                      <a:pPr algn="l" fontAlgn="t"/>
                      <a:r>
                        <a:rPr lang="en-US" dirty="0">
                          <a:solidFill>
                            <a:srgbClr val="000000"/>
                          </a:solidFill>
                          <a:effectLst/>
                          <a:latin typeface="times new roman" panose="02020603050405020304" pitchFamily="18" charset="0"/>
                        </a:rPr>
                        <a:t>No.</a:t>
                      </a:r>
                    </a:p>
                  </a:txBody>
                  <a:tcPr marL="114300" marR="114300" marT="114300" marB="114300">
                    <a:lnL w="9525" cap="flat" cmpd="sng" algn="ctr">
                      <a:solidFill>
                        <a:srgbClr val="401B72"/>
                      </a:solidFill>
                      <a:prstDash val="solid"/>
                      <a:round/>
                      <a:headEnd type="none" w="med" len="med"/>
                      <a:tailEnd type="none" w="med" len="med"/>
                    </a:lnL>
                    <a:lnR w="9525" cap="flat" cmpd="sng" algn="ctr">
                      <a:solidFill>
                        <a:srgbClr val="401B72"/>
                      </a:solidFill>
                      <a:prstDash val="solid"/>
                      <a:round/>
                      <a:headEnd type="none" w="med" len="med"/>
                      <a:tailEnd type="none" w="med" len="med"/>
                    </a:lnR>
                    <a:lnT w="9525" cap="flat" cmpd="sng" algn="ctr">
                      <a:solidFill>
                        <a:srgbClr val="401B7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Method</a:t>
                      </a:r>
                    </a:p>
                  </a:txBody>
                  <a:tcPr marL="114300" marR="114300" marT="114300" marB="114300">
                    <a:lnL w="9525" cap="flat" cmpd="sng" algn="ctr">
                      <a:solidFill>
                        <a:srgbClr val="401B72"/>
                      </a:solidFill>
                      <a:prstDash val="solid"/>
                      <a:round/>
                      <a:headEnd type="none" w="med" len="med"/>
                      <a:tailEnd type="none" w="med" len="med"/>
                    </a:lnL>
                    <a:lnR w="9525" cap="flat" cmpd="sng" algn="ctr">
                      <a:solidFill>
                        <a:srgbClr val="401B72"/>
                      </a:solidFill>
                      <a:prstDash val="solid"/>
                      <a:round/>
                      <a:headEnd type="none" w="med" len="med"/>
                      <a:tailEnd type="none" w="med" len="med"/>
                    </a:lnR>
                    <a:lnT w="9525" cap="flat" cmpd="sng" algn="ctr">
                      <a:solidFill>
                        <a:srgbClr val="401B7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401B72"/>
                      </a:solidFill>
                      <a:prstDash val="solid"/>
                      <a:round/>
                      <a:headEnd type="none" w="med" len="med"/>
                      <a:tailEnd type="none" w="med" len="med"/>
                    </a:lnL>
                    <a:lnR w="9525" cap="flat" cmpd="sng" algn="ctr">
                      <a:solidFill>
                        <a:srgbClr val="401B72"/>
                      </a:solidFill>
                      <a:prstDash val="solid"/>
                      <a:round/>
                      <a:headEnd type="none" w="med" len="med"/>
                      <a:tailEnd type="none" w="med" len="med"/>
                    </a:lnR>
                    <a:lnT w="9525" cap="flat" cmpd="sng" algn="ctr">
                      <a:solidFill>
                        <a:srgbClr val="401B7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232811">
                <a:tc>
                  <a:txBody>
                    <a:bodyPr/>
                    <a:lstStyle/>
                    <a:p>
                      <a:pPr algn="just" fontAlgn="t"/>
                      <a:r>
                        <a:rPr lang="en-US" b="0" i="0" dirty="0">
                          <a:solidFill>
                            <a:srgbClr val="000000"/>
                          </a:solidFill>
                          <a:effectLst/>
                          <a:latin typeface="verdana" panose="020B0604030504040204" pitchFamily="34"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dirty="0">
                          <a:solidFill>
                            <a:srgbClr val="000000"/>
                          </a:solidFill>
                          <a:effectLst/>
                          <a:latin typeface="verdana" panose="020B0604030504040204" pitchFamily="34" charset="0"/>
                        </a:rPr>
                        <a:t>public void </a:t>
                      </a:r>
                      <a:r>
                        <a:rPr lang="en-US" b="0" i="0" dirty="0" err="1">
                          <a:solidFill>
                            <a:srgbClr val="000000"/>
                          </a:solidFill>
                          <a:effectLst/>
                          <a:latin typeface="verdana" panose="020B0604030504040204" pitchFamily="34" charset="0"/>
                        </a:rPr>
                        <a:t>setDaemon</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boolean</a:t>
                      </a:r>
                      <a:r>
                        <a:rPr lang="en-US" b="0" i="0" dirty="0">
                          <a:solidFill>
                            <a:srgbClr val="000000"/>
                          </a:solidFill>
                          <a:effectLst/>
                          <a:latin typeface="verdana" panose="020B0604030504040204" pitchFamily="34" charset="0"/>
                        </a:rPr>
                        <a:t> status)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dirty="0">
                          <a:solidFill>
                            <a:srgbClr val="000000"/>
                          </a:solidFill>
                          <a:effectLst/>
                          <a:latin typeface="verdana" panose="020B0604030504040204" pitchFamily="34" charset="0"/>
                        </a:rPr>
                        <a:t>is used to mark the current thread as daemon thread or user thread.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91577">
                <a:tc>
                  <a:txBody>
                    <a:bodyPr/>
                    <a:lstStyle/>
                    <a:p>
                      <a:pPr algn="just" fontAlgn="t"/>
                      <a:r>
                        <a:rPr lang="en-US" b="0" i="0">
                          <a:solidFill>
                            <a:srgbClr val="000000"/>
                          </a:solidFill>
                          <a:effectLst/>
                          <a:latin typeface="verdana" panose="020B0604030504040204" pitchFamily="34"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panose="020B0604030504040204" pitchFamily="34" charset="0"/>
                        </a:rPr>
                        <a:t>public boolean isDaemon()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dirty="0">
                          <a:solidFill>
                            <a:srgbClr val="000000"/>
                          </a:solidFill>
                          <a:effectLst/>
                          <a:latin typeface="verdana" panose="020B0604030504040204" pitchFamily="34" charset="0"/>
                        </a:rPr>
                        <a:t>is used to check that current is daemon.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1"/>
          <p:cNvSpPr>
            <a:spLocks noChangeArrowheads="1"/>
          </p:cNvSpPr>
          <p:nvPr/>
        </p:nvSpPr>
        <p:spPr bwMode="auto">
          <a:xfrm>
            <a:off x="838200" y="2210118"/>
            <a:ext cx="831286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mj-lt"/>
              </a:rPr>
              <a:t>             -&gt;The </a:t>
            </a:r>
            <a:r>
              <a:rPr kumimoji="0" lang="en-US" b="0" i="0" u="none" strike="noStrike" cap="none" normalizeH="0" baseline="0" dirty="0" err="1" smtClean="0">
                <a:ln>
                  <a:noFill/>
                </a:ln>
                <a:solidFill>
                  <a:srgbClr val="000000"/>
                </a:solidFill>
                <a:effectLst/>
                <a:latin typeface="+mj-lt"/>
              </a:rPr>
              <a:t>java.lang.Thread</a:t>
            </a:r>
            <a:r>
              <a:rPr kumimoji="0" lang="en-US" b="0" i="0" u="none" strike="noStrike" cap="none" normalizeH="0" baseline="0" dirty="0" smtClean="0">
                <a:ln>
                  <a:noFill/>
                </a:ln>
                <a:solidFill>
                  <a:srgbClr val="000000"/>
                </a:solidFill>
                <a:effectLst/>
                <a:latin typeface="+mj-lt"/>
              </a:rPr>
              <a:t> class provides two methods for java daemon thread.</a:t>
            </a:r>
            <a:endParaRPr kumimoji="0" lang="en-US"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9064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175</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Verdana</vt:lpstr>
      <vt:lpstr>Office Theme</vt:lpstr>
      <vt:lpstr>PowerPoint Presentation</vt:lpstr>
      <vt:lpstr>PowerPoint Presentation</vt:lpstr>
      <vt:lpstr>PowerPoint Presentation</vt:lpstr>
      <vt:lpstr>Thread Life Cycle</vt:lpstr>
      <vt:lpstr>PowerPoint Presentation</vt:lpstr>
      <vt:lpstr>getName(),setName(String) and getId() method.  </vt:lpstr>
      <vt:lpstr>currentThread() method.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cp:revision>
  <dcterms:created xsi:type="dcterms:W3CDTF">2018-01-29T23:34:59Z</dcterms:created>
  <dcterms:modified xsi:type="dcterms:W3CDTF">2018-01-30T01:43:00Z</dcterms:modified>
</cp:coreProperties>
</file>