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801"/>
  </p:normalViewPr>
  <p:slideViewPr>
    <p:cSldViewPr snapToGrid="0" snapToObjects="1">
      <p:cViewPr varScale="1">
        <p:scale>
          <a:sx n="97" d="100"/>
          <a:sy n="97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F57E-68D1-1941-A303-5AAB1C41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1F0A-4D29-AA46-B7C0-675A58FF3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32C-5084-0A41-90EE-11D96A72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534A-EAF7-D84C-BF5F-5D8B9CB6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945" y="1833382"/>
            <a:ext cx="6795053" cy="4023360"/>
          </a:xfrm>
        </p:spPr>
        <p:txBody>
          <a:bodyPr>
            <a:normAutofit/>
          </a:bodyPr>
          <a:lstStyle/>
          <a:p>
            <a:r>
              <a:rPr lang="en-US" b="1" dirty="0"/>
              <a:t>ProQuest TDM Studio</a:t>
            </a:r>
          </a:p>
          <a:p>
            <a:r>
              <a:rPr lang="en-US" dirty="0"/>
              <a:t>- TDM Studio leverages the power of a library’s content to help researchers make new connections and uncover career-defining outcomes.</a:t>
            </a:r>
          </a:p>
          <a:p>
            <a:r>
              <a:rPr lang="en-US" b="1" dirty="0"/>
              <a:t>Wall Street Journal</a:t>
            </a:r>
          </a:p>
          <a:p>
            <a:r>
              <a:rPr lang="en-US" dirty="0"/>
              <a:t>- an American business-focused, English-language international daily newspaper based in New York City</a:t>
            </a:r>
          </a:p>
          <a:p>
            <a:r>
              <a:rPr lang="en-US" dirty="0"/>
              <a:t>-It is regarded as a newspaper of record, particularly in terms of business and financial news.</a:t>
            </a:r>
          </a:p>
          <a:p>
            <a:r>
              <a:rPr lang="en-US" dirty="0"/>
              <a:t>- News data from 2019/12 – 2021/11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3E272-D3D4-C04D-B096-5640CD5F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9" y="2167722"/>
            <a:ext cx="3295804" cy="991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557F0-7699-3243-950D-A305CD3A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96" b="10751"/>
          <a:stretch/>
        </p:blipFill>
        <p:spPr>
          <a:xfrm>
            <a:off x="1317845" y="4234200"/>
            <a:ext cx="1532352" cy="10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9FC8-ACFE-5243-862E-566AF7D0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computing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BB1B-4798-9F45-B021-FB42D446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205" y="2174624"/>
            <a:ext cx="3008243" cy="4023360"/>
          </a:xfrm>
        </p:spPr>
        <p:txBody>
          <a:bodyPr>
            <a:normAutofit/>
          </a:bodyPr>
          <a:lstStyle/>
          <a:p>
            <a:r>
              <a:rPr lang="en-US" b="1" dirty="0"/>
              <a:t>Python Multiprocessing</a:t>
            </a:r>
          </a:p>
          <a:p>
            <a:r>
              <a:rPr lang="en-US" dirty="0"/>
              <a:t>- Parse 90000+ xml files into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Dask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for </a:t>
            </a:r>
            <a:r>
              <a:rPr lang="en-US" dirty="0" err="1"/>
              <a:t>DataFrame</a:t>
            </a:r>
            <a:r>
              <a:rPr lang="en-US" dirty="0"/>
              <a:t> manipulation and calculation word embeddings</a:t>
            </a:r>
          </a:p>
          <a:p>
            <a:pPr marL="0" indent="0">
              <a:buNone/>
            </a:pPr>
            <a:r>
              <a:rPr lang="en-US" dirty="0"/>
              <a:t>- Read all xml files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823A3-AB25-8D44-951C-9CC6D87B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0" y="4328789"/>
            <a:ext cx="1806572" cy="859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A1F87-AD3C-A34A-9DFA-B9D89B3F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52" y="2174624"/>
            <a:ext cx="1216380" cy="1098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5485A-2363-6646-B2CB-6EFE5461B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627" y="2174624"/>
            <a:ext cx="1368839" cy="117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46136-8D30-6B4F-B285-846570A04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927" y="4328789"/>
            <a:ext cx="2819400" cy="9480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0FEE98-CBA6-594F-B716-C09399988FDA}"/>
              </a:ext>
            </a:extLst>
          </p:cNvPr>
          <p:cNvSpPr txBox="1">
            <a:spLocks/>
          </p:cNvSpPr>
          <p:nvPr/>
        </p:nvSpPr>
        <p:spPr>
          <a:xfrm>
            <a:off x="8340415" y="2175888"/>
            <a:ext cx="300824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Joblib</a:t>
            </a:r>
            <a:endParaRPr lang="en-US" b="1" dirty="0"/>
          </a:p>
          <a:p>
            <a:r>
              <a:rPr lang="en-US" dirty="0"/>
              <a:t>- Topic modeling </a:t>
            </a:r>
          </a:p>
          <a:p>
            <a:r>
              <a:rPr lang="en-US" dirty="0"/>
              <a:t>-‘</a:t>
            </a:r>
            <a:r>
              <a:rPr lang="en-US" dirty="0" err="1"/>
              <a:t>Dask</a:t>
            </a:r>
            <a:r>
              <a:rPr lang="en-US" dirty="0"/>
              <a:t>’ backend</a:t>
            </a:r>
          </a:p>
          <a:p>
            <a:endParaRPr lang="en-US" dirty="0"/>
          </a:p>
          <a:p>
            <a:r>
              <a:rPr lang="en-US" b="1" dirty="0" err="1"/>
              <a:t>Gensim</a:t>
            </a:r>
            <a:endParaRPr lang="en-US" b="1" dirty="0"/>
          </a:p>
          <a:p>
            <a:r>
              <a:rPr lang="en-US" dirty="0"/>
              <a:t>- Word2Vec </a:t>
            </a:r>
          </a:p>
          <a:p>
            <a:r>
              <a:rPr lang="en-US" dirty="0"/>
              <a:t>- Indicate #workers for multicores</a:t>
            </a:r>
          </a:p>
        </p:txBody>
      </p:sp>
    </p:spTree>
    <p:extLst>
      <p:ext uri="{BB962C8B-B14F-4D97-AF65-F5344CB8AC3E}">
        <p14:creationId xmlns:p14="http://schemas.microsoft.com/office/powerpoint/2010/main" val="13921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36E5-E229-CE4E-B504-FA1722B9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CFCD-B4A3-104C-9DDE-9A4858B0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09263" cy="4023360"/>
          </a:xfrm>
        </p:spPr>
        <p:txBody>
          <a:bodyPr/>
          <a:lstStyle/>
          <a:p>
            <a:r>
              <a:rPr lang="en-US" dirty="0"/>
              <a:t>- Parse the xml Files into Data Frame</a:t>
            </a:r>
          </a:p>
          <a:p>
            <a:r>
              <a:rPr lang="en-US" dirty="0"/>
              <a:t>- Create the function for parsing, create a pool object, then call the function using that pool object to run multiprocessing.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9FFEF-1049-EA4D-ADAC-FA909893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1" y="2084832"/>
            <a:ext cx="6141002" cy="39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EC5-93E9-BC48-8778-AC3B8D0D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F173-D41D-7540-B04B-EEF99597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57" y="2335310"/>
            <a:ext cx="923305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- Perform Topic Modeling on 2021/09 data for illustration.</a:t>
            </a:r>
          </a:p>
          <a:p>
            <a:r>
              <a:rPr lang="en-US" sz="2800" dirty="0"/>
              <a:t>- Use </a:t>
            </a:r>
            <a:r>
              <a:rPr lang="en-US" sz="2800" dirty="0" err="1"/>
              <a:t>scikit</a:t>
            </a:r>
            <a:r>
              <a:rPr lang="en-US" sz="2800" dirty="0"/>
              <a:t>-learn </a:t>
            </a:r>
            <a:r>
              <a:rPr lang="en-US" sz="2800" dirty="0" err="1"/>
              <a:t>CountVectorizer</a:t>
            </a:r>
            <a:r>
              <a:rPr lang="en-US" sz="2800" dirty="0"/>
              <a:t> for tokenization and vocabulary creation </a:t>
            </a:r>
          </a:p>
          <a:p>
            <a:r>
              <a:rPr lang="en-US" sz="2800" dirty="0"/>
              <a:t>- Use the </a:t>
            </a:r>
            <a:r>
              <a:rPr lang="en-US" sz="2800" dirty="0" err="1"/>
              <a:t>sklearn.decomposition.NMF</a:t>
            </a:r>
            <a:r>
              <a:rPr lang="en-US" sz="2800" dirty="0"/>
              <a:t> for topic modeling, which is believed to be more coherent than the LDA models.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7D69-F8D3-FD44-A43B-2DA9F92B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39" y="835694"/>
            <a:ext cx="1105658" cy="9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19A3-9949-5443-8469-8F22883D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– Results1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1F9C-FC54-C44D-A9EA-9F31FC1E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2286000"/>
            <a:ext cx="2093844" cy="4023360"/>
          </a:xfrm>
        </p:spPr>
        <p:txBody>
          <a:bodyPr>
            <a:normAutofit/>
          </a:bodyPr>
          <a:lstStyle/>
          <a:p>
            <a:r>
              <a:rPr lang="en-US" dirty="0"/>
              <a:t>- Tokens such as </a:t>
            </a:r>
            <a:r>
              <a:rPr lang="en-US" u="sng" dirty="0"/>
              <a:t>Instagram,</a:t>
            </a:r>
            <a:r>
              <a:rPr lang="en-US" dirty="0"/>
              <a:t> </a:t>
            </a:r>
            <a:r>
              <a:rPr lang="en-US" u="sng" dirty="0"/>
              <a:t>Facebook, teen</a:t>
            </a:r>
            <a:r>
              <a:rPr lang="en-US" dirty="0"/>
              <a:t> and </a:t>
            </a:r>
            <a:r>
              <a:rPr lang="en-US" u="sng" dirty="0"/>
              <a:t>teens</a:t>
            </a:r>
            <a:r>
              <a:rPr lang="en-US" dirty="0"/>
              <a:t>.</a:t>
            </a:r>
          </a:p>
          <a:p>
            <a:r>
              <a:rPr lang="en-US" dirty="0"/>
              <a:t>- This infers that teens' use of social media is a heated topic during the middle of the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1B21-525B-1349-B59A-157E0CE2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67" y="1948070"/>
            <a:ext cx="8933060" cy="45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51E9-AF9B-6F46-87D5-628BB845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– Results2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4C2F-ABB9-6249-A0EF-419291F8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143141" cy="4023360"/>
          </a:xfrm>
        </p:spPr>
        <p:txBody>
          <a:bodyPr/>
          <a:lstStyle/>
          <a:p>
            <a:r>
              <a:rPr lang="en-US" dirty="0"/>
              <a:t>Unsurprisingly, the topic related to Covid-19 is frequently mentioned, with the special concern on Delta variation.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45F5E-42B9-584B-AF1E-3BA4F303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" r="2098" b="7277"/>
          <a:stretch/>
        </p:blipFill>
        <p:spPr>
          <a:xfrm>
            <a:off x="3167270" y="2084832"/>
            <a:ext cx="8229601" cy="42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7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7AF1-E355-8148-BD58-05BEBEA2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– Results3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2BF-85D0-AC42-9626-7764B7FA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275662" cy="4023360"/>
          </a:xfrm>
        </p:spPr>
        <p:txBody>
          <a:bodyPr/>
          <a:lstStyle/>
          <a:p>
            <a:r>
              <a:rPr lang="en-US" dirty="0"/>
              <a:t>Topic 11 also shows that vaccines are regraded as an efficient way to prevent </a:t>
            </a:r>
            <a:r>
              <a:rPr lang="en-US" dirty="0" err="1"/>
              <a:t>Covid</a:t>
            </a:r>
            <a:r>
              <a:rPr lang="en-US" dirty="0"/>
              <a:t>, and people were considering getting boosted shots to deal with the changing nature of the </a:t>
            </a:r>
            <a:r>
              <a:rPr lang="en-US" dirty="0" err="1"/>
              <a:t>Covid</a:t>
            </a:r>
            <a:r>
              <a:rPr lang="en-US" dirty="0"/>
              <a:t> virus.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43873-406B-194D-8B3D-4E08B4ABF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54"/>
          <a:stretch/>
        </p:blipFill>
        <p:spPr>
          <a:xfrm>
            <a:off x="3424947" y="2324152"/>
            <a:ext cx="8111493" cy="39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0E23-067F-FD4B-9D17-D33706D0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BA10-882A-734F-B883-81EC9D86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32752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</TotalTime>
  <Words>303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PowerPoint Presentation</vt:lpstr>
      <vt:lpstr>Data</vt:lpstr>
      <vt:lpstr>Large-scale computing Methods</vt:lpstr>
      <vt:lpstr>Multiprocessing Pool</vt:lpstr>
      <vt:lpstr>Topic Modeling</vt:lpstr>
      <vt:lpstr>Topic modeling – Results1</vt:lpstr>
      <vt:lpstr>Topic modeling – Results2</vt:lpstr>
      <vt:lpstr>Topic modeling – Results3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2021-12-11T16:06:37Z</dcterms:created>
  <dcterms:modified xsi:type="dcterms:W3CDTF">2021-12-11T17:04:23Z</dcterms:modified>
</cp:coreProperties>
</file>