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2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FC22D-FA25-354A-8A83-4A545BDC959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422E7-D53D-F045-90F5-812287E4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55826F-FAA0-524C-94BC-FC8C48B78466}"/>
              </a:ext>
            </a:extLst>
          </p:cNvPr>
          <p:cNvSpPr/>
          <p:nvPr/>
        </p:nvSpPr>
        <p:spPr>
          <a:xfrm>
            <a:off x="1017278" y="1229066"/>
            <a:ext cx="10233818" cy="164327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3939" y="4872038"/>
            <a:ext cx="3548061" cy="1494369"/>
          </a:xfrm>
        </p:spPr>
        <p:txBody>
          <a:bodyPr>
            <a:noAutofit/>
          </a:bodyPr>
          <a:lstStyle/>
          <a:p>
            <a:r>
              <a:rPr lang="en-US" altLang="zh-CN" sz="2000" dirty="0" err="1"/>
              <a:t>Zixu</a:t>
            </a:r>
            <a:r>
              <a:rPr lang="zh-CN" altLang="en-US" sz="2000" dirty="0"/>
              <a:t> </a:t>
            </a:r>
            <a:r>
              <a:rPr lang="en-US" altLang="zh-CN" sz="2000" dirty="0"/>
              <a:t>Chen,</a:t>
            </a:r>
            <a:r>
              <a:rPr lang="zh-CN" altLang="en-US" sz="2000" dirty="0"/>
              <a:t> </a:t>
            </a:r>
            <a:r>
              <a:rPr lang="en-US" altLang="zh-CN" sz="2000" dirty="0"/>
              <a:t>Tian</a:t>
            </a:r>
            <a:r>
              <a:rPr lang="zh-CN" altLang="en-US" sz="2000" dirty="0"/>
              <a:t> </a:t>
            </a:r>
            <a:r>
              <a:rPr lang="en-US" altLang="zh-CN" sz="2000" dirty="0"/>
              <a:t>Chen</a:t>
            </a:r>
          </a:p>
          <a:p>
            <a:r>
              <a:rPr lang="en-US" altLang="zh-CN" sz="2000" dirty="0"/>
              <a:t>MACSS</a:t>
            </a:r>
            <a:r>
              <a:rPr lang="zh-CN" altLang="en-US" sz="2000" dirty="0"/>
              <a:t> </a:t>
            </a:r>
            <a:r>
              <a:rPr lang="en-US" altLang="zh-CN" sz="2000" dirty="0"/>
              <a:t>Program</a:t>
            </a:r>
          </a:p>
          <a:p>
            <a:r>
              <a:rPr lang="en-US" altLang="zh-CN" sz="2000" dirty="0"/>
              <a:t>University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Chicago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6DDA4-1861-0640-BD3E-7D8461CA104B}"/>
              </a:ext>
            </a:extLst>
          </p:cNvPr>
          <p:cNvSpPr txBox="1"/>
          <p:nvPr/>
        </p:nvSpPr>
        <p:spPr>
          <a:xfrm>
            <a:off x="1017278" y="1487060"/>
            <a:ext cx="1023381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The Determinants of Analyst Forecast Revisions </a:t>
            </a:r>
          </a:p>
          <a:p>
            <a:pPr marL="342900" indent="-342900" algn="ctr">
              <a:buFontTx/>
              <a:buChar char="-"/>
            </a:pPr>
            <a:r>
              <a:rPr lang="en-US" sz="2400" dirty="0"/>
              <a:t>Exploratory analysis through Word embedding</a:t>
            </a:r>
            <a:r>
              <a:rPr lang="en-US" altLang="zh-CN" sz="2400" dirty="0"/>
              <a:t>s</a:t>
            </a:r>
            <a:r>
              <a:rPr lang="en-US" sz="2400" dirty="0"/>
              <a:t> and Topic Modeling</a:t>
            </a:r>
            <a:r>
              <a:rPr lang="en-US" altLang="zh-CN" sz="2400" dirty="0"/>
              <a:t> 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723BE4-85F3-2842-851D-7B013CC97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9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19A3-9949-5443-8469-8F22883D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– Results1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1F9C-FC54-C44D-A9EA-9F31FC1E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2286000"/>
            <a:ext cx="2093844" cy="4023360"/>
          </a:xfrm>
        </p:spPr>
        <p:txBody>
          <a:bodyPr>
            <a:normAutofit/>
          </a:bodyPr>
          <a:lstStyle/>
          <a:p>
            <a:r>
              <a:rPr lang="en-US" dirty="0"/>
              <a:t>- Tokens such as </a:t>
            </a:r>
            <a:r>
              <a:rPr lang="en-US" u="sng" dirty="0"/>
              <a:t>Instagram,</a:t>
            </a:r>
            <a:r>
              <a:rPr lang="en-US" dirty="0"/>
              <a:t> </a:t>
            </a:r>
            <a:r>
              <a:rPr lang="en-US" u="sng" dirty="0"/>
              <a:t>Facebook, teen</a:t>
            </a:r>
            <a:r>
              <a:rPr lang="en-US" dirty="0"/>
              <a:t> and </a:t>
            </a:r>
            <a:r>
              <a:rPr lang="en-US" u="sng" dirty="0"/>
              <a:t>teens</a:t>
            </a:r>
            <a:r>
              <a:rPr lang="en-US" dirty="0"/>
              <a:t>.</a:t>
            </a:r>
          </a:p>
          <a:p>
            <a:r>
              <a:rPr lang="en-US" dirty="0"/>
              <a:t>- This infers that teens' use of social media is a heated topic during the middle of the month.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31B21-525B-1349-B59A-157E0CE2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167" y="1948070"/>
            <a:ext cx="8933060" cy="45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51E9-AF9B-6F46-87D5-628BB845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– Results2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4C2F-ABB9-6249-A0EF-419291F8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143141" cy="4023360"/>
          </a:xfrm>
        </p:spPr>
        <p:txBody>
          <a:bodyPr/>
          <a:lstStyle/>
          <a:p>
            <a:r>
              <a:rPr lang="en-US" dirty="0"/>
              <a:t>Unsurprisingly, the topic related to Covid-19 is frequently mentioned, with the special concern on Delta variation.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45F5E-42B9-584B-AF1E-3BA4F303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" r="2098" b="7277"/>
          <a:stretch/>
        </p:blipFill>
        <p:spPr>
          <a:xfrm>
            <a:off x="3167270" y="2084832"/>
            <a:ext cx="8229601" cy="42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2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7AF1-E355-8148-BD58-05BEBEA2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– Results3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02BF-85D0-AC42-9626-7764B7FA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275662" cy="4023360"/>
          </a:xfrm>
        </p:spPr>
        <p:txBody>
          <a:bodyPr/>
          <a:lstStyle/>
          <a:p>
            <a:r>
              <a:rPr lang="en-US" dirty="0"/>
              <a:t>Topic 11 also shows that vaccines are regraded as an efficient way to prevent </a:t>
            </a:r>
            <a:r>
              <a:rPr lang="en-US" dirty="0" err="1"/>
              <a:t>Covid</a:t>
            </a:r>
            <a:r>
              <a:rPr lang="en-US" dirty="0"/>
              <a:t>, and people were considering getting booster shots to deal with the changing nature of the </a:t>
            </a:r>
            <a:r>
              <a:rPr lang="en-US" dirty="0" err="1"/>
              <a:t>Covid</a:t>
            </a:r>
            <a:r>
              <a:rPr lang="en-US" dirty="0"/>
              <a:t> virus.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43873-406B-194D-8B3D-4E08B4ABF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54"/>
          <a:stretch/>
        </p:blipFill>
        <p:spPr>
          <a:xfrm>
            <a:off x="3424947" y="2324152"/>
            <a:ext cx="8111493" cy="39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2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0E23-067F-FD4B-9D17-D33706D0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397" y="2201981"/>
            <a:ext cx="9720072" cy="1499616"/>
          </a:xfrm>
        </p:spPr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544E3-80E7-C94E-ABED-06E421AAC127}"/>
              </a:ext>
            </a:extLst>
          </p:cNvPr>
          <p:cNvSpPr txBox="1"/>
          <p:nvPr/>
        </p:nvSpPr>
        <p:spPr>
          <a:xfrm>
            <a:off x="1749287" y="4850296"/>
            <a:ext cx="8983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</a:t>
            </a:r>
            <a:r>
              <a:rPr lang="en-US" sz="2000" dirty="0"/>
              <a:t>especially</a:t>
            </a:r>
            <a:r>
              <a:rPr lang="en-US" dirty="0"/>
              <a:t> thank our dear Jon, and Brandon from TDM studio for their help on this </a:t>
            </a:r>
            <a:r>
              <a:rPr lang="en-US" sz="2000" dirty="0"/>
              <a:t>project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405500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2292433"/>
          </a:xfrm>
        </p:spPr>
        <p:txBody>
          <a:bodyPr>
            <a:normAutofit/>
          </a:bodyPr>
          <a:lstStyle/>
          <a:p>
            <a:r>
              <a:rPr lang="en-US" altLang="zh-CN" b="1" dirty="0"/>
              <a:t>Social</a:t>
            </a:r>
            <a:r>
              <a:rPr lang="zh-CN" altLang="en-US" b="1" dirty="0"/>
              <a:t> </a:t>
            </a:r>
            <a:r>
              <a:rPr lang="en-US" altLang="zh-CN" b="1" dirty="0"/>
              <a:t>Science</a:t>
            </a:r>
            <a:r>
              <a:rPr lang="zh-CN" altLang="en-US" b="1" dirty="0"/>
              <a:t> </a:t>
            </a:r>
            <a:r>
              <a:rPr lang="en-US" altLang="zh-CN" b="1" dirty="0"/>
              <a:t>Question-</a:t>
            </a:r>
            <a:r>
              <a:rPr lang="zh-CN" altLang="en-US" b="1" dirty="0"/>
              <a:t> </a:t>
            </a:r>
            <a:br>
              <a:rPr lang="en-US" altLang="zh-CN" dirty="0"/>
            </a:br>
            <a:r>
              <a:rPr lang="en-US" altLang="zh-CN" dirty="0"/>
              <a:t>Explaining</a:t>
            </a:r>
            <a:r>
              <a:rPr lang="zh-CN" altLang="en-US" dirty="0"/>
              <a:t> </a:t>
            </a:r>
            <a:r>
              <a:rPr lang="en-US" altLang="zh-CN" sz="5400" dirty="0"/>
              <a:t>Analyst</a:t>
            </a:r>
            <a:r>
              <a:rPr lang="zh-CN" altLang="en-US" sz="5400" dirty="0"/>
              <a:t> </a:t>
            </a:r>
            <a:r>
              <a:rPr lang="en-US" altLang="zh-CN" sz="5400" dirty="0"/>
              <a:t>Forecast</a:t>
            </a:r>
            <a:r>
              <a:rPr lang="zh-CN" altLang="en-US" sz="5400" dirty="0"/>
              <a:t> </a:t>
            </a:r>
            <a:r>
              <a:rPr lang="en-US" altLang="zh-CN" sz="5400" dirty="0"/>
              <a:t>Revision</a:t>
            </a:r>
            <a:br>
              <a:rPr lang="en-US" sz="5400" dirty="0"/>
            </a:b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024128" y="3219990"/>
            <a:ext cx="7203989" cy="210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24128" y="2466476"/>
            <a:ext cx="160637" cy="580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053857" y="2466476"/>
            <a:ext cx="160637" cy="580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157214" y="2466476"/>
            <a:ext cx="160637" cy="580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641303" y="2368183"/>
            <a:ext cx="160637" cy="580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96989" y="2530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/>
              <a:t>……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4128" y="361491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4459" y="363122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T+1m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44824" y="362608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T+2m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60124" y="351661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T+nm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50424" y="3527795"/>
            <a:ext cx="352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T+24m</a:t>
            </a:r>
            <a:r>
              <a:rPr lang="zh-CN" altLang="en-US" dirty="0"/>
              <a:t> </a:t>
            </a:r>
            <a:r>
              <a:rPr lang="en-US" altLang="zh-CN" dirty="0"/>
              <a:t>(2-year</a:t>
            </a:r>
            <a:r>
              <a:rPr lang="zh-CN" altLang="en-US" dirty="0"/>
              <a:t> </a:t>
            </a:r>
            <a:r>
              <a:rPr lang="en-US" altLang="zh-CN" dirty="0"/>
              <a:t>ahead</a:t>
            </a:r>
            <a:r>
              <a:rPr lang="zh-CN" altLang="en-US" dirty="0"/>
              <a:t> </a:t>
            </a:r>
            <a:r>
              <a:rPr lang="en-US" altLang="zh-CN" dirty="0"/>
              <a:t>EPS</a:t>
            </a:r>
            <a:r>
              <a:rPr lang="zh-CN" altLang="en-US" dirty="0"/>
              <a:t> </a:t>
            </a:r>
            <a:r>
              <a:rPr lang="en-US" altLang="zh-CN" dirty="0"/>
              <a:t>forecast)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1366061" y="3624901"/>
            <a:ext cx="506501" cy="11903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5311" y="464103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Monthly</a:t>
            </a:r>
            <a:r>
              <a:rPr lang="zh-CN" altLang="en-US" dirty="0"/>
              <a:t> </a:t>
            </a:r>
            <a:r>
              <a:rPr lang="en-US" altLang="zh-CN" dirty="0"/>
              <a:t>News</a:t>
            </a:r>
            <a:endParaRPr lang="en-US" dirty="0"/>
          </a:p>
        </p:txBody>
      </p:sp>
      <p:sp>
        <p:nvSpPr>
          <p:cNvPr id="25" name="Bent-Up Arrow 24"/>
          <p:cNvSpPr/>
          <p:nvPr/>
        </p:nvSpPr>
        <p:spPr>
          <a:xfrm>
            <a:off x="2180938" y="3995419"/>
            <a:ext cx="247802" cy="922010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47850" y="4295543"/>
            <a:ext cx="67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How?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5726" y="5221773"/>
            <a:ext cx="10836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>
              <a:buFont typeface="Arial" charset="0"/>
              <a:buChar char="•"/>
            </a:pP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r>
              <a:rPr lang="zh-CN" altLang="en-US" dirty="0"/>
              <a:t> </a:t>
            </a:r>
            <a:r>
              <a:rPr lang="en-US" dirty="0"/>
              <a:t>what are the determinants for analysts to make forecast revisions for two-year-ahead EPS estimates? 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dirty="0"/>
              <a:t>as an ocean of news come in during the monthly interval, the value-relevant information embed</a:t>
            </a:r>
            <a:r>
              <a:rPr lang="en-US" altLang="zh-CN" dirty="0"/>
              <a:t>d</a:t>
            </a:r>
            <a:r>
              <a:rPr lang="en-US" dirty="0"/>
              <a:t>ed in this unstructured datasets are of vital importance.</a:t>
            </a:r>
          </a:p>
        </p:txBody>
      </p:sp>
    </p:spTree>
    <p:extLst>
      <p:ext uri="{BB962C8B-B14F-4D97-AF65-F5344CB8AC3E}">
        <p14:creationId xmlns:p14="http://schemas.microsoft.com/office/powerpoint/2010/main" val="166509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Design and </a:t>
            </a:r>
            <a:r>
              <a:rPr lang="en-US" altLang="zh-CN" b="1" dirty="0"/>
              <a:t>Workflow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79372"/>
            <a:ext cx="9936315" cy="4374293"/>
          </a:xfrm>
        </p:spPr>
        <p:txBody>
          <a:bodyPr>
            <a:normAutofit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P</a:t>
            </a:r>
            <a:r>
              <a:rPr lang="en-US" altLang="zh-CN" dirty="0"/>
              <a:t>ro</a:t>
            </a:r>
            <a:r>
              <a:rPr lang="en-US" dirty="0"/>
              <a:t>pose hypothesis about possible determinants of analyst forecast revisions using evidence from relevant literatures.</a:t>
            </a:r>
          </a:p>
          <a:p>
            <a:pPr algn="just">
              <a:buFont typeface="Wingdings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Collect dynamic news data on Wall Street Journal from ProQuest text and data mining (TDM) studios.</a:t>
            </a:r>
          </a:p>
          <a:p>
            <a:pPr algn="just">
              <a:buFont typeface="Wingdings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Get the xml file content, parse the files and convert data of different months into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dirty="0" err="1"/>
              <a:t>MultiProcessing</a:t>
            </a:r>
            <a:r>
              <a:rPr lang="en-US" dirty="0"/>
              <a:t> Pool. </a:t>
            </a:r>
          </a:p>
          <a:p>
            <a:pPr algn="just">
              <a:buFont typeface="Wingdings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Build topic modeling models: use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CountVecterizer</a:t>
            </a:r>
            <a:r>
              <a:rPr lang="en-US" dirty="0"/>
              <a:t> to produce term-document matrix and use </a:t>
            </a:r>
            <a:r>
              <a:rPr lang="en-US" dirty="0" err="1"/>
              <a:t>Scikit</a:t>
            </a:r>
            <a:r>
              <a:rPr lang="en-US" dirty="0"/>
              <a:t>-learn NMF model to train the topic modeling, parallelizing using </a:t>
            </a:r>
            <a:r>
              <a:rPr lang="en-US" dirty="0" err="1"/>
              <a:t>joblib</a:t>
            </a:r>
            <a:r>
              <a:rPr lang="en-US" dirty="0"/>
              <a:t> and </a:t>
            </a:r>
            <a:r>
              <a:rPr lang="en-US" dirty="0" err="1"/>
              <a:t>Dask</a:t>
            </a:r>
            <a:r>
              <a:rPr lang="en-US" dirty="0"/>
              <a:t> in the backend. </a:t>
            </a:r>
          </a:p>
          <a:p>
            <a:pPr>
              <a:buFont typeface="Wingdings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Train dynamic monthly word-embedding models using rolling monthly data in the most recent two years using Word2Vec and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, extracting the cultural dimensions that are relevant to analyst forecast revisions</a:t>
            </a:r>
            <a:r>
              <a:rPr lang="en-US" altLang="zh-CN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2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C32C-5084-0A41-90EE-11D96A72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534A-EAF7-D84C-BF5F-5D8B9CB6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96" y="1833382"/>
            <a:ext cx="679505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ProQuest TDM Studio</a:t>
            </a:r>
          </a:p>
          <a:p>
            <a:r>
              <a:rPr lang="en-US" dirty="0"/>
              <a:t>- Text and Data mining Studio run on AWS.</a:t>
            </a:r>
          </a:p>
          <a:p>
            <a:r>
              <a:rPr lang="en-US" dirty="0"/>
              <a:t>- We utilize its text content and </a:t>
            </a:r>
            <a:r>
              <a:rPr lang="en-US" dirty="0" err="1"/>
              <a:t>Sagemaker</a:t>
            </a:r>
            <a:r>
              <a:rPr lang="en-US" dirty="0"/>
              <a:t> notebooks for data analysis.</a:t>
            </a:r>
          </a:p>
          <a:p>
            <a:endParaRPr lang="en-US" dirty="0"/>
          </a:p>
          <a:p>
            <a:r>
              <a:rPr lang="en-US" b="1" dirty="0"/>
              <a:t>Wall Street Journal</a:t>
            </a:r>
          </a:p>
          <a:p>
            <a:r>
              <a:rPr lang="en-US" dirty="0"/>
              <a:t>- an American business-focused, English-language international daily newspaper based in New York City</a:t>
            </a:r>
          </a:p>
          <a:p>
            <a:r>
              <a:rPr lang="en-US" dirty="0"/>
              <a:t>- It is regarded as a newspaper of record, particularly in terms of business and financial news.</a:t>
            </a:r>
          </a:p>
          <a:p>
            <a:r>
              <a:rPr lang="en-US" dirty="0"/>
              <a:t>- News data from 2019/12 – 2021/11; 90,000+ articles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3E272-D3D4-C04D-B096-5640CD5F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5" y="2234958"/>
            <a:ext cx="3295804" cy="991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557F0-7699-3243-950D-A305CD3AF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96" b="10751"/>
          <a:stretch/>
        </p:blipFill>
        <p:spPr>
          <a:xfrm>
            <a:off x="1640265" y="4049305"/>
            <a:ext cx="1532352" cy="10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5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9FC8-ACFE-5243-862E-566AF7D0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computing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BB1B-4798-9F45-B021-FB42D446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205" y="2174624"/>
            <a:ext cx="3008243" cy="4023360"/>
          </a:xfrm>
        </p:spPr>
        <p:txBody>
          <a:bodyPr>
            <a:normAutofit/>
          </a:bodyPr>
          <a:lstStyle/>
          <a:p>
            <a:r>
              <a:rPr lang="en-US" b="1" dirty="0"/>
              <a:t>Python Multiprocessing</a:t>
            </a:r>
          </a:p>
          <a:p>
            <a:r>
              <a:rPr lang="en-US" dirty="0"/>
              <a:t>- Parse 90000+ xml files into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Dask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for </a:t>
            </a:r>
            <a:r>
              <a:rPr lang="en-US" dirty="0" err="1"/>
              <a:t>DataFrame</a:t>
            </a:r>
            <a:r>
              <a:rPr lang="en-US" dirty="0"/>
              <a:t> manipulation and calculation in word embeddings</a:t>
            </a:r>
          </a:p>
          <a:p>
            <a:pPr marL="0" indent="0">
              <a:buNone/>
            </a:pPr>
            <a:r>
              <a:rPr lang="en-US" dirty="0"/>
              <a:t>- Read xml files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823A3-AB25-8D44-951C-9CC6D87B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60" y="4328789"/>
            <a:ext cx="1806572" cy="859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A1F87-AD3C-A34A-9DFA-B9D89B3F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52" y="2174624"/>
            <a:ext cx="1216380" cy="1098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5485A-2363-6646-B2CB-6EFE5461B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627" y="2174624"/>
            <a:ext cx="1368839" cy="1175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846136-8D30-6B4F-B285-846570A04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397" y="4328789"/>
            <a:ext cx="2601930" cy="87495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0FEE98-CBA6-594F-B716-C09399988FDA}"/>
              </a:ext>
            </a:extLst>
          </p:cNvPr>
          <p:cNvSpPr txBox="1">
            <a:spLocks/>
          </p:cNvSpPr>
          <p:nvPr/>
        </p:nvSpPr>
        <p:spPr>
          <a:xfrm>
            <a:off x="8340415" y="2175888"/>
            <a:ext cx="300824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Joblib</a:t>
            </a:r>
            <a:endParaRPr lang="en-US" b="1" dirty="0"/>
          </a:p>
          <a:p>
            <a:r>
              <a:rPr lang="en-US" dirty="0"/>
              <a:t>- Topic modeling </a:t>
            </a:r>
          </a:p>
          <a:p>
            <a:r>
              <a:rPr lang="en-US" dirty="0"/>
              <a:t>-‘</a:t>
            </a:r>
            <a:r>
              <a:rPr lang="en-US" dirty="0" err="1"/>
              <a:t>Dask</a:t>
            </a:r>
            <a:r>
              <a:rPr lang="en-US" dirty="0"/>
              <a:t>’ backend</a:t>
            </a:r>
          </a:p>
          <a:p>
            <a:endParaRPr lang="en-US" dirty="0"/>
          </a:p>
          <a:p>
            <a:r>
              <a:rPr lang="en-US" b="1" dirty="0" err="1"/>
              <a:t>Gensim</a:t>
            </a:r>
            <a:endParaRPr lang="en-US" b="1" dirty="0"/>
          </a:p>
          <a:p>
            <a:r>
              <a:rPr lang="en-US" dirty="0"/>
              <a:t>- Word2Vec </a:t>
            </a:r>
          </a:p>
          <a:p>
            <a:r>
              <a:rPr lang="en-US" dirty="0"/>
              <a:t>- Indicate #workers for multicores</a:t>
            </a:r>
          </a:p>
        </p:txBody>
      </p:sp>
    </p:spTree>
    <p:extLst>
      <p:ext uri="{BB962C8B-B14F-4D97-AF65-F5344CB8AC3E}">
        <p14:creationId xmlns:p14="http://schemas.microsoft.com/office/powerpoint/2010/main" val="286243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36E5-E229-CE4E-B504-FA1722B9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CFCD-B4A3-104C-9DDE-9A4858B0E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09263" cy="4023360"/>
          </a:xfrm>
        </p:spPr>
        <p:txBody>
          <a:bodyPr/>
          <a:lstStyle/>
          <a:p>
            <a:r>
              <a:rPr lang="en-US" dirty="0"/>
              <a:t>- Parse the xml Files into Data Frame</a:t>
            </a:r>
          </a:p>
          <a:p>
            <a:r>
              <a:rPr lang="en-US" dirty="0"/>
              <a:t>- Create the function for parsing, create a pool object, then call the function using that pool object to run multiprocessing.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9FFEF-1049-EA4D-ADAC-FA909893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61" y="2084832"/>
            <a:ext cx="6141002" cy="39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3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03" y="832351"/>
            <a:ext cx="9720072" cy="1394946"/>
          </a:xfrm>
        </p:spPr>
        <p:txBody>
          <a:bodyPr/>
          <a:lstStyle/>
          <a:p>
            <a:r>
              <a:rPr lang="en-US" b="1" dirty="0"/>
              <a:t>Word Embedding Models</a:t>
            </a:r>
            <a:r>
              <a:rPr lang="zh-CN" altLang="en-US" b="1" dirty="0"/>
              <a:t> 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b="1" dirty="0"/>
              <a:t>Word2Vec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9500"/>
          <a:stretch/>
        </p:blipFill>
        <p:spPr>
          <a:xfrm>
            <a:off x="80414" y="2038394"/>
            <a:ext cx="6314304" cy="3021689"/>
          </a:xfrm>
        </p:spPr>
      </p:pic>
      <p:sp>
        <p:nvSpPr>
          <p:cNvPr id="6" name="TextBox 5"/>
          <p:cNvSpPr txBox="1"/>
          <p:nvPr/>
        </p:nvSpPr>
        <p:spPr>
          <a:xfrm>
            <a:off x="6394718" y="1773113"/>
            <a:ext cx="35483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Word-embedding models input large collections of digitalized text and output a high-dimensional vector-space model</a:t>
            </a:r>
            <a:r>
              <a:rPr lang="en-US" altLang="zh-CN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W</a:t>
            </a:r>
            <a:r>
              <a:rPr lang="en-US" dirty="0"/>
              <a:t>ord2Vec, which uses a shallow, two-layered neural network architecture which optimizes the prediction of words based on shared contexts with other words</a:t>
            </a:r>
            <a:r>
              <a:rPr lang="en-US" altLang="zh-CN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dirty="0" err="1"/>
              <a:t>Gensim‘s</a:t>
            </a:r>
            <a:r>
              <a:rPr lang="en-US" dirty="0"/>
              <a:t> Word2Vec 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built-in</a:t>
            </a:r>
            <a:r>
              <a:rPr lang="zh-CN" altLang="en-US" dirty="0"/>
              <a:t> </a:t>
            </a:r>
            <a:r>
              <a:rPr lang="en-US" altLang="zh-CN" dirty="0"/>
              <a:t>paralleling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Dask</a:t>
            </a:r>
            <a:r>
              <a:rPr lang="zh-CN" altLang="en-US" dirty="0"/>
              <a:t> </a:t>
            </a:r>
            <a:r>
              <a:rPr lang="en-US" altLang="zh-CN" dirty="0" err="1"/>
              <a:t>DataFrame</a:t>
            </a:r>
            <a:r>
              <a:rPr lang="zh-CN" altLang="en-US" dirty="0"/>
              <a:t> </a:t>
            </a:r>
            <a:r>
              <a:rPr lang="en-US" altLang="zh-CN" dirty="0"/>
              <a:t>managing</a:t>
            </a:r>
            <a:r>
              <a:rPr lang="zh-CN" altLang="en-US" dirty="0"/>
              <a:t> </a:t>
            </a:r>
            <a:r>
              <a:rPr lang="en-US" altLang="zh-CN" dirty="0"/>
              <a:t>parallelization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6772" y="2160555"/>
            <a:ext cx="1149180" cy="2777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arn to use Dask Datafram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2" t="7350" r="12800" b="8611"/>
          <a:stretch/>
        </p:blipFill>
        <p:spPr bwMode="auto">
          <a:xfrm>
            <a:off x="9943070" y="1773113"/>
            <a:ext cx="2248930" cy="341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2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</a:t>
            </a:r>
            <a:r>
              <a:rPr lang="zh-CN" altLang="en-US" dirty="0"/>
              <a:t> </a:t>
            </a:r>
            <a:r>
              <a:rPr lang="en-US" altLang="zh-CN" dirty="0"/>
              <a:t>Cultural</a:t>
            </a:r>
            <a:r>
              <a:rPr lang="zh-CN" altLang="en-US" dirty="0"/>
              <a:t> </a:t>
            </a:r>
            <a:r>
              <a:rPr lang="en-US" altLang="zh-CN" dirty="0"/>
              <a:t>Dimensions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9221" y="1742303"/>
                <a:ext cx="6068650" cy="4724758"/>
              </a:xfrm>
            </p:spPr>
            <p:txBody>
              <a:bodyPr>
                <a:normAutofit/>
              </a:bodyPr>
              <a:lstStyle/>
              <a:p>
                <a:pPr>
                  <a:buFont typeface="Wingdings" charset="2"/>
                  <a:buChar char="Ø"/>
                </a:pPr>
                <a:r>
                  <a:rPr lang="zh-CN" altLang="en-US" sz="2000" dirty="0"/>
                  <a:t> </a:t>
                </a:r>
                <a:r>
                  <a:rPr lang="en-US" sz="2000" dirty="0"/>
                  <a:t>By combining word vectors relevant to this dimensions, the corresponding dimensions can be further constructed.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altLang="zh-CN" sz="2000" dirty="0"/>
                  <a:t>Ex</a:t>
                </a:r>
                <a:r>
                  <a:rPr lang="en-US" sz="2000" dirty="0"/>
                  <a:t>amples of the dimensions </a:t>
                </a:r>
                <a:r>
                  <a:rPr lang="en-US" altLang="zh-CN" sz="2000" dirty="0"/>
                  <a:t>that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help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explain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analyst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forecast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revisions: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Market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sentiment,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Macroeconomic uncertainty and cyclicality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Information Uncertainty</a:t>
                </a:r>
                <a:r>
                  <a:rPr lang="en-US" altLang="zh-CN" sz="2000" dirty="0"/>
                  <a:t>.</a:t>
                </a:r>
                <a:endParaRPr lang="en-US" sz="2000" dirty="0"/>
              </a:p>
              <a:p>
                <a:pPr>
                  <a:buFont typeface="Wingdings" charset="2"/>
                  <a:buChar char="Ø"/>
                </a:pPr>
                <a:r>
                  <a:rPr lang="en-US" sz="2000" dirty="0"/>
                  <a:t>For example, an approximation of the positivity dimension can be captured not only by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𝑔𝑜𝑜𝑑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𝑏𝑎𝑑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but also by any other pairs of words whose semantic difference corresponds to the same cultural dimension of interests, like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𝑏𝑒𝑠𝑡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𝑤𝑜𝑟𝑠𝑡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𝑎𝑤𝑒𝑠𝑜𝑚𝑒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𝑎𝑤𝑓𝑢𝑙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221" y="1742303"/>
                <a:ext cx="6068650" cy="4724758"/>
              </a:xfrm>
              <a:blipFill>
                <a:blip r:embed="rId2"/>
                <a:stretch>
                  <a:fillRect l="-1461" t="-1340" r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" r="40608" b="2323"/>
          <a:stretch/>
        </p:blipFill>
        <p:spPr>
          <a:xfrm>
            <a:off x="6561438" y="1742303"/>
            <a:ext cx="5334000" cy="43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9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EC5-93E9-BC48-8778-AC3B8D0D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EF173-D41D-7540-B04B-EEF99597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57" y="2335310"/>
            <a:ext cx="9233055" cy="4023360"/>
          </a:xfrm>
        </p:spPr>
        <p:txBody>
          <a:bodyPr>
            <a:normAutofit/>
          </a:bodyPr>
          <a:lstStyle/>
          <a:p>
            <a:r>
              <a:rPr lang="en-US" sz="2800" dirty="0"/>
              <a:t>- Perform Topic Modeling on 2021/09 data for illustration</a:t>
            </a:r>
          </a:p>
          <a:p>
            <a:r>
              <a:rPr lang="en-US" sz="2800" dirty="0"/>
              <a:t>- Use </a:t>
            </a:r>
            <a:r>
              <a:rPr lang="en-US" sz="2800" dirty="0" err="1"/>
              <a:t>scikit</a:t>
            </a:r>
            <a:r>
              <a:rPr lang="en-US" sz="2800" dirty="0"/>
              <a:t>-learn </a:t>
            </a:r>
            <a:r>
              <a:rPr lang="en-US" sz="2800" dirty="0" err="1"/>
              <a:t>CountVectorizer</a:t>
            </a:r>
            <a:r>
              <a:rPr lang="en-US" sz="2800" dirty="0"/>
              <a:t> to produce token-documentation matrix</a:t>
            </a:r>
          </a:p>
          <a:p>
            <a:r>
              <a:rPr lang="en-US" sz="2800" dirty="0"/>
              <a:t>- Use the </a:t>
            </a:r>
            <a:r>
              <a:rPr lang="en-US" sz="2800" dirty="0" err="1"/>
              <a:t>sklearn.decomposition.NMF</a:t>
            </a:r>
            <a:r>
              <a:rPr lang="en-US" sz="2800" dirty="0"/>
              <a:t> for topic modeling, which is believed to be more coherent than the LDA models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000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714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华文仿宋</vt:lpstr>
      <vt:lpstr>Arial</vt:lpstr>
      <vt:lpstr>Calibri</vt:lpstr>
      <vt:lpstr>Cambria Math</vt:lpstr>
      <vt:lpstr>Mangal</vt:lpstr>
      <vt:lpstr>Tw Cen MT</vt:lpstr>
      <vt:lpstr>Tw Cen MT Condensed</vt:lpstr>
      <vt:lpstr>Wingdings</vt:lpstr>
      <vt:lpstr>Wingdings 3</vt:lpstr>
      <vt:lpstr>Integral</vt:lpstr>
      <vt:lpstr>PowerPoint Presentation</vt:lpstr>
      <vt:lpstr>Social Science Question-  Explaining Analyst Forecast Revision </vt:lpstr>
      <vt:lpstr>Research Design and Workflow </vt:lpstr>
      <vt:lpstr>Data</vt:lpstr>
      <vt:lpstr>Large-scale computing Methods</vt:lpstr>
      <vt:lpstr>Multiprocessing Pool</vt:lpstr>
      <vt:lpstr>Word Embedding Models : Word2Vec </vt:lpstr>
      <vt:lpstr>Identifying Cultural Dimensions </vt:lpstr>
      <vt:lpstr>Topic Modeling</vt:lpstr>
      <vt:lpstr>Topic modeling – Results1</vt:lpstr>
      <vt:lpstr>Topic modeling – Results2</vt:lpstr>
      <vt:lpstr>Topic modeling – Results3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Determinants of Analyst Forecast Revisions -Exploratory analysis through Word embeddings and Topic modelings</dc:title>
  <dc:creator>995114878@qq.com</dc:creator>
  <cp:lastModifiedBy>Microsoft Office User</cp:lastModifiedBy>
  <cp:revision>30</cp:revision>
  <dcterms:created xsi:type="dcterms:W3CDTF">2021-12-11T15:16:11Z</dcterms:created>
  <dcterms:modified xsi:type="dcterms:W3CDTF">2021-12-11T17:54:54Z</dcterms:modified>
</cp:coreProperties>
</file>