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2018/01/26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推荐系统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系统开发团队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算法团队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27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整体框架</a:t>
            </a:r>
            <a:endParaRPr lang="en-US" altLang="zh-CN" dirty="0" smtClean="0"/>
          </a:p>
          <a:p>
            <a:r>
              <a:rPr lang="en-US" altLang="zh-CN" dirty="0" smtClean="0"/>
              <a:t>Rec-app</a:t>
            </a:r>
            <a:r>
              <a:rPr lang="zh-CN" altLang="en-US" dirty="0"/>
              <a:t>推荐模型系统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37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快速响应业务方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精</a:t>
            </a:r>
            <a:r>
              <a:rPr lang="zh-CN" altLang="en-US" dirty="0" smtClean="0"/>
              <a:t>准推荐</a:t>
            </a:r>
            <a:endParaRPr lang="en-US" altLang="zh-CN" dirty="0" smtClean="0"/>
          </a:p>
          <a:p>
            <a:r>
              <a:rPr lang="zh-CN" altLang="en-US" dirty="0" smtClean="0"/>
              <a:t>效果评估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55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279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整体</a:t>
            </a:r>
            <a:r>
              <a:rPr lang="zh-CN" altLang="en-US" dirty="0"/>
              <a:t>框架</a:t>
            </a:r>
          </a:p>
        </p:txBody>
      </p:sp>
      <p:sp>
        <p:nvSpPr>
          <p:cNvPr id="5" name="椭圆 4"/>
          <p:cNvSpPr/>
          <p:nvPr/>
        </p:nvSpPr>
        <p:spPr>
          <a:xfrm>
            <a:off x="179512" y="3356992"/>
            <a:ext cx="72008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流量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475656" y="1772816"/>
            <a:ext cx="1207194" cy="4104456"/>
            <a:chOff x="1564606" y="1196752"/>
            <a:chExt cx="1207194" cy="4104456"/>
          </a:xfrm>
        </p:grpSpPr>
        <p:grpSp>
          <p:nvGrpSpPr>
            <p:cNvPr id="10" name="组合 9"/>
            <p:cNvGrpSpPr/>
            <p:nvPr/>
          </p:nvGrpSpPr>
          <p:grpSpPr>
            <a:xfrm>
              <a:off x="1564606" y="1196752"/>
              <a:ext cx="1207194" cy="4104456"/>
              <a:chOff x="1547663" y="1196752"/>
              <a:chExt cx="1080121" cy="410445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47664" y="1196752"/>
                <a:ext cx="1080120" cy="41044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47663" y="1268760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/>
                  <a:t>流量分配系统</a:t>
                </a:r>
                <a:endParaRPr lang="zh-CN" altLang="en-US" sz="12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3207" y="1772816"/>
              <a:ext cx="936104" cy="1728192"/>
              <a:chOff x="1683207" y="1772816"/>
              <a:chExt cx="936104" cy="201622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683207" y="1772816"/>
                <a:ext cx="936104" cy="2016224"/>
              </a:xfrm>
              <a:prstGeom prst="rect">
                <a:avLst/>
              </a:prstGeom>
              <a:noFill/>
              <a:ln w="127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763687" y="1916832"/>
                <a:ext cx="8556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 smtClean="0"/>
                  <a:t>静态分配</a:t>
                </a:r>
                <a:endParaRPr lang="zh-CN" altLang="en-US" sz="11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63687" y="2276872"/>
              <a:ext cx="792089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固定分配</a:t>
              </a:r>
              <a:endParaRPr lang="zh-CN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3688" y="2591326"/>
              <a:ext cx="792089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随机分配</a:t>
              </a:r>
              <a:endParaRPr lang="zh-CN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63688" y="2924944"/>
              <a:ext cx="792089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强制分配</a:t>
              </a:r>
              <a:endParaRPr lang="zh-CN" altLang="en-US" sz="1100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691680" y="3645024"/>
              <a:ext cx="936104" cy="1368152"/>
              <a:chOff x="1683207" y="1772816"/>
              <a:chExt cx="936104" cy="201622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683207" y="1772816"/>
                <a:ext cx="936104" cy="2016224"/>
              </a:xfrm>
              <a:prstGeom prst="rect">
                <a:avLst/>
              </a:prstGeom>
              <a:noFill/>
              <a:ln w="127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63687" y="1916832"/>
                <a:ext cx="855623" cy="38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 smtClean="0"/>
                  <a:t>动态分配</a:t>
                </a:r>
                <a:endParaRPr lang="zh-CN" altLang="en-US" sz="11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763688" y="4031486"/>
              <a:ext cx="792089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算法分配</a:t>
              </a:r>
              <a:endParaRPr lang="zh-CN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3688" y="4365104"/>
              <a:ext cx="792089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效果</a:t>
              </a:r>
              <a:r>
                <a:rPr lang="zh-CN" altLang="en-US" sz="1100" dirty="0" smtClean="0"/>
                <a:t>分配</a:t>
              </a:r>
              <a:endParaRPr lang="zh-CN" altLang="en-US" sz="1100" dirty="0"/>
            </a:p>
          </p:txBody>
        </p:sp>
      </p:grpSp>
      <p:sp>
        <p:nvSpPr>
          <p:cNvPr id="23" name="右箭头 22"/>
          <p:cNvSpPr/>
          <p:nvPr/>
        </p:nvSpPr>
        <p:spPr>
          <a:xfrm>
            <a:off x="971600" y="3199565"/>
            <a:ext cx="360040" cy="10208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5200927" y="1772816"/>
            <a:ext cx="1368152" cy="4104456"/>
            <a:chOff x="5940152" y="1556792"/>
            <a:chExt cx="1368152" cy="4104456"/>
          </a:xfrm>
        </p:grpSpPr>
        <p:sp>
          <p:nvSpPr>
            <p:cNvPr id="51" name="矩形 50"/>
            <p:cNvSpPr/>
            <p:nvPr/>
          </p:nvSpPr>
          <p:spPr>
            <a:xfrm>
              <a:off x="5940152" y="1556792"/>
              <a:ext cx="1368152" cy="41044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75321" y="170080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效果系统</a:t>
              </a:r>
              <a:endParaRPr lang="zh-CN" altLang="en-US" sz="12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084168" y="2204864"/>
              <a:ext cx="1080120" cy="1728192"/>
            </a:xfrm>
            <a:prstGeom prst="rect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56176" y="2404393"/>
              <a:ext cx="936105" cy="430887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埋点数据同步</a:t>
              </a:r>
              <a:endParaRPr lang="zh-CN" altLang="en-US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56176" y="2996952"/>
              <a:ext cx="936105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数据分析</a:t>
              </a:r>
              <a:endParaRPr lang="zh-CN" alt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56176" y="3468833"/>
              <a:ext cx="936105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数据报表</a:t>
              </a:r>
              <a:endParaRPr lang="zh-CN" altLang="en-US" sz="11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84168" y="4077072"/>
              <a:ext cx="1080120" cy="1440160"/>
            </a:xfrm>
            <a:prstGeom prst="rect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56176" y="4247510"/>
              <a:ext cx="936105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报表</a:t>
              </a:r>
              <a:r>
                <a:rPr lang="zh-CN" altLang="en-US" sz="1100" dirty="0"/>
                <a:t>推送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56176" y="4607550"/>
              <a:ext cx="936105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分流策略</a:t>
              </a:r>
              <a:endParaRPr lang="zh-CN" altLang="en-US" sz="1100" dirty="0"/>
            </a:p>
          </p:txBody>
        </p:sp>
      </p:grpSp>
      <p:cxnSp>
        <p:nvCxnSpPr>
          <p:cNvPr id="66" name="肘形连接符 65"/>
          <p:cNvCxnSpPr>
            <a:stCxn id="62" idx="2"/>
            <a:endCxn id="4" idx="2"/>
          </p:cNvCxnSpPr>
          <p:nvPr/>
        </p:nvCxnSpPr>
        <p:spPr>
          <a:xfrm rot="5400000">
            <a:off x="3586085" y="3578353"/>
            <a:ext cx="792088" cy="3805750"/>
          </a:xfrm>
          <a:prstGeom prst="bentConnector3">
            <a:avLst>
              <a:gd name="adj1" fmla="val 1288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右箭头 66"/>
          <p:cNvSpPr/>
          <p:nvPr/>
        </p:nvSpPr>
        <p:spPr>
          <a:xfrm>
            <a:off x="4716016" y="3266780"/>
            <a:ext cx="360040" cy="10208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3326959" y="1772816"/>
            <a:ext cx="1317050" cy="4104456"/>
            <a:chOff x="3635896" y="1556792"/>
            <a:chExt cx="1512168" cy="4104456"/>
          </a:xfrm>
        </p:grpSpPr>
        <p:grpSp>
          <p:nvGrpSpPr>
            <p:cNvPr id="28" name="组合 27"/>
            <p:cNvGrpSpPr/>
            <p:nvPr/>
          </p:nvGrpSpPr>
          <p:grpSpPr>
            <a:xfrm>
              <a:off x="3635896" y="1556792"/>
              <a:ext cx="1512168" cy="4104456"/>
              <a:chOff x="3059832" y="1556792"/>
              <a:chExt cx="1512168" cy="410445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059832" y="1556792"/>
                <a:ext cx="1512168" cy="41044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03848" y="1628800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Rec-app</a:t>
                </a:r>
                <a:r>
                  <a:rPr lang="zh-CN" altLang="en-US" sz="1200" dirty="0" smtClean="0"/>
                  <a:t>推荐模型系统</a:t>
                </a:r>
                <a:endParaRPr lang="zh-CN" altLang="en-US" sz="12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779912" y="2119445"/>
              <a:ext cx="1202799" cy="1728192"/>
              <a:chOff x="3779912" y="2119445"/>
              <a:chExt cx="1202799" cy="172819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932401" y="2276872"/>
                <a:ext cx="8556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 smtClean="0"/>
                  <a:t>人工模型</a:t>
                </a:r>
                <a:endParaRPr lang="zh-CN" altLang="en-US" sz="1100" dirty="0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3779912" y="2119445"/>
                <a:ext cx="1202799" cy="1728192"/>
                <a:chOff x="3779912" y="2119445"/>
                <a:chExt cx="1202799" cy="1728192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3779912" y="2119445"/>
                  <a:ext cx="1202799" cy="1728192"/>
                </a:xfrm>
                <a:prstGeom prst="rect">
                  <a:avLst/>
                </a:prstGeom>
                <a:noFill/>
                <a:ln w="12700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32403" y="2636912"/>
                  <a:ext cx="999637" cy="261610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业务模型</a:t>
                  </a:r>
                  <a:r>
                    <a:rPr lang="en-US" altLang="zh-CN" sz="1100" dirty="0" smtClean="0"/>
                    <a:t>1</a:t>
                  </a:r>
                  <a:endParaRPr lang="zh-CN" altLang="en-US" sz="11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932403" y="3023374"/>
                  <a:ext cx="999636" cy="261610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业务模型</a:t>
                  </a:r>
                  <a:r>
                    <a:rPr lang="en-US" altLang="zh-CN" sz="1100" dirty="0" smtClean="0"/>
                    <a:t>2</a:t>
                  </a:r>
                  <a:endParaRPr lang="zh-CN" altLang="en-US" sz="11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932403" y="3383414"/>
                  <a:ext cx="999636" cy="261610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业务模型</a:t>
                  </a:r>
                  <a:r>
                    <a:rPr lang="en-US" altLang="zh-CN" sz="1100" dirty="0" smtClean="0"/>
                    <a:t>3</a:t>
                  </a:r>
                  <a:endParaRPr lang="zh-CN" altLang="en-US" sz="1100" dirty="0"/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4004409" y="4175502"/>
              <a:ext cx="855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算法</a:t>
              </a:r>
              <a:r>
                <a:rPr lang="zh-CN" altLang="en-US" sz="1100" dirty="0" smtClean="0"/>
                <a:t>模型</a:t>
              </a:r>
              <a:endParaRPr lang="zh-CN" altLang="en-US" sz="11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851920" y="4004359"/>
              <a:ext cx="1130790" cy="1512873"/>
            </a:xfrm>
            <a:prstGeom prst="rect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30624" y="4581128"/>
              <a:ext cx="1001414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算法模型</a:t>
              </a:r>
              <a:r>
                <a:rPr lang="en-US" altLang="zh-CN" sz="1100" dirty="0" smtClean="0"/>
                <a:t>1</a:t>
              </a:r>
              <a:endParaRPr lang="zh-CN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32404" y="5050498"/>
              <a:ext cx="999635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算法模型</a:t>
              </a:r>
              <a:r>
                <a:rPr lang="en-US" altLang="zh-CN" sz="1100" dirty="0" smtClean="0"/>
                <a:t>2</a:t>
              </a:r>
              <a:endParaRPr lang="zh-CN" altLang="en-US" sz="1100" dirty="0"/>
            </a:p>
          </p:txBody>
        </p:sp>
      </p:grpSp>
      <p:sp>
        <p:nvSpPr>
          <p:cNvPr id="48" name="右箭头 47"/>
          <p:cNvSpPr/>
          <p:nvPr/>
        </p:nvSpPr>
        <p:spPr>
          <a:xfrm>
            <a:off x="2701341" y="2924944"/>
            <a:ext cx="883865" cy="1014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2699792" y="3327594"/>
            <a:ext cx="883865" cy="1014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2699792" y="4911770"/>
            <a:ext cx="883865" cy="1014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948264" y="1772816"/>
            <a:ext cx="1368152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092279" y="2492896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动态标签计算</a:t>
            </a:r>
            <a:endParaRPr lang="zh-CN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164288" y="191683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Comp-app</a:t>
            </a:r>
            <a:endParaRPr lang="zh-CN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092280" y="2879358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静态标签计算</a:t>
            </a:r>
            <a:endParaRPr lang="zh-CN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7092280" y="3239398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属性</a:t>
            </a:r>
            <a:r>
              <a:rPr lang="zh-CN" altLang="en-US" sz="1100" dirty="0" smtClean="0"/>
              <a:t>标签</a:t>
            </a:r>
            <a:endParaRPr lang="zh-CN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7092280" y="3573016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产品索引</a:t>
            </a:r>
            <a:endParaRPr lang="zh-CN" altLang="en-US" sz="1100" dirty="0"/>
          </a:p>
        </p:txBody>
      </p:sp>
      <p:cxnSp>
        <p:nvCxnSpPr>
          <p:cNvPr id="81" name="肘形连接符 80"/>
          <p:cNvCxnSpPr>
            <a:stCxn id="74" idx="0"/>
            <a:endCxn id="4" idx="0"/>
          </p:cNvCxnSpPr>
          <p:nvPr/>
        </p:nvCxnSpPr>
        <p:spPr>
          <a:xfrm rot="16200000" flipV="1">
            <a:off x="4855797" y="-1003727"/>
            <a:ext cx="12700" cy="555308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4" idx="0"/>
            <a:endCxn id="25" idx="0"/>
          </p:cNvCxnSpPr>
          <p:nvPr/>
        </p:nvCxnSpPr>
        <p:spPr>
          <a:xfrm rot="16200000" flipV="1">
            <a:off x="5808912" y="-50612"/>
            <a:ext cx="12700" cy="3646856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74" idx="0"/>
            <a:endCxn id="51" idx="0"/>
          </p:cNvCxnSpPr>
          <p:nvPr/>
        </p:nvCxnSpPr>
        <p:spPr>
          <a:xfrm rot="16200000" flipV="1">
            <a:off x="6758672" y="899147"/>
            <a:ext cx="12700" cy="1747337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25063" y="1196752"/>
            <a:ext cx="102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辅助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915816" y="616530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影响</a:t>
            </a:r>
          </a:p>
        </p:txBody>
      </p:sp>
    </p:spTree>
    <p:extLst>
      <p:ext uri="{BB962C8B-B14F-4D97-AF65-F5344CB8AC3E}">
        <p14:creationId xmlns:p14="http://schemas.microsoft.com/office/powerpoint/2010/main" val="315910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3284984"/>
            <a:ext cx="7200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用户请求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619672" y="1412776"/>
            <a:ext cx="1368152" cy="4320480"/>
            <a:chOff x="1403648" y="1412776"/>
            <a:chExt cx="1368152" cy="4320480"/>
          </a:xfrm>
        </p:grpSpPr>
        <p:sp>
          <p:nvSpPr>
            <p:cNvPr id="4" name="矩形 3"/>
            <p:cNvSpPr/>
            <p:nvPr/>
          </p:nvSpPr>
          <p:spPr>
            <a:xfrm>
              <a:off x="1403648" y="1412776"/>
              <a:ext cx="1368152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47664" y="14847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大类召回</a:t>
              </a:r>
              <a:endParaRPr lang="zh-CN" altLang="en-US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75656" y="1916832"/>
              <a:ext cx="1224136" cy="1620001"/>
              <a:chOff x="1475656" y="2348880"/>
              <a:chExt cx="1224136" cy="16200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75656" y="2348880"/>
                <a:ext cx="1224136" cy="1620001"/>
              </a:xfrm>
              <a:prstGeom prst="rect">
                <a:avLst/>
              </a:prstGeom>
              <a:noFill/>
              <a:ln w="127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47665" y="2492896"/>
                <a:ext cx="1080120" cy="26161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 smtClean="0"/>
                  <a:t>大类分配</a:t>
                </a:r>
                <a:endParaRPr lang="zh-CN" altLang="en-US" sz="11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47665" y="2879358"/>
                <a:ext cx="1080120" cy="26161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 smtClean="0"/>
                  <a:t>大类</a:t>
                </a:r>
                <a:r>
                  <a:rPr lang="zh-CN" altLang="en-US" sz="1100" dirty="0"/>
                  <a:t>条件</a:t>
                </a:r>
                <a:r>
                  <a:rPr lang="zh-CN" altLang="en-US" sz="1100" dirty="0" smtClean="0"/>
                  <a:t>限制</a:t>
                </a:r>
                <a:endParaRPr lang="zh-CN" altLang="en-US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47664" y="3239398"/>
                <a:ext cx="1080120" cy="26161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 smtClean="0"/>
                  <a:t>大类内部顺序</a:t>
                </a:r>
                <a:endParaRPr lang="zh-CN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47664" y="3599438"/>
                <a:ext cx="1080120" cy="26161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 smtClean="0"/>
                  <a:t>大类产品个数</a:t>
                </a:r>
                <a:endParaRPr lang="zh-CN" altLang="en-US" sz="1100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475656" y="3631879"/>
              <a:ext cx="1224136" cy="18133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7664" y="4031486"/>
              <a:ext cx="1080120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排序规则</a:t>
              </a:r>
              <a:r>
                <a:rPr lang="en-US" altLang="zh-CN" sz="1100" dirty="0" smtClean="0"/>
                <a:t>\</a:t>
              </a:r>
              <a:r>
                <a:rPr lang="zh-CN" altLang="en-US" sz="1100" dirty="0" smtClean="0"/>
                <a:t>算法</a:t>
              </a:r>
              <a:endParaRPr lang="zh-CN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47666" y="3710581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内排序</a:t>
              </a:r>
              <a:endParaRPr lang="zh-CN" altLang="en-US" sz="16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24376" y="1412776"/>
            <a:ext cx="1451681" cy="4320480"/>
            <a:chOff x="3635896" y="1412776"/>
            <a:chExt cx="1800200" cy="4320480"/>
          </a:xfrm>
        </p:grpSpPr>
        <p:sp>
          <p:nvSpPr>
            <p:cNvPr id="15" name="矩形 14"/>
            <p:cNvSpPr/>
            <p:nvPr/>
          </p:nvSpPr>
          <p:spPr>
            <a:xfrm>
              <a:off x="3635896" y="1412776"/>
              <a:ext cx="1800200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7904" y="148478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外</a:t>
              </a:r>
              <a:r>
                <a:rPr lang="zh-CN" altLang="en-US" dirty="0" smtClean="0"/>
                <a:t>排规则</a:t>
              </a:r>
              <a:r>
                <a:rPr lang="en-US" altLang="zh-CN" dirty="0" smtClean="0"/>
                <a:t>\</a:t>
              </a:r>
              <a:r>
                <a:rPr lang="zh-CN" altLang="en-US" dirty="0" smtClean="0"/>
                <a:t>算法</a:t>
              </a:r>
              <a:endParaRPr lang="zh-CN" altLang="en-US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5940152" y="1412776"/>
            <a:ext cx="1512168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标题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Rec-app</a:t>
            </a:r>
            <a:r>
              <a:rPr lang="zh-CN" altLang="en-US" dirty="0"/>
              <a:t>推荐模型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-</a:t>
            </a:r>
            <a:r>
              <a:rPr lang="zh-CN" altLang="en-US" sz="2800" dirty="0" smtClean="0"/>
              <a:t>详细过程</a:t>
            </a:r>
            <a:endParaRPr lang="zh-CN" alt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6012160" y="15567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rcmd</a:t>
            </a:r>
            <a:r>
              <a:rPr lang="en-US" altLang="zh-CN" dirty="0" smtClean="0"/>
              <a:t>-app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84168" y="2213248"/>
            <a:ext cx="1080120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结果适配</a:t>
            </a:r>
            <a:endParaRPr lang="zh-CN" altLang="en-US" sz="1100" dirty="0"/>
          </a:p>
        </p:txBody>
      </p:sp>
      <p:sp>
        <p:nvSpPr>
          <p:cNvPr id="45" name="右箭头 44"/>
          <p:cNvSpPr/>
          <p:nvPr/>
        </p:nvSpPr>
        <p:spPr>
          <a:xfrm>
            <a:off x="1187624" y="3536833"/>
            <a:ext cx="288032" cy="26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3203848" y="3501008"/>
            <a:ext cx="288032" cy="26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5436096" y="3501007"/>
            <a:ext cx="288032" cy="261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肘形连接符 48"/>
          <p:cNvCxnSpPr>
            <a:stCxn id="39" idx="2"/>
            <a:endCxn id="3" idx="2"/>
          </p:cNvCxnSpPr>
          <p:nvPr/>
        </p:nvCxnSpPr>
        <p:spPr>
          <a:xfrm rot="5400000" flipH="1">
            <a:off x="2825806" y="1862826"/>
            <a:ext cx="1656184" cy="6084676"/>
          </a:xfrm>
          <a:prstGeom prst="bentConnector3">
            <a:avLst>
              <a:gd name="adj1" fmla="val -1380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9912" y="2447310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动态标签</a:t>
            </a:r>
            <a:endParaRPr lang="zh-CN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779912" y="2879358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静态标签</a:t>
            </a:r>
            <a:endParaRPr lang="zh-CN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3311406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属性</a:t>
            </a:r>
            <a:r>
              <a:rPr lang="zh-CN" altLang="en-US" sz="1100" dirty="0" smtClean="0"/>
              <a:t>标签</a:t>
            </a:r>
            <a:endParaRPr lang="zh-CN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1763688" y="4391526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动态标签</a:t>
            </a:r>
            <a:endParaRPr lang="zh-CN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1763688" y="4751566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静态标签</a:t>
            </a:r>
            <a:endParaRPr lang="zh-CN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1763688" y="5085184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属性</a:t>
            </a:r>
            <a:r>
              <a:rPr lang="zh-CN" altLang="en-US" sz="1100" dirty="0" smtClean="0"/>
              <a:t>标签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605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Rec-app</a:t>
            </a:r>
            <a:r>
              <a:rPr lang="zh-CN" altLang="en-US" dirty="0"/>
              <a:t>推荐模型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-</a:t>
            </a:r>
            <a:r>
              <a:rPr lang="zh-CN" altLang="en-US" sz="2800" dirty="0" smtClean="0"/>
              <a:t>配置模型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539552" y="1557472"/>
            <a:ext cx="1800200" cy="2631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629371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系统级配置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3568" y="2072980"/>
            <a:ext cx="1440160" cy="121719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576" y="2223405"/>
            <a:ext cx="1296144" cy="430887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全局大类白名单（支持大类）</a:t>
            </a:r>
            <a:endParaRPr lang="zh-CN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2724880"/>
            <a:ext cx="1296144" cy="430887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全局大类黑名单（支持</a:t>
            </a:r>
            <a:r>
              <a:rPr lang="en-US" altLang="zh-CN" sz="1100" dirty="0" err="1" smtClean="0"/>
              <a:t>productId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683568" y="3425484"/>
            <a:ext cx="1440160" cy="594379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3588976"/>
            <a:ext cx="1296144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分流配置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627784" y="1556792"/>
            <a:ext cx="4536504" cy="387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1800" y="1628691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场景级配置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46594" y="2409855"/>
            <a:ext cx="1365365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大类配置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2771800" y="2060848"/>
            <a:ext cx="1512168" cy="318431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2132856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大类白名单</a:t>
            </a:r>
            <a:r>
              <a:rPr lang="zh-CN" altLang="en-US" sz="1200" dirty="0" smtClean="0"/>
              <a:t>配置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843808" y="2735342"/>
            <a:ext cx="1365365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产品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大类组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配置</a:t>
            </a:r>
            <a:endParaRPr lang="zh-CN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7945" y="3079512"/>
            <a:ext cx="1365365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个数（多样化）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2857946" y="3425484"/>
            <a:ext cx="1351228" cy="165970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915816" y="3584049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限制条件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987824" y="3959478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动态标签</a:t>
            </a:r>
            <a:endParaRPr lang="zh-CN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7825" y="4319518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静态标签</a:t>
            </a:r>
            <a:endParaRPr lang="zh-CN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987825" y="4679558"/>
            <a:ext cx="1080121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属性</a:t>
            </a:r>
            <a:r>
              <a:rPr lang="zh-CN" altLang="en-US" sz="1100" dirty="0" smtClean="0"/>
              <a:t>标签</a:t>
            </a:r>
            <a:endParaRPr lang="zh-CN" altLang="en-US" sz="11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4427984" y="2060848"/>
            <a:ext cx="1296144" cy="1528128"/>
            <a:chOff x="4427984" y="2060848"/>
            <a:chExt cx="1296144" cy="1528128"/>
          </a:xfrm>
        </p:grpSpPr>
        <p:sp>
          <p:nvSpPr>
            <p:cNvPr id="32" name="矩形 31"/>
            <p:cNvSpPr/>
            <p:nvPr/>
          </p:nvSpPr>
          <p:spPr>
            <a:xfrm>
              <a:off x="4427984" y="2060848"/>
              <a:ext cx="1296144" cy="1528128"/>
            </a:xfrm>
            <a:prstGeom prst="rect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9" y="2132856"/>
              <a:ext cx="1080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内排序</a:t>
              </a:r>
              <a:endParaRPr lang="zh-CN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1998" y="2420888"/>
              <a:ext cx="1080121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动态标签</a:t>
              </a:r>
              <a:endParaRPr lang="zh-CN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1999" y="2807350"/>
              <a:ext cx="1080121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静态标签</a:t>
              </a:r>
              <a:endParaRPr lang="zh-CN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1999" y="3167390"/>
              <a:ext cx="1080121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属性</a:t>
              </a:r>
              <a:r>
                <a:rPr lang="zh-CN" altLang="en-US" sz="1100" dirty="0" smtClean="0"/>
                <a:t>标签</a:t>
              </a:r>
              <a:endParaRPr lang="zh-CN" altLang="en-US" sz="11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427984" y="3717032"/>
            <a:ext cx="1296144" cy="1528128"/>
            <a:chOff x="4427984" y="2060848"/>
            <a:chExt cx="1296144" cy="1528128"/>
          </a:xfrm>
        </p:grpSpPr>
        <p:sp>
          <p:nvSpPr>
            <p:cNvPr id="40" name="矩形 39"/>
            <p:cNvSpPr/>
            <p:nvPr/>
          </p:nvSpPr>
          <p:spPr>
            <a:xfrm>
              <a:off x="4427984" y="2060848"/>
              <a:ext cx="1296144" cy="1528128"/>
            </a:xfrm>
            <a:prstGeom prst="rect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4009" y="2132856"/>
              <a:ext cx="1080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外排序</a:t>
              </a:r>
              <a:endParaRPr lang="zh-CN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1998" y="2420888"/>
              <a:ext cx="1080121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动态标签</a:t>
              </a:r>
              <a:endParaRPr lang="zh-CN" alt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1999" y="2807350"/>
              <a:ext cx="1080121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静态标签</a:t>
              </a:r>
              <a:endParaRPr lang="zh-CN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71999" y="3167390"/>
              <a:ext cx="1080121" cy="2616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属性</a:t>
              </a:r>
              <a:r>
                <a:rPr lang="zh-CN" altLang="en-US" sz="1100" dirty="0" smtClean="0"/>
                <a:t>标签</a:t>
              </a:r>
              <a:endParaRPr lang="zh-CN" altLang="en-US" sz="11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940152" y="2087270"/>
            <a:ext cx="1080120" cy="2616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返回结果配置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235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9868"/>
            <a:ext cx="8229600" cy="1143000"/>
          </a:xfrm>
        </p:spPr>
        <p:txBody>
          <a:bodyPr/>
          <a:lstStyle/>
          <a:p>
            <a:r>
              <a:rPr lang="en-US" altLang="zh-CN" dirty="0"/>
              <a:t>Rec-app</a:t>
            </a:r>
            <a:r>
              <a:rPr lang="zh-CN" altLang="en-US" dirty="0"/>
              <a:t>推荐模型系统</a:t>
            </a:r>
            <a:r>
              <a:rPr lang="en-US" altLang="zh-CN" dirty="0" smtClean="0"/>
              <a:t>-</a:t>
            </a:r>
            <a:r>
              <a:rPr lang="zh-CN" altLang="en-US" sz="2800" dirty="0" smtClean="0"/>
              <a:t>人工与智能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781608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人工配置（业务</a:t>
            </a:r>
            <a:r>
              <a:rPr lang="zh-CN" altLang="en-US" dirty="0" smtClean="0">
                <a:solidFill>
                  <a:schemeClr val="tx1"/>
                </a:solidFill>
              </a:rPr>
              <a:t>方）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172562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配置页面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51620" y="3573016"/>
            <a:ext cx="900100" cy="599546"/>
            <a:chOff x="1439652" y="2636232"/>
            <a:chExt cx="900100" cy="599546"/>
          </a:xfrm>
        </p:grpSpPr>
        <p:cxnSp>
          <p:nvCxnSpPr>
            <p:cNvPr id="9" name="直接箭头连接符 8"/>
            <p:cNvCxnSpPr>
              <a:stCxn id="4" idx="2"/>
              <a:endCxn id="7" idx="0"/>
            </p:cNvCxnSpPr>
            <p:nvPr/>
          </p:nvCxnSpPr>
          <p:spPr>
            <a:xfrm>
              <a:off x="1439652" y="2636232"/>
              <a:ext cx="0" cy="59954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47664" y="269894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操作</a:t>
              </a:r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1223791" y="5661928"/>
            <a:ext cx="1980057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配置表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51620" y="4963970"/>
            <a:ext cx="1548172" cy="697958"/>
            <a:chOff x="1439652" y="4027186"/>
            <a:chExt cx="1548172" cy="697958"/>
          </a:xfrm>
        </p:grpSpPr>
        <p:cxnSp>
          <p:nvCxnSpPr>
            <p:cNvPr id="12" name="直接箭头连接符 11"/>
            <p:cNvCxnSpPr>
              <a:stCxn id="7" idx="2"/>
              <a:endCxn id="11" idx="0"/>
            </p:cNvCxnSpPr>
            <p:nvPr/>
          </p:nvCxnSpPr>
          <p:spPr>
            <a:xfrm>
              <a:off x="1439652" y="4027186"/>
              <a:ext cx="1062200" cy="69795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95736" y="421111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生成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2483768" y="2781608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智能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83768" y="4149080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算法</a:t>
            </a:r>
          </a:p>
        </p:txBody>
      </p:sp>
      <p:cxnSp>
        <p:nvCxnSpPr>
          <p:cNvPr id="22" name="直接箭头连接符 21"/>
          <p:cNvCxnSpPr>
            <a:stCxn id="18" idx="2"/>
            <a:endCxn id="19" idx="0"/>
          </p:cNvCxnSpPr>
          <p:nvPr/>
        </p:nvCxnSpPr>
        <p:spPr>
          <a:xfrm>
            <a:off x="3383868" y="357301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1880" y="36357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9" idx="2"/>
            <a:endCxn id="11" idx="0"/>
          </p:cNvCxnSpPr>
          <p:nvPr/>
        </p:nvCxnSpPr>
        <p:spPr>
          <a:xfrm flipH="1">
            <a:off x="2213820" y="4940488"/>
            <a:ext cx="1170048" cy="721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788024" y="5661928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Rec-app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5" idx="1"/>
            <a:endCxn id="11" idx="3"/>
          </p:cNvCxnSpPr>
          <p:nvPr/>
        </p:nvCxnSpPr>
        <p:spPr>
          <a:xfrm flipH="1">
            <a:off x="3203848" y="6057632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77852" y="560508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788024" y="4149760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推荐产品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35" idx="0"/>
            <a:endCxn id="45" idx="2"/>
          </p:cNvCxnSpPr>
          <p:nvPr/>
        </p:nvCxnSpPr>
        <p:spPr>
          <a:xfrm flipV="1">
            <a:off x="5688124" y="4941168"/>
            <a:ext cx="0" cy="720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96136" y="50045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236296" y="4149760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2" idx="1"/>
            <a:endCxn id="45" idx="3"/>
          </p:cNvCxnSpPr>
          <p:nvPr/>
        </p:nvCxnSpPr>
        <p:spPr>
          <a:xfrm flipH="1">
            <a:off x="6588224" y="4545464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11489" y="46524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788024" y="2781608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效果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45" idx="0"/>
            <a:endCxn id="59" idx="2"/>
          </p:cNvCxnSpPr>
          <p:nvPr/>
        </p:nvCxnSpPr>
        <p:spPr>
          <a:xfrm flipV="1">
            <a:off x="5688124" y="3573016"/>
            <a:ext cx="0" cy="5767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03477" y="1340768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效果系统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3" idx="2"/>
            <a:endCxn id="59" idx="3"/>
          </p:cNvCxnSpPr>
          <p:nvPr/>
        </p:nvCxnSpPr>
        <p:spPr>
          <a:xfrm flipH="1">
            <a:off x="6588224" y="2132176"/>
            <a:ext cx="815353" cy="1045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020272" y="24836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收集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815916" y="1340768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报表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63" idx="1"/>
            <a:endCxn id="71" idx="3"/>
          </p:cNvCxnSpPr>
          <p:nvPr/>
        </p:nvCxnSpPr>
        <p:spPr>
          <a:xfrm flipH="1">
            <a:off x="5616116" y="1736472"/>
            <a:ext cx="88736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75385" y="1768614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403648" y="1340768"/>
            <a:ext cx="1800200" cy="791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业务</a:t>
            </a:r>
            <a:r>
              <a:rPr lang="zh-CN" altLang="en-US" dirty="0" smtClean="0">
                <a:solidFill>
                  <a:schemeClr val="tx1"/>
                </a:solidFill>
              </a:rPr>
              <a:t>方、算法团队、开发团队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81" idx="3"/>
            <a:endCxn id="71" idx="1"/>
          </p:cNvCxnSpPr>
          <p:nvPr/>
        </p:nvCxnSpPr>
        <p:spPr>
          <a:xfrm>
            <a:off x="3203848" y="1736472"/>
            <a:ext cx="6120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1" idx="2"/>
            <a:endCxn id="4" idx="0"/>
          </p:cNvCxnSpPr>
          <p:nvPr/>
        </p:nvCxnSpPr>
        <p:spPr>
          <a:xfrm flipH="1">
            <a:off x="1151620" y="2132176"/>
            <a:ext cx="1152128" cy="6494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1" idx="2"/>
            <a:endCxn id="18" idx="0"/>
          </p:cNvCxnSpPr>
          <p:nvPr/>
        </p:nvCxnSpPr>
        <p:spPr>
          <a:xfrm>
            <a:off x="2303748" y="2132176"/>
            <a:ext cx="1080120" cy="6494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91680" y="22675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优化、评价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11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5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274</Words>
  <Application>Microsoft Office PowerPoint</Application>
  <PresentationFormat>全屏显示(4:3)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推荐系统</vt:lpstr>
      <vt:lpstr>目录</vt:lpstr>
      <vt:lpstr>需求</vt:lpstr>
      <vt:lpstr>整体框架</vt:lpstr>
      <vt:lpstr>Rec-app推荐模型系统-详细过程</vt:lpstr>
      <vt:lpstr>Rec-app推荐模型系统-配置模型</vt:lpstr>
      <vt:lpstr>Rec-app推荐模型系统-人工与智能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推荐系统</dc:title>
  <cp:lastModifiedBy>chenty</cp:lastModifiedBy>
  <cp:revision>47</cp:revision>
  <dcterms:modified xsi:type="dcterms:W3CDTF">2018-01-25T20:06:44Z</dcterms:modified>
</cp:coreProperties>
</file>