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58" r:id="rId6"/>
    <p:sldId id="260" r:id="rId7"/>
    <p:sldId id="259" r:id="rId8"/>
    <p:sldId id="261" r:id="rId9"/>
    <p:sldId id="262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76860" y="2085975"/>
            <a:ext cx="13666470" cy="2261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en-US" sz="5400">
                <a:latin typeface="Times New Roman Regular" panose="02020503050405090304" charset="0"/>
                <a:cs typeface="Times New Roman Regular" panose="02020503050405090304" charset="0"/>
              </a:rPr>
              <a:t>On Time or Not?</a:t>
            </a:r>
            <a:r>
              <a:rPr lang="en-US" altLang="en-US" sz="4800">
                <a:latin typeface="Times New Roman Regular" panose="02020503050405090304" charset="0"/>
                <a:cs typeface="Times New Roman Regular" panose="02020503050405090304" charset="0"/>
              </a:rPr>
              <a:t> </a:t>
            </a:r>
            <a:endParaRPr lang="en-US" altLang="en-US" sz="4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4000">
                <a:latin typeface="Times New Roman Regular" panose="02020503050405090304" charset="0"/>
                <a:cs typeface="Times New Roman Regular" panose="02020503050405090304" charset="0"/>
              </a:rPr>
              <a:t>Predicting Delivery Delays in Brazil’s Olist Marketplace</a:t>
            </a:r>
            <a:endParaRPr lang="en-US" altLang="en-US" sz="4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76860" y="4650105"/>
            <a:ext cx="121907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Chentong Hao         </a:t>
            </a:r>
            <a:endParaRPr lang="en-US" altLang="en-US"/>
          </a:p>
          <a:p>
            <a:r>
              <a:rPr lang="en-US" altLang="en-US"/>
              <a:t>Data Science Institute, Brown University </a:t>
            </a:r>
            <a:endParaRPr lang="en-US" altLang="en-US"/>
          </a:p>
          <a:p>
            <a:r>
              <a:rPr lang="en-US" altLang="en-US">
                <a:sym typeface="+mn-ea"/>
              </a:rPr>
              <a:t>https://github.com/chentonghao/Midterm</a:t>
            </a:r>
            <a:r>
              <a:rPr lang="en-US" altLang="en-US"/>
              <a:t>                                                  </a:t>
            </a:r>
            <a:endParaRPr lang="en-US" altLang="en-US"/>
          </a:p>
          <a:p>
            <a:r>
              <a:rPr lang="en-US" altLang="en-US"/>
              <a:t>October 24</a:t>
            </a:r>
            <a:r>
              <a:rPr lang="en-US" altLang="en-US"/>
              <a:t>, 2025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istockphoto-1215138284-612x6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5145" y="959485"/>
            <a:ext cx="3733800" cy="26606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37795" y="1105535"/>
            <a:ext cx="79648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latin typeface="Times New Roman Regular" panose="02020503050405090304" charset="0"/>
                <a:cs typeface="Times New Roman Regular" panose="02020503050405090304" charset="0"/>
              </a:rPr>
              <a:t>Have you ever ordered something online, checked the tracking page five times a day,and still wondered —</a:t>
            </a:r>
            <a:r>
              <a:rPr lang="en-US" altLang="en-US" sz="2000" i="1">
                <a:latin typeface="Times New Roman Italic" panose="02020503050405090304" charset="0"/>
                <a:cs typeface="Times New Roman Italic" panose="02020503050405090304" charset="0"/>
              </a:rPr>
              <a:t> “Why hasn’t my package arrived yet ???” </a:t>
            </a:r>
            <a:endParaRPr lang="en-US" altLang="en-US" sz="2000" i="1">
              <a:latin typeface="Times New Roman Italic" panose="02020503050405090304" charset="0"/>
              <a:cs typeface="Times New Roman Italic" panose="0202050305040509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8590" y="1900555"/>
            <a:ext cx="8421370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sz="2800" b="1">
                <a:solidFill>
                  <a:schemeClr val="accent2"/>
                </a:solidFill>
                <a:latin typeface="Times New Roman Bold" panose="02020503050405090304" charset="0"/>
                <a:cs typeface="Times New Roman Bold" panose="02020503050405090304" charset="0"/>
              </a:rPr>
              <a:t>Problem Definition: </a:t>
            </a:r>
            <a:endParaRPr lang="en-US" sz="2800" b="1">
              <a:solidFill>
                <a:schemeClr val="accent2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pPr>
              <a:lnSpc>
                <a:spcPct val="150000"/>
              </a:lnSpc>
            </a:pPr>
            <a:r>
              <a:rPr lang="en-US" altLang="en-US" sz="2400">
                <a:solidFill>
                  <a:schemeClr val="accent1"/>
                </a:solidFill>
                <a:latin typeface="Times New Roman" panose="02020503050405090304" charset="0"/>
                <a:cs typeface="Times New Roman" panose="02020503050405090304" charset="0"/>
              </a:rPr>
              <a:t>Predict whether an e-commerce order will be delivered on time.</a:t>
            </a:r>
            <a:endParaRPr lang="en-US" altLang="en-US" sz="2400">
              <a:solidFill>
                <a:schemeClr val="accent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70180" y="2958465"/>
            <a:ext cx="12254865" cy="1983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sz="2800" b="1">
                <a:solidFill>
                  <a:schemeClr val="accent2"/>
                </a:solidFill>
                <a:latin typeface="Times New Roman Bold" panose="02020503050405090304" charset="0"/>
                <a:cs typeface="Times New Roman Bold" panose="02020503050405090304" charset="0"/>
              </a:rPr>
              <a:t>Why It Matters:</a:t>
            </a:r>
            <a:endParaRPr lang="en-US" sz="2800" b="1">
              <a:solidFill>
                <a:schemeClr val="accent2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b="1">
                <a:latin typeface="Times New Roman Bold" panose="02020503050405090304" charset="0"/>
                <a:cs typeface="Times New Roman Bold" panose="02020503050405090304" charset="0"/>
              </a:rPr>
              <a:t>Delivery punctuality → key to customer satisfaction</a:t>
            </a:r>
            <a:endParaRPr lang="en-US" altLang="en-US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b="1">
                <a:latin typeface="Times New Roman Bold" panose="02020503050405090304" charset="0"/>
                <a:cs typeface="Times New Roman Bold" panose="02020503050405090304" charset="0"/>
              </a:rPr>
              <a:t>Late orders → harm seller reputation</a:t>
            </a:r>
            <a:endParaRPr lang="en-US" altLang="en-US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b="1">
                <a:latin typeface="Times New Roman Bold" panose="02020503050405090304" charset="0"/>
                <a:cs typeface="Times New Roman Bold" panose="02020503050405090304" charset="0"/>
              </a:rPr>
              <a:t>Accurate delay prediction → optimize logistics operations</a:t>
            </a:r>
            <a:endParaRPr lang="en-US" altLang="en-US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70180" y="4751705"/>
            <a:ext cx="1161097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sz="2800" b="1">
                <a:solidFill>
                  <a:schemeClr val="accent2"/>
                </a:solidFill>
                <a:latin typeface="Times New Roman Bold" panose="02020503050405090304" charset="0"/>
                <a:cs typeface="Times New Roman Bold" panose="02020503050405090304" charset="0"/>
              </a:rPr>
              <a:t>Type of Task: Binary </a:t>
            </a:r>
            <a:r>
              <a:rPr lang="en-US" sz="2800" b="1">
                <a:solidFill>
                  <a:schemeClr val="accent2"/>
                </a:solidFill>
                <a:latin typeface="Times New Roman Bold" panose="02020503050405090304" charset="0"/>
                <a:cs typeface="Times New Roman Bold" panose="02020503050405090304" charset="0"/>
              </a:rPr>
              <a:t>Classification</a:t>
            </a:r>
            <a:endParaRPr lang="en-US" sz="2800" b="1">
              <a:solidFill>
                <a:schemeClr val="accent2"/>
              </a:solidFill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b="1">
                <a:latin typeface="Times New Roman Bold" panose="02020503050405090304" charset="0"/>
                <a:cs typeface="Times New Roman Bold" panose="02020503050405090304" charset="0"/>
              </a:rPr>
              <a:t>Target: is_late</a:t>
            </a:r>
            <a:endParaRPr lang="en-US" altLang="en-US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b="1">
                <a:latin typeface="Times New Roman Bold" panose="02020503050405090304" charset="0"/>
                <a:cs typeface="Times New Roman Bold" panose="02020503050405090304" charset="0"/>
              </a:rPr>
              <a:t>1 → Delivered after estimated date</a:t>
            </a:r>
            <a:endParaRPr lang="en-US" altLang="en-US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b="1">
                <a:latin typeface="Times New Roman Bold" panose="02020503050405090304" charset="0"/>
                <a:cs typeface="Times New Roman Bold" panose="02020503050405090304" charset="0"/>
              </a:rPr>
              <a:t>0 → Delivered on time</a:t>
            </a:r>
            <a:endParaRPr lang="en-US" altLang="en-US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pPr>
              <a:lnSpc>
                <a:spcPct val="150000"/>
              </a:lnSpc>
            </a:pPr>
            <a:endParaRPr lang="en-US" altLang="en-US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1220450" y="864235"/>
            <a:ext cx="11303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/>
              <a:t>🤯</a:t>
            </a:r>
            <a:endParaRPr lang="en-US" sz="5400"/>
          </a:p>
        </p:txBody>
      </p:sp>
      <p:sp>
        <p:nvSpPr>
          <p:cNvPr id="14" name="Text Box 13"/>
          <p:cNvSpPr txBox="1"/>
          <p:nvPr/>
        </p:nvSpPr>
        <p:spPr>
          <a:xfrm>
            <a:off x="170180" y="212090"/>
            <a:ext cx="806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Times New Roman Regular" panose="02020503050405090304" charset="0"/>
                <a:cs typeface="Times New Roman Regular" panose="02020503050405090304" charset="0"/>
              </a:rPr>
              <a:t>1 Problem Introduction</a:t>
            </a:r>
            <a:endParaRPr lang="en-US" sz="3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18" name="Picture 17" descr="633809521badd937dfcabb5d_Delivery Delay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85" y="3932555"/>
            <a:ext cx="493776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70180" y="3906520"/>
            <a:ext cx="4670425" cy="275018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170180" y="212090"/>
            <a:ext cx="806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Times New Roman Regular" panose="02020503050405090304" charset="0"/>
                <a:cs typeface="Times New Roman Regular" panose="02020503050405090304" charset="0"/>
              </a:rPr>
              <a:t>2 Dataset</a:t>
            </a:r>
            <a:endParaRPr lang="en-US" sz="3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4295" y="907415"/>
            <a:ext cx="1167955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sz="2400">
                <a:latin typeface="Times New Roman Regular" panose="02020503050405090304" charset="0"/>
                <a:cs typeface="Times New Roman Regular" panose="02020503050405090304" charset="0"/>
              </a:rPr>
              <a:t>Source: Olist — Brazil’s largest e-commerce platform</a:t>
            </a:r>
            <a:endParaRPr lang="en-US" altLang="en-US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sz="2400">
                <a:latin typeface="Times New Roman Regular" panose="02020503050405090304" charset="0"/>
                <a:cs typeface="Times New Roman Regular" panose="02020503050405090304" charset="0"/>
              </a:rPr>
              <a:t>Public release on Kaggle (Olist data-sharing initiative)</a:t>
            </a:r>
            <a:endParaRPr lang="en-US" altLang="en-US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sz="2400">
                <a:latin typeface="Times New Roman Regular" panose="02020503050405090304" charset="0"/>
                <a:cs typeface="Times New Roman Regular" panose="02020503050405090304" charset="0"/>
              </a:rPr>
              <a:t>Real transactional records from 2016–2018</a:t>
            </a:r>
            <a:endParaRPr lang="en-US" altLang="en-US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sz="2400">
                <a:latin typeface="Times New Roman Regular" panose="02020503050405090304" charset="0"/>
                <a:cs typeface="Times New Roman Regular" panose="02020503050405090304" charset="0"/>
              </a:rPr>
              <a:t>Each row = one real order</a:t>
            </a:r>
            <a:endParaRPr lang="en-US" altLang="en-US" sz="2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840605" y="3735705"/>
            <a:ext cx="49142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rgbClr val="C00000"/>
                </a:solidFill>
                <a:latin typeface="Times New Roman Regular" panose="02020503050405090304" charset="0"/>
                <a:cs typeface="Times New Roman Regular" panose="02020503050405090304" charset="0"/>
              </a:rPr>
              <a:t>Three challenges:</a:t>
            </a:r>
            <a:endParaRPr lang="en-US" sz="4400">
              <a:solidFill>
                <a:srgbClr val="C00000"/>
              </a:solidFill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4866005" y="4674870"/>
            <a:ext cx="7653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sz="2400">
                <a:latin typeface="Times New Roman Regular" panose="02020503050405090304" charset="0"/>
                <a:cs typeface="Times New Roman Regular" panose="02020503050405090304" charset="0"/>
              </a:rPr>
              <a:t>Large: over 100k orders and multiple linked tables.</a:t>
            </a:r>
            <a:endParaRPr lang="en-US" altLang="en-US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sz="2400">
                <a:latin typeface="Times New Roman Regular" panose="02020503050405090304" charset="0"/>
                <a:cs typeface="Times New Roman Regular" panose="02020503050405090304" charset="0"/>
              </a:rPr>
              <a:t>Non-iid : multiple orders come from the same customers</a:t>
            </a:r>
            <a:endParaRPr lang="en-US" altLang="en-US" sz="24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sz="2400">
                <a:latin typeface="Times New Roman Regular" panose="02020503050405090304" charset="0"/>
                <a:cs typeface="Times New Roman Regular" panose="02020503050405090304" charset="0"/>
              </a:rPr>
              <a:t>Some tables contain missing values.</a:t>
            </a:r>
            <a:endParaRPr lang="en-US" altLang="en-US" sz="2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17" name="Picture 16" descr="/Users/hct/Library/Containers/com.kingsoft.wpsoffice.mac/Data/tmp/picturecompress_20251019183708/output_1.pngoutput_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385" y="907415"/>
            <a:ext cx="4355465" cy="23069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1510" y="844550"/>
            <a:ext cx="8348345" cy="52565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270375" y="621284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latin typeface="Times New Roman Bold" panose="02020503050405090304" charset="0"/>
                <a:cs typeface="Times New Roman Bold" panose="02020503050405090304" charset="0"/>
              </a:rPr>
              <a:t>A strong class imbalance</a:t>
            </a:r>
            <a:endParaRPr lang="en-US" altLang="en-US" sz="2400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endParaRPr lang="en-US" altLang="en-US" sz="2400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70180" y="212090"/>
            <a:ext cx="806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Times New Roman Regular" panose="02020503050405090304" charset="0"/>
                <a:cs typeface="Times New Roman Regular" panose="02020503050405090304" charset="0"/>
              </a:rPr>
              <a:t>3 ED</a:t>
            </a:r>
            <a:r>
              <a:rPr lang="en-US" sz="3600">
                <a:latin typeface="Times New Roman Regular" panose="02020503050405090304" charset="0"/>
                <a:cs typeface="Times New Roman Regular" panose="02020503050405090304" charset="0"/>
              </a:rPr>
              <a:t>A</a:t>
            </a:r>
            <a:endParaRPr lang="en-US" sz="3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54795" cy="51085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983345" y="2648585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b="1"/>
              <a:t>Delay peaks in March–April </a:t>
            </a:r>
            <a:endParaRPr lang="en-US" altLang="en-US" b="1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b="1"/>
              <a:t>Lowest delay around June</a:t>
            </a:r>
            <a:endParaRPr lang="en-US" altLang="en-US" b="1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b="1"/>
              <a:t>Second spike in November </a:t>
            </a:r>
            <a:endParaRPr lang="en-US" altLang="en-US" b="1"/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b="1"/>
              <a:t>Holiday Possible cause?</a:t>
            </a:r>
            <a:endParaRPr lang="en-US" alt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170180" y="212090"/>
            <a:ext cx="806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Times New Roman Regular" panose="02020503050405090304" charset="0"/>
                <a:cs typeface="Times New Roman Regular" panose="02020503050405090304" charset="0"/>
              </a:rPr>
              <a:t>3 ED</a:t>
            </a:r>
            <a:r>
              <a:rPr lang="en-US" sz="3600">
                <a:latin typeface="Times New Roman Regular" panose="02020503050405090304" charset="0"/>
                <a:cs typeface="Times New Roman Regular" panose="02020503050405090304" charset="0"/>
              </a:rPr>
              <a:t>A</a:t>
            </a:r>
            <a:endParaRPr lang="en-US" sz="3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5050" y="700405"/>
            <a:ext cx="7555230" cy="48660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796030" y="5454650"/>
            <a:ext cx="572262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b="1"/>
              <a:t>Cross-state orders → higher delay rate</a:t>
            </a:r>
            <a:endParaRPr lang="en-US" altLang="en-US" b="1"/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b="1"/>
              <a:t>Same-state orders → fewer delays</a:t>
            </a:r>
            <a:endParaRPr lang="en-US" altLang="en-US" b="1"/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en-US" b="1"/>
              <a:t>Shipping distance likely main factor</a:t>
            </a:r>
            <a:endParaRPr lang="en-US" alt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170180" y="212090"/>
            <a:ext cx="806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Times New Roman Regular" panose="02020503050405090304" charset="0"/>
                <a:cs typeface="Times New Roman Regular" panose="02020503050405090304" charset="0"/>
              </a:rPr>
              <a:t>3 ED</a:t>
            </a:r>
            <a:r>
              <a:rPr lang="en-US" sz="3600">
                <a:latin typeface="Times New Roman Regular" panose="02020503050405090304" charset="0"/>
                <a:cs typeface="Times New Roman Regular" panose="02020503050405090304" charset="0"/>
              </a:rPr>
              <a:t>A</a:t>
            </a:r>
            <a:endParaRPr lang="en-US" sz="3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ext Box 13"/>
          <p:cNvSpPr txBox="1"/>
          <p:nvPr/>
        </p:nvSpPr>
        <p:spPr>
          <a:xfrm>
            <a:off x="170180" y="212090"/>
            <a:ext cx="8061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>
                <a:latin typeface="Times New Roman Regular" panose="02020503050405090304" charset="0"/>
                <a:cs typeface="Times New Roman Regular" panose="02020503050405090304" charset="0"/>
              </a:rPr>
              <a:t>4 </a:t>
            </a:r>
            <a:r>
              <a:rPr lang="en-US" altLang="en-US" sz="3600">
                <a:latin typeface="Times New Roman Regular" panose="02020503050405090304" charset="0"/>
                <a:cs typeface="Times New Roman Regular" panose="02020503050405090304" charset="0"/>
              </a:rPr>
              <a:t>Splitting and </a:t>
            </a:r>
            <a:r>
              <a:rPr lang="en-US" altLang="en-US" sz="3600">
                <a:latin typeface="Times New Roman Regular" panose="02020503050405090304" charset="0"/>
                <a:cs typeface="Times New Roman Regular" panose="02020503050405090304" charset="0"/>
              </a:rPr>
              <a:t>Preprocessing</a:t>
            </a:r>
            <a:endParaRPr lang="en-US" altLang="en-US" sz="3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70180" y="1248410"/>
            <a:ext cx="703262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en-US" sz="2800">
                <a:latin typeface="Times New Roman Regular" panose="02020503050405090304" charset="0"/>
                <a:cs typeface="Times New Roman Regular" panose="02020503050405090304" charset="0"/>
              </a:rPr>
              <a:t>Splitting:</a:t>
            </a:r>
            <a:endParaRPr lang="en-US" altLang="en-US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sz="2000">
                <a:latin typeface="Times New Roman Regular" panose="02020503050405090304" charset="0"/>
                <a:cs typeface="Times New Roman Regular" panose="02020503050405090304" charset="0"/>
              </a:rPr>
              <a:t>Grouped by customer_unique_id to avoid data leakage</a:t>
            </a:r>
            <a:endParaRPr lang="en-US" altLang="en-US" sz="20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sz="2000">
                <a:latin typeface="Times New Roman Regular" panose="02020503050405090304" charset="0"/>
                <a:cs typeface="Times New Roman Regular" panose="02020503050405090304" charset="0"/>
              </a:rPr>
              <a:t>Used GroupShuffleSplit (80% train+val / 20% test)</a:t>
            </a:r>
            <a:endParaRPr lang="en-US" altLang="en-US" sz="20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sz="2000">
                <a:latin typeface="Times New Roman Regular" panose="02020503050405090304" charset="0"/>
                <a:cs typeface="Times New Roman Regular" panose="02020503050405090304" charset="0"/>
              </a:rPr>
              <a:t>Within train+val: 5-fold GroupKFold for cross-validation</a:t>
            </a:r>
            <a:endParaRPr lang="en-US" altLang="en-US" sz="2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247640" y="3550920"/>
            <a:ext cx="85001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en-US" sz="2800">
                <a:latin typeface="Times New Roman Regular" panose="02020503050405090304" charset="0"/>
                <a:cs typeface="Times New Roman Regular" panose="02020503050405090304" charset="0"/>
              </a:rPr>
              <a:t>Preprocessing:</a:t>
            </a:r>
            <a:endParaRPr lang="en-US" altLang="en-US" sz="28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sz="2000">
                <a:latin typeface="Times New Roman Regular" panose="02020503050405090304" charset="0"/>
                <a:cs typeface="Times New Roman Regular" panose="02020503050405090304" charset="0"/>
              </a:rPr>
              <a:t>StandardScaler → numerical &amp; linear ordinal features</a:t>
            </a:r>
            <a:endParaRPr lang="en-US" altLang="en-US" sz="20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sz="2000">
                <a:latin typeface="Times New Roman Regular" panose="02020503050405090304" charset="0"/>
                <a:cs typeface="Times New Roman Regular" panose="02020503050405090304" charset="0"/>
              </a:rPr>
              <a:t>OneHotEncoder → categorical features (payment_type, state)</a:t>
            </a:r>
            <a:endParaRPr lang="en-US" altLang="en-US" sz="20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sz="2000">
                <a:latin typeface="Times New Roman Regular" panose="02020503050405090304" charset="0"/>
                <a:cs typeface="Times New Roman Regular" panose="02020503050405090304" charset="0"/>
              </a:rPr>
              <a:t>Cyclic encoding → temporal features (month, day_of_week)</a:t>
            </a:r>
            <a:endParaRPr lang="en-US" altLang="en-US" sz="200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en-US" sz="2000">
                <a:latin typeface="Times New Roman Regular" panose="02020503050405090304" charset="0"/>
                <a:cs typeface="Times New Roman Regular" panose="02020503050405090304" charset="0"/>
              </a:rPr>
              <a:t>Very few missing entries (&lt;0.1%) </a:t>
            </a:r>
            <a:r>
              <a:rPr lang="en-US" altLang="en-US" sz="2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→ drop</a:t>
            </a:r>
            <a:endParaRPr lang="en-US" altLang="en-US" sz="20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635" y="1139190"/>
            <a:ext cx="4612005" cy="2411730"/>
          </a:xfrm>
          <a:prstGeom prst="rect">
            <a:avLst/>
          </a:prstGeom>
        </p:spPr>
      </p:pic>
      <p:graphicFrame>
        <p:nvGraphicFramePr>
          <p:cNvPr id="11" name="Table 10"/>
          <p:cNvGraphicFramePr/>
          <p:nvPr/>
        </p:nvGraphicFramePr>
        <p:xfrm>
          <a:off x="769620" y="8326755"/>
          <a:ext cx="6433185" cy="3491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9745"/>
                <a:gridCol w="4663440"/>
              </a:tblGrid>
              <a:tr h="3352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/>
                        <a:t>Feature Group</a:t>
                      </a:r>
                      <a:endParaRPr lang="en-US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/>
                        <a:t>Features &amp; Descriptions</a:t>
                      </a:r>
                      <a:endParaRPr lang="en-US" altLang="en-US" sz="1600"/>
                    </a:p>
                  </a:txBody>
                  <a:tcPr/>
                </a:tc>
              </a:tr>
              <a:tr h="1448435">
                <a:tc>
                  <a:txBody>
                    <a:bodyPr/>
                    <a:p>
                      <a:pPr algn="ctr"/>
                      <a:r>
                        <a:rPr lang="en-US" altLang="zh-CN" sz="1100" b="1">
                          <a:latin typeface="Times New Roman Bold" panose="02020503050405090304" charset="0"/>
                          <a:cs typeface="Times New Roman Bold" panose="02020503050405090304" charset="0"/>
                        </a:rPr>
                        <a:t>Numeric (8)</a:t>
                      </a:r>
                      <a:endParaRPr lang="en-US" altLang="zh-CN" sz="1100" b="1">
                        <a:latin typeface="Times New Roman Bold" panose="02020503050405090304" charset="0"/>
                        <a:cs typeface="Times New Roman Bold" panose="02020503050405090304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n_items</a:t>
                      </a:r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– number of items per order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total_price – total product value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total_freight</a:t>
                      </a:r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– total shipping cost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avg_price – average price per item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payment_value</a:t>
                      </a:r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– actual payment amount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customer_order_count – past orders by customer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seller_avg_score</a:t>
                      </a:r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– seller’s average review score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purchase_to_estimated_days – promised delivery duration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0" marR="0" marT="0" marB="0" anchor="ctr" anchorCtr="0"/>
                </a:tc>
              </a:tr>
              <a:tr h="381000">
                <a:tc>
                  <a:txBody>
                    <a:bodyPr/>
                    <a:p>
                      <a:pPr algn="ctr"/>
                      <a:r>
                        <a:rPr lang="en-US" altLang="zh-CN" sz="1100" b="1">
                          <a:latin typeface="Times New Roman Bold" panose="02020503050405090304" charset="0"/>
                          <a:cs typeface="Times New Roman Bold" panose="02020503050405090304" charset="0"/>
                        </a:rPr>
                        <a:t>Ordinal (1)</a:t>
                      </a:r>
                      <a:endParaRPr lang="en-US" altLang="zh-CN" sz="1100" b="1">
                        <a:latin typeface="Times New Roman Bold" panose="02020503050405090304" charset="0"/>
                        <a:cs typeface="Times New Roman Bold" panose="02020503050405090304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payment_installments – number of payment installments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0" marR="0" marT="0" marB="0" anchor="ctr" anchorCtr="0"/>
                </a:tc>
              </a:tr>
              <a:tr h="854075">
                <a:tc>
                  <a:txBody>
                    <a:bodyPr/>
                    <a:p>
                      <a:pPr algn="ctr"/>
                      <a:r>
                        <a:rPr lang="en-US" altLang="zh-CN" sz="1100" b="1">
                          <a:latin typeface="Times New Roman Bold" panose="02020503050405090304" charset="0"/>
                          <a:cs typeface="Times New Roman Bold" panose="02020503050405090304" charset="0"/>
                        </a:rPr>
                        <a:t>Categorical (4)</a:t>
                      </a:r>
                      <a:endParaRPr lang="en-US" altLang="zh-CN" sz="1100" b="1">
                        <a:latin typeface="Times New Roman Bold" panose="02020503050405090304" charset="0"/>
                        <a:cs typeface="Times New Roman Bold" panose="02020503050405090304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main_payment_type</a:t>
                      </a:r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– payment method 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same_state – 1 if buyer &amp; seller are in same state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customer_state</a:t>
                      </a:r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– customer’s state code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seller_state – seller’s state code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0" marR="0" marT="0" marB="0" anchor="ctr" anchorCtr="0"/>
                </a:tc>
              </a:tr>
              <a:tr h="473075">
                <a:tc>
                  <a:txBody>
                    <a:bodyPr/>
                    <a:p>
                      <a:pPr algn="ctr"/>
                      <a:r>
                        <a:rPr lang="en-US" altLang="zh-CN" sz="1100" b="1">
                          <a:latin typeface="Times New Roman Bold" panose="02020503050405090304" charset="0"/>
                          <a:cs typeface="Times New Roman Bold" panose="02020503050405090304" charset="0"/>
                        </a:rPr>
                        <a:t>Cyclic (2)</a:t>
                      </a:r>
                      <a:endParaRPr lang="en-US" altLang="zh-CN" sz="1100" b="1">
                        <a:latin typeface="Times New Roman Bold" panose="02020503050405090304" charset="0"/>
                        <a:cs typeface="Times New Roman Bold" panose="02020503050405090304" charset="0"/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purchase_month</a:t>
                      </a:r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 – month of purchase (1–12)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  <a:p>
                      <a:pPr algn="l"/>
                      <a:r>
                        <a:rPr lang="en-US" altLang="zh-CN" sz="1100" b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• purchase_dow – day of week (0–6)</a:t>
                      </a:r>
                      <a:endParaRPr lang="en-US" altLang="zh-CN" sz="1100" b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" y="3762375"/>
            <a:ext cx="4756785" cy="2584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2469</Words>
  <Application>WPS Spreadsheets</Application>
  <PresentationFormat>宽屏</PresentationFormat>
  <Paragraphs>103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Times New Roman Regular</vt:lpstr>
      <vt:lpstr>Apple Color Emoji</vt:lpstr>
      <vt:lpstr>Times New Roman Bold</vt:lpstr>
      <vt:lpstr>Times New Roman Italic</vt:lpstr>
      <vt:lpstr>Times New Roman</vt:lpstr>
      <vt:lpstr>汉仪书魂体简</vt:lpstr>
      <vt:lpstr>Arial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-</cp:lastModifiedBy>
  <cp:revision>11</cp:revision>
  <dcterms:created xsi:type="dcterms:W3CDTF">2025-10-20T15:19:06Z</dcterms:created>
  <dcterms:modified xsi:type="dcterms:W3CDTF">2025-10-20T15:19:06Z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1033-6.14.0.8924</vt:lpwstr>
  </property>
  <property fmtid="{D5CDD505-2E9C-101B-9397-08002B2CF9AE}" pid="3" name="ICV">
    <vt:lpwstr>796F8B04D7568D3FE100F56856897E3C_41</vt:lpwstr>
  </property>
</Properties>
</file>