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01" r:id="rId2"/>
    <p:sldId id="299" r:id="rId3"/>
    <p:sldId id="302" r:id="rId4"/>
    <p:sldId id="298" r:id="rId5"/>
    <p:sldId id="303" r:id="rId6"/>
    <p:sldId id="304" r:id="rId7"/>
    <p:sldId id="30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A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54"/>
    <p:restoredTop sz="83011" autoAdjust="0"/>
  </p:normalViewPr>
  <p:slideViewPr>
    <p:cSldViewPr>
      <p:cViewPr>
        <p:scale>
          <a:sx n="110" d="100"/>
          <a:sy n="110" d="100"/>
        </p:scale>
        <p:origin x="-88" y="-1112"/>
      </p:cViewPr>
      <p:guideLst>
        <p:guide orient="horz" pos="2160"/>
        <p:guide pos="2880"/>
      </p:guideLst>
    </p:cSldViewPr>
  </p:slideViewPr>
  <p:notesTextViewPr>
    <p:cViewPr>
      <p:scale>
        <a:sx n="1" d="1"/>
        <a:sy n="1" d="1"/>
      </p:scale>
      <p:origin x="0" y="-448"/>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D62E0-191E-42FF-A98D-D06FD014851B}" type="datetimeFigureOut">
              <a:rPr lang="en-AU" smtClean="0"/>
              <a:t>23/8/17</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9BDE-4FA1-499D-8424-2B54D3E2E225}" type="slidenum">
              <a:rPr lang="en-AU" smtClean="0"/>
              <a:t>‹#›</a:t>
            </a:fld>
            <a:endParaRPr lang="en-AU"/>
          </a:p>
        </p:txBody>
      </p:sp>
    </p:spTree>
    <p:extLst>
      <p:ext uri="{BB962C8B-B14F-4D97-AF65-F5344CB8AC3E}">
        <p14:creationId xmlns:p14="http://schemas.microsoft.com/office/powerpoint/2010/main" val="2544247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Now why we</a:t>
            </a:r>
            <a:r>
              <a:rPr lang="en-NZ" altLang="en-US" baseline="0" dirty="0" smtClean="0"/>
              <a:t> need service composition ?</a:t>
            </a:r>
            <a:endParaRPr lang="en-NZ" altLang="en-US" dirty="0" smtClean="0"/>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Since one atomic web service could not satisfy or fully satisfy users' complex requirements, web services are composed together to meet</a:t>
            </a:r>
            <a:r>
              <a:rPr lang="en-NZ" altLang="en-US" baseline="0" dirty="0" smtClean="0"/>
              <a:t> </a:t>
            </a:r>
            <a:r>
              <a:rPr lang="en-NZ" altLang="en-US" dirty="0" smtClean="0"/>
              <a:t>more sophisticated meet a more complex requirement. </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This slide shows a popular web service composition example from travel domain, In this scenario, the agency provide services of booking flights, accommodation and bus for</a:t>
            </a:r>
            <a:r>
              <a:rPr lang="en-NZ" altLang="en-US" baseline="0" dirty="0" smtClean="0"/>
              <a:t> </a:t>
            </a:r>
            <a:r>
              <a:rPr lang="en-NZ" altLang="en-US" dirty="0" smtClean="0"/>
              <a:t>users. </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The inputs are gathered from customers, and the outputs are expected to be returned. </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We begin by executing the </a:t>
            </a:r>
            <a:r>
              <a:rPr lang="en-NZ" altLang="en-US" dirty="0" err="1" smtClean="0"/>
              <a:t>FlightBooking</a:t>
            </a:r>
            <a:r>
              <a:rPr lang="en-NZ" altLang="en-US" dirty="0" smtClean="0"/>
              <a:t> Service and </a:t>
            </a:r>
            <a:r>
              <a:rPr lang="en-NZ" altLang="en-US" dirty="0" err="1" smtClean="0"/>
              <a:t>GenerateMap</a:t>
            </a:r>
            <a:r>
              <a:rPr lang="en-NZ" altLang="en-US" baseline="0" dirty="0" smtClean="0"/>
              <a:t> Service</a:t>
            </a:r>
            <a:r>
              <a:rPr lang="en-NZ" altLang="en-US" dirty="0" smtClean="0"/>
              <a:t>, the</a:t>
            </a:r>
            <a:r>
              <a:rPr lang="en-NZ" altLang="en-US" baseline="0" dirty="0" smtClean="0"/>
              <a:t> </a:t>
            </a:r>
            <a:r>
              <a:rPr lang="en-NZ" altLang="en-US" baseline="0" dirty="0" err="1" smtClean="0"/>
              <a:t>FilightInformation</a:t>
            </a:r>
            <a:r>
              <a:rPr lang="en-NZ" altLang="en-US" baseline="0" dirty="0" smtClean="0"/>
              <a:t> </a:t>
            </a:r>
            <a:r>
              <a:rPr lang="en-NZ" altLang="en-US" baseline="0" dirty="0" err="1" smtClean="0"/>
              <a:t>serevice</a:t>
            </a:r>
            <a:r>
              <a:rPr lang="en-NZ" altLang="en-US" dirty="0" smtClean="0"/>
              <a:t> books the flights and determines the arrival date. Then, we use the arrival date together with the other given data, we can book the hotel and bus.  Together, these three services produce all required outputs.</a:t>
            </a:r>
            <a:endParaRPr lang="en-NZ" altLang="en-US" dirty="0"/>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5CC1D6C-06A7-1349-9C3E-94822FDBF396}" type="slidenum">
              <a:rPr lang="en-NZ" altLang="en-US"/>
              <a:pPr/>
              <a:t>5</a:t>
            </a:fld>
            <a:endParaRPr lang="en-NZ" altLang="en-US"/>
          </a:p>
        </p:txBody>
      </p:sp>
    </p:spTree>
    <p:extLst>
      <p:ext uri="{BB962C8B-B14F-4D97-AF65-F5344CB8AC3E}">
        <p14:creationId xmlns:p14="http://schemas.microsoft.com/office/powerpoint/2010/main" val="211975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spcBef>
                <a:spcPct val="0"/>
              </a:spcBef>
              <a:buFontTx/>
              <a:buChar char="•"/>
            </a:pPr>
            <a:r>
              <a:rPr lang="en-NZ" altLang="en-US" dirty="0" smtClean="0"/>
              <a:t>From the</a:t>
            </a:r>
            <a:r>
              <a:rPr lang="en-NZ" altLang="en-US" baseline="0" dirty="0" smtClean="0"/>
              <a:t> previous example, two features are addressed in its functional properties.</a:t>
            </a:r>
            <a:endParaRPr lang="en-NZ" altLang="en-US" dirty="0" smtClean="0"/>
          </a:p>
          <a:p>
            <a:pPr marL="171450" indent="-171450" eaLnBrk="1" hangingPunct="1">
              <a:spcBef>
                <a:spcPct val="0"/>
              </a:spcBef>
              <a:buFontTx/>
              <a:buChar char="•"/>
            </a:pPr>
            <a:r>
              <a:rPr lang="en-NZ" altLang="en-US" baseline="0" dirty="0" smtClean="0"/>
              <a:t>O</a:t>
            </a:r>
            <a:r>
              <a:rPr lang="en-NZ" altLang="en-US" dirty="0" smtClean="0"/>
              <a:t>ne is the Valid functionalities, another is Semantic matchmaking quality.</a:t>
            </a:r>
          </a:p>
          <a:p>
            <a:pPr marL="171450" indent="-171450" eaLnBrk="1" hangingPunct="1">
              <a:spcBef>
                <a:spcPct val="0"/>
              </a:spcBef>
              <a:buFontTx/>
              <a:buChar char="•"/>
            </a:pPr>
            <a:r>
              <a:rPr lang="en-NZ" altLang="en-US" dirty="0" smtClean="0"/>
              <a:t>In the first feature, all inputs of involved services must be satisfied for</a:t>
            </a:r>
            <a:r>
              <a:rPr lang="en-NZ" altLang="en-US" baseline="0" dirty="0" smtClean="0"/>
              <a:t> the </a:t>
            </a:r>
            <a:r>
              <a:rPr lang="en-NZ" altLang="en-US" dirty="0" smtClean="0"/>
              <a:t>execution</a:t>
            </a:r>
            <a:r>
              <a:rPr lang="en-NZ" altLang="en-US" baseline="0" dirty="0" smtClean="0"/>
              <a:t> of </a:t>
            </a:r>
            <a:r>
              <a:rPr lang="en-NZ" altLang="en-US" dirty="0" smtClean="0"/>
              <a:t>service composition.</a:t>
            </a:r>
            <a:r>
              <a:rPr lang="en-NZ" altLang="en-US" baseline="0" dirty="0" smtClean="0"/>
              <a:t> Meanwhile,  </a:t>
            </a:r>
            <a:r>
              <a:rPr lang="en-NZ" altLang="en-US" dirty="0" smtClean="0"/>
              <a:t>the required outputs of service composition is a a subset of outputs of all involved web services</a:t>
            </a:r>
          </a:p>
          <a:p>
            <a:pPr marL="0" indent="0">
              <a:buNone/>
            </a:pPr>
            <a:r>
              <a:rPr lang="en-NZ" altLang="en-US" dirty="0" smtClean="0"/>
              <a:t>The</a:t>
            </a:r>
            <a:r>
              <a:rPr lang="en-NZ" altLang="en-US" baseline="0" dirty="0" smtClean="0"/>
              <a:t> second feature is t</a:t>
            </a:r>
            <a:r>
              <a:rPr lang="en-NZ" altLang="en-US" dirty="0" smtClean="0"/>
              <a:t>he quality of the matchmaking, it answers</a:t>
            </a:r>
            <a:r>
              <a:rPr lang="en-NZ" altLang="en-US" baseline="0" dirty="0" smtClean="0"/>
              <a:t> h</a:t>
            </a:r>
            <a:r>
              <a:rPr lang="en-NZ" altLang="x-none" sz="1200" dirty="0" smtClean="0"/>
              <a:t>ow perfect does the provided inputs match the required outputs</a:t>
            </a:r>
          </a:p>
          <a:p>
            <a:pPr marL="171450" indent="-171450" eaLnBrk="1" hangingPunct="1">
              <a:spcBef>
                <a:spcPct val="0"/>
              </a:spcBef>
              <a:buFontTx/>
              <a:buChar char="•"/>
            </a:pPr>
            <a:r>
              <a:rPr lang="en-NZ" altLang="en-US" dirty="0" smtClean="0"/>
              <a:t>On</a:t>
            </a:r>
            <a:r>
              <a:rPr lang="en-NZ" altLang="en-US" baseline="0" dirty="0" smtClean="0"/>
              <a:t>e component service from previous example</a:t>
            </a:r>
            <a:r>
              <a:rPr lang="en-NZ" altLang="en-US" dirty="0" smtClean="0"/>
              <a:t>, a </a:t>
            </a:r>
            <a:r>
              <a:rPr lang="en-NZ" altLang="en-US" dirty="0" err="1" smtClean="0"/>
              <a:t>generateMap</a:t>
            </a:r>
            <a:r>
              <a:rPr lang="en-NZ" altLang="en-US" dirty="0" smtClean="0"/>
              <a:t> service requires inputs </a:t>
            </a:r>
            <a:r>
              <a:rPr lang="en-NZ" altLang="en-US" dirty="0" err="1" smtClean="0"/>
              <a:t>MappedLocation</a:t>
            </a:r>
            <a:r>
              <a:rPr lang="en-NZ" altLang="en-US" dirty="0" smtClean="0"/>
              <a:t> and producing output </a:t>
            </a:r>
            <a:r>
              <a:rPr lang="en-NZ" altLang="en-US" dirty="0" err="1" smtClean="0"/>
              <a:t>StreetMap</a:t>
            </a:r>
            <a:r>
              <a:rPr lang="en-NZ" altLang="en-US" dirty="0" smtClean="0"/>
              <a:t>. However, </a:t>
            </a:r>
            <a:r>
              <a:rPr lang="en-NZ" altLang="en-US" dirty="0" err="1" smtClean="0"/>
              <a:t>MappedLocation</a:t>
            </a:r>
            <a:r>
              <a:rPr lang="en-NZ" altLang="en-US" dirty="0" smtClean="0"/>
              <a:t> is not provided, only </a:t>
            </a:r>
            <a:r>
              <a:rPr lang="en-NZ" altLang="en-US" dirty="0" err="1" smtClean="0"/>
              <a:t>ConferenceCity</a:t>
            </a:r>
            <a:r>
              <a:rPr lang="en-NZ" altLang="en-US" dirty="0" smtClean="0"/>
              <a:t> is provided satisfying the relationship here. We can see that </a:t>
            </a:r>
            <a:r>
              <a:rPr lang="en-NZ" altLang="en-US" dirty="0" err="1" smtClean="0"/>
              <a:t>ConferenceCity</a:t>
            </a:r>
            <a:r>
              <a:rPr lang="en-NZ" altLang="en-US" dirty="0" smtClean="0"/>
              <a:t> is less preferable compared to </a:t>
            </a:r>
            <a:r>
              <a:rPr lang="en-NZ" altLang="en-US" dirty="0" err="1" smtClean="0"/>
              <a:t>MappedLocation</a:t>
            </a:r>
            <a:r>
              <a:rPr lang="en-NZ" altLang="en-US" dirty="0" smtClean="0"/>
              <a:t>. Therefore, Semantic matchmaking quality between </a:t>
            </a:r>
            <a:r>
              <a:rPr lang="en-NZ" altLang="en-US" dirty="0" err="1" smtClean="0"/>
              <a:t>ConferenceCity</a:t>
            </a:r>
            <a:r>
              <a:rPr lang="en-NZ" altLang="en-US" dirty="0" smtClean="0"/>
              <a:t> and  </a:t>
            </a:r>
            <a:r>
              <a:rPr lang="en-NZ" altLang="en-US" dirty="0" err="1" smtClean="0"/>
              <a:t>MappedLocation</a:t>
            </a:r>
            <a:r>
              <a:rPr lang="en-NZ" altLang="en-US" dirty="0" smtClean="0"/>
              <a:t> is relatively lower. \end{itemize}</a:t>
            </a:r>
            <a:endParaRPr lang="en-NZ" altLang="en-US" dirty="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CD87E67D-D445-A74F-8C89-8CDC849ECFA0}" type="slidenum">
              <a:rPr lang="en-NZ" altLang="en-US"/>
              <a:pPr/>
              <a:t>6</a:t>
            </a:fld>
            <a:endParaRPr lang="en-NZ" altLang="en-US"/>
          </a:p>
        </p:txBody>
      </p:sp>
    </p:spTree>
    <p:extLst>
      <p:ext uri="{BB962C8B-B14F-4D97-AF65-F5344CB8AC3E}">
        <p14:creationId xmlns:p14="http://schemas.microsoft.com/office/powerpoint/2010/main" val="1079447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spcBef>
                <a:spcPct val="0"/>
              </a:spcBef>
              <a:buFontTx/>
              <a:buChar char="•"/>
            </a:pPr>
            <a:r>
              <a:rPr lang="en-NZ" altLang="en-US" dirty="0" smtClean="0"/>
              <a:t>From the</a:t>
            </a:r>
            <a:r>
              <a:rPr lang="en-NZ" altLang="en-US" baseline="0" dirty="0" smtClean="0"/>
              <a:t> previous example, two features are addressed in its functional properties.</a:t>
            </a:r>
            <a:endParaRPr lang="en-NZ" altLang="en-US" dirty="0" smtClean="0"/>
          </a:p>
          <a:p>
            <a:pPr marL="171450" indent="-171450" eaLnBrk="1" hangingPunct="1">
              <a:spcBef>
                <a:spcPct val="0"/>
              </a:spcBef>
              <a:buFontTx/>
              <a:buChar char="•"/>
            </a:pPr>
            <a:r>
              <a:rPr lang="en-NZ" altLang="en-US" baseline="0" dirty="0" smtClean="0"/>
              <a:t>O</a:t>
            </a:r>
            <a:r>
              <a:rPr lang="en-NZ" altLang="en-US" dirty="0" smtClean="0"/>
              <a:t>ne is the Valid functionalities, another is Semantic matchmaking quality.</a:t>
            </a:r>
          </a:p>
          <a:p>
            <a:pPr marL="171450" indent="-171450" eaLnBrk="1" hangingPunct="1">
              <a:spcBef>
                <a:spcPct val="0"/>
              </a:spcBef>
              <a:buFontTx/>
              <a:buChar char="•"/>
            </a:pPr>
            <a:r>
              <a:rPr lang="en-NZ" altLang="en-US" dirty="0" smtClean="0"/>
              <a:t>In the first feature, all inputs of involved services must be satisfied for</a:t>
            </a:r>
            <a:r>
              <a:rPr lang="en-NZ" altLang="en-US" baseline="0" dirty="0" smtClean="0"/>
              <a:t> the </a:t>
            </a:r>
            <a:r>
              <a:rPr lang="en-NZ" altLang="en-US" dirty="0" smtClean="0"/>
              <a:t>execution</a:t>
            </a:r>
            <a:r>
              <a:rPr lang="en-NZ" altLang="en-US" baseline="0" dirty="0" smtClean="0"/>
              <a:t> of </a:t>
            </a:r>
            <a:r>
              <a:rPr lang="en-NZ" altLang="en-US" dirty="0" smtClean="0"/>
              <a:t>service composition.</a:t>
            </a:r>
            <a:r>
              <a:rPr lang="en-NZ" altLang="en-US" baseline="0" dirty="0" smtClean="0"/>
              <a:t> Meanwhile,  </a:t>
            </a:r>
            <a:r>
              <a:rPr lang="en-NZ" altLang="en-US" dirty="0" smtClean="0"/>
              <a:t>the required outputs of service composition is a a subset of outputs of all involved web services</a:t>
            </a:r>
          </a:p>
          <a:p>
            <a:pPr marL="0" indent="0">
              <a:buNone/>
            </a:pPr>
            <a:r>
              <a:rPr lang="en-NZ" altLang="en-US" dirty="0" smtClean="0"/>
              <a:t>The</a:t>
            </a:r>
            <a:r>
              <a:rPr lang="en-NZ" altLang="en-US" baseline="0" dirty="0" smtClean="0"/>
              <a:t> second feature is t</a:t>
            </a:r>
            <a:r>
              <a:rPr lang="en-NZ" altLang="en-US" dirty="0" smtClean="0"/>
              <a:t>he quality of the matchmaking, it answers</a:t>
            </a:r>
            <a:r>
              <a:rPr lang="en-NZ" altLang="en-US" baseline="0" dirty="0" smtClean="0"/>
              <a:t> h</a:t>
            </a:r>
            <a:r>
              <a:rPr lang="en-NZ" altLang="x-none" sz="1200" dirty="0" smtClean="0"/>
              <a:t>ow perfect does the provided inputs match the required outputs</a:t>
            </a:r>
          </a:p>
          <a:p>
            <a:pPr marL="171450" indent="-171450" eaLnBrk="1" hangingPunct="1">
              <a:spcBef>
                <a:spcPct val="0"/>
              </a:spcBef>
              <a:buFontTx/>
              <a:buChar char="•"/>
            </a:pPr>
            <a:r>
              <a:rPr lang="en-NZ" altLang="en-US" dirty="0" smtClean="0"/>
              <a:t>On</a:t>
            </a:r>
            <a:r>
              <a:rPr lang="en-NZ" altLang="en-US" baseline="0" dirty="0" smtClean="0"/>
              <a:t>e component service from previous example</a:t>
            </a:r>
            <a:r>
              <a:rPr lang="en-NZ" altLang="en-US" dirty="0" smtClean="0"/>
              <a:t>, a </a:t>
            </a:r>
            <a:r>
              <a:rPr lang="en-NZ" altLang="en-US" dirty="0" err="1" smtClean="0"/>
              <a:t>generateMap</a:t>
            </a:r>
            <a:r>
              <a:rPr lang="en-NZ" altLang="en-US" dirty="0" smtClean="0"/>
              <a:t> service requires inputs </a:t>
            </a:r>
            <a:r>
              <a:rPr lang="en-NZ" altLang="en-US" dirty="0" err="1" smtClean="0"/>
              <a:t>MappedLocation</a:t>
            </a:r>
            <a:r>
              <a:rPr lang="en-NZ" altLang="en-US" dirty="0" smtClean="0"/>
              <a:t> and producing output </a:t>
            </a:r>
            <a:r>
              <a:rPr lang="en-NZ" altLang="en-US" dirty="0" err="1" smtClean="0"/>
              <a:t>StreetMap</a:t>
            </a:r>
            <a:r>
              <a:rPr lang="en-NZ" altLang="en-US" dirty="0" smtClean="0"/>
              <a:t>. However, </a:t>
            </a:r>
            <a:r>
              <a:rPr lang="en-NZ" altLang="en-US" dirty="0" err="1" smtClean="0"/>
              <a:t>MappedLocation</a:t>
            </a:r>
            <a:r>
              <a:rPr lang="en-NZ" altLang="en-US" dirty="0" smtClean="0"/>
              <a:t> is not provided, only </a:t>
            </a:r>
            <a:r>
              <a:rPr lang="en-NZ" altLang="en-US" dirty="0" err="1" smtClean="0"/>
              <a:t>ConferenceCity</a:t>
            </a:r>
            <a:r>
              <a:rPr lang="en-NZ" altLang="en-US" dirty="0" smtClean="0"/>
              <a:t> is provided satisfying the relationship here. We can see that </a:t>
            </a:r>
            <a:r>
              <a:rPr lang="en-NZ" altLang="en-US" dirty="0" err="1" smtClean="0"/>
              <a:t>ConferenceCity</a:t>
            </a:r>
            <a:r>
              <a:rPr lang="en-NZ" altLang="en-US" dirty="0" smtClean="0"/>
              <a:t> is less preferable compared to </a:t>
            </a:r>
            <a:r>
              <a:rPr lang="en-NZ" altLang="en-US" dirty="0" err="1" smtClean="0"/>
              <a:t>MappedLocation</a:t>
            </a:r>
            <a:r>
              <a:rPr lang="en-NZ" altLang="en-US" dirty="0" smtClean="0"/>
              <a:t>. Therefore, Semantic matchmaking quality between </a:t>
            </a:r>
            <a:r>
              <a:rPr lang="en-NZ" altLang="en-US" dirty="0" err="1" smtClean="0"/>
              <a:t>ConferenceCity</a:t>
            </a:r>
            <a:r>
              <a:rPr lang="en-NZ" altLang="en-US" dirty="0" smtClean="0"/>
              <a:t> and  </a:t>
            </a:r>
            <a:r>
              <a:rPr lang="en-NZ" altLang="en-US" dirty="0" err="1" smtClean="0"/>
              <a:t>MappedLocation</a:t>
            </a:r>
            <a:r>
              <a:rPr lang="en-NZ" altLang="en-US" dirty="0" smtClean="0"/>
              <a:t> is relatively lower. \end{itemize}</a:t>
            </a:r>
            <a:endParaRPr lang="en-NZ" altLang="en-US" dirty="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CD87E67D-D445-A74F-8C89-8CDC849ECFA0}" type="slidenum">
              <a:rPr lang="en-NZ" altLang="en-US"/>
              <a:pPr/>
              <a:t>7</a:t>
            </a:fld>
            <a:endParaRPr lang="en-NZ" altLang="en-US"/>
          </a:p>
        </p:txBody>
      </p:sp>
    </p:spTree>
    <p:extLst>
      <p:ext uri="{BB962C8B-B14F-4D97-AF65-F5344CB8AC3E}">
        <p14:creationId xmlns:p14="http://schemas.microsoft.com/office/powerpoint/2010/main" val="506781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D4351B45-279F-42A8-9B05-CE858E05D9F5}" type="datetimeFigureOut">
              <a:rPr lang="en-NZ" smtClean="0"/>
              <a:t>23/08/17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3855053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D4351B45-279F-42A8-9B05-CE858E05D9F5}" type="datetimeFigureOut">
              <a:rPr lang="en-NZ" smtClean="0"/>
              <a:t>23/08/17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53963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D4351B45-279F-42A8-9B05-CE858E05D9F5}" type="datetimeFigureOut">
              <a:rPr lang="en-NZ" smtClean="0"/>
              <a:t>23/08/17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90470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D4351B45-279F-42A8-9B05-CE858E05D9F5}" type="datetimeFigureOut">
              <a:rPr lang="en-NZ" smtClean="0"/>
              <a:t>23/08/17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105446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351B45-279F-42A8-9B05-CE858E05D9F5}" type="datetimeFigureOut">
              <a:rPr lang="en-NZ" smtClean="0"/>
              <a:t>23/08/17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3371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D4351B45-279F-42A8-9B05-CE858E05D9F5}" type="datetimeFigureOut">
              <a:rPr lang="en-NZ" smtClean="0"/>
              <a:t>23/08/17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240921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D4351B45-279F-42A8-9B05-CE858E05D9F5}" type="datetimeFigureOut">
              <a:rPr lang="en-NZ" smtClean="0"/>
              <a:t>23/08/17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311164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D4351B45-279F-42A8-9B05-CE858E05D9F5}" type="datetimeFigureOut">
              <a:rPr lang="en-NZ" smtClean="0"/>
              <a:t>23/08/17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210657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51B45-279F-42A8-9B05-CE858E05D9F5}" type="datetimeFigureOut">
              <a:rPr lang="en-NZ" smtClean="0"/>
              <a:t>23/08/17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427950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51B45-279F-42A8-9B05-CE858E05D9F5}" type="datetimeFigureOut">
              <a:rPr lang="en-NZ" smtClean="0"/>
              <a:t>23/08/17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97779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51B45-279F-42A8-9B05-CE858E05D9F5}" type="datetimeFigureOut">
              <a:rPr lang="en-NZ" smtClean="0"/>
              <a:t>23/08/17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5109831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51B45-279F-42A8-9B05-CE858E05D9F5}" type="datetimeFigureOut">
              <a:rPr lang="en-NZ" smtClean="0"/>
              <a:t>23/08/17</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5D6DC-94B3-4344-BC02-50E4776E20FC}" type="slidenum">
              <a:rPr lang="en-NZ" smtClean="0"/>
              <a:t>‹#›</a:t>
            </a:fld>
            <a:endParaRPr lang="en-NZ"/>
          </a:p>
        </p:txBody>
      </p:sp>
    </p:spTree>
    <p:extLst>
      <p:ext uri="{BB962C8B-B14F-4D97-AF65-F5344CB8AC3E}">
        <p14:creationId xmlns:p14="http://schemas.microsoft.com/office/powerpoint/2010/main" val="1638376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0.png"/><Relationship Id="rId4" Type="http://schemas.openxmlformats.org/officeDocument/2006/relationships/image" Target="../media/image130.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0.png"/></Relationships>
</file>

<file path=ppt/slides/_rels/slide2.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903336" y="2525023"/>
            <a:ext cx="1068585" cy="1068585"/>
            <a:chOff x="2513707" y="1497707"/>
            <a:chExt cx="1068585" cy="1068585"/>
          </a:xfrm>
        </p:grpSpPr>
        <p:sp>
          <p:nvSpPr>
            <p:cNvPr id="20" name="Oval 19"/>
            <p:cNvSpPr/>
            <p:nvPr/>
          </p:nvSpPr>
          <p:spPr>
            <a:xfrm>
              <a:off x="2513707" y="1497707"/>
              <a:ext cx="1068585" cy="1068585"/>
            </a:xfrm>
            <a:prstGeom prst="ellipse">
              <a:avLst/>
            </a:prstGeom>
            <a:no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1" name="Oval 4"/>
            <p:cNvSpPr/>
            <p:nvPr/>
          </p:nvSpPr>
          <p:spPr>
            <a:xfrm>
              <a:off x="2670198" y="1654198"/>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Web Service</a:t>
              </a:r>
              <a:endParaRPr lang="en-US" sz="1800" kern="1200" dirty="0">
                <a:solidFill>
                  <a:schemeClr val="tx1"/>
                </a:solidFill>
              </a:endParaRPr>
            </a:p>
          </p:txBody>
        </p:sp>
      </p:grpSp>
      <p:grpSp>
        <p:nvGrpSpPr>
          <p:cNvPr id="8" name="Group 7"/>
          <p:cNvGrpSpPr/>
          <p:nvPr/>
        </p:nvGrpSpPr>
        <p:grpSpPr>
          <a:xfrm>
            <a:off x="4255969" y="2204864"/>
            <a:ext cx="363319" cy="226246"/>
            <a:chOff x="2866340" y="1177548"/>
            <a:chExt cx="363319" cy="226246"/>
          </a:xfrm>
        </p:grpSpPr>
        <p:sp>
          <p:nvSpPr>
            <p:cNvPr id="18" name="Right Arrow 17"/>
            <p:cNvSpPr/>
            <p:nvPr/>
          </p:nvSpPr>
          <p:spPr>
            <a:xfrm rot="16200000">
              <a:off x="2934877" y="1109011"/>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Right Arrow 6"/>
            <p:cNvSpPr/>
            <p:nvPr/>
          </p:nvSpPr>
          <p:spPr>
            <a:xfrm rot="16200000">
              <a:off x="2968814" y="1215612"/>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9" name="Group 8"/>
          <p:cNvGrpSpPr/>
          <p:nvPr/>
        </p:nvGrpSpPr>
        <p:grpSpPr>
          <a:xfrm>
            <a:off x="5065835" y="2877656"/>
            <a:ext cx="226245" cy="363319"/>
            <a:chOff x="3676206" y="1850340"/>
            <a:chExt cx="226245" cy="363319"/>
          </a:xfrm>
        </p:grpSpPr>
        <p:sp>
          <p:nvSpPr>
            <p:cNvPr id="16" name="Right Arrow 15"/>
            <p:cNvSpPr/>
            <p:nvPr/>
          </p:nvSpPr>
          <p:spPr>
            <a:xfrm>
              <a:off x="3676206"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Right Arrow 8"/>
            <p:cNvSpPr/>
            <p:nvPr/>
          </p:nvSpPr>
          <p:spPr>
            <a:xfrm>
              <a:off x="3676206"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0" name="Group 9"/>
          <p:cNvGrpSpPr/>
          <p:nvPr/>
        </p:nvGrpSpPr>
        <p:grpSpPr>
          <a:xfrm>
            <a:off x="4255969" y="3687522"/>
            <a:ext cx="363319" cy="226245"/>
            <a:chOff x="2866340" y="2660206"/>
            <a:chExt cx="363319" cy="226245"/>
          </a:xfrm>
        </p:grpSpPr>
        <p:sp>
          <p:nvSpPr>
            <p:cNvPr id="14" name="Right Arrow 13"/>
            <p:cNvSpPr/>
            <p:nvPr/>
          </p:nvSpPr>
          <p:spPr>
            <a:xfrm rot="5400000">
              <a:off x="2934877" y="2591669"/>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5" name="Right Arrow 10"/>
            <p:cNvSpPr/>
            <p:nvPr/>
          </p:nvSpPr>
          <p:spPr>
            <a:xfrm rot="5400000">
              <a:off x="2968814" y="2630397"/>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1" name="Group 10"/>
          <p:cNvGrpSpPr/>
          <p:nvPr/>
        </p:nvGrpSpPr>
        <p:grpSpPr>
          <a:xfrm>
            <a:off x="3583177" y="2877656"/>
            <a:ext cx="226245" cy="363319"/>
            <a:chOff x="2193548" y="1850340"/>
            <a:chExt cx="226245" cy="363319"/>
          </a:xfrm>
        </p:grpSpPr>
        <p:sp>
          <p:nvSpPr>
            <p:cNvPr id="12" name="Right Arrow 11"/>
            <p:cNvSpPr/>
            <p:nvPr/>
          </p:nvSpPr>
          <p:spPr>
            <a:xfrm rot="10800000">
              <a:off x="2193548"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Right Arrow 12"/>
            <p:cNvSpPr/>
            <p:nvPr/>
          </p:nvSpPr>
          <p:spPr>
            <a:xfrm rot="21600000">
              <a:off x="2261421"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mc:AlternateContent xmlns:mc="http://schemas.openxmlformats.org/markup-compatibility/2006" xmlns:a14="http://schemas.microsoft.com/office/drawing/2010/main">
        <mc:Choice Requires="a14">
          <p:sp>
            <p:nvSpPr>
              <p:cNvPr id="23" name="Rectangle 22"/>
              <p:cNvSpPr/>
              <p:nvPr/>
            </p:nvSpPr>
            <p:spPr>
              <a:xfrm>
                <a:off x="3465520" y="1622563"/>
                <a:ext cx="194421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AU" i="1">
                              <a:solidFill>
                                <a:schemeClr val="tx1"/>
                              </a:solidFill>
                              <a:latin typeface="Cambria Math" charset="0"/>
                            </a:rPr>
                            <m:t>𝑣</m:t>
                          </m:r>
                        </m:e>
                        <m:sub>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i="1">
                                  <a:solidFill>
                                    <a:schemeClr val="tx1"/>
                                  </a:solidFill>
                                  <a:latin typeface="Cambria Math" charset="0"/>
                                </a:rPr>
                                <m:t>1</m:t>
                              </m:r>
                            </m:sub>
                          </m:sSub>
                        </m:sub>
                      </m:sSub>
                      <m:r>
                        <a:rPr lang="en-US" i="1">
                          <a:solidFill>
                            <a:schemeClr val="tx1"/>
                          </a:solidFill>
                          <a:latin typeface="Cambria Math" charset="0"/>
                          <a:ea typeface="Cambria Math" charset="0"/>
                          <a:cs typeface="Cambria Math" charset="0"/>
                        </a:rPr>
                        <m:t>∈</m:t>
                      </m:r>
                      <m:r>
                        <a:rPr lang="zh-CN" altLang="en-US" i="1">
                          <a:solidFill>
                            <a:schemeClr val="tx1"/>
                          </a:solidFill>
                          <a:latin typeface="Cambria Math" charset="0"/>
                          <a:ea typeface="Cambria Math" charset="0"/>
                          <a:cs typeface="Cambria Math" charset="0"/>
                        </a:rPr>
                        <m:t> </m:t>
                      </m:r>
                      <m:sSub>
                        <m:sSubPr>
                          <m:ctrlPr>
                            <a:rPr lang="en-US" altLang="zh-CN" i="1">
                              <a:solidFill>
                                <a:schemeClr val="tx1"/>
                              </a:solidFill>
                              <a:latin typeface="Cambria Math" charset="0"/>
                              <a:ea typeface="Cambria Math" charset="0"/>
                              <a:cs typeface="Cambria Math" charset="0"/>
                            </a:rPr>
                          </m:ctrlPr>
                        </m:sSubPr>
                        <m:e>
                          <m:r>
                            <a:rPr lang="en-AU" altLang="zh-CN" i="1">
                              <a:solidFill>
                                <a:schemeClr val="tx1"/>
                              </a:solidFill>
                              <a:latin typeface="Cambria Math" charset="0"/>
                              <a:ea typeface="Cambria Math" charset="0"/>
                              <a:cs typeface="Cambria Math" charset="0"/>
                            </a:rPr>
                            <m:t>𝑉</m:t>
                          </m:r>
                        </m:e>
                        <m:sub>
                          <m:r>
                            <a:rPr lang="en-AU" altLang="zh-CN" i="1">
                              <a:solidFill>
                                <a:schemeClr val="tx1"/>
                              </a:solidFill>
                              <a:latin typeface="Cambria Math" charset="0"/>
                              <a:ea typeface="Cambria Math" charset="0"/>
                              <a:cs typeface="Cambria Math" charset="0"/>
                            </a:rPr>
                            <m:t>𝑡</m:t>
                          </m:r>
                          <m:r>
                            <a:rPr lang="en-AU" altLang="zh-CN"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i="1">
                                  <a:solidFill>
                                    <a:schemeClr val="tx1"/>
                                  </a:solidFill>
                                  <a:latin typeface="Cambria Math" charset="0"/>
                                </a:rPr>
                                <m:t>1</m:t>
                              </m:r>
                            </m:sub>
                          </m:sSub>
                          <m:r>
                            <a:rPr lang="en-AU" altLang="zh-CN" i="1">
                              <a:solidFill>
                                <a:schemeClr val="tx1"/>
                              </a:solidFill>
                              <a:latin typeface="Cambria Math" charset="0"/>
                              <a:ea typeface="Cambria Math" charset="0"/>
                              <a:cs typeface="Cambria Math" charset="0"/>
                            </a:rPr>
                            <m:t>)</m:t>
                          </m:r>
                        </m:sub>
                      </m:sSub>
                      <m:r>
                        <a:rPr lang="zh-CN" altLang="en-US" i="1">
                          <a:solidFill>
                            <a:schemeClr val="tx1"/>
                          </a:solidFill>
                          <a:latin typeface="Cambria Math" charset="0"/>
                        </a:rPr>
                        <m:t>  </m:t>
                      </m:r>
                    </m:oMath>
                  </m:oMathPara>
                </a14:m>
                <a:endParaRPr lang="en-US" dirty="0">
                  <a:solidFill>
                    <a:schemeClr val="tx1"/>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3465520" y="1622563"/>
                <a:ext cx="1944216" cy="504056"/>
              </a:xfrm>
              <a:prstGeom prst="rect">
                <a:avLst/>
              </a:prstGeom>
              <a:blipFill rotWithShape="0">
                <a:blip r:embed="rId2"/>
                <a:stretch>
                  <a:fillRect t="-52874" b="-6896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5412914" y="2807287"/>
                <a:ext cx="194421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AU" i="1">
                              <a:solidFill>
                                <a:schemeClr val="tx1"/>
                              </a:solidFill>
                              <a:latin typeface="Cambria Math" charset="0"/>
                            </a:rPr>
                            <m:t>𝑣</m:t>
                          </m:r>
                        </m:e>
                        <m:sub>
                          <m:sSub>
                            <m:sSubPr>
                              <m:ctrlPr>
                                <a:rPr lang="en-US" i="1">
                                  <a:solidFill>
                                    <a:schemeClr val="tx1"/>
                                  </a:solidFill>
                                  <a:latin typeface="Cambria Math" charset="0"/>
                                </a:rPr>
                              </m:ctrlPr>
                            </m:sSubPr>
                            <m:e>
                              <m:r>
                                <a:rPr lang="en-AU" i="1">
                                  <a:solidFill>
                                    <a:schemeClr val="tx1"/>
                                  </a:solidFill>
                                  <a:latin typeface="Cambria Math" charset="0"/>
                                </a:rPr>
                                <m:t>𝑞</m:t>
                              </m:r>
                            </m:e>
                            <m:sub>
                              <m:r>
                                <a:rPr lang="en-US" altLang="zh-CN" b="0" i="1" smtClean="0">
                                  <a:solidFill>
                                    <a:schemeClr val="tx1"/>
                                  </a:solidFill>
                                  <a:latin typeface="Cambria Math" charset="0"/>
                                </a:rPr>
                                <m:t>2</m:t>
                              </m:r>
                            </m:sub>
                          </m:sSub>
                        </m:sub>
                      </m:sSub>
                      <m:r>
                        <a:rPr lang="en-US" i="1">
                          <a:solidFill>
                            <a:schemeClr val="tx1"/>
                          </a:solidFill>
                          <a:latin typeface="Cambria Math" charset="0"/>
                          <a:ea typeface="Cambria Math" charset="0"/>
                          <a:cs typeface="Cambria Math" charset="0"/>
                        </a:rPr>
                        <m:t>∈</m:t>
                      </m:r>
                      <m:r>
                        <a:rPr lang="zh-CN" altLang="en-US" i="1">
                          <a:solidFill>
                            <a:schemeClr val="tx1"/>
                          </a:solidFill>
                          <a:latin typeface="Cambria Math" charset="0"/>
                          <a:ea typeface="Cambria Math" charset="0"/>
                          <a:cs typeface="Cambria Math" charset="0"/>
                        </a:rPr>
                        <m:t> </m:t>
                      </m:r>
                      <m:sSub>
                        <m:sSubPr>
                          <m:ctrlPr>
                            <a:rPr lang="en-US" altLang="zh-CN" i="1">
                              <a:solidFill>
                                <a:schemeClr val="tx1"/>
                              </a:solidFill>
                              <a:latin typeface="Cambria Math" charset="0"/>
                              <a:ea typeface="Cambria Math" charset="0"/>
                              <a:cs typeface="Cambria Math" charset="0"/>
                            </a:rPr>
                          </m:ctrlPr>
                        </m:sSubPr>
                        <m:e>
                          <m:r>
                            <a:rPr lang="en-AU" altLang="zh-CN" i="1">
                              <a:solidFill>
                                <a:schemeClr val="tx1"/>
                              </a:solidFill>
                              <a:latin typeface="Cambria Math" charset="0"/>
                              <a:ea typeface="Cambria Math" charset="0"/>
                              <a:cs typeface="Cambria Math" charset="0"/>
                            </a:rPr>
                            <m:t>𝑉</m:t>
                          </m:r>
                        </m:e>
                        <m:sub>
                          <m:r>
                            <a:rPr lang="en-AU" altLang="zh-CN" i="1">
                              <a:solidFill>
                                <a:schemeClr val="tx1"/>
                              </a:solidFill>
                              <a:latin typeface="Cambria Math" charset="0"/>
                              <a:ea typeface="Cambria Math" charset="0"/>
                              <a:cs typeface="Cambria Math" charset="0"/>
                            </a:rPr>
                            <m:t>𝑡</m:t>
                          </m:r>
                          <m:r>
                            <a:rPr lang="en-AU" altLang="zh-CN"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AU" i="1">
                                  <a:solidFill>
                                    <a:schemeClr val="tx1"/>
                                  </a:solidFill>
                                  <a:latin typeface="Cambria Math" charset="0"/>
                                </a:rPr>
                                <m:t>𝑞</m:t>
                              </m:r>
                            </m:e>
                            <m:sub>
                              <m:r>
                                <a:rPr lang="en-US" altLang="zh-CN" b="0" i="1" smtClean="0">
                                  <a:solidFill>
                                    <a:schemeClr val="tx1"/>
                                  </a:solidFill>
                                  <a:latin typeface="Cambria Math" charset="0"/>
                                </a:rPr>
                                <m:t>2</m:t>
                              </m:r>
                            </m:sub>
                          </m:sSub>
                          <m:r>
                            <a:rPr lang="en-AU" altLang="zh-CN" i="1">
                              <a:solidFill>
                                <a:schemeClr val="tx1"/>
                              </a:solidFill>
                              <a:latin typeface="Cambria Math" charset="0"/>
                              <a:ea typeface="Cambria Math" charset="0"/>
                              <a:cs typeface="Cambria Math" charset="0"/>
                            </a:rPr>
                            <m:t>)</m:t>
                          </m:r>
                        </m:sub>
                      </m:sSub>
                      <m:r>
                        <a:rPr lang="zh-CN" altLang="en-US" i="1">
                          <a:solidFill>
                            <a:schemeClr val="tx1"/>
                          </a:solidFill>
                          <a:latin typeface="Cambria Math" charset="0"/>
                        </a:rPr>
                        <m:t>  </m:t>
                      </m:r>
                    </m:oMath>
                  </m:oMathPara>
                </a14:m>
                <a:endParaRPr lang="en-US" dirty="0">
                  <a:solidFill>
                    <a:schemeClr val="tx1"/>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5412914" y="2807287"/>
                <a:ext cx="1944216" cy="504056"/>
              </a:xfrm>
              <a:prstGeom prst="rect">
                <a:avLst/>
              </a:prstGeom>
              <a:blipFill rotWithShape="0">
                <a:blip r:embed="rId3"/>
                <a:stretch>
                  <a:fillRect t="-54651" b="-6976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3465520" y="4062380"/>
                <a:ext cx="194421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AU" i="1">
                              <a:solidFill>
                                <a:schemeClr val="tx1"/>
                              </a:solidFill>
                              <a:latin typeface="Cambria Math" charset="0"/>
                            </a:rPr>
                            <m:t>𝑣</m:t>
                          </m:r>
                        </m:e>
                        <m:sub>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b="0" i="1" smtClean="0">
                                  <a:solidFill>
                                    <a:schemeClr val="tx1"/>
                                  </a:solidFill>
                                  <a:latin typeface="Cambria Math" charset="0"/>
                                </a:rPr>
                                <m:t>𝑛</m:t>
                              </m:r>
                              <m:r>
                                <a:rPr lang="en-AU" b="0" i="1" smtClean="0">
                                  <a:solidFill>
                                    <a:schemeClr val="tx1"/>
                                  </a:solidFill>
                                  <a:latin typeface="Cambria Math" charset="0"/>
                                </a:rPr>
                                <m:t>−1</m:t>
                              </m:r>
                            </m:sub>
                          </m:sSub>
                        </m:sub>
                      </m:sSub>
                      <m:r>
                        <a:rPr lang="en-US" i="1">
                          <a:solidFill>
                            <a:schemeClr val="tx1"/>
                          </a:solidFill>
                          <a:latin typeface="Cambria Math" charset="0"/>
                          <a:ea typeface="Cambria Math" charset="0"/>
                          <a:cs typeface="Cambria Math" charset="0"/>
                        </a:rPr>
                        <m:t>∈</m:t>
                      </m:r>
                      <m:r>
                        <a:rPr lang="zh-CN" altLang="en-US" i="1">
                          <a:solidFill>
                            <a:schemeClr val="tx1"/>
                          </a:solidFill>
                          <a:latin typeface="Cambria Math" charset="0"/>
                          <a:ea typeface="Cambria Math" charset="0"/>
                          <a:cs typeface="Cambria Math" charset="0"/>
                        </a:rPr>
                        <m:t> </m:t>
                      </m:r>
                      <m:sSub>
                        <m:sSubPr>
                          <m:ctrlPr>
                            <a:rPr lang="en-US" altLang="zh-CN" i="1">
                              <a:solidFill>
                                <a:schemeClr val="tx1"/>
                              </a:solidFill>
                              <a:latin typeface="Cambria Math" charset="0"/>
                              <a:ea typeface="Cambria Math" charset="0"/>
                              <a:cs typeface="Cambria Math" charset="0"/>
                            </a:rPr>
                          </m:ctrlPr>
                        </m:sSubPr>
                        <m:e>
                          <m:r>
                            <a:rPr lang="en-AU" altLang="zh-CN" i="1">
                              <a:solidFill>
                                <a:schemeClr val="tx1"/>
                              </a:solidFill>
                              <a:latin typeface="Cambria Math" charset="0"/>
                              <a:ea typeface="Cambria Math" charset="0"/>
                              <a:cs typeface="Cambria Math" charset="0"/>
                            </a:rPr>
                            <m:t>𝑉</m:t>
                          </m:r>
                        </m:e>
                        <m:sub>
                          <m:r>
                            <a:rPr lang="en-AU" altLang="zh-CN" i="1">
                              <a:solidFill>
                                <a:schemeClr val="tx1"/>
                              </a:solidFill>
                              <a:latin typeface="Cambria Math" charset="0"/>
                              <a:ea typeface="Cambria Math" charset="0"/>
                              <a:cs typeface="Cambria Math" charset="0"/>
                            </a:rPr>
                            <m:t>𝑡</m:t>
                          </m:r>
                          <m:r>
                            <a:rPr lang="en-AU" altLang="zh-CN"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b="0" i="1" smtClean="0">
                                  <a:solidFill>
                                    <a:schemeClr val="tx1"/>
                                  </a:solidFill>
                                  <a:latin typeface="Cambria Math" charset="0"/>
                                </a:rPr>
                                <m:t>𝑛</m:t>
                              </m:r>
                              <m:r>
                                <a:rPr lang="en-AU" b="0" i="1" smtClean="0">
                                  <a:solidFill>
                                    <a:schemeClr val="tx1"/>
                                  </a:solidFill>
                                  <a:latin typeface="Cambria Math" charset="0"/>
                                </a:rPr>
                                <m:t>−1</m:t>
                              </m:r>
                            </m:sub>
                          </m:sSub>
                          <m:r>
                            <a:rPr lang="en-AU" altLang="zh-CN" i="1">
                              <a:solidFill>
                                <a:schemeClr val="tx1"/>
                              </a:solidFill>
                              <a:latin typeface="Cambria Math" charset="0"/>
                              <a:ea typeface="Cambria Math" charset="0"/>
                              <a:cs typeface="Cambria Math" charset="0"/>
                            </a:rPr>
                            <m:t>)</m:t>
                          </m:r>
                        </m:sub>
                      </m:sSub>
                      <m:r>
                        <a:rPr lang="zh-CN" altLang="en-US" i="1">
                          <a:solidFill>
                            <a:schemeClr val="tx1"/>
                          </a:solidFill>
                          <a:latin typeface="Cambria Math" charset="0"/>
                        </a:rPr>
                        <m:t>  </m:t>
                      </m:r>
                    </m:oMath>
                  </m:oMathPara>
                </a14:m>
                <a:endParaRPr lang="en-US"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3465520" y="4062380"/>
                <a:ext cx="1944216" cy="504056"/>
              </a:xfrm>
              <a:prstGeom prst="rect">
                <a:avLst/>
              </a:prstGeom>
              <a:blipFill rotWithShape="0">
                <a:blip r:embed="rId4"/>
                <a:stretch>
                  <a:fillRect t="-52874" b="-6896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1418464" y="2807287"/>
                <a:ext cx="194421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AU" i="1">
                              <a:solidFill>
                                <a:schemeClr val="tx1"/>
                              </a:solidFill>
                              <a:latin typeface="Cambria Math" charset="0"/>
                            </a:rPr>
                            <m:t>𝑣</m:t>
                          </m:r>
                        </m:e>
                        <m:sub>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b="0" i="1" smtClean="0">
                                  <a:solidFill>
                                    <a:schemeClr val="tx1"/>
                                  </a:solidFill>
                                  <a:latin typeface="Cambria Math" charset="0"/>
                                </a:rPr>
                                <m:t>𝑛</m:t>
                              </m:r>
                            </m:sub>
                          </m:sSub>
                        </m:sub>
                      </m:sSub>
                      <m:r>
                        <a:rPr lang="en-US" i="1">
                          <a:solidFill>
                            <a:schemeClr val="tx1"/>
                          </a:solidFill>
                          <a:latin typeface="Cambria Math" charset="0"/>
                          <a:ea typeface="Cambria Math" charset="0"/>
                          <a:cs typeface="Cambria Math" charset="0"/>
                        </a:rPr>
                        <m:t>∈</m:t>
                      </m:r>
                      <m:r>
                        <a:rPr lang="zh-CN" altLang="en-US" i="1">
                          <a:solidFill>
                            <a:schemeClr val="tx1"/>
                          </a:solidFill>
                          <a:latin typeface="Cambria Math" charset="0"/>
                          <a:ea typeface="Cambria Math" charset="0"/>
                          <a:cs typeface="Cambria Math" charset="0"/>
                        </a:rPr>
                        <m:t> </m:t>
                      </m:r>
                      <m:sSub>
                        <m:sSubPr>
                          <m:ctrlPr>
                            <a:rPr lang="en-US" altLang="zh-CN" i="1">
                              <a:solidFill>
                                <a:schemeClr val="tx1"/>
                              </a:solidFill>
                              <a:latin typeface="Cambria Math" charset="0"/>
                              <a:ea typeface="Cambria Math" charset="0"/>
                              <a:cs typeface="Cambria Math" charset="0"/>
                            </a:rPr>
                          </m:ctrlPr>
                        </m:sSubPr>
                        <m:e>
                          <m:r>
                            <a:rPr lang="en-AU" altLang="zh-CN" i="1">
                              <a:solidFill>
                                <a:schemeClr val="tx1"/>
                              </a:solidFill>
                              <a:latin typeface="Cambria Math" charset="0"/>
                              <a:ea typeface="Cambria Math" charset="0"/>
                              <a:cs typeface="Cambria Math" charset="0"/>
                            </a:rPr>
                            <m:t>𝑉</m:t>
                          </m:r>
                        </m:e>
                        <m:sub>
                          <m:r>
                            <a:rPr lang="en-AU" altLang="zh-CN" i="1">
                              <a:solidFill>
                                <a:schemeClr val="tx1"/>
                              </a:solidFill>
                              <a:latin typeface="Cambria Math" charset="0"/>
                              <a:ea typeface="Cambria Math" charset="0"/>
                              <a:cs typeface="Cambria Math" charset="0"/>
                            </a:rPr>
                            <m:t>𝑡</m:t>
                          </m:r>
                          <m:r>
                            <a:rPr lang="en-AU" altLang="zh-CN"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b="0" i="1" smtClean="0">
                                  <a:solidFill>
                                    <a:schemeClr val="tx1"/>
                                  </a:solidFill>
                                  <a:latin typeface="Cambria Math" charset="0"/>
                                </a:rPr>
                                <m:t>𝑛</m:t>
                              </m:r>
                            </m:sub>
                          </m:sSub>
                          <m:r>
                            <a:rPr lang="en-AU" altLang="zh-CN" i="1">
                              <a:solidFill>
                                <a:schemeClr val="tx1"/>
                              </a:solidFill>
                              <a:latin typeface="Cambria Math" charset="0"/>
                              <a:ea typeface="Cambria Math" charset="0"/>
                              <a:cs typeface="Cambria Math" charset="0"/>
                            </a:rPr>
                            <m:t>)</m:t>
                          </m:r>
                        </m:sub>
                      </m:sSub>
                      <m:r>
                        <a:rPr lang="zh-CN" altLang="en-US" i="1">
                          <a:solidFill>
                            <a:schemeClr val="tx1"/>
                          </a:solidFill>
                          <a:latin typeface="Cambria Math" charset="0"/>
                        </a:rPr>
                        <m:t>  </m:t>
                      </m:r>
                    </m:oMath>
                  </m:oMathPara>
                </a14:m>
                <a:endParaRPr lang="en-US" dirty="0">
                  <a:solidFill>
                    <a:schemeClr val="tx1"/>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1418464" y="2807287"/>
                <a:ext cx="1944216" cy="504056"/>
              </a:xfrm>
              <a:prstGeom prst="rect">
                <a:avLst/>
              </a:prstGeom>
              <a:blipFill rotWithShape="0">
                <a:blip r:embed="rId5"/>
                <a:stretch>
                  <a:fillRect t="-54651" b="-69767"/>
                </a:stretch>
              </a:blipFill>
              <a:ln>
                <a:solidFill>
                  <a:schemeClr val="tx1"/>
                </a:solidFill>
              </a:ln>
            </p:spPr>
            <p:txBody>
              <a:bodyPr/>
              <a:lstStyle/>
              <a:p>
                <a:r>
                  <a:rPr lang="en-US">
                    <a:noFill/>
                  </a:rPr>
                  <a:t> </a:t>
                </a:r>
              </a:p>
            </p:txBody>
          </p:sp>
        </mc:Fallback>
      </mc:AlternateContent>
      <p:sp>
        <p:nvSpPr>
          <p:cNvPr id="29" name="Arc 28"/>
          <p:cNvSpPr/>
          <p:nvPr/>
        </p:nvSpPr>
        <p:spPr>
          <a:xfrm rot="5400000">
            <a:off x="4398362" y="3026575"/>
            <a:ext cx="790915" cy="587654"/>
          </a:xfrm>
          <a:prstGeom prst="arc">
            <a:avLst/>
          </a:prstGeom>
          <a:ln w="1079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879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val 3"/>
              <p:cNvSpPr/>
              <p:nvPr/>
            </p:nvSpPr>
            <p:spPr>
              <a:xfrm>
                <a:off x="2051720" y="191683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𝑤</m:t>
                          </m:r>
                        </m:sub>
                      </m:sSub>
                    </m:oMath>
                  </m:oMathPara>
                </a14:m>
                <a:endParaRPr lang="en-US" dirty="0">
                  <a:solidFill>
                    <a:schemeClr val="tx1"/>
                  </a:solidFill>
                </a:endParaRPr>
              </a:p>
            </p:txBody>
          </p:sp>
        </mc:Choice>
        <mc:Fallback xmlns="">
          <p:sp>
            <p:nvSpPr>
              <p:cNvPr id="4" name="Oval 3"/>
              <p:cNvSpPr>
                <a:spLocks noRot="1" noChangeAspect="1" noMove="1" noResize="1" noEditPoints="1" noAdjustHandles="1" noChangeArrowheads="1" noChangeShapeType="1" noTextEdit="1"/>
              </p:cNvSpPr>
              <p:nvPr/>
            </p:nvSpPr>
            <p:spPr>
              <a:xfrm>
                <a:off x="2051720" y="1916832"/>
                <a:ext cx="792088" cy="7920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331912" y="191683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𝑖</m:t>
                          </m:r>
                        </m:sub>
                      </m:sSub>
                    </m:oMath>
                  </m:oMathPara>
                </a14:m>
                <a:endParaRPr lang="en-US" dirty="0">
                  <a:solidFill>
                    <a:schemeClr val="tx1"/>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331912" y="1916832"/>
                <a:ext cx="792088" cy="7920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p:cxnSp>
        <p:nvCxnSpPr>
          <p:cNvPr id="8" name="Straight Arrow Connector 7"/>
          <p:cNvCxnSpPr>
            <a:stCxn id="6" idx="6"/>
            <a:endCxn id="4" idx="2"/>
          </p:cNvCxnSpPr>
          <p:nvPr/>
        </p:nvCxnSpPr>
        <p:spPr>
          <a:xfrm>
            <a:off x="1124000" y="2312876"/>
            <a:ext cx="9277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Oval 8"/>
              <p:cNvSpPr/>
              <p:nvPr/>
            </p:nvSpPr>
            <p:spPr>
              <a:xfrm>
                <a:off x="3771528" y="1902836"/>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1</m:t>
                          </m:r>
                        </m:sub>
                      </m:sSub>
                    </m:oMath>
                  </m:oMathPara>
                </a14:m>
                <a:endParaRPr lang="en-US" dirty="0">
                  <a:solidFill>
                    <a:schemeClr val="tx1"/>
                  </a:solidFill>
                </a:endParaRPr>
              </a:p>
            </p:txBody>
          </p:sp>
        </mc:Choice>
        <mc:Fallback xmlns="">
          <p:sp>
            <p:nvSpPr>
              <p:cNvPr id="9" name="Oval 8"/>
              <p:cNvSpPr>
                <a:spLocks noRot="1" noChangeAspect="1" noMove="1" noResize="1" noEditPoints="1" noAdjustHandles="1" noChangeArrowheads="1" noChangeShapeType="1" noTextEdit="1"/>
              </p:cNvSpPr>
              <p:nvPr/>
            </p:nvSpPr>
            <p:spPr>
              <a:xfrm>
                <a:off x="3771528" y="1902836"/>
                <a:ext cx="792088" cy="7920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7211144" y="191683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𝑜</m:t>
                          </m:r>
                        </m:sub>
                      </m:sSub>
                    </m:oMath>
                  </m:oMathPara>
                </a14:m>
                <a:endParaRPr lang="en-US" dirty="0">
                  <a:solidFill>
                    <a:schemeClr val="tx1"/>
                  </a:solidFill>
                </a:endParaRPr>
              </a:p>
            </p:txBody>
          </p:sp>
        </mc:Choice>
        <mc:Fallback xmlns="">
          <p:sp>
            <p:nvSpPr>
              <p:cNvPr id="11" name="Oval 10"/>
              <p:cNvSpPr>
                <a:spLocks noRot="1" noChangeAspect="1" noMove="1" noResize="1" noEditPoints="1" noAdjustHandles="1" noChangeArrowheads="1" noChangeShapeType="1" noTextEdit="1"/>
              </p:cNvSpPr>
              <p:nvPr/>
            </p:nvSpPr>
            <p:spPr>
              <a:xfrm>
                <a:off x="7211144" y="1916832"/>
                <a:ext cx="792088" cy="7920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8930952" y="191683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𝑒</m:t>
                          </m:r>
                        </m:sub>
                      </m:sSub>
                    </m:oMath>
                  </m:oMathPara>
                </a14:m>
                <a:endParaRPr lang="en-US" dirty="0">
                  <a:solidFill>
                    <a:schemeClr val="tx1"/>
                  </a:solidFill>
                </a:endParaRPr>
              </a:p>
            </p:txBody>
          </p:sp>
        </mc:Choice>
        <mc:Fallback xmlns="">
          <p:sp>
            <p:nvSpPr>
              <p:cNvPr id="12" name="Oval 11"/>
              <p:cNvSpPr>
                <a:spLocks noRot="1" noChangeAspect="1" noMove="1" noResize="1" noEditPoints="1" noAdjustHandles="1" noChangeArrowheads="1" noChangeShapeType="1" noTextEdit="1"/>
              </p:cNvSpPr>
              <p:nvPr/>
            </p:nvSpPr>
            <p:spPr>
              <a:xfrm>
                <a:off x="8930952" y="1916832"/>
                <a:ext cx="792088" cy="792088"/>
              </a:xfrm>
              <a:prstGeom prst="ellipse">
                <a:avLst/>
              </a:prstGeom>
              <a:blipFill rotWithShape="0">
                <a:blip r:embed="rId6"/>
                <a:stretch>
                  <a:fillRect/>
                </a:stretch>
              </a:blipFill>
              <a:ln>
                <a:solidFill>
                  <a:schemeClr val="tx1"/>
                </a:solidFill>
              </a:ln>
            </p:spPr>
            <p:txBody>
              <a:bodyPr/>
              <a:lstStyle/>
              <a:p>
                <a:r>
                  <a:rPr lang="en-US">
                    <a:noFill/>
                  </a:rPr>
                  <a:t> </a:t>
                </a:r>
              </a:p>
            </p:txBody>
          </p:sp>
        </mc:Fallback>
      </mc:AlternateContent>
      <p:cxnSp>
        <p:nvCxnSpPr>
          <p:cNvPr id="14" name="Straight Arrow Connector 13"/>
          <p:cNvCxnSpPr>
            <a:stCxn id="4" idx="6"/>
            <a:endCxn id="9" idx="2"/>
          </p:cNvCxnSpPr>
          <p:nvPr/>
        </p:nvCxnSpPr>
        <p:spPr>
          <a:xfrm flipV="1">
            <a:off x="2843808" y="2298880"/>
            <a:ext cx="927720" cy="13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6"/>
          </p:cNvCxnSpPr>
          <p:nvPr/>
        </p:nvCxnSpPr>
        <p:spPr>
          <a:xfrm>
            <a:off x="4563616" y="2298880"/>
            <a:ext cx="927720" cy="13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1" idx="2"/>
          </p:cNvCxnSpPr>
          <p:nvPr/>
        </p:nvCxnSpPr>
        <p:spPr>
          <a:xfrm>
            <a:off x="6283424" y="2312876"/>
            <a:ext cx="9277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6"/>
            <a:endCxn id="12" idx="2"/>
          </p:cNvCxnSpPr>
          <p:nvPr/>
        </p:nvCxnSpPr>
        <p:spPr>
          <a:xfrm>
            <a:off x="8003232" y="2312876"/>
            <a:ext cx="9277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1286170" y="1971164"/>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𝑖</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286170" y="1971164"/>
                <a:ext cx="576064"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987824" y="1902836"/>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dirty="0" smtClean="0">
                          <a:latin typeface="Cambria Math" charset="0"/>
                        </a:rPr>
                        <m:t>[</m:t>
                      </m:r>
                      <m:sSub>
                        <m:sSubPr>
                          <m:ctrlPr>
                            <a:rPr lang="en-US" i="1" dirty="0">
                              <a:latin typeface="Cambria Math" charset="0"/>
                            </a:rPr>
                          </m:ctrlPr>
                        </m:sSubPr>
                        <m:e>
                          <m:r>
                            <a:rPr lang="en-AU" b="0" i="1" dirty="0" smtClean="0">
                              <a:latin typeface="Cambria Math" charset="0"/>
                            </a:rPr>
                            <m:t>𝑤</m:t>
                          </m:r>
                        </m:e>
                        <m:sub>
                          <m:r>
                            <a:rPr lang="en-AU" b="0" i="1" dirty="0" smtClean="0">
                              <a:latin typeface="Cambria Math" charset="0"/>
                            </a:rPr>
                            <m:t>1</m:t>
                          </m:r>
                        </m:sub>
                      </m:sSub>
                      <m:r>
                        <a:rPr lang="en-AU" b="0" i="1" dirty="0" smtClean="0">
                          <a:latin typeface="Cambria Math" charset="0"/>
                        </a:rPr>
                        <m:t>]</m:t>
                      </m:r>
                      <m:sSub>
                        <m:sSubPr>
                          <m:ctrlPr>
                            <a:rPr lang="en-US" b="0" i="1" dirty="0" smtClean="0">
                              <a:latin typeface="Cambria Math" charset="0"/>
                            </a:rPr>
                          </m:ctrlPr>
                        </m:sSubPr>
                        <m:e>
                          <m:r>
                            <a:rPr lang="en-AU" b="0" i="1" dirty="0" smtClean="0">
                              <a:latin typeface="Cambria Math" charset="0"/>
                            </a:rPr>
                            <m:t>𝑓</m:t>
                          </m:r>
                        </m:e>
                        <m:sub>
                          <m:r>
                            <a:rPr lang="en-AU" b="0" i="1" dirty="0" smtClean="0">
                              <a:latin typeface="Cambria Math" charset="0"/>
                            </a:rPr>
                            <m:t>1</m:t>
                          </m:r>
                        </m:sub>
                      </m:sSub>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2987824" y="1902836"/>
                <a:ext cx="576064" cy="369332"/>
              </a:xfrm>
              <a:prstGeom prst="rect">
                <a:avLst/>
              </a:prstGeom>
              <a:blipFill rotWithShape="0">
                <a:blip r:embed="rId8"/>
                <a:stretch>
                  <a:fillRect l="-3158" r="-31579"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644008" y="1908448"/>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dirty="0" smtClean="0">
                          <a:latin typeface="Cambria Math" charset="0"/>
                        </a:rPr>
                        <m:t>[</m:t>
                      </m:r>
                      <m:sSub>
                        <m:sSubPr>
                          <m:ctrlPr>
                            <a:rPr lang="en-US" i="1" dirty="0">
                              <a:latin typeface="Cambria Math" charset="0"/>
                            </a:rPr>
                          </m:ctrlPr>
                        </m:sSubPr>
                        <m:e>
                          <m:r>
                            <a:rPr lang="en-AU" b="0" i="1" dirty="0" smtClean="0">
                              <a:latin typeface="Cambria Math" charset="0"/>
                            </a:rPr>
                            <m:t>𝑤</m:t>
                          </m:r>
                        </m:e>
                        <m:sub>
                          <m:r>
                            <a:rPr lang="en-AU" b="0" i="1" dirty="0" smtClean="0">
                              <a:latin typeface="Cambria Math" charset="0"/>
                            </a:rPr>
                            <m:t>2</m:t>
                          </m:r>
                        </m:sub>
                      </m:sSub>
                      <m:r>
                        <a:rPr lang="en-AU" b="0" i="1" dirty="0" smtClean="0">
                          <a:latin typeface="Cambria Math" charset="0"/>
                        </a:rPr>
                        <m:t>]</m:t>
                      </m:r>
                      <m:sSub>
                        <m:sSubPr>
                          <m:ctrlPr>
                            <a:rPr lang="en-US" b="0" i="1" dirty="0" smtClean="0">
                              <a:latin typeface="Cambria Math" charset="0"/>
                            </a:rPr>
                          </m:ctrlPr>
                        </m:sSubPr>
                        <m:e>
                          <m:r>
                            <a:rPr lang="en-AU" b="0" i="1" dirty="0" smtClean="0">
                              <a:latin typeface="Cambria Math" charset="0"/>
                            </a:rPr>
                            <m:t>𝑓</m:t>
                          </m:r>
                        </m:e>
                        <m:sub>
                          <m:r>
                            <a:rPr lang="en-AU" b="0" i="1" dirty="0" smtClean="0">
                              <a:latin typeface="Cambria Math" charset="0"/>
                            </a:rPr>
                            <m:t>2</m:t>
                          </m:r>
                        </m:sub>
                      </m:sSub>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4644008" y="1908448"/>
                <a:ext cx="576064" cy="369332"/>
              </a:xfrm>
              <a:prstGeom prst="rect">
                <a:avLst/>
              </a:prstGeom>
              <a:blipFill rotWithShape="0">
                <a:blip r:embed="rId9"/>
                <a:stretch>
                  <a:fillRect l="-3191" r="-32979"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372200" y="1908448"/>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dirty="0" smtClean="0">
                          <a:latin typeface="Cambria Math" charset="0"/>
                        </a:rPr>
                        <m:t>[</m:t>
                      </m:r>
                      <m:sSub>
                        <m:sSubPr>
                          <m:ctrlPr>
                            <a:rPr lang="en-US" i="1" dirty="0">
                              <a:latin typeface="Cambria Math" charset="0"/>
                            </a:rPr>
                          </m:ctrlPr>
                        </m:sSubPr>
                        <m:e>
                          <m:r>
                            <a:rPr lang="en-AU" b="0" i="1" dirty="0" smtClean="0">
                              <a:latin typeface="Cambria Math" charset="0"/>
                            </a:rPr>
                            <m:t>𝑤</m:t>
                          </m:r>
                        </m:e>
                        <m:sub>
                          <m:r>
                            <a:rPr lang="en-AU" b="0" i="1" dirty="0" smtClean="0">
                              <a:latin typeface="Cambria Math" charset="0"/>
                            </a:rPr>
                            <m:t>𝑛</m:t>
                          </m:r>
                        </m:sub>
                      </m:sSub>
                      <m:r>
                        <a:rPr lang="en-AU" b="0" i="1" dirty="0" smtClean="0">
                          <a:latin typeface="Cambria Math" charset="0"/>
                        </a:rPr>
                        <m:t>]</m:t>
                      </m:r>
                      <m:sSub>
                        <m:sSubPr>
                          <m:ctrlPr>
                            <a:rPr lang="en-US" b="0" i="1" dirty="0" smtClean="0">
                              <a:latin typeface="Cambria Math" charset="0"/>
                            </a:rPr>
                          </m:ctrlPr>
                        </m:sSubPr>
                        <m:e>
                          <m:r>
                            <a:rPr lang="en-AU" b="0" i="1" dirty="0" smtClean="0">
                              <a:latin typeface="Cambria Math" charset="0"/>
                            </a:rPr>
                            <m:t>𝑓</m:t>
                          </m:r>
                        </m:e>
                        <m:sub>
                          <m:r>
                            <a:rPr lang="en-AU" b="0" i="1" dirty="0" smtClean="0">
                              <a:latin typeface="Cambria Math" charset="0"/>
                            </a:rPr>
                            <m:t>𝑛</m:t>
                          </m:r>
                        </m:sub>
                      </m:sSub>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6372200" y="1908448"/>
                <a:ext cx="576064" cy="369332"/>
              </a:xfrm>
              <a:prstGeom prst="rect">
                <a:avLst/>
              </a:prstGeom>
              <a:blipFill rotWithShape="0">
                <a:blip r:embed="rId10"/>
                <a:stretch>
                  <a:fillRect l="-3158" r="-32632"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244408" y="1971164"/>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𝑜</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8244408" y="1971164"/>
                <a:ext cx="576064" cy="369332"/>
              </a:xfrm>
              <a:prstGeom prst="rect">
                <a:avLst/>
              </a:prstGeom>
              <a:blipFill rotWithShape="0">
                <a:blip r:embed="rId11"/>
                <a:stretch>
                  <a:fillRect/>
                </a:stretch>
              </a:blipFill>
            </p:spPr>
            <p:txBody>
              <a:bodyPr/>
              <a:lstStyle/>
              <a:p>
                <a:r>
                  <a:rPr lang="en-US">
                    <a:noFill/>
                  </a:rPr>
                  <a:t> </a:t>
                </a:r>
              </a:p>
            </p:txBody>
          </p:sp>
        </mc:Fallback>
      </mc:AlternateContent>
      <p:cxnSp>
        <p:nvCxnSpPr>
          <p:cNvPr id="5" name="Straight Connector 4"/>
          <p:cNvCxnSpPr/>
          <p:nvPr/>
        </p:nvCxnSpPr>
        <p:spPr>
          <a:xfrm>
            <a:off x="5815595" y="2312876"/>
            <a:ext cx="259742" cy="0"/>
          </a:xfrm>
          <a:prstGeom prst="line">
            <a:avLst/>
          </a:prstGeom>
          <a:ln w="476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p:cNvSpPr/>
              <p:nvPr/>
            </p:nvSpPr>
            <p:spPr>
              <a:xfrm>
                <a:off x="2051720" y="3429000"/>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𝑤</m:t>
                          </m:r>
                        </m:sub>
                      </m:sSub>
                    </m:oMath>
                  </m:oMathPara>
                </a14:m>
                <a:endParaRPr lang="en-US" dirty="0">
                  <a:solidFill>
                    <a:schemeClr val="tx1"/>
                  </a:solidFill>
                </a:endParaRPr>
              </a:p>
            </p:txBody>
          </p:sp>
        </mc:Choice>
        <mc:Fallback xmlns="">
          <p:sp>
            <p:nvSpPr>
              <p:cNvPr id="19" name="Oval 18"/>
              <p:cNvSpPr>
                <a:spLocks noRot="1" noChangeAspect="1" noMove="1" noResize="1" noEditPoints="1" noAdjustHandles="1" noChangeArrowheads="1" noChangeShapeType="1" noTextEdit="1"/>
              </p:cNvSpPr>
              <p:nvPr/>
            </p:nvSpPr>
            <p:spPr>
              <a:xfrm>
                <a:off x="2051720" y="3429000"/>
                <a:ext cx="792088" cy="792088"/>
              </a:xfrm>
              <a:prstGeom prst="ellipse">
                <a:avLst/>
              </a:prstGeom>
              <a:blipFill rotWithShape="0">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p:cNvSpPr/>
              <p:nvPr/>
            </p:nvSpPr>
            <p:spPr>
              <a:xfrm>
                <a:off x="331912" y="3429000"/>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𝑖</m:t>
                          </m:r>
                        </m:sub>
                      </m:sSub>
                    </m:oMath>
                  </m:oMathPara>
                </a14:m>
                <a:endParaRPr lang="en-US" dirty="0">
                  <a:solidFill>
                    <a:schemeClr val="tx1"/>
                  </a:solidFill>
                </a:endParaRPr>
              </a:p>
            </p:txBody>
          </p:sp>
        </mc:Choice>
        <mc:Fallback xmlns="">
          <p:sp>
            <p:nvSpPr>
              <p:cNvPr id="26" name="Oval 25"/>
              <p:cNvSpPr>
                <a:spLocks noRot="1" noChangeAspect="1" noMove="1" noResize="1" noEditPoints="1" noAdjustHandles="1" noChangeArrowheads="1" noChangeShapeType="1" noTextEdit="1"/>
              </p:cNvSpPr>
              <p:nvPr/>
            </p:nvSpPr>
            <p:spPr>
              <a:xfrm>
                <a:off x="331912" y="3429000"/>
                <a:ext cx="792088" cy="792088"/>
              </a:xfrm>
              <a:prstGeom prst="ellipse">
                <a:avLst/>
              </a:prstGeom>
              <a:blipFill rotWithShape="0">
                <a:blip r:embed="rId13"/>
                <a:stretch>
                  <a:fillRect/>
                </a:stretch>
              </a:blipFill>
              <a:ln>
                <a:solidFill>
                  <a:schemeClr val="tx1"/>
                </a:solidFill>
              </a:ln>
            </p:spPr>
            <p:txBody>
              <a:bodyPr/>
              <a:lstStyle/>
              <a:p>
                <a:r>
                  <a:rPr lang="en-US">
                    <a:noFill/>
                  </a:rPr>
                  <a:t> </a:t>
                </a:r>
              </a:p>
            </p:txBody>
          </p:sp>
        </mc:Fallback>
      </mc:AlternateContent>
      <p:cxnSp>
        <p:nvCxnSpPr>
          <p:cNvPr id="27" name="Straight Arrow Connector 26"/>
          <p:cNvCxnSpPr>
            <a:endCxn id="27" idx="2"/>
          </p:cNvCxnSpPr>
          <p:nvPr/>
        </p:nvCxnSpPr>
        <p:spPr>
          <a:xfrm>
            <a:off x="1124000" y="3825044"/>
            <a:ext cx="9277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Oval 27"/>
              <p:cNvSpPr/>
              <p:nvPr/>
            </p:nvSpPr>
            <p:spPr>
              <a:xfrm>
                <a:off x="7236296" y="3429000"/>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𝑜</m:t>
                          </m:r>
                        </m:sub>
                      </m:sSub>
                    </m:oMath>
                  </m:oMathPara>
                </a14:m>
                <a:endParaRPr lang="en-US" dirty="0">
                  <a:solidFill>
                    <a:schemeClr val="tx1"/>
                  </a:solidFill>
                </a:endParaRPr>
              </a:p>
            </p:txBody>
          </p:sp>
        </mc:Choice>
        <mc:Fallback xmlns="">
          <p:sp>
            <p:nvSpPr>
              <p:cNvPr id="28" name="Oval 27"/>
              <p:cNvSpPr>
                <a:spLocks noRot="1" noChangeAspect="1" noMove="1" noResize="1" noEditPoints="1" noAdjustHandles="1" noChangeArrowheads="1" noChangeShapeType="1" noTextEdit="1"/>
              </p:cNvSpPr>
              <p:nvPr/>
            </p:nvSpPr>
            <p:spPr>
              <a:xfrm>
                <a:off x="7236296" y="3429000"/>
                <a:ext cx="792088" cy="792088"/>
              </a:xfrm>
              <a:prstGeom prst="ellipse">
                <a:avLst/>
              </a:prstGeom>
              <a:blipFill rotWithShape="0">
                <a:blip r:embed="rId1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286170" y="3483332"/>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𝑖</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1286170" y="3483332"/>
                <a:ext cx="576064"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269560" y="3555340"/>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𝑜</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8269560" y="3555340"/>
                <a:ext cx="576064"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281162" y="3419708"/>
                <a:ext cx="15841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𝐶𝑜𝑚𝑝𝑢𝑡𝑎𝑡𝑖𝑜𝑛</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4281162" y="3419708"/>
                <a:ext cx="1584176" cy="369332"/>
              </a:xfrm>
              <a:prstGeom prst="rect">
                <a:avLst/>
              </a:prstGeom>
              <a:blipFill rotWithShape="0">
                <a:blip r:embed="rId16"/>
                <a:stretch>
                  <a:fillRect b="-11475"/>
                </a:stretch>
              </a:blipFill>
            </p:spPr>
            <p:txBody>
              <a:bodyPr/>
              <a:lstStyle/>
              <a:p>
                <a:r>
                  <a:rPr lang="en-US">
                    <a:noFill/>
                  </a:rPr>
                  <a:t> </a:t>
                </a:r>
              </a:p>
            </p:txBody>
          </p:sp>
        </mc:Fallback>
      </mc:AlternateContent>
      <p:cxnSp>
        <p:nvCxnSpPr>
          <p:cNvPr id="33" name="Curved Connector 32"/>
          <p:cNvCxnSpPr/>
          <p:nvPr/>
        </p:nvCxnSpPr>
        <p:spPr>
          <a:xfrm rot="16200000" flipH="1">
            <a:off x="7632340" y="3825044"/>
            <a:ext cx="560090" cy="12700"/>
          </a:xfrm>
          <a:prstGeom prst="curvedConnector5">
            <a:avLst>
              <a:gd name="adj1" fmla="val -52645"/>
              <a:gd name="adj2" fmla="val 4097449"/>
              <a:gd name="adj3" fmla="val 14081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6" name="Straight Arrow Connector 2305"/>
          <p:cNvCxnSpPr>
            <a:stCxn id="19" idx="6"/>
            <a:endCxn id="28" idx="2"/>
          </p:cNvCxnSpPr>
          <p:nvPr/>
        </p:nvCxnSpPr>
        <p:spPr>
          <a:xfrm>
            <a:off x="2843808" y="3825044"/>
            <a:ext cx="4392488" cy="0"/>
          </a:xfrm>
          <a:prstGeom prst="straightConnector1">
            <a:avLst/>
          </a:prstGeom>
          <a:ln w="476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15" name="Rectangle 2314"/>
          <p:cNvSpPr/>
          <p:nvPr/>
        </p:nvSpPr>
        <p:spPr>
          <a:xfrm>
            <a:off x="230538" y="2903530"/>
            <a:ext cx="2878801" cy="369332"/>
          </a:xfrm>
          <a:prstGeom prst="rect">
            <a:avLst/>
          </a:prstGeom>
        </p:spPr>
        <p:txBody>
          <a:bodyPr wrap="none">
            <a:spAutoFit/>
          </a:bodyPr>
          <a:lstStyle/>
          <a:p>
            <a:pPr algn="ctr"/>
            <a:r>
              <a:rPr lang="en-US" altLang="zh-CN" i="1" dirty="0"/>
              <a:t>Abstract </a:t>
            </a:r>
            <a:r>
              <a:rPr lang="en-US" altLang="zh-CN" i="1" dirty="0" smtClean="0"/>
              <a:t>Functionality </a:t>
            </a:r>
            <a:r>
              <a:rPr lang="en-US" altLang="zh-CN" i="1" dirty="0"/>
              <a:t>Model</a:t>
            </a:r>
            <a:endParaRPr lang="en-US" i="1" dirty="0"/>
          </a:p>
        </p:txBody>
      </p:sp>
      <mc:AlternateContent xmlns:mc="http://schemas.openxmlformats.org/markup-compatibility/2006" xmlns:a14="http://schemas.microsoft.com/office/drawing/2010/main">
        <mc:Choice Requires="a14">
          <p:sp>
            <p:nvSpPr>
              <p:cNvPr id="42" name="TextBox 41"/>
              <p:cNvSpPr txBox="1"/>
              <p:nvPr/>
            </p:nvSpPr>
            <p:spPr>
              <a:xfrm>
                <a:off x="1240925" y="4821725"/>
                <a:ext cx="6885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ea typeface="Cambria Math" charset="0"/>
                          <a:cs typeface="Cambria Math" charset="0"/>
                        </a:rPr>
                        <m:t>𝐼</m:t>
                      </m:r>
                      <m:r>
                        <a:rPr lang="en-AU" b="0" i="1" smtClean="0">
                          <a:latin typeface="Cambria Math" charset="0"/>
                          <a:ea typeface="Cambria Math" charset="0"/>
                          <a:cs typeface="Cambria Math" charset="0"/>
                        </a:rPr>
                        <m:t>, </m:t>
                      </m:r>
                      <m:r>
                        <a:rPr lang="en-US" i="1">
                          <a:latin typeface="Cambria Math" charset="0"/>
                          <a:ea typeface="Cambria Math" charset="0"/>
                          <a:cs typeface="Cambria Math" charset="0"/>
                        </a:rPr>
                        <m:t>𝜙</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240925" y="4821725"/>
                <a:ext cx="688538" cy="369332"/>
              </a:xfrm>
              <a:prstGeom prst="rect">
                <a:avLst/>
              </a:prstGeom>
              <a:blipFill rotWithShape="0">
                <a:blip r:embed="rId1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009583" y="4837220"/>
                <a:ext cx="4692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ea typeface="Cambria Math" charset="0"/>
                          <a:cs typeface="Cambria Math" charset="0"/>
                        </a:rPr>
                        <m:t>𝑂</m:t>
                      </m:r>
                      <m:r>
                        <a:rPr lang="en-AU" b="0" i="1" smtClean="0">
                          <a:latin typeface="Cambria Math" charset="0"/>
                          <a:ea typeface="Cambria Math" charset="0"/>
                          <a:cs typeface="Cambria Math" charset="0"/>
                        </a:rPr>
                        <m:t>, </m:t>
                      </m:r>
                      <m:r>
                        <a:rPr lang="en-US" i="1" smtClean="0">
                          <a:latin typeface="Cambria Math" charset="0"/>
                          <a:ea typeface="Cambria Math" charset="0"/>
                          <a:cs typeface="Cambria Math" charset="0"/>
                        </a:rPr>
                        <m:t>𝜓</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3009583" y="4837220"/>
                <a:ext cx="469247" cy="369332"/>
              </a:xfrm>
              <a:prstGeom prst="rect">
                <a:avLst/>
              </a:prstGeom>
              <a:blipFill rotWithShape="0">
                <a:blip r:embed="rId18"/>
                <a:stretch>
                  <a:fillRect r="-28571" b="-13333"/>
                </a:stretch>
              </a:blipFill>
            </p:spPr>
            <p:txBody>
              <a:bodyPr/>
              <a:lstStyle/>
              <a:p>
                <a:r>
                  <a:rPr lang="en-US">
                    <a:noFill/>
                  </a:rPr>
                  <a:t> </a:t>
                </a:r>
              </a:p>
            </p:txBody>
          </p:sp>
        </mc:Fallback>
      </mc:AlternateContent>
      <p:sp>
        <p:nvSpPr>
          <p:cNvPr id="45" name="Rectangle 44"/>
          <p:cNvSpPr/>
          <p:nvPr/>
        </p:nvSpPr>
        <p:spPr>
          <a:xfrm>
            <a:off x="206493" y="4400037"/>
            <a:ext cx="2902846" cy="369332"/>
          </a:xfrm>
          <a:prstGeom prst="rect">
            <a:avLst/>
          </a:prstGeom>
        </p:spPr>
        <p:txBody>
          <a:bodyPr wrap="none">
            <a:spAutoFit/>
          </a:bodyPr>
          <a:lstStyle/>
          <a:p>
            <a:pPr algn="ctr"/>
            <a:r>
              <a:rPr lang="en-US" altLang="zh-CN" i="1"/>
              <a:t>Updated Functionality </a:t>
            </a:r>
            <a:r>
              <a:rPr lang="en-US" altLang="zh-CN" i="1" dirty="0" smtClean="0"/>
              <a:t>Model</a:t>
            </a:r>
            <a:endParaRPr lang="en-US" i="1" dirty="0"/>
          </a:p>
        </p:txBody>
      </p:sp>
      <p:cxnSp>
        <p:nvCxnSpPr>
          <p:cNvPr id="46" name="Straight Arrow Connector 45"/>
          <p:cNvCxnSpPr>
            <a:endCxn id="48" idx="2"/>
          </p:cNvCxnSpPr>
          <p:nvPr/>
        </p:nvCxnSpPr>
        <p:spPr>
          <a:xfrm>
            <a:off x="1043608" y="5193196"/>
            <a:ext cx="10147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8" idx="6"/>
          </p:cNvCxnSpPr>
          <p:nvPr/>
        </p:nvCxnSpPr>
        <p:spPr>
          <a:xfrm>
            <a:off x="2850428" y="5193196"/>
            <a:ext cx="9689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058340" y="479715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Web Service</a:t>
            </a:r>
            <a:endParaRPr lang="en-US" sz="1000" b="1" dirty="0">
              <a:solidFill>
                <a:schemeClr val="tx1"/>
              </a:solidFill>
            </a:endParaRPr>
          </a:p>
        </p:txBody>
      </p:sp>
      <p:sp>
        <p:nvSpPr>
          <p:cNvPr id="53" name="Rectangle 52"/>
          <p:cNvSpPr/>
          <p:nvPr/>
        </p:nvSpPr>
        <p:spPr>
          <a:xfrm>
            <a:off x="331912" y="1459570"/>
            <a:ext cx="2040687" cy="369332"/>
          </a:xfrm>
          <a:prstGeom prst="rect">
            <a:avLst/>
          </a:prstGeom>
        </p:spPr>
        <p:txBody>
          <a:bodyPr wrap="none">
            <a:spAutoFit/>
          </a:bodyPr>
          <a:lstStyle/>
          <a:p>
            <a:pPr algn="ctr"/>
            <a:r>
              <a:rPr lang="en-US" altLang="zh-CN" i="1" dirty="0" smtClean="0"/>
              <a:t>Functionality Model</a:t>
            </a:r>
            <a:endParaRPr lang="en-US" i="1" dirty="0"/>
          </a:p>
        </p:txBody>
      </p:sp>
    </p:spTree>
    <p:extLst>
      <p:ext uri="{BB962C8B-B14F-4D97-AF65-F5344CB8AC3E}">
        <p14:creationId xmlns:p14="http://schemas.microsoft.com/office/powerpoint/2010/main" val="57820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903336" y="2525023"/>
            <a:ext cx="1068585" cy="1068585"/>
            <a:chOff x="2513707" y="1497707"/>
            <a:chExt cx="1068585" cy="1068585"/>
          </a:xfrm>
        </p:grpSpPr>
        <p:sp>
          <p:nvSpPr>
            <p:cNvPr id="5" name="Oval 4"/>
            <p:cNvSpPr/>
            <p:nvPr/>
          </p:nvSpPr>
          <p:spPr>
            <a:xfrm>
              <a:off x="2513707" y="1497707"/>
              <a:ext cx="1068585" cy="1068585"/>
            </a:xfrm>
            <a:prstGeom prst="ellipse">
              <a:avLst/>
            </a:prstGeom>
            <a:no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 name="Oval 4"/>
            <p:cNvSpPr/>
            <p:nvPr/>
          </p:nvSpPr>
          <p:spPr>
            <a:xfrm>
              <a:off x="2670198" y="1654198"/>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Web Service</a:t>
              </a:r>
              <a:endParaRPr lang="en-US" sz="1800" kern="1200" dirty="0">
                <a:solidFill>
                  <a:schemeClr val="tx1"/>
                </a:solidFill>
              </a:endParaRPr>
            </a:p>
          </p:txBody>
        </p:sp>
      </p:grpSp>
      <p:grpSp>
        <p:nvGrpSpPr>
          <p:cNvPr id="7" name="Group 6"/>
          <p:cNvGrpSpPr/>
          <p:nvPr/>
        </p:nvGrpSpPr>
        <p:grpSpPr>
          <a:xfrm>
            <a:off x="5065835" y="2877656"/>
            <a:ext cx="946325" cy="363319"/>
            <a:chOff x="3676206" y="1850340"/>
            <a:chExt cx="226245" cy="363319"/>
          </a:xfrm>
        </p:grpSpPr>
        <p:sp>
          <p:nvSpPr>
            <p:cNvPr id="8" name="Right Arrow 7"/>
            <p:cNvSpPr/>
            <p:nvPr/>
          </p:nvSpPr>
          <p:spPr>
            <a:xfrm>
              <a:off x="3676206"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Right Arrow 8"/>
            <p:cNvSpPr/>
            <p:nvPr/>
          </p:nvSpPr>
          <p:spPr>
            <a:xfrm>
              <a:off x="3676206"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0" name="Group 9"/>
          <p:cNvGrpSpPr/>
          <p:nvPr/>
        </p:nvGrpSpPr>
        <p:grpSpPr>
          <a:xfrm>
            <a:off x="2909031" y="2877656"/>
            <a:ext cx="942889" cy="363319"/>
            <a:chOff x="3676206" y="1850340"/>
            <a:chExt cx="226245" cy="363319"/>
          </a:xfrm>
        </p:grpSpPr>
        <p:sp>
          <p:nvSpPr>
            <p:cNvPr id="11" name="Right Arrow 10"/>
            <p:cNvSpPr/>
            <p:nvPr/>
          </p:nvSpPr>
          <p:spPr>
            <a:xfrm>
              <a:off x="3676206"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Right Arrow 8"/>
            <p:cNvSpPr/>
            <p:nvPr/>
          </p:nvSpPr>
          <p:spPr>
            <a:xfrm>
              <a:off x="3676206"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mc:AlternateContent xmlns:mc="http://schemas.openxmlformats.org/markup-compatibility/2006">
        <mc:Choice xmlns:a14="http://schemas.microsoft.com/office/drawing/2010/main" Requires="a14">
          <p:sp>
            <p:nvSpPr>
              <p:cNvPr id="16" name="TextBox 15"/>
              <p:cNvSpPr txBox="1"/>
              <p:nvPr/>
            </p:nvSpPr>
            <p:spPr>
              <a:xfrm>
                <a:off x="2901571" y="2580988"/>
                <a:ext cx="8452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ea typeface="Cambria Math" charset="0"/>
                          <a:cs typeface="Cambria Math" charset="0"/>
                        </a:rPr>
                        <m:t>𝐼</m:t>
                      </m:r>
                      <m:r>
                        <a:rPr lang="en-AU" b="0" i="1" smtClean="0">
                          <a:latin typeface="Cambria Math" charset="0"/>
                          <a:ea typeface="Cambria Math" charset="0"/>
                          <a:cs typeface="Cambria Math" charset="0"/>
                        </a:rPr>
                        <m:t>, (</m:t>
                      </m:r>
                      <m:r>
                        <a:rPr lang="en-US" i="1">
                          <a:latin typeface="Cambria Math" charset="0"/>
                          <a:ea typeface="Cambria Math" charset="0"/>
                          <a:cs typeface="Cambria Math" charset="0"/>
                        </a:rPr>
                        <m:t>𝜙</m:t>
                      </m:r>
                      <m:r>
                        <a:rPr lang="en-US" b="0" i="1" smtClean="0">
                          <a:latin typeface="Cambria Math" charset="0"/>
                          <a:ea typeface="Cambria Math" charset="0"/>
                          <a:cs typeface="Cambria Math" charset="0"/>
                        </a:rPr>
                        <m:t>)</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2901571" y="2580988"/>
                <a:ext cx="845273" cy="369332"/>
              </a:xfrm>
              <a:prstGeom prst="rect">
                <a:avLst/>
              </a:prstGeom>
              <a:blipFill rotWithShape="0">
                <a:blip r:embed="rId2"/>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5128412" y="2580988"/>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ea typeface="Cambria Math" charset="0"/>
                          <a:cs typeface="Cambria Math" charset="0"/>
                        </a:rPr>
                        <m:t>𝑂</m:t>
                      </m:r>
                      <m:r>
                        <a:rPr lang="en-AU" b="0" i="1" smtClean="0">
                          <a:latin typeface="Cambria Math" charset="0"/>
                          <a:ea typeface="Cambria Math" charset="0"/>
                          <a:cs typeface="Cambria Math" charset="0"/>
                        </a:rPr>
                        <m:t>, (</m:t>
                      </m:r>
                      <m:r>
                        <a:rPr lang="en-US" i="1" smtClean="0">
                          <a:latin typeface="Cambria Math" charset="0"/>
                          <a:ea typeface="Cambria Math" charset="0"/>
                          <a:cs typeface="Cambria Math" charset="0"/>
                        </a:rPr>
                        <m:t>𝜓</m:t>
                      </m:r>
                      <m:r>
                        <a:rPr lang="en-US" b="0" i="1" smtClean="0">
                          <a:latin typeface="Cambria Math" charset="0"/>
                          <a:ea typeface="Cambria Math" charset="0"/>
                          <a:cs typeface="Cambria Math" charset="0"/>
                        </a:rPr>
                        <m:t>)</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5128412" y="2580988"/>
                <a:ext cx="576064" cy="369332"/>
              </a:xfrm>
              <a:prstGeom prst="rect">
                <a:avLst/>
              </a:prstGeom>
              <a:blipFill rotWithShape="0">
                <a:blip r:embed="rId3"/>
                <a:stretch>
                  <a:fillRect r="-38947" b="-13115"/>
                </a:stretch>
              </a:blipFill>
            </p:spPr>
            <p:txBody>
              <a:bodyPr/>
              <a:lstStyle/>
              <a:p>
                <a:r>
                  <a:rPr lang="en-US">
                    <a:noFill/>
                  </a:rPr>
                  <a:t> </a:t>
                </a:r>
              </a:p>
            </p:txBody>
          </p:sp>
        </mc:Fallback>
      </mc:AlternateContent>
    </p:spTree>
    <p:extLst>
      <p:ext uri="{BB962C8B-B14F-4D97-AF65-F5344CB8AC3E}">
        <p14:creationId xmlns:p14="http://schemas.microsoft.com/office/powerpoint/2010/main" val="39710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971600" y="620688"/>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483768" y="800708"/>
            <a:ext cx="1368152" cy="6480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Goal</a:t>
            </a:r>
            <a:endParaRPr lang="en-US" dirty="0">
              <a:solidFill>
                <a:schemeClr val="tx1"/>
              </a:solidFill>
            </a:endParaRPr>
          </a:p>
        </p:txBody>
      </p:sp>
      <p:sp>
        <p:nvSpPr>
          <p:cNvPr id="6" name="Rounded Rectangle 5"/>
          <p:cNvSpPr/>
          <p:nvPr/>
        </p:nvSpPr>
        <p:spPr>
          <a:xfrm>
            <a:off x="4825189" y="800708"/>
            <a:ext cx="2123075" cy="18618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ounded Rectangle 6"/>
          <p:cNvSpPr/>
          <p:nvPr/>
        </p:nvSpPr>
        <p:spPr>
          <a:xfrm>
            <a:off x="8028384" y="1196752"/>
            <a:ext cx="1368152" cy="6480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Composite Service</a:t>
            </a:r>
            <a:endParaRPr lang="en-US" dirty="0">
              <a:solidFill>
                <a:schemeClr val="tx1"/>
              </a:solidFill>
            </a:endParaRPr>
          </a:p>
        </p:txBody>
      </p:sp>
      <p:sp>
        <p:nvSpPr>
          <p:cNvPr id="8" name="Punched Tape 7"/>
          <p:cNvSpPr/>
          <p:nvPr/>
        </p:nvSpPr>
        <p:spPr>
          <a:xfrm>
            <a:off x="8028384" y="3501008"/>
            <a:ext cx="1368152" cy="864096"/>
          </a:xfrm>
          <a:prstGeom prst="flowChartPunched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Process Instance</a:t>
            </a:r>
            <a:endParaRPr lang="en-US" dirty="0">
              <a:solidFill>
                <a:schemeClr val="tx1"/>
              </a:solidFill>
            </a:endParaRPr>
          </a:p>
        </p:txBody>
      </p:sp>
      <p:sp>
        <p:nvSpPr>
          <p:cNvPr id="9" name="Oval 8"/>
          <p:cNvSpPr/>
          <p:nvPr/>
        </p:nvSpPr>
        <p:spPr>
          <a:xfrm>
            <a:off x="594630" y="3465004"/>
            <a:ext cx="1258722" cy="12241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Search Query</a:t>
            </a:r>
            <a:endParaRPr lang="en-US" dirty="0">
              <a:solidFill>
                <a:schemeClr val="tx1"/>
              </a:solidFill>
            </a:endParaRPr>
          </a:p>
        </p:txBody>
      </p:sp>
      <p:sp>
        <p:nvSpPr>
          <p:cNvPr id="10" name="Magnetic Disk 9"/>
          <p:cNvSpPr/>
          <p:nvPr/>
        </p:nvSpPr>
        <p:spPr>
          <a:xfrm>
            <a:off x="2627784" y="3573016"/>
            <a:ext cx="1008112" cy="100811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 Registry</a:t>
            </a:r>
            <a:endParaRPr lang="en-US" dirty="0">
              <a:solidFill>
                <a:schemeClr val="tx1"/>
              </a:solidFill>
            </a:endParaRPr>
          </a:p>
        </p:txBody>
      </p:sp>
      <p:cxnSp>
        <p:nvCxnSpPr>
          <p:cNvPr id="12" name="Straight Connector 11"/>
          <p:cNvCxnSpPr>
            <a:stCxn id="4" idx="4"/>
          </p:cNvCxnSpPr>
          <p:nvPr/>
        </p:nvCxnSpPr>
        <p:spPr>
          <a:xfrm flipH="1">
            <a:off x="827584" y="980728"/>
            <a:ext cx="324036"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4"/>
          </p:cNvCxnSpPr>
          <p:nvPr/>
        </p:nvCxnSpPr>
        <p:spPr>
          <a:xfrm>
            <a:off x="1151620" y="980728"/>
            <a:ext cx="324036"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4" idx="4"/>
          </p:cNvCxnSpPr>
          <p:nvPr/>
        </p:nvCxnSpPr>
        <p:spPr>
          <a:xfrm flipV="1">
            <a:off x="751475" y="980728"/>
            <a:ext cx="400145" cy="2031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4"/>
          </p:cNvCxnSpPr>
          <p:nvPr/>
        </p:nvCxnSpPr>
        <p:spPr>
          <a:xfrm>
            <a:off x="1151620" y="980728"/>
            <a:ext cx="468052" cy="144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5" idx="1"/>
          </p:cNvCxnSpPr>
          <p:nvPr/>
        </p:nvCxnSpPr>
        <p:spPr>
          <a:xfrm>
            <a:off x="1817694" y="1124744"/>
            <a:ext cx="6660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 idx="3"/>
          </p:cNvCxnSpPr>
          <p:nvPr/>
        </p:nvCxnSpPr>
        <p:spPr>
          <a:xfrm>
            <a:off x="3851920" y="1124744"/>
            <a:ext cx="9732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 idx="2"/>
            <a:endCxn id="128" idx="0"/>
          </p:cNvCxnSpPr>
          <p:nvPr/>
        </p:nvCxnSpPr>
        <p:spPr>
          <a:xfrm>
            <a:off x="8712460" y="1844824"/>
            <a:ext cx="2729" cy="1224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9" idx="6"/>
            <a:endCxn id="10" idx="2"/>
          </p:cNvCxnSpPr>
          <p:nvPr/>
        </p:nvCxnSpPr>
        <p:spPr>
          <a:xfrm>
            <a:off x="1853352" y="4077072"/>
            <a:ext cx="7744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 idx="4"/>
          </p:cNvCxnSpPr>
          <p:nvPr/>
        </p:nvCxnSpPr>
        <p:spPr>
          <a:xfrm>
            <a:off x="3635896" y="4077072"/>
            <a:ext cx="11892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5004048" y="3429000"/>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004048" y="3795984"/>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004048" y="4167770"/>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011747" y="4545124"/>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364088" y="3429000"/>
            <a:ext cx="288032" cy="28803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364088" y="3795984"/>
            <a:ext cx="288032" cy="28803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364088" y="4167770"/>
            <a:ext cx="288032" cy="28803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716429" y="3429000"/>
            <a:ext cx="288032" cy="2880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716429" y="3795984"/>
            <a:ext cx="288032" cy="2880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716429" y="4167770"/>
            <a:ext cx="288032" cy="2880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724128" y="4545124"/>
            <a:ext cx="288032" cy="2880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076469" y="3429000"/>
            <a:ext cx="288032" cy="28803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076469" y="3795984"/>
            <a:ext cx="288032" cy="28803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436509" y="3429000"/>
            <a:ext cx="288032"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436509" y="3795984"/>
            <a:ext cx="288032"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36509" y="4167770"/>
            <a:ext cx="288032"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444208" y="4545124"/>
            <a:ext cx="288032"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004048" y="3429000"/>
            <a:ext cx="288032" cy="1404156"/>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5364088" y="3429000"/>
            <a:ext cx="288032" cy="1026802"/>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724128" y="3429000"/>
            <a:ext cx="288032" cy="1404156"/>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6084168" y="3429000"/>
            <a:ext cx="288032" cy="655016"/>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6444208" y="3429000"/>
            <a:ext cx="288032" cy="1404156"/>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4825189" y="3248980"/>
            <a:ext cx="2123075" cy="234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004048" y="2001635"/>
            <a:ext cx="288032" cy="28803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364088" y="1583451"/>
            <a:ext cx="288032" cy="2880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724786" y="2258870"/>
            <a:ext cx="288032" cy="28803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6076469" y="1589791"/>
            <a:ext cx="288032" cy="288032"/>
          </a:xfrm>
          <a:prstGeom prst="ellipse">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6444208" y="2002688"/>
            <a:ext cx="288032" cy="288032"/>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p:cNvCxnSpPr>
            <a:stCxn id="92" idx="7"/>
            <a:endCxn id="93" idx="3"/>
          </p:cNvCxnSpPr>
          <p:nvPr/>
        </p:nvCxnSpPr>
        <p:spPr>
          <a:xfrm flipV="1">
            <a:off x="5249899" y="1829302"/>
            <a:ext cx="156370" cy="2145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2" idx="6"/>
            <a:endCxn id="94" idx="2"/>
          </p:cNvCxnSpPr>
          <p:nvPr/>
        </p:nvCxnSpPr>
        <p:spPr>
          <a:xfrm>
            <a:off x="5292080" y="2145651"/>
            <a:ext cx="432706" cy="257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3" idx="6"/>
            <a:endCxn id="95" idx="2"/>
          </p:cNvCxnSpPr>
          <p:nvPr/>
        </p:nvCxnSpPr>
        <p:spPr>
          <a:xfrm>
            <a:off x="5652120" y="1727467"/>
            <a:ext cx="424349" cy="6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95" idx="5"/>
            <a:endCxn id="96" idx="1"/>
          </p:cNvCxnSpPr>
          <p:nvPr/>
        </p:nvCxnSpPr>
        <p:spPr>
          <a:xfrm>
            <a:off x="6322320" y="1835642"/>
            <a:ext cx="164069" cy="209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4" idx="6"/>
            <a:endCxn id="96" idx="2"/>
          </p:cNvCxnSpPr>
          <p:nvPr/>
        </p:nvCxnSpPr>
        <p:spPr>
          <a:xfrm flipV="1">
            <a:off x="6012818" y="2146704"/>
            <a:ext cx="431390" cy="256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92" idx="4"/>
            <a:endCxn id="82" idx="0"/>
          </p:cNvCxnSpPr>
          <p:nvPr/>
        </p:nvCxnSpPr>
        <p:spPr>
          <a:xfrm>
            <a:off x="5148064" y="2289667"/>
            <a:ext cx="0" cy="1139333"/>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3" idx="4"/>
            <a:endCxn id="65" idx="0"/>
          </p:cNvCxnSpPr>
          <p:nvPr/>
        </p:nvCxnSpPr>
        <p:spPr>
          <a:xfrm>
            <a:off x="5508104" y="1871483"/>
            <a:ext cx="0" cy="1557517"/>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4" idx="4"/>
            <a:endCxn id="84" idx="0"/>
          </p:cNvCxnSpPr>
          <p:nvPr/>
        </p:nvCxnSpPr>
        <p:spPr>
          <a:xfrm flipH="1">
            <a:off x="5868144" y="2546902"/>
            <a:ext cx="658" cy="882098"/>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95" idx="4"/>
            <a:endCxn id="73" idx="0"/>
          </p:cNvCxnSpPr>
          <p:nvPr/>
        </p:nvCxnSpPr>
        <p:spPr>
          <a:xfrm>
            <a:off x="6220485" y="1877823"/>
            <a:ext cx="0" cy="1551177"/>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96" idx="4"/>
            <a:endCxn id="86" idx="0"/>
          </p:cNvCxnSpPr>
          <p:nvPr/>
        </p:nvCxnSpPr>
        <p:spPr>
          <a:xfrm>
            <a:off x="6588224" y="2290720"/>
            <a:ext cx="0" cy="1138280"/>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050755" y="908720"/>
            <a:ext cx="1753493" cy="369332"/>
          </a:xfrm>
          <a:prstGeom prst="rect">
            <a:avLst/>
          </a:prstGeom>
        </p:spPr>
        <p:txBody>
          <a:bodyPr wrap="none">
            <a:spAutoFit/>
          </a:bodyPr>
          <a:lstStyle/>
          <a:p>
            <a:pPr algn="ctr"/>
            <a:r>
              <a:rPr lang="en-US" dirty="0" smtClean="0"/>
              <a:t>Business Process</a:t>
            </a:r>
            <a:endParaRPr lang="en-US" dirty="0"/>
          </a:p>
        </p:txBody>
      </p:sp>
      <p:sp>
        <p:nvSpPr>
          <p:cNvPr id="126" name="Rectangle 125"/>
          <p:cNvSpPr/>
          <p:nvPr/>
        </p:nvSpPr>
        <p:spPr>
          <a:xfrm>
            <a:off x="2125628" y="323364"/>
            <a:ext cx="2662396" cy="369332"/>
          </a:xfrm>
          <a:prstGeom prst="rect">
            <a:avLst/>
          </a:prstGeom>
        </p:spPr>
        <p:txBody>
          <a:bodyPr wrap="none">
            <a:spAutoFit/>
          </a:bodyPr>
          <a:lstStyle/>
          <a:p>
            <a:pPr algn="ctr"/>
            <a:r>
              <a:rPr lang="en-US" dirty="0" smtClean="0"/>
              <a:t>Stage 1: </a:t>
            </a:r>
            <a:r>
              <a:rPr lang="en-US" smtClean="0"/>
              <a:t>Goal Specification</a:t>
            </a:r>
            <a:endParaRPr lang="en-US" dirty="0"/>
          </a:p>
        </p:txBody>
      </p:sp>
      <p:sp>
        <p:nvSpPr>
          <p:cNvPr id="127" name="Rectangle 126"/>
          <p:cNvSpPr/>
          <p:nvPr/>
        </p:nvSpPr>
        <p:spPr>
          <a:xfrm>
            <a:off x="742930" y="3082316"/>
            <a:ext cx="2614755" cy="369332"/>
          </a:xfrm>
          <a:prstGeom prst="rect">
            <a:avLst/>
          </a:prstGeom>
        </p:spPr>
        <p:txBody>
          <a:bodyPr wrap="none">
            <a:spAutoFit/>
          </a:bodyPr>
          <a:lstStyle/>
          <a:p>
            <a:pPr algn="ctr"/>
            <a:r>
              <a:rPr lang="en-US" dirty="0" smtClean="0"/>
              <a:t>Stage 2: Service Discovery</a:t>
            </a:r>
            <a:endParaRPr lang="en-US" dirty="0"/>
          </a:p>
        </p:txBody>
      </p:sp>
      <p:sp>
        <p:nvSpPr>
          <p:cNvPr id="128" name="Rectangle 127"/>
          <p:cNvSpPr/>
          <p:nvPr/>
        </p:nvSpPr>
        <p:spPr>
          <a:xfrm>
            <a:off x="7403259" y="3068960"/>
            <a:ext cx="2623860" cy="369332"/>
          </a:xfrm>
          <a:prstGeom prst="rect">
            <a:avLst/>
          </a:prstGeom>
        </p:spPr>
        <p:txBody>
          <a:bodyPr wrap="none">
            <a:spAutoFit/>
          </a:bodyPr>
          <a:lstStyle/>
          <a:p>
            <a:pPr algn="ctr"/>
            <a:r>
              <a:rPr lang="en-US" dirty="0" smtClean="0"/>
              <a:t>Stage 4: Service Execution</a:t>
            </a:r>
            <a:endParaRPr lang="en-US" dirty="0"/>
          </a:p>
        </p:txBody>
      </p:sp>
      <p:sp>
        <p:nvSpPr>
          <p:cNvPr id="129" name="Rectangle 128"/>
          <p:cNvSpPr/>
          <p:nvPr/>
        </p:nvSpPr>
        <p:spPr>
          <a:xfrm>
            <a:off x="4665719" y="5723964"/>
            <a:ext cx="2570577" cy="369332"/>
          </a:xfrm>
          <a:prstGeom prst="rect">
            <a:avLst/>
          </a:prstGeom>
        </p:spPr>
        <p:txBody>
          <a:bodyPr wrap="none">
            <a:spAutoFit/>
          </a:bodyPr>
          <a:lstStyle/>
          <a:p>
            <a:pPr algn="ctr"/>
            <a:r>
              <a:rPr lang="en-US" smtClean="0"/>
              <a:t>Stage 3: Service Selection</a:t>
            </a:r>
            <a:endParaRPr lang="en-US" dirty="0"/>
          </a:p>
        </p:txBody>
      </p:sp>
      <p:cxnSp>
        <p:nvCxnSpPr>
          <p:cNvPr id="132" name="Straight Arrow Connector 131"/>
          <p:cNvCxnSpPr>
            <a:endCxn id="7" idx="1"/>
          </p:cNvCxnSpPr>
          <p:nvPr/>
        </p:nvCxnSpPr>
        <p:spPr>
          <a:xfrm flipV="1">
            <a:off x="6948264" y="1520788"/>
            <a:ext cx="1080120" cy="2556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 idx="2"/>
            <a:endCxn id="138" idx="0"/>
          </p:cNvCxnSpPr>
          <p:nvPr/>
        </p:nvCxnSpPr>
        <p:spPr>
          <a:xfrm>
            <a:off x="8712460" y="4278694"/>
            <a:ext cx="4" cy="518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7238599" y="4797152"/>
            <a:ext cx="2947730" cy="646331"/>
          </a:xfrm>
          <a:prstGeom prst="rect">
            <a:avLst/>
          </a:prstGeom>
        </p:spPr>
        <p:txBody>
          <a:bodyPr wrap="none">
            <a:spAutoFit/>
          </a:bodyPr>
          <a:lstStyle/>
          <a:p>
            <a:pPr algn="ctr"/>
            <a:r>
              <a:rPr lang="en-US" dirty="0" smtClean="0"/>
              <a:t>Stage 5: Service Maintenance</a:t>
            </a:r>
          </a:p>
          <a:p>
            <a:pPr algn="ctr"/>
            <a:r>
              <a:rPr lang="en-US" dirty="0" smtClean="0"/>
              <a:t>and Monitoring</a:t>
            </a:r>
            <a:endParaRPr lang="en-US" dirty="0"/>
          </a:p>
        </p:txBody>
      </p:sp>
      <p:sp>
        <p:nvSpPr>
          <p:cNvPr id="141" name="Rectangle 140"/>
          <p:cNvSpPr/>
          <p:nvPr/>
        </p:nvSpPr>
        <p:spPr>
          <a:xfrm>
            <a:off x="4865746" y="4941168"/>
            <a:ext cx="1952073" cy="646331"/>
          </a:xfrm>
          <a:prstGeom prst="rect">
            <a:avLst/>
          </a:prstGeom>
        </p:spPr>
        <p:txBody>
          <a:bodyPr wrap="none">
            <a:spAutoFit/>
          </a:bodyPr>
          <a:lstStyle/>
          <a:p>
            <a:pPr algn="ctr"/>
            <a:r>
              <a:rPr lang="en-US" smtClean="0"/>
              <a:t>Service Candidates</a:t>
            </a:r>
          </a:p>
          <a:p>
            <a:pPr algn="ctr"/>
            <a:r>
              <a:rPr lang="en-US" dirty="0" smtClean="0"/>
              <a:t>Classes</a:t>
            </a:r>
            <a:endParaRPr lang="en-US" dirty="0"/>
          </a:p>
        </p:txBody>
      </p:sp>
    </p:spTree>
    <p:extLst>
      <p:ext uri="{BB962C8B-B14F-4D97-AF65-F5344CB8AC3E}">
        <p14:creationId xmlns:p14="http://schemas.microsoft.com/office/powerpoint/2010/main" val="1168976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rtlCol="0">
            <a:normAutofit/>
          </a:bodyPr>
          <a:lstStyle/>
          <a:p>
            <a:pPr algn="l" eaLnBrk="1" fontAlgn="auto" hangingPunct="1">
              <a:spcAft>
                <a:spcPts val="0"/>
              </a:spcAft>
              <a:defRPr/>
            </a:pPr>
            <a:r>
              <a:rPr lang="en-NZ" sz="3200" b="1" dirty="0" smtClean="0"/>
              <a:t>	Web Service Composition</a:t>
            </a:r>
            <a:endParaRPr lang="en-NZ" sz="3200" b="1" dirty="0"/>
          </a:p>
        </p:txBody>
      </p:sp>
      <p:sp>
        <p:nvSpPr>
          <p:cNvPr id="10" name="Rounded Rectangle 9"/>
          <p:cNvSpPr/>
          <p:nvPr/>
        </p:nvSpPr>
        <p:spPr>
          <a:xfrm>
            <a:off x="267084" y="3504385"/>
            <a:ext cx="1599733" cy="1006670"/>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a:solidFill>
                  <a:schemeClr val="tx1"/>
                </a:solidFill>
              </a:rPr>
              <a:t>Input: </a:t>
            </a:r>
          </a:p>
          <a:p>
            <a:pPr algn="ctr"/>
            <a:r>
              <a:rPr lang="en-NZ" sz="1200" i="1" dirty="0" err="1">
                <a:solidFill>
                  <a:schemeClr val="accent6"/>
                </a:solidFill>
              </a:rPr>
              <a:t>TravelDepartureDate</a:t>
            </a:r>
            <a:endParaRPr lang="en-NZ" sz="1200" i="1" dirty="0">
              <a:solidFill>
                <a:schemeClr val="accent6"/>
              </a:solidFill>
            </a:endParaRPr>
          </a:p>
          <a:p>
            <a:pPr algn="ctr"/>
            <a:r>
              <a:rPr lang="en-NZ" sz="1200" i="1" dirty="0" err="1">
                <a:solidFill>
                  <a:schemeClr val="accent6"/>
                </a:solidFill>
              </a:rPr>
              <a:t>TravelReturnDate</a:t>
            </a:r>
            <a:endParaRPr lang="en-NZ" sz="1200" i="1" dirty="0">
              <a:solidFill>
                <a:schemeClr val="accent6"/>
              </a:solidFill>
            </a:endParaRPr>
          </a:p>
          <a:p>
            <a:pPr algn="ctr"/>
            <a:r>
              <a:rPr lang="en-NZ" sz="1200" i="1" dirty="0" err="1">
                <a:solidFill>
                  <a:schemeClr val="accent6"/>
                </a:solidFill>
              </a:rPr>
              <a:t>HomeCity</a:t>
            </a:r>
            <a:endParaRPr lang="en-NZ" sz="1200" i="1" dirty="0">
              <a:solidFill>
                <a:schemeClr val="accent6"/>
              </a:solidFill>
            </a:endParaRPr>
          </a:p>
          <a:p>
            <a:pPr algn="ctr"/>
            <a:r>
              <a:rPr lang="en-NZ" sz="1200" i="1" dirty="0" err="1">
                <a:solidFill>
                  <a:schemeClr val="accent6"/>
                </a:solidFill>
              </a:rPr>
              <a:t>ConferenceCity</a:t>
            </a:r>
            <a:r>
              <a:rPr lang="en-NZ" sz="1200" i="1" dirty="0">
                <a:solidFill>
                  <a:srgbClr val="C00000"/>
                </a:solidFill>
              </a:rPr>
              <a:t> </a:t>
            </a:r>
          </a:p>
        </p:txBody>
      </p:sp>
      <p:sp>
        <p:nvSpPr>
          <p:cNvPr id="12" name="Rounded Rectangle 11"/>
          <p:cNvSpPr/>
          <p:nvPr/>
        </p:nvSpPr>
        <p:spPr>
          <a:xfrm>
            <a:off x="2256442" y="2374286"/>
            <a:ext cx="4572000" cy="3961981"/>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549666" y="3639232"/>
            <a:ext cx="1310186" cy="747215"/>
          </a:xfrm>
          <a:prstGeom prst="round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Flight Information </a:t>
            </a:r>
          </a:p>
        </p:txBody>
      </p:sp>
      <p:sp>
        <p:nvSpPr>
          <p:cNvPr id="15" name="Rounded Rectangle 14"/>
          <p:cNvSpPr/>
          <p:nvPr/>
        </p:nvSpPr>
        <p:spPr>
          <a:xfrm>
            <a:off x="4700894" y="2892017"/>
            <a:ext cx="1310186" cy="747215"/>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Hotel </a:t>
            </a:r>
            <a:r>
              <a:rPr lang="en-US" sz="1600" b="1" dirty="0" smtClean="0"/>
              <a:t>Reservation</a:t>
            </a:r>
            <a:endParaRPr lang="en-US" sz="1600" b="1" dirty="0"/>
          </a:p>
        </p:txBody>
      </p:sp>
      <p:sp>
        <p:nvSpPr>
          <p:cNvPr id="16" name="Rounded Rectangle 15"/>
          <p:cNvSpPr/>
          <p:nvPr/>
        </p:nvSpPr>
        <p:spPr>
          <a:xfrm>
            <a:off x="4700894" y="4470040"/>
            <a:ext cx="1310186" cy="747215"/>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Bus Service</a:t>
            </a:r>
          </a:p>
        </p:txBody>
      </p:sp>
      <p:sp>
        <p:nvSpPr>
          <p:cNvPr id="17" name="Rounded Rectangle 16"/>
          <p:cNvSpPr/>
          <p:nvPr/>
        </p:nvSpPr>
        <p:spPr>
          <a:xfrm>
            <a:off x="7239467" y="3539392"/>
            <a:ext cx="1599733" cy="1006670"/>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a:solidFill>
                  <a:schemeClr val="tx1"/>
                </a:solidFill>
              </a:rPr>
              <a:t>Output: </a:t>
            </a:r>
          </a:p>
          <a:p>
            <a:pPr algn="ctr"/>
            <a:r>
              <a:rPr lang="en-NZ" sz="1200" i="1" dirty="0" err="1">
                <a:solidFill>
                  <a:schemeClr val="accent6"/>
                </a:solidFill>
              </a:rPr>
              <a:t>BusTicket</a:t>
            </a:r>
            <a:r>
              <a:rPr lang="en-NZ" sz="1200" i="1" dirty="0">
                <a:solidFill>
                  <a:schemeClr val="accent6"/>
                </a:solidFill>
              </a:rPr>
              <a:t>, </a:t>
            </a:r>
          </a:p>
          <a:p>
            <a:pPr algn="ctr"/>
            <a:r>
              <a:rPr lang="en-NZ" sz="1200" i="1" dirty="0" err="1">
                <a:solidFill>
                  <a:schemeClr val="accent6"/>
                </a:solidFill>
              </a:rPr>
              <a:t>FlightTicket</a:t>
            </a:r>
            <a:r>
              <a:rPr lang="en-NZ" sz="1200" i="1" dirty="0">
                <a:solidFill>
                  <a:schemeClr val="accent6"/>
                </a:solidFill>
              </a:rPr>
              <a:t>, </a:t>
            </a:r>
            <a:r>
              <a:rPr lang="en-NZ" sz="1200" i="1" dirty="0" err="1" smtClean="0">
                <a:solidFill>
                  <a:schemeClr val="accent6"/>
                </a:solidFill>
              </a:rPr>
              <a:t>HotelReservation</a:t>
            </a:r>
            <a:endParaRPr lang="en-NZ" sz="1200" i="1" dirty="0" smtClean="0">
              <a:solidFill>
                <a:schemeClr val="accent6"/>
              </a:solidFill>
            </a:endParaRPr>
          </a:p>
          <a:p>
            <a:pPr algn="ctr"/>
            <a:r>
              <a:rPr lang="en-NZ" sz="1200" i="1" dirty="0" err="1" smtClean="0">
                <a:solidFill>
                  <a:schemeClr val="accent6"/>
                </a:solidFill>
              </a:rPr>
              <a:t>StreetMap</a:t>
            </a:r>
            <a:endParaRPr lang="en-NZ" sz="1200" i="1" dirty="0">
              <a:solidFill>
                <a:schemeClr val="accent6"/>
              </a:solidFill>
            </a:endParaRPr>
          </a:p>
        </p:txBody>
      </p:sp>
      <p:cxnSp>
        <p:nvCxnSpPr>
          <p:cNvPr id="18" name="Straight Arrow Connector 17"/>
          <p:cNvCxnSpPr>
            <a:stCxn id="21" idx="3"/>
            <a:endCxn id="14" idx="1"/>
          </p:cNvCxnSpPr>
          <p:nvPr/>
        </p:nvCxnSpPr>
        <p:spPr>
          <a:xfrm>
            <a:off x="1866816" y="4007720"/>
            <a:ext cx="682850" cy="5120"/>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4" idx="3"/>
            <a:endCxn id="15" idx="1"/>
          </p:cNvCxnSpPr>
          <p:nvPr/>
        </p:nvCxnSpPr>
        <p:spPr>
          <a:xfrm flipV="1">
            <a:off x="3859851" y="3265625"/>
            <a:ext cx="841043" cy="747215"/>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16" idx="1"/>
          </p:cNvCxnSpPr>
          <p:nvPr/>
        </p:nvCxnSpPr>
        <p:spPr>
          <a:xfrm>
            <a:off x="3859851" y="4007721"/>
            <a:ext cx="841043" cy="835927"/>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5" idx="3"/>
            <a:endCxn id="22" idx="1"/>
          </p:cNvCxnSpPr>
          <p:nvPr/>
        </p:nvCxnSpPr>
        <p:spPr>
          <a:xfrm>
            <a:off x="6011080" y="3265625"/>
            <a:ext cx="1228387" cy="777102"/>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4" idx="3"/>
            <a:endCxn id="22" idx="1"/>
          </p:cNvCxnSpPr>
          <p:nvPr/>
        </p:nvCxnSpPr>
        <p:spPr>
          <a:xfrm>
            <a:off x="3859852" y="4012840"/>
            <a:ext cx="3379615" cy="29887"/>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6" idx="3"/>
            <a:endCxn id="22" idx="1"/>
          </p:cNvCxnSpPr>
          <p:nvPr/>
        </p:nvCxnSpPr>
        <p:spPr>
          <a:xfrm flipV="1">
            <a:off x="6011080" y="4042726"/>
            <a:ext cx="1228387" cy="800921"/>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endCxn id="15" idx="1"/>
          </p:cNvCxnSpPr>
          <p:nvPr/>
        </p:nvCxnSpPr>
        <p:spPr>
          <a:xfrm flipV="1">
            <a:off x="1866816" y="3265624"/>
            <a:ext cx="2834078" cy="464915"/>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6" idx="1"/>
          </p:cNvCxnSpPr>
          <p:nvPr/>
        </p:nvCxnSpPr>
        <p:spPr>
          <a:xfrm>
            <a:off x="1866816" y="4251600"/>
            <a:ext cx="2834078" cy="592047"/>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6" name="Rectangle 25"/>
          <p:cNvSpPr/>
          <p:nvPr/>
        </p:nvSpPr>
        <p:spPr>
          <a:xfrm rot="18979406">
            <a:off x="3744559" y="3496676"/>
            <a:ext cx="824265" cy="253916"/>
          </a:xfrm>
          <a:prstGeom prst="rect">
            <a:avLst/>
          </a:prstGeom>
        </p:spPr>
        <p:txBody>
          <a:bodyPr wrap="none">
            <a:spAutoFit/>
          </a:bodyPr>
          <a:lstStyle/>
          <a:p>
            <a:r>
              <a:rPr lang="en-NZ" sz="1050" b="1" dirty="0" err="1">
                <a:solidFill>
                  <a:schemeClr val="tx1">
                    <a:lumMod val="65000"/>
                    <a:lumOff val="35000"/>
                  </a:schemeClr>
                </a:solidFill>
              </a:rPr>
              <a:t>ArrivalDate</a:t>
            </a:r>
            <a:endParaRPr lang="en-US" sz="1050" b="1" dirty="0">
              <a:solidFill>
                <a:schemeClr val="tx1">
                  <a:lumMod val="65000"/>
                  <a:lumOff val="35000"/>
                </a:schemeClr>
              </a:solidFill>
            </a:endParaRPr>
          </a:p>
        </p:txBody>
      </p:sp>
      <p:sp>
        <p:nvSpPr>
          <p:cNvPr id="27" name="Rectangle 26"/>
          <p:cNvSpPr/>
          <p:nvPr/>
        </p:nvSpPr>
        <p:spPr>
          <a:xfrm rot="21031528">
            <a:off x="2945676" y="3203715"/>
            <a:ext cx="1035861" cy="253916"/>
          </a:xfrm>
          <a:prstGeom prst="rect">
            <a:avLst/>
          </a:prstGeom>
        </p:spPr>
        <p:txBody>
          <a:bodyPr wrap="none">
            <a:spAutoFit/>
          </a:bodyPr>
          <a:lstStyle/>
          <a:p>
            <a:r>
              <a:rPr lang="en-NZ" sz="1050" b="1">
                <a:solidFill>
                  <a:schemeClr val="tx1">
                    <a:lumMod val="65000"/>
                    <a:lumOff val="35000"/>
                  </a:schemeClr>
                </a:solidFill>
              </a:rPr>
              <a:t>ConferenceCity</a:t>
            </a:r>
            <a:endParaRPr lang="en-US" sz="1050" b="1" dirty="0">
              <a:solidFill>
                <a:schemeClr val="tx1">
                  <a:lumMod val="65000"/>
                  <a:lumOff val="35000"/>
                </a:schemeClr>
              </a:solidFill>
            </a:endParaRPr>
          </a:p>
        </p:txBody>
      </p:sp>
      <p:sp>
        <p:nvSpPr>
          <p:cNvPr id="28" name="Rectangle 27"/>
          <p:cNvSpPr/>
          <p:nvPr/>
        </p:nvSpPr>
        <p:spPr>
          <a:xfrm rot="1973234">
            <a:off x="6012423" y="3389965"/>
            <a:ext cx="1156086" cy="253916"/>
          </a:xfrm>
          <a:prstGeom prst="rect">
            <a:avLst/>
          </a:prstGeom>
        </p:spPr>
        <p:txBody>
          <a:bodyPr wrap="none">
            <a:spAutoFit/>
          </a:bodyPr>
          <a:lstStyle/>
          <a:p>
            <a:r>
              <a:rPr lang="en-NZ" sz="1050" b="1" dirty="0" err="1" smtClean="0">
                <a:solidFill>
                  <a:schemeClr val="tx1">
                    <a:lumMod val="65000"/>
                    <a:lumOff val="35000"/>
                  </a:schemeClr>
                </a:solidFill>
              </a:rPr>
              <a:t>HotelReservation</a:t>
            </a:r>
            <a:endParaRPr lang="en-US" sz="1050" b="1" dirty="0">
              <a:solidFill>
                <a:schemeClr val="tx1">
                  <a:lumMod val="65000"/>
                  <a:lumOff val="35000"/>
                </a:schemeClr>
              </a:solidFill>
            </a:endParaRPr>
          </a:p>
        </p:txBody>
      </p:sp>
      <p:sp>
        <p:nvSpPr>
          <p:cNvPr id="4" name="TextBox 3"/>
          <p:cNvSpPr txBox="1"/>
          <p:nvPr/>
        </p:nvSpPr>
        <p:spPr>
          <a:xfrm>
            <a:off x="2711136" y="6336268"/>
            <a:ext cx="4312206" cy="369332"/>
          </a:xfrm>
          <a:prstGeom prst="rect">
            <a:avLst/>
          </a:prstGeom>
          <a:noFill/>
        </p:spPr>
        <p:txBody>
          <a:bodyPr wrap="none" rtlCol="0">
            <a:spAutoFit/>
          </a:bodyPr>
          <a:lstStyle/>
          <a:p>
            <a:r>
              <a:rPr lang="en-US" dirty="0" smtClean="0"/>
              <a:t>Fig.1 An </a:t>
            </a:r>
            <a:r>
              <a:rPr lang="en-US" dirty="0"/>
              <a:t>example of traveling agency service</a:t>
            </a:r>
          </a:p>
        </p:txBody>
      </p:sp>
      <p:sp>
        <p:nvSpPr>
          <p:cNvPr id="5" name="TextBox 4"/>
          <p:cNvSpPr txBox="1"/>
          <p:nvPr/>
        </p:nvSpPr>
        <p:spPr>
          <a:xfrm>
            <a:off x="456266" y="1405501"/>
            <a:ext cx="8230534" cy="830997"/>
          </a:xfrm>
          <a:prstGeom prst="rect">
            <a:avLst/>
          </a:prstGeom>
          <a:noFill/>
        </p:spPr>
        <p:txBody>
          <a:bodyPr wrap="square" rtlCol="0">
            <a:spAutoFit/>
          </a:bodyPr>
          <a:lstStyle/>
          <a:p>
            <a:r>
              <a:rPr lang="en-US" sz="2400" b="1" dirty="0" smtClean="0"/>
              <a:t>Web service composition (WSC) </a:t>
            </a:r>
            <a:r>
              <a:rPr lang="en-US" sz="2400" dirty="0" smtClean="0"/>
              <a:t>: a </a:t>
            </a:r>
            <a:r>
              <a:rPr lang="en-US" sz="2400" dirty="0"/>
              <a:t>composition of web services to meet a more complex task.</a:t>
            </a:r>
          </a:p>
        </p:txBody>
      </p:sp>
      <p:sp>
        <p:nvSpPr>
          <p:cNvPr id="29" name="Rounded Rectangle 28"/>
          <p:cNvSpPr/>
          <p:nvPr/>
        </p:nvSpPr>
        <p:spPr>
          <a:xfrm>
            <a:off x="4718256" y="5486400"/>
            <a:ext cx="1292824" cy="749841"/>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Generate Map </a:t>
            </a:r>
          </a:p>
        </p:txBody>
      </p:sp>
      <p:cxnSp>
        <p:nvCxnSpPr>
          <p:cNvPr id="30" name="Straight Arrow Connector 29"/>
          <p:cNvCxnSpPr>
            <a:endCxn id="29" idx="1"/>
          </p:cNvCxnSpPr>
          <p:nvPr/>
        </p:nvCxnSpPr>
        <p:spPr>
          <a:xfrm>
            <a:off x="1866816" y="4470040"/>
            <a:ext cx="2851440" cy="1391281"/>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9" idx="3"/>
            <a:endCxn id="17" idx="1"/>
          </p:cNvCxnSpPr>
          <p:nvPr/>
        </p:nvCxnSpPr>
        <p:spPr>
          <a:xfrm flipV="1">
            <a:off x="6011080" y="4042727"/>
            <a:ext cx="1228387" cy="1818594"/>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8398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rtlCol="0">
            <a:normAutofit/>
          </a:bodyPr>
          <a:lstStyle/>
          <a:p>
            <a:pPr>
              <a:defRPr/>
            </a:pPr>
            <a:r>
              <a:rPr lang="en-NZ" sz="3200" b="1" dirty="0" smtClean="0"/>
              <a:t>	Functional Properties </a:t>
            </a:r>
            <a:r>
              <a:rPr lang="en-NZ" sz="3200" b="1" dirty="0"/>
              <a:t>of </a:t>
            </a:r>
            <a:r>
              <a:rPr lang="en-NZ" sz="3200" b="1" dirty="0" smtClean="0"/>
              <a:t>WSC</a:t>
            </a:r>
            <a:endParaRPr lang="en-NZ" sz="3200" b="1" dirty="0"/>
          </a:p>
        </p:txBody>
      </p:sp>
      <p:sp>
        <p:nvSpPr>
          <p:cNvPr id="19458" name="Content Placeholder 2"/>
          <p:cNvSpPr>
            <a:spLocks noGrp="1"/>
          </p:cNvSpPr>
          <p:nvPr>
            <p:ph idx="1"/>
          </p:nvPr>
        </p:nvSpPr>
        <p:spPr>
          <a:xfrm>
            <a:off x="457200" y="1600200"/>
            <a:ext cx="8229600" cy="4572000"/>
          </a:xfrm>
        </p:spPr>
        <p:txBody>
          <a:bodyPr>
            <a:normAutofit/>
          </a:bodyPr>
          <a:lstStyle/>
          <a:p>
            <a:pPr marL="0" indent="0">
              <a:buNone/>
            </a:pPr>
            <a:r>
              <a:rPr lang="en-NZ" altLang="x-none" sz="2600" b="1" dirty="0"/>
              <a:t>Valid </a:t>
            </a:r>
            <a:r>
              <a:rPr lang="en-NZ" altLang="x-none" sz="2600" b="1" dirty="0" smtClean="0"/>
              <a:t>functionalities</a:t>
            </a:r>
            <a:r>
              <a:rPr lang="en-NZ" altLang="x-none" sz="2600" dirty="0" smtClean="0"/>
              <a:t> </a:t>
            </a:r>
          </a:p>
          <a:p>
            <a:pPr marL="0" indent="0">
              <a:buNone/>
            </a:pPr>
            <a:r>
              <a:rPr lang="en-NZ" altLang="x-none" sz="2400" dirty="0" smtClean="0"/>
              <a:t>Satisfaction </a:t>
            </a:r>
            <a:r>
              <a:rPr lang="en-NZ" altLang="x-none" sz="2400" dirty="0"/>
              <a:t>on the inputs of all involved </a:t>
            </a:r>
            <a:r>
              <a:rPr lang="en-NZ" altLang="x-none" sz="2400" dirty="0" smtClean="0"/>
              <a:t>services</a:t>
            </a:r>
          </a:p>
          <a:p>
            <a:pPr marL="0" indent="0">
              <a:buNone/>
            </a:pPr>
            <a:r>
              <a:rPr lang="en-NZ" altLang="x-none" sz="2400" dirty="0"/>
              <a:t>Required outputs is a subset of output of all involved services</a:t>
            </a:r>
            <a:endParaRPr lang="en-NZ" altLang="x-none" sz="2400" dirty="0" smtClean="0"/>
          </a:p>
          <a:p>
            <a:pPr marL="0" indent="0">
              <a:buNone/>
            </a:pPr>
            <a:r>
              <a:rPr lang="en-NZ" altLang="x-none" sz="2400" b="1" dirty="0"/>
              <a:t>Semantic matchmaking </a:t>
            </a:r>
            <a:r>
              <a:rPr lang="en-NZ" altLang="x-none" sz="2400" b="1" dirty="0" smtClean="0"/>
              <a:t>quality</a:t>
            </a:r>
          </a:p>
          <a:p>
            <a:pPr marL="0" indent="0">
              <a:buNone/>
            </a:pPr>
            <a:r>
              <a:rPr lang="en-NZ" altLang="x-none" sz="2400" dirty="0" smtClean="0"/>
              <a:t>How perfect does the provided inputs match the required outputs</a:t>
            </a:r>
          </a:p>
        </p:txBody>
      </p:sp>
      <p:sp>
        <p:nvSpPr>
          <p:cNvPr id="19459" name="Slide Number Placeholder 3"/>
          <p:cNvSpPr>
            <a:spLocks noGrp="1"/>
          </p:cNvSpPr>
          <p:nvPr>
            <p:ph type="sldNum" sz="quarter" idx="12"/>
          </p:nvPr>
        </p:nvSpPr>
        <p:spPr bwMode="auto">
          <a:xfrm>
            <a:off x="6457950" y="573087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6D07013-15E0-E04C-AB7F-D86A7C849A7E}" type="slidenum">
              <a:rPr lang="en-US" altLang="en-US" sz="1600" b="1"/>
              <a:pPr>
                <a:spcBef>
                  <a:spcPct val="0"/>
                </a:spcBef>
                <a:buFontTx/>
                <a:buNone/>
              </a:pPr>
              <a:t>6</a:t>
            </a:fld>
            <a:endParaRPr lang="en-US" altLang="en-US" sz="1600" b="1" dirty="0"/>
          </a:p>
        </p:txBody>
      </p:sp>
      <p:sp>
        <p:nvSpPr>
          <p:cNvPr id="5" name="Rounded Rectangle 4"/>
          <p:cNvSpPr/>
          <p:nvPr/>
        </p:nvSpPr>
        <p:spPr>
          <a:xfrm>
            <a:off x="3124200" y="3870324"/>
            <a:ext cx="3201778" cy="1017872"/>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369264" y="4046972"/>
            <a:ext cx="931623" cy="689626"/>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Generate Map </a:t>
            </a:r>
          </a:p>
        </p:txBody>
      </p:sp>
      <p:cxnSp>
        <p:nvCxnSpPr>
          <p:cNvPr id="7" name="Straight Arrow Connector 6"/>
          <p:cNvCxnSpPr>
            <a:stCxn id="11" idx="3"/>
            <a:endCxn id="7" idx="1"/>
          </p:cNvCxnSpPr>
          <p:nvPr/>
        </p:nvCxnSpPr>
        <p:spPr>
          <a:xfrm>
            <a:off x="2894251" y="4373550"/>
            <a:ext cx="1475014" cy="18236"/>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a:stCxn id="7" idx="3"/>
            <a:endCxn id="12" idx="1"/>
          </p:cNvCxnSpPr>
          <p:nvPr/>
        </p:nvCxnSpPr>
        <p:spPr>
          <a:xfrm>
            <a:off x="5300887" y="4391785"/>
            <a:ext cx="1245065" cy="0"/>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114225" y="4065147"/>
                <a:ext cx="1307388" cy="369332"/>
              </a:xfrm>
              <a:prstGeom prst="rect">
                <a:avLst/>
              </a:prstGeom>
              <a:noFill/>
              <a:ln>
                <a:noFill/>
              </a:ln>
            </p:spPr>
            <p:txBody>
              <a:bodyPr wrap="square" rtlCol="0">
                <a:spAutoFit/>
              </a:bodyPr>
              <a:lstStyle/>
              <a:p>
                <a14:m>
                  <m:oMath xmlns:m="http://schemas.openxmlformats.org/officeDocument/2006/math">
                    <m:r>
                      <a:rPr lang="en-AU" sz="1050" i="1">
                        <a:latin typeface="Cambria Math" charset="0"/>
                        <a:ea typeface="Cambria Math" charset="0"/>
                        <a:cs typeface="Cambria Math" charset="0"/>
                      </a:rPr>
                      <m:t>𝐼</m:t>
                    </m:r>
                    <m:r>
                      <a:rPr lang="en-US" sz="1050" i="1">
                        <a:latin typeface="Cambria Math" panose="02040503050406030204" pitchFamily="18" charset="0"/>
                        <a:ea typeface="Cambria Math" charset="0"/>
                        <a:cs typeface="Cambria Math" charset="0"/>
                      </a:rPr>
                      <m:t>:</m:t>
                    </m:r>
                  </m:oMath>
                </a14:m>
                <a:r>
                  <a:rPr lang="en-US" dirty="0">
                    <a:ea typeface="Cambria Math" charset="0"/>
                    <a:cs typeface="Cambria Math" charset="0"/>
                  </a:rPr>
                  <a:t> </a:t>
                </a:r>
                <a14:m>
                  <m:oMath xmlns:m="http://schemas.openxmlformats.org/officeDocument/2006/math">
                    <m:r>
                      <a:rPr lang="en-US" sz="900" b="1">
                        <a:latin typeface="Cambria Math" panose="02040503050406030204" pitchFamily="18" charset="0"/>
                        <a:ea typeface="Cambria Math" charset="0"/>
                        <a:cs typeface="Cambria Math" charset="0"/>
                      </a:rPr>
                      <m:t>𝐌𝐚𝐩𝐩𝐞𝐝𝐋𝐨𝐜𝐚𝐭𝐢𝐨𝐧</m:t>
                    </m:r>
                  </m:oMath>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3114225" y="4065147"/>
                <a:ext cx="1307388" cy="369332"/>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21201" y="4178171"/>
                <a:ext cx="974558" cy="2308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900" i="1">
                          <a:latin typeface="Cambria Math" charset="0"/>
                          <a:ea typeface="Cambria Math" charset="0"/>
                          <a:cs typeface="Cambria Math" charset="0"/>
                        </a:rPr>
                        <m:t>𝑂</m:t>
                      </m:r>
                      <m:r>
                        <a:rPr lang="en-US" sz="900" i="1">
                          <a:latin typeface="Cambria Math" panose="02040503050406030204" pitchFamily="18" charset="0"/>
                          <a:ea typeface="Cambria Math" charset="0"/>
                          <a:cs typeface="Cambria Math" charset="0"/>
                        </a:rPr>
                        <m:t>:</m:t>
                      </m:r>
                      <m:r>
                        <m:rPr>
                          <m:nor/>
                        </m:rPr>
                        <a:rPr lang="en-US" sz="900" b="1" dirty="0"/>
                        <m:t>StreetMap</m:t>
                      </m:r>
                    </m:oMath>
                  </m:oMathPara>
                </a14:m>
                <a:endParaRPr lang="en-US" sz="9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5221201" y="4178171"/>
                <a:ext cx="974558" cy="230832"/>
              </a:xfrm>
              <a:prstGeom prst="rect">
                <a:avLst/>
              </a:prstGeom>
              <a:blipFill rotWithShape="0">
                <a:blip r:embed="rId4"/>
                <a:stretch>
                  <a:fillRect/>
                </a:stretch>
              </a:blipFill>
              <a:ln>
                <a:noFill/>
              </a:ln>
            </p:spPr>
            <p:txBody>
              <a:bodyPr/>
              <a:lstStyle/>
              <a:p>
                <a:r>
                  <a:rPr lang="en-US">
                    <a:noFill/>
                  </a:rPr>
                  <a:t> </a:t>
                </a:r>
              </a:p>
            </p:txBody>
          </p:sp>
        </mc:Fallback>
      </mc:AlternateContent>
      <p:sp>
        <p:nvSpPr>
          <p:cNvPr id="11" name="Rounded Rectangle 10"/>
          <p:cNvSpPr/>
          <p:nvPr/>
        </p:nvSpPr>
        <p:spPr>
          <a:xfrm>
            <a:off x="1829396" y="4152128"/>
            <a:ext cx="1064855" cy="442844"/>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50" b="1" dirty="0">
                <a:solidFill>
                  <a:schemeClr val="tx1"/>
                </a:solidFill>
              </a:rPr>
              <a:t>Input: </a:t>
            </a:r>
          </a:p>
          <a:p>
            <a:pPr algn="ctr"/>
            <a:r>
              <a:rPr lang="en-NZ" sz="1050" i="1" dirty="0" err="1">
                <a:solidFill>
                  <a:schemeClr val="accent6"/>
                </a:solidFill>
              </a:rPr>
              <a:t>ConferenceCity</a:t>
            </a:r>
            <a:r>
              <a:rPr lang="en-NZ" sz="1050" i="1" dirty="0">
                <a:solidFill>
                  <a:schemeClr val="accent6"/>
                </a:solidFill>
              </a:rPr>
              <a:t> </a:t>
            </a:r>
          </a:p>
        </p:txBody>
      </p:sp>
      <p:sp>
        <p:nvSpPr>
          <p:cNvPr id="12" name="Rounded Rectangle 11"/>
          <p:cNvSpPr/>
          <p:nvPr/>
        </p:nvSpPr>
        <p:spPr>
          <a:xfrm>
            <a:off x="6545952" y="4188599"/>
            <a:ext cx="978517" cy="406373"/>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50" b="1" dirty="0">
                <a:solidFill>
                  <a:schemeClr val="tx1"/>
                </a:solidFill>
              </a:rPr>
              <a:t>Output: </a:t>
            </a:r>
          </a:p>
          <a:p>
            <a:pPr algn="ctr"/>
            <a:r>
              <a:rPr lang="en-NZ" sz="1050" i="1" dirty="0" err="1">
                <a:solidFill>
                  <a:schemeClr val="accent6"/>
                </a:solidFill>
              </a:rPr>
              <a:t>StreetMap</a:t>
            </a:r>
            <a:endParaRPr lang="en-NZ" sz="1050" i="1" dirty="0">
              <a:solidFill>
                <a:schemeClr val="accent6"/>
              </a:solidFill>
            </a:endParaRPr>
          </a:p>
        </p:txBody>
      </p:sp>
      <mc:AlternateContent xmlns:mc="http://schemas.openxmlformats.org/markup-compatibility/2006" xmlns:a14="http://schemas.microsoft.com/office/drawing/2010/main">
        <mc:Choice Requires="a14">
          <p:sp>
            <p:nvSpPr>
              <p:cNvPr id="14" name="TextBox 13"/>
              <p:cNvSpPr txBox="1"/>
              <p:nvPr/>
            </p:nvSpPr>
            <p:spPr>
              <a:xfrm>
                <a:off x="1763570" y="5064844"/>
                <a:ext cx="6201987" cy="246221"/>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b="1" i="0" smtClean="0">
                          <a:latin typeface="Cambria Math" charset="0"/>
                          <a:ea typeface="Cambria Math" charset="0"/>
                          <a:cs typeface="Cambria Math" charset="0"/>
                        </a:rPr>
                        <m:t>𝐈𝐧𝐬𝐭𝐚𝐧𝐜𝐞</m:t>
                      </m:r>
                      <m:r>
                        <a:rPr lang="en-US" sz="1000" b="1" i="0" smtClean="0">
                          <a:latin typeface="Cambria Math" charset="0"/>
                          <a:ea typeface="Cambria Math" charset="0"/>
                          <a:cs typeface="Cambria Math" charset="0"/>
                        </a:rPr>
                        <m:t>−</m:t>
                      </m:r>
                      <m:r>
                        <a:rPr lang="en-US" sz="1000" b="1" i="0" smtClean="0">
                          <a:latin typeface="Cambria Math" charset="0"/>
                          <a:ea typeface="Cambria Math" charset="0"/>
                          <a:cs typeface="Cambria Math" charset="0"/>
                        </a:rPr>
                        <m:t>𝐨𝐟</m:t>
                      </m:r>
                      <m:r>
                        <a:rPr lang="en-US" sz="1000" b="1" i="0" smtClean="0">
                          <a:latin typeface="Cambria Math" charset="0"/>
                          <a:ea typeface="Cambria Math" charset="0"/>
                          <a:cs typeface="Cambria Math" charset="0"/>
                        </a:rPr>
                        <m:t> </m:t>
                      </m:r>
                      <m:d>
                        <m:dPr>
                          <m:ctrlPr>
                            <a:rPr lang="en-US" sz="1000" b="1" i="1" smtClean="0">
                              <a:latin typeface="Cambria Math" charset="0"/>
                              <a:ea typeface="Cambria Math" charset="0"/>
                              <a:cs typeface="Cambria Math" charset="0"/>
                            </a:rPr>
                          </m:ctrlPr>
                        </m:dPr>
                        <m:e>
                          <m:r>
                            <a:rPr lang="en-US" sz="1000" b="1">
                              <a:latin typeface="Cambria Math" panose="02040503050406030204" pitchFamily="18" charset="0"/>
                              <a:ea typeface="Cambria Math" charset="0"/>
                              <a:cs typeface="Cambria Math" charset="0"/>
                            </a:rPr>
                            <m:t>𝐌𝐚𝐩𝐩𝐞𝐝𝐋𝐨𝐜𝐚𝐭𝐢𝐨𝐧</m:t>
                          </m:r>
                          <m:r>
                            <a:rPr lang="en-US" sz="1000" b="1" i="0" smtClean="0">
                              <a:latin typeface="Cambria Math" charset="0"/>
                              <a:ea typeface="Cambria Math" charset="0"/>
                              <a:cs typeface="Cambria Math" charset="0"/>
                            </a:rPr>
                            <m:t>, </m:t>
                          </m:r>
                          <m:r>
                            <a:rPr lang="en-US" sz="1000" b="1" i="0" smtClean="0">
                              <a:latin typeface="Cambria Math" charset="0"/>
                              <a:ea typeface="Cambria Math" charset="0"/>
                              <a:cs typeface="Cambria Math" charset="0"/>
                            </a:rPr>
                            <m:t>𝐋𝐨𝐜𝐚𝐭𝐢𝐨𝐧</m:t>
                          </m:r>
                        </m:e>
                      </m:d>
                      <m:r>
                        <a:rPr lang="en-US" sz="1000" b="1">
                          <a:latin typeface="Cambria Math" charset="0"/>
                          <a:ea typeface="Cambria Math" charset="0"/>
                          <a:cs typeface="Cambria Math" charset="0"/>
                        </a:rPr>
                        <m:t>,</m:t>
                      </m:r>
                      <m:r>
                        <a:rPr lang="en-US" sz="1000" b="1">
                          <a:latin typeface="Cambria Math" charset="0"/>
                          <a:ea typeface="Cambria Math" charset="0"/>
                          <a:cs typeface="Cambria Math" charset="0"/>
                        </a:rPr>
                        <m:t>𝐈𝐧𝐬𝐭𝐚𝐧𝐜𝐞</m:t>
                      </m:r>
                      <m:r>
                        <a:rPr lang="en-US" sz="1000" b="1">
                          <a:latin typeface="Cambria Math" charset="0"/>
                          <a:ea typeface="Cambria Math" charset="0"/>
                          <a:cs typeface="Cambria Math" charset="0"/>
                        </a:rPr>
                        <m:t>−</m:t>
                      </m:r>
                      <m:r>
                        <a:rPr lang="en-US" sz="1000" b="1">
                          <a:latin typeface="Cambria Math" charset="0"/>
                          <a:ea typeface="Cambria Math" charset="0"/>
                          <a:cs typeface="Cambria Math" charset="0"/>
                        </a:rPr>
                        <m:t>𝐨𝐟</m:t>
                      </m:r>
                      <m:r>
                        <a:rPr lang="en-US" sz="1000" b="1">
                          <a:latin typeface="Cambria Math" charset="0"/>
                          <a:ea typeface="Cambria Math" charset="0"/>
                          <a:cs typeface="Cambria Math" charset="0"/>
                        </a:rPr>
                        <m:t> </m:t>
                      </m:r>
                      <m:d>
                        <m:dPr>
                          <m:ctrlPr>
                            <a:rPr lang="en-US" sz="1000" b="1" i="1">
                              <a:latin typeface="Cambria Math" charset="0"/>
                              <a:ea typeface="Cambria Math" charset="0"/>
                              <a:cs typeface="Cambria Math" charset="0"/>
                            </a:rPr>
                          </m:ctrlPr>
                        </m:dPr>
                        <m:e>
                          <m:r>
                            <a:rPr lang="en-US" sz="1000" b="1" i="0" smtClean="0">
                              <a:latin typeface="Cambria Math" charset="0"/>
                              <a:ea typeface="Cambria Math" charset="0"/>
                              <a:cs typeface="Cambria Math" charset="0"/>
                            </a:rPr>
                            <m:t>𝐂𝐨𝐧𝐟𝐞𝐫𝐞𝐧𝐜𝐞𝐂𝐢𝐭𝐲</m:t>
                          </m:r>
                          <m:r>
                            <a:rPr lang="en-US" sz="1000" b="1">
                              <a:latin typeface="Cambria Math" charset="0"/>
                              <a:ea typeface="Cambria Math" charset="0"/>
                              <a:cs typeface="Cambria Math" charset="0"/>
                            </a:rPr>
                            <m:t>, </m:t>
                          </m:r>
                          <m:r>
                            <a:rPr lang="en-US" sz="1000" b="1" i="0" smtClean="0">
                              <a:latin typeface="Cambria Math" charset="0"/>
                              <a:ea typeface="Cambria Math" charset="0"/>
                              <a:cs typeface="Cambria Math" charset="0"/>
                            </a:rPr>
                            <m:t>𝐂𝐢𝐭𝐲</m:t>
                          </m:r>
                        </m:e>
                      </m:d>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𝒂𝒏𝒅</m:t>
                      </m:r>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𝑪𝒊𝒕𝒚</m:t>
                      </m:r>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𝑳𝒐𝒄𝒂𝒕𝒊𝒐𝒏</m:t>
                      </m:r>
                    </m:oMath>
                  </m:oMathPara>
                </a14:m>
                <a:endParaRPr lang="en-US" sz="1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1763570" y="5064844"/>
                <a:ext cx="6201987" cy="246221"/>
              </a:xfrm>
              <a:prstGeom prst="rect">
                <a:avLst/>
              </a:prstGeom>
              <a:blipFill rotWithShape="0">
                <a:blip r:embed="rId5"/>
                <a:stretch>
                  <a:fillRect t="-72500" b="-95000"/>
                </a:stretch>
              </a:blipFill>
              <a:ln>
                <a:noFill/>
              </a:ln>
            </p:spPr>
            <p:txBody>
              <a:bodyPr/>
              <a:lstStyle/>
              <a:p>
                <a:r>
                  <a:rPr lang="en-US">
                    <a:noFill/>
                  </a:rPr>
                  <a:t> </a:t>
                </a:r>
              </a:p>
            </p:txBody>
          </p:sp>
        </mc:Fallback>
      </mc:AlternateContent>
      <p:sp>
        <p:nvSpPr>
          <p:cNvPr id="16" name="TextBox 15"/>
          <p:cNvSpPr txBox="1"/>
          <p:nvPr/>
        </p:nvSpPr>
        <p:spPr>
          <a:xfrm>
            <a:off x="1387474" y="5450382"/>
            <a:ext cx="7020512" cy="369332"/>
          </a:xfrm>
          <a:prstGeom prst="rect">
            <a:avLst/>
          </a:prstGeom>
          <a:noFill/>
        </p:spPr>
        <p:txBody>
          <a:bodyPr wrap="none" rtlCol="0">
            <a:spAutoFit/>
          </a:bodyPr>
          <a:lstStyle/>
          <a:p>
            <a:r>
              <a:rPr lang="en-US" dirty="0" smtClean="0"/>
              <a:t>Fig.2 An </a:t>
            </a:r>
            <a:r>
              <a:rPr lang="en-US" dirty="0"/>
              <a:t>example of </a:t>
            </a:r>
            <a:r>
              <a:rPr lang="en-US" dirty="0" smtClean="0"/>
              <a:t>one </a:t>
            </a:r>
            <a:r>
              <a:rPr lang="en-US" dirty="0"/>
              <a:t>component service from traveling agency service</a:t>
            </a:r>
          </a:p>
        </p:txBody>
      </p:sp>
    </p:spTree>
    <p:extLst>
      <p:ext uri="{BB962C8B-B14F-4D97-AF65-F5344CB8AC3E}">
        <p14:creationId xmlns:p14="http://schemas.microsoft.com/office/powerpoint/2010/main" val="2050568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rtlCol="0">
            <a:normAutofit/>
          </a:bodyPr>
          <a:lstStyle/>
          <a:p>
            <a:pPr>
              <a:defRPr/>
            </a:pPr>
            <a:r>
              <a:rPr lang="en-NZ" sz="3200" b="1" dirty="0" smtClean="0"/>
              <a:t>	Functional Properties </a:t>
            </a:r>
            <a:r>
              <a:rPr lang="en-NZ" sz="3200" b="1" dirty="0"/>
              <a:t>of </a:t>
            </a:r>
            <a:r>
              <a:rPr lang="en-NZ" sz="3200" b="1" dirty="0" smtClean="0"/>
              <a:t>WSC</a:t>
            </a:r>
            <a:endParaRPr lang="en-NZ" sz="3200" b="1" dirty="0"/>
          </a:p>
        </p:txBody>
      </p:sp>
      <p:sp>
        <p:nvSpPr>
          <p:cNvPr id="19459" name="Slide Number Placeholder 3"/>
          <p:cNvSpPr>
            <a:spLocks noGrp="1"/>
          </p:cNvSpPr>
          <p:nvPr>
            <p:ph type="sldNum" sz="quarter" idx="12"/>
          </p:nvPr>
        </p:nvSpPr>
        <p:spPr bwMode="auto">
          <a:xfrm>
            <a:off x="6457950" y="573087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6D07013-15E0-E04C-AB7F-D86A7C849A7E}" type="slidenum">
              <a:rPr lang="en-US" altLang="en-US" sz="1600" b="1"/>
              <a:pPr>
                <a:spcBef>
                  <a:spcPct val="0"/>
                </a:spcBef>
                <a:buFontTx/>
                <a:buNone/>
              </a:pPr>
              <a:t>7</a:t>
            </a:fld>
            <a:endParaRPr lang="en-US" altLang="en-US" sz="1600" b="1" dirty="0"/>
          </a:p>
        </p:txBody>
      </p:sp>
      <p:sp>
        <p:nvSpPr>
          <p:cNvPr id="5" name="Rounded Rectangle 4"/>
          <p:cNvSpPr/>
          <p:nvPr/>
        </p:nvSpPr>
        <p:spPr>
          <a:xfrm>
            <a:off x="3124200" y="3870324"/>
            <a:ext cx="3201778" cy="1017872"/>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369264" y="4046972"/>
            <a:ext cx="931623" cy="689626"/>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Generate Map </a:t>
            </a:r>
          </a:p>
        </p:txBody>
      </p:sp>
      <p:cxnSp>
        <p:nvCxnSpPr>
          <p:cNvPr id="7" name="Straight Arrow Connector 6"/>
          <p:cNvCxnSpPr>
            <a:stCxn id="11" idx="3"/>
            <a:endCxn id="7" idx="1"/>
          </p:cNvCxnSpPr>
          <p:nvPr/>
        </p:nvCxnSpPr>
        <p:spPr>
          <a:xfrm>
            <a:off x="2894251" y="4373550"/>
            <a:ext cx="1475014" cy="18236"/>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a:stCxn id="7" idx="3"/>
            <a:endCxn id="12" idx="1"/>
          </p:cNvCxnSpPr>
          <p:nvPr/>
        </p:nvCxnSpPr>
        <p:spPr>
          <a:xfrm>
            <a:off x="5300887" y="4391785"/>
            <a:ext cx="1245065" cy="0"/>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3114225" y="4065147"/>
                <a:ext cx="1307388" cy="369332"/>
              </a:xfrm>
              <a:prstGeom prst="rect">
                <a:avLst/>
              </a:prstGeom>
              <a:noFill/>
              <a:ln>
                <a:noFill/>
              </a:ln>
            </p:spPr>
            <p:txBody>
              <a:bodyPr wrap="square" rtlCol="0">
                <a:spAutoFit/>
              </a:bodyPr>
              <a:lstStyle/>
              <a:p>
                <a14:m>
                  <m:oMath xmlns:m="http://schemas.openxmlformats.org/officeDocument/2006/math">
                    <m:r>
                      <a:rPr lang="en-AU" sz="1050" i="1">
                        <a:latin typeface="Cambria Math" charset="0"/>
                        <a:ea typeface="Cambria Math" charset="0"/>
                        <a:cs typeface="Cambria Math" charset="0"/>
                      </a:rPr>
                      <m:t>𝐼</m:t>
                    </m:r>
                    <m:r>
                      <a:rPr lang="en-US" sz="1050" i="1">
                        <a:latin typeface="Cambria Math" panose="02040503050406030204" pitchFamily="18" charset="0"/>
                        <a:ea typeface="Cambria Math" charset="0"/>
                        <a:cs typeface="Cambria Math" charset="0"/>
                      </a:rPr>
                      <m:t>:</m:t>
                    </m:r>
                  </m:oMath>
                </a14:m>
                <a:r>
                  <a:rPr lang="en-US" dirty="0">
                    <a:ea typeface="Cambria Math" charset="0"/>
                    <a:cs typeface="Cambria Math" charset="0"/>
                  </a:rPr>
                  <a:t> </a:t>
                </a:r>
                <a14:m>
                  <m:oMath xmlns:m="http://schemas.openxmlformats.org/officeDocument/2006/math">
                    <m:r>
                      <a:rPr lang="en-US" sz="900" b="1">
                        <a:latin typeface="Cambria Math" panose="02040503050406030204" pitchFamily="18" charset="0"/>
                        <a:ea typeface="Cambria Math" charset="0"/>
                        <a:cs typeface="Cambria Math" charset="0"/>
                      </a:rPr>
                      <m:t>𝐌𝐚𝐩𝐩𝐞𝐝𝐋𝐨𝐜𝐚𝐭𝐢𝐨𝐧</m:t>
                    </m:r>
                  </m:oMath>
                </a14:m>
                <a:endParaRPr lang="en-US" b="1" dirty="0"/>
              </a:p>
            </p:txBody>
          </p:sp>
        </mc:Choice>
        <mc:Fallback>
          <p:sp>
            <p:nvSpPr>
              <p:cNvPr id="9" name="TextBox 8"/>
              <p:cNvSpPr txBox="1">
                <a:spLocks noRot="1" noChangeAspect="1" noMove="1" noResize="1" noEditPoints="1" noAdjustHandles="1" noChangeArrowheads="1" noChangeShapeType="1" noTextEdit="1"/>
              </p:cNvSpPr>
              <p:nvPr/>
            </p:nvSpPr>
            <p:spPr>
              <a:xfrm>
                <a:off x="3114225" y="4065147"/>
                <a:ext cx="1307388" cy="369332"/>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5221201" y="4178171"/>
                <a:ext cx="974558" cy="2308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900" i="1">
                          <a:latin typeface="Cambria Math" charset="0"/>
                          <a:ea typeface="Cambria Math" charset="0"/>
                          <a:cs typeface="Cambria Math" charset="0"/>
                        </a:rPr>
                        <m:t>𝑂</m:t>
                      </m:r>
                      <m:r>
                        <a:rPr lang="en-US" sz="900" i="1">
                          <a:latin typeface="Cambria Math" panose="02040503050406030204" pitchFamily="18" charset="0"/>
                          <a:ea typeface="Cambria Math" charset="0"/>
                          <a:cs typeface="Cambria Math" charset="0"/>
                        </a:rPr>
                        <m:t>:</m:t>
                      </m:r>
                      <m:r>
                        <m:rPr>
                          <m:nor/>
                        </m:rPr>
                        <a:rPr lang="en-US" sz="900" b="1" dirty="0"/>
                        <m:t>StreetMap</m:t>
                      </m:r>
                    </m:oMath>
                  </m:oMathPara>
                </a14:m>
                <a:endParaRPr lang="en-US" sz="900" b="1" dirty="0"/>
              </a:p>
            </p:txBody>
          </p:sp>
        </mc:Choice>
        <mc:Fallback>
          <p:sp>
            <p:nvSpPr>
              <p:cNvPr id="10" name="TextBox 9"/>
              <p:cNvSpPr txBox="1">
                <a:spLocks noRot="1" noChangeAspect="1" noMove="1" noResize="1" noEditPoints="1" noAdjustHandles="1" noChangeArrowheads="1" noChangeShapeType="1" noTextEdit="1"/>
              </p:cNvSpPr>
              <p:nvPr/>
            </p:nvSpPr>
            <p:spPr>
              <a:xfrm>
                <a:off x="5221201" y="4178171"/>
                <a:ext cx="974558" cy="230832"/>
              </a:xfrm>
              <a:prstGeom prst="rect">
                <a:avLst/>
              </a:prstGeom>
              <a:blipFill rotWithShape="0">
                <a:blip r:embed="rId4"/>
                <a:stretch>
                  <a:fillRect/>
                </a:stretch>
              </a:blipFill>
              <a:ln>
                <a:noFill/>
              </a:ln>
            </p:spPr>
            <p:txBody>
              <a:bodyPr/>
              <a:lstStyle/>
              <a:p>
                <a:r>
                  <a:rPr lang="en-US">
                    <a:noFill/>
                  </a:rPr>
                  <a:t> </a:t>
                </a:r>
              </a:p>
            </p:txBody>
          </p:sp>
        </mc:Fallback>
      </mc:AlternateContent>
      <p:sp>
        <p:nvSpPr>
          <p:cNvPr id="11" name="Rounded Rectangle 10"/>
          <p:cNvSpPr/>
          <p:nvPr/>
        </p:nvSpPr>
        <p:spPr>
          <a:xfrm>
            <a:off x="1829396" y="4152128"/>
            <a:ext cx="1064855" cy="442844"/>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50" b="1" dirty="0">
                <a:solidFill>
                  <a:schemeClr val="tx1"/>
                </a:solidFill>
              </a:rPr>
              <a:t>Input: </a:t>
            </a:r>
          </a:p>
          <a:p>
            <a:pPr algn="ctr"/>
            <a:r>
              <a:rPr lang="en-NZ" sz="1050" i="1" dirty="0" err="1">
                <a:solidFill>
                  <a:schemeClr val="accent6"/>
                </a:solidFill>
              </a:rPr>
              <a:t>ConferenceCity</a:t>
            </a:r>
            <a:r>
              <a:rPr lang="en-NZ" sz="1050" i="1" dirty="0">
                <a:solidFill>
                  <a:schemeClr val="accent6"/>
                </a:solidFill>
              </a:rPr>
              <a:t> </a:t>
            </a:r>
          </a:p>
        </p:txBody>
      </p:sp>
      <p:sp>
        <p:nvSpPr>
          <p:cNvPr id="12" name="Rounded Rectangle 11"/>
          <p:cNvSpPr/>
          <p:nvPr/>
        </p:nvSpPr>
        <p:spPr>
          <a:xfrm>
            <a:off x="6545952" y="4188599"/>
            <a:ext cx="978517" cy="406373"/>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50" b="1" dirty="0">
                <a:solidFill>
                  <a:schemeClr val="tx1"/>
                </a:solidFill>
              </a:rPr>
              <a:t>Output: </a:t>
            </a:r>
          </a:p>
          <a:p>
            <a:pPr algn="ctr"/>
            <a:r>
              <a:rPr lang="en-NZ" sz="1050" i="1" dirty="0" err="1">
                <a:solidFill>
                  <a:schemeClr val="accent6"/>
                </a:solidFill>
              </a:rPr>
              <a:t>StreetMap</a:t>
            </a:r>
            <a:endParaRPr lang="en-NZ" sz="1050" i="1" dirty="0">
              <a:solidFill>
                <a:schemeClr val="accent6"/>
              </a:solidFill>
            </a:endParaRPr>
          </a:p>
        </p:txBody>
      </p:sp>
      <mc:AlternateContent xmlns:mc="http://schemas.openxmlformats.org/markup-compatibility/2006">
        <mc:Choice xmlns:a14="http://schemas.microsoft.com/office/drawing/2010/main" Requires="a14">
          <p:sp>
            <p:nvSpPr>
              <p:cNvPr id="14" name="TextBox 13"/>
              <p:cNvSpPr txBox="1"/>
              <p:nvPr/>
            </p:nvSpPr>
            <p:spPr>
              <a:xfrm>
                <a:off x="1412761" y="5563953"/>
                <a:ext cx="6201987" cy="246221"/>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b="1" i="0" smtClean="0">
                          <a:latin typeface="Cambria Math" charset="0"/>
                          <a:ea typeface="Cambria Math" charset="0"/>
                          <a:cs typeface="Cambria Math" charset="0"/>
                        </a:rPr>
                        <m:t>𝐈𝐧𝐬𝐭𝐚𝐧𝐜𝐞</m:t>
                      </m:r>
                      <m:r>
                        <a:rPr lang="en-US" sz="1000" b="1" i="0" smtClean="0">
                          <a:latin typeface="Cambria Math" charset="0"/>
                          <a:ea typeface="Cambria Math" charset="0"/>
                          <a:cs typeface="Cambria Math" charset="0"/>
                        </a:rPr>
                        <m:t>−</m:t>
                      </m:r>
                      <m:r>
                        <a:rPr lang="en-US" sz="1000" b="1" i="0" smtClean="0">
                          <a:latin typeface="Cambria Math" charset="0"/>
                          <a:ea typeface="Cambria Math" charset="0"/>
                          <a:cs typeface="Cambria Math" charset="0"/>
                        </a:rPr>
                        <m:t>𝐨𝐟</m:t>
                      </m:r>
                      <m:r>
                        <a:rPr lang="en-US" sz="1000" b="1" i="0" smtClean="0">
                          <a:latin typeface="Cambria Math" charset="0"/>
                          <a:ea typeface="Cambria Math" charset="0"/>
                          <a:cs typeface="Cambria Math" charset="0"/>
                        </a:rPr>
                        <m:t> </m:t>
                      </m:r>
                      <m:d>
                        <m:dPr>
                          <m:ctrlPr>
                            <a:rPr lang="en-US" sz="1000" b="1" i="1" smtClean="0">
                              <a:latin typeface="Cambria Math" charset="0"/>
                              <a:ea typeface="Cambria Math" charset="0"/>
                              <a:cs typeface="Cambria Math" charset="0"/>
                            </a:rPr>
                          </m:ctrlPr>
                        </m:dPr>
                        <m:e>
                          <m:r>
                            <a:rPr lang="en-US" sz="1000" b="1">
                              <a:latin typeface="Cambria Math" panose="02040503050406030204" pitchFamily="18" charset="0"/>
                              <a:ea typeface="Cambria Math" charset="0"/>
                              <a:cs typeface="Cambria Math" charset="0"/>
                            </a:rPr>
                            <m:t>𝐌𝐚𝐩𝐩𝐞𝐝𝐋𝐨𝐜𝐚𝐭𝐢𝐨𝐧</m:t>
                          </m:r>
                          <m:r>
                            <a:rPr lang="en-US" sz="1000" b="1" i="0" smtClean="0">
                              <a:latin typeface="Cambria Math" charset="0"/>
                              <a:ea typeface="Cambria Math" charset="0"/>
                              <a:cs typeface="Cambria Math" charset="0"/>
                            </a:rPr>
                            <m:t>, </m:t>
                          </m:r>
                          <m:r>
                            <a:rPr lang="en-US" sz="1000" b="1" i="0" smtClean="0">
                              <a:latin typeface="Cambria Math" charset="0"/>
                              <a:ea typeface="Cambria Math" charset="0"/>
                              <a:cs typeface="Cambria Math" charset="0"/>
                            </a:rPr>
                            <m:t>𝐋𝐨𝐜𝐚𝐭𝐢𝐨𝐧</m:t>
                          </m:r>
                        </m:e>
                      </m:d>
                      <m:r>
                        <a:rPr lang="en-US" sz="1000" b="1">
                          <a:latin typeface="Cambria Math" charset="0"/>
                          <a:ea typeface="Cambria Math" charset="0"/>
                          <a:cs typeface="Cambria Math" charset="0"/>
                        </a:rPr>
                        <m:t>,</m:t>
                      </m:r>
                      <m:r>
                        <a:rPr lang="en-US" sz="1000" b="1">
                          <a:latin typeface="Cambria Math" charset="0"/>
                          <a:ea typeface="Cambria Math" charset="0"/>
                          <a:cs typeface="Cambria Math" charset="0"/>
                        </a:rPr>
                        <m:t>𝐈𝐧𝐬𝐭𝐚𝐧𝐜𝐞</m:t>
                      </m:r>
                      <m:r>
                        <a:rPr lang="en-US" sz="1000" b="1">
                          <a:latin typeface="Cambria Math" charset="0"/>
                          <a:ea typeface="Cambria Math" charset="0"/>
                          <a:cs typeface="Cambria Math" charset="0"/>
                        </a:rPr>
                        <m:t>−</m:t>
                      </m:r>
                      <m:r>
                        <a:rPr lang="en-US" sz="1000" b="1">
                          <a:latin typeface="Cambria Math" charset="0"/>
                          <a:ea typeface="Cambria Math" charset="0"/>
                          <a:cs typeface="Cambria Math" charset="0"/>
                        </a:rPr>
                        <m:t>𝐨𝐟</m:t>
                      </m:r>
                      <m:r>
                        <a:rPr lang="en-US" sz="1000" b="1">
                          <a:latin typeface="Cambria Math" charset="0"/>
                          <a:ea typeface="Cambria Math" charset="0"/>
                          <a:cs typeface="Cambria Math" charset="0"/>
                        </a:rPr>
                        <m:t> </m:t>
                      </m:r>
                      <m:d>
                        <m:dPr>
                          <m:ctrlPr>
                            <a:rPr lang="en-US" sz="1000" b="1" i="1">
                              <a:latin typeface="Cambria Math" charset="0"/>
                              <a:ea typeface="Cambria Math" charset="0"/>
                              <a:cs typeface="Cambria Math" charset="0"/>
                            </a:rPr>
                          </m:ctrlPr>
                        </m:dPr>
                        <m:e>
                          <m:r>
                            <a:rPr lang="en-US" sz="1000" b="1" i="0" smtClean="0">
                              <a:latin typeface="Cambria Math" charset="0"/>
                              <a:ea typeface="Cambria Math" charset="0"/>
                              <a:cs typeface="Cambria Math" charset="0"/>
                            </a:rPr>
                            <m:t>𝐂𝐨𝐧𝐟𝐞𝐫𝐞𝐧𝐜𝐞𝐂𝐢𝐭𝐲</m:t>
                          </m:r>
                          <m:r>
                            <a:rPr lang="en-US" sz="1000" b="1">
                              <a:latin typeface="Cambria Math" charset="0"/>
                              <a:ea typeface="Cambria Math" charset="0"/>
                              <a:cs typeface="Cambria Math" charset="0"/>
                            </a:rPr>
                            <m:t>, </m:t>
                          </m:r>
                          <m:r>
                            <a:rPr lang="en-US" sz="1000" b="1" i="0" smtClean="0">
                              <a:latin typeface="Cambria Math" charset="0"/>
                              <a:ea typeface="Cambria Math" charset="0"/>
                              <a:cs typeface="Cambria Math" charset="0"/>
                            </a:rPr>
                            <m:t>𝐂𝐢𝐭𝐲</m:t>
                          </m:r>
                        </m:e>
                      </m:d>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𝒂𝒏𝒅</m:t>
                      </m:r>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𝑪𝒊𝒕𝒚</m:t>
                      </m:r>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𝑳𝒐𝒄𝒂𝒕𝒊𝒐𝒏</m:t>
                      </m:r>
                    </m:oMath>
                  </m:oMathPara>
                </a14:m>
                <a:endParaRPr lang="en-US" sz="1000" b="1" dirty="0"/>
              </a:p>
            </p:txBody>
          </p:sp>
        </mc:Choice>
        <mc:Fallback>
          <p:sp>
            <p:nvSpPr>
              <p:cNvPr id="14" name="TextBox 13"/>
              <p:cNvSpPr txBox="1">
                <a:spLocks noRot="1" noChangeAspect="1" noMove="1" noResize="1" noEditPoints="1" noAdjustHandles="1" noChangeArrowheads="1" noChangeShapeType="1" noTextEdit="1"/>
              </p:cNvSpPr>
              <p:nvPr/>
            </p:nvSpPr>
            <p:spPr>
              <a:xfrm>
                <a:off x="1412761" y="5563953"/>
                <a:ext cx="6201987" cy="246221"/>
              </a:xfrm>
              <a:prstGeom prst="rect">
                <a:avLst/>
              </a:prstGeom>
              <a:blipFill rotWithShape="0">
                <a:blip r:embed="rId5"/>
                <a:stretch>
                  <a:fillRect t="-72500" b="-95000"/>
                </a:stretch>
              </a:blipFill>
              <a:ln>
                <a:noFill/>
              </a:ln>
            </p:spPr>
            <p:txBody>
              <a:bodyPr/>
              <a:lstStyle/>
              <a:p>
                <a:r>
                  <a:rPr lang="en-US">
                    <a:noFill/>
                  </a:rPr>
                  <a:t> </a:t>
                </a:r>
              </a:p>
            </p:txBody>
          </p:sp>
        </mc:Fallback>
      </mc:AlternateContent>
      <p:sp>
        <p:nvSpPr>
          <p:cNvPr id="16" name="TextBox 15"/>
          <p:cNvSpPr txBox="1"/>
          <p:nvPr/>
        </p:nvSpPr>
        <p:spPr>
          <a:xfrm>
            <a:off x="1354307" y="5996143"/>
            <a:ext cx="7020512" cy="369332"/>
          </a:xfrm>
          <a:prstGeom prst="rect">
            <a:avLst/>
          </a:prstGeom>
          <a:noFill/>
        </p:spPr>
        <p:txBody>
          <a:bodyPr wrap="none" rtlCol="0">
            <a:spAutoFit/>
          </a:bodyPr>
          <a:lstStyle/>
          <a:p>
            <a:r>
              <a:rPr lang="en-US" dirty="0" smtClean="0"/>
              <a:t>Fig.2 An </a:t>
            </a:r>
            <a:r>
              <a:rPr lang="en-US" dirty="0"/>
              <a:t>example of </a:t>
            </a:r>
            <a:r>
              <a:rPr lang="en-US" dirty="0" smtClean="0"/>
              <a:t>one </a:t>
            </a:r>
            <a:r>
              <a:rPr lang="en-US" dirty="0"/>
              <a:t>component service from traveling agency service</a:t>
            </a:r>
          </a:p>
        </p:txBody>
      </p:sp>
    </p:spTree>
    <p:extLst>
      <p:ext uri="{BB962C8B-B14F-4D97-AF65-F5344CB8AC3E}">
        <p14:creationId xmlns:p14="http://schemas.microsoft.com/office/powerpoint/2010/main" val="1500087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4041</TotalTime>
  <Words>848</Words>
  <Application>Microsoft Macintosh PowerPoint</Application>
  <PresentationFormat>On-screen Show (4:3)</PresentationFormat>
  <Paragraphs>108</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Cambria Math</vt:lpstr>
      <vt:lpstr>宋体</vt:lpstr>
      <vt:lpstr>Arial</vt:lpstr>
      <vt:lpstr>Office Theme</vt:lpstr>
      <vt:lpstr>PowerPoint Presentation</vt:lpstr>
      <vt:lpstr>PowerPoint Presentation</vt:lpstr>
      <vt:lpstr>PowerPoint Presentation</vt:lpstr>
      <vt:lpstr>PowerPoint Presentation</vt:lpstr>
      <vt:lpstr> Web Service Composition</vt:lpstr>
      <vt:lpstr> Functional Properties of WSC</vt:lpstr>
      <vt:lpstr> Functional Properties of WSC</vt:lpstr>
    </vt:vector>
  </TitlesOfParts>
  <Company>Victoria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Chen Wang</cp:lastModifiedBy>
  <cp:revision>309</cp:revision>
  <dcterms:created xsi:type="dcterms:W3CDTF">2016-09-09T07:20:45Z</dcterms:created>
  <dcterms:modified xsi:type="dcterms:W3CDTF">2017-08-23T03:39:48Z</dcterms:modified>
</cp:coreProperties>
</file>