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01" r:id="rId2"/>
    <p:sldId id="299" r:id="rId3"/>
    <p:sldId id="302" r:id="rId4"/>
    <p:sldId id="298" r:id="rId5"/>
    <p:sldId id="303" r:id="rId6"/>
    <p:sldId id="305" r:id="rId7"/>
    <p:sldId id="30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A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3"/>
    <p:restoredTop sz="83011" autoAdjust="0"/>
  </p:normalViewPr>
  <p:slideViewPr>
    <p:cSldViewPr>
      <p:cViewPr>
        <p:scale>
          <a:sx n="70" d="100"/>
          <a:sy n="70" d="100"/>
        </p:scale>
        <p:origin x="2392" y="3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8D62E0-191E-42FF-A98D-D06FD014851B}" type="datetimeFigureOut">
              <a:rPr lang="en-AU" smtClean="0"/>
              <a:t>5/9/17</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09BDE-4FA1-499D-8424-2B54D3E2E225}" type="slidenum">
              <a:rPr lang="en-AU" smtClean="0"/>
              <a:t>‹#›</a:t>
            </a:fld>
            <a:endParaRPr lang="en-AU"/>
          </a:p>
        </p:txBody>
      </p:sp>
    </p:spTree>
    <p:extLst>
      <p:ext uri="{BB962C8B-B14F-4D97-AF65-F5344CB8AC3E}">
        <p14:creationId xmlns:p14="http://schemas.microsoft.com/office/powerpoint/2010/main" val="2544247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lvl="0" indent="-171450" algn="l" defTabSz="914400" rtl="0" eaLnBrk="1" fontAlgn="base" latinLnBrk="0" hangingPunct="1">
              <a:lnSpc>
                <a:spcPct val="100000"/>
              </a:lnSpc>
              <a:spcBef>
                <a:spcPct val="0"/>
              </a:spcBef>
              <a:spcAft>
                <a:spcPct val="0"/>
              </a:spcAft>
              <a:buClrTx/>
              <a:buSzTx/>
              <a:buFont typeface="Arial" charset="0"/>
              <a:buChar char="•"/>
              <a:tabLst/>
              <a:defRPr/>
            </a:pPr>
            <a:r>
              <a:rPr lang="en-NZ" altLang="en-US" dirty="0" smtClean="0"/>
              <a:t>Now why we</a:t>
            </a:r>
            <a:r>
              <a:rPr lang="en-NZ" altLang="en-US" baseline="0" dirty="0" smtClean="0"/>
              <a:t> need service composition ?</a:t>
            </a:r>
            <a:endParaRPr lang="en-NZ" altLang="en-US" dirty="0" smtClean="0"/>
          </a:p>
          <a:p>
            <a:pPr marL="171450" marR="0" lvl="0" indent="-171450" algn="l" defTabSz="914400" rtl="0" eaLnBrk="1" fontAlgn="base" latinLnBrk="0" hangingPunct="1">
              <a:lnSpc>
                <a:spcPct val="100000"/>
              </a:lnSpc>
              <a:spcBef>
                <a:spcPct val="0"/>
              </a:spcBef>
              <a:spcAft>
                <a:spcPct val="0"/>
              </a:spcAft>
              <a:buClrTx/>
              <a:buSzTx/>
              <a:buFont typeface="Arial" charset="0"/>
              <a:buChar char="•"/>
              <a:tabLst/>
              <a:defRPr/>
            </a:pPr>
            <a:r>
              <a:rPr lang="en-NZ" altLang="en-US" dirty="0" smtClean="0"/>
              <a:t>Since one atomic web service could not satisfy or fully satisfy users' complex requirements, web services are composed together to meet</a:t>
            </a:r>
            <a:r>
              <a:rPr lang="en-NZ" altLang="en-US" baseline="0" dirty="0" smtClean="0"/>
              <a:t> </a:t>
            </a:r>
            <a:r>
              <a:rPr lang="en-NZ" altLang="en-US" dirty="0" smtClean="0"/>
              <a:t>more sophisticated meet a more complex requirement. </a:t>
            </a:r>
          </a:p>
          <a:p>
            <a:pPr marL="171450" marR="0" lvl="0" indent="-171450" algn="l" defTabSz="914400" rtl="0" eaLnBrk="1" fontAlgn="base" latinLnBrk="0" hangingPunct="1">
              <a:lnSpc>
                <a:spcPct val="100000"/>
              </a:lnSpc>
              <a:spcBef>
                <a:spcPct val="0"/>
              </a:spcBef>
              <a:spcAft>
                <a:spcPct val="0"/>
              </a:spcAft>
              <a:buClrTx/>
              <a:buSzTx/>
              <a:buFont typeface="Arial" charset="0"/>
              <a:buChar char="•"/>
              <a:tabLst/>
              <a:defRPr/>
            </a:pPr>
            <a:r>
              <a:rPr lang="en-NZ" altLang="en-US" dirty="0" smtClean="0"/>
              <a:t>This slide shows a popular web service composition example from travel domain, In this scenario, the agency provide services of booking flights, accommodation and bus for</a:t>
            </a:r>
            <a:r>
              <a:rPr lang="en-NZ" altLang="en-US" baseline="0" dirty="0" smtClean="0"/>
              <a:t> </a:t>
            </a:r>
            <a:r>
              <a:rPr lang="en-NZ" altLang="en-US" dirty="0" smtClean="0"/>
              <a:t>users. </a:t>
            </a:r>
          </a:p>
          <a:p>
            <a:pPr marL="171450" marR="0" lvl="0" indent="-171450" algn="l" defTabSz="914400" rtl="0" eaLnBrk="1" fontAlgn="base" latinLnBrk="0" hangingPunct="1">
              <a:lnSpc>
                <a:spcPct val="100000"/>
              </a:lnSpc>
              <a:spcBef>
                <a:spcPct val="0"/>
              </a:spcBef>
              <a:spcAft>
                <a:spcPct val="0"/>
              </a:spcAft>
              <a:buClrTx/>
              <a:buSzTx/>
              <a:buFont typeface="Arial" charset="0"/>
              <a:buChar char="•"/>
              <a:tabLst/>
              <a:defRPr/>
            </a:pPr>
            <a:r>
              <a:rPr lang="en-NZ" altLang="en-US" dirty="0" smtClean="0"/>
              <a:t>The inputs are gathered from customers, and the outputs are expected to be returned. </a:t>
            </a:r>
          </a:p>
          <a:p>
            <a:pPr marL="171450" marR="0" lvl="0" indent="-171450" algn="l" defTabSz="914400" rtl="0" eaLnBrk="1" fontAlgn="base" latinLnBrk="0" hangingPunct="1">
              <a:lnSpc>
                <a:spcPct val="100000"/>
              </a:lnSpc>
              <a:spcBef>
                <a:spcPct val="0"/>
              </a:spcBef>
              <a:spcAft>
                <a:spcPct val="0"/>
              </a:spcAft>
              <a:buClrTx/>
              <a:buSzTx/>
              <a:buFont typeface="Arial" charset="0"/>
              <a:buChar char="•"/>
              <a:tabLst/>
              <a:defRPr/>
            </a:pPr>
            <a:r>
              <a:rPr lang="en-NZ" altLang="en-US" dirty="0" smtClean="0"/>
              <a:t>We begin by executing the </a:t>
            </a:r>
            <a:r>
              <a:rPr lang="en-NZ" altLang="en-US" dirty="0" err="1" smtClean="0"/>
              <a:t>FlightBooking</a:t>
            </a:r>
            <a:r>
              <a:rPr lang="en-NZ" altLang="en-US" dirty="0" smtClean="0"/>
              <a:t> Service and </a:t>
            </a:r>
            <a:r>
              <a:rPr lang="en-NZ" altLang="en-US" dirty="0" err="1" smtClean="0"/>
              <a:t>GenerateMap</a:t>
            </a:r>
            <a:r>
              <a:rPr lang="en-NZ" altLang="en-US" baseline="0" dirty="0" smtClean="0"/>
              <a:t> Service</a:t>
            </a:r>
            <a:r>
              <a:rPr lang="en-NZ" altLang="en-US" dirty="0" smtClean="0"/>
              <a:t>, the</a:t>
            </a:r>
            <a:r>
              <a:rPr lang="en-NZ" altLang="en-US" baseline="0" dirty="0" smtClean="0"/>
              <a:t> </a:t>
            </a:r>
            <a:r>
              <a:rPr lang="en-NZ" altLang="en-US" baseline="0" dirty="0" err="1" smtClean="0"/>
              <a:t>FilightInformation</a:t>
            </a:r>
            <a:r>
              <a:rPr lang="en-NZ" altLang="en-US" baseline="0" dirty="0" smtClean="0"/>
              <a:t> </a:t>
            </a:r>
            <a:r>
              <a:rPr lang="en-NZ" altLang="en-US" baseline="0" dirty="0" err="1" smtClean="0"/>
              <a:t>serevice</a:t>
            </a:r>
            <a:r>
              <a:rPr lang="en-NZ" altLang="en-US" dirty="0" smtClean="0"/>
              <a:t> books the flights and determines the arrival date. Then, we use the arrival date together with the other given data, we can book the hotel and bus.  Together, these three services produce all required outputs.</a:t>
            </a:r>
            <a:endParaRPr lang="en-NZ" altLang="en-US" dirty="0"/>
          </a:p>
        </p:txBody>
      </p:sp>
      <p:sp>
        <p:nvSpPr>
          <p:cNvPr id="225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85CC1D6C-06A7-1349-9C3E-94822FDBF396}" type="slidenum">
              <a:rPr lang="en-NZ" altLang="en-US"/>
              <a:pPr/>
              <a:t>5</a:t>
            </a:fld>
            <a:endParaRPr lang="en-NZ" altLang="en-US"/>
          </a:p>
        </p:txBody>
      </p:sp>
    </p:spTree>
    <p:extLst>
      <p:ext uri="{BB962C8B-B14F-4D97-AF65-F5344CB8AC3E}">
        <p14:creationId xmlns:p14="http://schemas.microsoft.com/office/powerpoint/2010/main" val="2119751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spcBef>
                <a:spcPct val="0"/>
              </a:spcBef>
              <a:buFontTx/>
              <a:buChar char="•"/>
            </a:pPr>
            <a:r>
              <a:rPr lang="en-NZ" altLang="en-US" dirty="0" smtClean="0"/>
              <a:t>From the</a:t>
            </a:r>
            <a:r>
              <a:rPr lang="en-NZ" altLang="en-US" baseline="0" dirty="0" smtClean="0"/>
              <a:t> previous example, two features are addressed in its functional properties.</a:t>
            </a:r>
            <a:endParaRPr lang="en-NZ" altLang="en-US" dirty="0" smtClean="0"/>
          </a:p>
          <a:p>
            <a:pPr marL="171450" indent="-171450" eaLnBrk="1" hangingPunct="1">
              <a:spcBef>
                <a:spcPct val="0"/>
              </a:spcBef>
              <a:buFontTx/>
              <a:buChar char="•"/>
            </a:pPr>
            <a:r>
              <a:rPr lang="en-NZ" altLang="en-US" baseline="0" dirty="0" smtClean="0"/>
              <a:t>O</a:t>
            </a:r>
            <a:r>
              <a:rPr lang="en-NZ" altLang="en-US" dirty="0" smtClean="0"/>
              <a:t>ne is the Valid functionalities, another is Semantic matchmaking quality.</a:t>
            </a:r>
          </a:p>
          <a:p>
            <a:pPr marL="171450" indent="-171450" eaLnBrk="1" hangingPunct="1">
              <a:spcBef>
                <a:spcPct val="0"/>
              </a:spcBef>
              <a:buFontTx/>
              <a:buChar char="•"/>
            </a:pPr>
            <a:r>
              <a:rPr lang="en-NZ" altLang="en-US" dirty="0" smtClean="0"/>
              <a:t>In the first feature, all inputs of involved services must be satisfied for</a:t>
            </a:r>
            <a:r>
              <a:rPr lang="en-NZ" altLang="en-US" baseline="0" dirty="0" smtClean="0"/>
              <a:t> the </a:t>
            </a:r>
            <a:r>
              <a:rPr lang="en-NZ" altLang="en-US" dirty="0" smtClean="0"/>
              <a:t>execution</a:t>
            </a:r>
            <a:r>
              <a:rPr lang="en-NZ" altLang="en-US" baseline="0" dirty="0" smtClean="0"/>
              <a:t> of </a:t>
            </a:r>
            <a:r>
              <a:rPr lang="en-NZ" altLang="en-US" dirty="0" smtClean="0"/>
              <a:t>service composition.</a:t>
            </a:r>
            <a:r>
              <a:rPr lang="en-NZ" altLang="en-US" baseline="0" dirty="0" smtClean="0"/>
              <a:t> Meanwhile,  </a:t>
            </a:r>
            <a:r>
              <a:rPr lang="en-NZ" altLang="en-US" dirty="0" smtClean="0"/>
              <a:t>the required outputs of service composition is a a subset of outputs of all involved web services</a:t>
            </a:r>
          </a:p>
          <a:p>
            <a:pPr marL="0" indent="0">
              <a:buNone/>
            </a:pPr>
            <a:r>
              <a:rPr lang="en-NZ" altLang="en-US" dirty="0" smtClean="0"/>
              <a:t>The</a:t>
            </a:r>
            <a:r>
              <a:rPr lang="en-NZ" altLang="en-US" baseline="0" dirty="0" smtClean="0"/>
              <a:t> second feature is t</a:t>
            </a:r>
            <a:r>
              <a:rPr lang="en-NZ" altLang="en-US" dirty="0" smtClean="0"/>
              <a:t>he quality of the matchmaking, it answers</a:t>
            </a:r>
            <a:r>
              <a:rPr lang="en-NZ" altLang="en-US" baseline="0" dirty="0" smtClean="0"/>
              <a:t> h</a:t>
            </a:r>
            <a:r>
              <a:rPr lang="en-NZ" altLang="x-none" sz="1200" dirty="0" smtClean="0"/>
              <a:t>ow perfect does the provided inputs match the required outputs</a:t>
            </a:r>
          </a:p>
          <a:p>
            <a:pPr marL="171450" indent="-171450" eaLnBrk="1" hangingPunct="1">
              <a:spcBef>
                <a:spcPct val="0"/>
              </a:spcBef>
              <a:buFontTx/>
              <a:buChar char="•"/>
            </a:pPr>
            <a:r>
              <a:rPr lang="en-NZ" altLang="en-US" dirty="0" smtClean="0"/>
              <a:t>On</a:t>
            </a:r>
            <a:r>
              <a:rPr lang="en-NZ" altLang="en-US" baseline="0" dirty="0" smtClean="0"/>
              <a:t>e component service from previous example</a:t>
            </a:r>
            <a:r>
              <a:rPr lang="en-NZ" altLang="en-US" dirty="0" smtClean="0"/>
              <a:t>, a </a:t>
            </a:r>
            <a:r>
              <a:rPr lang="en-NZ" altLang="en-US" dirty="0" err="1" smtClean="0"/>
              <a:t>generateMap</a:t>
            </a:r>
            <a:r>
              <a:rPr lang="en-NZ" altLang="en-US" dirty="0" smtClean="0"/>
              <a:t> service requires inputs </a:t>
            </a:r>
            <a:r>
              <a:rPr lang="en-NZ" altLang="en-US" dirty="0" err="1" smtClean="0"/>
              <a:t>MappedLocation</a:t>
            </a:r>
            <a:r>
              <a:rPr lang="en-NZ" altLang="en-US" dirty="0" smtClean="0"/>
              <a:t> and producing output </a:t>
            </a:r>
            <a:r>
              <a:rPr lang="en-NZ" altLang="en-US" dirty="0" err="1" smtClean="0"/>
              <a:t>StreetMap</a:t>
            </a:r>
            <a:r>
              <a:rPr lang="en-NZ" altLang="en-US" dirty="0" smtClean="0"/>
              <a:t>. However, </a:t>
            </a:r>
            <a:r>
              <a:rPr lang="en-NZ" altLang="en-US" dirty="0" err="1" smtClean="0"/>
              <a:t>MappedLocation</a:t>
            </a:r>
            <a:r>
              <a:rPr lang="en-NZ" altLang="en-US" dirty="0" smtClean="0"/>
              <a:t> is not provided, only </a:t>
            </a:r>
            <a:r>
              <a:rPr lang="en-NZ" altLang="en-US" dirty="0" err="1" smtClean="0"/>
              <a:t>ConferenceCity</a:t>
            </a:r>
            <a:r>
              <a:rPr lang="en-NZ" altLang="en-US" dirty="0" smtClean="0"/>
              <a:t> is provided satisfying the relationship here. We can see that </a:t>
            </a:r>
            <a:r>
              <a:rPr lang="en-NZ" altLang="en-US" dirty="0" err="1" smtClean="0"/>
              <a:t>ConferenceCity</a:t>
            </a:r>
            <a:r>
              <a:rPr lang="en-NZ" altLang="en-US" dirty="0" smtClean="0"/>
              <a:t> is less preferable compared to </a:t>
            </a:r>
            <a:r>
              <a:rPr lang="en-NZ" altLang="en-US" dirty="0" err="1" smtClean="0"/>
              <a:t>MappedLocation</a:t>
            </a:r>
            <a:r>
              <a:rPr lang="en-NZ" altLang="en-US" dirty="0" smtClean="0"/>
              <a:t>. Therefore, Semantic matchmaking quality between </a:t>
            </a:r>
            <a:r>
              <a:rPr lang="en-NZ" altLang="en-US" dirty="0" err="1" smtClean="0"/>
              <a:t>ConferenceCity</a:t>
            </a:r>
            <a:r>
              <a:rPr lang="en-NZ" altLang="en-US" dirty="0" smtClean="0"/>
              <a:t> and  </a:t>
            </a:r>
            <a:r>
              <a:rPr lang="en-NZ" altLang="en-US" dirty="0" err="1" smtClean="0"/>
              <a:t>MappedLocation</a:t>
            </a:r>
            <a:r>
              <a:rPr lang="en-NZ" altLang="en-US" dirty="0" smtClean="0"/>
              <a:t> is relatively lower. \end{itemize}</a:t>
            </a:r>
            <a:endParaRPr lang="en-NZ" altLang="en-US" dirty="0"/>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eaLnBrk="0" fontAlgn="base" hangingPunct="0">
              <a:spcBef>
                <a:spcPct val="0"/>
              </a:spcBef>
              <a:spcAft>
                <a:spcPct val="0"/>
              </a:spcAft>
              <a:defRPr>
                <a:solidFill>
                  <a:schemeClr val="tx1"/>
                </a:solidFill>
                <a:latin typeface="Calibri" charset="0"/>
              </a:defRPr>
            </a:lvl6pPr>
            <a:lvl7pPr marL="2971800" indent="-228600" eaLnBrk="0" fontAlgn="base" hangingPunct="0">
              <a:spcBef>
                <a:spcPct val="0"/>
              </a:spcBef>
              <a:spcAft>
                <a:spcPct val="0"/>
              </a:spcAft>
              <a:defRPr>
                <a:solidFill>
                  <a:schemeClr val="tx1"/>
                </a:solidFill>
                <a:latin typeface="Calibri" charset="0"/>
              </a:defRPr>
            </a:lvl7pPr>
            <a:lvl8pPr marL="3429000" indent="-228600" eaLnBrk="0" fontAlgn="base" hangingPunct="0">
              <a:spcBef>
                <a:spcPct val="0"/>
              </a:spcBef>
              <a:spcAft>
                <a:spcPct val="0"/>
              </a:spcAft>
              <a:defRPr>
                <a:solidFill>
                  <a:schemeClr val="tx1"/>
                </a:solidFill>
                <a:latin typeface="Calibri" charset="0"/>
              </a:defRPr>
            </a:lvl8pPr>
            <a:lvl9pPr marL="3886200" indent="-228600" eaLnBrk="0" fontAlgn="base" hangingPunct="0">
              <a:spcBef>
                <a:spcPct val="0"/>
              </a:spcBef>
              <a:spcAft>
                <a:spcPct val="0"/>
              </a:spcAft>
              <a:defRPr>
                <a:solidFill>
                  <a:schemeClr val="tx1"/>
                </a:solidFill>
                <a:latin typeface="Calibri" charset="0"/>
              </a:defRPr>
            </a:lvl9pPr>
          </a:lstStyle>
          <a:p>
            <a:fld id="{CD87E67D-D445-A74F-8C89-8CDC849ECFA0}" type="slidenum">
              <a:rPr lang="en-NZ" altLang="en-US"/>
              <a:pPr/>
              <a:t>6</a:t>
            </a:fld>
            <a:endParaRPr lang="en-NZ" altLang="en-US"/>
          </a:p>
        </p:txBody>
      </p:sp>
    </p:spTree>
    <p:extLst>
      <p:ext uri="{BB962C8B-B14F-4D97-AF65-F5344CB8AC3E}">
        <p14:creationId xmlns:p14="http://schemas.microsoft.com/office/powerpoint/2010/main" val="50678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309BDE-4FA1-499D-8424-2B54D3E2E225}" type="slidenum">
              <a:rPr lang="en-AU" smtClean="0"/>
              <a:t>7</a:t>
            </a:fld>
            <a:endParaRPr lang="en-AU"/>
          </a:p>
        </p:txBody>
      </p:sp>
    </p:spTree>
    <p:extLst>
      <p:ext uri="{BB962C8B-B14F-4D97-AF65-F5344CB8AC3E}">
        <p14:creationId xmlns:p14="http://schemas.microsoft.com/office/powerpoint/2010/main" val="703318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D4351B45-279F-42A8-9B05-CE858E05D9F5}" type="datetimeFigureOut">
              <a:rPr lang="en-NZ" smtClean="0"/>
              <a:t>5/09/17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3855053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D4351B45-279F-42A8-9B05-CE858E05D9F5}" type="datetimeFigureOut">
              <a:rPr lang="en-NZ" smtClean="0"/>
              <a:t>5/09/17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53963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D4351B45-279F-42A8-9B05-CE858E05D9F5}" type="datetimeFigureOut">
              <a:rPr lang="en-NZ" smtClean="0"/>
              <a:t>5/09/17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904701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D4351B45-279F-42A8-9B05-CE858E05D9F5}" type="datetimeFigureOut">
              <a:rPr lang="en-NZ" smtClean="0"/>
              <a:t>5/09/17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105446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351B45-279F-42A8-9B05-CE858E05D9F5}" type="datetimeFigureOut">
              <a:rPr lang="en-NZ" smtClean="0"/>
              <a:t>5/09/17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3371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D4351B45-279F-42A8-9B05-CE858E05D9F5}" type="datetimeFigureOut">
              <a:rPr lang="en-NZ" smtClean="0"/>
              <a:t>5/09/17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2409217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D4351B45-279F-42A8-9B05-CE858E05D9F5}" type="datetimeFigureOut">
              <a:rPr lang="en-NZ" smtClean="0"/>
              <a:t>5/09/17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311164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D4351B45-279F-42A8-9B05-CE858E05D9F5}" type="datetimeFigureOut">
              <a:rPr lang="en-NZ" smtClean="0"/>
              <a:t>5/09/17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210657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351B45-279F-42A8-9B05-CE858E05D9F5}" type="datetimeFigureOut">
              <a:rPr lang="en-NZ" smtClean="0"/>
              <a:t>5/09/17</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4279508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51B45-279F-42A8-9B05-CE858E05D9F5}" type="datetimeFigureOut">
              <a:rPr lang="en-NZ" smtClean="0"/>
              <a:t>5/09/17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977790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351B45-279F-42A8-9B05-CE858E05D9F5}" type="datetimeFigureOut">
              <a:rPr lang="en-NZ" smtClean="0"/>
              <a:t>5/09/17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5FC5D6DC-94B3-4344-BC02-50E4776E20FC}" type="slidenum">
              <a:rPr lang="en-NZ" smtClean="0"/>
              <a:t>‹#›</a:t>
            </a:fld>
            <a:endParaRPr lang="en-NZ"/>
          </a:p>
        </p:txBody>
      </p:sp>
    </p:spTree>
    <p:extLst>
      <p:ext uri="{BB962C8B-B14F-4D97-AF65-F5344CB8AC3E}">
        <p14:creationId xmlns:p14="http://schemas.microsoft.com/office/powerpoint/2010/main" val="51098312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51B45-279F-42A8-9B05-CE858E05D9F5}" type="datetimeFigureOut">
              <a:rPr lang="en-NZ" smtClean="0"/>
              <a:t>5/09/17</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5D6DC-94B3-4344-BC02-50E4776E20FC}" type="slidenum">
              <a:rPr lang="en-NZ" smtClean="0"/>
              <a:t>‹#›</a:t>
            </a:fld>
            <a:endParaRPr lang="en-NZ"/>
          </a:p>
        </p:txBody>
      </p:sp>
    </p:spTree>
    <p:extLst>
      <p:ext uri="{BB962C8B-B14F-4D97-AF65-F5344CB8AC3E}">
        <p14:creationId xmlns:p14="http://schemas.microsoft.com/office/powerpoint/2010/main" val="1638376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0.png"/><Relationship Id="rId4" Type="http://schemas.openxmlformats.org/officeDocument/2006/relationships/image" Target="../media/image130.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10.png"/></Relationships>
</file>

<file path=ppt/slides/_rels/slide2.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5.png"/><Relationship Id="rId16" Type="http://schemas.openxmlformats.org/officeDocument/2006/relationships/image" Target="../media/image16.png"/><Relationship Id="rId17" Type="http://schemas.openxmlformats.org/officeDocument/2006/relationships/image" Target="../media/image17.png"/><Relationship Id="rId18"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1" Type="http://schemas.openxmlformats.org/officeDocument/2006/relationships/image" Target="../media/image32.png"/><Relationship Id="rId12" Type="http://schemas.openxmlformats.org/officeDocument/2006/relationships/image" Target="../media/image33.png"/><Relationship Id="rId13" Type="http://schemas.openxmlformats.org/officeDocument/2006/relationships/image" Target="../media/image34.png"/><Relationship Id="rId14" Type="http://schemas.openxmlformats.org/officeDocument/2006/relationships/image" Target="../media/image35.png"/><Relationship Id="rId15" Type="http://schemas.openxmlformats.org/officeDocument/2006/relationships/image" Target="../media/image36.png"/><Relationship Id="rId16" Type="http://schemas.openxmlformats.org/officeDocument/2006/relationships/image" Target="../media/image37.png"/><Relationship Id="rId17" Type="http://schemas.openxmlformats.org/officeDocument/2006/relationships/image" Target="../media/image38.png"/><Relationship Id="rId18"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8" Type="http://schemas.openxmlformats.org/officeDocument/2006/relationships/image" Target="../media/image29.png"/><Relationship Id="rId9" Type="http://schemas.openxmlformats.org/officeDocument/2006/relationships/image" Target="../media/image30.png"/><Relationship Id="rId10"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903336" y="2525023"/>
            <a:ext cx="1068585" cy="1068585"/>
            <a:chOff x="2513707" y="1497707"/>
            <a:chExt cx="1068585" cy="1068585"/>
          </a:xfrm>
        </p:grpSpPr>
        <p:sp>
          <p:nvSpPr>
            <p:cNvPr id="20" name="Oval 19"/>
            <p:cNvSpPr/>
            <p:nvPr/>
          </p:nvSpPr>
          <p:spPr>
            <a:xfrm>
              <a:off x="2513707" y="1497707"/>
              <a:ext cx="1068585" cy="1068585"/>
            </a:xfrm>
            <a:prstGeom prst="ellipse">
              <a:avLst/>
            </a:prstGeom>
            <a:no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1" name="Oval 4"/>
            <p:cNvSpPr/>
            <p:nvPr/>
          </p:nvSpPr>
          <p:spPr>
            <a:xfrm>
              <a:off x="2670198" y="1654198"/>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Web Service</a:t>
              </a:r>
              <a:endParaRPr lang="en-US" sz="1800" kern="1200" dirty="0">
                <a:solidFill>
                  <a:schemeClr val="tx1"/>
                </a:solidFill>
              </a:endParaRPr>
            </a:p>
          </p:txBody>
        </p:sp>
      </p:grpSp>
      <p:grpSp>
        <p:nvGrpSpPr>
          <p:cNvPr id="8" name="Group 7"/>
          <p:cNvGrpSpPr/>
          <p:nvPr/>
        </p:nvGrpSpPr>
        <p:grpSpPr>
          <a:xfrm>
            <a:off x="4255969" y="2204864"/>
            <a:ext cx="363319" cy="226246"/>
            <a:chOff x="2866340" y="1177548"/>
            <a:chExt cx="363319" cy="226246"/>
          </a:xfrm>
        </p:grpSpPr>
        <p:sp>
          <p:nvSpPr>
            <p:cNvPr id="18" name="Right Arrow 17"/>
            <p:cNvSpPr/>
            <p:nvPr/>
          </p:nvSpPr>
          <p:spPr>
            <a:xfrm rot="16200000">
              <a:off x="2934877" y="1109011"/>
              <a:ext cx="226245" cy="3633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9" name="Right Arrow 6"/>
            <p:cNvSpPr/>
            <p:nvPr/>
          </p:nvSpPr>
          <p:spPr>
            <a:xfrm rot="16200000">
              <a:off x="2968814" y="1215612"/>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9" name="Group 8"/>
          <p:cNvGrpSpPr/>
          <p:nvPr/>
        </p:nvGrpSpPr>
        <p:grpSpPr>
          <a:xfrm>
            <a:off x="5065835" y="2877656"/>
            <a:ext cx="226245" cy="363319"/>
            <a:chOff x="3676206" y="1850340"/>
            <a:chExt cx="226245" cy="363319"/>
          </a:xfrm>
        </p:grpSpPr>
        <p:sp>
          <p:nvSpPr>
            <p:cNvPr id="16" name="Right Arrow 15"/>
            <p:cNvSpPr/>
            <p:nvPr/>
          </p:nvSpPr>
          <p:spPr>
            <a:xfrm>
              <a:off x="3676206" y="1850340"/>
              <a:ext cx="226245" cy="3633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Right Arrow 8"/>
            <p:cNvSpPr/>
            <p:nvPr/>
          </p:nvSpPr>
          <p:spPr>
            <a:xfrm>
              <a:off x="3676206" y="1923004"/>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10" name="Group 9"/>
          <p:cNvGrpSpPr/>
          <p:nvPr/>
        </p:nvGrpSpPr>
        <p:grpSpPr>
          <a:xfrm>
            <a:off x="4255969" y="3687522"/>
            <a:ext cx="363319" cy="226245"/>
            <a:chOff x="2866340" y="2660206"/>
            <a:chExt cx="363319" cy="226245"/>
          </a:xfrm>
        </p:grpSpPr>
        <p:sp>
          <p:nvSpPr>
            <p:cNvPr id="14" name="Right Arrow 13"/>
            <p:cNvSpPr/>
            <p:nvPr/>
          </p:nvSpPr>
          <p:spPr>
            <a:xfrm rot="5400000">
              <a:off x="2934877" y="2591669"/>
              <a:ext cx="226245" cy="3633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5" name="Right Arrow 10"/>
            <p:cNvSpPr/>
            <p:nvPr/>
          </p:nvSpPr>
          <p:spPr>
            <a:xfrm rot="5400000">
              <a:off x="2968814" y="2630397"/>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11" name="Group 10"/>
          <p:cNvGrpSpPr/>
          <p:nvPr/>
        </p:nvGrpSpPr>
        <p:grpSpPr>
          <a:xfrm>
            <a:off x="3583177" y="2877656"/>
            <a:ext cx="226245" cy="363319"/>
            <a:chOff x="2193548" y="1850340"/>
            <a:chExt cx="226245" cy="363319"/>
          </a:xfrm>
        </p:grpSpPr>
        <p:sp>
          <p:nvSpPr>
            <p:cNvPr id="12" name="Right Arrow 11"/>
            <p:cNvSpPr/>
            <p:nvPr/>
          </p:nvSpPr>
          <p:spPr>
            <a:xfrm rot="10800000">
              <a:off x="2193548" y="1850340"/>
              <a:ext cx="226245" cy="3633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3" name="Right Arrow 12"/>
            <p:cNvSpPr/>
            <p:nvPr/>
          </p:nvSpPr>
          <p:spPr>
            <a:xfrm rot="21600000">
              <a:off x="2261421" y="1923004"/>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mc:AlternateContent xmlns:mc="http://schemas.openxmlformats.org/markup-compatibility/2006" xmlns:a14="http://schemas.microsoft.com/office/drawing/2010/main">
        <mc:Choice Requires="a14">
          <p:sp>
            <p:nvSpPr>
              <p:cNvPr id="23" name="Rectangle 22"/>
              <p:cNvSpPr/>
              <p:nvPr/>
            </p:nvSpPr>
            <p:spPr>
              <a:xfrm>
                <a:off x="3465520" y="1622563"/>
                <a:ext cx="194421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en-AU" i="1">
                              <a:solidFill>
                                <a:schemeClr val="tx1"/>
                              </a:solidFill>
                              <a:latin typeface="Cambria Math" charset="0"/>
                            </a:rPr>
                            <m:t>𝑣</m:t>
                          </m:r>
                        </m:e>
                        <m:sub>
                          <m:sSub>
                            <m:sSubPr>
                              <m:ctrlPr>
                                <a:rPr lang="en-US" i="1">
                                  <a:solidFill>
                                    <a:schemeClr val="tx1"/>
                                  </a:solidFill>
                                  <a:latin typeface="Cambria Math" charset="0"/>
                                </a:rPr>
                              </m:ctrlPr>
                            </m:sSubPr>
                            <m:e>
                              <m:r>
                                <a:rPr lang="en-AU" i="1">
                                  <a:solidFill>
                                    <a:schemeClr val="tx1"/>
                                  </a:solidFill>
                                  <a:latin typeface="Cambria Math" charset="0"/>
                                </a:rPr>
                                <m:t>𝑞</m:t>
                              </m:r>
                            </m:e>
                            <m:sub>
                              <m:r>
                                <a:rPr lang="en-AU" i="1">
                                  <a:solidFill>
                                    <a:schemeClr val="tx1"/>
                                  </a:solidFill>
                                  <a:latin typeface="Cambria Math" charset="0"/>
                                </a:rPr>
                                <m:t>1</m:t>
                              </m:r>
                            </m:sub>
                          </m:sSub>
                        </m:sub>
                      </m:sSub>
                      <m:r>
                        <a:rPr lang="en-US" i="1">
                          <a:solidFill>
                            <a:schemeClr val="tx1"/>
                          </a:solidFill>
                          <a:latin typeface="Cambria Math" charset="0"/>
                          <a:ea typeface="Cambria Math" charset="0"/>
                          <a:cs typeface="Cambria Math" charset="0"/>
                        </a:rPr>
                        <m:t>∈</m:t>
                      </m:r>
                      <m:r>
                        <a:rPr lang="zh-CN" altLang="en-US" i="1">
                          <a:solidFill>
                            <a:schemeClr val="tx1"/>
                          </a:solidFill>
                          <a:latin typeface="Cambria Math" charset="0"/>
                          <a:ea typeface="Cambria Math" charset="0"/>
                          <a:cs typeface="Cambria Math" charset="0"/>
                        </a:rPr>
                        <m:t> </m:t>
                      </m:r>
                      <m:sSub>
                        <m:sSubPr>
                          <m:ctrlPr>
                            <a:rPr lang="en-US" altLang="zh-CN" i="1">
                              <a:solidFill>
                                <a:schemeClr val="tx1"/>
                              </a:solidFill>
                              <a:latin typeface="Cambria Math" charset="0"/>
                              <a:ea typeface="Cambria Math" charset="0"/>
                              <a:cs typeface="Cambria Math" charset="0"/>
                            </a:rPr>
                          </m:ctrlPr>
                        </m:sSubPr>
                        <m:e>
                          <m:r>
                            <a:rPr lang="en-AU" altLang="zh-CN" i="1">
                              <a:solidFill>
                                <a:schemeClr val="tx1"/>
                              </a:solidFill>
                              <a:latin typeface="Cambria Math" charset="0"/>
                              <a:ea typeface="Cambria Math" charset="0"/>
                              <a:cs typeface="Cambria Math" charset="0"/>
                            </a:rPr>
                            <m:t>𝑉</m:t>
                          </m:r>
                        </m:e>
                        <m:sub>
                          <m:r>
                            <a:rPr lang="en-AU" altLang="zh-CN" i="1">
                              <a:solidFill>
                                <a:schemeClr val="tx1"/>
                              </a:solidFill>
                              <a:latin typeface="Cambria Math" charset="0"/>
                              <a:ea typeface="Cambria Math" charset="0"/>
                              <a:cs typeface="Cambria Math" charset="0"/>
                            </a:rPr>
                            <m:t>𝑡</m:t>
                          </m:r>
                          <m:r>
                            <a:rPr lang="en-AU" altLang="zh-CN" i="1">
                              <a:solidFill>
                                <a:schemeClr val="tx1"/>
                              </a:solidFill>
                              <a:latin typeface="Cambria Math" charset="0"/>
                              <a:ea typeface="Cambria Math" charset="0"/>
                              <a:cs typeface="Cambria Math" charset="0"/>
                            </a:rPr>
                            <m:t>(</m:t>
                          </m:r>
                          <m:sSub>
                            <m:sSubPr>
                              <m:ctrlPr>
                                <a:rPr lang="en-US" i="1">
                                  <a:solidFill>
                                    <a:schemeClr val="tx1"/>
                                  </a:solidFill>
                                  <a:latin typeface="Cambria Math" charset="0"/>
                                </a:rPr>
                              </m:ctrlPr>
                            </m:sSubPr>
                            <m:e>
                              <m:r>
                                <a:rPr lang="en-AU" i="1">
                                  <a:solidFill>
                                    <a:schemeClr val="tx1"/>
                                  </a:solidFill>
                                  <a:latin typeface="Cambria Math" charset="0"/>
                                </a:rPr>
                                <m:t>𝑞</m:t>
                              </m:r>
                            </m:e>
                            <m:sub>
                              <m:r>
                                <a:rPr lang="en-AU" i="1">
                                  <a:solidFill>
                                    <a:schemeClr val="tx1"/>
                                  </a:solidFill>
                                  <a:latin typeface="Cambria Math" charset="0"/>
                                </a:rPr>
                                <m:t>1</m:t>
                              </m:r>
                            </m:sub>
                          </m:sSub>
                          <m:r>
                            <a:rPr lang="en-AU" altLang="zh-CN" i="1">
                              <a:solidFill>
                                <a:schemeClr val="tx1"/>
                              </a:solidFill>
                              <a:latin typeface="Cambria Math" charset="0"/>
                              <a:ea typeface="Cambria Math" charset="0"/>
                              <a:cs typeface="Cambria Math" charset="0"/>
                            </a:rPr>
                            <m:t>)</m:t>
                          </m:r>
                        </m:sub>
                      </m:sSub>
                      <m:r>
                        <a:rPr lang="zh-CN" altLang="en-US" i="1">
                          <a:solidFill>
                            <a:schemeClr val="tx1"/>
                          </a:solidFill>
                          <a:latin typeface="Cambria Math" charset="0"/>
                        </a:rPr>
                        <m:t>  </m:t>
                      </m:r>
                    </m:oMath>
                  </m:oMathPara>
                </a14:m>
                <a:endParaRPr lang="en-US" dirty="0">
                  <a:solidFill>
                    <a:schemeClr val="tx1"/>
                  </a:solidFill>
                </a:endParaRPr>
              </a:p>
            </p:txBody>
          </p:sp>
        </mc:Choice>
        <mc:Fallback xmlns="">
          <p:sp>
            <p:nvSpPr>
              <p:cNvPr id="23" name="Rectangle 22"/>
              <p:cNvSpPr>
                <a:spLocks noRot="1" noChangeAspect="1" noMove="1" noResize="1" noEditPoints="1" noAdjustHandles="1" noChangeArrowheads="1" noChangeShapeType="1" noTextEdit="1"/>
              </p:cNvSpPr>
              <p:nvPr/>
            </p:nvSpPr>
            <p:spPr>
              <a:xfrm>
                <a:off x="3465520" y="1622563"/>
                <a:ext cx="1944216" cy="504056"/>
              </a:xfrm>
              <a:prstGeom prst="rect">
                <a:avLst/>
              </a:prstGeom>
              <a:blipFill rotWithShape="0">
                <a:blip r:embed="rId2"/>
                <a:stretch>
                  <a:fillRect t="-52874" b="-6896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5412914" y="2807287"/>
                <a:ext cx="194421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en-AU" i="1">
                              <a:solidFill>
                                <a:schemeClr val="tx1"/>
                              </a:solidFill>
                              <a:latin typeface="Cambria Math" charset="0"/>
                            </a:rPr>
                            <m:t>𝑣</m:t>
                          </m:r>
                        </m:e>
                        <m:sub>
                          <m:sSub>
                            <m:sSubPr>
                              <m:ctrlPr>
                                <a:rPr lang="en-US" i="1">
                                  <a:solidFill>
                                    <a:schemeClr val="tx1"/>
                                  </a:solidFill>
                                  <a:latin typeface="Cambria Math" charset="0"/>
                                </a:rPr>
                              </m:ctrlPr>
                            </m:sSubPr>
                            <m:e>
                              <m:r>
                                <a:rPr lang="en-AU" i="1">
                                  <a:solidFill>
                                    <a:schemeClr val="tx1"/>
                                  </a:solidFill>
                                  <a:latin typeface="Cambria Math" charset="0"/>
                                </a:rPr>
                                <m:t>𝑞</m:t>
                              </m:r>
                            </m:e>
                            <m:sub>
                              <m:r>
                                <a:rPr lang="en-US" altLang="zh-CN" b="0" i="1" smtClean="0">
                                  <a:solidFill>
                                    <a:schemeClr val="tx1"/>
                                  </a:solidFill>
                                  <a:latin typeface="Cambria Math" charset="0"/>
                                </a:rPr>
                                <m:t>2</m:t>
                              </m:r>
                            </m:sub>
                          </m:sSub>
                        </m:sub>
                      </m:sSub>
                      <m:r>
                        <a:rPr lang="en-US" i="1">
                          <a:solidFill>
                            <a:schemeClr val="tx1"/>
                          </a:solidFill>
                          <a:latin typeface="Cambria Math" charset="0"/>
                          <a:ea typeface="Cambria Math" charset="0"/>
                          <a:cs typeface="Cambria Math" charset="0"/>
                        </a:rPr>
                        <m:t>∈</m:t>
                      </m:r>
                      <m:r>
                        <a:rPr lang="zh-CN" altLang="en-US" i="1">
                          <a:solidFill>
                            <a:schemeClr val="tx1"/>
                          </a:solidFill>
                          <a:latin typeface="Cambria Math" charset="0"/>
                          <a:ea typeface="Cambria Math" charset="0"/>
                          <a:cs typeface="Cambria Math" charset="0"/>
                        </a:rPr>
                        <m:t> </m:t>
                      </m:r>
                      <m:sSub>
                        <m:sSubPr>
                          <m:ctrlPr>
                            <a:rPr lang="en-US" altLang="zh-CN" i="1">
                              <a:solidFill>
                                <a:schemeClr val="tx1"/>
                              </a:solidFill>
                              <a:latin typeface="Cambria Math" charset="0"/>
                              <a:ea typeface="Cambria Math" charset="0"/>
                              <a:cs typeface="Cambria Math" charset="0"/>
                            </a:rPr>
                          </m:ctrlPr>
                        </m:sSubPr>
                        <m:e>
                          <m:r>
                            <a:rPr lang="en-AU" altLang="zh-CN" i="1">
                              <a:solidFill>
                                <a:schemeClr val="tx1"/>
                              </a:solidFill>
                              <a:latin typeface="Cambria Math" charset="0"/>
                              <a:ea typeface="Cambria Math" charset="0"/>
                              <a:cs typeface="Cambria Math" charset="0"/>
                            </a:rPr>
                            <m:t>𝑉</m:t>
                          </m:r>
                        </m:e>
                        <m:sub>
                          <m:r>
                            <a:rPr lang="en-AU" altLang="zh-CN" i="1">
                              <a:solidFill>
                                <a:schemeClr val="tx1"/>
                              </a:solidFill>
                              <a:latin typeface="Cambria Math" charset="0"/>
                              <a:ea typeface="Cambria Math" charset="0"/>
                              <a:cs typeface="Cambria Math" charset="0"/>
                            </a:rPr>
                            <m:t>𝑡</m:t>
                          </m:r>
                          <m:r>
                            <a:rPr lang="en-AU" altLang="zh-CN" i="1">
                              <a:solidFill>
                                <a:schemeClr val="tx1"/>
                              </a:solidFill>
                              <a:latin typeface="Cambria Math" charset="0"/>
                              <a:ea typeface="Cambria Math" charset="0"/>
                              <a:cs typeface="Cambria Math" charset="0"/>
                            </a:rPr>
                            <m:t>(</m:t>
                          </m:r>
                          <m:sSub>
                            <m:sSubPr>
                              <m:ctrlPr>
                                <a:rPr lang="en-US" i="1">
                                  <a:solidFill>
                                    <a:schemeClr val="tx1"/>
                                  </a:solidFill>
                                  <a:latin typeface="Cambria Math" charset="0"/>
                                </a:rPr>
                              </m:ctrlPr>
                            </m:sSubPr>
                            <m:e>
                              <m:r>
                                <a:rPr lang="en-AU" i="1">
                                  <a:solidFill>
                                    <a:schemeClr val="tx1"/>
                                  </a:solidFill>
                                  <a:latin typeface="Cambria Math" charset="0"/>
                                </a:rPr>
                                <m:t>𝑞</m:t>
                              </m:r>
                            </m:e>
                            <m:sub>
                              <m:r>
                                <a:rPr lang="en-US" altLang="zh-CN" b="0" i="1" smtClean="0">
                                  <a:solidFill>
                                    <a:schemeClr val="tx1"/>
                                  </a:solidFill>
                                  <a:latin typeface="Cambria Math" charset="0"/>
                                </a:rPr>
                                <m:t>2</m:t>
                              </m:r>
                            </m:sub>
                          </m:sSub>
                          <m:r>
                            <a:rPr lang="en-AU" altLang="zh-CN" i="1">
                              <a:solidFill>
                                <a:schemeClr val="tx1"/>
                              </a:solidFill>
                              <a:latin typeface="Cambria Math" charset="0"/>
                              <a:ea typeface="Cambria Math" charset="0"/>
                              <a:cs typeface="Cambria Math" charset="0"/>
                            </a:rPr>
                            <m:t>)</m:t>
                          </m:r>
                        </m:sub>
                      </m:sSub>
                      <m:r>
                        <a:rPr lang="zh-CN" altLang="en-US" i="1">
                          <a:solidFill>
                            <a:schemeClr val="tx1"/>
                          </a:solidFill>
                          <a:latin typeface="Cambria Math" charset="0"/>
                        </a:rPr>
                        <m:t>  </m:t>
                      </m:r>
                    </m:oMath>
                  </m:oMathPara>
                </a14:m>
                <a:endParaRPr lang="en-US" dirty="0">
                  <a:solidFill>
                    <a:schemeClr val="tx1"/>
                  </a:solidFill>
                </a:endParaRPr>
              </a:p>
            </p:txBody>
          </p:sp>
        </mc:Choice>
        <mc:Fallback xmlns="">
          <p:sp>
            <p:nvSpPr>
              <p:cNvPr id="25" name="Rectangle 24"/>
              <p:cNvSpPr>
                <a:spLocks noRot="1" noChangeAspect="1" noMove="1" noResize="1" noEditPoints="1" noAdjustHandles="1" noChangeArrowheads="1" noChangeShapeType="1" noTextEdit="1"/>
              </p:cNvSpPr>
              <p:nvPr/>
            </p:nvSpPr>
            <p:spPr>
              <a:xfrm>
                <a:off x="5412914" y="2807287"/>
                <a:ext cx="1944216" cy="504056"/>
              </a:xfrm>
              <a:prstGeom prst="rect">
                <a:avLst/>
              </a:prstGeom>
              <a:blipFill rotWithShape="0">
                <a:blip r:embed="rId3"/>
                <a:stretch>
                  <a:fillRect t="-54651" b="-6976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a:xfrm>
                <a:off x="3465520" y="4062380"/>
                <a:ext cx="194421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en-AU" i="1">
                              <a:solidFill>
                                <a:schemeClr val="tx1"/>
                              </a:solidFill>
                              <a:latin typeface="Cambria Math" charset="0"/>
                            </a:rPr>
                            <m:t>𝑣</m:t>
                          </m:r>
                        </m:e>
                        <m:sub>
                          <m:sSub>
                            <m:sSubPr>
                              <m:ctrlPr>
                                <a:rPr lang="en-US" i="1">
                                  <a:solidFill>
                                    <a:schemeClr val="tx1"/>
                                  </a:solidFill>
                                  <a:latin typeface="Cambria Math" charset="0"/>
                                </a:rPr>
                              </m:ctrlPr>
                            </m:sSubPr>
                            <m:e>
                              <m:r>
                                <a:rPr lang="en-AU" i="1">
                                  <a:solidFill>
                                    <a:schemeClr val="tx1"/>
                                  </a:solidFill>
                                  <a:latin typeface="Cambria Math" charset="0"/>
                                </a:rPr>
                                <m:t>𝑞</m:t>
                              </m:r>
                            </m:e>
                            <m:sub>
                              <m:r>
                                <a:rPr lang="en-AU" b="0" i="1" smtClean="0">
                                  <a:solidFill>
                                    <a:schemeClr val="tx1"/>
                                  </a:solidFill>
                                  <a:latin typeface="Cambria Math" charset="0"/>
                                </a:rPr>
                                <m:t>𝑛</m:t>
                              </m:r>
                              <m:r>
                                <a:rPr lang="en-AU" b="0" i="1" smtClean="0">
                                  <a:solidFill>
                                    <a:schemeClr val="tx1"/>
                                  </a:solidFill>
                                  <a:latin typeface="Cambria Math" charset="0"/>
                                </a:rPr>
                                <m:t>−1</m:t>
                              </m:r>
                            </m:sub>
                          </m:sSub>
                        </m:sub>
                      </m:sSub>
                      <m:r>
                        <a:rPr lang="en-US" i="1">
                          <a:solidFill>
                            <a:schemeClr val="tx1"/>
                          </a:solidFill>
                          <a:latin typeface="Cambria Math" charset="0"/>
                          <a:ea typeface="Cambria Math" charset="0"/>
                          <a:cs typeface="Cambria Math" charset="0"/>
                        </a:rPr>
                        <m:t>∈</m:t>
                      </m:r>
                      <m:r>
                        <a:rPr lang="zh-CN" altLang="en-US" i="1">
                          <a:solidFill>
                            <a:schemeClr val="tx1"/>
                          </a:solidFill>
                          <a:latin typeface="Cambria Math" charset="0"/>
                          <a:ea typeface="Cambria Math" charset="0"/>
                          <a:cs typeface="Cambria Math" charset="0"/>
                        </a:rPr>
                        <m:t> </m:t>
                      </m:r>
                      <m:sSub>
                        <m:sSubPr>
                          <m:ctrlPr>
                            <a:rPr lang="en-US" altLang="zh-CN" i="1">
                              <a:solidFill>
                                <a:schemeClr val="tx1"/>
                              </a:solidFill>
                              <a:latin typeface="Cambria Math" charset="0"/>
                              <a:ea typeface="Cambria Math" charset="0"/>
                              <a:cs typeface="Cambria Math" charset="0"/>
                            </a:rPr>
                          </m:ctrlPr>
                        </m:sSubPr>
                        <m:e>
                          <m:r>
                            <a:rPr lang="en-AU" altLang="zh-CN" i="1">
                              <a:solidFill>
                                <a:schemeClr val="tx1"/>
                              </a:solidFill>
                              <a:latin typeface="Cambria Math" charset="0"/>
                              <a:ea typeface="Cambria Math" charset="0"/>
                              <a:cs typeface="Cambria Math" charset="0"/>
                            </a:rPr>
                            <m:t>𝑉</m:t>
                          </m:r>
                        </m:e>
                        <m:sub>
                          <m:r>
                            <a:rPr lang="en-AU" altLang="zh-CN" i="1">
                              <a:solidFill>
                                <a:schemeClr val="tx1"/>
                              </a:solidFill>
                              <a:latin typeface="Cambria Math" charset="0"/>
                              <a:ea typeface="Cambria Math" charset="0"/>
                              <a:cs typeface="Cambria Math" charset="0"/>
                            </a:rPr>
                            <m:t>𝑡</m:t>
                          </m:r>
                          <m:r>
                            <a:rPr lang="en-AU" altLang="zh-CN" i="1">
                              <a:solidFill>
                                <a:schemeClr val="tx1"/>
                              </a:solidFill>
                              <a:latin typeface="Cambria Math" charset="0"/>
                              <a:ea typeface="Cambria Math" charset="0"/>
                              <a:cs typeface="Cambria Math" charset="0"/>
                            </a:rPr>
                            <m:t>(</m:t>
                          </m:r>
                          <m:sSub>
                            <m:sSubPr>
                              <m:ctrlPr>
                                <a:rPr lang="en-US" i="1">
                                  <a:solidFill>
                                    <a:schemeClr val="tx1"/>
                                  </a:solidFill>
                                  <a:latin typeface="Cambria Math" charset="0"/>
                                </a:rPr>
                              </m:ctrlPr>
                            </m:sSubPr>
                            <m:e>
                              <m:r>
                                <a:rPr lang="en-AU" i="1">
                                  <a:solidFill>
                                    <a:schemeClr val="tx1"/>
                                  </a:solidFill>
                                  <a:latin typeface="Cambria Math" charset="0"/>
                                </a:rPr>
                                <m:t>𝑞</m:t>
                              </m:r>
                            </m:e>
                            <m:sub>
                              <m:r>
                                <a:rPr lang="en-AU" b="0" i="1" smtClean="0">
                                  <a:solidFill>
                                    <a:schemeClr val="tx1"/>
                                  </a:solidFill>
                                  <a:latin typeface="Cambria Math" charset="0"/>
                                </a:rPr>
                                <m:t>𝑛</m:t>
                              </m:r>
                              <m:r>
                                <a:rPr lang="en-AU" b="0" i="1" smtClean="0">
                                  <a:solidFill>
                                    <a:schemeClr val="tx1"/>
                                  </a:solidFill>
                                  <a:latin typeface="Cambria Math" charset="0"/>
                                </a:rPr>
                                <m:t>−1</m:t>
                              </m:r>
                            </m:sub>
                          </m:sSub>
                          <m:r>
                            <a:rPr lang="en-AU" altLang="zh-CN" i="1">
                              <a:solidFill>
                                <a:schemeClr val="tx1"/>
                              </a:solidFill>
                              <a:latin typeface="Cambria Math" charset="0"/>
                              <a:ea typeface="Cambria Math" charset="0"/>
                              <a:cs typeface="Cambria Math" charset="0"/>
                            </a:rPr>
                            <m:t>)</m:t>
                          </m:r>
                        </m:sub>
                      </m:sSub>
                      <m:r>
                        <a:rPr lang="zh-CN" altLang="en-US" i="1">
                          <a:solidFill>
                            <a:schemeClr val="tx1"/>
                          </a:solidFill>
                          <a:latin typeface="Cambria Math" charset="0"/>
                        </a:rPr>
                        <m:t>  </m:t>
                      </m:r>
                    </m:oMath>
                  </m:oMathPara>
                </a14:m>
                <a:endParaRPr lang="en-US" dirty="0">
                  <a:solidFill>
                    <a:schemeClr val="tx1"/>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3465520" y="4062380"/>
                <a:ext cx="1944216" cy="504056"/>
              </a:xfrm>
              <a:prstGeom prst="rect">
                <a:avLst/>
              </a:prstGeom>
              <a:blipFill rotWithShape="0">
                <a:blip r:embed="rId4"/>
                <a:stretch>
                  <a:fillRect t="-52874" b="-6896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1418464" y="2807287"/>
                <a:ext cx="1944216" cy="5040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charset="0"/>
                            </a:rPr>
                          </m:ctrlPr>
                        </m:sSubPr>
                        <m:e>
                          <m:r>
                            <a:rPr lang="en-AU" i="1">
                              <a:solidFill>
                                <a:schemeClr val="tx1"/>
                              </a:solidFill>
                              <a:latin typeface="Cambria Math" charset="0"/>
                            </a:rPr>
                            <m:t>𝑣</m:t>
                          </m:r>
                        </m:e>
                        <m:sub>
                          <m:sSub>
                            <m:sSubPr>
                              <m:ctrlPr>
                                <a:rPr lang="en-US" i="1">
                                  <a:solidFill>
                                    <a:schemeClr val="tx1"/>
                                  </a:solidFill>
                                  <a:latin typeface="Cambria Math" charset="0"/>
                                </a:rPr>
                              </m:ctrlPr>
                            </m:sSubPr>
                            <m:e>
                              <m:r>
                                <a:rPr lang="en-AU" i="1">
                                  <a:solidFill>
                                    <a:schemeClr val="tx1"/>
                                  </a:solidFill>
                                  <a:latin typeface="Cambria Math" charset="0"/>
                                </a:rPr>
                                <m:t>𝑞</m:t>
                              </m:r>
                            </m:e>
                            <m:sub>
                              <m:r>
                                <a:rPr lang="en-AU" b="0" i="1" smtClean="0">
                                  <a:solidFill>
                                    <a:schemeClr val="tx1"/>
                                  </a:solidFill>
                                  <a:latin typeface="Cambria Math" charset="0"/>
                                </a:rPr>
                                <m:t>𝑛</m:t>
                              </m:r>
                            </m:sub>
                          </m:sSub>
                        </m:sub>
                      </m:sSub>
                      <m:r>
                        <a:rPr lang="en-US" i="1">
                          <a:solidFill>
                            <a:schemeClr val="tx1"/>
                          </a:solidFill>
                          <a:latin typeface="Cambria Math" charset="0"/>
                          <a:ea typeface="Cambria Math" charset="0"/>
                          <a:cs typeface="Cambria Math" charset="0"/>
                        </a:rPr>
                        <m:t>∈</m:t>
                      </m:r>
                      <m:r>
                        <a:rPr lang="zh-CN" altLang="en-US" i="1">
                          <a:solidFill>
                            <a:schemeClr val="tx1"/>
                          </a:solidFill>
                          <a:latin typeface="Cambria Math" charset="0"/>
                          <a:ea typeface="Cambria Math" charset="0"/>
                          <a:cs typeface="Cambria Math" charset="0"/>
                        </a:rPr>
                        <m:t> </m:t>
                      </m:r>
                      <m:sSub>
                        <m:sSubPr>
                          <m:ctrlPr>
                            <a:rPr lang="en-US" altLang="zh-CN" i="1">
                              <a:solidFill>
                                <a:schemeClr val="tx1"/>
                              </a:solidFill>
                              <a:latin typeface="Cambria Math" charset="0"/>
                              <a:ea typeface="Cambria Math" charset="0"/>
                              <a:cs typeface="Cambria Math" charset="0"/>
                            </a:rPr>
                          </m:ctrlPr>
                        </m:sSubPr>
                        <m:e>
                          <m:r>
                            <a:rPr lang="en-AU" altLang="zh-CN" i="1">
                              <a:solidFill>
                                <a:schemeClr val="tx1"/>
                              </a:solidFill>
                              <a:latin typeface="Cambria Math" charset="0"/>
                              <a:ea typeface="Cambria Math" charset="0"/>
                              <a:cs typeface="Cambria Math" charset="0"/>
                            </a:rPr>
                            <m:t>𝑉</m:t>
                          </m:r>
                        </m:e>
                        <m:sub>
                          <m:r>
                            <a:rPr lang="en-AU" altLang="zh-CN" i="1">
                              <a:solidFill>
                                <a:schemeClr val="tx1"/>
                              </a:solidFill>
                              <a:latin typeface="Cambria Math" charset="0"/>
                              <a:ea typeface="Cambria Math" charset="0"/>
                              <a:cs typeface="Cambria Math" charset="0"/>
                            </a:rPr>
                            <m:t>𝑡</m:t>
                          </m:r>
                          <m:r>
                            <a:rPr lang="en-AU" altLang="zh-CN" i="1">
                              <a:solidFill>
                                <a:schemeClr val="tx1"/>
                              </a:solidFill>
                              <a:latin typeface="Cambria Math" charset="0"/>
                              <a:ea typeface="Cambria Math" charset="0"/>
                              <a:cs typeface="Cambria Math" charset="0"/>
                            </a:rPr>
                            <m:t>(</m:t>
                          </m:r>
                          <m:sSub>
                            <m:sSubPr>
                              <m:ctrlPr>
                                <a:rPr lang="en-US" i="1">
                                  <a:solidFill>
                                    <a:schemeClr val="tx1"/>
                                  </a:solidFill>
                                  <a:latin typeface="Cambria Math" charset="0"/>
                                </a:rPr>
                              </m:ctrlPr>
                            </m:sSubPr>
                            <m:e>
                              <m:r>
                                <a:rPr lang="en-AU" i="1">
                                  <a:solidFill>
                                    <a:schemeClr val="tx1"/>
                                  </a:solidFill>
                                  <a:latin typeface="Cambria Math" charset="0"/>
                                </a:rPr>
                                <m:t>𝑞</m:t>
                              </m:r>
                            </m:e>
                            <m:sub>
                              <m:r>
                                <a:rPr lang="en-AU" b="0" i="1" smtClean="0">
                                  <a:solidFill>
                                    <a:schemeClr val="tx1"/>
                                  </a:solidFill>
                                  <a:latin typeface="Cambria Math" charset="0"/>
                                </a:rPr>
                                <m:t>𝑛</m:t>
                              </m:r>
                            </m:sub>
                          </m:sSub>
                          <m:r>
                            <a:rPr lang="en-AU" altLang="zh-CN" i="1">
                              <a:solidFill>
                                <a:schemeClr val="tx1"/>
                              </a:solidFill>
                              <a:latin typeface="Cambria Math" charset="0"/>
                              <a:ea typeface="Cambria Math" charset="0"/>
                              <a:cs typeface="Cambria Math" charset="0"/>
                            </a:rPr>
                            <m:t>)</m:t>
                          </m:r>
                        </m:sub>
                      </m:sSub>
                      <m:r>
                        <a:rPr lang="zh-CN" altLang="en-US" i="1">
                          <a:solidFill>
                            <a:schemeClr val="tx1"/>
                          </a:solidFill>
                          <a:latin typeface="Cambria Math" charset="0"/>
                        </a:rPr>
                        <m:t>  </m:t>
                      </m:r>
                    </m:oMath>
                  </m:oMathPara>
                </a14:m>
                <a:endParaRPr lang="en-US" dirty="0">
                  <a:solidFill>
                    <a:schemeClr val="tx1"/>
                  </a:solidFill>
                </a:endParaRPr>
              </a:p>
            </p:txBody>
          </p:sp>
        </mc:Choice>
        <mc:Fallback xmlns="">
          <p:sp>
            <p:nvSpPr>
              <p:cNvPr id="27" name="Rectangle 26"/>
              <p:cNvSpPr>
                <a:spLocks noRot="1" noChangeAspect="1" noMove="1" noResize="1" noEditPoints="1" noAdjustHandles="1" noChangeArrowheads="1" noChangeShapeType="1" noTextEdit="1"/>
              </p:cNvSpPr>
              <p:nvPr/>
            </p:nvSpPr>
            <p:spPr>
              <a:xfrm>
                <a:off x="1418464" y="2807287"/>
                <a:ext cx="1944216" cy="504056"/>
              </a:xfrm>
              <a:prstGeom prst="rect">
                <a:avLst/>
              </a:prstGeom>
              <a:blipFill rotWithShape="0">
                <a:blip r:embed="rId5"/>
                <a:stretch>
                  <a:fillRect t="-54651" b="-69767"/>
                </a:stretch>
              </a:blipFill>
              <a:ln>
                <a:solidFill>
                  <a:schemeClr val="tx1"/>
                </a:solidFill>
              </a:ln>
            </p:spPr>
            <p:txBody>
              <a:bodyPr/>
              <a:lstStyle/>
              <a:p>
                <a:r>
                  <a:rPr lang="en-US">
                    <a:noFill/>
                  </a:rPr>
                  <a:t> </a:t>
                </a:r>
              </a:p>
            </p:txBody>
          </p:sp>
        </mc:Fallback>
      </mc:AlternateContent>
      <p:sp>
        <p:nvSpPr>
          <p:cNvPr id="29" name="Arc 28"/>
          <p:cNvSpPr/>
          <p:nvPr/>
        </p:nvSpPr>
        <p:spPr>
          <a:xfrm rot="5400000">
            <a:off x="4398362" y="3026575"/>
            <a:ext cx="790915" cy="587654"/>
          </a:xfrm>
          <a:prstGeom prst="arc">
            <a:avLst/>
          </a:prstGeom>
          <a:ln w="10795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879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val 3"/>
              <p:cNvSpPr/>
              <p:nvPr/>
            </p:nvSpPr>
            <p:spPr>
              <a:xfrm>
                <a:off x="2051720" y="1916832"/>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𝑤</m:t>
                          </m:r>
                        </m:sub>
                      </m:sSub>
                    </m:oMath>
                  </m:oMathPara>
                </a14:m>
                <a:endParaRPr lang="en-US" dirty="0">
                  <a:solidFill>
                    <a:schemeClr val="tx1"/>
                  </a:solidFill>
                </a:endParaRPr>
              </a:p>
            </p:txBody>
          </p:sp>
        </mc:Choice>
        <mc:Fallback xmlns="">
          <p:sp>
            <p:nvSpPr>
              <p:cNvPr id="4" name="Oval 3"/>
              <p:cNvSpPr>
                <a:spLocks noRot="1" noChangeAspect="1" noMove="1" noResize="1" noEditPoints="1" noAdjustHandles="1" noChangeArrowheads="1" noChangeShapeType="1" noTextEdit="1"/>
              </p:cNvSpPr>
              <p:nvPr/>
            </p:nvSpPr>
            <p:spPr>
              <a:xfrm>
                <a:off x="2051720" y="1916832"/>
                <a:ext cx="792088" cy="792088"/>
              </a:xfrm>
              <a:prstGeom prst="ellipse">
                <a:avLst/>
              </a:prstGeom>
              <a:blipFill rotWithShape="0">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331912" y="1916832"/>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𝑖</m:t>
                          </m:r>
                        </m:sub>
                      </m:sSub>
                    </m:oMath>
                  </m:oMathPara>
                </a14:m>
                <a:endParaRPr lang="en-US" dirty="0">
                  <a:solidFill>
                    <a:schemeClr val="tx1"/>
                  </a:solidFill>
                </a:endParaRPr>
              </a:p>
            </p:txBody>
          </p:sp>
        </mc:Choice>
        <mc:Fallback xmlns="">
          <p:sp>
            <p:nvSpPr>
              <p:cNvPr id="6" name="Oval 5"/>
              <p:cNvSpPr>
                <a:spLocks noRot="1" noChangeAspect="1" noMove="1" noResize="1" noEditPoints="1" noAdjustHandles="1" noChangeArrowheads="1" noChangeShapeType="1" noTextEdit="1"/>
              </p:cNvSpPr>
              <p:nvPr/>
            </p:nvSpPr>
            <p:spPr>
              <a:xfrm>
                <a:off x="331912" y="1916832"/>
                <a:ext cx="792088" cy="792088"/>
              </a:xfrm>
              <a:prstGeom prst="ellipse">
                <a:avLst/>
              </a:prstGeom>
              <a:blipFill rotWithShape="0">
                <a:blip r:embed="rId3"/>
                <a:stretch>
                  <a:fillRect/>
                </a:stretch>
              </a:blipFill>
              <a:ln>
                <a:solidFill>
                  <a:schemeClr val="tx1"/>
                </a:solidFill>
              </a:ln>
            </p:spPr>
            <p:txBody>
              <a:bodyPr/>
              <a:lstStyle/>
              <a:p>
                <a:r>
                  <a:rPr lang="en-US">
                    <a:noFill/>
                  </a:rPr>
                  <a:t> </a:t>
                </a:r>
              </a:p>
            </p:txBody>
          </p:sp>
        </mc:Fallback>
      </mc:AlternateContent>
      <p:cxnSp>
        <p:nvCxnSpPr>
          <p:cNvPr id="8" name="Straight Arrow Connector 7"/>
          <p:cNvCxnSpPr>
            <a:stCxn id="6" idx="6"/>
            <a:endCxn id="4" idx="2"/>
          </p:cNvCxnSpPr>
          <p:nvPr/>
        </p:nvCxnSpPr>
        <p:spPr>
          <a:xfrm>
            <a:off x="1124000" y="2312876"/>
            <a:ext cx="9277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Oval 8"/>
              <p:cNvSpPr/>
              <p:nvPr/>
            </p:nvSpPr>
            <p:spPr>
              <a:xfrm>
                <a:off x="3771528" y="1902836"/>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1</m:t>
                          </m:r>
                        </m:sub>
                      </m:sSub>
                    </m:oMath>
                  </m:oMathPara>
                </a14:m>
                <a:endParaRPr lang="en-US" dirty="0">
                  <a:solidFill>
                    <a:schemeClr val="tx1"/>
                  </a:solidFill>
                </a:endParaRPr>
              </a:p>
            </p:txBody>
          </p:sp>
        </mc:Choice>
        <mc:Fallback xmlns="">
          <p:sp>
            <p:nvSpPr>
              <p:cNvPr id="9" name="Oval 8"/>
              <p:cNvSpPr>
                <a:spLocks noRot="1" noChangeAspect="1" noMove="1" noResize="1" noEditPoints="1" noAdjustHandles="1" noChangeArrowheads="1" noChangeShapeType="1" noTextEdit="1"/>
              </p:cNvSpPr>
              <p:nvPr/>
            </p:nvSpPr>
            <p:spPr>
              <a:xfrm>
                <a:off x="3771528" y="1902836"/>
                <a:ext cx="792088" cy="792088"/>
              </a:xfrm>
              <a:prstGeom prst="ellipse">
                <a:avLst/>
              </a:prstGeom>
              <a:blipFill rotWithShape="0">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p:cNvSpPr/>
              <p:nvPr/>
            </p:nvSpPr>
            <p:spPr>
              <a:xfrm>
                <a:off x="7211144" y="1916832"/>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𝑜</m:t>
                          </m:r>
                        </m:sub>
                      </m:sSub>
                    </m:oMath>
                  </m:oMathPara>
                </a14:m>
                <a:endParaRPr lang="en-US" dirty="0">
                  <a:solidFill>
                    <a:schemeClr val="tx1"/>
                  </a:solidFill>
                </a:endParaRPr>
              </a:p>
            </p:txBody>
          </p:sp>
        </mc:Choice>
        <mc:Fallback xmlns="">
          <p:sp>
            <p:nvSpPr>
              <p:cNvPr id="11" name="Oval 10"/>
              <p:cNvSpPr>
                <a:spLocks noRot="1" noChangeAspect="1" noMove="1" noResize="1" noEditPoints="1" noAdjustHandles="1" noChangeArrowheads="1" noChangeShapeType="1" noTextEdit="1"/>
              </p:cNvSpPr>
              <p:nvPr/>
            </p:nvSpPr>
            <p:spPr>
              <a:xfrm>
                <a:off x="7211144" y="1916832"/>
                <a:ext cx="792088" cy="792088"/>
              </a:xfrm>
              <a:prstGeom prst="ellipse">
                <a:avLst/>
              </a:prstGeom>
              <a:blipFill rotWithShape="0">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p:cNvSpPr/>
              <p:nvPr/>
            </p:nvSpPr>
            <p:spPr>
              <a:xfrm>
                <a:off x="8930952" y="1916832"/>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𝑒</m:t>
                          </m:r>
                        </m:sub>
                      </m:sSub>
                    </m:oMath>
                  </m:oMathPara>
                </a14:m>
                <a:endParaRPr lang="en-US" dirty="0">
                  <a:solidFill>
                    <a:schemeClr val="tx1"/>
                  </a:solidFill>
                </a:endParaRPr>
              </a:p>
            </p:txBody>
          </p:sp>
        </mc:Choice>
        <mc:Fallback xmlns="">
          <p:sp>
            <p:nvSpPr>
              <p:cNvPr id="12" name="Oval 11"/>
              <p:cNvSpPr>
                <a:spLocks noRot="1" noChangeAspect="1" noMove="1" noResize="1" noEditPoints="1" noAdjustHandles="1" noChangeArrowheads="1" noChangeShapeType="1" noTextEdit="1"/>
              </p:cNvSpPr>
              <p:nvPr/>
            </p:nvSpPr>
            <p:spPr>
              <a:xfrm>
                <a:off x="8930952" y="1916832"/>
                <a:ext cx="792088" cy="792088"/>
              </a:xfrm>
              <a:prstGeom prst="ellipse">
                <a:avLst/>
              </a:prstGeom>
              <a:blipFill rotWithShape="0">
                <a:blip r:embed="rId6"/>
                <a:stretch>
                  <a:fillRect/>
                </a:stretch>
              </a:blipFill>
              <a:ln>
                <a:solidFill>
                  <a:schemeClr val="tx1"/>
                </a:solidFill>
              </a:ln>
            </p:spPr>
            <p:txBody>
              <a:bodyPr/>
              <a:lstStyle/>
              <a:p>
                <a:r>
                  <a:rPr lang="en-US">
                    <a:noFill/>
                  </a:rPr>
                  <a:t> </a:t>
                </a:r>
              </a:p>
            </p:txBody>
          </p:sp>
        </mc:Fallback>
      </mc:AlternateContent>
      <p:cxnSp>
        <p:nvCxnSpPr>
          <p:cNvPr id="14" name="Straight Arrow Connector 13"/>
          <p:cNvCxnSpPr>
            <a:stCxn id="4" idx="6"/>
            <a:endCxn id="9" idx="2"/>
          </p:cNvCxnSpPr>
          <p:nvPr/>
        </p:nvCxnSpPr>
        <p:spPr>
          <a:xfrm flipV="1">
            <a:off x="2843808" y="2298880"/>
            <a:ext cx="927720" cy="13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6"/>
          </p:cNvCxnSpPr>
          <p:nvPr/>
        </p:nvCxnSpPr>
        <p:spPr>
          <a:xfrm>
            <a:off x="4563616" y="2298880"/>
            <a:ext cx="927720" cy="13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1" idx="2"/>
          </p:cNvCxnSpPr>
          <p:nvPr/>
        </p:nvCxnSpPr>
        <p:spPr>
          <a:xfrm>
            <a:off x="6283424" y="2312876"/>
            <a:ext cx="9277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6"/>
            <a:endCxn id="12" idx="2"/>
          </p:cNvCxnSpPr>
          <p:nvPr/>
        </p:nvCxnSpPr>
        <p:spPr>
          <a:xfrm>
            <a:off x="8003232" y="2312876"/>
            <a:ext cx="9277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1286170" y="1971164"/>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rPr>
                        <m:t>𝑖</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1286170" y="1971164"/>
                <a:ext cx="576064"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2987824" y="1902836"/>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dirty="0" smtClean="0">
                          <a:latin typeface="Cambria Math" charset="0"/>
                        </a:rPr>
                        <m:t>[</m:t>
                      </m:r>
                      <m:sSub>
                        <m:sSubPr>
                          <m:ctrlPr>
                            <a:rPr lang="en-US" i="1" dirty="0">
                              <a:latin typeface="Cambria Math" charset="0"/>
                            </a:rPr>
                          </m:ctrlPr>
                        </m:sSubPr>
                        <m:e>
                          <m:r>
                            <a:rPr lang="en-AU" b="0" i="1" dirty="0" smtClean="0">
                              <a:latin typeface="Cambria Math" charset="0"/>
                            </a:rPr>
                            <m:t>𝑤</m:t>
                          </m:r>
                        </m:e>
                        <m:sub>
                          <m:r>
                            <a:rPr lang="en-AU" b="0" i="1" dirty="0" smtClean="0">
                              <a:latin typeface="Cambria Math" charset="0"/>
                            </a:rPr>
                            <m:t>1</m:t>
                          </m:r>
                        </m:sub>
                      </m:sSub>
                      <m:r>
                        <a:rPr lang="en-AU" b="0" i="1" dirty="0" smtClean="0">
                          <a:latin typeface="Cambria Math" charset="0"/>
                        </a:rPr>
                        <m:t>]</m:t>
                      </m:r>
                      <m:sSub>
                        <m:sSubPr>
                          <m:ctrlPr>
                            <a:rPr lang="en-US" b="0" i="1" dirty="0" smtClean="0">
                              <a:latin typeface="Cambria Math" charset="0"/>
                            </a:rPr>
                          </m:ctrlPr>
                        </m:sSubPr>
                        <m:e>
                          <m:r>
                            <a:rPr lang="en-AU" b="0" i="1" dirty="0" smtClean="0">
                              <a:latin typeface="Cambria Math" charset="0"/>
                            </a:rPr>
                            <m:t>𝑓</m:t>
                          </m:r>
                        </m:e>
                        <m:sub>
                          <m:r>
                            <a:rPr lang="en-AU" b="0" i="1" dirty="0" smtClean="0">
                              <a:latin typeface="Cambria Math" charset="0"/>
                            </a:rPr>
                            <m:t>1</m:t>
                          </m:r>
                        </m:sub>
                      </m:sSub>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2987824" y="1902836"/>
                <a:ext cx="576064" cy="369332"/>
              </a:xfrm>
              <a:prstGeom prst="rect">
                <a:avLst/>
              </a:prstGeom>
              <a:blipFill rotWithShape="0">
                <a:blip r:embed="rId8"/>
                <a:stretch>
                  <a:fillRect l="-3158" r="-31579"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4644008" y="1908448"/>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dirty="0" smtClean="0">
                          <a:latin typeface="Cambria Math" charset="0"/>
                        </a:rPr>
                        <m:t>[</m:t>
                      </m:r>
                      <m:sSub>
                        <m:sSubPr>
                          <m:ctrlPr>
                            <a:rPr lang="en-US" i="1" dirty="0">
                              <a:latin typeface="Cambria Math" charset="0"/>
                            </a:rPr>
                          </m:ctrlPr>
                        </m:sSubPr>
                        <m:e>
                          <m:r>
                            <a:rPr lang="en-AU" b="0" i="1" dirty="0" smtClean="0">
                              <a:latin typeface="Cambria Math" charset="0"/>
                            </a:rPr>
                            <m:t>𝑤</m:t>
                          </m:r>
                        </m:e>
                        <m:sub>
                          <m:r>
                            <a:rPr lang="en-AU" b="0" i="1" dirty="0" smtClean="0">
                              <a:latin typeface="Cambria Math" charset="0"/>
                            </a:rPr>
                            <m:t>2</m:t>
                          </m:r>
                        </m:sub>
                      </m:sSub>
                      <m:r>
                        <a:rPr lang="en-AU" b="0" i="1" dirty="0" smtClean="0">
                          <a:latin typeface="Cambria Math" charset="0"/>
                        </a:rPr>
                        <m:t>]</m:t>
                      </m:r>
                      <m:sSub>
                        <m:sSubPr>
                          <m:ctrlPr>
                            <a:rPr lang="en-US" b="0" i="1" dirty="0" smtClean="0">
                              <a:latin typeface="Cambria Math" charset="0"/>
                            </a:rPr>
                          </m:ctrlPr>
                        </m:sSubPr>
                        <m:e>
                          <m:r>
                            <a:rPr lang="en-AU" b="0" i="1" dirty="0" smtClean="0">
                              <a:latin typeface="Cambria Math" charset="0"/>
                            </a:rPr>
                            <m:t>𝑓</m:t>
                          </m:r>
                        </m:e>
                        <m:sub>
                          <m:r>
                            <a:rPr lang="en-AU" b="0" i="1" dirty="0" smtClean="0">
                              <a:latin typeface="Cambria Math" charset="0"/>
                            </a:rPr>
                            <m:t>2</m:t>
                          </m:r>
                        </m:sub>
                      </m:sSub>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4644008" y="1908448"/>
                <a:ext cx="576064" cy="369332"/>
              </a:xfrm>
              <a:prstGeom prst="rect">
                <a:avLst/>
              </a:prstGeom>
              <a:blipFill rotWithShape="0">
                <a:blip r:embed="rId9"/>
                <a:stretch>
                  <a:fillRect l="-3191" r="-32979"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372200" y="1908448"/>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dirty="0" smtClean="0">
                          <a:latin typeface="Cambria Math" charset="0"/>
                        </a:rPr>
                        <m:t>[</m:t>
                      </m:r>
                      <m:sSub>
                        <m:sSubPr>
                          <m:ctrlPr>
                            <a:rPr lang="en-US" i="1" dirty="0">
                              <a:latin typeface="Cambria Math" charset="0"/>
                            </a:rPr>
                          </m:ctrlPr>
                        </m:sSubPr>
                        <m:e>
                          <m:r>
                            <a:rPr lang="en-AU" b="0" i="1" dirty="0" smtClean="0">
                              <a:latin typeface="Cambria Math" charset="0"/>
                            </a:rPr>
                            <m:t>𝑤</m:t>
                          </m:r>
                        </m:e>
                        <m:sub>
                          <m:r>
                            <a:rPr lang="en-AU" b="0" i="1" dirty="0" smtClean="0">
                              <a:latin typeface="Cambria Math" charset="0"/>
                            </a:rPr>
                            <m:t>𝑛</m:t>
                          </m:r>
                        </m:sub>
                      </m:sSub>
                      <m:r>
                        <a:rPr lang="en-AU" b="0" i="1" dirty="0" smtClean="0">
                          <a:latin typeface="Cambria Math" charset="0"/>
                        </a:rPr>
                        <m:t>]</m:t>
                      </m:r>
                      <m:sSub>
                        <m:sSubPr>
                          <m:ctrlPr>
                            <a:rPr lang="en-US" b="0" i="1" dirty="0" smtClean="0">
                              <a:latin typeface="Cambria Math" charset="0"/>
                            </a:rPr>
                          </m:ctrlPr>
                        </m:sSubPr>
                        <m:e>
                          <m:r>
                            <a:rPr lang="en-AU" b="0" i="1" dirty="0" smtClean="0">
                              <a:latin typeface="Cambria Math" charset="0"/>
                            </a:rPr>
                            <m:t>𝑓</m:t>
                          </m:r>
                        </m:e>
                        <m:sub>
                          <m:r>
                            <a:rPr lang="en-AU" b="0" i="1" dirty="0" smtClean="0">
                              <a:latin typeface="Cambria Math" charset="0"/>
                            </a:rPr>
                            <m:t>𝑛</m:t>
                          </m:r>
                        </m:sub>
                      </m:sSub>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6372200" y="1908448"/>
                <a:ext cx="576064" cy="369332"/>
              </a:xfrm>
              <a:prstGeom prst="rect">
                <a:avLst/>
              </a:prstGeom>
              <a:blipFill rotWithShape="0">
                <a:blip r:embed="rId10"/>
                <a:stretch>
                  <a:fillRect l="-3158" r="-32632"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8244408" y="1971164"/>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rPr>
                        <m:t>𝑜</m:t>
                      </m:r>
                    </m:oMath>
                  </m:oMathPara>
                </a14:m>
                <a:endParaRPr lang="en-US" dirty="0"/>
              </a:p>
            </p:txBody>
          </p:sp>
        </mc:Choice>
        <mc:Fallback xmlns="">
          <p:sp>
            <p:nvSpPr>
              <p:cNvPr id="25" name="TextBox 24"/>
              <p:cNvSpPr txBox="1">
                <a:spLocks noRot="1" noChangeAspect="1" noMove="1" noResize="1" noEditPoints="1" noAdjustHandles="1" noChangeArrowheads="1" noChangeShapeType="1" noTextEdit="1"/>
              </p:cNvSpPr>
              <p:nvPr/>
            </p:nvSpPr>
            <p:spPr>
              <a:xfrm>
                <a:off x="8244408" y="1971164"/>
                <a:ext cx="576064" cy="369332"/>
              </a:xfrm>
              <a:prstGeom prst="rect">
                <a:avLst/>
              </a:prstGeom>
              <a:blipFill rotWithShape="0">
                <a:blip r:embed="rId11"/>
                <a:stretch>
                  <a:fillRect/>
                </a:stretch>
              </a:blipFill>
            </p:spPr>
            <p:txBody>
              <a:bodyPr/>
              <a:lstStyle/>
              <a:p>
                <a:r>
                  <a:rPr lang="en-US">
                    <a:noFill/>
                  </a:rPr>
                  <a:t> </a:t>
                </a:r>
              </a:p>
            </p:txBody>
          </p:sp>
        </mc:Fallback>
      </mc:AlternateContent>
      <p:cxnSp>
        <p:nvCxnSpPr>
          <p:cNvPr id="5" name="Straight Connector 4"/>
          <p:cNvCxnSpPr/>
          <p:nvPr/>
        </p:nvCxnSpPr>
        <p:spPr>
          <a:xfrm>
            <a:off x="5815595" y="2312876"/>
            <a:ext cx="259742" cy="0"/>
          </a:xfrm>
          <a:prstGeom prst="line">
            <a:avLst/>
          </a:prstGeom>
          <a:ln w="47625">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p:cNvSpPr/>
              <p:nvPr/>
            </p:nvSpPr>
            <p:spPr>
              <a:xfrm>
                <a:off x="2051720" y="3429000"/>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𝑤</m:t>
                          </m:r>
                        </m:sub>
                      </m:sSub>
                    </m:oMath>
                  </m:oMathPara>
                </a14:m>
                <a:endParaRPr lang="en-US" dirty="0">
                  <a:solidFill>
                    <a:schemeClr val="tx1"/>
                  </a:solidFill>
                </a:endParaRPr>
              </a:p>
            </p:txBody>
          </p:sp>
        </mc:Choice>
        <mc:Fallback xmlns="">
          <p:sp>
            <p:nvSpPr>
              <p:cNvPr id="19" name="Oval 18"/>
              <p:cNvSpPr>
                <a:spLocks noRot="1" noChangeAspect="1" noMove="1" noResize="1" noEditPoints="1" noAdjustHandles="1" noChangeArrowheads="1" noChangeShapeType="1" noTextEdit="1"/>
              </p:cNvSpPr>
              <p:nvPr/>
            </p:nvSpPr>
            <p:spPr>
              <a:xfrm>
                <a:off x="2051720" y="3429000"/>
                <a:ext cx="792088" cy="792088"/>
              </a:xfrm>
              <a:prstGeom prst="ellipse">
                <a:avLst/>
              </a:prstGeom>
              <a:blipFill rotWithShape="0">
                <a:blip r:embed="rId1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Oval 25"/>
              <p:cNvSpPr/>
              <p:nvPr/>
            </p:nvSpPr>
            <p:spPr>
              <a:xfrm>
                <a:off x="331912" y="3429000"/>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𝑖</m:t>
                          </m:r>
                        </m:sub>
                      </m:sSub>
                    </m:oMath>
                  </m:oMathPara>
                </a14:m>
                <a:endParaRPr lang="en-US" dirty="0">
                  <a:solidFill>
                    <a:schemeClr val="tx1"/>
                  </a:solidFill>
                </a:endParaRPr>
              </a:p>
            </p:txBody>
          </p:sp>
        </mc:Choice>
        <mc:Fallback xmlns="">
          <p:sp>
            <p:nvSpPr>
              <p:cNvPr id="26" name="Oval 25"/>
              <p:cNvSpPr>
                <a:spLocks noRot="1" noChangeAspect="1" noMove="1" noResize="1" noEditPoints="1" noAdjustHandles="1" noChangeArrowheads="1" noChangeShapeType="1" noTextEdit="1"/>
              </p:cNvSpPr>
              <p:nvPr/>
            </p:nvSpPr>
            <p:spPr>
              <a:xfrm>
                <a:off x="331912" y="3429000"/>
                <a:ext cx="792088" cy="792088"/>
              </a:xfrm>
              <a:prstGeom prst="ellipse">
                <a:avLst/>
              </a:prstGeom>
              <a:blipFill rotWithShape="0">
                <a:blip r:embed="rId13"/>
                <a:stretch>
                  <a:fillRect/>
                </a:stretch>
              </a:blipFill>
              <a:ln>
                <a:solidFill>
                  <a:schemeClr val="tx1"/>
                </a:solidFill>
              </a:ln>
            </p:spPr>
            <p:txBody>
              <a:bodyPr/>
              <a:lstStyle/>
              <a:p>
                <a:r>
                  <a:rPr lang="en-US">
                    <a:noFill/>
                  </a:rPr>
                  <a:t> </a:t>
                </a:r>
              </a:p>
            </p:txBody>
          </p:sp>
        </mc:Fallback>
      </mc:AlternateContent>
      <p:cxnSp>
        <p:nvCxnSpPr>
          <p:cNvPr id="27" name="Straight Arrow Connector 26"/>
          <p:cNvCxnSpPr>
            <a:endCxn id="27" idx="2"/>
          </p:cNvCxnSpPr>
          <p:nvPr/>
        </p:nvCxnSpPr>
        <p:spPr>
          <a:xfrm>
            <a:off x="1124000" y="3825044"/>
            <a:ext cx="9277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Oval 27"/>
              <p:cNvSpPr/>
              <p:nvPr/>
            </p:nvSpPr>
            <p:spPr>
              <a:xfrm>
                <a:off x="7236296" y="3429000"/>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chemeClr val="tx1"/>
                              </a:solidFill>
                              <a:latin typeface="Cambria Math" charset="0"/>
                            </a:rPr>
                          </m:ctrlPr>
                        </m:sSubPr>
                        <m:e>
                          <m:r>
                            <a:rPr lang="en-AU" b="0" i="1" dirty="0" smtClean="0">
                              <a:solidFill>
                                <a:schemeClr val="tx1"/>
                              </a:solidFill>
                              <a:latin typeface="Cambria Math" charset="0"/>
                            </a:rPr>
                            <m:t>𝑆</m:t>
                          </m:r>
                        </m:e>
                        <m:sub>
                          <m:r>
                            <a:rPr lang="en-AU" b="0" i="1" dirty="0" smtClean="0">
                              <a:solidFill>
                                <a:schemeClr val="tx1"/>
                              </a:solidFill>
                              <a:latin typeface="Cambria Math" charset="0"/>
                            </a:rPr>
                            <m:t>𝑜</m:t>
                          </m:r>
                        </m:sub>
                      </m:sSub>
                    </m:oMath>
                  </m:oMathPara>
                </a14:m>
                <a:endParaRPr lang="en-US" dirty="0">
                  <a:solidFill>
                    <a:schemeClr val="tx1"/>
                  </a:solidFill>
                </a:endParaRPr>
              </a:p>
            </p:txBody>
          </p:sp>
        </mc:Choice>
        <mc:Fallback xmlns="">
          <p:sp>
            <p:nvSpPr>
              <p:cNvPr id="28" name="Oval 27"/>
              <p:cNvSpPr>
                <a:spLocks noRot="1" noChangeAspect="1" noMove="1" noResize="1" noEditPoints="1" noAdjustHandles="1" noChangeArrowheads="1" noChangeShapeType="1" noTextEdit="1"/>
              </p:cNvSpPr>
              <p:nvPr/>
            </p:nvSpPr>
            <p:spPr>
              <a:xfrm>
                <a:off x="7236296" y="3429000"/>
                <a:ext cx="792088" cy="792088"/>
              </a:xfrm>
              <a:prstGeom prst="ellipse">
                <a:avLst/>
              </a:prstGeom>
              <a:blipFill rotWithShape="0">
                <a:blip r:embed="rId1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1286170" y="3483332"/>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rPr>
                        <m:t>𝑖</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1286170" y="3483332"/>
                <a:ext cx="576064"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8269560" y="3555340"/>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rPr>
                        <m:t>𝑜</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8269560" y="3555340"/>
                <a:ext cx="576064" cy="369332"/>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4281162" y="3419708"/>
                <a:ext cx="15841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rPr>
                        <m:t>𝐶𝑜𝑚𝑝𝑢𝑡𝑎𝑡𝑖𝑜𝑛</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4281162" y="3419708"/>
                <a:ext cx="1584176" cy="369332"/>
              </a:xfrm>
              <a:prstGeom prst="rect">
                <a:avLst/>
              </a:prstGeom>
              <a:blipFill rotWithShape="0">
                <a:blip r:embed="rId16"/>
                <a:stretch>
                  <a:fillRect b="-11475"/>
                </a:stretch>
              </a:blipFill>
            </p:spPr>
            <p:txBody>
              <a:bodyPr/>
              <a:lstStyle/>
              <a:p>
                <a:r>
                  <a:rPr lang="en-US">
                    <a:noFill/>
                  </a:rPr>
                  <a:t> </a:t>
                </a:r>
              </a:p>
            </p:txBody>
          </p:sp>
        </mc:Fallback>
      </mc:AlternateContent>
      <p:cxnSp>
        <p:nvCxnSpPr>
          <p:cNvPr id="33" name="Curved Connector 32"/>
          <p:cNvCxnSpPr/>
          <p:nvPr/>
        </p:nvCxnSpPr>
        <p:spPr>
          <a:xfrm rot="16200000" flipH="1">
            <a:off x="7632340" y="3825044"/>
            <a:ext cx="560090" cy="12700"/>
          </a:xfrm>
          <a:prstGeom prst="curvedConnector5">
            <a:avLst>
              <a:gd name="adj1" fmla="val -52645"/>
              <a:gd name="adj2" fmla="val 4097449"/>
              <a:gd name="adj3" fmla="val 14081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06" name="Straight Arrow Connector 2305"/>
          <p:cNvCxnSpPr>
            <a:stCxn id="19" idx="6"/>
            <a:endCxn id="28" idx="2"/>
          </p:cNvCxnSpPr>
          <p:nvPr/>
        </p:nvCxnSpPr>
        <p:spPr>
          <a:xfrm>
            <a:off x="2843808" y="3825044"/>
            <a:ext cx="4392488" cy="0"/>
          </a:xfrm>
          <a:prstGeom prst="straightConnector1">
            <a:avLst/>
          </a:prstGeom>
          <a:ln w="476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315" name="Rectangle 2314"/>
          <p:cNvSpPr/>
          <p:nvPr/>
        </p:nvSpPr>
        <p:spPr>
          <a:xfrm>
            <a:off x="230538" y="2903530"/>
            <a:ext cx="2878801" cy="369332"/>
          </a:xfrm>
          <a:prstGeom prst="rect">
            <a:avLst/>
          </a:prstGeom>
        </p:spPr>
        <p:txBody>
          <a:bodyPr wrap="none">
            <a:spAutoFit/>
          </a:bodyPr>
          <a:lstStyle/>
          <a:p>
            <a:pPr algn="ctr"/>
            <a:r>
              <a:rPr lang="en-US" altLang="zh-CN" i="1" dirty="0"/>
              <a:t>Abstract </a:t>
            </a:r>
            <a:r>
              <a:rPr lang="en-US" altLang="zh-CN" i="1" dirty="0" smtClean="0"/>
              <a:t>Functionality </a:t>
            </a:r>
            <a:r>
              <a:rPr lang="en-US" altLang="zh-CN" i="1" dirty="0"/>
              <a:t>Model</a:t>
            </a:r>
            <a:endParaRPr lang="en-US" i="1" dirty="0"/>
          </a:p>
        </p:txBody>
      </p:sp>
      <mc:AlternateContent xmlns:mc="http://schemas.openxmlformats.org/markup-compatibility/2006" xmlns:a14="http://schemas.microsoft.com/office/drawing/2010/main">
        <mc:Choice Requires="a14">
          <p:sp>
            <p:nvSpPr>
              <p:cNvPr id="42" name="TextBox 41"/>
              <p:cNvSpPr txBox="1"/>
              <p:nvPr/>
            </p:nvSpPr>
            <p:spPr>
              <a:xfrm>
                <a:off x="1240925" y="4821725"/>
                <a:ext cx="6885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ea typeface="Cambria Math" charset="0"/>
                          <a:cs typeface="Cambria Math" charset="0"/>
                        </a:rPr>
                        <m:t>𝐼</m:t>
                      </m:r>
                      <m:r>
                        <a:rPr lang="en-AU" b="0" i="1" smtClean="0">
                          <a:latin typeface="Cambria Math" charset="0"/>
                          <a:ea typeface="Cambria Math" charset="0"/>
                          <a:cs typeface="Cambria Math" charset="0"/>
                        </a:rPr>
                        <m:t>, </m:t>
                      </m:r>
                      <m:r>
                        <a:rPr lang="en-US" i="1">
                          <a:latin typeface="Cambria Math" charset="0"/>
                          <a:ea typeface="Cambria Math" charset="0"/>
                          <a:cs typeface="Cambria Math" charset="0"/>
                        </a:rPr>
                        <m:t>𝜙</m:t>
                      </m:r>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1240925" y="4821725"/>
                <a:ext cx="688538" cy="369332"/>
              </a:xfrm>
              <a:prstGeom prst="rect">
                <a:avLst/>
              </a:prstGeom>
              <a:blipFill rotWithShape="0">
                <a:blip r:embed="rId17"/>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3009583" y="4837220"/>
                <a:ext cx="4692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ea typeface="Cambria Math" charset="0"/>
                          <a:cs typeface="Cambria Math" charset="0"/>
                        </a:rPr>
                        <m:t>𝑂</m:t>
                      </m:r>
                      <m:r>
                        <a:rPr lang="en-AU" b="0" i="1" smtClean="0">
                          <a:latin typeface="Cambria Math" charset="0"/>
                          <a:ea typeface="Cambria Math" charset="0"/>
                          <a:cs typeface="Cambria Math" charset="0"/>
                        </a:rPr>
                        <m:t>, </m:t>
                      </m:r>
                      <m:r>
                        <a:rPr lang="en-US" i="1" smtClean="0">
                          <a:latin typeface="Cambria Math" charset="0"/>
                          <a:ea typeface="Cambria Math" charset="0"/>
                          <a:cs typeface="Cambria Math" charset="0"/>
                        </a:rPr>
                        <m:t>𝜓</m:t>
                      </m:r>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3009583" y="4837220"/>
                <a:ext cx="469247" cy="369332"/>
              </a:xfrm>
              <a:prstGeom prst="rect">
                <a:avLst/>
              </a:prstGeom>
              <a:blipFill rotWithShape="0">
                <a:blip r:embed="rId18"/>
                <a:stretch>
                  <a:fillRect r="-28571" b="-13333"/>
                </a:stretch>
              </a:blipFill>
            </p:spPr>
            <p:txBody>
              <a:bodyPr/>
              <a:lstStyle/>
              <a:p>
                <a:r>
                  <a:rPr lang="en-US">
                    <a:noFill/>
                  </a:rPr>
                  <a:t> </a:t>
                </a:r>
              </a:p>
            </p:txBody>
          </p:sp>
        </mc:Fallback>
      </mc:AlternateContent>
      <p:sp>
        <p:nvSpPr>
          <p:cNvPr id="45" name="Rectangle 44"/>
          <p:cNvSpPr/>
          <p:nvPr/>
        </p:nvSpPr>
        <p:spPr>
          <a:xfrm>
            <a:off x="206493" y="4400037"/>
            <a:ext cx="2902846" cy="369332"/>
          </a:xfrm>
          <a:prstGeom prst="rect">
            <a:avLst/>
          </a:prstGeom>
        </p:spPr>
        <p:txBody>
          <a:bodyPr wrap="none">
            <a:spAutoFit/>
          </a:bodyPr>
          <a:lstStyle/>
          <a:p>
            <a:pPr algn="ctr"/>
            <a:r>
              <a:rPr lang="en-US" altLang="zh-CN" i="1"/>
              <a:t>Updated Functionality </a:t>
            </a:r>
            <a:r>
              <a:rPr lang="en-US" altLang="zh-CN" i="1" dirty="0" smtClean="0"/>
              <a:t>Model</a:t>
            </a:r>
            <a:endParaRPr lang="en-US" i="1" dirty="0"/>
          </a:p>
        </p:txBody>
      </p:sp>
      <p:cxnSp>
        <p:nvCxnSpPr>
          <p:cNvPr id="46" name="Straight Arrow Connector 45"/>
          <p:cNvCxnSpPr>
            <a:endCxn id="48" idx="2"/>
          </p:cNvCxnSpPr>
          <p:nvPr/>
        </p:nvCxnSpPr>
        <p:spPr>
          <a:xfrm>
            <a:off x="1043608" y="5193196"/>
            <a:ext cx="10147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8" idx="6"/>
          </p:cNvCxnSpPr>
          <p:nvPr/>
        </p:nvCxnSpPr>
        <p:spPr>
          <a:xfrm>
            <a:off x="2850428" y="5193196"/>
            <a:ext cx="9689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058340" y="4797152"/>
            <a:ext cx="792088" cy="7920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rPr>
              <a:t>Web Service</a:t>
            </a:r>
            <a:endParaRPr lang="en-US" sz="1000" b="1" dirty="0">
              <a:solidFill>
                <a:schemeClr val="tx1"/>
              </a:solidFill>
            </a:endParaRPr>
          </a:p>
        </p:txBody>
      </p:sp>
      <p:sp>
        <p:nvSpPr>
          <p:cNvPr id="53" name="Rectangle 52"/>
          <p:cNvSpPr/>
          <p:nvPr/>
        </p:nvSpPr>
        <p:spPr>
          <a:xfrm>
            <a:off x="331912" y="1459570"/>
            <a:ext cx="2040687" cy="369332"/>
          </a:xfrm>
          <a:prstGeom prst="rect">
            <a:avLst/>
          </a:prstGeom>
        </p:spPr>
        <p:txBody>
          <a:bodyPr wrap="none">
            <a:spAutoFit/>
          </a:bodyPr>
          <a:lstStyle/>
          <a:p>
            <a:pPr algn="ctr"/>
            <a:r>
              <a:rPr lang="en-US" altLang="zh-CN" i="1" dirty="0" smtClean="0"/>
              <a:t>Functionality Model</a:t>
            </a:r>
            <a:endParaRPr lang="en-US" i="1" dirty="0"/>
          </a:p>
        </p:txBody>
      </p:sp>
    </p:spTree>
    <p:extLst>
      <p:ext uri="{BB962C8B-B14F-4D97-AF65-F5344CB8AC3E}">
        <p14:creationId xmlns:p14="http://schemas.microsoft.com/office/powerpoint/2010/main" val="57820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903336" y="2525023"/>
            <a:ext cx="1068585" cy="1068585"/>
            <a:chOff x="2513707" y="1497707"/>
            <a:chExt cx="1068585" cy="1068585"/>
          </a:xfrm>
        </p:grpSpPr>
        <p:sp>
          <p:nvSpPr>
            <p:cNvPr id="5" name="Oval 4"/>
            <p:cNvSpPr/>
            <p:nvPr/>
          </p:nvSpPr>
          <p:spPr>
            <a:xfrm>
              <a:off x="2513707" y="1497707"/>
              <a:ext cx="1068585" cy="1068585"/>
            </a:xfrm>
            <a:prstGeom prst="ellipse">
              <a:avLst/>
            </a:prstGeom>
            <a:noFill/>
            <a:ln>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 name="Oval 4"/>
            <p:cNvSpPr/>
            <p:nvPr/>
          </p:nvSpPr>
          <p:spPr>
            <a:xfrm>
              <a:off x="2670198" y="1654198"/>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rPr>
                <a:t>Web Service</a:t>
              </a:r>
              <a:endParaRPr lang="en-US" sz="1800" kern="1200" dirty="0">
                <a:solidFill>
                  <a:schemeClr val="tx1"/>
                </a:solidFill>
              </a:endParaRPr>
            </a:p>
          </p:txBody>
        </p:sp>
      </p:grpSp>
      <p:grpSp>
        <p:nvGrpSpPr>
          <p:cNvPr id="7" name="Group 6"/>
          <p:cNvGrpSpPr/>
          <p:nvPr/>
        </p:nvGrpSpPr>
        <p:grpSpPr>
          <a:xfrm>
            <a:off x="5065835" y="2877656"/>
            <a:ext cx="946325" cy="363319"/>
            <a:chOff x="3676206" y="1850340"/>
            <a:chExt cx="226245" cy="363319"/>
          </a:xfrm>
        </p:grpSpPr>
        <p:sp>
          <p:nvSpPr>
            <p:cNvPr id="8" name="Right Arrow 7"/>
            <p:cNvSpPr/>
            <p:nvPr/>
          </p:nvSpPr>
          <p:spPr>
            <a:xfrm>
              <a:off x="3676206" y="1850340"/>
              <a:ext cx="226245" cy="3633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Right Arrow 8"/>
            <p:cNvSpPr/>
            <p:nvPr/>
          </p:nvSpPr>
          <p:spPr>
            <a:xfrm>
              <a:off x="3676206" y="1923004"/>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p:grpSp>
        <p:nvGrpSpPr>
          <p:cNvPr id="10" name="Group 9"/>
          <p:cNvGrpSpPr/>
          <p:nvPr/>
        </p:nvGrpSpPr>
        <p:grpSpPr>
          <a:xfrm>
            <a:off x="2909031" y="2877656"/>
            <a:ext cx="942889" cy="363319"/>
            <a:chOff x="3676206" y="1850340"/>
            <a:chExt cx="226245" cy="363319"/>
          </a:xfrm>
        </p:grpSpPr>
        <p:sp>
          <p:nvSpPr>
            <p:cNvPr id="11" name="Right Arrow 10"/>
            <p:cNvSpPr/>
            <p:nvPr/>
          </p:nvSpPr>
          <p:spPr>
            <a:xfrm>
              <a:off x="3676206" y="1850340"/>
              <a:ext cx="226245" cy="363319"/>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 name="Right Arrow 8"/>
            <p:cNvSpPr/>
            <p:nvPr/>
          </p:nvSpPr>
          <p:spPr>
            <a:xfrm>
              <a:off x="3676206" y="1923004"/>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p:txBody>
        </p:sp>
      </p:grpSp>
      <mc:AlternateContent xmlns:mc="http://schemas.openxmlformats.org/markup-compatibility/2006" xmlns:a14="http://schemas.microsoft.com/office/drawing/2010/main">
        <mc:Choice Requires="a14">
          <p:sp>
            <p:nvSpPr>
              <p:cNvPr id="16" name="TextBox 15"/>
              <p:cNvSpPr txBox="1"/>
              <p:nvPr/>
            </p:nvSpPr>
            <p:spPr>
              <a:xfrm>
                <a:off x="2901571" y="2580988"/>
                <a:ext cx="8452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ea typeface="Cambria Math" charset="0"/>
                          <a:cs typeface="Cambria Math" charset="0"/>
                        </a:rPr>
                        <m:t>𝐼</m:t>
                      </m:r>
                      <m:r>
                        <a:rPr lang="en-AU" b="0" i="1" smtClean="0">
                          <a:latin typeface="Cambria Math" charset="0"/>
                          <a:ea typeface="Cambria Math" charset="0"/>
                          <a:cs typeface="Cambria Math" charset="0"/>
                        </a:rPr>
                        <m:t>, (</m:t>
                      </m:r>
                      <m:r>
                        <a:rPr lang="en-US" i="1">
                          <a:latin typeface="Cambria Math" charset="0"/>
                          <a:ea typeface="Cambria Math" charset="0"/>
                          <a:cs typeface="Cambria Math" charset="0"/>
                        </a:rPr>
                        <m:t>𝜙</m:t>
                      </m:r>
                      <m:r>
                        <a:rPr lang="en-US" b="0" i="1" smtClean="0">
                          <a:latin typeface="Cambria Math" charset="0"/>
                          <a:ea typeface="Cambria Math" charset="0"/>
                          <a:cs typeface="Cambria Math" charset="0"/>
                        </a:rPr>
                        <m:t>)</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2901571" y="2580988"/>
                <a:ext cx="845273" cy="369332"/>
              </a:xfrm>
              <a:prstGeom prst="rect">
                <a:avLst/>
              </a:prstGeom>
              <a:blipFill rotWithShape="0">
                <a:blip r:embed="rId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128412" y="2580988"/>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charset="0"/>
                          <a:ea typeface="Cambria Math" charset="0"/>
                          <a:cs typeface="Cambria Math" charset="0"/>
                        </a:rPr>
                        <m:t>𝑂</m:t>
                      </m:r>
                      <m:r>
                        <a:rPr lang="en-AU" b="0" i="1" smtClean="0">
                          <a:latin typeface="Cambria Math" charset="0"/>
                          <a:ea typeface="Cambria Math" charset="0"/>
                          <a:cs typeface="Cambria Math" charset="0"/>
                        </a:rPr>
                        <m:t>, (</m:t>
                      </m:r>
                      <m:r>
                        <a:rPr lang="en-US" i="1" smtClean="0">
                          <a:latin typeface="Cambria Math" charset="0"/>
                          <a:ea typeface="Cambria Math" charset="0"/>
                          <a:cs typeface="Cambria Math" charset="0"/>
                        </a:rPr>
                        <m:t>𝜓</m:t>
                      </m:r>
                      <m:r>
                        <a:rPr lang="en-US" b="0" i="1" smtClean="0">
                          <a:latin typeface="Cambria Math" charset="0"/>
                          <a:ea typeface="Cambria Math" charset="0"/>
                          <a:cs typeface="Cambria Math" charset="0"/>
                        </a:rPr>
                        <m:t>)</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5128412" y="2580988"/>
                <a:ext cx="576064" cy="369332"/>
              </a:xfrm>
              <a:prstGeom prst="rect">
                <a:avLst/>
              </a:prstGeom>
              <a:blipFill rotWithShape="0">
                <a:blip r:embed="rId3"/>
                <a:stretch>
                  <a:fillRect r="-38947" b="-13115"/>
                </a:stretch>
              </a:blipFill>
            </p:spPr>
            <p:txBody>
              <a:bodyPr/>
              <a:lstStyle/>
              <a:p>
                <a:r>
                  <a:rPr lang="en-US">
                    <a:noFill/>
                  </a:rPr>
                  <a:t> </a:t>
                </a:r>
              </a:p>
            </p:txBody>
          </p:sp>
        </mc:Fallback>
      </mc:AlternateContent>
    </p:spTree>
    <p:extLst>
      <p:ext uri="{BB962C8B-B14F-4D97-AF65-F5344CB8AC3E}">
        <p14:creationId xmlns:p14="http://schemas.microsoft.com/office/powerpoint/2010/main" val="397106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971600" y="620688"/>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483768" y="800708"/>
            <a:ext cx="1368152" cy="64807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Goal</a:t>
            </a:r>
            <a:endParaRPr lang="en-US" dirty="0">
              <a:solidFill>
                <a:schemeClr val="tx1"/>
              </a:solidFill>
            </a:endParaRPr>
          </a:p>
        </p:txBody>
      </p:sp>
      <p:sp>
        <p:nvSpPr>
          <p:cNvPr id="6" name="Rounded Rectangle 5"/>
          <p:cNvSpPr/>
          <p:nvPr/>
        </p:nvSpPr>
        <p:spPr>
          <a:xfrm>
            <a:off x="4825189" y="800708"/>
            <a:ext cx="2123075" cy="186183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ounded Rectangle 6"/>
          <p:cNvSpPr/>
          <p:nvPr/>
        </p:nvSpPr>
        <p:spPr>
          <a:xfrm>
            <a:off x="8028384" y="1196752"/>
            <a:ext cx="1368152" cy="64807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Composite Service</a:t>
            </a:r>
            <a:endParaRPr lang="en-US" dirty="0">
              <a:solidFill>
                <a:schemeClr val="tx1"/>
              </a:solidFill>
            </a:endParaRPr>
          </a:p>
        </p:txBody>
      </p:sp>
      <p:sp>
        <p:nvSpPr>
          <p:cNvPr id="8" name="Punched Tape 7"/>
          <p:cNvSpPr/>
          <p:nvPr/>
        </p:nvSpPr>
        <p:spPr>
          <a:xfrm>
            <a:off x="8028384" y="3501008"/>
            <a:ext cx="1368152" cy="864096"/>
          </a:xfrm>
          <a:prstGeom prst="flowChartPunchedTap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rPr>
              <a:t>Process Instance</a:t>
            </a:r>
            <a:endParaRPr lang="en-US" dirty="0">
              <a:solidFill>
                <a:schemeClr val="tx1"/>
              </a:solidFill>
            </a:endParaRPr>
          </a:p>
        </p:txBody>
      </p:sp>
      <p:sp>
        <p:nvSpPr>
          <p:cNvPr id="9" name="Oval 8"/>
          <p:cNvSpPr/>
          <p:nvPr/>
        </p:nvSpPr>
        <p:spPr>
          <a:xfrm>
            <a:off x="594630" y="3465004"/>
            <a:ext cx="1258722" cy="122413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Search Query</a:t>
            </a:r>
            <a:endParaRPr lang="en-US" dirty="0">
              <a:solidFill>
                <a:schemeClr val="tx1"/>
              </a:solidFill>
            </a:endParaRPr>
          </a:p>
        </p:txBody>
      </p:sp>
      <p:sp>
        <p:nvSpPr>
          <p:cNvPr id="10" name="Magnetic Disk 9"/>
          <p:cNvSpPr/>
          <p:nvPr/>
        </p:nvSpPr>
        <p:spPr>
          <a:xfrm>
            <a:off x="2627784" y="3573016"/>
            <a:ext cx="1008112" cy="1008112"/>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Service Registry</a:t>
            </a:r>
            <a:endParaRPr lang="en-US" dirty="0">
              <a:solidFill>
                <a:schemeClr val="tx1"/>
              </a:solidFill>
            </a:endParaRPr>
          </a:p>
        </p:txBody>
      </p:sp>
      <p:cxnSp>
        <p:nvCxnSpPr>
          <p:cNvPr id="12" name="Straight Connector 11"/>
          <p:cNvCxnSpPr>
            <a:stCxn id="4" idx="4"/>
          </p:cNvCxnSpPr>
          <p:nvPr/>
        </p:nvCxnSpPr>
        <p:spPr>
          <a:xfrm flipH="1">
            <a:off x="827584" y="980728"/>
            <a:ext cx="324036"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4"/>
          </p:cNvCxnSpPr>
          <p:nvPr/>
        </p:nvCxnSpPr>
        <p:spPr>
          <a:xfrm>
            <a:off x="1151620" y="980728"/>
            <a:ext cx="324036"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4" idx="4"/>
          </p:cNvCxnSpPr>
          <p:nvPr/>
        </p:nvCxnSpPr>
        <p:spPr>
          <a:xfrm flipV="1">
            <a:off x="751475" y="980728"/>
            <a:ext cx="400145" cy="2031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4"/>
          </p:cNvCxnSpPr>
          <p:nvPr/>
        </p:nvCxnSpPr>
        <p:spPr>
          <a:xfrm>
            <a:off x="1151620" y="980728"/>
            <a:ext cx="468052" cy="1440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5" idx="1"/>
          </p:cNvCxnSpPr>
          <p:nvPr/>
        </p:nvCxnSpPr>
        <p:spPr>
          <a:xfrm>
            <a:off x="1817694" y="1124744"/>
            <a:ext cx="6660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5" idx="3"/>
          </p:cNvCxnSpPr>
          <p:nvPr/>
        </p:nvCxnSpPr>
        <p:spPr>
          <a:xfrm>
            <a:off x="3851920" y="1124744"/>
            <a:ext cx="9732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 idx="2"/>
            <a:endCxn id="128" idx="0"/>
          </p:cNvCxnSpPr>
          <p:nvPr/>
        </p:nvCxnSpPr>
        <p:spPr>
          <a:xfrm>
            <a:off x="8712460" y="1844824"/>
            <a:ext cx="2729" cy="12241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9" idx="6"/>
            <a:endCxn id="10" idx="2"/>
          </p:cNvCxnSpPr>
          <p:nvPr/>
        </p:nvCxnSpPr>
        <p:spPr>
          <a:xfrm>
            <a:off x="1853352" y="4077072"/>
            <a:ext cx="77443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0" idx="4"/>
          </p:cNvCxnSpPr>
          <p:nvPr/>
        </p:nvCxnSpPr>
        <p:spPr>
          <a:xfrm>
            <a:off x="3635896" y="4077072"/>
            <a:ext cx="11892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5004048" y="3429000"/>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004048" y="3795984"/>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5004048" y="4167770"/>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5011747" y="4545124"/>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364088" y="3429000"/>
            <a:ext cx="288032" cy="28803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364088" y="3795984"/>
            <a:ext cx="288032" cy="28803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364088" y="4167770"/>
            <a:ext cx="288032" cy="288032"/>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716429" y="3429000"/>
            <a:ext cx="288032" cy="28803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716429" y="3795984"/>
            <a:ext cx="288032" cy="28803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5716429" y="4167770"/>
            <a:ext cx="288032" cy="28803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724128" y="4545124"/>
            <a:ext cx="288032" cy="28803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6076469" y="3429000"/>
            <a:ext cx="288032" cy="288032"/>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6076469" y="3795984"/>
            <a:ext cx="288032" cy="288032"/>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436509" y="3429000"/>
            <a:ext cx="288032" cy="28803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436509" y="3795984"/>
            <a:ext cx="288032" cy="28803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36509" y="4167770"/>
            <a:ext cx="288032" cy="28803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444208" y="4545124"/>
            <a:ext cx="288032" cy="288032"/>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5004048" y="3429000"/>
            <a:ext cx="288032" cy="1404156"/>
          </a:xfrm>
          <a:prstGeom prst="rect">
            <a:avLst/>
          </a:prstGeom>
          <a:no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5364088" y="3429000"/>
            <a:ext cx="288032" cy="1026802"/>
          </a:xfrm>
          <a:prstGeom prst="rect">
            <a:avLst/>
          </a:prstGeom>
          <a:no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724128" y="3429000"/>
            <a:ext cx="288032" cy="1404156"/>
          </a:xfrm>
          <a:prstGeom prst="rect">
            <a:avLst/>
          </a:prstGeom>
          <a:no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6084168" y="3429000"/>
            <a:ext cx="288032" cy="655016"/>
          </a:xfrm>
          <a:prstGeom prst="rect">
            <a:avLst/>
          </a:prstGeom>
          <a:no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6444208" y="3429000"/>
            <a:ext cx="288032" cy="1404156"/>
          </a:xfrm>
          <a:prstGeom prst="rect">
            <a:avLst/>
          </a:prstGeom>
          <a:no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a:off x="4825189" y="3248980"/>
            <a:ext cx="2123075" cy="23402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004048" y="2001635"/>
            <a:ext cx="288032" cy="28803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5364088" y="1583451"/>
            <a:ext cx="288032" cy="2880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5724786" y="2258870"/>
            <a:ext cx="288032" cy="28803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6076469" y="1589791"/>
            <a:ext cx="288032" cy="288032"/>
          </a:xfrm>
          <a:prstGeom prst="ellipse">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6444208" y="2002688"/>
            <a:ext cx="288032" cy="288032"/>
          </a:xfrm>
          <a:prstGeom prst="ellips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Arrow Connector 98"/>
          <p:cNvCxnSpPr>
            <a:stCxn id="92" idx="7"/>
            <a:endCxn id="93" idx="3"/>
          </p:cNvCxnSpPr>
          <p:nvPr/>
        </p:nvCxnSpPr>
        <p:spPr>
          <a:xfrm flipV="1">
            <a:off x="5249899" y="1829302"/>
            <a:ext cx="156370" cy="2145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2" idx="6"/>
            <a:endCxn id="94" idx="2"/>
          </p:cNvCxnSpPr>
          <p:nvPr/>
        </p:nvCxnSpPr>
        <p:spPr>
          <a:xfrm>
            <a:off x="5292080" y="2145651"/>
            <a:ext cx="432706" cy="2572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3" idx="6"/>
            <a:endCxn id="95" idx="2"/>
          </p:cNvCxnSpPr>
          <p:nvPr/>
        </p:nvCxnSpPr>
        <p:spPr>
          <a:xfrm>
            <a:off x="5652120" y="1727467"/>
            <a:ext cx="424349" cy="63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95" idx="5"/>
            <a:endCxn id="96" idx="1"/>
          </p:cNvCxnSpPr>
          <p:nvPr/>
        </p:nvCxnSpPr>
        <p:spPr>
          <a:xfrm>
            <a:off x="6322320" y="1835642"/>
            <a:ext cx="164069" cy="2092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4" idx="6"/>
            <a:endCxn id="96" idx="2"/>
          </p:cNvCxnSpPr>
          <p:nvPr/>
        </p:nvCxnSpPr>
        <p:spPr>
          <a:xfrm flipV="1">
            <a:off x="6012818" y="2146704"/>
            <a:ext cx="431390" cy="256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92" idx="4"/>
            <a:endCxn id="82" idx="0"/>
          </p:cNvCxnSpPr>
          <p:nvPr/>
        </p:nvCxnSpPr>
        <p:spPr>
          <a:xfrm>
            <a:off x="5148064" y="2289667"/>
            <a:ext cx="0" cy="1139333"/>
          </a:xfrm>
          <a:prstGeom prst="straightConnector1">
            <a:avLst/>
          </a:prstGeom>
          <a:ln w="254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93" idx="4"/>
            <a:endCxn id="65" idx="0"/>
          </p:cNvCxnSpPr>
          <p:nvPr/>
        </p:nvCxnSpPr>
        <p:spPr>
          <a:xfrm>
            <a:off x="5508104" y="1871483"/>
            <a:ext cx="0" cy="1557517"/>
          </a:xfrm>
          <a:prstGeom prst="straightConnector1">
            <a:avLst/>
          </a:prstGeom>
          <a:ln w="254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4" idx="4"/>
            <a:endCxn id="84" idx="0"/>
          </p:cNvCxnSpPr>
          <p:nvPr/>
        </p:nvCxnSpPr>
        <p:spPr>
          <a:xfrm flipH="1">
            <a:off x="5868144" y="2546902"/>
            <a:ext cx="658" cy="882098"/>
          </a:xfrm>
          <a:prstGeom prst="straightConnector1">
            <a:avLst/>
          </a:prstGeom>
          <a:ln w="254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95" idx="4"/>
            <a:endCxn id="73" idx="0"/>
          </p:cNvCxnSpPr>
          <p:nvPr/>
        </p:nvCxnSpPr>
        <p:spPr>
          <a:xfrm>
            <a:off x="6220485" y="1877823"/>
            <a:ext cx="0" cy="1551177"/>
          </a:xfrm>
          <a:prstGeom prst="straightConnector1">
            <a:avLst/>
          </a:prstGeom>
          <a:ln w="254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96" idx="4"/>
            <a:endCxn id="86" idx="0"/>
          </p:cNvCxnSpPr>
          <p:nvPr/>
        </p:nvCxnSpPr>
        <p:spPr>
          <a:xfrm>
            <a:off x="6588224" y="2290720"/>
            <a:ext cx="0" cy="1138280"/>
          </a:xfrm>
          <a:prstGeom prst="straightConnector1">
            <a:avLst/>
          </a:prstGeom>
          <a:ln w="25400">
            <a:solidFill>
              <a:schemeClr val="bg1">
                <a:lumMod val="6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5050755" y="908720"/>
            <a:ext cx="1753493" cy="369332"/>
          </a:xfrm>
          <a:prstGeom prst="rect">
            <a:avLst/>
          </a:prstGeom>
        </p:spPr>
        <p:txBody>
          <a:bodyPr wrap="none">
            <a:spAutoFit/>
          </a:bodyPr>
          <a:lstStyle/>
          <a:p>
            <a:pPr algn="ctr"/>
            <a:r>
              <a:rPr lang="en-US" dirty="0" smtClean="0"/>
              <a:t>Business Process</a:t>
            </a:r>
            <a:endParaRPr lang="en-US" dirty="0"/>
          </a:p>
        </p:txBody>
      </p:sp>
      <p:sp>
        <p:nvSpPr>
          <p:cNvPr id="126" name="Rectangle 125"/>
          <p:cNvSpPr/>
          <p:nvPr/>
        </p:nvSpPr>
        <p:spPr>
          <a:xfrm>
            <a:off x="2222070" y="323364"/>
            <a:ext cx="2469522" cy="369332"/>
          </a:xfrm>
          <a:prstGeom prst="rect">
            <a:avLst/>
          </a:prstGeom>
        </p:spPr>
        <p:txBody>
          <a:bodyPr wrap="none">
            <a:spAutoFit/>
          </a:bodyPr>
          <a:lstStyle/>
          <a:p>
            <a:pPr algn="ctr"/>
            <a:r>
              <a:rPr lang="en-US" dirty="0" smtClean="0"/>
              <a:t>Stage 1: </a:t>
            </a:r>
            <a:r>
              <a:rPr lang="en-US" altLang="zh-CN" dirty="0" smtClean="0"/>
              <a:t>Service</a:t>
            </a:r>
            <a:r>
              <a:rPr lang="zh-CN" altLang="en-US" dirty="0" smtClean="0"/>
              <a:t> </a:t>
            </a:r>
            <a:r>
              <a:rPr lang="en-US" altLang="zh-CN" smtClean="0"/>
              <a:t>Request</a:t>
            </a:r>
            <a:endParaRPr lang="en-US" dirty="0"/>
          </a:p>
        </p:txBody>
      </p:sp>
      <p:sp>
        <p:nvSpPr>
          <p:cNvPr id="127" name="Rectangle 126"/>
          <p:cNvSpPr/>
          <p:nvPr/>
        </p:nvSpPr>
        <p:spPr>
          <a:xfrm>
            <a:off x="742930" y="3082316"/>
            <a:ext cx="2614755" cy="369332"/>
          </a:xfrm>
          <a:prstGeom prst="rect">
            <a:avLst/>
          </a:prstGeom>
        </p:spPr>
        <p:txBody>
          <a:bodyPr wrap="none">
            <a:spAutoFit/>
          </a:bodyPr>
          <a:lstStyle/>
          <a:p>
            <a:pPr algn="ctr"/>
            <a:r>
              <a:rPr lang="en-US" dirty="0" smtClean="0"/>
              <a:t>Stage 2: Service Discovery</a:t>
            </a:r>
            <a:endParaRPr lang="en-US" dirty="0"/>
          </a:p>
        </p:txBody>
      </p:sp>
      <p:sp>
        <p:nvSpPr>
          <p:cNvPr id="128" name="Rectangle 127"/>
          <p:cNvSpPr/>
          <p:nvPr/>
        </p:nvSpPr>
        <p:spPr>
          <a:xfrm>
            <a:off x="7403259" y="3068960"/>
            <a:ext cx="2623860" cy="369332"/>
          </a:xfrm>
          <a:prstGeom prst="rect">
            <a:avLst/>
          </a:prstGeom>
        </p:spPr>
        <p:txBody>
          <a:bodyPr wrap="none">
            <a:spAutoFit/>
          </a:bodyPr>
          <a:lstStyle/>
          <a:p>
            <a:pPr algn="ctr"/>
            <a:r>
              <a:rPr lang="en-US" dirty="0" smtClean="0"/>
              <a:t>Stage 4: Service Execution</a:t>
            </a:r>
            <a:endParaRPr lang="en-US" dirty="0"/>
          </a:p>
        </p:txBody>
      </p:sp>
      <p:sp>
        <p:nvSpPr>
          <p:cNvPr id="129" name="Rectangle 128"/>
          <p:cNvSpPr/>
          <p:nvPr/>
        </p:nvSpPr>
        <p:spPr>
          <a:xfrm>
            <a:off x="4665719" y="5723964"/>
            <a:ext cx="2570577" cy="369332"/>
          </a:xfrm>
          <a:prstGeom prst="rect">
            <a:avLst/>
          </a:prstGeom>
        </p:spPr>
        <p:txBody>
          <a:bodyPr wrap="none">
            <a:spAutoFit/>
          </a:bodyPr>
          <a:lstStyle/>
          <a:p>
            <a:pPr algn="ctr"/>
            <a:r>
              <a:rPr lang="en-US" smtClean="0"/>
              <a:t>Stage 3: Service Selection</a:t>
            </a:r>
            <a:endParaRPr lang="en-US" dirty="0"/>
          </a:p>
        </p:txBody>
      </p:sp>
      <p:cxnSp>
        <p:nvCxnSpPr>
          <p:cNvPr id="132" name="Straight Arrow Connector 131"/>
          <p:cNvCxnSpPr>
            <a:endCxn id="7" idx="1"/>
          </p:cNvCxnSpPr>
          <p:nvPr/>
        </p:nvCxnSpPr>
        <p:spPr>
          <a:xfrm flipV="1">
            <a:off x="6948264" y="1520788"/>
            <a:ext cx="1080120" cy="2556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8" idx="2"/>
            <a:endCxn id="138" idx="0"/>
          </p:cNvCxnSpPr>
          <p:nvPr/>
        </p:nvCxnSpPr>
        <p:spPr>
          <a:xfrm>
            <a:off x="8712460" y="4278694"/>
            <a:ext cx="4" cy="5184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7238599" y="4797152"/>
            <a:ext cx="2947730" cy="646331"/>
          </a:xfrm>
          <a:prstGeom prst="rect">
            <a:avLst/>
          </a:prstGeom>
        </p:spPr>
        <p:txBody>
          <a:bodyPr wrap="none">
            <a:spAutoFit/>
          </a:bodyPr>
          <a:lstStyle/>
          <a:p>
            <a:pPr algn="ctr"/>
            <a:r>
              <a:rPr lang="en-US" dirty="0" smtClean="0"/>
              <a:t>Stage 5: Service Maintenance</a:t>
            </a:r>
          </a:p>
          <a:p>
            <a:pPr algn="ctr"/>
            <a:r>
              <a:rPr lang="en-US" dirty="0" smtClean="0"/>
              <a:t>and Monitoring</a:t>
            </a:r>
            <a:endParaRPr lang="en-US" dirty="0"/>
          </a:p>
        </p:txBody>
      </p:sp>
      <p:sp>
        <p:nvSpPr>
          <p:cNvPr id="141" name="Rectangle 140"/>
          <p:cNvSpPr/>
          <p:nvPr/>
        </p:nvSpPr>
        <p:spPr>
          <a:xfrm>
            <a:off x="4865746" y="4941168"/>
            <a:ext cx="1952073" cy="646331"/>
          </a:xfrm>
          <a:prstGeom prst="rect">
            <a:avLst/>
          </a:prstGeom>
        </p:spPr>
        <p:txBody>
          <a:bodyPr wrap="none">
            <a:spAutoFit/>
          </a:bodyPr>
          <a:lstStyle/>
          <a:p>
            <a:pPr algn="ctr"/>
            <a:r>
              <a:rPr lang="en-US" smtClean="0"/>
              <a:t>Service Candidates</a:t>
            </a:r>
          </a:p>
          <a:p>
            <a:pPr algn="ctr"/>
            <a:r>
              <a:rPr lang="en-US" dirty="0" smtClean="0"/>
              <a:t>Classes</a:t>
            </a:r>
            <a:endParaRPr lang="en-US" dirty="0"/>
          </a:p>
        </p:txBody>
      </p:sp>
    </p:spTree>
    <p:extLst>
      <p:ext uri="{BB962C8B-B14F-4D97-AF65-F5344CB8AC3E}">
        <p14:creationId xmlns:p14="http://schemas.microsoft.com/office/powerpoint/2010/main" val="1168976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267084" y="3504385"/>
            <a:ext cx="1599733" cy="1006670"/>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a:solidFill>
                  <a:schemeClr val="tx1"/>
                </a:solidFill>
              </a:rPr>
              <a:t>Input: </a:t>
            </a:r>
          </a:p>
          <a:p>
            <a:pPr algn="ctr"/>
            <a:r>
              <a:rPr lang="en-NZ" sz="1200" i="1" dirty="0" err="1">
                <a:solidFill>
                  <a:schemeClr val="accent6"/>
                </a:solidFill>
              </a:rPr>
              <a:t>TravelDepartureDate</a:t>
            </a:r>
            <a:endParaRPr lang="en-NZ" sz="1200" i="1" dirty="0">
              <a:solidFill>
                <a:schemeClr val="accent6"/>
              </a:solidFill>
            </a:endParaRPr>
          </a:p>
          <a:p>
            <a:pPr algn="ctr"/>
            <a:r>
              <a:rPr lang="en-NZ" sz="1200" i="1" dirty="0" err="1">
                <a:solidFill>
                  <a:schemeClr val="accent6"/>
                </a:solidFill>
              </a:rPr>
              <a:t>TravelReturnDate</a:t>
            </a:r>
            <a:endParaRPr lang="en-NZ" sz="1200" i="1" dirty="0">
              <a:solidFill>
                <a:schemeClr val="accent6"/>
              </a:solidFill>
            </a:endParaRPr>
          </a:p>
          <a:p>
            <a:pPr algn="ctr"/>
            <a:r>
              <a:rPr lang="en-NZ" sz="1200" i="1" dirty="0" err="1">
                <a:solidFill>
                  <a:schemeClr val="accent6"/>
                </a:solidFill>
              </a:rPr>
              <a:t>HomeCity</a:t>
            </a:r>
            <a:endParaRPr lang="en-NZ" sz="1200" i="1" dirty="0">
              <a:solidFill>
                <a:schemeClr val="accent6"/>
              </a:solidFill>
            </a:endParaRPr>
          </a:p>
          <a:p>
            <a:pPr algn="ctr"/>
            <a:r>
              <a:rPr lang="en-NZ" sz="1200" i="1" dirty="0" err="1">
                <a:solidFill>
                  <a:schemeClr val="accent6"/>
                </a:solidFill>
              </a:rPr>
              <a:t>ConferenceCity</a:t>
            </a:r>
            <a:r>
              <a:rPr lang="en-NZ" sz="1200" i="1" dirty="0">
                <a:solidFill>
                  <a:srgbClr val="C00000"/>
                </a:solidFill>
              </a:rPr>
              <a:t> </a:t>
            </a:r>
          </a:p>
        </p:txBody>
      </p:sp>
      <p:sp>
        <p:nvSpPr>
          <p:cNvPr id="12" name="Rounded Rectangle 11"/>
          <p:cNvSpPr/>
          <p:nvPr/>
        </p:nvSpPr>
        <p:spPr>
          <a:xfrm>
            <a:off x="2256442" y="2374286"/>
            <a:ext cx="4572000" cy="3961981"/>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549666" y="3639232"/>
            <a:ext cx="1310186" cy="747215"/>
          </a:xfrm>
          <a:prstGeom prst="roundRect">
            <a:avLst/>
          </a:prstGeom>
          <a:solidFill>
            <a:schemeClr val="tx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Flight </a:t>
            </a:r>
            <a:r>
              <a:rPr lang="en-US" sz="1600" b="1" dirty="0" smtClean="0"/>
              <a:t>Booking</a:t>
            </a:r>
            <a:endParaRPr lang="en-US" sz="1600" b="1" dirty="0"/>
          </a:p>
        </p:txBody>
      </p:sp>
      <p:sp>
        <p:nvSpPr>
          <p:cNvPr id="15" name="Rounded Rectangle 14"/>
          <p:cNvSpPr/>
          <p:nvPr/>
        </p:nvSpPr>
        <p:spPr>
          <a:xfrm>
            <a:off x="4700894" y="2892017"/>
            <a:ext cx="1310186" cy="747215"/>
          </a:xfrm>
          <a:prstGeom prst="roundRect">
            <a:avLst/>
          </a:prstGeom>
          <a:solidFill>
            <a:schemeClr val="accent3">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Hotel </a:t>
            </a:r>
            <a:r>
              <a:rPr lang="en-US" sz="1600" b="1" dirty="0" smtClean="0"/>
              <a:t>Reservation</a:t>
            </a:r>
            <a:endParaRPr lang="en-US" sz="1600" b="1" dirty="0"/>
          </a:p>
        </p:txBody>
      </p:sp>
      <p:sp>
        <p:nvSpPr>
          <p:cNvPr id="16" name="Rounded Rectangle 15"/>
          <p:cNvSpPr/>
          <p:nvPr/>
        </p:nvSpPr>
        <p:spPr>
          <a:xfrm>
            <a:off x="4700894" y="4470040"/>
            <a:ext cx="1310186" cy="747215"/>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smtClean="0"/>
              <a:t>BusService</a:t>
            </a:r>
            <a:endParaRPr lang="en-US" sz="1600" b="1" dirty="0"/>
          </a:p>
        </p:txBody>
      </p:sp>
      <p:sp>
        <p:nvSpPr>
          <p:cNvPr id="17" name="Rounded Rectangle 16"/>
          <p:cNvSpPr/>
          <p:nvPr/>
        </p:nvSpPr>
        <p:spPr>
          <a:xfrm>
            <a:off x="7239467" y="3539392"/>
            <a:ext cx="1599733" cy="1006670"/>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a:solidFill>
                  <a:schemeClr val="tx1"/>
                </a:solidFill>
              </a:rPr>
              <a:t>Output: </a:t>
            </a:r>
          </a:p>
          <a:p>
            <a:pPr algn="ctr"/>
            <a:r>
              <a:rPr lang="en-NZ" sz="1200" i="1" dirty="0" err="1">
                <a:solidFill>
                  <a:schemeClr val="accent6"/>
                </a:solidFill>
              </a:rPr>
              <a:t>BusTicket</a:t>
            </a:r>
            <a:r>
              <a:rPr lang="en-NZ" sz="1200" i="1" dirty="0">
                <a:solidFill>
                  <a:schemeClr val="accent6"/>
                </a:solidFill>
              </a:rPr>
              <a:t>, </a:t>
            </a:r>
          </a:p>
          <a:p>
            <a:pPr algn="ctr"/>
            <a:r>
              <a:rPr lang="en-NZ" sz="1200" i="1" dirty="0" err="1">
                <a:solidFill>
                  <a:schemeClr val="accent6"/>
                </a:solidFill>
              </a:rPr>
              <a:t>FlightTicket</a:t>
            </a:r>
            <a:r>
              <a:rPr lang="en-NZ" sz="1200" i="1" dirty="0">
                <a:solidFill>
                  <a:schemeClr val="accent6"/>
                </a:solidFill>
              </a:rPr>
              <a:t>, </a:t>
            </a:r>
            <a:r>
              <a:rPr lang="en-NZ" sz="1200" i="1" dirty="0" err="1" smtClean="0">
                <a:solidFill>
                  <a:schemeClr val="accent6"/>
                </a:solidFill>
              </a:rPr>
              <a:t>HotelReservation</a:t>
            </a:r>
            <a:endParaRPr lang="en-NZ" sz="1200" i="1" dirty="0" smtClean="0">
              <a:solidFill>
                <a:schemeClr val="accent6"/>
              </a:solidFill>
            </a:endParaRPr>
          </a:p>
          <a:p>
            <a:pPr algn="ctr"/>
            <a:r>
              <a:rPr lang="en-NZ" sz="1200" i="1" dirty="0" err="1" smtClean="0">
                <a:solidFill>
                  <a:schemeClr val="accent6"/>
                </a:solidFill>
              </a:rPr>
              <a:t>StreetMap</a:t>
            </a:r>
            <a:endParaRPr lang="en-NZ" sz="1200" i="1" dirty="0">
              <a:solidFill>
                <a:schemeClr val="accent6"/>
              </a:solidFill>
            </a:endParaRPr>
          </a:p>
        </p:txBody>
      </p:sp>
      <p:cxnSp>
        <p:nvCxnSpPr>
          <p:cNvPr id="18" name="Straight Arrow Connector 17"/>
          <p:cNvCxnSpPr>
            <a:stCxn id="21" idx="3"/>
            <a:endCxn id="14" idx="1"/>
          </p:cNvCxnSpPr>
          <p:nvPr/>
        </p:nvCxnSpPr>
        <p:spPr>
          <a:xfrm>
            <a:off x="1866816" y="4007720"/>
            <a:ext cx="682850" cy="5120"/>
          </a:xfrm>
          <a:prstGeom prst="straightConnector1">
            <a:avLst/>
          </a:prstGeom>
          <a:ln w="28575" cmpd="sng">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14" idx="3"/>
            <a:endCxn id="15" idx="1"/>
          </p:cNvCxnSpPr>
          <p:nvPr/>
        </p:nvCxnSpPr>
        <p:spPr>
          <a:xfrm flipV="1">
            <a:off x="3859851" y="3265625"/>
            <a:ext cx="841043" cy="747215"/>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16" idx="1"/>
          </p:cNvCxnSpPr>
          <p:nvPr/>
        </p:nvCxnSpPr>
        <p:spPr>
          <a:xfrm>
            <a:off x="3859851" y="4007721"/>
            <a:ext cx="841043" cy="835927"/>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5" idx="3"/>
            <a:endCxn id="22" idx="1"/>
          </p:cNvCxnSpPr>
          <p:nvPr/>
        </p:nvCxnSpPr>
        <p:spPr>
          <a:xfrm>
            <a:off x="6011080" y="3265625"/>
            <a:ext cx="1228387" cy="777102"/>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4" idx="3"/>
            <a:endCxn id="22" idx="1"/>
          </p:cNvCxnSpPr>
          <p:nvPr/>
        </p:nvCxnSpPr>
        <p:spPr>
          <a:xfrm>
            <a:off x="3859852" y="4012840"/>
            <a:ext cx="3379615" cy="29887"/>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6" idx="3"/>
            <a:endCxn id="22" idx="1"/>
          </p:cNvCxnSpPr>
          <p:nvPr/>
        </p:nvCxnSpPr>
        <p:spPr>
          <a:xfrm flipV="1">
            <a:off x="6011080" y="4042726"/>
            <a:ext cx="1228387" cy="800921"/>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endCxn id="15" idx="1"/>
          </p:cNvCxnSpPr>
          <p:nvPr/>
        </p:nvCxnSpPr>
        <p:spPr>
          <a:xfrm flipV="1">
            <a:off x="1866816" y="3265624"/>
            <a:ext cx="2834078" cy="464915"/>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16" idx="1"/>
          </p:cNvCxnSpPr>
          <p:nvPr/>
        </p:nvCxnSpPr>
        <p:spPr>
          <a:xfrm>
            <a:off x="1866816" y="4251600"/>
            <a:ext cx="2834078" cy="592047"/>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6" name="Rectangle 25"/>
          <p:cNvSpPr/>
          <p:nvPr/>
        </p:nvSpPr>
        <p:spPr>
          <a:xfrm rot="18979406">
            <a:off x="3744559" y="3496676"/>
            <a:ext cx="824265" cy="253916"/>
          </a:xfrm>
          <a:prstGeom prst="rect">
            <a:avLst/>
          </a:prstGeom>
        </p:spPr>
        <p:txBody>
          <a:bodyPr wrap="none">
            <a:spAutoFit/>
          </a:bodyPr>
          <a:lstStyle/>
          <a:p>
            <a:r>
              <a:rPr lang="en-NZ" sz="1050" b="1" dirty="0" err="1">
                <a:solidFill>
                  <a:schemeClr val="tx1">
                    <a:lumMod val="65000"/>
                    <a:lumOff val="35000"/>
                  </a:schemeClr>
                </a:solidFill>
              </a:rPr>
              <a:t>ArrivalDate</a:t>
            </a:r>
            <a:endParaRPr lang="en-US" sz="1050" b="1" dirty="0">
              <a:solidFill>
                <a:schemeClr val="tx1">
                  <a:lumMod val="65000"/>
                  <a:lumOff val="35000"/>
                </a:schemeClr>
              </a:solidFill>
            </a:endParaRPr>
          </a:p>
        </p:txBody>
      </p:sp>
      <p:sp>
        <p:nvSpPr>
          <p:cNvPr id="27" name="Rectangle 26"/>
          <p:cNvSpPr/>
          <p:nvPr/>
        </p:nvSpPr>
        <p:spPr>
          <a:xfrm rot="21031528">
            <a:off x="2945676" y="3203715"/>
            <a:ext cx="1035861" cy="253916"/>
          </a:xfrm>
          <a:prstGeom prst="rect">
            <a:avLst/>
          </a:prstGeom>
        </p:spPr>
        <p:txBody>
          <a:bodyPr wrap="none">
            <a:spAutoFit/>
          </a:bodyPr>
          <a:lstStyle/>
          <a:p>
            <a:r>
              <a:rPr lang="en-NZ" sz="1050" b="1">
                <a:solidFill>
                  <a:schemeClr val="tx1">
                    <a:lumMod val="65000"/>
                    <a:lumOff val="35000"/>
                  </a:schemeClr>
                </a:solidFill>
              </a:rPr>
              <a:t>ConferenceCity</a:t>
            </a:r>
            <a:endParaRPr lang="en-US" sz="1050" b="1" dirty="0">
              <a:solidFill>
                <a:schemeClr val="tx1">
                  <a:lumMod val="65000"/>
                  <a:lumOff val="35000"/>
                </a:schemeClr>
              </a:solidFill>
            </a:endParaRPr>
          </a:p>
        </p:txBody>
      </p:sp>
      <p:sp>
        <p:nvSpPr>
          <p:cNvPr id="28" name="Rectangle 27"/>
          <p:cNvSpPr/>
          <p:nvPr/>
        </p:nvSpPr>
        <p:spPr>
          <a:xfrm rot="1973234">
            <a:off x="6012423" y="3389965"/>
            <a:ext cx="1156086" cy="253916"/>
          </a:xfrm>
          <a:prstGeom prst="rect">
            <a:avLst/>
          </a:prstGeom>
        </p:spPr>
        <p:txBody>
          <a:bodyPr wrap="none">
            <a:spAutoFit/>
          </a:bodyPr>
          <a:lstStyle/>
          <a:p>
            <a:r>
              <a:rPr lang="en-NZ" sz="1050" b="1" dirty="0" err="1" smtClean="0">
                <a:solidFill>
                  <a:schemeClr val="tx1">
                    <a:lumMod val="65000"/>
                    <a:lumOff val="35000"/>
                  </a:schemeClr>
                </a:solidFill>
              </a:rPr>
              <a:t>HotelReservation</a:t>
            </a:r>
            <a:endParaRPr lang="en-US" sz="1050" b="1" dirty="0">
              <a:solidFill>
                <a:schemeClr val="tx1">
                  <a:lumMod val="65000"/>
                  <a:lumOff val="35000"/>
                </a:schemeClr>
              </a:solidFill>
            </a:endParaRPr>
          </a:p>
        </p:txBody>
      </p:sp>
      <p:sp>
        <p:nvSpPr>
          <p:cNvPr id="29" name="Rounded Rectangle 28"/>
          <p:cNvSpPr/>
          <p:nvPr/>
        </p:nvSpPr>
        <p:spPr>
          <a:xfrm>
            <a:off x="4718256" y="5486400"/>
            <a:ext cx="1292824" cy="749841"/>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Map </a:t>
            </a:r>
            <a:r>
              <a:rPr lang="en-US" sz="1400" b="1" dirty="0" smtClean="0"/>
              <a:t>Generation </a:t>
            </a:r>
            <a:endParaRPr lang="en-US" sz="1400" b="1" dirty="0"/>
          </a:p>
        </p:txBody>
      </p:sp>
      <p:cxnSp>
        <p:nvCxnSpPr>
          <p:cNvPr id="30" name="Straight Arrow Connector 29"/>
          <p:cNvCxnSpPr>
            <a:endCxn id="29" idx="1"/>
          </p:cNvCxnSpPr>
          <p:nvPr/>
        </p:nvCxnSpPr>
        <p:spPr>
          <a:xfrm>
            <a:off x="1866816" y="4470040"/>
            <a:ext cx="2851440" cy="1391281"/>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29" idx="3"/>
            <a:endCxn id="17" idx="1"/>
          </p:cNvCxnSpPr>
          <p:nvPr/>
        </p:nvCxnSpPr>
        <p:spPr>
          <a:xfrm flipV="1">
            <a:off x="6011080" y="4042727"/>
            <a:ext cx="1228387" cy="1818594"/>
          </a:xfrm>
          <a:prstGeom prst="straightConnector1">
            <a:avLst/>
          </a:prstGeom>
          <a:ln w="28575" cmpd="sng">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283981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124200" y="3870324"/>
            <a:ext cx="3201778" cy="1017872"/>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369264" y="4046972"/>
            <a:ext cx="931623" cy="689626"/>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Map </a:t>
            </a:r>
            <a:r>
              <a:rPr lang="en-US" sz="1100" b="1" dirty="0" smtClean="0"/>
              <a:t>Generation </a:t>
            </a:r>
            <a:endParaRPr lang="en-US" sz="1100" b="1" dirty="0"/>
          </a:p>
        </p:txBody>
      </p:sp>
      <p:cxnSp>
        <p:nvCxnSpPr>
          <p:cNvPr id="7" name="Straight Arrow Connector 6"/>
          <p:cNvCxnSpPr>
            <a:stCxn id="11" idx="3"/>
            <a:endCxn id="7" idx="1"/>
          </p:cNvCxnSpPr>
          <p:nvPr/>
        </p:nvCxnSpPr>
        <p:spPr>
          <a:xfrm>
            <a:off x="2894251" y="4373550"/>
            <a:ext cx="1475014" cy="18236"/>
          </a:xfrm>
          <a:prstGeom prst="straightConnector1">
            <a:avLst/>
          </a:prstGeom>
          <a:ln w="28575" cmpd="sng">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a:stCxn id="7" idx="3"/>
            <a:endCxn id="12" idx="1"/>
          </p:cNvCxnSpPr>
          <p:nvPr/>
        </p:nvCxnSpPr>
        <p:spPr>
          <a:xfrm>
            <a:off x="5300887" y="4391785"/>
            <a:ext cx="1245065" cy="0"/>
          </a:xfrm>
          <a:prstGeom prst="straightConnector1">
            <a:avLst/>
          </a:prstGeom>
          <a:ln w="28575" cmpd="sng">
            <a:solidFill>
              <a:schemeClr val="bg1">
                <a:lumMod val="50000"/>
              </a:schemeClr>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3114225" y="4065147"/>
                <a:ext cx="1307388" cy="369332"/>
              </a:xfrm>
              <a:prstGeom prst="rect">
                <a:avLst/>
              </a:prstGeom>
              <a:noFill/>
              <a:ln>
                <a:noFill/>
              </a:ln>
            </p:spPr>
            <p:txBody>
              <a:bodyPr wrap="square" rtlCol="0">
                <a:spAutoFit/>
              </a:bodyPr>
              <a:lstStyle/>
              <a:p>
                <a14:m>
                  <m:oMath xmlns:m="http://schemas.openxmlformats.org/officeDocument/2006/math">
                    <m:r>
                      <a:rPr lang="en-AU" sz="1050" i="1">
                        <a:latin typeface="Cambria Math" charset="0"/>
                        <a:ea typeface="Cambria Math" charset="0"/>
                        <a:cs typeface="Cambria Math" charset="0"/>
                      </a:rPr>
                      <m:t>𝐼</m:t>
                    </m:r>
                    <m:r>
                      <a:rPr lang="en-US" sz="1050" i="1">
                        <a:latin typeface="Cambria Math" panose="02040503050406030204" pitchFamily="18" charset="0"/>
                        <a:ea typeface="Cambria Math" charset="0"/>
                        <a:cs typeface="Cambria Math" charset="0"/>
                      </a:rPr>
                      <m:t>:</m:t>
                    </m:r>
                  </m:oMath>
                </a14:m>
                <a:r>
                  <a:rPr lang="en-US" dirty="0">
                    <a:ea typeface="Cambria Math" charset="0"/>
                    <a:cs typeface="Cambria Math" charset="0"/>
                  </a:rPr>
                  <a:t> </a:t>
                </a:r>
                <a14:m>
                  <m:oMath xmlns:m="http://schemas.openxmlformats.org/officeDocument/2006/math">
                    <m:r>
                      <a:rPr lang="en-US" sz="900" b="1">
                        <a:latin typeface="Cambria Math" panose="02040503050406030204" pitchFamily="18" charset="0"/>
                        <a:ea typeface="Cambria Math" charset="0"/>
                        <a:cs typeface="Cambria Math" charset="0"/>
                      </a:rPr>
                      <m:t>𝐌𝐚𝐩𝐩𝐞𝐝𝐋𝐨𝐜𝐚𝐭𝐢𝐨𝐧</m:t>
                    </m:r>
                  </m:oMath>
                </a14:m>
                <a:endParaRPr lang="en-US" b="1" dirty="0"/>
              </a:p>
            </p:txBody>
          </p:sp>
        </mc:Choice>
        <mc:Fallback>
          <p:sp>
            <p:nvSpPr>
              <p:cNvPr id="9" name="TextBox 8"/>
              <p:cNvSpPr txBox="1">
                <a:spLocks noRot="1" noChangeAspect="1" noMove="1" noResize="1" noEditPoints="1" noAdjustHandles="1" noChangeArrowheads="1" noChangeShapeType="1" noTextEdit="1"/>
              </p:cNvSpPr>
              <p:nvPr/>
            </p:nvSpPr>
            <p:spPr>
              <a:xfrm>
                <a:off x="3114225" y="4065147"/>
                <a:ext cx="1307388" cy="369332"/>
              </a:xfrm>
              <a:prstGeom prst="rect">
                <a:avLst/>
              </a:prstGeom>
              <a:blipFill rotWithShape="0">
                <a:blip r:embed="rId3"/>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5221201" y="4178171"/>
                <a:ext cx="974558" cy="2308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AU" sz="900" i="1">
                          <a:latin typeface="Cambria Math" charset="0"/>
                          <a:ea typeface="Cambria Math" charset="0"/>
                          <a:cs typeface="Cambria Math" charset="0"/>
                        </a:rPr>
                        <m:t>𝑂</m:t>
                      </m:r>
                      <m:r>
                        <a:rPr lang="en-US" sz="900" i="1">
                          <a:latin typeface="Cambria Math" panose="02040503050406030204" pitchFamily="18" charset="0"/>
                          <a:ea typeface="Cambria Math" charset="0"/>
                          <a:cs typeface="Cambria Math" charset="0"/>
                        </a:rPr>
                        <m:t>:</m:t>
                      </m:r>
                      <m:r>
                        <m:rPr>
                          <m:nor/>
                        </m:rPr>
                        <a:rPr lang="en-US" sz="900" b="1" dirty="0"/>
                        <m:t>StreetMap</m:t>
                      </m:r>
                    </m:oMath>
                  </m:oMathPara>
                </a14:m>
                <a:endParaRPr lang="en-US" sz="900" b="1" dirty="0"/>
              </a:p>
            </p:txBody>
          </p:sp>
        </mc:Choice>
        <mc:Fallback>
          <p:sp>
            <p:nvSpPr>
              <p:cNvPr id="10" name="TextBox 9"/>
              <p:cNvSpPr txBox="1">
                <a:spLocks noRot="1" noChangeAspect="1" noMove="1" noResize="1" noEditPoints="1" noAdjustHandles="1" noChangeArrowheads="1" noChangeShapeType="1" noTextEdit="1"/>
              </p:cNvSpPr>
              <p:nvPr/>
            </p:nvSpPr>
            <p:spPr>
              <a:xfrm>
                <a:off x="5221201" y="4178171"/>
                <a:ext cx="974558" cy="230832"/>
              </a:xfrm>
              <a:prstGeom prst="rect">
                <a:avLst/>
              </a:prstGeom>
              <a:blipFill rotWithShape="0">
                <a:blip r:embed="rId4"/>
                <a:stretch>
                  <a:fillRect/>
                </a:stretch>
              </a:blipFill>
              <a:ln>
                <a:noFill/>
              </a:ln>
            </p:spPr>
            <p:txBody>
              <a:bodyPr/>
              <a:lstStyle/>
              <a:p>
                <a:r>
                  <a:rPr lang="en-US">
                    <a:noFill/>
                  </a:rPr>
                  <a:t> </a:t>
                </a:r>
              </a:p>
            </p:txBody>
          </p:sp>
        </mc:Fallback>
      </mc:AlternateContent>
      <p:sp>
        <p:nvSpPr>
          <p:cNvPr id="11" name="Rounded Rectangle 10"/>
          <p:cNvSpPr/>
          <p:nvPr/>
        </p:nvSpPr>
        <p:spPr>
          <a:xfrm>
            <a:off x="1829396" y="4152128"/>
            <a:ext cx="1064855" cy="442844"/>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050" b="1" dirty="0">
                <a:solidFill>
                  <a:schemeClr val="tx1"/>
                </a:solidFill>
              </a:rPr>
              <a:t>Input: </a:t>
            </a:r>
          </a:p>
          <a:p>
            <a:pPr algn="ctr"/>
            <a:r>
              <a:rPr lang="en-NZ" sz="1050" i="1" dirty="0" err="1">
                <a:solidFill>
                  <a:schemeClr val="accent6"/>
                </a:solidFill>
              </a:rPr>
              <a:t>ConferenceCity</a:t>
            </a:r>
            <a:r>
              <a:rPr lang="en-NZ" sz="1050" i="1" dirty="0">
                <a:solidFill>
                  <a:schemeClr val="accent6"/>
                </a:solidFill>
              </a:rPr>
              <a:t> </a:t>
            </a:r>
          </a:p>
        </p:txBody>
      </p:sp>
      <p:sp>
        <p:nvSpPr>
          <p:cNvPr id="12" name="Rounded Rectangle 11"/>
          <p:cNvSpPr/>
          <p:nvPr/>
        </p:nvSpPr>
        <p:spPr>
          <a:xfrm>
            <a:off x="6545952" y="4188599"/>
            <a:ext cx="978517" cy="406373"/>
          </a:xfrm>
          <a:prstGeom prst="roundRect">
            <a:avLst/>
          </a:prstGeom>
          <a:solidFill>
            <a:schemeClr val="bg1"/>
          </a:solidFill>
          <a:ln>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050" b="1" dirty="0">
                <a:solidFill>
                  <a:schemeClr val="tx1"/>
                </a:solidFill>
              </a:rPr>
              <a:t>Output: </a:t>
            </a:r>
          </a:p>
          <a:p>
            <a:pPr algn="ctr"/>
            <a:r>
              <a:rPr lang="en-NZ" sz="1050" i="1" dirty="0" err="1">
                <a:solidFill>
                  <a:schemeClr val="accent6"/>
                </a:solidFill>
              </a:rPr>
              <a:t>StreetMap</a:t>
            </a:r>
            <a:endParaRPr lang="en-NZ" sz="1050" i="1" dirty="0">
              <a:solidFill>
                <a:schemeClr val="accent6"/>
              </a:solidFill>
            </a:endParaRPr>
          </a:p>
        </p:txBody>
      </p:sp>
    </p:spTree>
    <p:extLst>
      <p:ext uri="{BB962C8B-B14F-4D97-AF65-F5344CB8AC3E}">
        <p14:creationId xmlns:p14="http://schemas.microsoft.com/office/powerpoint/2010/main" val="1500087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6673019" y="4725144"/>
            <a:ext cx="864096"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7" name="Oval 6"/>
          <p:cNvSpPr/>
          <p:nvPr/>
        </p:nvSpPr>
        <p:spPr>
          <a:xfrm>
            <a:off x="6168963" y="8541568"/>
            <a:ext cx="864096"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8" name="Oval 7"/>
          <p:cNvSpPr/>
          <p:nvPr/>
        </p:nvSpPr>
        <p:spPr>
          <a:xfrm>
            <a:off x="2982608" y="6021288"/>
            <a:ext cx="1616024"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cxnSp>
        <p:nvCxnSpPr>
          <p:cNvPr id="14" name="Straight Arrow Connector 13"/>
          <p:cNvCxnSpPr>
            <a:stCxn id="5" idx="4"/>
            <a:endCxn id="8" idx="0"/>
          </p:cNvCxnSpPr>
          <p:nvPr/>
        </p:nvCxnSpPr>
        <p:spPr>
          <a:xfrm flipH="1">
            <a:off x="3790620" y="5157192"/>
            <a:ext cx="3314447" cy="86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4"/>
            <a:endCxn id="98" idx="0"/>
          </p:cNvCxnSpPr>
          <p:nvPr/>
        </p:nvCxnSpPr>
        <p:spPr>
          <a:xfrm>
            <a:off x="3790620" y="6453336"/>
            <a:ext cx="2915913"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857953" y="4797152"/>
            <a:ext cx="535146" cy="307777"/>
          </a:xfrm>
          <a:prstGeom prst="rect">
            <a:avLst/>
          </a:prstGeom>
        </p:spPr>
        <p:txBody>
          <a:bodyPr wrap="none">
            <a:spAutoFit/>
          </a:bodyPr>
          <a:lstStyle/>
          <a:p>
            <a:r>
              <a:rPr lang="nn-NO" sz="1400" dirty="0"/>
              <a:t>Start</a:t>
            </a:r>
            <a:endParaRPr lang="nn-NO" sz="1200" dirty="0"/>
          </a:p>
        </p:txBody>
      </p:sp>
      <p:sp>
        <p:nvSpPr>
          <p:cNvPr id="37" name="Rectangle 36"/>
          <p:cNvSpPr/>
          <p:nvPr/>
        </p:nvSpPr>
        <p:spPr>
          <a:xfrm>
            <a:off x="3000611" y="6065454"/>
            <a:ext cx="1404552" cy="307777"/>
          </a:xfrm>
          <a:prstGeom prst="rect">
            <a:avLst/>
          </a:prstGeom>
        </p:spPr>
        <p:txBody>
          <a:bodyPr wrap="none">
            <a:spAutoFit/>
          </a:bodyPr>
          <a:lstStyle/>
          <a:p>
            <a:r>
              <a:rPr lang="tr-TR" sz="1400" dirty="0"/>
              <a:t>serv2124625285</a:t>
            </a:r>
            <a:endParaRPr lang="nn-NO" sz="1400" dirty="0"/>
          </a:p>
        </p:txBody>
      </p:sp>
      <p:sp>
        <p:nvSpPr>
          <p:cNvPr id="45" name="Rectangle 44"/>
          <p:cNvSpPr/>
          <p:nvPr/>
        </p:nvSpPr>
        <p:spPr>
          <a:xfrm>
            <a:off x="6406475" y="8624609"/>
            <a:ext cx="461986" cy="307777"/>
          </a:xfrm>
          <a:prstGeom prst="rect">
            <a:avLst/>
          </a:prstGeom>
        </p:spPr>
        <p:txBody>
          <a:bodyPr wrap="none">
            <a:spAutoFit/>
          </a:bodyPr>
          <a:lstStyle/>
          <a:p>
            <a:r>
              <a:rPr lang="nn-NO" sz="1400" dirty="0" smtClean="0">
                <a:solidFill>
                  <a:schemeClr val="accent3">
                    <a:lumMod val="75000"/>
                  </a:schemeClr>
                </a:solidFill>
              </a:rPr>
              <a:t>End</a:t>
            </a:r>
            <a:endParaRPr lang="nn-NO" sz="1200" dirty="0">
              <a:solidFill>
                <a:schemeClr val="accent3">
                  <a:lumMod val="75000"/>
                </a:schemeClr>
              </a:solidFill>
            </a:endParaRPr>
          </a:p>
        </p:txBody>
      </p:sp>
      <p:sp>
        <p:nvSpPr>
          <p:cNvPr id="73" name="Oval 72"/>
          <p:cNvSpPr/>
          <p:nvPr/>
        </p:nvSpPr>
        <p:spPr>
          <a:xfrm>
            <a:off x="2273090" y="5445224"/>
            <a:ext cx="1447601"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75" name="Rectangle 74"/>
          <p:cNvSpPr/>
          <p:nvPr/>
        </p:nvSpPr>
        <p:spPr>
          <a:xfrm>
            <a:off x="2267744" y="5517232"/>
            <a:ext cx="1404552" cy="307777"/>
          </a:xfrm>
          <a:prstGeom prst="rect">
            <a:avLst/>
          </a:prstGeom>
        </p:spPr>
        <p:txBody>
          <a:bodyPr wrap="none">
            <a:spAutoFit/>
          </a:bodyPr>
          <a:lstStyle/>
          <a:p>
            <a:r>
              <a:rPr lang="is-IS" sz="1400" dirty="0"/>
              <a:t>serv1779102626</a:t>
            </a:r>
            <a:endParaRPr lang="nn-NO" sz="1400" dirty="0"/>
          </a:p>
        </p:txBody>
      </p:sp>
      <p:cxnSp>
        <p:nvCxnSpPr>
          <p:cNvPr id="17" name="Straight Arrow Connector 16"/>
          <p:cNvCxnSpPr>
            <a:stCxn id="5" idx="4"/>
            <a:endCxn id="73" idx="0"/>
          </p:cNvCxnSpPr>
          <p:nvPr/>
        </p:nvCxnSpPr>
        <p:spPr>
          <a:xfrm flipH="1">
            <a:off x="2996891" y="5157192"/>
            <a:ext cx="4108176" cy="288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1308027" y="6093296"/>
            <a:ext cx="1642390"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77" name="Rectangle 76"/>
          <p:cNvSpPr/>
          <p:nvPr/>
        </p:nvSpPr>
        <p:spPr>
          <a:xfrm>
            <a:off x="1308027" y="6141519"/>
            <a:ext cx="1404552" cy="307777"/>
          </a:xfrm>
          <a:prstGeom prst="rect">
            <a:avLst/>
          </a:prstGeom>
        </p:spPr>
        <p:txBody>
          <a:bodyPr wrap="none">
            <a:spAutoFit/>
          </a:bodyPr>
          <a:lstStyle/>
          <a:p>
            <a:r>
              <a:rPr lang="is-IS" sz="1400" dirty="0"/>
              <a:t>serv1086418840</a:t>
            </a:r>
            <a:endParaRPr lang="nn-NO" sz="1400" dirty="0"/>
          </a:p>
        </p:txBody>
      </p:sp>
      <p:sp>
        <p:nvSpPr>
          <p:cNvPr id="78" name="Oval 77"/>
          <p:cNvSpPr/>
          <p:nvPr/>
        </p:nvSpPr>
        <p:spPr>
          <a:xfrm>
            <a:off x="4908427" y="5661248"/>
            <a:ext cx="1571830"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79" name="Rectangle 78"/>
          <p:cNvSpPr/>
          <p:nvPr/>
        </p:nvSpPr>
        <p:spPr>
          <a:xfrm>
            <a:off x="4908427" y="5733256"/>
            <a:ext cx="1404552" cy="307777"/>
          </a:xfrm>
          <a:prstGeom prst="rect">
            <a:avLst/>
          </a:prstGeom>
        </p:spPr>
        <p:txBody>
          <a:bodyPr wrap="none">
            <a:spAutoFit/>
          </a:bodyPr>
          <a:lstStyle/>
          <a:p>
            <a:r>
              <a:rPr lang="is-IS" sz="1400" dirty="0"/>
              <a:t>serv1570805927</a:t>
            </a:r>
            <a:endParaRPr lang="nn-NO" sz="1400" dirty="0"/>
          </a:p>
        </p:txBody>
      </p:sp>
      <p:sp>
        <p:nvSpPr>
          <p:cNvPr id="80" name="Oval 79"/>
          <p:cNvSpPr/>
          <p:nvPr/>
        </p:nvSpPr>
        <p:spPr>
          <a:xfrm>
            <a:off x="6096954" y="6093296"/>
            <a:ext cx="1437497"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81" name="Rectangle 80"/>
          <p:cNvSpPr/>
          <p:nvPr/>
        </p:nvSpPr>
        <p:spPr>
          <a:xfrm>
            <a:off x="6163984" y="6165304"/>
            <a:ext cx="1313180" cy="307777"/>
          </a:xfrm>
          <a:prstGeom prst="rect">
            <a:avLst/>
          </a:prstGeom>
        </p:spPr>
        <p:txBody>
          <a:bodyPr wrap="none">
            <a:spAutoFit/>
          </a:bodyPr>
          <a:lstStyle/>
          <a:p>
            <a:r>
              <a:rPr lang="is-IS" sz="1400" dirty="0"/>
              <a:t>serv669825442</a:t>
            </a:r>
            <a:endParaRPr lang="nn-NO" sz="1400" dirty="0"/>
          </a:p>
        </p:txBody>
      </p:sp>
      <p:sp>
        <p:nvSpPr>
          <p:cNvPr id="82" name="Oval 81"/>
          <p:cNvSpPr/>
          <p:nvPr/>
        </p:nvSpPr>
        <p:spPr>
          <a:xfrm>
            <a:off x="8780615" y="5606214"/>
            <a:ext cx="1539456"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83" name="Rectangle 82"/>
          <p:cNvSpPr/>
          <p:nvPr/>
        </p:nvSpPr>
        <p:spPr>
          <a:xfrm>
            <a:off x="8780615" y="5678222"/>
            <a:ext cx="1313180" cy="307777"/>
          </a:xfrm>
          <a:prstGeom prst="rect">
            <a:avLst/>
          </a:prstGeom>
        </p:spPr>
        <p:txBody>
          <a:bodyPr wrap="none">
            <a:spAutoFit/>
          </a:bodyPr>
          <a:lstStyle/>
          <a:p>
            <a:r>
              <a:rPr lang="da-DK" sz="1400" dirty="0"/>
              <a:t>serv254870550</a:t>
            </a:r>
            <a:endParaRPr lang="nn-NO" sz="1400" dirty="0"/>
          </a:p>
        </p:txBody>
      </p:sp>
      <p:cxnSp>
        <p:nvCxnSpPr>
          <p:cNvPr id="87" name="Straight Arrow Connector 86"/>
          <p:cNvCxnSpPr>
            <a:stCxn id="5" idx="4"/>
            <a:endCxn id="78" idx="0"/>
          </p:cNvCxnSpPr>
          <p:nvPr/>
        </p:nvCxnSpPr>
        <p:spPr>
          <a:xfrm flipH="1">
            <a:off x="5694342" y="5157192"/>
            <a:ext cx="1410725" cy="50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5" idx="4"/>
            <a:endCxn id="80" idx="0"/>
          </p:cNvCxnSpPr>
          <p:nvPr/>
        </p:nvCxnSpPr>
        <p:spPr>
          <a:xfrm flipH="1">
            <a:off x="6815703" y="5157192"/>
            <a:ext cx="289364" cy="936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5" idx="4"/>
            <a:endCxn id="82" idx="0"/>
          </p:cNvCxnSpPr>
          <p:nvPr/>
        </p:nvCxnSpPr>
        <p:spPr>
          <a:xfrm>
            <a:off x="7105067" y="5157192"/>
            <a:ext cx="2445276" cy="449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73" idx="4"/>
            <a:endCxn id="76" idx="0"/>
          </p:cNvCxnSpPr>
          <p:nvPr/>
        </p:nvCxnSpPr>
        <p:spPr>
          <a:xfrm flipH="1">
            <a:off x="2129222" y="5877272"/>
            <a:ext cx="867669" cy="216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7321090" y="7389440"/>
            <a:ext cx="1513949" cy="504056"/>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95" name="Rectangle 94"/>
          <p:cNvSpPr/>
          <p:nvPr/>
        </p:nvSpPr>
        <p:spPr>
          <a:xfrm>
            <a:off x="7321091" y="7490764"/>
            <a:ext cx="1404552" cy="307777"/>
          </a:xfrm>
          <a:prstGeom prst="rect">
            <a:avLst/>
          </a:prstGeom>
        </p:spPr>
        <p:txBody>
          <a:bodyPr wrap="none">
            <a:spAutoFit/>
          </a:bodyPr>
          <a:lstStyle/>
          <a:p>
            <a:r>
              <a:rPr lang="is-IS" sz="1400" dirty="0"/>
              <a:t>serv1016986607</a:t>
            </a:r>
            <a:endParaRPr lang="nn-NO" sz="1400" dirty="0"/>
          </a:p>
        </p:txBody>
      </p:sp>
      <p:sp>
        <p:nvSpPr>
          <p:cNvPr id="96" name="Oval 95"/>
          <p:cNvSpPr/>
          <p:nvPr/>
        </p:nvSpPr>
        <p:spPr>
          <a:xfrm>
            <a:off x="7218934" y="5661248"/>
            <a:ext cx="1472617"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97" name="Rectangle 96"/>
          <p:cNvSpPr/>
          <p:nvPr/>
        </p:nvSpPr>
        <p:spPr>
          <a:xfrm>
            <a:off x="7232046" y="5715087"/>
            <a:ext cx="1313180" cy="307777"/>
          </a:xfrm>
          <a:prstGeom prst="rect">
            <a:avLst/>
          </a:prstGeom>
        </p:spPr>
        <p:txBody>
          <a:bodyPr wrap="none">
            <a:spAutoFit/>
          </a:bodyPr>
          <a:lstStyle/>
          <a:p>
            <a:r>
              <a:rPr lang="is-IS" sz="1400" dirty="0">
                <a:solidFill>
                  <a:srgbClr val="FF0000"/>
                </a:solidFill>
              </a:rPr>
              <a:t>serv739257675</a:t>
            </a:r>
            <a:endParaRPr lang="nn-NO" sz="1400" dirty="0">
              <a:solidFill>
                <a:srgbClr val="FF0000"/>
              </a:solidFill>
            </a:endParaRPr>
          </a:p>
        </p:txBody>
      </p:sp>
      <p:sp>
        <p:nvSpPr>
          <p:cNvPr id="98" name="Oval 97"/>
          <p:cNvSpPr/>
          <p:nvPr/>
        </p:nvSpPr>
        <p:spPr>
          <a:xfrm>
            <a:off x="5935902" y="7029400"/>
            <a:ext cx="1541261"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99" name="Rectangle 98"/>
          <p:cNvSpPr/>
          <p:nvPr/>
        </p:nvSpPr>
        <p:spPr>
          <a:xfrm>
            <a:off x="6007911" y="7101408"/>
            <a:ext cx="1313180" cy="307777"/>
          </a:xfrm>
          <a:prstGeom prst="rect">
            <a:avLst/>
          </a:prstGeom>
        </p:spPr>
        <p:txBody>
          <a:bodyPr wrap="none">
            <a:spAutoFit/>
          </a:bodyPr>
          <a:lstStyle/>
          <a:p>
            <a:r>
              <a:rPr lang="fi-FI" sz="1400" dirty="0">
                <a:solidFill>
                  <a:srgbClr val="FF0000"/>
                </a:solidFill>
              </a:rPr>
              <a:t>serv878122141</a:t>
            </a:r>
            <a:endParaRPr lang="nn-NO" sz="1400" dirty="0">
              <a:solidFill>
                <a:srgbClr val="FF0000"/>
              </a:solidFill>
            </a:endParaRPr>
          </a:p>
        </p:txBody>
      </p:sp>
      <p:cxnSp>
        <p:nvCxnSpPr>
          <p:cNvPr id="101" name="Straight Arrow Connector 100"/>
          <p:cNvCxnSpPr>
            <a:stCxn id="82" idx="4"/>
            <a:endCxn id="94" idx="0"/>
          </p:cNvCxnSpPr>
          <p:nvPr/>
        </p:nvCxnSpPr>
        <p:spPr>
          <a:xfrm flipH="1">
            <a:off x="8078065" y="6038262"/>
            <a:ext cx="1472278" cy="13511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5" idx="4"/>
            <a:endCxn id="96" idx="0"/>
          </p:cNvCxnSpPr>
          <p:nvPr/>
        </p:nvCxnSpPr>
        <p:spPr>
          <a:xfrm>
            <a:off x="7105067" y="5157192"/>
            <a:ext cx="850176" cy="50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80" idx="4"/>
            <a:endCxn id="98" idx="0"/>
          </p:cNvCxnSpPr>
          <p:nvPr/>
        </p:nvCxnSpPr>
        <p:spPr>
          <a:xfrm flipH="1">
            <a:off x="6706533" y="6525344"/>
            <a:ext cx="109170" cy="50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6" idx="4"/>
            <a:endCxn id="98" idx="0"/>
          </p:cNvCxnSpPr>
          <p:nvPr/>
        </p:nvCxnSpPr>
        <p:spPr>
          <a:xfrm flipH="1">
            <a:off x="6706533" y="6093296"/>
            <a:ext cx="1248710" cy="936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78" idx="4"/>
            <a:endCxn id="98" idx="0"/>
          </p:cNvCxnSpPr>
          <p:nvPr/>
        </p:nvCxnSpPr>
        <p:spPr>
          <a:xfrm>
            <a:off x="5694342" y="6093296"/>
            <a:ext cx="1012191" cy="936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5952939" y="7749480"/>
            <a:ext cx="1409134"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114" name="Rectangle 113"/>
          <p:cNvSpPr/>
          <p:nvPr/>
        </p:nvSpPr>
        <p:spPr>
          <a:xfrm>
            <a:off x="5988547" y="7821488"/>
            <a:ext cx="1313180" cy="307777"/>
          </a:xfrm>
          <a:prstGeom prst="rect">
            <a:avLst/>
          </a:prstGeom>
        </p:spPr>
        <p:txBody>
          <a:bodyPr wrap="none">
            <a:spAutoFit/>
          </a:bodyPr>
          <a:lstStyle/>
          <a:p>
            <a:r>
              <a:rPr lang="cs-CZ" sz="1400" dirty="0">
                <a:solidFill>
                  <a:srgbClr val="FF0000"/>
                </a:solidFill>
              </a:rPr>
              <a:t>serv947554374</a:t>
            </a:r>
            <a:endParaRPr lang="nn-NO" sz="1400" dirty="0">
              <a:solidFill>
                <a:srgbClr val="FF0000"/>
              </a:solidFill>
            </a:endParaRPr>
          </a:p>
        </p:txBody>
      </p:sp>
      <p:cxnSp>
        <p:nvCxnSpPr>
          <p:cNvPr id="116" name="Straight Arrow Connector 115"/>
          <p:cNvCxnSpPr>
            <a:stCxn id="94" idx="4"/>
            <a:endCxn id="7" idx="0"/>
          </p:cNvCxnSpPr>
          <p:nvPr/>
        </p:nvCxnSpPr>
        <p:spPr>
          <a:xfrm flipH="1">
            <a:off x="6601011" y="7893496"/>
            <a:ext cx="1477054" cy="648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98" idx="4"/>
            <a:endCxn id="113" idx="0"/>
          </p:cNvCxnSpPr>
          <p:nvPr/>
        </p:nvCxnSpPr>
        <p:spPr>
          <a:xfrm flipH="1">
            <a:off x="6657506" y="7461448"/>
            <a:ext cx="49027" cy="288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13" idx="4"/>
            <a:endCxn id="7" idx="0"/>
          </p:cNvCxnSpPr>
          <p:nvPr/>
        </p:nvCxnSpPr>
        <p:spPr>
          <a:xfrm flipH="1">
            <a:off x="6601011" y="8181528"/>
            <a:ext cx="56495" cy="3600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76" idx="4"/>
            <a:endCxn id="7" idx="0"/>
          </p:cNvCxnSpPr>
          <p:nvPr/>
        </p:nvCxnSpPr>
        <p:spPr>
          <a:xfrm>
            <a:off x="2129222" y="6525344"/>
            <a:ext cx="4471789" cy="20162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2" name="Oval 261"/>
          <p:cNvSpPr/>
          <p:nvPr/>
        </p:nvSpPr>
        <p:spPr>
          <a:xfrm>
            <a:off x="6673019" y="-87090"/>
            <a:ext cx="864096"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263" name="Oval 262"/>
          <p:cNvSpPr/>
          <p:nvPr/>
        </p:nvSpPr>
        <p:spPr>
          <a:xfrm>
            <a:off x="6199741" y="3720728"/>
            <a:ext cx="864096"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rgbClr val="00B050"/>
              </a:solidFill>
            </a:endParaRPr>
          </a:p>
        </p:txBody>
      </p:sp>
      <p:sp>
        <p:nvSpPr>
          <p:cNvPr id="264" name="Oval 263"/>
          <p:cNvSpPr/>
          <p:nvPr/>
        </p:nvSpPr>
        <p:spPr>
          <a:xfrm>
            <a:off x="2982608" y="1209054"/>
            <a:ext cx="1616024"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cxnSp>
        <p:nvCxnSpPr>
          <p:cNvPr id="265" name="Straight Arrow Connector 264"/>
          <p:cNvCxnSpPr>
            <a:stCxn id="265" idx="4"/>
            <a:endCxn id="268" idx="0"/>
          </p:cNvCxnSpPr>
          <p:nvPr/>
        </p:nvCxnSpPr>
        <p:spPr>
          <a:xfrm flipH="1">
            <a:off x="3675488" y="344958"/>
            <a:ext cx="3429579" cy="86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a:stCxn id="268" idx="4"/>
          </p:cNvCxnSpPr>
          <p:nvPr/>
        </p:nvCxnSpPr>
        <p:spPr>
          <a:xfrm>
            <a:off x="3675488" y="1641102"/>
            <a:ext cx="2953009"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7" name="Rectangle 266"/>
          <p:cNvSpPr/>
          <p:nvPr/>
        </p:nvSpPr>
        <p:spPr>
          <a:xfrm>
            <a:off x="6857953" y="-15082"/>
            <a:ext cx="535146" cy="307777"/>
          </a:xfrm>
          <a:prstGeom prst="rect">
            <a:avLst/>
          </a:prstGeom>
        </p:spPr>
        <p:txBody>
          <a:bodyPr wrap="none">
            <a:spAutoFit/>
          </a:bodyPr>
          <a:lstStyle/>
          <a:p>
            <a:r>
              <a:rPr lang="nn-NO" sz="1400" dirty="0"/>
              <a:t>Start</a:t>
            </a:r>
            <a:endParaRPr lang="nn-NO" sz="1200" dirty="0"/>
          </a:p>
        </p:txBody>
      </p:sp>
      <p:sp>
        <p:nvSpPr>
          <p:cNvPr id="268" name="Rectangle 267"/>
          <p:cNvSpPr/>
          <p:nvPr/>
        </p:nvSpPr>
        <p:spPr>
          <a:xfrm>
            <a:off x="3000611" y="1253220"/>
            <a:ext cx="1404552" cy="307777"/>
          </a:xfrm>
          <a:prstGeom prst="rect">
            <a:avLst/>
          </a:prstGeom>
        </p:spPr>
        <p:txBody>
          <a:bodyPr wrap="none">
            <a:spAutoFit/>
          </a:bodyPr>
          <a:lstStyle/>
          <a:p>
            <a:r>
              <a:rPr lang="tr-TR" sz="1400" dirty="0"/>
              <a:t>serv2124625285</a:t>
            </a:r>
            <a:endParaRPr lang="nn-NO" sz="1400" dirty="0"/>
          </a:p>
        </p:txBody>
      </p:sp>
      <p:sp>
        <p:nvSpPr>
          <p:cNvPr id="269" name="Rectangle 268"/>
          <p:cNvSpPr/>
          <p:nvPr/>
        </p:nvSpPr>
        <p:spPr>
          <a:xfrm>
            <a:off x="6406475" y="3768186"/>
            <a:ext cx="461986" cy="307777"/>
          </a:xfrm>
          <a:prstGeom prst="rect">
            <a:avLst/>
          </a:prstGeom>
        </p:spPr>
        <p:txBody>
          <a:bodyPr wrap="none">
            <a:spAutoFit/>
          </a:bodyPr>
          <a:lstStyle/>
          <a:p>
            <a:r>
              <a:rPr lang="nn-NO" sz="1400" b="1" dirty="0" smtClean="0">
                <a:solidFill>
                  <a:schemeClr val="accent3">
                    <a:lumMod val="75000"/>
                  </a:schemeClr>
                </a:solidFill>
              </a:rPr>
              <a:t>End</a:t>
            </a:r>
            <a:endParaRPr lang="nn-NO" sz="1200" b="1" dirty="0">
              <a:solidFill>
                <a:schemeClr val="accent3">
                  <a:lumMod val="75000"/>
                </a:schemeClr>
              </a:solidFill>
            </a:endParaRPr>
          </a:p>
        </p:txBody>
      </p:sp>
      <p:sp>
        <p:nvSpPr>
          <p:cNvPr id="270" name="Oval 269"/>
          <p:cNvSpPr/>
          <p:nvPr/>
        </p:nvSpPr>
        <p:spPr>
          <a:xfrm>
            <a:off x="2273090" y="632990"/>
            <a:ext cx="1775510"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271" name="Rectangle 270"/>
          <p:cNvSpPr/>
          <p:nvPr/>
        </p:nvSpPr>
        <p:spPr>
          <a:xfrm>
            <a:off x="2308698" y="704998"/>
            <a:ext cx="1404552" cy="307777"/>
          </a:xfrm>
          <a:prstGeom prst="rect">
            <a:avLst/>
          </a:prstGeom>
        </p:spPr>
        <p:txBody>
          <a:bodyPr wrap="none">
            <a:spAutoFit/>
          </a:bodyPr>
          <a:lstStyle/>
          <a:p>
            <a:r>
              <a:rPr lang="is-IS" sz="1400" dirty="0"/>
              <a:t>serv1779102626</a:t>
            </a:r>
            <a:endParaRPr lang="nn-NO" sz="1400" dirty="0"/>
          </a:p>
        </p:txBody>
      </p:sp>
      <p:cxnSp>
        <p:nvCxnSpPr>
          <p:cNvPr id="272" name="Straight Arrow Connector 271"/>
          <p:cNvCxnSpPr>
            <a:stCxn id="265" idx="4"/>
          </p:cNvCxnSpPr>
          <p:nvPr/>
        </p:nvCxnSpPr>
        <p:spPr>
          <a:xfrm flipH="1">
            <a:off x="2996891" y="344958"/>
            <a:ext cx="4108176" cy="288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3" name="Oval 272"/>
          <p:cNvSpPr/>
          <p:nvPr/>
        </p:nvSpPr>
        <p:spPr>
          <a:xfrm>
            <a:off x="1308027" y="1281062"/>
            <a:ext cx="1545838"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274" name="Rectangle 273"/>
          <p:cNvSpPr/>
          <p:nvPr/>
        </p:nvSpPr>
        <p:spPr>
          <a:xfrm>
            <a:off x="1308027" y="1329285"/>
            <a:ext cx="1404552" cy="307777"/>
          </a:xfrm>
          <a:prstGeom prst="rect">
            <a:avLst/>
          </a:prstGeom>
        </p:spPr>
        <p:txBody>
          <a:bodyPr wrap="none">
            <a:spAutoFit/>
          </a:bodyPr>
          <a:lstStyle/>
          <a:p>
            <a:r>
              <a:rPr lang="is-IS" sz="1400" dirty="0"/>
              <a:t>serv1086418840</a:t>
            </a:r>
            <a:endParaRPr lang="nn-NO" sz="1400" dirty="0"/>
          </a:p>
        </p:txBody>
      </p:sp>
      <p:sp>
        <p:nvSpPr>
          <p:cNvPr id="275" name="Oval 274"/>
          <p:cNvSpPr/>
          <p:nvPr/>
        </p:nvSpPr>
        <p:spPr>
          <a:xfrm>
            <a:off x="4908427" y="849014"/>
            <a:ext cx="1498048"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276" name="Rectangle 275"/>
          <p:cNvSpPr/>
          <p:nvPr/>
        </p:nvSpPr>
        <p:spPr>
          <a:xfrm>
            <a:off x="4908427" y="921022"/>
            <a:ext cx="1404552" cy="307777"/>
          </a:xfrm>
          <a:prstGeom prst="rect">
            <a:avLst/>
          </a:prstGeom>
        </p:spPr>
        <p:txBody>
          <a:bodyPr wrap="none">
            <a:spAutoFit/>
          </a:bodyPr>
          <a:lstStyle/>
          <a:p>
            <a:r>
              <a:rPr lang="is-IS" sz="1400" dirty="0"/>
              <a:t>serv1570805927</a:t>
            </a:r>
            <a:endParaRPr lang="nn-NO" sz="1400" dirty="0"/>
          </a:p>
        </p:txBody>
      </p:sp>
      <p:sp>
        <p:nvSpPr>
          <p:cNvPr id="277" name="Oval 276"/>
          <p:cNvSpPr/>
          <p:nvPr/>
        </p:nvSpPr>
        <p:spPr>
          <a:xfrm>
            <a:off x="6096954" y="1281062"/>
            <a:ext cx="1391369"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278" name="Rectangle 277"/>
          <p:cNvSpPr/>
          <p:nvPr/>
        </p:nvSpPr>
        <p:spPr>
          <a:xfrm>
            <a:off x="6163984" y="1353070"/>
            <a:ext cx="1313180" cy="307777"/>
          </a:xfrm>
          <a:prstGeom prst="rect">
            <a:avLst/>
          </a:prstGeom>
        </p:spPr>
        <p:txBody>
          <a:bodyPr wrap="none">
            <a:spAutoFit/>
          </a:bodyPr>
          <a:lstStyle/>
          <a:p>
            <a:r>
              <a:rPr lang="is-IS" sz="1400" dirty="0"/>
              <a:t>serv669825442</a:t>
            </a:r>
            <a:endParaRPr lang="nn-NO" sz="1400" dirty="0"/>
          </a:p>
        </p:txBody>
      </p:sp>
      <p:sp>
        <p:nvSpPr>
          <p:cNvPr id="279" name="Oval 278"/>
          <p:cNvSpPr/>
          <p:nvPr/>
        </p:nvSpPr>
        <p:spPr>
          <a:xfrm>
            <a:off x="8600198" y="1209054"/>
            <a:ext cx="1425045"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280" name="Rectangle 279"/>
          <p:cNvSpPr/>
          <p:nvPr/>
        </p:nvSpPr>
        <p:spPr>
          <a:xfrm>
            <a:off x="8600199" y="1281062"/>
            <a:ext cx="1313180" cy="307777"/>
          </a:xfrm>
          <a:prstGeom prst="rect">
            <a:avLst/>
          </a:prstGeom>
        </p:spPr>
        <p:txBody>
          <a:bodyPr wrap="none">
            <a:spAutoFit/>
          </a:bodyPr>
          <a:lstStyle/>
          <a:p>
            <a:r>
              <a:rPr lang="da-DK" sz="1400" dirty="0"/>
              <a:t>serv254870550</a:t>
            </a:r>
            <a:endParaRPr lang="nn-NO" sz="1400" dirty="0"/>
          </a:p>
        </p:txBody>
      </p:sp>
      <p:cxnSp>
        <p:nvCxnSpPr>
          <p:cNvPr id="281" name="Straight Arrow Connector 280"/>
          <p:cNvCxnSpPr>
            <a:stCxn id="265" idx="4"/>
          </p:cNvCxnSpPr>
          <p:nvPr/>
        </p:nvCxnSpPr>
        <p:spPr>
          <a:xfrm flipH="1">
            <a:off x="5585606" y="344958"/>
            <a:ext cx="1519461" cy="50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a:stCxn id="265" idx="4"/>
          </p:cNvCxnSpPr>
          <p:nvPr/>
        </p:nvCxnSpPr>
        <p:spPr>
          <a:xfrm flipH="1">
            <a:off x="6765140" y="344958"/>
            <a:ext cx="339927" cy="936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p:nvPr/>
        </p:nvCxnSpPr>
        <p:spPr>
          <a:xfrm flipH="1">
            <a:off x="2010303" y="1065038"/>
            <a:ext cx="986588" cy="2160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5" name="Oval 284"/>
          <p:cNvSpPr/>
          <p:nvPr/>
        </p:nvSpPr>
        <p:spPr>
          <a:xfrm>
            <a:off x="7321091" y="2488224"/>
            <a:ext cx="1513948" cy="478995"/>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286" name="Rectangle 285"/>
          <p:cNvSpPr/>
          <p:nvPr/>
        </p:nvSpPr>
        <p:spPr>
          <a:xfrm>
            <a:off x="7321091" y="2606522"/>
            <a:ext cx="1404552" cy="307777"/>
          </a:xfrm>
          <a:prstGeom prst="rect">
            <a:avLst/>
          </a:prstGeom>
        </p:spPr>
        <p:txBody>
          <a:bodyPr wrap="none">
            <a:spAutoFit/>
          </a:bodyPr>
          <a:lstStyle/>
          <a:p>
            <a:r>
              <a:rPr lang="is-IS" sz="1400" dirty="0"/>
              <a:t>serv1016986607</a:t>
            </a:r>
            <a:endParaRPr lang="nn-NO" sz="1400" dirty="0"/>
          </a:p>
        </p:txBody>
      </p:sp>
      <p:sp>
        <p:nvSpPr>
          <p:cNvPr id="287" name="Oval 286"/>
          <p:cNvSpPr/>
          <p:nvPr/>
        </p:nvSpPr>
        <p:spPr>
          <a:xfrm>
            <a:off x="7218935" y="849014"/>
            <a:ext cx="1326292"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288" name="Rectangle 287"/>
          <p:cNvSpPr/>
          <p:nvPr/>
        </p:nvSpPr>
        <p:spPr>
          <a:xfrm>
            <a:off x="7232046" y="902853"/>
            <a:ext cx="1221809" cy="523220"/>
          </a:xfrm>
          <a:prstGeom prst="rect">
            <a:avLst/>
          </a:prstGeom>
        </p:spPr>
        <p:txBody>
          <a:bodyPr wrap="none">
            <a:spAutoFit/>
          </a:bodyPr>
          <a:lstStyle/>
          <a:p>
            <a:r>
              <a:rPr lang="is-IS" sz="1400" dirty="0"/>
              <a:t>serv46573851</a:t>
            </a:r>
            <a:endParaRPr lang="nn-NO" sz="1400" dirty="0"/>
          </a:p>
          <a:p>
            <a:endParaRPr lang="nn-NO" sz="1400" dirty="0"/>
          </a:p>
        </p:txBody>
      </p:sp>
      <p:sp>
        <p:nvSpPr>
          <p:cNvPr id="289" name="Oval 288"/>
          <p:cNvSpPr/>
          <p:nvPr/>
        </p:nvSpPr>
        <p:spPr>
          <a:xfrm>
            <a:off x="5935903" y="2217166"/>
            <a:ext cx="1385188"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290" name="Rectangle 289"/>
          <p:cNvSpPr/>
          <p:nvPr/>
        </p:nvSpPr>
        <p:spPr>
          <a:xfrm>
            <a:off x="5940152" y="2289174"/>
            <a:ext cx="1313180" cy="307777"/>
          </a:xfrm>
          <a:prstGeom prst="rect">
            <a:avLst/>
          </a:prstGeom>
        </p:spPr>
        <p:txBody>
          <a:bodyPr wrap="none">
            <a:spAutoFit/>
          </a:bodyPr>
          <a:lstStyle/>
          <a:p>
            <a:r>
              <a:rPr lang="cs-CZ" sz="1400" dirty="0"/>
              <a:t>serv185438317</a:t>
            </a:r>
            <a:endParaRPr lang="nn-NO" sz="1400" dirty="0"/>
          </a:p>
        </p:txBody>
      </p:sp>
      <p:cxnSp>
        <p:nvCxnSpPr>
          <p:cNvPr id="292" name="Straight Arrow Connector 291"/>
          <p:cNvCxnSpPr>
            <a:stCxn id="265" idx="4"/>
          </p:cNvCxnSpPr>
          <p:nvPr/>
        </p:nvCxnSpPr>
        <p:spPr>
          <a:xfrm>
            <a:off x="7105067" y="344958"/>
            <a:ext cx="777014" cy="50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flipH="1">
            <a:off x="6628497" y="1713110"/>
            <a:ext cx="136643" cy="5040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6628497" y="1281062"/>
            <a:ext cx="1253584" cy="936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5585606" y="1281062"/>
            <a:ext cx="1042891" cy="936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6" name="Oval 295"/>
          <p:cNvSpPr/>
          <p:nvPr/>
        </p:nvSpPr>
        <p:spPr>
          <a:xfrm>
            <a:off x="5952938" y="2937246"/>
            <a:ext cx="1524225" cy="432048"/>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sz="1600" dirty="0">
              <a:ln>
                <a:solidFill>
                  <a:schemeClr val="tx1"/>
                </a:solidFill>
              </a:ln>
              <a:solidFill>
                <a:schemeClr val="tx1"/>
              </a:solidFill>
            </a:endParaRPr>
          </a:p>
        </p:txBody>
      </p:sp>
      <p:sp>
        <p:nvSpPr>
          <p:cNvPr id="297" name="Rectangle 296"/>
          <p:cNvSpPr/>
          <p:nvPr/>
        </p:nvSpPr>
        <p:spPr>
          <a:xfrm>
            <a:off x="5940152" y="3009254"/>
            <a:ext cx="1404552" cy="307777"/>
          </a:xfrm>
          <a:prstGeom prst="rect">
            <a:avLst/>
          </a:prstGeom>
        </p:spPr>
        <p:txBody>
          <a:bodyPr wrap="none">
            <a:spAutoFit/>
          </a:bodyPr>
          <a:lstStyle/>
          <a:p>
            <a:r>
              <a:rPr lang="is-IS" sz="1400" dirty="0">
                <a:solidFill>
                  <a:srgbClr val="374ADD"/>
                </a:solidFill>
              </a:rPr>
              <a:t>serv1640238160</a:t>
            </a:r>
            <a:endParaRPr lang="nn-NO" sz="1400" dirty="0">
              <a:solidFill>
                <a:srgbClr val="374ADD"/>
              </a:solidFill>
            </a:endParaRPr>
          </a:p>
        </p:txBody>
      </p:sp>
      <p:cxnSp>
        <p:nvCxnSpPr>
          <p:cNvPr id="299" name="Straight Arrow Connector 298"/>
          <p:cNvCxnSpPr/>
          <p:nvPr/>
        </p:nvCxnSpPr>
        <p:spPr>
          <a:xfrm flipH="1">
            <a:off x="6627333" y="2649214"/>
            <a:ext cx="1164" cy="288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a:endCxn id="267" idx="0"/>
          </p:cNvCxnSpPr>
          <p:nvPr/>
        </p:nvCxnSpPr>
        <p:spPr>
          <a:xfrm flipH="1">
            <a:off x="6601011" y="3369294"/>
            <a:ext cx="26322" cy="3600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a:endCxn id="267" idx="0"/>
          </p:cNvCxnSpPr>
          <p:nvPr/>
        </p:nvCxnSpPr>
        <p:spPr>
          <a:xfrm>
            <a:off x="2010303" y="1713110"/>
            <a:ext cx="4590708" cy="20162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a:stCxn id="262" idx="4"/>
            <a:endCxn id="279" idx="0"/>
          </p:cNvCxnSpPr>
          <p:nvPr/>
        </p:nvCxnSpPr>
        <p:spPr>
          <a:xfrm>
            <a:off x="7105067" y="344958"/>
            <a:ext cx="2207654" cy="864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a:stCxn id="279" idx="4"/>
            <a:endCxn id="285" idx="0"/>
          </p:cNvCxnSpPr>
          <p:nvPr/>
        </p:nvCxnSpPr>
        <p:spPr>
          <a:xfrm flipH="1">
            <a:off x="8078065" y="1641102"/>
            <a:ext cx="1234656" cy="8471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285" idx="4"/>
          </p:cNvCxnSpPr>
          <p:nvPr/>
        </p:nvCxnSpPr>
        <p:spPr>
          <a:xfrm flipH="1">
            <a:off x="6601011" y="2967219"/>
            <a:ext cx="1477054" cy="7621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0" name="TextBox 319"/>
          <p:cNvSpPr txBox="1"/>
          <p:nvPr/>
        </p:nvSpPr>
        <p:spPr>
          <a:xfrm>
            <a:off x="7087222" y="5295959"/>
            <a:ext cx="706582" cy="338554"/>
          </a:xfrm>
          <a:prstGeom prst="rect">
            <a:avLst/>
          </a:prstGeom>
          <a:noFill/>
        </p:spPr>
        <p:txBody>
          <a:bodyPr wrap="square" rtlCol="0">
            <a:spAutoFit/>
          </a:bodyPr>
          <a:lstStyle/>
          <a:p>
            <a:r>
              <a:rPr lang="en-US" sz="1600" smtClean="0">
                <a:solidFill>
                  <a:srgbClr val="FF0000"/>
                </a:solidFill>
              </a:rPr>
              <a:t>link1</a:t>
            </a:r>
            <a:endParaRPr lang="en-NZ" sz="1600" dirty="0">
              <a:solidFill>
                <a:srgbClr val="FF0000"/>
              </a:solidFill>
            </a:endParaRPr>
          </a:p>
        </p:txBody>
      </p:sp>
      <p:sp>
        <p:nvSpPr>
          <p:cNvPr id="321" name="TextBox 320"/>
          <p:cNvSpPr txBox="1"/>
          <p:nvPr/>
        </p:nvSpPr>
        <p:spPr>
          <a:xfrm>
            <a:off x="7261388" y="6546830"/>
            <a:ext cx="622980" cy="338554"/>
          </a:xfrm>
          <a:prstGeom prst="rect">
            <a:avLst/>
          </a:prstGeom>
          <a:noFill/>
        </p:spPr>
        <p:txBody>
          <a:bodyPr wrap="square" rtlCol="0">
            <a:spAutoFit/>
          </a:bodyPr>
          <a:lstStyle/>
          <a:p>
            <a:r>
              <a:rPr lang="en-US" sz="1600" smtClean="0">
                <a:solidFill>
                  <a:srgbClr val="FF0000"/>
                </a:solidFill>
              </a:rPr>
              <a:t>link2</a:t>
            </a:r>
            <a:endParaRPr lang="en-NZ" sz="1600" dirty="0">
              <a:solidFill>
                <a:srgbClr val="FF0000"/>
              </a:solidFill>
            </a:endParaRPr>
          </a:p>
        </p:txBody>
      </p:sp>
      <p:sp>
        <p:nvSpPr>
          <p:cNvPr id="322" name="TextBox 321"/>
          <p:cNvSpPr txBox="1"/>
          <p:nvPr/>
        </p:nvSpPr>
        <p:spPr>
          <a:xfrm>
            <a:off x="6677090" y="7420861"/>
            <a:ext cx="856568" cy="338554"/>
          </a:xfrm>
          <a:prstGeom prst="rect">
            <a:avLst/>
          </a:prstGeom>
          <a:noFill/>
        </p:spPr>
        <p:txBody>
          <a:bodyPr wrap="square" rtlCol="0">
            <a:spAutoFit/>
          </a:bodyPr>
          <a:lstStyle/>
          <a:p>
            <a:r>
              <a:rPr lang="en-US" sz="1600" smtClean="0">
                <a:solidFill>
                  <a:srgbClr val="FF0000"/>
                </a:solidFill>
              </a:rPr>
              <a:t>link3</a:t>
            </a:r>
            <a:endParaRPr lang="en-NZ" sz="1600" dirty="0">
              <a:solidFill>
                <a:srgbClr val="FF0000"/>
              </a:solidFill>
            </a:endParaRPr>
          </a:p>
        </p:txBody>
      </p:sp>
      <p:sp>
        <p:nvSpPr>
          <p:cNvPr id="323" name="TextBox 322"/>
          <p:cNvSpPr txBox="1"/>
          <p:nvPr/>
        </p:nvSpPr>
        <p:spPr>
          <a:xfrm>
            <a:off x="6585515" y="8165134"/>
            <a:ext cx="685055" cy="338554"/>
          </a:xfrm>
          <a:prstGeom prst="rect">
            <a:avLst/>
          </a:prstGeom>
          <a:noFill/>
        </p:spPr>
        <p:txBody>
          <a:bodyPr wrap="square" rtlCol="0">
            <a:spAutoFit/>
          </a:bodyPr>
          <a:lstStyle/>
          <a:p>
            <a:r>
              <a:rPr lang="en-US" sz="1600" dirty="0" smtClean="0">
                <a:solidFill>
                  <a:srgbClr val="FF0000"/>
                </a:solidFill>
              </a:rPr>
              <a:t>link4</a:t>
            </a:r>
            <a:endParaRPr lang="en-NZ" sz="1600" dirty="0">
              <a:solidFill>
                <a:srgbClr val="FF0000"/>
              </a:solidFill>
            </a:endParaRPr>
          </a:p>
        </p:txBody>
      </p:sp>
      <p:sp>
        <p:nvSpPr>
          <p:cNvPr id="324" name="TextBox 323"/>
          <p:cNvSpPr txBox="1"/>
          <p:nvPr/>
        </p:nvSpPr>
        <p:spPr>
          <a:xfrm>
            <a:off x="7092280" y="501203"/>
            <a:ext cx="813414" cy="338554"/>
          </a:xfrm>
          <a:prstGeom prst="rect">
            <a:avLst/>
          </a:prstGeom>
          <a:noFill/>
        </p:spPr>
        <p:txBody>
          <a:bodyPr wrap="square" rtlCol="0">
            <a:spAutoFit/>
          </a:bodyPr>
          <a:lstStyle/>
          <a:p>
            <a:r>
              <a:rPr lang="en-US" sz="1600" smtClean="0"/>
              <a:t>link1</a:t>
            </a:r>
            <a:endParaRPr lang="en-NZ" sz="1600" dirty="0"/>
          </a:p>
        </p:txBody>
      </p:sp>
      <p:sp>
        <p:nvSpPr>
          <p:cNvPr id="325" name="TextBox 324"/>
          <p:cNvSpPr txBox="1"/>
          <p:nvPr/>
        </p:nvSpPr>
        <p:spPr>
          <a:xfrm>
            <a:off x="7239220" y="1626588"/>
            <a:ext cx="613413" cy="338554"/>
          </a:xfrm>
          <a:prstGeom prst="rect">
            <a:avLst/>
          </a:prstGeom>
          <a:noFill/>
        </p:spPr>
        <p:txBody>
          <a:bodyPr wrap="square" rtlCol="0">
            <a:spAutoFit/>
          </a:bodyPr>
          <a:lstStyle/>
          <a:p>
            <a:r>
              <a:rPr lang="en-US" sz="1600" smtClean="0"/>
              <a:t>link2</a:t>
            </a:r>
            <a:endParaRPr lang="en-NZ" sz="1600" dirty="0"/>
          </a:p>
        </p:txBody>
      </p:sp>
      <p:sp>
        <p:nvSpPr>
          <p:cNvPr id="326" name="TextBox 325"/>
          <p:cNvSpPr txBox="1"/>
          <p:nvPr/>
        </p:nvSpPr>
        <p:spPr>
          <a:xfrm>
            <a:off x="6631788" y="2618437"/>
            <a:ext cx="773117" cy="338554"/>
          </a:xfrm>
          <a:prstGeom prst="rect">
            <a:avLst/>
          </a:prstGeom>
          <a:noFill/>
        </p:spPr>
        <p:txBody>
          <a:bodyPr wrap="square" rtlCol="0">
            <a:spAutoFit/>
          </a:bodyPr>
          <a:lstStyle/>
          <a:p>
            <a:r>
              <a:rPr lang="en-US" sz="1600" dirty="0" smtClean="0"/>
              <a:t>link3</a:t>
            </a:r>
            <a:endParaRPr lang="en-NZ" sz="1600" dirty="0"/>
          </a:p>
        </p:txBody>
      </p:sp>
      <p:sp>
        <p:nvSpPr>
          <p:cNvPr id="327" name="TextBox 326"/>
          <p:cNvSpPr txBox="1"/>
          <p:nvPr/>
        </p:nvSpPr>
        <p:spPr>
          <a:xfrm>
            <a:off x="6516216" y="3356992"/>
            <a:ext cx="628001" cy="338554"/>
          </a:xfrm>
          <a:prstGeom prst="rect">
            <a:avLst/>
          </a:prstGeom>
          <a:noFill/>
        </p:spPr>
        <p:txBody>
          <a:bodyPr wrap="square" rtlCol="0">
            <a:spAutoFit/>
          </a:bodyPr>
          <a:lstStyle/>
          <a:p>
            <a:r>
              <a:rPr lang="en-US" sz="1600" smtClean="0"/>
              <a:t>link4</a:t>
            </a:r>
            <a:endParaRPr lang="en-NZ" sz="1600" dirty="0"/>
          </a:p>
        </p:txBody>
      </p:sp>
      <mc:AlternateContent xmlns:mc="http://schemas.openxmlformats.org/markup-compatibility/2006" xmlns:a14="http://schemas.microsoft.com/office/drawing/2010/main">
        <mc:Choice Requires="a14">
          <p:sp>
            <p:nvSpPr>
              <p:cNvPr id="2" name="TextBox 1"/>
              <p:cNvSpPr txBox="1"/>
              <p:nvPr/>
            </p:nvSpPr>
            <p:spPr>
              <a:xfrm>
                <a:off x="1307835" y="-55732"/>
                <a:ext cx="1121537" cy="369332"/>
              </a:xfrm>
              <a:prstGeom prst="rect">
                <a:avLst/>
              </a:prstGeom>
              <a:noFill/>
            </p:spPr>
            <p:txBody>
              <a:bodyPr wrap="square" rtlCol="0">
                <a:spAutoFit/>
              </a:bodyPr>
              <a:lstStyle/>
              <a:p>
                <a:r>
                  <a:rPr lang="en-US" dirty="0" smtClean="0"/>
                  <a:t>(1)   </a:t>
                </a:r>
                <a14:m>
                  <m:oMath xmlns:m="http://schemas.openxmlformats.org/officeDocument/2006/math">
                    <m:sSub>
                      <m:sSubPr>
                        <m:ctrlPr>
                          <a:rPr lang="en-US" i="1" smtClean="0">
                            <a:latin typeface="Cambria Math" charset="0"/>
                          </a:rPr>
                        </m:ctrlPr>
                      </m:sSubPr>
                      <m:e>
                        <m:r>
                          <a:rPr lang="en-AU" b="0" i="1" smtClean="0">
                            <a:latin typeface="Cambria Math" charset="0"/>
                          </a:rPr>
                          <m:t>𝑊𝐺</m:t>
                        </m:r>
                      </m:e>
                      <m:sub>
                        <m:r>
                          <a:rPr lang="en-AU" b="0" i="1" smtClean="0">
                            <a:latin typeface="Cambria Math" charset="0"/>
                          </a:rPr>
                          <m:t>1</m:t>
                        </m:r>
                      </m:sub>
                    </m:sSub>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307835" y="-55732"/>
                <a:ext cx="1121537" cy="369332"/>
              </a:xfrm>
              <a:prstGeom prst="rect">
                <a:avLst/>
              </a:prstGeom>
              <a:blipFill rotWithShape="0">
                <a:blip r:embed="rId3"/>
                <a:stretch>
                  <a:fillRect l="-4891"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1307835" y="4204695"/>
                <a:ext cx="1121537" cy="369332"/>
              </a:xfrm>
              <a:prstGeom prst="rect">
                <a:avLst/>
              </a:prstGeom>
              <a:noFill/>
            </p:spPr>
            <p:txBody>
              <a:bodyPr wrap="square" rtlCol="0">
                <a:spAutoFit/>
              </a:bodyPr>
              <a:lstStyle/>
              <a:p>
                <a:r>
                  <a:rPr lang="en-US" dirty="0" smtClean="0"/>
                  <a:t>(2)   </a:t>
                </a:r>
                <a14:m>
                  <m:oMath xmlns:m="http://schemas.openxmlformats.org/officeDocument/2006/math">
                    <m:sSub>
                      <m:sSubPr>
                        <m:ctrlPr>
                          <a:rPr lang="en-US" i="1">
                            <a:latin typeface="Cambria Math" charset="0"/>
                          </a:rPr>
                        </m:ctrlPr>
                      </m:sSubPr>
                      <m:e>
                        <m:r>
                          <a:rPr lang="en-AU" i="1">
                            <a:latin typeface="Cambria Math" charset="0"/>
                          </a:rPr>
                          <m:t>𝑊𝐺</m:t>
                        </m:r>
                      </m:e>
                      <m:sub>
                        <m:r>
                          <a:rPr lang="en-AU" b="0" i="1" smtClean="0">
                            <a:latin typeface="Cambria Math" charset="0"/>
                          </a:rPr>
                          <m:t>2</m:t>
                        </m:r>
                      </m:sub>
                    </m:sSub>
                  </m:oMath>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1307835" y="4204695"/>
                <a:ext cx="1121537" cy="369332"/>
              </a:xfrm>
              <a:prstGeom prst="rect">
                <a:avLst/>
              </a:prstGeom>
              <a:blipFill rotWithShape="0">
                <a:blip r:embed="rId4"/>
                <a:stretch>
                  <a:fillRect l="-4891" t="-10000" b="-26667"/>
                </a:stretch>
              </a:blipFill>
            </p:spPr>
            <p:txBody>
              <a:bodyPr/>
              <a:lstStyle/>
              <a:p>
                <a:r>
                  <a:rPr lang="en-US">
                    <a:noFill/>
                  </a:rPr>
                  <a:t> </a:t>
                </a:r>
              </a:p>
            </p:txBody>
          </p:sp>
        </mc:Fallback>
      </mc:AlternateContent>
      <p:sp>
        <p:nvSpPr>
          <p:cNvPr id="100" name="TextBox 99"/>
          <p:cNvSpPr txBox="1"/>
          <p:nvPr/>
        </p:nvSpPr>
        <p:spPr>
          <a:xfrm>
            <a:off x="9596716" y="-24374"/>
            <a:ext cx="1121537" cy="369332"/>
          </a:xfrm>
          <a:prstGeom prst="rect">
            <a:avLst/>
          </a:prstGeom>
          <a:noFill/>
        </p:spPr>
        <p:txBody>
          <a:bodyPr wrap="square" rtlCol="0">
            <a:spAutoFit/>
          </a:bodyPr>
          <a:lstStyle/>
          <a:p>
            <a:r>
              <a:rPr lang="en-US" dirty="0" smtClean="0"/>
              <a:t>(3)</a:t>
            </a:r>
            <a:endParaRPr lang="en-US" dirty="0"/>
          </a:p>
        </p:txBody>
      </p:sp>
      <mc:AlternateContent xmlns:mc="http://schemas.openxmlformats.org/markup-compatibility/2006" xmlns:a14="http://schemas.microsoft.com/office/drawing/2010/main">
        <mc:Choice Requires="a14">
          <p:graphicFrame>
            <p:nvGraphicFramePr>
              <p:cNvPr id="102" name="Table 101"/>
              <p:cNvGraphicFramePr>
                <a:graphicFrameLocks noGrp="1"/>
              </p:cNvGraphicFramePr>
              <p:nvPr>
                <p:extLst>
                  <p:ext uri="{D42A27DB-BD31-4B8C-83A1-F6EECF244321}">
                    <p14:modId xmlns:p14="http://schemas.microsoft.com/office/powerpoint/2010/main" val="268254077"/>
                  </p:ext>
                </p:extLst>
              </p:nvPr>
            </p:nvGraphicFramePr>
            <p:xfrm>
              <a:off x="10116616" y="64802"/>
              <a:ext cx="5082860" cy="3802086"/>
            </p:xfrm>
            <a:graphic>
              <a:graphicData uri="http://schemas.openxmlformats.org/drawingml/2006/table">
                <a:tbl>
                  <a:tblPr firstRow="1" bandRow="1">
                    <a:tableStyleId>{5940675A-B579-460E-94D1-54222C63F5DA}</a:tableStyleId>
                  </a:tblPr>
                  <a:tblGrid>
                    <a:gridCol w="1152128"/>
                    <a:gridCol w="1368152"/>
                    <a:gridCol w="1296144"/>
                    <a:gridCol w="1266436"/>
                  </a:tblGrid>
                  <a:tr h="557010">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charset="0"/>
                                      </a:rPr>
                                    </m:ctrlPr>
                                  </m:sSubPr>
                                  <m:e>
                                    <m:r>
                                      <a:rPr lang="en-AU" sz="2000" i="1" smtClean="0">
                                        <a:latin typeface="Cambria Math" charset="0"/>
                                        <a:ea typeface="Cambria Math" charset="0"/>
                                        <a:cs typeface="Cambria Math" charset="0"/>
                                      </a:rPr>
                                      <m:t>𝒢</m:t>
                                    </m:r>
                                  </m:e>
                                  <m:sub>
                                    <m:r>
                                      <a:rPr lang="en-AU" sz="2000" b="0" i="1" smtClean="0">
                                        <a:latin typeface="Cambria Math" charset="0"/>
                                      </a:rPr>
                                      <m:t>1</m:t>
                                    </m:r>
                                  </m:sub>
                                </m:sSub>
                              </m:oMath>
                            </m:oMathPara>
                          </a14:m>
                          <a:endParaRPr lang="en-US"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latin typeface="Cambria Math" charset="0"/>
                                      </a:rPr>
                                    </m:ctrlPr>
                                  </m:sSubPr>
                                  <m:e>
                                    <m:r>
                                      <a:rPr lang="en-AU" sz="2000" i="1" smtClean="0">
                                        <a:latin typeface="Cambria Math" charset="0"/>
                                        <a:ea typeface="Cambria Math" charset="0"/>
                                        <a:cs typeface="Cambria Math" charset="0"/>
                                      </a:rPr>
                                      <m:t>𝒢</m:t>
                                    </m:r>
                                  </m:e>
                                  <m:sub>
                                    <m:r>
                                      <a:rPr lang="en-AU" sz="2000" b="0" i="1" smtClean="0">
                                        <a:latin typeface="Cambria Math" charset="0"/>
                                      </a:rPr>
                                      <m:t>2</m:t>
                                    </m:r>
                                  </m:sub>
                                </m:sSub>
                              </m:oMath>
                            </m:oMathPara>
                          </a14:m>
                          <a:endParaRPr lang="en-US" sz="2000" dirty="0"/>
                        </a:p>
                      </a:txBody>
                      <a:tcPr/>
                    </a:tc>
                    <a:tc>
                      <a:txBody>
                        <a:bodyPr/>
                        <a:lstStyle/>
                        <a:p>
                          <a:pPr algn="ctr"/>
                          <a:r>
                            <a:rPr lang="en-US" sz="2000" dirty="0" smtClean="0"/>
                            <a:t>𝚫Q</a:t>
                          </a:r>
                          <a:endParaRPr lang="en-US" sz="2000" dirty="0"/>
                        </a:p>
                      </a:txBody>
                      <a:tcPr/>
                    </a:tc>
                  </a:tr>
                  <a:tr h="5408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charset="0"/>
                                  </a:rPr>
                                  <m:t>𝑆𝑀</m:t>
                                </m:r>
                              </m:oMath>
                            </m:oMathPara>
                          </a14:m>
                          <a:endParaRPr lang="en-US" sz="2400" dirty="0"/>
                        </a:p>
                      </a:txBody>
                      <a:tcPr/>
                    </a:tc>
                    <a:tc>
                      <a:txBody>
                        <a:bodyPr/>
                        <a:lstStyle/>
                        <a:p>
                          <a:pPr algn="ctr"/>
                          <a:r>
                            <a:rPr lang="en-US" sz="2000" dirty="0" smtClean="0"/>
                            <a:t>0.6679</a:t>
                          </a:r>
                          <a:endParaRPr lang="en-US" sz="2000" dirty="0"/>
                        </a:p>
                      </a:txBody>
                      <a:tcPr/>
                    </a:tc>
                    <a:tc>
                      <a:txBody>
                        <a:bodyPr/>
                        <a:lstStyle/>
                        <a:p>
                          <a:pPr algn="ctr"/>
                          <a:r>
                            <a:rPr lang="en-US" sz="2000" dirty="0" smtClean="0"/>
                            <a:t>0.8143</a:t>
                          </a:r>
                          <a:endParaRPr lang="en-US" sz="2000" dirty="0"/>
                        </a:p>
                      </a:txBody>
                      <a:tcPr/>
                    </a:tc>
                    <a:tc>
                      <a:txBody>
                        <a:bodyPr/>
                        <a:lstStyle/>
                        <a:p>
                          <a:pPr algn="ctr"/>
                          <a:r>
                            <a:rPr lang="en-US" sz="2000" dirty="0" smtClean="0"/>
                            <a:t>+0.1467</a:t>
                          </a:r>
                          <a:endParaRPr lang="en-US" sz="2000" dirty="0"/>
                        </a:p>
                      </a:txBody>
                      <a:tcPr/>
                    </a:tc>
                  </a:tr>
                  <a:tr h="540846">
                    <a:tc>
                      <a:txBody>
                        <a:bodyPr/>
                        <a:lstStyle/>
                        <a:p>
                          <a:pPr algn="ctr"/>
                          <a14:m>
                            <m:oMathPara xmlns:m="http://schemas.openxmlformats.org/officeDocument/2006/math">
                              <m:oMathParaPr>
                                <m:jc m:val="centerGroup"/>
                              </m:oMathParaPr>
                              <m:oMath xmlns:m="http://schemas.openxmlformats.org/officeDocument/2006/math">
                                <m:r>
                                  <a:rPr lang="en-AU" sz="2400" b="0" i="1" smtClean="0">
                                    <a:latin typeface="Cambria Math" charset="0"/>
                                  </a:rPr>
                                  <m:t>𝑄𝑜𝑆</m:t>
                                </m:r>
                              </m:oMath>
                            </m:oMathPara>
                          </a14:m>
                          <a:endParaRPr lang="en-US" sz="2400" dirty="0"/>
                        </a:p>
                      </a:txBody>
                      <a:tcPr/>
                    </a:tc>
                    <a:tc>
                      <a:txBody>
                        <a:bodyPr/>
                        <a:lstStyle/>
                        <a:p>
                          <a:pPr algn="ctr"/>
                          <a:r>
                            <a:rPr lang="en-US" sz="2000" dirty="0" smtClean="0"/>
                            <a:t>0.4949</a:t>
                          </a:r>
                          <a:endParaRPr lang="en-US" sz="2000" dirty="0"/>
                        </a:p>
                      </a:txBody>
                      <a:tcPr/>
                    </a:tc>
                    <a:tc>
                      <a:txBody>
                        <a:bodyPr/>
                        <a:lstStyle/>
                        <a:p>
                          <a:pPr algn="ctr"/>
                          <a:r>
                            <a:rPr lang="en-US" sz="2000" dirty="0" smtClean="0"/>
                            <a:t>0.4915</a:t>
                          </a:r>
                          <a:endParaRPr lang="en-US" sz="2000" dirty="0"/>
                        </a:p>
                      </a:txBody>
                      <a:tcPr/>
                    </a:tc>
                    <a:tc>
                      <a:txBody>
                        <a:bodyPr/>
                        <a:lstStyle/>
                        <a:p>
                          <a:pPr algn="ctr"/>
                          <a:r>
                            <a:rPr lang="en-US" sz="2000" dirty="0" smtClean="0"/>
                            <a:t>-0.0034</a:t>
                          </a:r>
                          <a:endParaRPr lang="en-US" sz="2000" dirty="0"/>
                        </a:p>
                      </a:txBody>
                      <a:tcPr/>
                    </a:tc>
                  </a:tr>
                  <a:tr h="540846">
                    <a:tc>
                      <a:txBody>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𝑠𝑚</m:t>
                                    </m:r>
                                  </m:e>
                                  <m:sub>
                                    <m:sSub>
                                      <m:sSubPr>
                                        <m:ctrlPr>
                                          <a:rPr lang="en-US" sz="2400" i="1" smtClean="0">
                                            <a:latin typeface="Cambria Math" charset="0"/>
                                          </a:rPr>
                                        </m:ctrlPr>
                                      </m:sSubPr>
                                      <m:e>
                                        <m:r>
                                          <a:rPr lang="en-US" sz="2400" b="0" i="1" smtClean="0">
                                            <a:latin typeface="Cambria Math" charset="0"/>
                                          </a:rPr>
                                          <m:t>𝑙𝑖𝑛𝑘</m:t>
                                        </m:r>
                                      </m:e>
                                      <m:sub>
                                        <m:r>
                                          <a:rPr lang="en-AU" sz="2400" smtClean="0">
                                            <a:latin typeface="Cambria Math" charset="0"/>
                                          </a:rPr>
                                          <m:t>1</m:t>
                                        </m:r>
                                      </m:sub>
                                    </m:sSub>
                                  </m:sub>
                                </m:sSub>
                              </m:oMath>
                            </m:oMathPara>
                          </a14:m>
                          <a:endParaRPr lang="en-US" sz="24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r>
                  <a:tr h="540846">
                    <a:tc>
                      <a:txBody>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𝑠𝑚</m:t>
                                    </m:r>
                                  </m:e>
                                  <m:sub>
                                    <m:sSub>
                                      <m:sSubPr>
                                        <m:ctrlPr>
                                          <a:rPr lang="en-US" sz="2400" i="1" smtClean="0">
                                            <a:latin typeface="Cambria Math" charset="0"/>
                                          </a:rPr>
                                        </m:ctrlPr>
                                      </m:sSubPr>
                                      <m:e>
                                        <m:r>
                                          <a:rPr lang="en-US" sz="2400" b="0" i="1" smtClean="0">
                                            <a:latin typeface="Cambria Math" charset="0"/>
                                          </a:rPr>
                                          <m:t>𝑙𝑖𝑛𝑘</m:t>
                                        </m:r>
                                      </m:e>
                                      <m:sub>
                                        <m:r>
                                          <a:rPr lang="en-AU" sz="2400" b="0" i="0" smtClean="0">
                                            <a:latin typeface="Cambria Math" charset="0"/>
                                          </a:rPr>
                                          <m:t>2</m:t>
                                        </m:r>
                                      </m:sub>
                                    </m:sSub>
                                  </m:sub>
                                </m:sSub>
                              </m:oMath>
                            </m:oMathPara>
                          </a14:m>
                          <a:endParaRPr lang="en-US" sz="2400" dirty="0"/>
                        </a:p>
                      </a:txBody>
                      <a:tcPr/>
                    </a:tc>
                    <a:tc>
                      <a:txBody>
                        <a:bodyPr/>
                        <a:lstStyle/>
                        <a:p>
                          <a:pPr algn="ctr"/>
                          <a:r>
                            <a:rPr lang="en-US" sz="2000" dirty="0" smtClean="0"/>
                            <a:t>0.8366</a:t>
                          </a:r>
                          <a:endParaRPr lang="en-US" sz="2000" dirty="0"/>
                        </a:p>
                      </a:txBody>
                      <a:tcPr/>
                    </a:tc>
                    <a:tc>
                      <a:txBody>
                        <a:bodyPr/>
                        <a:lstStyle/>
                        <a:p>
                          <a:pPr algn="ctr"/>
                          <a:r>
                            <a:rPr lang="en-US" sz="2000" dirty="0" smtClean="0"/>
                            <a:t>0.9399</a:t>
                          </a:r>
                          <a:endParaRPr lang="en-US" sz="2000" dirty="0"/>
                        </a:p>
                      </a:txBody>
                      <a:tcPr/>
                    </a:tc>
                    <a:tc>
                      <a:txBody>
                        <a:bodyPr/>
                        <a:lstStyle/>
                        <a:p>
                          <a:pPr algn="ctr"/>
                          <a:r>
                            <a:rPr lang="en-US" sz="2000" dirty="0" smtClean="0"/>
                            <a:t>+0.1033</a:t>
                          </a:r>
                          <a:endParaRPr lang="en-US" sz="2000" dirty="0"/>
                        </a:p>
                      </a:txBody>
                      <a:tcPr/>
                    </a:tc>
                  </a:tr>
                  <a:tr h="540846">
                    <a:tc>
                      <a:txBody>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𝑠𝑚</m:t>
                                    </m:r>
                                  </m:e>
                                  <m:sub>
                                    <m:sSub>
                                      <m:sSubPr>
                                        <m:ctrlPr>
                                          <a:rPr lang="en-US" sz="2400" i="1" smtClean="0">
                                            <a:latin typeface="Cambria Math" charset="0"/>
                                          </a:rPr>
                                        </m:ctrlPr>
                                      </m:sSubPr>
                                      <m:e>
                                        <m:r>
                                          <a:rPr lang="en-US" sz="2400" b="0" i="1" smtClean="0">
                                            <a:latin typeface="Cambria Math" charset="0"/>
                                          </a:rPr>
                                          <m:t>𝑙𝑖𝑛𝑘</m:t>
                                        </m:r>
                                      </m:e>
                                      <m:sub>
                                        <m:r>
                                          <a:rPr lang="en-AU" sz="2400" b="0" i="0" smtClean="0">
                                            <a:latin typeface="Cambria Math" charset="0"/>
                                          </a:rPr>
                                          <m:t>3</m:t>
                                        </m:r>
                                      </m:sub>
                                    </m:sSub>
                                  </m:sub>
                                </m:sSub>
                              </m:oMath>
                            </m:oMathPara>
                          </a14:m>
                          <a:endParaRPr lang="en-US" sz="2400" dirty="0"/>
                        </a:p>
                      </a:txBody>
                      <a:tcPr/>
                    </a:tc>
                    <a:tc>
                      <a:txBody>
                        <a:bodyPr/>
                        <a:lstStyle/>
                        <a:p>
                          <a:pPr algn="ctr"/>
                          <a:r>
                            <a:rPr lang="en-US" sz="2000" dirty="0" smtClean="0"/>
                            <a:t>0.7865</a:t>
                          </a:r>
                          <a:endParaRPr lang="en-US" sz="2000" dirty="0"/>
                        </a:p>
                      </a:txBody>
                      <a:tcPr/>
                    </a:tc>
                    <a:tc>
                      <a:txBody>
                        <a:bodyPr/>
                        <a:lstStyle/>
                        <a:p>
                          <a:pPr algn="ctr"/>
                          <a:r>
                            <a:rPr lang="en-US" sz="2000" dirty="0" smtClean="0"/>
                            <a:t>0.8971</a:t>
                          </a:r>
                          <a:endParaRPr lang="en-US" sz="2000" dirty="0"/>
                        </a:p>
                      </a:txBody>
                      <a:tcPr/>
                    </a:tc>
                    <a:tc>
                      <a:txBody>
                        <a:bodyPr/>
                        <a:lstStyle/>
                        <a:p>
                          <a:pPr algn="ctr"/>
                          <a:r>
                            <a:rPr lang="en-US" sz="2000" dirty="0" smtClean="0"/>
                            <a:t>+0.1106</a:t>
                          </a:r>
                          <a:endParaRPr lang="en-US" sz="2000" dirty="0"/>
                        </a:p>
                      </a:txBody>
                      <a:tcPr/>
                    </a:tc>
                  </a:tr>
                  <a:tr h="540846">
                    <a:tc>
                      <a:txBody>
                        <a:bodyP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charset="0"/>
                                      </a:rPr>
                                    </m:ctrlPr>
                                  </m:sSubPr>
                                  <m:e>
                                    <m:r>
                                      <a:rPr lang="en-US" sz="2400" b="0" i="1" smtClean="0">
                                        <a:latin typeface="Cambria Math" charset="0"/>
                                      </a:rPr>
                                      <m:t>𝑠𝑚</m:t>
                                    </m:r>
                                  </m:e>
                                  <m:sub>
                                    <m:sSub>
                                      <m:sSubPr>
                                        <m:ctrlPr>
                                          <a:rPr lang="en-US" sz="2400" i="1" smtClean="0">
                                            <a:latin typeface="Cambria Math" charset="0"/>
                                          </a:rPr>
                                        </m:ctrlPr>
                                      </m:sSubPr>
                                      <m:e>
                                        <m:r>
                                          <a:rPr lang="en-US" sz="2400" b="0" i="1" smtClean="0">
                                            <a:latin typeface="Cambria Math" charset="0"/>
                                          </a:rPr>
                                          <m:t>𝑙𝑖𝑛𝑘</m:t>
                                        </m:r>
                                      </m:e>
                                      <m:sub>
                                        <m:r>
                                          <a:rPr lang="en-US" sz="2400" b="0" i="0" smtClean="0">
                                            <a:latin typeface="Cambria Math" charset="0"/>
                                          </a:rPr>
                                          <m:t>4</m:t>
                                        </m:r>
                                      </m:sub>
                                    </m:sSub>
                                  </m:sub>
                                </m:sSub>
                              </m:oMath>
                            </m:oMathPara>
                          </a14:m>
                          <a:endParaRPr lang="en-US" sz="2400" dirty="0"/>
                        </a:p>
                      </a:txBody>
                      <a:tcPr/>
                    </a:tc>
                    <a:tc>
                      <a:txBody>
                        <a:bodyPr/>
                        <a:lstStyle/>
                        <a:p>
                          <a:pPr algn="ctr"/>
                          <a:r>
                            <a:rPr lang="en-US" sz="2000" dirty="0" smtClean="0"/>
                            <a:t>0.8295</a:t>
                          </a:r>
                          <a:endParaRPr lang="en-US" sz="2000" dirty="0"/>
                        </a:p>
                      </a:txBody>
                      <a:tcPr/>
                    </a:tc>
                    <a:tc>
                      <a:txBody>
                        <a:bodyPr/>
                        <a:lstStyle/>
                        <a:p>
                          <a:pPr algn="ctr"/>
                          <a:r>
                            <a:rPr lang="en-US" sz="2000" dirty="0" smtClean="0"/>
                            <a:t>0.8959</a:t>
                          </a:r>
                          <a:endParaRPr lang="en-US" sz="2000" dirty="0"/>
                        </a:p>
                      </a:txBody>
                      <a:tcPr/>
                    </a:tc>
                    <a:tc>
                      <a:txBody>
                        <a:bodyPr/>
                        <a:lstStyle/>
                        <a:p>
                          <a:pPr algn="ctr"/>
                          <a:r>
                            <a:rPr lang="en-US" sz="2000" dirty="0" smtClean="0"/>
                            <a:t>+0.0664</a:t>
                          </a:r>
                          <a:endParaRPr lang="en-US" sz="2000" dirty="0"/>
                        </a:p>
                      </a:txBody>
                      <a:tcPr/>
                    </a:tc>
                  </a:tr>
                </a:tbl>
              </a:graphicData>
            </a:graphic>
          </p:graphicFrame>
        </mc:Choice>
        <mc:Fallback xmlns="">
          <p:graphicFrame>
            <p:nvGraphicFramePr>
              <p:cNvPr id="102" name="Table 101"/>
              <p:cNvGraphicFramePr>
                <a:graphicFrameLocks noGrp="1"/>
              </p:cNvGraphicFramePr>
              <p:nvPr>
                <p:extLst>
                  <p:ext uri="{D42A27DB-BD31-4B8C-83A1-F6EECF244321}">
                    <p14:modId xmlns:p14="http://schemas.microsoft.com/office/powerpoint/2010/main" val="268254077"/>
                  </p:ext>
                </p:extLst>
              </p:nvPr>
            </p:nvGraphicFramePr>
            <p:xfrm>
              <a:off x="10116616" y="64802"/>
              <a:ext cx="5082860" cy="3802086"/>
            </p:xfrm>
            <a:graphic>
              <a:graphicData uri="http://schemas.openxmlformats.org/drawingml/2006/table">
                <a:tbl>
                  <a:tblPr firstRow="1" bandRow="1">
                    <a:tableStyleId>{5940675A-B579-460E-94D1-54222C63F5DA}</a:tableStyleId>
                  </a:tblPr>
                  <a:tblGrid>
                    <a:gridCol w="1152128"/>
                    <a:gridCol w="1368152"/>
                    <a:gridCol w="1296144"/>
                    <a:gridCol w="1266436"/>
                  </a:tblGrid>
                  <a:tr h="557010">
                    <a:tc>
                      <a:txBody>
                        <a:bodyPr/>
                        <a:lstStyle/>
                        <a:p>
                          <a:pPr algn="ctr"/>
                          <a:endParaRPr lang="en-US" dirty="0"/>
                        </a:p>
                      </a:txBody>
                      <a:tcPr/>
                    </a:tc>
                    <a:tc>
                      <a:txBody>
                        <a:bodyPr/>
                        <a:lstStyle/>
                        <a:p>
                          <a:endParaRPr lang="en-US"/>
                        </a:p>
                      </a:txBody>
                      <a:tcPr>
                        <a:blipFill rotWithShape="0">
                          <a:blip r:embed="rId5"/>
                          <a:stretch>
                            <a:fillRect l="-84444" t="-7609" r="-188000" b="-581522"/>
                          </a:stretch>
                        </a:blipFill>
                      </a:tcPr>
                    </a:tc>
                    <a:tc>
                      <a:txBody>
                        <a:bodyPr/>
                        <a:lstStyle/>
                        <a:p>
                          <a:endParaRPr lang="en-US"/>
                        </a:p>
                      </a:txBody>
                      <a:tcPr>
                        <a:blipFill rotWithShape="0">
                          <a:blip r:embed="rId5"/>
                          <a:stretch>
                            <a:fillRect l="-194836" t="-7609" r="-98592" b="-581522"/>
                          </a:stretch>
                        </a:blipFill>
                      </a:tcPr>
                    </a:tc>
                    <a:tc>
                      <a:txBody>
                        <a:bodyPr/>
                        <a:lstStyle/>
                        <a:p>
                          <a:pPr algn="ctr"/>
                          <a:r>
                            <a:rPr lang="en-US" sz="2000" dirty="0" smtClean="0"/>
                            <a:t>𝚫Q</a:t>
                          </a:r>
                          <a:endParaRPr lang="en-US" sz="2000" dirty="0"/>
                        </a:p>
                      </a:txBody>
                      <a:tcPr/>
                    </a:tc>
                  </a:tr>
                  <a:tr h="540846">
                    <a:tc>
                      <a:txBody>
                        <a:bodyPr/>
                        <a:lstStyle/>
                        <a:p>
                          <a:endParaRPr lang="en-US"/>
                        </a:p>
                      </a:txBody>
                      <a:tcPr>
                        <a:blipFill rotWithShape="0">
                          <a:blip r:embed="rId5"/>
                          <a:stretch>
                            <a:fillRect l="-529" t="-112500" r="-342857" b="-507955"/>
                          </a:stretch>
                        </a:blipFill>
                      </a:tcPr>
                    </a:tc>
                    <a:tc>
                      <a:txBody>
                        <a:bodyPr/>
                        <a:lstStyle/>
                        <a:p>
                          <a:pPr algn="ctr"/>
                          <a:r>
                            <a:rPr lang="en-US" sz="2000" dirty="0" smtClean="0"/>
                            <a:t>0.6679</a:t>
                          </a:r>
                          <a:endParaRPr lang="en-US" sz="2000" dirty="0"/>
                        </a:p>
                      </a:txBody>
                      <a:tcPr/>
                    </a:tc>
                    <a:tc>
                      <a:txBody>
                        <a:bodyPr/>
                        <a:lstStyle/>
                        <a:p>
                          <a:pPr algn="ctr"/>
                          <a:r>
                            <a:rPr lang="en-US" sz="2000" dirty="0" smtClean="0"/>
                            <a:t>0.8143</a:t>
                          </a:r>
                          <a:endParaRPr lang="en-US" sz="2000" dirty="0"/>
                        </a:p>
                      </a:txBody>
                      <a:tcPr/>
                    </a:tc>
                    <a:tc>
                      <a:txBody>
                        <a:bodyPr/>
                        <a:lstStyle/>
                        <a:p>
                          <a:pPr algn="ctr"/>
                          <a:r>
                            <a:rPr lang="en-US" sz="2000" dirty="0" smtClean="0"/>
                            <a:t>+0.1467</a:t>
                          </a:r>
                          <a:endParaRPr lang="en-US" sz="2000" dirty="0"/>
                        </a:p>
                      </a:txBody>
                      <a:tcPr/>
                    </a:tc>
                  </a:tr>
                  <a:tr h="540846">
                    <a:tc>
                      <a:txBody>
                        <a:bodyPr/>
                        <a:lstStyle/>
                        <a:p>
                          <a:endParaRPr lang="en-US"/>
                        </a:p>
                      </a:txBody>
                      <a:tcPr>
                        <a:blipFill rotWithShape="0">
                          <a:blip r:embed="rId5"/>
                          <a:stretch>
                            <a:fillRect l="-529" t="-210112" r="-342857" b="-402247"/>
                          </a:stretch>
                        </a:blipFill>
                      </a:tcPr>
                    </a:tc>
                    <a:tc>
                      <a:txBody>
                        <a:bodyPr/>
                        <a:lstStyle/>
                        <a:p>
                          <a:pPr algn="ctr"/>
                          <a:r>
                            <a:rPr lang="en-US" sz="2000" dirty="0" smtClean="0"/>
                            <a:t>0.4949</a:t>
                          </a:r>
                          <a:endParaRPr lang="en-US" sz="2000" dirty="0"/>
                        </a:p>
                      </a:txBody>
                      <a:tcPr/>
                    </a:tc>
                    <a:tc>
                      <a:txBody>
                        <a:bodyPr/>
                        <a:lstStyle/>
                        <a:p>
                          <a:pPr algn="ctr"/>
                          <a:r>
                            <a:rPr lang="en-US" sz="2000" dirty="0" smtClean="0"/>
                            <a:t>0.4915</a:t>
                          </a:r>
                          <a:endParaRPr lang="en-US" sz="2000" dirty="0"/>
                        </a:p>
                      </a:txBody>
                      <a:tcPr/>
                    </a:tc>
                    <a:tc>
                      <a:txBody>
                        <a:bodyPr/>
                        <a:lstStyle/>
                        <a:p>
                          <a:pPr algn="ctr"/>
                          <a:r>
                            <a:rPr lang="en-US" sz="2000" dirty="0" smtClean="0"/>
                            <a:t>-0.0034</a:t>
                          </a:r>
                          <a:endParaRPr lang="en-US" sz="2000" dirty="0"/>
                        </a:p>
                      </a:txBody>
                      <a:tcPr/>
                    </a:tc>
                  </a:tr>
                  <a:tr h="540846">
                    <a:tc>
                      <a:txBody>
                        <a:bodyPr/>
                        <a:lstStyle/>
                        <a:p>
                          <a:endParaRPr lang="en-US"/>
                        </a:p>
                      </a:txBody>
                      <a:tcPr>
                        <a:blipFill rotWithShape="0">
                          <a:blip r:embed="rId5"/>
                          <a:stretch>
                            <a:fillRect l="-529" t="-310112" r="-342857" b="-302247"/>
                          </a:stretch>
                        </a:blipFill>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0</a:t>
                          </a:r>
                          <a:endParaRPr lang="en-US" sz="2000" dirty="0"/>
                        </a:p>
                      </a:txBody>
                      <a:tcPr/>
                    </a:tc>
                  </a:tr>
                  <a:tr h="540846">
                    <a:tc>
                      <a:txBody>
                        <a:bodyPr/>
                        <a:lstStyle/>
                        <a:p>
                          <a:endParaRPr lang="en-US"/>
                        </a:p>
                      </a:txBody>
                      <a:tcPr>
                        <a:blipFill rotWithShape="0">
                          <a:blip r:embed="rId5"/>
                          <a:stretch>
                            <a:fillRect l="-529" t="-410112" r="-342857" b="-202247"/>
                          </a:stretch>
                        </a:blipFill>
                      </a:tcPr>
                    </a:tc>
                    <a:tc>
                      <a:txBody>
                        <a:bodyPr/>
                        <a:lstStyle/>
                        <a:p>
                          <a:pPr algn="ctr"/>
                          <a:r>
                            <a:rPr lang="en-US" sz="2000" dirty="0" smtClean="0"/>
                            <a:t>0.8366</a:t>
                          </a:r>
                          <a:endParaRPr lang="en-US" sz="2000" dirty="0"/>
                        </a:p>
                      </a:txBody>
                      <a:tcPr/>
                    </a:tc>
                    <a:tc>
                      <a:txBody>
                        <a:bodyPr/>
                        <a:lstStyle/>
                        <a:p>
                          <a:pPr algn="ctr"/>
                          <a:r>
                            <a:rPr lang="en-US" sz="2000" dirty="0" smtClean="0"/>
                            <a:t>0.9399</a:t>
                          </a:r>
                          <a:endParaRPr lang="en-US" sz="2000" dirty="0"/>
                        </a:p>
                      </a:txBody>
                      <a:tcPr/>
                    </a:tc>
                    <a:tc>
                      <a:txBody>
                        <a:bodyPr/>
                        <a:lstStyle/>
                        <a:p>
                          <a:pPr algn="ctr"/>
                          <a:r>
                            <a:rPr lang="en-US" sz="2000" dirty="0" smtClean="0"/>
                            <a:t>+0.1033</a:t>
                          </a:r>
                          <a:endParaRPr lang="en-US" sz="2000" dirty="0"/>
                        </a:p>
                      </a:txBody>
                      <a:tcPr/>
                    </a:tc>
                  </a:tr>
                  <a:tr h="540846">
                    <a:tc>
                      <a:txBody>
                        <a:bodyPr/>
                        <a:lstStyle/>
                        <a:p>
                          <a:endParaRPr lang="en-US"/>
                        </a:p>
                      </a:txBody>
                      <a:tcPr>
                        <a:blipFill rotWithShape="0">
                          <a:blip r:embed="rId5"/>
                          <a:stretch>
                            <a:fillRect l="-529" t="-510112" r="-342857" b="-102247"/>
                          </a:stretch>
                        </a:blipFill>
                      </a:tcPr>
                    </a:tc>
                    <a:tc>
                      <a:txBody>
                        <a:bodyPr/>
                        <a:lstStyle/>
                        <a:p>
                          <a:pPr algn="ctr"/>
                          <a:r>
                            <a:rPr lang="en-US" sz="2000" dirty="0" smtClean="0"/>
                            <a:t>0.7865</a:t>
                          </a:r>
                          <a:endParaRPr lang="en-US" sz="2000" dirty="0"/>
                        </a:p>
                      </a:txBody>
                      <a:tcPr/>
                    </a:tc>
                    <a:tc>
                      <a:txBody>
                        <a:bodyPr/>
                        <a:lstStyle/>
                        <a:p>
                          <a:pPr algn="ctr"/>
                          <a:r>
                            <a:rPr lang="en-US" sz="2000" dirty="0" smtClean="0"/>
                            <a:t>0.8971</a:t>
                          </a:r>
                          <a:endParaRPr lang="en-US" sz="2000" dirty="0"/>
                        </a:p>
                      </a:txBody>
                      <a:tcPr/>
                    </a:tc>
                    <a:tc>
                      <a:txBody>
                        <a:bodyPr/>
                        <a:lstStyle/>
                        <a:p>
                          <a:pPr algn="ctr"/>
                          <a:r>
                            <a:rPr lang="en-US" sz="2000" dirty="0" smtClean="0"/>
                            <a:t>+0.1106</a:t>
                          </a:r>
                          <a:endParaRPr lang="en-US" sz="2000" dirty="0"/>
                        </a:p>
                      </a:txBody>
                      <a:tcPr/>
                    </a:tc>
                  </a:tr>
                  <a:tr h="540846">
                    <a:tc>
                      <a:txBody>
                        <a:bodyPr/>
                        <a:lstStyle/>
                        <a:p>
                          <a:endParaRPr lang="en-US"/>
                        </a:p>
                      </a:txBody>
                      <a:tcPr>
                        <a:blipFill rotWithShape="0">
                          <a:blip r:embed="rId5"/>
                          <a:stretch>
                            <a:fillRect l="-529" t="-610112" r="-342857" b="-2247"/>
                          </a:stretch>
                        </a:blipFill>
                      </a:tcPr>
                    </a:tc>
                    <a:tc>
                      <a:txBody>
                        <a:bodyPr/>
                        <a:lstStyle/>
                        <a:p>
                          <a:pPr algn="ctr"/>
                          <a:r>
                            <a:rPr lang="en-US" sz="2000" dirty="0" smtClean="0"/>
                            <a:t>0.8295</a:t>
                          </a:r>
                          <a:endParaRPr lang="en-US" sz="2000" dirty="0"/>
                        </a:p>
                      </a:txBody>
                      <a:tcPr/>
                    </a:tc>
                    <a:tc>
                      <a:txBody>
                        <a:bodyPr/>
                        <a:lstStyle/>
                        <a:p>
                          <a:pPr algn="ctr"/>
                          <a:r>
                            <a:rPr lang="en-US" sz="2000" dirty="0" smtClean="0"/>
                            <a:t>0.8959</a:t>
                          </a:r>
                          <a:endParaRPr lang="en-US" sz="2000" dirty="0"/>
                        </a:p>
                      </a:txBody>
                      <a:tcPr/>
                    </a:tc>
                    <a:tc>
                      <a:txBody>
                        <a:bodyPr/>
                        <a:lstStyle/>
                        <a:p>
                          <a:pPr algn="ctr"/>
                          <a:r>
                            <a:rPr lang="en-US" sz="2000" dirty="0" smtClean="0"/>
                            <a:t>+0.0664</a:t>
                          </a:r>
                          <a:endParaRPr lang="en-US" sz="2000" dirty="0"/>
                        </a:p>
                      </a:txBody>
                      <a:tcPr/>
                    </a:tc>
                  </a:tr>
                </a:tbl>
              </a:graphicData>
            </a:graphic>
          </p:graphicFrame>
        </mc:Fallback>
      </mc:AlternateContent>
      <mc:AlternateContent xmlns:mc="http://schemas.openxmlformats.org/markup-compatibility/2006" xmlns:a14="http://schemas.microsoft.com/office/drawing/2010/main">
        <mc:Choice Requires="a14">
          <p:sp>
            <p:nvSpPr>
              <p:cNvPr id="104" name="Rectangle 103"/>
              <p:cNvSpPr/>
              <p:nvPr/>
            </p:nvSpPr>
            <p:spPr>
              <a:xfrm>
                <a:off x="11758725" y="5216403"/>
                <a:ext cx="17748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NZ" dirty="0" smtClean="0">
                          <a:solidFill>
                            <a:schemeClr val="accent3">
                              <a:lumMod val="75000"/>
                            </a:schemeClr>
                          </a:solidFill>
                        </a:rPr>
                        <m:t>Con</m:t>
                      </m:r>
                      <m:r>
                        <m:rPr>
                          <m:nor/>
                        </m:rPr>
                        <a:rPr lang="en-NZ" dirty="0" smtClean="0">
                          <a:solidFill>
                            <a:schemeClr val="accent3">
                              <a:lumMod val="75000"/>
                            </a:schemeClr>
                          </a:solidFill>
                        </a:rPr>
                        <m:t>2113572083</m:t>
                      </m:r>
                    </m:oMath>
                  </m:oMathPara>
                </a14:m>
                <a:endParaRPr lang="en-NZ" dirty="0">
                  <a:solidFill>
                    <a:schemeClr val="accent3">
                      <a:lumMod val="75000"/>
                    </a:schemeClr>
                  </a:solidFill>
                </a:endParaRPr>
              </a:p>
            </p:txBody>
          </p:sp>
        </mc:Choice>
        <mc:Fallback xmlns="">
          <p:sp>
            <p:nvSpPr>
              <p:cNvPr id="104" name="Rectangle 103"/>
              <p:cNvSpPr>
                <a:spLocks noRot="1" noChangeAspect="1" noMove="1" noResize="1" noEditPoints="1" noAdjustHandles="1" noChangeArrowheads="1" noChangeShapeType="1" noTextEdit="1"/>
              </p:cNvSpPr>
              <p:nvPr/>
            </p:nvSpPr>
            <p:spPr>
              <a:xfrm>
                <a:off x="11758725" y="5216403"/>
                <a:ext cx="1774845"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Rectangle 105"/>
              <p:cNvSpPr/>
              <p:nvPr/>
            </p:nvSpPr>
            <p:spPr>
              <a:xfrm>
                <a:off x="10763069" y="6188511"/>
                <a:ext cx="16578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NZ" dirty="0" smtClean="0">
                          <a:solidFill>
                            <a:schemeClr val="tx1"/>
                          </a:solidFill>
                        </a:rPr>
                        <m:t>Con</m:t>
                      </m:r>
                      <m:r>
                        <m:rPr>
                          <m:nor/>
                        </m:rPr>
                        <a:rPr lang="en-US" b="0" i="0" dirty="0" smtClean="0">
                          <a:solidFill>
                            <a:schemeClr val="tx1"/>
                          </a:solidFill>
                        </a:rPr>
                        <m:t>865430433</m:t>
                      </m:r>
                    </m:oMath>
                  </m:oMathPara>
                </a14:m>
                <a:endParaRPr lang="en-NZ" dirty="0">
                  <a:solidFill>
                    <a:schemeClr val="tx1"/>
                  </a:solidFill>
                </a:endParaRPr>
              </a:p>
            </p:txBody>
          </p:sp>
        </mc:Choice>
        <mc:Fallback xmlns="">
          <p:sp>
            <p:nvSpPr>
              <p:cNvPr id="106" name="Rectangle 105"/>
              <p:cNvSpPr>
                <a:spLocks noRot="1" noChangeAspect="1" noMove="1" noResize="1" noEditPoints="1" noAdjustHandles="1" noChangeArrowheads="1" noChangeShapeType="1" noTextEdit="1"/>
              </p:cNvSpPr>
              <p:nvPr/>
            </p:nvSpPr>
            <p:spPr>
              <a:xfrm>
                <a:off x="10763069" y="6188511"/>
                <a:ext cx="1657826"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Rectangle 106"/>
              <p:cNvSpPr/>
              <p:nvPr/>
            </p:nvSpPr>
            <p:spPr>
              <a:xfrm>
                <a:off x="12950606" y="6188511"/>
                <a:ext cx="16578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NZ" dirty="0" smtClean="0">
                          <a:solidFill>
                            <a:schemeClr val="tx1"/>
                          </a:solidFill>
                        </a:rPr>
                        <m:t>Con</m:t>
                      </m:r>
                      <m:r>
                        <m:rPr>
                          <m:nor/>
                        </m:rPr>
                        <a:rPr lang="en-US" b="0" i="0" dirty="0" smtClean="0">
                          <a:solidFill>
                            <a:schemeClr val="tx1"/>
                          </a:solidFill>
                        </a:rPr>
                        <m:t>933224122</m:t>
                      </m:r>
                    </m:oMath>
                  </m:oMathPara>
                </a14:m>
                <a:endParaRPr lang="en-NZ" dirty="0">
                  <a:solidFill>
                    <a:schemeClr val="tx1"/>
                  </a:solidFill>
                </a:endParaRPr>
              </a:p>
            </p:txBody>
          </p:sp>
        </mc:Choice>
        <mc:Fallback xmlns="">
          <p:sp>
            <p:nvSpPr>
              <p:cNvPr id="107" name="Rectangle 106"/>
              <p:cNvSpPr>
                <a:spLocks noRot="1" noChangeAspect="1" noMove="1" noResize="1" noEditPoints="1" noAdjustHandles="1" noChangeArrowheads="1" noChangeShapeType="1" noTextEdit="1"/>
              </p:cNvSpPr>
              <p:nvPr/>
            </p:nvSpPr>
            <p:spPr>
              <a:xfrm>
                <a:off x="12950606" y="6188511"/>
                <a:ext cx="1657826"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Rectangle 107"/>
              <p:cNvSpPr/>
              <p:nvPr/>
            </p:nvSpPr>
            <p:spPr>
              <a:xfrm>
                <a:off x="10454300" y="7160619"/>
                <a:ext cx="16578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NZ" dirty="0" smtClean="0">
                          <a:solidFill>
                            <a:srgbClr val="FF0000"/>
                          </a:solidFill>
                        </a:rPr>
                        <m:t>Con</m:t>
                      </m:r>
                      <m:r>
                        <m:rPr>
                          <m:nor/>
                        </m:rPr>
                        <a:rPr lang="en-US" b="0" i="0" dirty="0" smtClean="0">
                          <a:solidFill>
                            <a:srgbClr val="FF0000"/>
                          </a:solidFill>
                        </a:rPr>
                        <m:t>103314376</m:t>
                      </m:r>
                    </m:oMath>
                  </m:oMathPara>
                </a14:m>
                <a:endParaRPr lang="en-NZ" dirty="0">
                  <a:solidFill>
                    <a:srgbClr val="FF0000"/>
                  </a:solidFill>
                </a:endParaRPr>
              </a:p>
            </p:txBody>
          </p:sp>
        </mc:Choice>
        <mc:Fallback xmlns="">
          <p:sp>
            <p:nvSpPr>
              <p:cNvPr id="108" name="Rectangle 107"/>
              <p:cNvSpPr>
                <a:spLocks noRot="1" noChangeAspect="1" noMove="1" noResize="1" noEditPoints="1" noAdjustHandles="1" noChangeArrowheads="1" noChangeShapeType="1" noTextEdit="1"/>
              </p:cNvSpPr>
              <p:nvPr/>
            </p:nvSpPr>
            <p:spPr>
              <a:xfrm>
                <a:off x="10454300" y="7160619"/>
                <a:ext cx="1657826"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Rectangle 108"/>
              <p:cNvSpPr/>
              <p:nvPr/>
            </p:nvSpPr>
            <p:spPr>
              <a:xfrm>
                <a:off x="12950606" y="7061899"/>
                <a:ext cx="17748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NZ" dirty="0" smtClean="0">
                          <a:solidFill>
                            <a:schemeClr val="tx1"/>
                          </a:solidFill>
                        </a:rPr>
                        <m:t>Con</m:t>
                      </m:r>
                      <m:r>
                        <m:rPr>
                          <m:nor/>
                        </m:rPr>
                        <a:rPr lang="en-US" b="0" i="0" dirty="0" smtClean="0">
                          <a:solidFill>
                            <a:schemeClr val="tx1"/>
                          </a:solidFill>
                        </a:rPr>
                        <m:t>1277108237</m:t>
                      </m:r>
                    </m:oMath>
                  </m:oMathPara>
                </a14:m>
                <a:endParaRPr lang="en-NZ" dirty="0">
                  <a:solidFill>
                    <a:schemeClr val="tx1"/>
                  </a:solidFill>
                </a:endParaRPr>
              </a:p>
            </p:txBody>
          </p:sp>
        </mc:Choice>
        <mc:Fallback xmlns="">
          <p:sp>
            <p:nvSpPr>
              <p:cNvPr id="109" name="Rectangle 108"/>
              <p:cNvSpPr>
                <a:spLocks noRot="1" noChangeAspect="1" noMove="1" noResize="1" noEditPoints="1" noAdjustHandles="1" noChangeArrowheads="1" noChangeShapeType="1" noTextEdit="1"/>
              </p:cNvSpPr>
              <p:nvPr/>
            </p:nvSpPr>
            <p:spPr>
              <a:xfrm>
                <a:off x="12950606" y="7061899"/>
                <a:ext cx="1774845" cy="36933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Rectangle 110"/>
              <p:cNvSpPr/>
              <p:nvPr/>
            </p:nvSpPr>
            <p:spPr>
              <a:xfrm>
                <a:off x="12977055" y="7935287"/>
                <a:ext cx="1721946" cy="369332"/>
              </a:xfrm>
              <a:prstGeom prst="rect">
                <a:avLst/>
              </a:prstGeom>
            </p:spPr>
            <p:txBody>
              <a:bodyPr wrap="none">
                <a:spAutoFit/>
              </a:bodyPr>
              <a:lstStyle/>
              <a:p>
                <a14:m>
                  <m:oMath xmlns:m="http://schemas.openxmlformats.org/officeDocument/2006/math">
                    <m:r>
                      <m:rPr>
                        <m:nor/>
                      </m:rPr>
                      <a:rPr lang="en-NZ" dirty="0" smtClean="0">
                        <a:solidFill>
                          <a:srgbClr val="374ADD"/>
                        </a:solidFill>
                      </a:rPr>
                      <m:t>Con</m:t>
                    </m:r>
                    <m:r>
                      <m:rPr>
                        <m:nor/>
                      </m:rPr>
                      <a:rPr lang="en-NZ" dirty="0" smtClean="0">
                        <a:solidFill>
                          <a:srgbClr val="374ADD"/>
                        </a:solidFill>
                      </a:rPr>
                      <m:t>2</m:t>
                    </m:r>
                    <m:r>
                      <m:rPr>
                        <m:nor/>
                      </m:rPr>
                      <a:rPr lang="en-US" b="0" i="0" dirty="0" smtClean="0">
                        <a:solidFill>
                          <a:srgbClr val="374ADD"/>
                        </a:solidFill>
                      </a:rPr>
                      <m:t>037585</m:t>
                    </m:r>
                  </m:oMath>
                </a14:m>
                <a:r>
                  <a:rPr lang="en-NZ" dirty="0" smtClean="0">
                    <a:solidFill>
                      <a:srgbClr val="374ADD"/>
                    </a:solidFill>
                  </a:rPr>
                  <a:t>750</a:t>
                </a:r>
                <a:endParaRPr lang="en-NZ" dirty="0">
                  <a:solidFill>
                    <a:srgbClr val="374ADD"/>
                  </a:solidFill>
                </a:endParaRPr>
              </a:p>
            </p:txBody>
          </p:sp>
        </mc:Choice>
        <mc:Fallback xmlns="">
          <p:sp>
            <p:nvSpPr>
              <p:cNvPr id="111" name="Rectangle 110"/>
              <p:cNvSpPr>
                <a:spLocks noRot="1" noChangeAspect="1" noMove="1" noResize="1" noEditPoints="1" noAdjustHandles="1" noChangeArrowheads="1" noChangeShapeType="1" noTextEdit="1"/>
              </p:cNvSpPr>
              <p:nvPr/>
            </p:nvSpPr>
            <p:spPr>
              <a:xfrm>
                <a:off x="12977055" y="7935287"/>
                <a:ext cx="1721946" cy="369332"/>
              </a:xfrm>
              <a:prstGeom prst="rect">
                <a:avLst/>
              </a:prstGeom>
              <a:blipFill rotWithShape="0">
                <a:blip r:embed="rId11"/>
                <a:stretch>
                  <a:fillRect t="-10000" r="-2128"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Rectangle 114"/>
              <p:cNvSpPr/>
              <p:nvPr/>
            </p:nvSpPr>
            <p:spPr>
              <a:xfrm>
                <a:off x="11758725" y="4051554"/>
                <a:ext cx="17748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NZ" dirty="0" smtClean="0">
                          <a:solidFill>
                            <a:schemeClr val="tx1"/>
                          </a:solidFill>
                        </a:rPr>
                        <m:t>Con</m:t>
                      </m:r>
                      <m:r>
                        <m:rPr>
                          <m:nor/>
                        </m:rPr>
                        <a:rPr lang="en-US" b="0" i="0" dirty="0" smtClean="0">
                          <a:solidFill>
                            <a:schemeClr val="tx1"/>
                          </a:solidFill>
                        </a:rPr>
                        <m:t>1140910860</m:t>
                      </m:r>
                    </m:oMath>
                  </m:oMathPara>
                </a14:m>
                <a:endParaRPr lang="en-NZ" dirty="0">
                  <a:solidFill>
                    <a:schemeClr val="tx1"/>
                  </a:solidFill>
                </a:endParaRPr>
              </a:p>
            </p:txBody>
          </p:sp>
        </mc:Choice>
        <mc:Fallback xmlns="">
          <p:sp>
            <p:nvSpPr>
              <p:cNvPr id="115" name="Rectangle 114"/>
              <p:cNvSpPr>
                <a:spLocks noRot="1" noChangeAspect="1" noMove="1" noResize="1" noEditPoints="1" noAdjustHandles="1" noChangeArrowheads="1" noChangeShapeType="1" noTextEdit="1"/>
              </p:cNvSpPr>
              <p:nvPr/>
            </p:nvSpPr>
            <p:spPr>
              <a:xfrm>
                <a:off x="11758725" y="4051554"/>
                <a:ext cx="1774845" cy="369332"/>
              </a:xfrm>
              <a:prstGeom prst="rect">
                <a:avLst/>
              </a:prstGeom>
              <a:blipFill rotWithShape="0">
                <a:blip r:embed="rId12"/>
                <a:stretch>
                  <a:fillRect/>
                </a:stretch>
              </a:blipFill>
            </p:spPr>
            <p:txBody>
              <a:bodyPr/>
              <a:lstStyle/>
              <a:p>
                <a:r>
                  <a:rPr lang="en-US">
                    <a:noFill/>
                  </a:rPr>
                  <a:t> </a:t>
                </a:r>
              </a:p>
            </p:txBody>
          </p:sp>
        </mc:Fallback>
      </mc:AlternateContent>
      <p:sp>
        <p:nvSpPr>
          <p:cNvPr id="117" name="Oval 116"/>
          <p:cNvSpPr/>
          <p:nvPr/>
        </p:nvSpPr>
        <p:spPr>
          <a:xfrm>
            <a:off x="12636441" y="4568331"/>
            <a:ext cx="4572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19" name="Oval 118"/>
          <p:cNvSpPr/>
          <p:nvPr/>
        </p:nvSpPr>
        <p:spPr>
          <a:xfrm>
            <a:off x="12635277" y="4761495"/>
            <a:ext cx="4572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21" name="Oval 120"/>
          <p:cNvSpPr/>
          <p:nvPr/>
        </p:nvSpPr>
        <p:spPr>
          <a:xfrm>
            <a:off x="12635277" y="4946587"/>
            <a:ext cx="45720"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cxnSp>
        <p:nvCxnSpPr>
          <p:cNvPr id="123" name="Straight Connector 122"/>
          <p:cNvCxnSpPr>
            <a:endCxn id="106" idx="0"/>
          </p:cNvCxnSpPr>
          <p:nvPr/>
        </p:nvCxnSpPr>
        <p:spPr>
          <a:xfrm flipH="1">
            <a:off x="11591982" y="5567881"/>
            <a:ext cx="1048829" cy="6206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30" idx="2"/>
            <a:endCxn id="132" idx="0"/>
          </p:cNvCxnSpPr>
          <p:nvPr/>
        </p:nvCxnSpPr>
        <p:spPr>
          <a:xfrm flipH="1">
            <a:off x="11283213" y="6557843"/>
            <a:ext cx="308769" cy="602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31" idx="2"/>
            <a:endCxn id="133" idx="0"/>
          </p:cNvCxnSpPr>
          <p:nvPr/>
        </p:nvCxnSpPr>
        <p:spPr>
          <a:xfrm>
            <a:off x="13779519" y="6557843"/>
            <a:ext cx="5851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33" idx="2"/>
            <a:endCxn id="134" idx="0"/>
          </p:cNvCxnSpPr>
          <p:nvPr/>
        </p:nvCxnSpPr>
        <p:spPr>
          <a:xfrm flipH="1">
            <a:off x="13838028" y="7431231"/>
            <a:ext cx="1"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Rectangle 127"/>
              <p:cNvSpPr/>
              <p:nvPr/>
            </p:nvSpPr>
            <p:spPr>
              <a:xfrm>
                <a:off x="9981955" y="8032866"/>
                <a:ext cx="20133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0" i="1" smtClean="0">
                          <a:solidFill>
                            <a:srgbClr val="FF0000"/>
                          </a:solidFill>
                          <a:latin typeface="Cambria Math" charset="0"/>
                        </a:rPr>
                        <m:t>𝑆</m:t>
                      </m:r>
                      <m:r>
                        <a:rPr lang="en-AU" b="0" i="1" smtClean="0">
                          <a:solidFill>
                            <a:srgbClr val="FF0000"/>
                          </a:solidFill>
                          <a:latin typeface="Cambria Math" charset="0"/>
                        </a:rPr>
                        <m:t>: </m:t>
                      </m:r>
                      <m:r>
                        <a:rPr lang="en-US" b="0" i="1" smtClean="0">
                          <a:solidFill>
                            <a:srgbClr val="FF0000"/>
                          </a:solidFill>
                          <a:latin typeface="Cambria Math" charset="0"/>
                        </a:rPr>
                        <m:t>𝑆𝑒𝑟</m:t>
                      </m:r>
                      <m:r>
                        <a:rPr lang="en-US" i="1">
                          <a:solidFill>
                            <a:srgbClr val="FF0000"/>
                          </a:solidFill>
                          <a:latin typeface="Cambria Math" charset="0"/>
                        </a:rPr>
                        <m:t>947554374</m:t>
                      </m:r>
                    </m:oMath>
                  </m:oMathPara>
                </a14:m>
                <a:endParaRPr lang="en-NZ" dirty="0">
                  <a:solidFill>
                    <a:srgbClr val="FF0000"/>
                  </a:solidFill>
                </a:endParaRPr>
              </a:p>
            </p:txBody>
          </p:sp>
        </mc:Choice>
        <mc:Fallback xmlns="">
          <p:sp>
            <p:nvSpPr>
              <p:cNvPr id="128" name="Rectangle 127"/>
              <p:cNvSpPr>
                <a:spLocks noRot="1" noChangeAspect="1" noMove="1" noResize="1" noEditPoints="1" noAdjustHandles="1" noChangeArrowheads="1" noChangeShapeType="1" noTextEdit="1"/>
              </p:cNvSpPr>
              <p:nvPr/>
            </p:nvSpPr>
            <p:spPr>
              <a:xfrm>
                <a:off x="9981955" y="8032866"/>
                <a:ext cx="2013372" cy="369332"/>
              </a:xfrm>
              <a:prstGeom prst="rect">
                <a:avLst/>
              </a:prstGeom>
              <a:blipFill rotWithShape="0">
                <a:blip r:embed="rId13"/>
                <a:stretch>
                  <a:fillRect t="-98333" b="-1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Rectangle 129"/>
              <p:cNvSpPr/>
              <p:nvPr/>
            </p:nvSpPr>
            <p:spPr>
              <a:xfrm>
                <a:off x="9947011" y="7750621"/>
                <a:ext cx="21410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charset="0"/>
                            </a:rPr>
                          </m:ctrlPr>
                        </m:sSubPr>
                        <m:e>
                          <m:r>
                            <a:rPr lang="en-AU" b="0" i="1" smtClean="0">
                              <a:solidFill>
                                <a:srgbClr val="FF0000"/>
                              </a:solidFill>
                              <a:latin typeface="Cambria Math" charset="0"/>
                            </a:rPr>
                            <m:t>𝑂</m:t>
                          </m:r>
                        </m:e>
                        <m:sub>
                          <m:r>
                            <a:rPr lang="en-AU" b="0" i="1" smtClean="0">
                              <a:solidFill>
                                <a:srgbClr val="FF0000"/>
                              </a:solidFill>
                              <a:latin typeface="Cambria Math" charset="0"/>
                            </a:rPr>
                            <m:t>𝑠</m:t>
                          </m:r>
                        </m:sub>
                      </m:sSub>
                      <m:r>
                        <a:rPr lang="en-US" b="0" i="1" smtClean="0">
                          <a:solidFill>
                            <a:srgbClr val="FF0000"/>
                          </a:solidFill>
                          <a:latin typeface="Cambria Math" charset="0"/>
                        </a:rPr>
                        <m:t>:</m:t>
                      </m:r>
                      <m:r>
                        <a:rPr lang="en-US" b="0" i="1" smtClean="0">
                          <a:solidFill>
                            <a:srgbClr val="FF0000"/>
                          </a:solidFill>
                          <a:latin typeface="Cambria Math" charset="0"/>
                        </a:rPr>
                        <m:t>𝐼𝑛𝑠𝑡</m:t>
                      </m:r>
                      <m:r>
                        <a:rPr lang="en-US" b="0" i="1" smtClean="0">
                          <a:solidFill>
                            <a:srgbClr val="FF0000"/>
                          </a:solidFill>
                          <a:latin typeface="Cambria Math" charset="0"/>
                        </a:rPr>
                        <m:t>795998200</m:t>
                      </m:r>
                    </m:oMath>
                  </m:oMathPara>
                </a14:m>
                <a:endParaRPr lang="en-NZ" dirty="0">
                  <a:solidFill>
                    <a:srgbClr val="FF0000"/>
                  </a:solidFill>
                </a:endParaRPr>
              </a:p>
            </p:txBody>
          </p:sp>
        </mc:Choice>
        <mc:Fallback xmlns="">
          <p:sp>
            <p:nvSpPr>
              <p:cNvPr id="130" name="Rectangle 129"/>
              <p:cNvSpPr>
                <a:spLocks noRot="1" noChangeAspect="1" noMove="1" noResize="1" noEditPoints="1" noAdjustHandles="1" noChangeArrowheads="1" noChangeShapeType="1" noTextEdit="1"/>
              </p:cNvSpPr>
              <p:nvPr/>
            </p:nvSpPr>
            <p:spPr>
              <a:xfrm>
                <a:off x="9947011" y="7750621"/>
                <a:ext cx="2141099" cy="369332"/>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Rectangle 130"/>
              <p:cNvSpPr/>
              <p:nvPr/>
            </p:nvSpPr>
            <p:spPr>
              <a:xfrm>
                <a:off x="13355357" y="8594675"/>
                <a:ext cx="228536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374ADD"/>
                              </a:solidFill>
                              <a:latin typeface="Cambria Math" charset="0"/>
                            </a:rPr>
                          </m:ctrlPr>
                        </m:sSubPr>
                        <m:e>
                          <m:r>
                            <a:rPr lang="en-AU" b="0" i="1" smtClean="0">
                              <a:solidFill>
                                <a:srgbClr val="374ADD"/>
                              </a:solidFill>
                              <a:latin typeface="Cambria Math" charset="0"/>
                            </a:rPr>
                            <m:t>𝑂</m:t>
                          </m:r>
                        </m:e>
                        <m:sub>
                          <m:r>
                            <a:rPr lang="en-AU" b="0" i="1" smtClean="0">
                              <a:solidFill>
                                <a:srgbClr val="374ADD"/>
                              </a:solidFill>
                              <a:latin typeface="Cambria Math" charset="0"/>
                            </a:rPr>
                            <m:t>𝑠</m:t>
                          </m:r>
                          <m:r>
                            <a:rPr lang="en-AU" b="0" i="1" smtClean="0">
                              <a:solidFill>
                                <a:srgbClr val="374ADD"/>
                              </a:solidFill>
                              <a:latin typeface="Cambria Math" charset="0"/>
                            </a:rPr>
                            <m:t>:</m:t>
                          </m:r>
                        </m:sub>
                      </m:sSub>
                      <m:r>
                        <a:rPr lang="en-AU" b="0" i="1" smtClean="0">
                          <a:solidFill>
                            <a:srgbClr val="374ADD"/>
                          </a:solidFill>
                          <a:latin typeface="Cambria Math" charset="0"/>
                        </a:rPr>
                        <m:t>:</m:t>
                      </m:r>
                      <m:r>
                        <a:rPr lang="en-US" b="0" i="1" smtClean="0">
                          <a:solidFill>
                            <a:srgbClr val="374ADD"/>
                          </a:solidFill>
                          <a:latin typeface="Cambria Math" charset="0"/>
                        </a:rPr>
                        <m:t>𝐼𝑛𝑠𝑡</m:t>
                      </m:r>
                      <m:r>
                        <a:rPr lang="en-US" b="0" i="1" smtClean="0">
                          <a:solidFill>
                            <a:srgbClr val="374ADD"/>
                          </a:solidFill>
                          <a:latin typeface="Cambria Math" charset="0"/>
                        </a:rPr>
                        <m:t>582785907</m:t>
                      </m:r>
                    </m:oMath>
                  </m:oMathPara>
                </a14:m>
                <a:endParaRPr lang="en-NZ" dirty="0">
                  <a:solidFill>
                    <a:srgbClr val="374ADD"/>
                  </a:solidFill>
                </a:endParaRPr>
              </a:p>
            </p:txBody>
          </p:sp>
        </mc:Choice>
        <mc:Fallback xmlns="">
          <p:sp>
            <p:nvSpPr>
              <p:cNvPr id="131" name="Rectangle 130"/>
              <p:cNvSpPr>
                <a:spLocks noRot="1" noChangeAspect="1" noMove="1" noResize="1" noEditPoints="1" noAdjustHandles="1" noChangeArrowheads="1" noChangeShapeType="1" noTextEdit="1"/>
              </p:cNvSpPr>
              <p:nvPr/>
            </p:nvSpPr>
            <p:spPr>
              <a:xfrm>
                <a:off x="13355357" y="8594675"/>
                <a:ext cx="2285369" cy="369332"/>
              </a:xfrm>
              <a:prstGeom prst="rect">
                <a:avLst/>
              </a:prstGeom>
              <a:blipFill rotWithShape="0">
                <a:blip r:embed="rId15"/>
                <a:stretch>
                  <a:fillRect/>
                </a:stretch>
              </a:blipFill>
            </p:spPr>
            <p:txBody>
              <a:bodyPr/>
              <a:lstStyle/>
              <a:p>
                <a:r>
                  <a:rPr lang="en-US">
                    <a:noFill/>
                  </a:rPr>
                  <a:t> </a:t>
                </a:r>
              </a:p>
            </p:txBody>
          </p:sp>
        </mc:Fallback>
      </mc:AlternateContent>
      <p:cxnSp>
        <p:nvCxnSpPr>
          <p:cNvPr id="132" name="Straight Arrow Connector 131"/>
          <p:cNvCxnSpPr>
            <a:endCxn id="132" idx="2"/>
          </p:cNvCxnSpPr>
          <p:nvPr/>
        </p:nvCxnSpPr>
        <p:spPr>
          <a:xfrm flipV="1">
            <a:off x="10983128" y="7529951"/>
            <a:ext cx="300085" cy="220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endCxn id="134" idx="2"/>
          </p:cNvCxnSpPr>
          <p:nvPr/>
        </p:nvCxnSpPr>
        <p:spPr>
          <a:xfrm flipH="1" flipV="1">
            <a:off x="13838028" y="8304619"/>
            <a:ext cx="553446" cy="290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Rectangle 133"/>
              <p:cNvSpPr/>
              <p:nvPr/>
            </p:nvSpPr>
            <p:spPr>
              <a:xfrm>
                <a:off x="13212833" y="5634513"/>
                <a:ext cx="21127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3">
                                  <a:lumMod val="75000"/>
                                </a:schemeClr>
                              </a:solidFill>
                              <a:latin typeface="Cambria Math" charset="0"/>
                            </a:rPr>
                          </m:ctrlPr>
                        </m:sSubPr>
                        <m:e>
                          <m:r>
                            <a:rPr lang="en-US" b="0" i="1" smtClean="0">
                              <a:solidFill>
                                <a:schemeClr val="accent3">
                                  <a:lumMod val="75000"/>
                                </a:schemeClr>
                              </a:solidFill>
                              <a:latin typeface="Cambria Math" charset="0"/>
                            </a:rPr>
                            <m:t>𝐼</m:t>
                          </m:r>
                        </m:e>
                        <m:sub>
                          <m:r>
                            <a:rPr lang="en-US" b="0" i="1" smtClean="0">
                              <a:solidFill>
                                <a:schemeClr val="accent3">
                                  <a:lumMod val="75000"/>
                                </a:schemeClr>
                              </a:solidFill>
                              <a:latin typeface="Cambria Math" charset="0"/>
                            </a:rPr>
                            <m:t>𝑠</m:t>
                          </m:r>
                        </m:sub>
                      </m:sSub>
                      <m:r>
                        <a:rPr lang="en-US" b="0" i="1" smtClean="0">
                          <a:solidFill>
                            <a:schemeClr val="accent3">
                              <a:lumMod val="75000"/>
                            </a:schemeClr>
                          </a:solidFill>
                          <a:latin typeface="Cambria Math" charset="0"/>
                        </a:rPr>
                        <m:t>:</m:t>
                      </m:r>
                      <m:r>
                        <a:rPr lang="en-US" b="0" i="1" smtClean="0">
                          <a:solidFill>
                            <a:schemeClr val="accent3">
                              <a:lumMod val="75000"/>
                            </a:schemeClr>
                          </a:solidFill>
                          <a:latin typeface="Cambria Math" charset="0"/>
                        </a:rPr>
                        <m:t>𝐼𝑛𝑠𝑡</m:t>
                      </m:r>
                      <m:r>
                        <a:rPr lang="en-US" b="0" i="1" smtClean="0">
                          <a:solidFill>
                            <a:schemeClr val="accent3">
                              <a:lumMod val="75000"/>
                            </a:schemeClr>
                          </a:solidFill>
                          <a:latin typeface="Cambria Math" charset="0"/>
                        </a:rPr>
                        <m:t>658772240</m:t>
                      </m:r>
                    </m:oMath>
                  </m:oMathPara>
                </a14:m>
                <a:endParaRPr lang="en-NZ" dirty="0">
                  <a:solidFill>
                    <a:schemeClr val="accent3">
                      <a:lumMod val="75000"/>
                    </a:schemeClr>
                  </a:solidFill>
                </a:endParaRPr>
              </a:p>
            </p:txBody>
          </p:sp>
        </mc:Choice>
        <mc:Fallback xmlns="">
          <p:sp>
            <p:nvSpPr>
              <p:cNvPr id="134" name="Rectangle 133"/>
              <p:cNvSpPr>
                <a:spLocks noRot="1" noChangeAspect="1" noMove="1" noResize="1" noEditPoints="1" noAdjustHandles="1" noChangeArrowheads="1" noChangeShapeType="1" noTextEdit="1"/>
              </p:cNvSpPr>
              <p:nvPr/>
            </p:nvSpPr>
            <p:spPr>
              <a:xfrm>
                <a:off x="13212833" y="5634513"/>
                <a:ext cx="2112758" cy="369332"/>
              </a:xfrm>
              <a:prstGeom prst="rect">
                <a:avLst/>
              </a:prstGeom>
              <a:blipFill rotWithShape="0">
                <a:blip r:embed="rId16"/>
                <a:stretch>
                  <a:fillRect/>
                </a:stretch>
              </a:blipFill>
            </p:spPr>
            <p:txBody>
              <a:bodyPr/>
              <a:lstStyle/>
              <a:p>
                <a:r>
                  <a:rPr lang="en-US">
                    <a:noFill/>
                  </a:rPr>
                  <a:t> </a:t>
                </a:r>
              </a:p>
            </p:txBody>
          </p:sp>
        </mc:Fallback>
      </mc:AlternateContent>
      <p:cxnSp>
        <p:nvCxnSpPr>
          <p:cNvPr id="135" name="Straight Arrow Connector 134"/>
          <p:cNvCxnSpPr>
            <a:endCxn id="115" idx="3"/>
          </p:cNvCxnSpPr>
          <p:nvPr/>
        </p:nvCxnSpPr>
        <p:spPr>
          <a:xfrm flipH="1" flipV="1">
            <a:off x="13533570" y="5401069"/>
            <a:ext cx="682551" cy="233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9596716" y="4273170"/>
            <a:ext cx="1121537" cy="369332"/>
          </a:xfrm>
          <a:prstGeom prst="rect">
            <a:avLst/>
          </a:prstGeom>
          <a:noFill/>
        </p:spPr>
        <p:txBody>
          <a:bodyPr wrap="square" rtlCol="0">
            <a:spAutoFit/>
          </a:bodyPr>
          <a:lstStyle/>
          <a:p>
            <a:r>
              <a:rPr lang="en-US" dirty="0" smtClean="0"/>
              <a:t>(4)</a:t>
            </a:r>
            <a:endParaRPr lang="en-US" dirty="0"/>
          </a:p>
        </p:txBody>
      </p:sp>
      <mc:AlternateContent xmlns:mc="http://schemas.openxmlformats.org/markup-compatibility/2006" xmlns:a14="http://schemas.microsoft.com/office/drawing/2010/main">
        <mc:Choice Requires="a14">
          <p:sp>
            <p:nvSpPr>
              <p:cNvPr id="137" name="Rectangle 136"/>
              <p:cNvSpPr/>
              <p:nvPr/>
            </p:nvSpPr>
            <p:spPr>
              <a:xfrm>
                <a:off x="13355357" y="8850778"/>
                <a:ext cx="19781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0" i="1" smtClean="0">
                          <a:solidFill>
                            <a:srgbClr val="374ADD"/>
                          </a:solidFill>
                          <a:latin typeface="Cambria Math" charset="0"/>
                        </a:rPr>
                        <m:t>𝑆</m:t>
                      </m:r>
                      <m:r>
                        <a:rPr lang="en-AU" b="0" i="1" smtClean="0">
                          <a:solidFill>
                            <a:srgbClr val="374ADD"/>
                          </a:solidFill>
                          <a:latin typeface="Cambria Math" charset="0"/>
                        </a:rPr>
                        <m:t>:</m:t>
                      </m:r>
                      <m:r>
                        <a:rPr lang="en-US" b="0" i="1" smtClean="0">
                          <a:solidFill>
                            <a:srgbClr val="374ADD"/>
                          </a:solidFill>
                          <a:latin typeface="Cambria Math" charset="0"/>
                        </a:rPr>
                        <m:t>𝑆𝑒𝑟</m:t>
                      </m:r>
                      <m:r>
                        <m:rPr>
                          <m:nor/>
                        </m:rPr>
                        <a:rPr lang="is-IS" dirty="0">
                          <a:solidFill>
                            <a:srgbClr val="374ADD"/>
                          </a:solidFill>
                        </a:rPr>
                        <m:t>1640238160</m:t>
                      </m:r>
                    </m:oMath>
                  </m:oMathPara>
                </a14:m>
                <a:endParaRPr lang="en-NZ" dirty="0">
                  <a:solidFill>
                    <a:srgbClr val="374ADD"/>
                  </a:solidFill>
                </a:endParaRPr>
              </a:p>
            </p:txBody>
          </p:sp>
        </mc:Choice>
        <mc:Fallback xmlns="">
          <p:sp>
            <p:nvSpPr>
              <p:cNvPr id="137" name="Rectangle 136"/>
              <p:cNvSpPr>
                <a:spLocks noRot="1" noChangeAspect="1" noMove="1" noResize="1" noEditPoints="1" noAdjustHandles="1" noChangeArrowheads="1" noChangeShapeType="1" noTextEdit="1"/>
              </p:cNvSpPr>
              <p:nvPr/>
            </p:nvSpPr>
            <p:spPr>
              <a:xfrm>
                <a:off x="13355357" y="8850778"/>
                <a:ext cx="1978106" cy="369332"/>
              </a:xfrm>
              <a:prstGeom prst="rect">
                <a:avLst/>
              </a:prstGeom>
              <a:blipFill rotWithShape="0">
                <a:blip r:embed="rId17"/>
                <a:stretch>
                  <a:fillRect/>
                </a:stretch>
              </a:blipFill>
            </p:spPr>
            <p:txBody>
              <a:bodyPr/>
              <a:lstStyle/>
              <a:p>
                <a:r>
                  <a:rPr lang="en-US">
                    <a:noFill/>
                  </a:rPr>
                  <a:t> </a:t>
                </a:r>
              </a:p>
            </p:txBody>
          </p:sp>
        </mc:Fallback>
      </mc:AlternateContent>
      <p:cxnSp>
        <p:nvCxnSpPr>
          <p:cNvPr id="125" name="Straight Connector 124"/>
          <p:cNvCxnSpPr>
            <a:stCxn id="107" idx="0"/>
            <a:endCxn id="104" idx="2"/>
          </p:cNvCxnSpPr>
          <p:nvPr/>
        </p:nvCxnSpPr>
        <p:spPr>
          <a:xfrm flipH="1" flipV="1">
            <a:off x="12646148" y="5585735"/>
            <a:ext cx="1133371" cy="6027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8" name="Rectangle 137"/>
              <p:cNvSpPr/>
              <p:nvPr/>
            </p:nvSpPr>
            <p:spPr>
              <a:xfrm>
                <a:off x="14385206" y="5907592"/>
                <a:ext cx="88094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b="0" i="1" smtClean="0">
                          <a:solidFill>
                            <a:schemeClr val="accent3">
                              <a:lumMod val="75000"/>
                            </a:schemeClr>
                          </a:solidFill>
                          <a:latin typeface="Cambria Math" charset="0"/>
                        </a:rPr>
                        <m:t>𝑆</m:t>
                      </m:r>
                      <m:r>
                        <a:rPr lang="en-AU" b="0" i="1" smtClean="0">
                          <a:solidFill>
                            <a:schemeClr val="accent3">
                              <a:lumMod val="75000"/>
                            </a:schemeClr>
                          </a:solidFill>
                          <a:latin typeface="Cambria Math" charset="0"/>
                        </a:rPr>
                        <m:t>:</m:t>
                      </m:r>
                      <m:r>
                        <a:rPr lang="en-US" b="0" i="1" smtClean="0">
                          <a:solidFill>
                            <a:schemeClr val="accent3">
                              <a:lumMod val="75000"/>
                            </a:schemeClr>
                          </a:solidFill>
                          <a:latin typeface="Cambria Math" charset="0"/>
                        </a:rPr>
                        <m:t>𝐸𝑛𝑑</m:t>
                      </m:r>
                    </m:oMath>
                  </m:oMathPara>
                </a14:m>
                <a:endParaRPr lang="en-NZ" dirty="0">
                  <a:solidFill>
                    <a:schemeClr val="accent3">
                      <a:lumMod val="75000"/>
                    </a:schemeClr>
                  </a:solidFill>
                </a:endParaRPr>
              </a:p>
            </p:txBody>
          </p:sp>
        </mc:Choice>
        <mc:Fallback xmlns="">
          <p:sp>
            <p:nvSpPr>
              <p:cNvPr id="138" name="Rectangle 137"/>
              <p:cNvSpPr>
                <a:spLocks noRot="1" noChangeAspect="1" noMove="1" noResize="1" noEditPoints="1" noAdjustHandles="1" noChangeArrowheads="1" noChangeShapeType="1" noTextEdit="1"/>
              </p:cNvSpPr>
              <p:nvPr/>
            </p:nvSpPr>
            <p:spPr>
              <a:xfrm>
                <a:off x="14385206" y="5907592"/>
                <a:ext cx="880946" cy="369332"/>
              </a:xfrm>
              <a:prstGeom prst="rect">
                <a:avLst/>
              </a:prstGeom>
              <a:blipFill rotWithShape="0">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39941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4084</TotalTime>
  <Words>726</Words>
  <Application>Microsoft Macintosh PowerPoint</Application>
  <PresentationFormat>On-screen Show (4:3)</PresentationFormat>
  <Paragraphs>156</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Cambria Math</vt:lpstr>
      <vt:lpstr>宋体</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Victoria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Chen Wang</cp:lastModifiedBy>
  <cp:revision>320</cp:revision>
  <dcterms:created xsi:type="dcterms:W3CDTF">2016-09-09T07:20:45Z</dcterms:created>
  <dcterms:modified xsi:type="dcterms:W3CDTF">2017-09-05T09:21:26Z</dcterms:modified>
</cp:coreProperties>
</file>