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01" r:id="rId2"/>
    <p:sldId id="299" r:id="rId3"/>
    <p:sldId id="302" r:id="rId4"/>
    <p:sldId id="298" r:id="rId5"/>
    <p:sldId id="303" r:id="rId6"/>
    <p:sldId id="304" r:id="rId7"/>
    <p:sldId id="305" r:id="rId8"/>
    <p:sldId id="30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A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3"/>
    <p:restoredTop sz="83011" autoAdjust="0"/>
  </p:normalViewPr>
  <p:slideViewPr>
    <p:cSldViewPr>
      <p:cViewPr>
        <p:scale>
          <a:sx n="70" d="100"/>
          <a:sy n="70" d="100"/>
        </p:scale>
        <p:origin x="1808" y="3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8D62E0-191E-42FF-A98D-D06FD014851B}" type="datetimeFigureOut">
              <a:rPr lang="en-AU" smtClean="0"/>
              <a:t>30/8/17</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09BDE-4FA1-499D-8424-2B54D3E2E225}" type="slidenum">
              <a:rPr lang="en-AU" smtClean="0"/>
              <a:t>‹#›</a:t>
            </a:fld>
            <a:endParaRPr lang="en-AU"/>
          </a:p>
        </p:txBody>
      </p:sp>
    </p:spTree>
    <p:extLst>
      <p:ext uri="{BB962C8B-B14F-4D97-AF65-F5344CB8AC3E}">
        <p14:creationId xmlns:p14="http://schemas.microsoft.com/office/powerpoint/2010/main" val="2544247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base" latinLnBrk="0" hangingPunct="1">
              <a:lnSpc>
                <a:spcPct val="100000"/>
              </a:lnSpc>
              <a:spcBef>
                <a:spcPct val="0"/>
              </a:spcBef>
              <a:spcAft>
                <a:spcPct val="0"/>
              </a:spcAft>
              <a:buClrTx/>
              <a:buSzTx/>
              <a:buFont typeface="Arial" charset="0"/>
              <a:buChar char="•"/>
              <a:tabLst/>
              <a:defRPr/>
            </a:pPr>
            <a:r>
              <a:rPr lang="en-NZ" altLang="en-US" dirty="0" smtClean="0"/>
              <a:t>Now why we</a:t>
            </a:r>
            <a:r>
              <a:rPr lang="en-NZ" altLang="en-US" baseline="0" dirty="0" smtClean="0"/>
              <a:t> need service composition ?</a:t>
            </a:r>
            <a:endParaRPr lang="en-NZ" altLang="en-US" dirty="0" smtClean="0"/>
          </a:p>
          <a:p>
            <a:pPr marL="171450" marR="0" lvl="0" indent="-171450" algn="l" defTabSz="914400" rtl="0" eaLnBrk="1" fontAlgn="base" latinLnBrk="0" hangingPunct="1">
              <a:lnSpc>
                <a:spcPct val="100000"/>
              </a:lnSpc>
              <a:spcBef>
                <a:spcPct val="0"/>
              </a:spcBef>
              <a:spcAft>
                <a:spcPct val="0"/>
              </a:spcAft>
              <a:buClrTx/>
              <a:buSzTx/>
              <a:buFont typeface="Arial" charset="0"/>
              <a:buChar char="•"/>
              <a:tabLst/>
              <a:defRPr/>
            </a:pPr>
            <a:r>
              <a:rPr lang="en-NZ" altLang="en-US" dirty="0" smtClean="0"/>
              <a:t>Since one atomic web service could not satisfy or fully satisfy users' complex requirements, web services are composed together to meet</a:t>
            </a:r>
            <a:r>
              <a:rPr lang="en-NZ" altLang="en-US" baseline="0" dirty="0" smtClean="0"/>
              <a:t> </a:t>
            </a:r>
            <a:r>
              <a:rPr lang="en-NZ" altLang="en-US" dirty="0" smtClean="0"/>
              <a:t>more sophisticated meet a more complex requirement. </a:t>
            </a:r>
          </a:p>
          <a:p>
            <a:pPr marL="171450" marR="0" lvl="0" indent="-171450" algn="l" defTabSz="914400" rtl="0" eaLnBrk="1" fontAlgn="base" latinLnBrk="0" hangingPunct="1">
              <a:lnSpc>
                <a:spcPct val="100000"/>
              </a:lnSpc>
              <a:spcBef>
                <a:spcPct val="0"/>
              </a:spcBef>
              <a:spcAft>
                <a:spcPct val="0"/>
              </a:spcAft>
              <a:buClrTx/>
              <a:buSzTx/>
              <a:buFont typeface="Arial" charset="0"/>
              <a:buChar char="•"/>
              <a:tabLst/>
              <a:defRPr/>
            </a:pPr>
            <a:r>
              <a:rPr lang="en-NZ" altLang="en-US" dirty="0" smtClean="0"/>
              <a:t>This slide shows a popular web service composition example from travel domain, In this scenario, the agency provide services of booking flights, accommodation and bus for</a:t>
            </a:r>
            <a:r>
              <a:rPr lang="en-NZ" altLang="en-US" baseline="0" dirty="0" smtClean="0"/>
              <a:t> </a:t>
            </a:r>
            <a:r>
              <a:rPr lang="en-NZ" altLang="en-US" dirty="0" smtClean="0"/>
              <a:t>users. </a:t>
            </a:r>
          </a:p>
          <a:p>
            <a:pPr marL="171450" marR="0" lvl="0" indent="-171450" algn="l" defTabSz="914400" rtl="0" eaLnBrk="1" fontAlgn="base" latinLnBrk="0" hangingPunct="1">
              <a:lnSpc>
                <a:spcPct val="100000"/>
              </a:lnSpc>
              <a:spcBef>
                <a:spcPct val="0"/>
              </a:spcBef>
              <a:spcAft>
                <a:spcPct val="0"/>
              </a:spcAft>
              <a:buClrTx/>
              <a:buSzTx/>
              <a:buFont typeface="Arial" charset="0"/>
              <a:buChar char="•"/>
              <a:tabLst/>
              <a:defRPr/>
            </a:pPr>
            <a:r>
              <a:rPr lang="en-NZ" altLang="en-US" dirty="0" smtClean="0"/>
              <a:t>The inputs are gathered from customers, and the outputs are expected to be returned. </a:t>
            </a:r>
          </a:p>
          <a:p>
            <a:pPr marL="171450" marR="0" lvl="0" indent="-171450" algn="l" defTabSz="914400" rtl="0" eaLnBrk="1" fontAlgn="base" latinLnBrk="0" hangingPunct="1">
              <a:lnSpc>
                <a:spcPct val="100000"/>
              </a:lnSpc>
              <a:spcBef>
                <a:spcPct val="0"/>
              </a:spcBef>
              <a:spcAft>
                <a:spcPct val="0"/>
              </a:spcAft>
              <a:buClrTx/>
              <a:buSzTx/>
              <a:buFont typeface="Arial" charset="0"/>
              <a:buChar char="•"/>
              <a:tabLst/>
              <a:defRPr/>
            </a:pPr>
            <a:r>
              <a:rPr lang="en-NZ" altLang="en-US" dirty="0" smtClean="0"/>
              <a:t>We begin by executing the </a:t>
            </a:r>
            <a:r>
              <a:rPr lang="en-NZ" altLang="en-US" dirty="0" err="1" smtClean="0"/>
              <a:t>FlightBooking</a:t>
            </a:r>
            <a:r>
              <a:rPr lang="en-NZ" altLang="en-US" dirty="0" smtClean="0"/>
              <a:t> Service and </a:t>
            </a:r>
            <a:r>
              <a:rPr lang="en-NZ" altLang="en-US" dirty="0" err="1" smtClean="0"/>
              <a:t>GenerateMap</a:t>
            </a:r>
            <a:r>
              <a:rPr lang="en-NZ" altLang="en-US" baseline="0" dirty="0" smtClean="0"/>
              <a:t> Service</a:t>
            </a:r>
            <a:r>
              <a:rPr lang="en-NZ" altLang="en-US" dirty="0" smtClean="0"/>
              <a:t>, the</a:t>
            </a:r>
            <a:r>
              <a:rPr lang="en-NZ" altLang="en-US" baseline="0" dirty="0" smtClean="0"/>
              <a:t> </a:t>
            </a:r>
            <a:r>
              <a:rPr lang="en-NZ" altLang="en-US" baseline="0" dirty="0" err="1" smtClean="0"/>
              <a:t>FilightInformation</a:t>
            </a:r>
            <a:r>
              <a:rPr lang="en-NZ" altLang="en-US" baseline="0" dirty="0" smtClean="0"/>
              <a:t> </a:t>
            </a:r>
            <a:r>
              <a:rPr lang="en-NZ" altLang="en-US" baseline="0" dirty="0" err="1" smtClean="0"/>
              <a:t>serevice</a:t>
            </a:r>
            <a:r>
              <a:rPr lang="en-NZ" altLang="en-US" dirty="0" smtClean="0"/>
              <a:t> books the flights and determines the arrival date. Then, we use the arrival date together with the other given data, we can book the hotel and bus.  Together, these three services produce all required outputs.</a:t>
            </a:r>
            <a:endParaRPr lang="en-NZ" altLang="en-US" dirty="0"/>
          </a:p>
        </p:txBody>
      </p:sp>
      <p:sp>
        <p:nvSpPr>
          <p:cNvPr id="225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5CC1D6C-06A7-1349-9C3E-94822FDBF396}" type="slidenum">
              <a:rPr lang="en-NZ" altLang="en-US"/>
              <a:pPr/>
              <a:t>5</a:t>
            </a:fld>
            <a:endParaRPr lang="en-NZ" altLang="en-US"/>
          </a:p>
        </p:txBody>
      </p:sp>
    </p:spTree>
    <p:extLst>
      <p:ext uri="{BB962C8B-B14F-4D97-AF65-F5344CB8AC3E}">
        <p14:creationId xmlns:p14="http://schemas.microsoft.com/office/powerpoint/2010/main" val="2119751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spcBef>
                <a:spcPct val="0"/>
              </a:spcBef>
              <a:buFontTx/>
              <a:buChar char="•"/>
            </a:pPr>
            <a:r>
              <a:rPr lang="en-NZ" altLang="en-US" dirty="0" smtClean="0"/>
              <a:t>From the</a:t>
            </a:r>
            <a:r>
              <a:rPr lang="en-NZ" altLang="en-US" baseline="0" dirty="0" smtClean="0"/>
              <a:t> previous example, two features are addressed in its functional properties.</a:t>
            </a:r>
            <a:endParaRPr lang="en-NZ" altLang="en-US" dirty="0" smtClean="0"/>
          </a:p>
          <a:p>
            <a:pPr marL="171450" indent="-171450" eaLnBrk="1" hangingPunct="1">
              <a:spcBef>
                <a:spcPct val="0"/>
              </a:spcBef>
              <a:buFontTx/>
              <a:buChar char="•"/>
            </a:pPr>
            <a:r>
              <a:rPr lang="en-NZ" altLang="en-US" baseline="0" dirty="0" smtClean="0"/>
              <a:t>O</a:t>
            </a:r>
            <a:r>
              <a:rPr lang="en-NZ" altLang="en-US" dirty="0" smtClean="0"/>
              <a:t>ne is the Valid functionalities, another is Semantic matchmaking quality.</a:t>
            </a:r>
          </a:p>
          <a:p>
            <a:pPr marL="171450" indent="-171450" eaLnBrk="1" hangingPunct="1">
              <a:spcBef>
                <a:spcPct val="0"/>
              </a:spcBef>
              <a:buFontTx/>
              <a:buChar char="•"/>
            </a:pPr>
            <a:r>
              <a:rPr lang="en-NZ" altLang="en-US" dirty="0" smtClean="0"/>
              <a:t>In the first feature, all inputs of involved services must be satisfied for</a:t>
            </a:r>
            <a:r>
              <a:rPr lang="en-NZ" altLang="en-US" baseline="0" dirty="0" smtClean="0"/>
              <a:t> the </a:t>
            </a:r>
            <a:r>
              <a:rPr lang="en-NZ" altLang="en-US" dirty="0" smtClean="0"/>
              <a:t>execution</a:t>
            </a:r>
            <a:r>
              <a:rPr lang="en-NZ" altLang="en-US" baseline="0" dirty="0" smtClean="0"/>
              <a:t> of </a:t>
            </a:r>
            <a:r>
              <a:rPr lang="en-NZ" altLang="en-US" dirty="0" smtClean="0"/>
              <a:t>service composition.</a:t>
            </a:r>
            <a:r>
              <a:rPr lang="en-NZ" altLang="en-US" baseline="0" dirty="0" smtClean="0"/>
              <a:t> Meanwhile,  </a:t>
            </a:r>
            <a:r>
              <a:rPr lang="en-NZ" altLang="en-US" dirty="0" smtClean="0"/>
              <a:t>the required outputs of service composition is a a subset of outputs of all involved web services</a:t>
            </a:r>
          </a:p>
          <a:p>
            <a:pPr marL="0" indent="0">
              <a:buNone/>
            </a:pPr>
            <a:r>
              <a:rPr lang="en-NZ" altLang="en-US" dirty="0" smtClean="0"/>
              <a:t>The</a:t>
            </a:r>
            <a:r>
              <a:rPr lang="en-NZ" altLang="en-US" baseline="0" dirty="0" smtClean="0"/>
              <a:t> second feature is t</a:t>
            </a:r>
            <a:r>
              <a:rPr lang="en-NZ" altLang="en-US" dirty="0" smtClean="0"/>
              <a:t>he quality of the matchmaking, it answers</a:t>
            </a:r>
            <a:r>
              <a:rPr lang="en-NZ" altLang="en-US" baseline="0" dirty="0" smtClean="0"/>
              <a:t> h</a:t>
            </a:r>
            <a:r>
              <a:rPr lang="en-NZ" altLang="x-none" sz="1200" dirty="0" smtClean="0"/>
              <a:t>ow perfect does the provided inputs match the required outputs</a:t>
            </a:r>
          </a:p>
          <a:p>
            <a:pPr marL="171450" indent="-171450" eaLnBrk="1" hangingPunct="1">
              <a:spcBef>
                <a:spcPct val="0"/>
              </a:spcBef>
              <a:buFontTx/>
              <a:buChar char="•"/>
            </a:pPr>
            <a:r>
              <a:rPr lang="en-NZ" altLang="en-US" dirty="0" smtClean="0"/>
              <a:t>On</a:t>
            </a:r>
            <a:r>
              <a:rPr lang="en-NZ" altLang="en-US" baseline="0" dirty="0" smtClean="0"/>
              <a:t>e component service from previous example</a:t>
            </a:r>
            <a:r>
              <a:rPr lang="en-NZ" altLang="en-US" dirty="0" smtClean="0"/>
              <a:t>, a </a:t>
            </a:r>
            <a:r>
              <a:rPr lang="en-NZ" altLang="en-US" dirty="0" err="1" smtClean="0"/>
              <a:t>generateMap</a:t>
            </a:r>
            <a:r>
              <a:rPr lang="en-NZ" altLang="en-US" dirty="0" smtClean="0"/>
              <a:t> service requires inputs </a:t>
            </a:r>
            <a:r>
              <a:rPr lang="en-NZ" altLang="en-US" dirty="0" err="1" smtClean="0"/>
              <a:t>MappedLocation</a:t>
            </a:r>
            <a:r>
              <a:rPr lang="en-NZ" altLang="en-US" dirty="0" smtClean="0"/>
              <a:t> and producing output </a:t>
            </a:r>
            <a:r>
              <a:rPr lang="en-NZ" altLang="en-US" dirty="0" err="1" smtClean="0"/>
              <a:t>StreetMap</a:t>
            </a:r>
            <a:r>
              <a:rPr lang="en-NZ" altLang="en-US" dirty="0" smtClean="0"/>
              <a:t>. However, </a:t>
            </a:r>
            <a:r>
              <a:rPr lang="en-NZ" altLang="en-US" dirty="0" err="1" smtClean="0"/>
              <a:t>MappedLocation</a:t>
            </a:r>
            <a:r>
              <a:rPr lang="en-NZ" altLang="en-US" dirty="0" smtClean="0"/>
              <a:t> is not provided, only </a:t>
            </a:r>
            <a:r>
              <a:rPr lang="en-NZ" altLang="en-US" dirty="0" err="1" smtClean="0"/>
              <a:t>ConferenceCity</a:t>
            </a:r>
            <a:r>
              <a:rPr lang="en-NZ" altLang="en-US" dirty="0" smtClean="0"/>
              <a:t> is provided satisfying the relationship here. We can see that </a:t>
            </a:r>
            <a:r>
              <a:rPr lang="en-NZ" altLang="en-US" dirty="0" err="1" smtClean="0"/>
              <a:t>ConferenceCity</a:t>
            </a:r>
            <a:r>
              <a:rPr lang="en-NZ" altLang="en-US" dirty="0" smtClean="0"/>
              <a:t> is less preferable compared to </a:t>
            </a:r>
            <a:r>
              <a:rPr lang="en-NZ" altLang="en-US" dirty="0" err="1" smtClean="0"/>
              <a:t>MappedLocation</a:t>
            </a:r>
            <a:r>
              <a:rPr lang="en-NZ" altLang="en-US" dirty="0" smtClean="0"/>
              <a:t>. Therefore, Semantic matchmaking quality between </a:t>
            </a:r>
            <a:r>
              <a:rPr lang="en-NZ" altLang="en-US" dirty="0" err="1" smtClean="0"/>
              <a:t>ConferenceCity</a:t>
            </a:r>
            <a:r>
              <a:rPr lang="en-NZ" altLang="en-US" dirty="0" smtClean="0"/>
              <a:t> and  </a:t>
            </a:r>
            <a:r>
              <a:rPr lang="en-NZ" altLang="en-US" dirty="0" err="1" smtClean="0"/>
              <a:t>MappedLocation</a:t>
            </a:r>
            <a:r>
              <a:rPr lang="en-NZ" altLang="en-US" dirty="0" smtClean="0"/>
              <a:t> is relatively lower. \end{itemize}</a:t>
            </a:r>
            <a:endParaRPr lang="en-NZ" altLang="en-US" dirty="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CD87E67D-D445-A74F-8C89-8CDC849ECFA0}" type="slidenum">
              <a:rPr lang="en-NZ" altLang="en-US"/>
              <a:pPr/>
              <a:t>6</a:t>
            </a:fld>
            <a:endParaRPr lang="en-NZ" altLang="en-US"/>
          </a:p>
        </p:txBody>
      </p:sp>
    </p:spTree>
    <p:extLst>
      <p:ext uri="{BB962C8B-B14F-4D97-AF65-F5344CB8AC3E}">
        <p14:creationId xmlns:p14="http://schemas.microsoft.com/office/powerpoint/2010/main" val="1079447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spcBef>
                <a:spcPct val="0"/>
              </a:spcBef>
              <a:buFontTx/>
              <a:buChar char="•"/>
            </a:pPr>
            <a:r>
              <a:rPr lang="en-NZ" altLang="en-US" dirty="0" smtClean="0"/>
              <a:t>From the</a:t>
            </a:r>
            <a:r>
              <a:rPr lang="en-NZ" altLang="en-US" baseline="0" dirty="0" smtClean="0"/>
              <a:t> previous example, two features are addressed in its functional properties.</a:t>
            </a:r>
            <a:endParaRPr lang="en-NZ" altLang="en-US" dirty="0" smtClean="0"/>
          </a:p>
          <a:p>
            <a:pPr marL="171450" indent="-171450" eaLnBrk="1" hangingPunct="1">
              <a:spcBef>
                <a:spcPct val="0"/>
              </a:spcBef>
              <a:buFontTx/>
              <a:buChar char="•"/>
            </a:pPr>
            <a:r>
              <a:rPr lang="en-NZ" altLang="en-US" baseline="0" dirty="0" smtClean="0"/>
              <a:t>O</a:t>
            </a:r>
            <a:r>
              <a:rPr lang="en-NZ" altLang="en-US" dirty="0" smtClean="0"/>
              <a:t>ne is the Valid functionalities, another is Semantic matchmaking quality.</a:t>
            </a:r>
          </a:p>
          <a:p>
            <a:pPr marL="171450" indent="-171450" eaLnBrk="1" hangingPunct="1">
              <a:spcBef>
                <a:spcPct val="0"/>
              </a:spcBef>
              <a:buFontTx/>
              <a:buChar char="•"/>
            </a:pPr>
            <a:r>
              <a:rPr lang="en-NZ" altLang="en-US" dirty="0" smtClean="0"/>
              <a:t>In the first feature, all inputs of involved services must be satisfied for</a:t>
            </a:r>
            <a:r>
              <a:rPr lang="en-NZ" altLang="en-US" baseline="0" dirty="0" smtClean="0"/>
              <a:t> the </a:t>
            </a:r>
            <a:r>
              <a:rPr lang="en-NZ" altLang="en-US" dirty="0" smtClean="0"/>
              <a:t>execution</a:t>
            </a:r>
            <a:r>
              <a:rPr lang="en-NZ" altLang="en-US" baseline="0" dirty="0" smtClean="0"/>
              <a:t> of </a:t>
            </a:r>
            <a:r>
              <a:rPr lang="en-NZ" altLang="en-US" dirty="0" smtClean="0"/>
              <a:t>service composition.</a:t>
            </a:r>
            <a:r>
              <a:rPr lang="en-NZ" altLang="en-US" baseline="0" dirty="0" smtClean="0"/>
              <a:t> Meanwhile,  </a:t>
            </a:r>
            <a:r>
              <a:rPr lang="en-NZ" altLang="en-US" dirty="0" smtClean="0"/>
              <a:t>the required outputs of service composition is a a subset of outputs of all involved web services</a:t>
            </a:r>
          </a:p>
          <a:p>
            <a:pPr marL="0" indent="0">
              <a:buNone/>
            </a:pPr>
            <a:r>
              <a:rPr lang="en-NZ" altLang="en-US" dirty="0" smtClean="0"/>
              <a:t>The</a:t>
            </a:r>
            <a:r>
              <a:rPr lang="en-NZ" altLang="en-US" baseline="0" dirty="0" smtClean="0"/>
              <a:t> second feature is t</a:t>
            </a:r>
            <a:r>
              <a:rPr lang="en-NZ" altLang="en-US" dirty="0" smtClean="0"/>
              <a:t>he quality of the matchmaking, it answers</a:t>
            </a:r>
            <a:r>
              <a:rPr lang="en-NZ" altLang="en-US" baseline="0" dirty="0" smtClean="0"/>
              <a:t> h</a:t>
            </a:r>
            <a:r>
              <a:rPr lang="en-NZ" altLang="x-none" sz="1200" dirty="0" smtClean="0"/>
              <a:t>ow perfect does the provided inputs match the required outputs</a:t>
            </a:r>
          </a:p>
          <a:p>
            <a:pPr marL="171450" indent="-171450" eaLnBrk="1" hangingPunct="1">
              <a:spcBef>
                <a:spcPct val="0"/>
              </a:spcBef>
              <a:buFontTx/>
              <a:buChar char="•"/>
            </a:pPr>
            <a:r>
              <a:rPr lang="en-NZ" altLang="en-US" dirty="0" smtClean="0"/>
              <a:t>On</a:t>
            </a:r>
            <a:r>
              <a:rPr lang="en-NZ" altLang="en-US" baseline="0" dirty="0" smtClean="0"/>
              <a:t>e component service from previous example</a:t>
            </a:r>
            <a:r>
              <a:rPr lang="en-NZ" altLang="en-US" dirty="0" smtClean="0"/>
              <a:t>, a </a:t>
            </a:r>
            <a:r>
              <a:rPr lang="en-NZ" altLang="en-US" dirty="0" err="1" smtClean="0"/>
              <a:t>generateMap</a:t>
            </a:r>
            <a:r>
              <a:rPr lang="en-NZ" altLang="en-US" dirty="0" smtClean="0"/>
              <a:t> service requires inputs </a:t>
            </a:r>
            <a:r>
              <a:rPr lang="en-NZ" altLang="en-US" dirty="0" err="1" smtClean="0"/>
              <a:t>MappedLocation</a:t>
            </a:r>
            <a:r>
              <a:rPr lang="en-NZ" altLang="en-US" dirty="0" smtClean="0"/>
              <a:t> and producing output </a:t>
            </a:r>
            <a:r>
              <a:rPr lang="en-NZ" altLang="en-US" dirty="0" err="1" smtClean="0"/>
              <a:t>StreetMap</a:t>
            </a:r>
            <a:r>
              <a:rPr lang="en-NZ" altLang="en-US" dirty="0" smtClean="0"/>
              <a:t>. However, </a:t>
            </a:r>
            <a:r>
              <a:rPr lang="en-NZ" altLang="en-US" dirty="0" err="1" smtClean="0"/>
              <a:t>MappedLocation</a:t>
            </a:r>
            <a:r>
              <a:rPr lang="en-NZ" altLang="en-US" dirty="0" smtClean="0"/>
              <a:t> is not provided, only </a:t>
            </a:r>
            <a:r>
              <a:rPr lang="en-NZ" altLang="en-US" dirty="0" err="1" smtClean="0"/>
              <a:t>ConferenceCity</a:t>
            </a:r>
            <a:r>
              <a:rPr lang="en-NZ" altLang="en-US" dirty="0" smtClean="0"/>
              <a:t> is provided satisfying the relationship here. We can see that </a:t>
            </a:r>
            <a:r>
              <a:rPr lang="en-NZ" altLang="en-US" dirty="0" err="1" smtClean="0"/>
              <a:t>ConferenceCity</a:t>
            </a:r>
            <a:r>
              <a:rPr lang="en-NZ" altLang="en-US" dirty="0" smtClean="0"/>
              <a:t> is less preferable compared to </a:t>
            </a:r>
            <a:r>
              <a:rPr lang="en-NZ" altLang="en-US" dirty="0" err="1" smtClean="0"/>
              <a:t>MappedLocation</a:t>
            </a:r>
            <a:r>
              <a:rPr lang="en-NZ" altLang="en-US" dirty="0" smtClean="0"/>
              <a:t>. Therefore, Semantic matchmaking quality between </a:t>
            </a:r>
            <a:r>
              <a:rPr lang="en-NZ" altLang="en-US" dirty="0" err="1" smtClean="0"/>
              <a:t>ConferenceCity</a:t>
            </a:r>
            <a:r>
              <a:rPr lang="en-NZ" altLang="en-US" dirty="0" smtClean="0"/>
              <a:t> and  </a:t>
            </a:r>
            <a:r>
              <a:rPr lang="en-NZ" altLang="en-US" dirty="0" err="1" smtClean="0"/>
              <a:t>MappedLocation</a:t>
            </a:r>
            <a:r>
              <a:rPr lang="en-NZ" altLang="en-US" dirty="0" smtClean="0"/>
              <a:t> is relatively lower. \end{itemize}</a:t>
            </a:r>
            <a:endParaRPr lang="en-NZ" altLang="en-US" dirty="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CD87E67D-D445-A74F-8C89-8CDC849ECFA0}" type="slidenum">
              <a:rPr lang="en-NZ" altLang="en-US"/>
              <a:pPr/>
              <a:t>7</a:t>
            </a:fld>
            <a:endParaRPr lang="en-NZ" altLang="en-US"/>
          </a:p>
        </p:txBody>
      </p:sp>
    </p:spTree>
    <p:extLst>
      <p:ext uri="{BB962C8B-B14F-4D97-AF65-F5344CB8AC3E}">
        <p14:creationId xmlns:p14="http://schemas.microsoft.com/office/powerpoint/2010/main" val="506781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309BDE-4FA1-499D-8424-2B54D3E2E225}" type="slidenum">
              <a:rPr lang="en-AU" smtClean="0"/>
              <a:t>8</a:t>
            </a:fld>
            <a:endParaRPr lang="en-AU"/>
          </a:p>
        </p:txBody>
      </p:sp>
    </p:spTree>
    <p:extLst>
      <p:ext uri="{BB962C8B-B14F-4D97-AF65-F5344CB8AC3E}">
        <p14:creationId xmlns:p14="http://schemas.microsoft.com/office/powerpoint/2010/main" val="703318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D4351B45-279F-42A8-9B05-CE858E05D9F5}" type="datetimeFigureOut">
              <a:rPr lang="en-NZ" smtClean="0"/>
              <a:t>30/08/17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3855053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D4351B45-279F-42A8-9B05-CE858E05D9F5}" type="datetimeFigureOut">
              <a:rPr lang="en-NZ" smtClean="0"/>
              <a:t>30/08/17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53963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D4351B45-279F-42A8-9B05-CE858E05D9F5}" type="datetimeFigureOut">
              <a:rPr lang="en-NZ" smtClean="0"/>
              <a:t>30/08/17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904701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D4351B45-279F-42A8-9B05-CE858E05D9F5}" type="datetimeFigureOut">
              <a:rPr lang="en-NZ" smtClean="0"/>
              <a:t>30/08/17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105446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351B45-279F-42A8-9B05-CE858E05D9F5}" type="datetimeFigureOut">
              <a:rPr lang="en-NZ" smtClean="0"/>
              <a:t>30/08/17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3371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D4351B45-279F-42A8-9B05-CE858E05D9F5}" type="datetimeFigureOut">
              <a:rPr lang="en-NZ" smtClean="0"/>
              <a:t>30/08/17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2409217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D4351B45-279F-42A8-9B05-CE858E05D9F5}" type="datetimeFigureOut">
              <a:rPr lang="en-NZ" smtClean="0"/>
              <a:t>30/08/17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311164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D4351B45-279F-42A8-9B05-CE858E05D9F5}" type="datetimeFigureOut">
              <a:rPr lang="en-NZ" smtClean="0"/>
              <a:t>30/08/17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210657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351B45-279F-42A8-9B05-CE858E05D9F5}" type="datetimeFigureOut">
              <a:rPr lang="en-NZ" smtClean="0"/>
              <a:t>30/08/17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4279508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51B45-279F-42A8-9B05-CE858E05D9F5}" type="datetimeFigureOut">
              <a:rPr lang="en-NZ" smtClean="0"/>
              <a:t>30/08/17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977790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51B45-279F-42A8-9B05-CE858E05D9F5}" type="datetimeFigureOut">
              <a:rPr lang="en-NZ" smtClean="0"/>
              <a:t>30/08/17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5109831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51B45-279F-42A8-9B05-CE858E05D9F5}" type="datetimeFigureOut">
              <a:rPr lang="en-NZ" smtClean="0"/>
              <a:t>30/08/17</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5D6DC-94B3-4344-BC02-50E4776E20FC}" type="slidenum">
              <a:rPr lang="en-NZ" smtClean="0"/>
              <a:t>‹#›</a:t>
            </a:fld>
            <a:endParaRPr lang="en-NZ"/>
          </a:p>
        </p:txBody>
      </p:sp>
    </p:spTree>
    <p:extLst>
      <p:ext uri="{BB962C8B-B14F-4D97-AF65-F5344CB8AC3E}">
        <p14:creationId xmlns:p14="http://schemas.microsoft.com/office/powerpoint/2010/main" val="1638376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0.png"/><Relationship Id="rId4" Type="http://schemas.openxmlformats.org/officeDocument/2006/relationships/image" Target="../media/image130.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0.png"/></Relationships>
</file>

<file path=ppt/slides/_rels/slide2.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1" Type="http://schemas.openxmlformats.org/officeDocument/2006/relationships/image" Target="../media/image32.png"/><Relationship Id="rId12" Type="http://schemas.openxmlformats.org/officeDocument/2006/relationships/image" Target="../media/image33.png"/><Relationship Id="rId13" Type="http://schemas.openxmlformats.org/officeDocument/2006/relationships/image" Target="../media/image34.png"/><Relationship Id="rId14" Type="http://schemas.openxmlformats.org/officeDocument/2006/relationships/image" Target="../media/image35.png"/><Relationship Id="rId15" Type="http://schemas.openxmlformats.org/officeDocument/2006/relationships/image" Target="../media/image36.png"/><Relationship Id="rId16" Type="http://schemas.openxmlformats.org/officeDocument/2006/relationships/image" Target="../media/image37.png"/><Relationship Id="rId17" Type="http://schemas.openxmlformats.org/officeDocument/2006/relationships/image" Target="../media/image38.png"/><Relationship Id="rId18"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9" Type="http://schemas.openxmlformats.org/officeDocument/2006/relationships/image" Target="../media/image30.png"/><Relationship Id="rId10"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903336" y="2525023"/>
            <a:ext cx="1068585" cy="1068585"/>
            <a:chOff x="2513707" y="1497707"/>
            <a:chExt cx="1068585" cy="1068585"/>
          </a:xfrm>
        </p:grpSpPr>
        <p:sp>
          <p:nvSpPr>
            <p:cNvPr id="20" name="Oval 19"/>
            <p:cNvSpPr/>
            <p:nvPr/>
          </p:nvSpPr>
          <p:spPr>
            <a:xfrm>
              <a:off x="2513707" y="1497707"/>
              <a:ext cx="1068585" cy="1068585"/>
            </a:xfrm>
            <a:prstGeom prst="ellipse">
              <a:avLst/>
            </a:prstGeom>
            <a:no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1" name="Oval 4"/>
            <p:cNvSpPr/>
            <p:nvPr/>
          </p:nvSpPr>
          <p:spPr>
            <a:xfrm>
              <a:off x="2670198" y="1654198"/>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Web Service</a:t>
              </a:r>
              <a:endParaRPr lang="en-US" sz="1800" kern="1200" dirty="0">
                <a:solidFill>
                  <a:schemeClr val="tx1"/>
                </a:solidFill>
              </a:endParaRPr>
            </a:p>
          </p:txBody>
        </p:sp>
      </p:grpSp>
      <p:grpSp>
        <p:nvGrpSpPr>
          <p:cNvPr id="8" name="Group 7"/>
          <p:cNvGrpSpPr/>
          <p:nvPr/>
        </p:nvGrpSpPr>
        <p:grpSpPr>
          <a:xfrm>
            <a:off x="4255969" y="2204864"/>
            <a:ext cx="363319" cy="226246"/>
            <a:chOff x="2866340" y="1177548"/>
            <a:chExt cx="363319" cy="226246"/>
          </a:xfrm>
        </p:grpSpPr>
        <p:sp>
          <p:nvSpPr>
            <p:cNvPr id="18" name="Right Arrow 17"/>
            <p:cNvSpPr/>
            <p:nvPr/>
          </p:nvSpPr>
          <p:spPr>
            <a:xfrm rot="16200000">
              <a:off x="2934877" y="1109011"/>
              <a:ext cx="226245" cy="3633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9" name="Right Arrow 6"/>
            <p:cNvSpPr/>
            <p:nvPr/>
          </p:nvSpPr>
          <p:spPr>
            <a:xfrm rot="16200000">
              <a:off x="2968814" y="1215612"/>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9" name="Group 8"/>
          <p:cNvGrpSpPr/>
          <p:nvPr/>
        </p:nvGrpSpPr>
        <p:grpSpPr>
          <a:xfrm>
            <a:off x="5065835" y="2877656"/>
            <a:ext cx="226245" cy="363319"/>
            <a:chOff x="3676206" y="1850340"/>
            <a:chExt cx="226245" cy="363319"/>
          </a:xfrm>
        </p:grpSpPr>
        <p:sp>
          <p:nvSpPr>
            <p:cNvPr id="16" name="Right Arrow 15"/>
            <p:cNvSpPr/>
            <p:nvPr/>
          </p:nvSpPr>
          <p:spPr>
            <a:xfrm>
              <a:off x="3676206" y="1850340"/>
              <a:ext cx="226245" cy="3633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Right Arrow 8"/>
            <p:cNvSpPr/>
            <p:nvPr/>
          </p:nvSpPr>
          <p:spPr>
            <a:xfrm>
              <a:off x="3676206" y="1923004"/>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10" name="Group 9"/>
          <p:cNvGrpSpPr/>
          <p:nvPr/>
        </p:nvGrpSpPr>
        <p:grpSpPr>
          <a:xfrm>
            <a:off x="4255969" y="3687522"/>
            <a:ext cx="363319" cy="226245"/>
            <a:chOff x="2866340" y="2660206"/>
            <a:chExt cx="363319" cy="226245"/>
          </a:xfrm>
        </p:grpSpPr>
        <p:sp>
          <p:nvSpPr>
            <p:cNvPr id="14" name="Right Arrow 13"/>
            <p:cNvSpPr/>
            <p:nvPr/>
          </p:nvSpPr>
          <p:spPr>
            <a:xfrm rot="5400000">
              <a:off x="2934877" y="2591669"/>
              <a:ext cx="226245" cy="3633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5" name="Right Arrow 10"/>
            <p:cNvSpPr/>
            <p:nvPr/>
          </p:nvSpPr>
          <p:spPr>
            <a:xfrm rot="5400000">
              <a:off x="2968814" y="2630397"/>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11" name="Group 10"/>
          <p:cNvGrpSpPr/>
          <p:nvPr/>
        </p:nvGrpSpPr>
        <p:grpSpPr>
          <a:xfrm>
            <a:off x="3583177" y="2877656"/>
            <a:ext cx="226245" cy="363319"/>
            <a:chOff x="2193548" y="1850340"/>
            <a:chExt cx="226245" cy="363319"/>
          </a:xfrm>
        </p:grpSpPr>
        <p:sp>
          <p:nvSpPr>
            <p:cNvPr id="12" name="Right Arrow 11"/>
            <p:cNvSpPr/>
            <p:nvPr/>
          </p:nvSpPr>
          <p:spPr>
            <a:xfrm rot="10800000">
              <a:off x="2193548" y="1850340"/>
              <a:ext cx="226245" cy="3633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3" name="Right Arrow 12"/>
            <p:cNvSpPr/>
            <p:nvPr/>
          </p:nvSpPr>
          <p:spPr>
            <a:xfrm rot="21600000">
              <a:off x="2261421" y="1923004"/>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mc:AlternateContent xmlns:mc="http://schemas.openxmlformats.org/markup-compatibility/2006" xmlns:a14="http://schemas.microsoft.com/office/drawing/2010/main">
        <mc:Choice Requires="a14">
          <p:sp>
            <p:nvSpPr>
              <p:cNvPr id="23" name="Rectangle 22"/>
              <p:cNvSpPr/>
              <p:nvPr/>
            </p:nvSpPr>
            <p:spPr>
              <a:xfrm>
                <a:off x="3465520" y="1622563"/>
                <a:ext cx="194421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en-AU" i="1">
                              <a:solidFill>
                                <a:schemeClr val="tx1"/>
                              </a:solidFill>
                              <a:latin typeface="Cambria Math" charset="0"/>
                            </a:rPr>
                            <m:t>𝑣</m:t>
                          </m:r>
                        </m:e>
                        <m:sub>
                          <m:sSub>
                            <m:sSubPr>
                              <m:ctrlPr>
                                <a:rPr lang="en-US" i="1">
                                  <a:solidFill>
                                    <a:schemeClr val="tx1"/>
                                  </a:solidFill>
                                  <a:latin typeface="Cambria Math" charset="0"/>
                                </a:rPr>
                              </m:ctrlPr>
                            </m:sSubPr>
                            <m:e>
                              <m:r>
                                <a:rPr lang="en-AU" i="1">
                                  <a:solidFill>
                                    <a:schemeClr val="tx1"/>
                                  </a:solidFill>
                                  <a:latin typeface="Cambria Math" charset="0"/>
                                </a:rPr>
                                <m:t>𝑞</m:t>
                              </m:r>
                            </m:e>
                            <m:sub>
                              <m:r>
                                <a:rPr lang="en-AU" i="1">
                                  <a:solidFill>
                                    <a:schemeClr val="tx1"/>
                                  </a:solidFill>
                                  <a:latin typeface="Cambria Math" charset="0"/>
                                </a:rPr>
                                <m:t>1</m:t>
                              </m:r>
                            </m:sub>
                          </m:sSub>
                        </m:sub>
                      </m:sSub>
                      <m:r>
                        <a:rPr lang="en-US" i="1">
                          <a:solidFill>
                            <a:schemeClr val="tx1"/>
                          </a:solidFill>
                          <a:latin typeface="Cambria Math" charset="0"/>
                          <a:ea typeface="Cambria Math" charset="0"/>
                          <a:cs typeface="Cambria Math" charset="0"/>
                        </a:rPr>
                        <m:t>∈</m:t>
                      </m:r>
                      <m:r>
                        <a:rPr lang="zh-CN" altLang="en-US" i="1">
                          <a:solidFill>
                            <a:schemeClr val="tx1"/>
                          </a:solidFill>
                          <a:latin typeface="Cambria Math" charset="0"/>
                          <a:ea typeface="Cambria Math" charset="0"/>
                          <a:cs typeface="Cambria Math" charset="0"/>
                        </a:rPr>
                        <m:t> </m:t>
                      </m:r>
                      <m:sSub>
                        <m:sSubPr>
                          <m:ctrlPr>
                            <a:rPr lang="en-US" altLang="zh-CN" i="1">
                              <a:solidFill>
                                <a:schemeClr val="tx1"/>
                              </a:solidFill>
                              <a:latin typeface="Cambria Math" charset="0"/>
                              <a:ea typeface="Cambria Math" charset="0"/>
                              <a:cs typeface="Cambria Math" charset="0"/>
                            </a:rPr>
                          </m:ctrlPr>
                        </m:sSubPr>
                        <m:e>
                          <m:r>
                            <a:rPr lang="en-AU" altLang="zh-CN" i="1">
                              <a:solidFill>
                                <a:schemeClr val="tx1"/>
                              </a:solidFill>
                              <a:latin typeface="Cambria Math" charset="0"/>
                              <a:ea typeface="Cambria Math" charset="0"/>
                              <a:cs typeface="Cambria Math" charset="0"/>
                            </a:rPr>
                            <m:t>𝑉</m:t>
                          </m:r>
                        </m:e>
                        <m:sub>
                          <m:r>
                            <a:rPr lang="en-AU" altLang="zh-CN" i="1">
                              <a:solidFill>
                                <a:schemeClr val="tx1"/>
                              </a:solidFill>
                              <a:latin typeface="Cambria Math" charset="0"/>
                              <a:ea typeface="Cambria Math" charset="0"/>
                              <a:cs typeface="Cambria Math" charset="0"/>
                            </a:rPr>
                            <m:t>𝑡</m:t>
                          </m:r>
                          <m:r>
                            <a:rPr lang="en-AU" altLang="zh-CN" i="1">
                              <a:solidFill>
                                <a:schemeClr val="tx1"/>
                              </a:solidFill>
                              <a:latin typeface="Cambria Math" charset="0"/>
                              <a:ea typeface="Cambria Math" charset="0"/>
                              <a:cs typeface="Cambria Math" charset="0"/>
                            </a:rPr>
                            <m:t>(</m:t>
                          </m:r>
                          <m:sSub>
                            <m:sSubPr>
                              <m:ctrlPr>
                                <a:rPr lang="en-US" i="1">
                                  <a:solidFill>
                                    <a:schemeClr val="tx1"/>
                                  </a:solidFill>
                                  <a:latin typeface="Cambria Math" charset="0"/>
                                </a:rPr>
                              </m:ctrlPr>
                            </m:sSubPr>
                            <m:e>
                              <m:r>
                                <a:rPr lang="en-AU" i="1">
                                  <a:solidFill>
                                    <a:schemeClr val="tx1"/>
                                  </a:solidFill>
                                  <a:latin typeface="Cambria Math" charset="0"/>
                                </a:rPr>
                                <m:t>𝑞</m:t>
                              </m:r>
                            </m:e>
                            <m:sub>
                              <m:r>
                                <a:rPr lang="en-AU" i="1">
                                  <a:solidFill>
                                    <a:schemeClr val="tx1"/>
                                  </a:solidFill>
                                  <a:latin typeface="Cambria Math" charset="0"/>
                                </a:rPr>
                                <m:t>1</m:t>
                              </m:r>
                            </m:sub>
                          </m:sSub>
                          <m:r>
                            <a:rPr lang="en-AU" altLang="zh-CN" i="1">
                              <a:solidFill>
                                <a:schemeClr val="tx1"/>
                              </a:solidFill>
                              <a:latin typeface="Cambria Math" charset="0"/>
                              <a:ea typeface="Cambria Math" charset="0"/>
                              <a:cs typeface="Cambria Math" charset="0"/>
                            </a:rPr>
                            <m:t>)</m:t>
                          </m:r>
                        </m:sub>
                      </m:sSub>
                      <m:r>
                        <a:rPr lang="zh-CN" altLang="en-US" i="1">
                          <a:solidFill>
                            <a:schemeClr val="tx1"/>
                          </a:solidFill>
                          <a:latin typeface="Cambria Math" charset="0"/>
                        </a:rPr>
                        <m:t>  </m:t>
                      </m:r>
                    </m:oMath>
                  </m:oMathPara>
                </a14:m>
                <a:endParaRPr lang="en-US" dirty="0">
                  <a:solidFill>
                    <a:schemeClr val="tx1"/>
                  </a:solidFill>
                </a:endParaRPr>
              </a:p>
            </p:txBody>
          </p:sp>
        </mc:Choice>
        <mc:Fallback xmlns="">
          <p:sp>
            <p:nvSpPr>
              <p:cNvPr id="23" name="Rectangle 22"/>
              <p:cNvSpPr>
                <a:spLocks noRot="1" noChangeAspect="1" noMove="1" noResize="1" noEditPoints="1" noAdjustHandles="1" noChangeArrowheads="1" noChangeShapeType="1" noTextEdit="1"/>
              </p:cNvSpPr>
              <p:nvPr/>
            </p:nvSpPr>
            <p:spPr>
              <a:xfrm>
                <a:off x="3465520" y="1622563"/>
                <a:ext cx="1944216" cy="504056"/>
              </a:xfrm>
              <a:prstGeom prst="rect">
                <a:avLst/>
              </a:prstGeom>
              <a:blipFill rotWithShape="0">
                <a:blip r:embed="rId2"/>
                <a:stretch>
                  <a:fillRect t="-52874" b="-6896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5412914" y="2807287"/>
                <a:ext cx="194421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en-AU" i="1">
                              <a:solidFill>
                                <a:schemeClr val="tx1"/>
                              </a:solidFill>
                              <a:latin typeface="Cambria Math" charset="0"/>
                            </a:rPr>
                            <m:t>𝑣</m:t>
                          </m:r>
                        </m:e>
                        <m:sub>
                          <m:sSub>
                            <m:sSubPr>
                              <m:ctrlPr>
                                <a:rPr lang="en-US" i="1">
                                  <a:solidFill>
                                    <a:schemeClr val="tx1"/>
                                  </a:solidFill>
                                  <a:latin typeface="Cambria Math" charset="0"/>
                                </a:rPr>
                              </m:ctrlPr>
                            </m:sSubPr>
                            <m:e>
                              <m:r>
                                <a:rPr lang="en-AU" i="1">
                                  <a:solidFill>
                                    <a:schemeClr val="tx1"/>
                                  </a:solidFill>
                                  <a:latin typeface="Cambria Math" charset="0"/>
                                </a:rPr>
                                <m:t>𝑞</m:t>
                              </m:r>
                            </m:e>
                            <m:sub>
                              <m:r>
                                <a:rPr lang="en-US" altLang="zh-CN" b="0" i="1" smtClean="0">
                                  <a:solidFill>
                                    <a:schemeClr val="tx1"/>
                                  </a:solidFill>
                                  <a:latin typeface="Cambria Math" charset="0"/>
                                </a:rPr>
                                <m:t>2</m:t>
                              </m:r>
                            </m:sub>
                          </m:sSub>
                        </m:sub>
                      </m:sSub>
                      <m:r>
                        <a:rPr lang="en-US" i="1">
                          <a:solidFill>
                            <a:schemeClr val="tx1"/>
                          </a:solidFill>
                          <a:latin typeface="Cambria Math" charset="0"/>
                          <a:ea typeface="Cambria Math" charset="0"/>
                          <a:cs typeface="Cambria Math" charset="0"/>
                        </a:rPr>
                        <m:t>∈</m:t>
                      </m:r>
                      <m:r>
                        <a:rPr lang="zh-CN" altLang="en-US" i="1">
                          <a:solidFill>
                            <a:schemeClr val="tx1"/>
                          </a:solidFill>
                          <a:latin typeface="Cambria Math" charset="0"/>
                          <a:ea typeface="Cambria Math" charset="0"/>
                          <a:cs typeface="Cambria Math" charset="0"/>
                        </a:rPr>
                        <m:t> </m:t>
                      </m:r>
                      <m:sSub>
                        <m:sSubPr>
                          <m:ctrlPr>
                            <a:rPr lang="en-US" altLang="zh-CN" i="1">
                              <a:solidFill>
                                <a:schemeClr val="tx1"/>
                              </a:solidFill>
                              <a:latin typeface="Cambria Math" charset="0"/>
                              <a:ea typeface="Cambria Math" charset="0"/>
                              <a:cs typeface="Cambria Math" charset="0"/>
                            </a:rPr>
                          </m:ctrlPr>
                        </m:sSubPr>
                        <m:e>
                          <m:r>
                            <a:rPr lang="en-AU" altLang="zh-CN" i="1">
                              <a:solidFill>
                                <a:schemeClr val="tx1"/>
                              </a:solidFill>
                              <a:latin typeface="Cambria Math" charset="0"/>
                              <a:ea typeface="Cambria Math" charset="0"/>
                              <a:cs typeface="Cambria Math" charset="0"/>
                            </a:rPr>
                            <m:t>𝑉</m:t>
                          </m:r>
                        </m:e>
                        <m:sub>
                          <m:r>
                            <a:rPr lang="en-AU" altLang="zh-CN" i="1">
                              <a:solidFill>
                                <a:schemeClr val="tx1"/>
                              </a:solidFill>
                              <a:latin typeface="Cambria Math" charset="0"/>
                              <a:ea typeface="Cambria Math" charset="0"/>
                              <a:cs typeface="Cambria Math" charset="0"/>
                            </a:rPr>
                            <m:t>𝑡</m:t>
                          </m:r>
                          <m:r>
                            <a:rPr lang="en-AU" altLang="zh-CN" i="1">
                              <a:solidFill>
                                <a:schemeClr val="tx1"/>
                              </a:solidFill>
                              <a:latin typeface="Cambria Math" charset="0"/>
                              <a:ea typeface="Cambria Math" charset="0"/>
                              <a:cs typeface="Cambria Math" charset="0"/>
                            </a:rPr>
                            <m:t>(</m:t>
                          </m:r>
                          <m:sSub>
                            <m:sSubPr>
                              <m:ctrlPr>
                                <a:rPr lang="en-US" i="1">
                                  <a:solidFill>
                                    <a:schemeClr val="tx1"/>
                                  </a:solidFill>
                                  <a:latin typeface="Cambria Math" charset="0"/>
                                </a:rPr>
                              </m:ctrlPr>
                            </m:sSubPr>
                            <m:e>
                              <m:r>
                                <a:rPr lang="en-AU" i="1">
                                  <a:solidFill>
                                    <a:schemeClr val="tx1"/>
                                  </a:solidFill>
                                  <a:latin typeface="Cambria Math" charset="0"/>
                                </a:rPr>
                                <m:t>𝑞</m:t>
                              </m:r>
                            </m:e>
                            <m:sub>
                              <m:r>
                                <a:rPr lang="en-US" altLang="zh-CN" b="0" i="1" smtClean="0">
                                  <a:solidFill>
                                    <a:schemeClr val="tx1"/>
                                  </a:solidFill>
                                  <a:latin typeface="Cambria Math" charset="0"/>
                                </a:rPr>
                                <m:t>2</m:t>
                              </m:r>
                            </m:sub>
                          </m:sSub>
                          <m:r>
                            <a:rPr lang="en-AU" altLang="zh-CN" i="1">
                              <a:solidFill>
                                <a:schemeClr val="tx1"/>
                              </a:solidFill>
                              <a:latin typeface="Cambria Math" charset="0"/>
                              <a:ea typeface="Cambria Math" charset="0"/>
                              <a:cs typeface="Cambria Math" charset="0"/>
                            </a:rPr>
                            <m:t>)</m:t>
                          </m:r>
                        </m:sub>
                      </m:sSub>
                      <m:r>
                        <a:rPr lang="zh-CN" altLang="en-US" i="1">
                          <a:solidFill>
                            <a:schemeClr val="tx1"/>
                          </a:solidFill>
                          <a:latin typeface="Cambria Math" charset="0"/>
                        </a:rPr>
                        <m:t>  </m:t>
                      </m:r>
                    </m:oMath>
                  </m:oMathPara>
                </a14:m>
                <a:endParaRPr lang="en-US" dirty="0">
                  <a:solidFill>
                    <a:schemeClr val="tx1"/>
                  </a:solidFill>
                </a:endParaRPr>
              </a:p>
            </p:txBody>
          </p:sp>
        </mc:Choice>
        <mc:Fallback xmlns="">
          <p:sp>
            <p:nvSpPr>
              <p:cNvPr id="25" name="Rectangle 24"/>
              <p:cNvSpPr>
                <a:spLocks noRot="1" noChangeAspect="1" noMove="1" noResize="1" noEditPoints="1" noAdjustHandles="1" noChangeArrowheads="1" noChangeShapeType="1" noTextEdit="1"/>
              </p:cNvSpPr>
              <p:nvPr/>
            </p:nvSpPr>
            <p:spPr>
              <a:xfrm>
                <a:off x="5412914" y="2807287"/>
                <a:ext cx="1944216" cy="504056"/>
              </a:xfrm>
              <a:prstGeom prst="rect">
                <a:avLst/>
              </a:prstGeom>
              <a:blipFill rotWithShape="0">
                <a:blip r:embed="rId3"/>
                <a:stretch>
                  <a:fillRect t="-54651" b="-6976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3465520" y="4062380"/>
                <a:ext cx="194421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en-AU" i="1">
                              <a:solidFill>
                                <a:schemeClr val="tx1"/>
                              </a:solidFill>
                              <a:latin typeface="Cambria Math" charset="0"/>
                            </a:rPr>
                            <m:t>𝑣</m:t>
                          </m:r>
                        </m:e>
                        <m:sub>
                          <m:sSub>
                            <m:sSubPr>
                              <m:ctrlPr>
                                <a:rPr lang="en-US" i="1">
                                  <a:solidFill>
                                    <a:schemeClr val="tx1"/>
                                  </a:solidFill>
                                  <a:latin typeface="Cambria Math" charset="0"/>
                                </a:rPr>
                              </m:ctrlPr>
                            </m:sSubPr>
                            <m:e>
                              <m:r>
                                <a:rPr lang="en-AU" i="1">
                                  <a:solidFill>
                                    <a:schemeClr val="tx1"/>
                                  </a:solidFill>
                                  <a:latin typeface="Cambria Math" charset="0"/>
                                </a:rPr>
                                <m:t>𝑞</m:t>
                              </m:r>
                            </m:e>
                            <m:sub>
                              <m:r>
                                <a:rPr lang="en-AU" b="0" i="1" smtClean="0">
                                  <a:solidFill>
                                    <a:schemeClr val="tx1"/>
                                  </a:solidFill>
                                  <a:latin typeface="Cambria Math" charset="0"/>
                                </a:rPr>
                                <m:t>𝑛</m:t>
                              </m:r>
                              <m:r>
                                <a:rPr lang="en-AU" b="0" i="1" smtClean="0">
                                  <a:solidFill>
                                    <a:schemeClr val="tx1"/>
                                  </a:solidFill>
                                  <a:latin typeface="Cambria Math" charset="0"/>
                                </a:rPr>
                                <m:t>−1</m:t>
                              </m:r>
                            </m:sub>
                          </m:sSub>
                        </m:sub>
                      </m:sSub>
                      <m:r>
                        <a:rPr lang="en-US" i="1">
                          <a:solidFill>
                            <a:schemeClr val="tx1"/>
                          </a:solidFill>
                          <a:latin typeface="Cambria Math" charset="0"/>
                          <a:ea typeface="Cambria Math" charset="0"/>
                          <a:cs typeface="Cambria Math" charset="0"/>
                        </a:rPr>
                        <m:t>∈</m:t>
                      </m:r>
                      <m:r>
                        <a:rPr lang="zh-CN" altLang="en-US" i="1">
                          <a:solidFill>
                            <a:schemeClr val="tx1"/>
                          </a:solidFill>
                          <a:latin typeface="Cambria Math" charset="0"/>
                          <a:ea typeface="Cambria Math" charset="0"/>
                          <a:cs typeface="Cambria Math" charset="0"/>
                        </a:rPr>
                        <m:t> </m:t>
                      </m:r>
                      <m:sSub>
                        <m:sSubPr>
                          <m:ctrlPr>
                            <a:rPr lang="en-US" altLang="zh-CN" i="1">
                              <a:solidFill>
                                <a:schemeClr val="tx1"/>
                              </a:solidFill>
                              <a:latin typeface="Cambria Math" charset="0"/>
                              <a:ea typeface="Cambria Math" charset="0"/>
                              <a:cs typeface="Cambria Math" charset="0"/>
                            </a:rPr>
                          </m:ctrlPr>
                        </m:sSubPr>
                        <m:e>
                          <m:r>
                            <a:rPr lang="en-AU" altLang="zh-CN" i="1">
                              <a:solidFill>
                                <a:schemeClr val="tx1"/>
                              </a:solidFill>
                              <a:latin typeface="Cambria Math" charset="0"/>
                              <a:ea typeface="Cambria Math" charset="0"/>
                              <a:cs typeface="Cambria Math" charset="0"/>
                            </a:rPr>
                            <m:t>𝑉</m:t>
                          </m:r>
                        </m:e>
                        <m:sub>
                          <m:r>
                            <a:rPr lang="en-AU" altLang="zh-CN" i="1">
                              <a:solidFill>
                                <a:schemeClr val="tx1"/>
                              </a:solidFill>
                              <a:latin typeface="Cambria Math" charset="0"/>
                              <a:ea typeface="Cambria Math" charset="0"/>
                              <a:cs typeface="Cambria Math" charset="0"/>
                            </a:rPr>
                            <m:t>𝑡</m:t>
                          </m:r>
                          <m:r>
                            <a:rPr lang="en-AU" altLang="zh-CN" i="1">
                              <a:solidFill>
                                <a:schemeClr val="tx1"/>
                              </a:solidFill>
                              <a:latin typeface="Cambria Math" charset="0"/>
                              <a:ea typeface="Cambria Math" charset="0"/>
                              <a:cs typeface="Cambria Math" charset="0"/>
                            </a:rPr>
                            <m:t>(</m:t>
                          </m:r>
                          <m:sSub>
                            <m:sSubPr>
                              <m:ctrlPr>
                                <a:rPr lang="en-US" i="1">
                                  <a:solidFill>
                                    <a:schemeClr val="tx1"/>
                                  </a:solidFill>
                                  <a:latin typeface="Cambria Math" charset="0"/>
                                </a:rPr>
                              </m:ctrlPr>
                            </m:sSubPr>
                            <m:e>
                              <m:r>
                                <a:rPr lang="en-AU" i="1">
                                  <a:solidFill>
                                    <a:schemeClr val="tx1"/>
                                  </a:solidFill>
                                  <a:latin typeface="Cambria Math" charset="0"/>
                                </a:rPr>
                                <m:t>𝑞</m:t>
                              </m:r>
                            </m:e>
                            <m:sub>
                              <m:r>
                                <a:rPr lang="en-AU" b="0" i="1" smtClean="0">
                                  <a:solidFill>
                                    <a:schemeClr val="tx1"/>
                                  </a:solidFill>
                                  <a:latin typeface="Cambria Math" charset="0"/>
                                </a:rPr>
                                <m:t>𝑛</m:t>
                              </m:r>
                              <m:r>
                                <a:rPr lang="en-AU" b="0" i="1" smtClean="0">
                                  <a:solidFill>
                                    <a:schemeClr val="tx1"/>
                                  </a:solidFill>
                                  <a:latin typeface="Cambria Math" charset="0"/>
                                </a:rPr>
                                <m:t>−1</m:t>
                              </m:r>
                            </m:sub>
                          </m:sSub>
                          <m:r>
                            <a:rPr lang="en-AU" altLang="zh-CN" i="1">
                              <a:solidFill>
                                <a:schemeClr val="tx1"/>
                              </a:solidFill>
                              <a:latin typeface="Cambria Math" charset="0"/>
                              <a:ea typeface="Cambria Math" charset="0"/>
                              <a:cs typeface="Cambria Math" charset="0"/>
                            </a:rPr>
                            <m:t>)</m:t>
                          </m:r>
                        </m:sub>
                      </m:sSub>
                      <m:r>
                        <a:rPr lang="zh-CN" altLang="en-US" i="1">
                          <a:solidFill>
                            <a:schemeClr val="tx1"/>
                          </a:solidFill>
                          <a:latin typeface="Cambria Math" charset="0"/>
                        </a:rPr>
                        <m:t>  </m:t>
                      </m:r>
                    </m:oMath>
                  </m:oMathPara>
                </a14:m>
                <a:endParaRPr lang="en-US" dirty="0">
                  <a:solidFill>
                    <a:schemeClr val="tx1"/>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3465520" y="4062380"/>
                <a:ext cx="1944216" cy="504056"/>
              </a:xfrm>
              <a:prstGeom prst="rect">
                <a:avLst/>
              </a:prstGeom>
              <a:blipFill rotWithShape="0">
                <a:blip r:embed="rId4"/>
                <a:stretch>
                  <a:fillRect t="-52874" b="-6896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1418464" y="2807287"/>
                <a:ext cx="194421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en-AU" i="1">
                              <a:solidFill>
                                <a:schemeClr val="tx1"/>
                              </a:solidFill>
                              <a:latin typeface="Cambria Math" charset="0"/>
                            </a:rPr>
                            <m:t>𝑣</m:t>
                          </m:r>
                        </m:e>
                        <m:sub>
                          <m:sSub>
                            <m:sSubPr>
                              <m:ctrlPr>
                                <a:rPr lang="en-US" i="1">
                                  <a:solidFill>
                                    <a:schemeClr val="tx1"/>
                                  </a:solidFill>
                                  <a:latin typeface="Cambria Math" charset="0"/>
                                </a:rPr>
                              </m:ctrlPr>
                            </m:sSubPr>
                            <m:e>
                              <m:r>
                                <a:rPr lang="en-AU" i="1">
                                  <a:solidFill>
                                    <a:schemeClr val="tx1"/>
                                  </a:solidFill>
                                  <a:latin typeface="Cambria Math" charset="0"/>
                                </a:rPr>
                                <m:t>𝑞</m:t>
                              </m:r>
                            </m:e>
                            <m:sub>
                              <m:r>
                                <a:rPr lang="en-AU" b="0" i="1" smtClean="0">
                                  <a:solidFill>
                                    <a:schemeClr val="tx1"/>
                                  </a:solidFill>
                                  <a:latin typeface="Cambria Math" charset="0"/>
                                </a:rPr>
                                <m:t>𝑛</m:t>
                              </m:r>
                            </m:sub>
                          </m:sSub>
                        </m:sub>
                      </m:sSub>
                      <m:r>
                        <a:rPr lang="en-US" i="1">
                          <a:solidFill>
                            <a:schemeClr val="tx1"/>
                          </a:solidFill>
                          <a:latin typeface="Cambria Math" charset="0"/>
                          <a:ea typeface="Cambria Math" charset="0"/>
                          <a:cs typeface="Cambria Math" charset="0"/>
                        </a:rPr>
                        <m:t>∈</m:t>
                      </m:r>
                      <m:r>
                        <a:rPr lang="zh-CN" altLang="en-US" i="1">
                          <a:solidFill>
                            <a:schemeClr val="tx1"/>
                          </a:solidFill>
                          <a:latin typeface="Cambria Math" charset="0"/>
                          <a:ea typeface="Cambria Math" charset="0"/>
                          <a:cs typeface="Cambria Math" charset="0"/>
                        </a:rPr>
                        <m:t> </m:t>
                      </m:r>
                      <m:sSub>
                        <m:sSubPr>
                          <m:ctrlPr>
                            <a:rPr lang="en-US" altLang="zh-CN" i="1">
                              <a:solidFill>
                                <a:schemeClr val="tx1"/>
                              </a:solidFill>
                              <a:latin typeface="Cambria Math" charset="0"/>
                              <a:ea typeface="Cambria Math" charset="0"/>
                              <a:cs typeface="Cambria Math" charset="0"/>
                            </a:rPr>
                          </m:ctrlPr>
                        </m:sSubPr>
                        <m:e>
                          <m:r>
                            <a:rPr lang="en-AU" altLang="zh-CN" i="1">
                              <a:solidFill>
                                <a:schemeClr val="tx1"/>
                              </a:solidFill>
                              <a:latin typeface="Cambria Math" charset="0"/>
                              <a:ea typeface="Cambria Math" charset="0"/>
                              <a:cs typeface="Cambria Math" charset="0"/>
                            </a:rPr>
                            <m:t>𝑉</m:t>
                          </m:r>
                        </m:e>
                        <m:sub>
                          <m:r>
                            <a:rPr lang="en-AU" altLang="zh-CN" i="1">
                              <a:solidFill>
                                <a:schemeClr val="tx1"/>
                              </a:solidFill>
                              <a:latin typeface="Cambria Math" charset="0"/>
                              <a:ea typeface="Cambria Math" charset="0"/>
                              <a:cs typeface="Cambria Math" charset="0"/>
                            </a:rPr>
                            <m:t>𝑡</m:t>
                          </m:r>
                          <m:r>
                            <a:rPr lang="en-AU" altLang="zh-CN" i="1">
                              <a:solidFill>
                                <a:schemeClr val="tx1"/>
                              </a:solidFill>
                              <a:latin typeface="Cambria Math" charset="0"/>
                              <a:ea typeface="Cambria Math" charset="0"/>
                              <a:cs typeface="Cambria Math" charset="0"/>
                            </a:rPr>
                            <m:t>(</m:t>
                          </m:r>
                          <m:sSub>
                            <m:sSubPr>
                              <m:ctrlPr>
                                <a:rPr lang="en-US" i="1">
                                  <a:solidFill>
                                    <a:schemeClr val="tx1"/>
                                  </a:solidFill>
                                  <a:latin typeface="Cambria Math" charset="0"/>
                                </a:rPr>
                              </m:ctrlPr>
                            </m:sSubPr>
                            <m:e>
                              <m:r>
                                <a:rPr lang="en-AU" i="1">
                                  <a:solidFill>
                                    <a:schemeClr val="tx1"/>
                                  </a:solidFill>
                                  <a:latin typeface="Cambria Math" charset="0"/>
                                </a:rPr>
                                <m:t>𝑞</m:t>
                              </m:r>
                            </m:e>
                            <m:sub>
                              <m:r>
                                <a:rPr lang="en-AU" b="0" i="1" smtClean="0">
                                  <a:solidFill>
                                    <a:schemeClr val="tx1"/>
                                  </a:solidFill>
                                  <a:latin typeface="Cambria Math" charset="0"/>
                                </a:rPr>
                                <m:t>𝑛</m:t>
                              </m:r>
                            </m:sub>
                          </m:sSub>
                          <m:r>
                            <a:rPr lang="en-AU" altLang="zh-CN" i="1">
                              <a:solidFill>
                                <a:schemeClr val="tx1"/>
                              </a:solidFill>
                              <a:latin typeface="Cambria Math" charset="0"/>
                              <a:ea typeface="Cambria Math" charset="0"/>
                              <a:cs typeface="Cambria Math" charset="0"/>
                            </a:rPr>
                            <m:t>)</m:t>
                          </m:r>
                        </m:sub>
                      </m:sSub>
                      <m:r>
                        <a:rPr lang="zh-CN" altLang="en-US" i="1">
                          <a:solidFill>
                            <a:schemeClr val="tx1"/>
                          </a:solidFill>
                          <a:latin typeface="Cambria Math" charset="0"/>
                        </a:rPr>
                        <m:t>  </m:t>
                      </m:r>
                    </m:oMath>
                  </m:oMathPara>
                </a14:m>
                <a:endParaRPr lang="en-US" dirty="0">
                  <a:solidFill>
                    <a:schemeClr val="tx1"/>
                  </a:solidFill>
                </a:endParaRPr>
              </a:p>
            </p:txBody>
          </p:sp>
        </mc:Choice>
        <mc:Fallback xmlns="">
          <p:sp>
            <p:nvSpPr>
              <p:cNvPr id="27" name="Rectangle 26"/>
              <p:cNvSpPr>
                <a:spLocks noRot="1" noChangeAspect="1" noMove="1" noResize="1" noEditPoints="1" noAdjustHandles="1" noChangeArrowheads="1" noChangeShapeType="1" noTextEdit="1"/>
              </p:cNvSpPr>
              <p:nvPr/>
            </p:nvSpPr>
            <p:spPr>
              <a:xfrm>
                <a:off x="1418464" y="2807287"/>
                <a:ext cx="1944216" cy="504056"/>
              </a:xfrm>
              <a:prstGeom prst="rect">
                <a:avLst/>
              </a:prstGeom>
              <a:blipFill rotWithShape="0">
                <a:blip r:embed="rId5"/>
                <a:stretch>
                  <a:fillRect t="-54651" b="-69767"/>
                </a:stretch>
              </a:blipFill>
              <a:ln>
                <a:solidFill>
                  <a:schemeClr val="tx1"/>
                </a:solidFill>
              </a:ln>
            </p:spPr>
            <p:txBody>
              <a:bodyPr/>
              <a:lstStyle/>
              <a:p>
                <a:r>
                  <a:rPr lang="en-US">
                    <a:noFill/>
                  </a:rPr>
                  <a:t> </a:t>
                </a:r>
              </a:p>
            </p:txBody>
          </p:sp>
        </mc:Fallback>
      </mc:AlternateContent>
      <p:sp>
        <p:nvSpPr>
          <p:cNvPr id="29" name="Arc 28"/>
          <p:cNvSpPr/>
          <p:nvPr/>
        </p:nvSpPr>
        <p:spPr>
          <a:xfrm rot="5400000">
            <a:off x="4398362" y="3026575"/>
            <a:ext cx="790915" cy="587654"/>
          </a:xfrm>
          <a:prstGeom prst="arc">
            <a:avLst/>
          </a:prstGeom>
          <a:ln w="1079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879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val 3"/>
              <p:cNvSpPr/>
              <p:nvPr/>
            </p:nvSpPr>
            <p:spPr>
              <a:xfrm>
                <a:off x="2051720" y="1916832"/>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𝑤</m:t>
                          </m:r>
                        </m:sub>
                      </m:sSub>
                    </m:oMath>
                  </m:oMathPara>
                </a14:m>
                <a:endParaRPr lang="en-US" dirty="0">
                  <a:solidFill>
                    <a:schemeClr val="tx1"/>
                  </a:solidFill>
                </a:endParaRPr>
              </a:p>
            </p:txBody>
          </p:sp>
        </mc:Choice>
        <mc:Fallback xmlns="">
          <p:sp>
            <p:nvSpPr>
              <p:cNvPr id="4" name="Oval 3"/>
              <p:cNvSpPr>
                <a:spLocks noRot="1" noChangeAspect="1" noMove="1" noResize="1" noEditPoints="1" noAdjustHandles="1" noChangeArrowheads="1" noChangeShapeType="1" noTextEdit="1"/>
              </p:cNvSpPr>
              <p:nvPr/>
            </p:nvSpPr>
            <p:spPr>
              <a:xfrm>
                <a:off x="2051720" y="1916832"/>
                <a:ext cx="792088" cy="792088"/>
              </a:xfrm>
              <a:prstGeom prst="ellipse">
                <a:avLst/>
              </a:prstGeom>
              <a:blipFill rotWithShape="0">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331912" y="1916832"/>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𝑖</m:t>
                          </m:r>
                        </m:sub>
                      </m:sSub>
                    </m:oMath>
                  </m:oMathPara>
                </a14:m>
                <a:endParaRPr lang="en-US" dirty="0">
                  <a:solidFill>
                    <a:schemeClr val="tx1"/>
                  </a:solidFill>
                </a:endParaRPr>
              </a:p>
            </p:txBody>
          </p:sp>
        </mc:Choice>
        <mc:Fallback xmlns="">
          <p:sp>
            <p:nvSpPr>
              <p:cNvPr id="6" name="Oval 5"/>
              <p:cNvSpPr>
                <a:spLocks noRot="1" noChangeAspect="1" noMove="1" noResize="1" noEditPoints="1" noAdjustHandles="1" noChangeArrowheads="1" noChangeShapeType="1" noTextEdit="1"/>
              </p:cNvSpPr>
              <p:nvPr/>
            </p:nvSpPr>
            <p:spPr>
              <a:xfrm>
                <a:off x="331912" y="1916832"/>
                <a:ext cx="792088" cy="792088"/>
              </a:xfrm>
              <a:prstGeom prst="ellipse">
                <a:avLst/>
              </a:prstGeom>
              <a:blipFill rotWithShape="0">
                <a:blip r:embed="rId3"/>
                <a:stretch>
                  <a:fillRect/>
                </a:stretch>
              </a:blipFill>
              <a:ln>
                <a:solidFill>
                  <a:schemeClr val="tx1"/>
                </a:solidFill>
              </a:ln>
            </p:spPr>
            <p:txBody>
              <a:bodyPr/>
              <a:lstStyle/>
              <a:p>
                <a:r>
                  <a:rPr lang="en-US">
                    <a:noFill/>
                  </a:rPr>
                  <a:t> </a:t>
                </a:r>
              </a:p>
            </p:txBody>
          </p:sp>
        </mc:Fallback>
      </mc:AlternateContent>
      <p:cxnSp>
        <p:nvCxnSpPr>
          <p:cNvPr id="8" name="Straight Arrow Connector 7"/>
          <p:cNvCxnSpPr>
            <a:stCxn id="6" idx="6"/>
            <a:endCxn id="4" idx="2"/>
          </p:cNvCxnSpPr>
          <p:nvPr/>
        </p:nvCxnSpPr>
        <p:spPr>
          <a:xfrm>
            <a:off x="1124000" y="2312876"/>
            <a:ext cx="9277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Oval 8"/>
              <p:cNvSpPr/>
              <p:nvPr/>
            </p:nvSpPr>
            <p:spPr>
              <a:xfrm>
                <a:off x="3771528" y="1902836"/>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1</m:t>
                          </m:r>
                        </m:sub>
                      </m:sSub>
                    </m:oMath>
                  </m:oMathPara>
                </a14:m>
                <a:endParaRPr lang="en-US" dirty="0">
                  <a:solidFill>
                    <a:schemeClr val="tx1"/>
                  </a:solidFill>
                </a:endParaRPr>
              </a:p>
            </p:txBody>
          </p:sp>
        </mc:Choice>
        <mc:Fallback xmlns="">
          <p:sp>
            <p:nvSpPr>
              <p:cNvPr id="9" name="Oval 8"/>
              <p:cNvSpPr>
                <a:spLocks noRot="1" noChangeAspect="1" noMove="1" noResize="1" noEditPoints="1" noAdjustHandles="1" noChangeArrowheads="1" noChangeShapeType="1" noTextEdit="1"/>
              </p:cNvSpPr>
              <p:nvPr/>
            </p:nvSpPr>
            <p:spPr>
              <a:xfrm>
                <a:off x="3771528" y="1902836"/>
                <a:ext cx="792088" cy="792088"/>
              </a:xfrm>
              <a:prstGeom prst="ellipse">
                <a:avLst/>
              </a:prstGeom>
              <a:blipFill rotWithShape="0">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7211144" y="1916832"/>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𝑜</m:t>
                          </m:r>
                        </m:sub>
                      </m:sSub>
                    </m:oMath>
                  </m:oMathPara>
                </a14:m>
                <a:endParaRPr lang="en-US" dirty="0">
                  <a:solidFill>
                    <a:schemeClr val="tx1"/>
                  </a:solidFill>
                </a:endParaRPr>
              </a:p>
            </p:txBody>
          </p:sp>
        </mc:Choice>
        <mc:Fallback xmlns="">
          <p:sp>
            <p:nvSpPr>
              <p:cNvPr id="11" name="Oval 10"/>
              <p:cNvSpPr>
                <a:spLocks noRot="1" noChangeAspect="1" noMove="1" noResize="1" noEditPoints="1" noAdjustHandles="1" noChangeArrowheads="1" noChangeShapeType="1" noTextEdit="1"/>
              </p:cNvSpPr>
              <p:nvPr/>
            </p:nvSpPr>
            <p:spPr>
              <a:xfrm>
                <a:off x="7211144" y="1916832"/>
                <a:ext cx="792088" cy="792088"/>
              </a:xfrm>
              <a:prstGeom prst="ellipse">
                <a:avLst/>
              </a:prstGeom>
              <a:blipFill rotWithShape="0">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a:xfrm>
                <a:off x="8930952" y="1916832"/>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𝑒</m:t>
                          </m:r>
                        </m:sub>
                      </m:sSub>
                    </m:oMath>
                  </m:oMathPara>
                </a14:m>
                <a:endParaRPr lang="en-US" dirty="0">
                  <a:solidFill>
                    <a:schemeClr val="tx1"/>
                  </a:solidFill>
                </a:endParaRPr>
              </a:p>
            </p:txBody>
          </p:sp>
        </mc:Choice>
        <mc:Fallback xmlns="">
          <p:sp>
            <p:nvSpPr>
              <p:cNvPr id="12" name="Oval 11"/>
              <p:cNvSpPr>
                <a:spLocks noRot="1" noChangeAspect="1" noMove="1" noResize="1" noEditPoints="1" noAdjustHandles="1" noChangeArrowheads="1" noChangeShapeType="1" noTextEdit="1"/>
              </p:cNvSpPr>
              <p:nvPr/>
            </p:nvSpPr>
            <p:spPr>
              <a:xfrm>
                <a:off x="8930952" y="1916832"/>
                <a:ext cx="792088" cy="792088"/>
              </a:xfrm>
              <a:prstGeom prst="ellipse">
                <a:avLst/>
              </a:prstGeom>
              <a:blipFill rotWithShape="0">
                <a:blip r:embed="rId6"/>
                <a:stretch>
                  <a:fillRect/>
                </a:stretch>
              </a:blipFill>
              <a:ln>
                <a:solidFill>
                  <a:schemeClr val="tx1"/>
                </a:solidFill>
              </a:ln>
            </p:spPr>
            <p:txBody>
              <a:bodyPr/>
              <a:lstStyle/>
              <a:p>
                <a:r>
                  <a:rPr lang="en-US">
                    <a:noFill/>
                  </a:rPr>
                  <a:t> </a:t>
                </a:r>
              </a:p>
            </p:txBody>
          </p:sp>
        </mc:Fallback>
      </mc:AlternateContent>
      <p:cxnSp>
        <p:nvCxnSpPr>
          <p:cNvPr id="14" name="Straight Arrow Connector 13"/>
          <p:cNvCxnSpPr>
            <a:stCxn id="4" idx="6"/>
            <a:endCxn id="9" idx="2"/>
          </p:cNvCxnSpPr>
          <p:nvPr/>
        </p:nvCxnSpPr>
        <p:spPr>
          <a:xfrm flipV="1">
            <a:off x="2843808" y="2298880"/>
            <a:ext cx="927720" cy="13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6"/>
          </p:cNvCxnSpPr>
          <p:nvPr/>
        </p:nvCxnSpPr>
        <p:spPr>
          <a:xfrm>
            <a:off x="4563616" y="2298880"/>
            <a:ext cx="927720" cy="13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1" idx="2"/>
          </p:cNvCxnSpPr>
          <p:nvPr/>
        </p:nvCxnSpPr>
        <p:spPr>
          <a:xfrm>
            <a:off x="6283424" y="2312876"/>
            <a:ext cx="9277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6"/>
            <a:endCxn id="12" idx="2"/>
          </p:cNvCxnSpPr>
          <p:nvPr/>
        </p:nvCxnSpPr>
        <p:spPr>
          <a:xfrm>
            <a:off x="8003232" y="2312876"/>
            <a:ext cx="9277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1286170" y="1971164"/>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rPr>
                        <m:t>𝑖</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1286170" y="1971164"/>
                <a:ext cx="576064"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987824" y="1902836"/>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dirty="0" smtClean="0">
                          <a:latin typeface="Cambria Math" charset="0"/>
                        </a:rPr>
                        <m:t>[</m:t>
                      </m:r>
                      <m:sSub>
                        <m:sSubPr>
                          <m:ctrlPr>
                            <a:rPr lang="en-US" i="1" dirty="0">
                              <a:latin typeface="Cambria Math" charset="0"/>
                            </a:rPr>
                          </m:ctrlPr>
                        </m:sSubPr>
                        <m:e>
                          <m:r>
                            <a:rPr lang="en-AU" b="0" i="1" dirty="0" smtClean="0">
                              <a:latin typeface="Cambria Math" charset="0"/>
                            </a:rPr>
                            <m:t>𝑤</m:t>
                          </m:r>
                        </m:e>
                        <m:sub>
                          <m:r>
                            <a:rPr lang="en-AU" b="0" i="1" dirty="0" smtClean="0">
                              <a:latin typeface="Cambria Math" charset="0"/>
                            </a:rPr>
                            <m:t>1</m:t>
                          </m:r>
                        </m:sub>
                      </m:sSub>
                      <m:r>
                        <a:rPr lang="en-AU" b="0" i="1" dirty="0" smtClean="0">
                          <a:latin typeface="Cambria Math" charset="0"/>
                        </a:rPr>
                        <m:t>]</m:t>
                      </m:r>
                      <m:sSub>
                        <m:sSubPr>
                          <m:ctrlPr>
                            <a:rPr lang="en-US" b="0" i="1" dirty="0" smtClean="0">
                              <a:latin typeface="Cambria Math" charset="0"/>
                            </a:rPr>
                          </m:ctrlPr>
                        </m:sSubPr>
                        <m:e>
                          <m:r>
                            <a:rPr lang="en-AU" b="0" i="1" dirty="0" smtClean="0">
                              <a:latin typeface="Cambria Math" charset="0"/>
                            </a:rPr>
                            <m:t>𝑓</m:t>
                          </m:r>
                        </m:e>
                        <m:sub>
                          <m:r>
                            <a:rPr lang="en-AU" b="0" i="1" dirty="0" smtClean="0">
                              <a:latin typeface="Cambria Math" charset="0"/>
                            </a:rPr>
                            <m:t>1</m:t>
                          </m:r>
                        </m:sub>
                      </m:sSub>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2987824" y="1902836"/>
                <a:ext cx="576064" cy="369332"/>
              </a:xfrm>
              <a:prstGeom prst="rect">
                <a:avLst/>
              </a:prstGeom>
              <a:blipFill rotWithShape="0">
                <a:blip r:embed="rId8"/>
                <a:stretch>
                  <a:fillRect l="-3158" r="-31579"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4644008" y="1908448"/>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dirty="0" smtClean="0">
                          <a:latin typeface="Cambria Math" charset="0"/>
                        </a:rPr>
                        <m:t>[</m:t>
                      </m:r>
                      <m:sSub>
                        <m:sSubPr>
                          <m:ctrlPr>
                            <a:rPr lang="en-US" i="1" dirty="0">
                              <a:latin typeface="Cambria Math" charset="0"/>
                            </a:rPr>
                          </m:ctrlPr>
                        </m:sSubPr>
                        <m:e>
                          <m:r>
                            <a:rPr lang="en-AU" b="0" i="1" dirty="0" smtClean="0">
                              <a:latin typeface="Cambria Math" charset="0"/>
                            </a:rPr>
                            <m:t>𝑤</m:t>
                          </m:r>
                        </m:e>
                        <m:sub>
                          <m:r>
                            <a:rPr lang="en-AU" b="0" i="1" dirty="0" smtClean="0">
                              <a:latin typeface="Cambria Math" charset="0"/>
                            </a:rPr>
                            <m:t>2</m:t>
                          </m:r>
                        </m:sub>
                      </m:sSub>
                      <m:r>
                        <a:rPr lang="en-AU" b="0" i="1" dirty="0" smtClean="0">
                          <a:latin typeface="Cambria Math" charset="0"/>
                        </a:rPr>
                        <m:t>]</m:t>
                      </m:r>
                      <m:sSub>
                        <m:sSubPr>
                          <m:ctrlPr>
                            <a:rPr lang="en-US" b="0" i="1" dirty="0" smtClean="0">
                              <a:latin typeface="Cambria Math" charset="0"/>
                            </a:rPr>
                          </m:ctrlPr>
                        </m:sSubPr>
                        <m:e>
                          <m:r>
                            <a:rPr lang="en-AU" b="0" i="1" dirty="0" smtClean="0">
                              <a:latin typeface="Cambria Math" charset="0"/>
                            </a:rPr>
                            <m:t>𝑓</m:t>
                          </m:r>
                        </m:e>
                        <m:sub>
                          <m:r>
                            <a:rPr lang="en-AU" b="0" i="1" dirty="0" smtClean="0">
                              <a:latin typeface="Cambria Math" charset="0"/>
                            </a:rPr>
                            <m:t>2</m:t>
                          </m:r>
                        </m:sub>
                      </m:sSub>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4644008" y="1908448"/>
                <a:ext cx="576064" cy="369332"/>
              </a:xfrm>
              <a:prstGeom prst="rect">
                <a:avLst/>
              </a:prstGeom>
              <a:blipFill rotWithShape="0">
                <a:blip r:embed="rId9"/>
                <a:stretch>
                  <a:fillRect l="-3191" r="-32979"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372200" y="1908448"/>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dirty="0" smtClean="0">
                          <a:latin typeface="Cambria Math" charset="0"/>
                        </a:rPr>
                        <m:t>[</m:t>
                      </m:r>
                      <m:sSub>
                        <m:sSubPr>
                          <m:ctrlPr>
                            <a:rPr lang="en-US" i="1" dirty="0">
                              <a:latin typeface="Cambria Math" charset="0"/>
                            </a:rPr>
                          </m:ctrlPr>
                        </m:sSubPr>
                        <m:e>
                          <m:r>
                            <a:rPr lang="en-AU" b="0" i="1" dirty="0" smtClean="0">
                              <a:latin typeface="Cambria Math" charset="0"/>
                            </a:rPr>
                            <m:t>𝑤</m:t>
                          </m:r>
                        </m:e>
                        <m:sub>
                          <m:r>
                            <a:rPr lang="en-AU" b="0" i="1" dirty="0" smtClean="0">
                              <a:latin typeface="Cambria Math" charset="0"/>
                            </a:rPr>
                            <m:t>𝑛</m:t>
                          </m:r>
                        </m:sub>
                      </m:sSub>
                      <m:r>
                        <a:rPr lang="en-AU" b="0" i="1" dirty="0" smtClean="0">
                          <a:latin typeface="Cambria Math" charset="0"/>
                        </a:rPr>
                        <m:t>]</m:t>
                      </m:r>
                      <m:sSub>
                        <m:sSubPr>
                          <m:ctrlPr>
                            <a:rPr lang="en-US" b="0" i="1" dirty="0" smtClean="0">
                              <a:latin typeface="Cambria Math" charset="0"/>
                            </a:rPr>
                          </m:ctrlPr>
                        </m:sSubPr>
                        <m:e>
                          <m:r>
                            <a:rPr lang="en-AU" b="0" i="1" dirty="0" smtClean="0">
                              <a:latin typeface="Cambria Math" charset="0"/>
                            </a:rPr>
                            <m:t>𝑓</m:t>
                          </m:r>
                        </m:e>
                        <m:sub>
                          <m:r>
                            <a:rPr lang="en-AU" b="0" i="1" dirty="0" smtClean="0">
                              <a:latin typeface="Cambria Math" charset="0"/>
                            </a:rPr>
                            <m:t>𝑛</m:t>
                          </m:r>
                        </m:sub>
                      </m:sSub>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6372200" y="1908448"/>
                <a:ext cx="576064" cy="369332"/>
              </a:xfrm>
              <a:prstGeom prst="rect">
                <a:avLst/>
              </a:prstGeom>
              <a:blipFill rotWithShape="0">
                <a:blip r:embed="rId10"/>
                <a:stretch>
                  <a:fillRect l="-3158" r="-32632"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8244408" y="1971164"/>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rPr>
                        <m:t>𝑜</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8244408" y="1971164"/>
                <a:ext cx="576064" cy="369332"/>
              </a:xfrm>
              <a:prstGeom prst="rect">
                <a:avLst/>
              </a:prstGeom>
              <a:blipFill rotWithShape="0">
                <a:blip r:embed="rId11"/>
                <a:stretch>
                  <a:fillRect/>
                </a:stretch>
              </a:blipFill>
            </p:spPr>
            <p:txBody>
              <a:bodyPr/>
              <a:lstStyle/>
              <a:p>
                <a:r>
                  <a:rPr lang="en-US">
                    <a:noFill/>
                  </a:rPr>
                  <a:t> </a:t>
                </a:r>
              </a:p>
            </p:txBody>
          </p:sp>
        </mc:Fallback>
      </mc:AlternateContent>
      <p:cxnSp>
        <p:nvCxnSpPr>
          <p:cNvPr id="5" name="Straight Connector 4"/>
          <p:cNvCxnSpPr/>
          <p:nvPr/>
        </p:nvCxnSpPr>
        <p:spPr>
          <a:xfrm>
            <a:off x="5815595" y="2312876"/>
            <a:ext cx="259742" cy="0"/>
          </a:xfrm>
          <a:prstGeom prst="line">
            <a:avLst/>
          </a:prstGeom>
          <a:ln w="47625">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p:cNvSpPr/>
              <p:nvPr/>
            </p:nvSpPr>
            <p:spPr>
              <a:xfrm>
                <a:off x="2051720" y="3429000"/>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𝑤</m:t>
                          </m:r>
                        </m:sub>
                      </m:sSub>
                    </m:oMath>
                  </m:oMathPara>
                </a14:m>
                <a:endParaRPr lang="en-US" dirty="0">
                  <a:solidFill>
                    <a:schemeClr val="tx1"/>
                  </a:solidFill>
                </a:endParaRPr>
              </a:p>
            </p:txBody>
          </p:sp>
        </mc:Choice>
        <mc:Fallback xmlns="">
          <p:sp>
            <p:nvSpPr>
              <p:cNvPr id="19" name="Oval 18"/>
              <p:cNvSpPr>
                <a:spLocks noRot="1" noChangeAspect="1" noMove="1" noResize="1" noEditPoints="1" noAdjustHandles="1" noChangeArrowheads="1" noChangeShapeType="1" noTextEdit="1"/>
              </p:cNvSpPr>
              <p:nvPr/>
            </p:nvSpPr>
            <p:spPr>
              <a:xfrm>
                <a:off x="2051720" y="3429000"/>
                <a:ext cx="792088" cy="792088"/>
              </a:xfrm>
              <a:prstGeom prst="ellipse">
                <a:avLst/>
              </a:prstGeom>
              <a:blipFill rotWithShape="0">
                <a:blip r:embed="rId1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Oval 25"/>
              <p:cNvSpPr/>
              <p:nvPr/>
            </p:nvSpPr>
            <p:spPr>
              <a:xfrm>
                <a:off x="331912" y="3429000"/>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𝑖</m:t>
                          </m:r>
                        </m:sub>
                      </m:sSub>
                    </m:oMath>
                  </m:oMathPara>
                </a14:m>
                <a:endParaRPr lang="en-US" dirty="0">
                  <a:solidFill>
                    <a:schemeClr val="tx1"/>
                  </a:solidFill>
                </a:endParaRPr>
              </a:p>
            </p:txBody>
          </p:sp>
        </mc:Choice>
        <mc:Fallback xmlns="">
          <p:sp>
            <p:nvSpPr>
              <p:cNvPr id="26" name="Oval 25"/>
              <p:cNvSpPr>
                <a:spLocks noRot="1" noChangeAspect="1" noMove="1" noResize="1" noEditPoints="1" noAdjustHandles="1" noChangeArrowheads="1" noChangeShapeType="1" noTextEdit="1"/>
              </p:cNvSpPr>
              <p:nvPr/>
            </p:nvSpPr>
            <p:spPr>
              <a:xfrm>
                <a:off x="331912" y="3429000"/>
                <a:ext cx="792088" cy="792088"/>
              </a:xfrm>
              <a:prstGeom prst="ellipse">
                <a:avLst/>
              </a:prstGeom>
              <a:blipFill rotWithShape="0">
                <a:blip r:embed="rId13"/>
                <a:stretch>
                  <a:fillRect/>
                </a:stretch>
              </a:blipFill>
              <a:ln>
                <a:solidFill>
                  <a:schemeClr val="tx1"/>
                </a:solidFill>
              </a:ln>
            </p:spPr>
            <p:txBody>
              <a:bodyPr/>
              <a:lstStyle/>
              <a:p>
                <a:r>
                  <a:rPr lang="en-US">
                    <a:noFill/>
                  </a:rPr>
                  <a:t> </a:t>
                </a:r>
              </a:p>
            </p:txBody>
          </p:sp>
        </mc:Fallback>
      </mc:AlternateContent>
      <p:cxnSp>
        <p:nvCxnSpPr>
          <p:cNvPr id="27" name="Straight Arrow Connector 26"/>
          <p:cNvCxnSpPr>
            <a:endCxn id="27" idx="2"/>
          </p:cNvCxnSpPr>
          <p:nvPr/>
        </p:nvCxnSpPr>
        <p:spPr>
          <a:xfrm>
            <a:off x="1124000" y="3825044"/>
            <a:ext cx="9277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Oval 27"/>
              <p:cNvSpPr/>
              <p:nvPr/>
            </p:nvSpPr>
            <p:spPr>
              <a:xfrm>
                <a:off x="7236296" y="3429000"/>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𝑜</m:t>
                          </m:r>
                        </m:sub>
                      </m:sSub>
                    </m:oMath>
                  </m:oMathPara>
                </a14:m>
                <a:endParaRPr lang="en-US" dirty="0">
                  <a:solidFill>
                    <a:schemeClr val="tx1"/>
                  </a:solidFill>
                </a:endParaRPr>
              </a:p>
            </p:txBody>
          </p:sp>
        </mc:Choice>
        <mc:Fallback xmlns="">
          <p:sp>
            <p:nvSpPr>
              <p:cNvPr id="28" name="Oval 27"/>
              <p:cNvSpPr>
                <a:spLocks noRot="1" noChangeAspect="1" noMove="1" noResize="1" noEditPoints="1" noAdjustHandles="1" noChangeArrowheads="1" noChangeShapeType="1" noTextEdit="1"/>
              </p:cNvSpPr>
              <p:nvPr/>
            </p:nvSpPr>
            <p:spPr>
              <a:xfrm>
                <a:off x="7236296" y="3429000"/>
                <a:ext cx="792088" cy="792088"/>
              </a:xfrm>
              <a:prstGeom prst="ellipse">
                <a:avLst/>
              </a:prstGeom>
              <a:blipFill rotWithShape="0">
                <a:blip r:embed="rId1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286170" y="3483332"/>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rPr>
                        <m:t>𝑖</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1286170" y="3483332"/>
                <a:ext cx="576064"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8269560" y="3555340"/>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rPr>
                        <m:t>𝑜</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8269560" y="3555340"/>
                <a:ext cx="576064" cy="369332"/>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281162" y="3419708"/>
                <a:ext cx="15841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rPr>
                        <m:t>𝐶𝑜𝑚𝑝𝑢𝑡𝑎𝑡𝑖𝑜𝑛</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4281162" y="3419708"/>
                <a:ext cx="1584176" cy="369332"/>
              </a:xfrm>
              <a:prstGeom prst="rect">
                <a:avLst/>
              </a:prstGeom>
              <a:blipFill rotWithShape="0">
                <a:blip r:embed="rId16"/>
                <a:stretch>
                  <a:fillRect b="-11475"/>
                </a:stretch>
              </a:blipFill>
            </p:spPr>
            <p:txBody>
              <a:bodyPr/>
              <a:lstStyle/>
              <a:p>
                <a:r>
                  <a:rPr lang="en-US">
                    <a:noFill/>
                  </a:rPr>
                  <a:t> </a:t>
                </a:r>
              </a:p>
            </p:txBody>
          </p:sp>
        </mc:Fallback>
      </mc:AlternateContent>
      <p:cxnSp>
        <p:nvCxnSpPr>
          <p:cNvPr id="33" name="Curved Connector 32"/>
          <p:cNvCxnSpPr/>
          <p:nvPr/>
        </p:nvCxnSpPr>
        <p:spPr>
          <a:xfrm rot="16200000" flipH="1">
            <a:off x="7632340" y="3825044"/>
            <a:ext cx="560090" cy="12700"/>
          </a:xfrm>
          <a:prstGeom prst="curvedConnector5">
            <a:avLst>
              <a:gd name="adj1" fmla="val -52645"/>
              <a:gd name="adj2" fmla="val 4097449"/>
              <a:gd name="adj3" fmla="val 14081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06" name="Straight Arrow Connector 2305"/>
          <p:cNvCxnSpPr>
            <a:stCxn id="19" idx="6"/>
            <a:endCxn id="28" idx="2"/>
          </p:cNvCxnSpPr>
          <p:nvPr/>
        </p:nvCxnSpPr>
        <p:spPr>
          <a:xfrm>
            <a:off x="2843808" y="3825044"/>
            <a:ext cx="4392488" cy="0"/>
          </a:xfrm>
          <a:prstGeom prst="straightConnector1">
            <a:avLst/>
          </a:prstGeom>
          <a:ln w="476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315" name="Rectangle 2314"/>
          <p:cNvSpPr/>
          <p:nvPr/>
        </p:nvSpPr>
        <p:spPr>
          <a:xfrm>
            <a:off x="230538" y="2903530"/>
            <a:ext cx="2878801" cy="369332"/>
          </a:xfrm>
          <a:prstGeom prst="rect">
            <a:avLst/>
          </a:prstGeom>
        </p:spPr>
        <p:txBody>
          <a:bodyPr wrap="none">
            <a:spAutoFit/>
          </a:bodyPr>
          <a:lstStyle/>
          <a:p>
            <a:pPr algn="ctr"/>
            <a:r>
              <a:rPr lang="en-US" altLang="zh-CN" i="1" dirty="0"/>
              <a:t>Abstract </a:t>
            </a:r>
            <a:r>
              <a:rPr lang="en-US" altLang="zh-CN" i="1" dirty="0" smtClean="0"/>
              <a:t>Functionality </a:t>
            </a:r>
            <a:r>
              <a:rPr lang="en-US" altLang="zh-CN" i="1" dirty="0"/>
              <a:t>Model</a:t>
            </a:r>
            <a:endParaRPr lang="en-US" i="1" dirty="0"/>
          </a:p>
        </p:txBody>
      </p:sp>
      <mc:AlternateContent xmlns:mc="http://schemas.openxmlformats.org/markup-compatibility/2006" xmlns:a14="http://schemas.microsoft.com/office/drawing/2010/main">
        <mc:Choice Requires="a14">
          <p:sp>
            <p:nvSpPr>
              <p:cNvPr id="42" name="TextBox 41"/>
              <p:cNvSpPr txBox="1"/>
              <p:nvPr/>
            </p:nvSpPr>
            <p:spPr>
              <a:xfrm>
                <a:off x="1240925" y="4821725"/>
                <a:ext cx="6885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ea typeface="Cambria Math" charset="0"/>
                          <a:cs typeface="Cambria Math" charset="0"/>
                        </a:rPr>
                        <m:t>𝐼</m:t>
                      </m:r>
                      <m:r>
                        <a:rPr lang="en-AU" b="0" i="1" smtClean="0">
                          <a:latin typeface="Cambria Math" charset="0"/>
                          <a:ea typeface="Cambria Math" charset="0"/>
                          <a:cs typeface="Cambria Math" charset="0"/>
                        </a:rPr>
                        <m:t>, </m:t>
                      </m:r>
                      <m:r>
                        <a:rPr lang="en-US" i="1">
                          <a:latin typeface="Cambria Math" charset="0"/>
                          <a:ea typeface="Cambria Math" charset="0"/>
                          <a:cs typeface="Cambria Math" charset="0"/>
                        </a:rPr>
                        <m:t>𝜙</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1240925" y="4821725"/>
                <a:ext cx="688538" cy="369332"/>
              </a:xfrm>
              <a:prstGeom prst="rect">
                <a:avLst/>
              </a:prstGeom>
              <a:blipFill rotWithShape="0">
                <a:blip r:embed="rId17"/>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3009583" y="4837220"/>
                <a:ext cx="4692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ea typeface="Cambria Math" charset="0"/>
                          <a:cs typeface="Cambria Math" charset="0"/>
                        </a:rPr>
                        <m:t>𝑂</m:t>
                      </m:r>
                      <m:r>
                        <a:rPr lang="en-AU" b="0" i="1" smtClean="0">
                          <a:latin typeface="Cambria Math" charset="0"/>
                          <a:ea typeface="Cambria Math" charset="0"/>
                          <a:cs typeface="Cambria Math" charset="0"/>
                        </a:rPr>
                        <m:t>, </m:t>
                      </m:r>
                      <m:r>
                        <a:rPr lang="en-US" i="1" smtClean="0">
                          <a:latin typeface="Cambria Math" charset="0"/>
                          <a:ea typeface="Cambria Math" charset="0"/>
                          <a:cs typeface="Cambria Math" charset="0"/>
                        </a:rPr>
                        <m:t>𝜓</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3009583" y="4837220"/>
                <a:ext cx="469247" cy="369332"/>
              </a:xfrm>
              <a:prstGeom prst="rect">
                <a:avLst/>
              </a:prstGeom>
              <a:blipFill rotWithShape="0">
                <a:blip r:embed="rId18"/>
                <a:stretch>
                  <a:fillRect r="-28571" b="-13333"/>
                </a:stretch>
              </a:blipFill>
            </p:spPr>
            <p:txBody>
              <a:bodyPr/>
              <a:lstStyle/>
              <a:p>
                <a:r>
                  <a:rPr lang="en-US">
                    <a:noFill/>
                  </a:rPr>
                  <a:t> </a:t>
                </a:r>
              </a:p>
            </p:txBody>
          </p:sp>
        </mc:Fallback>
      </mc:AlternateContent>
      <p:sp>
        <p:nvSpPr>
          <p:cNvPr id="45" name="Rectangle 44"/>
          <p:cNvSpPr/>
          <p:nvPr/>
        </p:nvSpPr>
        <p:spPr>
          <a:xfrm>
            <a:off x="206493" y="4400037"/>
            <a:ext cx="2902846" cy="369332"/>
          </a:xfrm>
          <a:prstGeom prst="rect">
            <a:avLst/>
          </a:prstGeom>
        </p:spPr>
        <p:txBody>
          <a:bodyPr wrap="none">
            <a:spAutoFit/>
          </a:bodyPr>
          <a:lstStyle/>
          <a:p>
            <a:pPr algn="ctr"/>
            <a:r>
              <a:rPr lang="en-US" altLang="zh-CN" i="1"/>
              <a:t>Updated Functionality </a:t>
            </a:r>
            <a:r>
              <a:rPr lang="en-US" altLang="zh-CN" i="1" dirty="0" smtClean="0"/>
              <a:t>Model</a:t>
            </a:r>
            <a:endParaRPr lang="en-US" i="1" dirty="0"/>
          </a:p>
        </p:txBody>
      </p:sp>
      <p:cxnSp>
        <p:nvCxnSpPr>
          <p:cNvPr id="46" name="Straight Arrow Connector 45"/>
          <p:cNvCxnSpPr>
            <a:endCxn id="48" idx="2"/>
          </p:cNvCxnSpPr>
          <p:nvPr/>
        </p:nvCxnSpPr>
        <p:spPr>
          <a:xfrm>
            <a:off x="1043608" y="5193196"/>
            <a:ext cx="10147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8" idx="6"/>
          </p:cNvCxnSpPr>
          <p:nvPr/>
        </p:nvCxnSpPr>
        <p:spPr>
          <a:xfrm>
            <a:off x="2850428" y="5193196"/>
            <a:ext cx="9689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058340" y="4797152"/>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Web Service</a:t>
            </a:r>
            <a:endParaRPr lang="en-US" sz="1000" b="1" dirty="0">
              <a:solidFill>
                <a:schemeClr val="tx1"/>
              </a:solidFill>
            </a:endParaRPr>
          </a:p>
        </p:txBody>
      </p:sp>
      <p:sp>
        <p:nvSpPr>
          <p:cNvPr id="53" name="Rectangle 52"/>
          <p:cNvSpPr/>
          <p:nvPr/>
        </p:nvSpPr>
        <p:spPr>
          <a:xfrm>
            <a:off x="331912" y="1459570"/>
            <a:ext cx="2040687" cy="369332"/>
          </a:xfrm>
          <a:prstGeom prst="rect">
            <a:avLst/>
          </a:prstGeom>
        </p:spPr>
        <p:txBody>
          <a:bodyPr wrap="none">
            <a:spAutoFit/>
          </a:bodyPr>
          <a:lstStyle/>
          <a:p>
            <a:pPr algn="ctr"/>
            <a:r>
              <a:rPr lang="en-US" altLang="zh-CN" i="1" dirty="0" smtClean="0"/>
              <a:t>Functionality Model</a:t>
            </a:r>
            <a:endParaRPr lang="en-US" i="1" dirty="0"/>
          </a:p>
        </p:txBody>
      </p:sp>
    </p:spTree>
    <p:extLst>
      <p:ext uri="{BB962C8B-B14F-4D97-AF65-F5344CB8AC3E}">
        <p14:creationId xmlns:p14="http://schemas.microsoft.com/office/powerpoint/2010/main" val="57820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903336" y="2525023"/>
            <a:ext cx="1068585" cy="1068585"/>
            <a:chOff x="2513707" y="1497707"/>
            <a:chExt cx="1068585" cy="1068585"/>
          </a:xfrm>
        </p:grpSpPr>
        <p:sp>
          <p:nvSpPr>
            <p:cNvPr id="5" name="Oval 4"/>
            <p:cNvSpPr/>
            <p:nvPr/>
          </p:nvSpPr>
          <p:spPr>
            <a:xfrm>
              <a:off x="2513707" y="1497707"/>
              <a:ext cx="1068585" cy="1068585"/>
            </a:xfrm>
            <a:prstGeom prst="ellipse">
              <a:avLst/>
            </a:prstGeom>
            <a:no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 name="Oval 4"/>
            <p:cNvSpPr/>
            <p:nvPr/>
          </p:nvSpPr>
          <p:spPr>
            <a:xfrm>
              <a:off x="2670198" y="1654198"/>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Web Service</a:t>
              </a:r>
              <a:endParaRPr lang="en-US" sz="1800" kern="1200" dirty="0">
                <a:solidFill>
                  <a:schemeClr val="tx1"/>
                </a:solidFill>
              </a:endParaRPr>
            </a:p>
          </p:txBody>
        </p:sp>
      </p:grpSp>
      <p:grpSp>
        <p:nvGrpSpPr>
          <p:cNvPr id="7" name="Group 6"/>
          <p:cNvGrpSpPr/>
          <p:nvPr/>
        </p:nvGrpSpPr>
        <p:grpSpPr>
          <a:xfrm>
            <a:off x="5065835" y="2877656"/>
            <a:ext cx="946325" cy="363319"/>
            <a:chOff x="3676206" y="1850340"/>
            <a:chExt cx="226245" cy="363319"/>
          </a:xfrm>
        </p:grpSpPr>
        <p:sp>
          <p:nvSpPr>
            <p:cNvPr id="8" name="Right Arrow 7"/>
            <p:cNvSpPr/>
            <p:nvPr/>
          </p:nvSpPr>
          <p:spPr>
            <a:xfrm>
              <a:off x="3676206" y="1850340"/>
              <a:ext cx="226245" cy="3633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Right Arrow 8"/>
            <p:cNvSpPr/>
            <p:nvPr/>
          </p:nvSpPr>
          <p:spPr>
            <a:xfrm>
              <a:off x="3676206" y="1923004"/>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10" name="Group 9"/>
          <p:cNvGrpSpPr/>
          <p:nvPr/>
        </p:nvGrpSpPr>
        <p:grpSpPr>
          <a:xfrm>
            <a:off x="2909031" y="2877656"/>
            <a:ext cx="942889" cy="363319"/>
            <a:chOff x="3676206" y="1850340"/>
            <a:chExt cx="226245" cy="363319"/>
          </a:xfrm>
        </p:grpSpPr>
        <p:sp>
          <p:nvSpPr>
            <p:cNvPr id="11" name="Right Arrow 10"/>
            <p:cNvSpPr/>
            <p:nvPr/>
          </p:nvSpPr>
          <p:spPr>
            <a:xfrm>
              <a:off x="3676206" y="1850340"/>
              <a:ext cx="226245" cy="3633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 name="Right Arrow 8"/>
            <p:cNvSpPr/>
            <p:nvPr/>
          </p:nvSpPr>
          <p:spPr>
            <a:xfrm>
              <a:off x="3676206" y="1923004"/>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mc:AlternateContent xmlns:mc="http://schemas.openxmlformats.org/markup-compatibility/2006" xmlns:a14="http://schemas.microsoft.com/office/drawing/2010/main">
        <mc:Choice Requires="a14">
          <p:sp>
            <p:nvSpPr>
              <p:cNvPr id="16" name="TextBox 15"/>
              <p:cNvSpPr txBox="1"/>
              <p:nvPr/>
            </p:nvSpPr>
            <p:spPr>
              <a:xfrm>
                <a:off x="2901571" y="2580988"/>
                <a:ext cx="8452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ea typeface="Cambria Math" charset="0"/>
                          <a:cs typeface="Cambria Math" charset="0"/>
                        </a:rPr>
                        <m:t>𝐼</m:t>
                      </m:r>
                      <m:r>
                        <a:rPr lang="en-AU" b="0" i="1" smtClean="0">
                          <a:latin typeface="Cambria Math" charset="0"/>
                          <a:ea typeface="Cambria Math" charset="0"/>
                          <a:cs typeface="Cambria Math" charset="0"/>
                        </a:rPr>
                        <m:t>, (</m:t>
                      </m:r>
                      <m:r>
                        <a:rPr lang="en-US" i="1">
                          <a:latin typeface="Cambria Math" charset="0"/>
                          <a:ea typeface="Cambria Math" charset="0"/>
                          <a:cs typeface="Cambria Math" charset="0"/>
                        </a:rPr>
                        <m:t>𝜙</m:t>
                      </m:r>
                      <m:r>
                        <a:rPr lang="en-US" b="0" i="1" smtClean="0">
                          <a:latin typeface="Cambria Math" charset="0"/>
                          <a:ea typeface="Cambria Math" charset="0"/>
                          <a:cs typeface="Cambria Math" charset="0"/>
                        </a:rPr>
                        <m:t>)</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2901571" y="2580988"/>
                <a:ext cx="845273" cy="369332"/>
              </a:xfrm>
              <a:prstGeom prst="rect">
                <a:avLst/>
              </a:prstGeom>
              <a:blipFill rotWithShape="0">
                <a:blip r:embed="rId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128412" y="2580988"/>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ea typeface="Cambria Math" charset="0"/>
                          <a:cs typeface="Cambria Math" charset="0"/>
                        </a:rPr>
                        <m:t>𝑂</m:t>
                      </m:r>
                      <m:r>
                        <a:rPr lang="en-AU" b="0" i="1" smtClean="0">
                          <a:latin typeface="Cambria Math" charset="0"/>
                          <a:ea typeface="Cambria Math" charset="0"/>
                          <a:cs typeface="Cambria Math" charset="0"/>
                        </a:rPr>
                        <m:t>, (</m:t>
                      </m:r>
                      <m:r>
                        <a:rPr lang="en-US" i="1" smtClean="0">
                          <a:latin typeface="Cambria Math" charset="0"/>
                          <a:ea typeface="Cambria Math" charset="0"/>
                          <a:cs typeface="Cambria Math" charset="0"/>
                        </a:rPr>
                        <m:t>𝜓</m:t>
                      </m:r>
                      <m:r>
                        <a:rPr lang="en-US" b="0" i="1" smtClean="0">
                          <a:latin typeface="Cambria Math" charset="0"/>
                          <a:ea typeface="Cambria Math" charset="0"/>
                          <a:cs typeface="Cambria Math" charset="0"/>
                        </a:rPr>
                        <m:t>)</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5128412" y="2580988"/>
                <a:ext cx="576064" cy="369332"/>
              </a:xfrm>
              <a:prstGeom prst="rect">
                <a:avLst/>
              </a:prstGeom>
              <a:blipFill rotWithShape="0">
                <a:blip r:embed="rId3"/>
                <a:stretch>
                  <a:fillRect r="-38947" b="-13115"/>
                </a:stretch>
              </a:blipFill>
            </p:spPr>
            <p:txBody>
              <a:bodyPr/>
              <a:lstStyle/>
              <a:p>
                <a:r>
                  <a:rPr lang="en-US">
                    <a:noFill/>
                  </a:rPr>
                  <a:t> </a:t>
                </a:r>
              </a:p>
            </p:txBody>
          </p:sp>
        </mc:Fallback>
      </mc:AlternateContent>
    </p:spTree>
    <p:extLst>
      <p:ext uri="{BB962C8B-B14F-4D97-AF65-F5344CB8AC3E}">
        <p14:creationId xmlns:p14="http://schemas.microsoft.com/office/powerpoint/2010/main" val="397106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971600" y="620688"/>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483768" y="800708"/>
            <a:ext cx="1368152" cy="64807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Goal</a:t>
            </a:r>
            <a:endParaRPr lang="en-US" dirty="0">
              <a:solidFill>
                <a:schemeClr val="tx1"/>
              </a:solidFill>
            </a:endParaRPr>
          </a:p>
        </p:txBody>
      </p:sp>
      <p:sp>
        <p:nvSpPr>
          <p:cNvPr id="6" name="Rounded Rectangle 5"/>
          <p:cNvSpPr/>
          <p:nvPr/>
        </p:nvSpPr>
        <p:spPr>
          <a:xfrm>
            <a:off x="4825189" y="800708"/>
            <a:ext cx="2123075" cy="18618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ounded Rectangle 6"/>
          <p:cNvSpPr/>
          <p:nvPr/>
        </p:nvSpPr>
        <p:spPr>
          <a:xfrm>
            <a:off x="8028384" y="1196752"/>
            <a:ext cx="1368152" cy="64807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Composite Service</a:t>
            </a:r>
            <a:endParaRPr lang="en-US" dirty="0">
              <a:solidFill>
                <a:schemeClr val="tx1"/>
              </a:solidFill>
            </a:endParaRPr>
          </a:p>
        </p:txBody>
      </p:sp>
      <p:sp>
        <p:nvSpPr>
          <p:cNvPr id="8" name="Punched Tape 7"/>
          <p:cNvSpPr/>
          <p:nvPr/>
        </p:nvSpPr>
        <p:spPr>
          <a:xfrm>
            <a:off x="8028384" y="3501008"/>
            <a:ext cx="1368152" cy="864096"/>
          </a:xfrm>
          <a:prstGeom prst="flowChartPunched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Process Instance</a:t>
            </a:r>
            <a:endParaRPr lang="en-US" dirty="0">
              <a:solidFill>
                <a:schemeClr val="tx1"/>
              </a:solidFill>
            </a:endParaRPr>
          </a:p>
        </p:txBody>
      </p:sp>
      <p:sp>
        <p:nvSpPr>
          <p:cNvPr id="9" name="Oval 8"/>
          <p:cNvSpPr/>
          <p:nvPr/>
        </p:nvSpPr>
        <p:spPr>
          <a:xfrm>
            <a:off x="594630" y="3465004"/>
            <a:ext cx="1258722" cy="122413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Search Query</a:t>
            </a:r>
            <a:endParaRPr lang="en-US" dirty="0">
              <a:solidFill>
                <a:schemeClr val="tx1"/>
              </a:solidFill>
            </a:endParaRPr>
          </a:p>
        </p:txBody>
      </p:sp>
      <p:sp>
        <p:nvSpPr>
          <p:cNvPr id="10" name="Magnetic Disk 9"/>
          <p:cNvSpPr/>
          <p:nvPr/>
        </p:nvSpPr>
        <p:spPr>
          <a:xfrm>
            <a:off x="2627784" y="3573016"/>
            <a:ext cx="1008112" cy="1008112"/>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 Registry</a:t>
            </a:r>
            <a:endParaRPr lang="en-US" dirty="0">
              <a:solidFill>
                <a:schemeClr val="tx1"/>
              </a:solidFill>
            </a:endParaRPr>
          </a:p>
        </p:txBody>
      </p:sp>
      <p:cxnSp>
        <p:nvCxnSpPr>
          <p:cNvPr id="12" name="Straight Connector 11"/>
          <p:cNvCxnSpPr>
            <a:stCxn id="4" idx="4"/>
          </p:cNvCxnSpPr>
          <p:nvPr/>
        </p:nvCxnSpPr>
        <p:spPr>
          <a:xfrm flipH="1">
            <a:off x="827584" y="980728"/>
            <a:ext cx="324036"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4"/>
          </p:cNvCxnSpPr>
          <p:nvPr/>
        </p:nvCxnSpPr>
        <p:spPr>
          <a:xfrm>
            <a:off x="1151620" y="980728"/>
            <a:ext cx="324036"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4" idx="4"/>
          </p:cNvCxnSpPr>
          <p:nvPr/>
        </p:nvCxnSpPr>
        <p:spPr>
          <a:xfrm flipV="1">
            <a:off x="751475" y="980728"/>
            <a:ext cx="400145" cy="2031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4"/>
          </p:cNvCxnSpPr>
          <p:nvPr/>
        </p:nvCxnSpPr>
        <p:spPr>
          <a:xfrm>
            <a:off x="1151620" y="980728"/>
            <a:ext cx="468052" cy="1440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5" idx="1"/>
          </p:cNvCxnSpPr>
          <p:nvPr/>
        </p:nvCxnSpPr>
        <p:spPr>
          <a:xfrm>
            <a:off x="1817694" y="1124744"/>
            <a:ext cx="6660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 idx="3"/>
          </p:cNvCxnSpPr>
          <p:nvPr/>
        </p:nvCxnSpPr>
        <p:spPr>
          <a:xfrm>
            <a:off x="3851920" y="1124744"/>
            <a:ext cx="9732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 idx="2"/>
            <a:endCxn id="128" idx="0"/>
          </p:cNvCxnSpPr>
          <p:nvPr/>
        </p:nvCxnSpPr>
        <p:spPr>
          <a:xfrm>
            <a:off x="8712460" y="1844824"/>
            <a:ext cx="2729" cy="12241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9" idx="6"/>
            <a:endCxn id="10" idx="2"/>
          </p:cNvCxnSpPr>
          <p:nvPr/>
        </p:nvCxnSpPr>
        <p:spPr>
          <a:xfrm>
            <a:off x="1853352" y="4077072"/>
            <a:ext cx="7744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0" idx="4"/>
          </p:cNvCxnSpPr>
          <p:nvPr/>
        </p:nvCxnSpPr>
        <p:spPr>
          <a:xfrm>
            <a:off x="3635896" y="4077072"/>
            <a:ext cx="11892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5004048" y="3429000"/>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004048" y="3795984"/>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004048" y="4167770"/>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011747" y="4545124"/>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364088" y="3429000"/>
            <a:ext cx="288032" cy="28803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364088" y="3795984"/>
            <a:ext cx="288032" cy="28803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364088" y="4167770"/>
            <a:ext cx="288032" cy="28803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716429" y="3429000"/>
            <a:ext cx="288032" cy="28803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716429" y="3795984"/>
            <a:ext cx="288032" cy="28803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5716429" y="4167770"/>
            <a:ext cx="288032" cy="28803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724128" y="4545124"/>
            <a:ext cx="288032" cy="28803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076469" y="3429000"/>
            <a:ext cx="288032" cy="288032"/>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6076469" y="3795984"/>
            <a:ext cx="288032" cy="288032"/>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436509" y="3429000"/>
            <a:ext cx="288032" cy="28803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436509" y="3795984"/>
            <a:ext cx="288032" cy="28803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36509" y="4167770"/>
            <a:ext cx="288032" cy="28803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444208" y="4545124"/>
            <a:ext cx="288032" cy="28803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5004048" y="3429000"/>
            <a:ext cx="288032" cy="1404156"/>
          </a:xfrm>
          <a:prstGeom prst="rect">
            <a:avLst/>
          </a:prstGeom>
          <a:no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5364088" y="3429000"/>
            <a:ext cx="288032" cy="1026802"/>
          </a:xfrm>
          <a:prstGeom prst="rect">
            <a:avLst/>
          </a:prstGeom>
          <a:no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724128" y="3429000"/>
            <a:ext cx="288032" cy="1404156"/>
          </a:xfrm>
          <a:prstGeom prst="rect">
            <a:avLst/>
          </a:prstGeom>
          <a:no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6084168" y="3429000"/>
            <a:ext cx="288032" cy="655016"/>
          </a:xfrm>
          <a:prstGeom prst="rect">
            <a:avLst/>
          </a:prstGeom>
          <a:no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6444208" y="3429000"/>
            <a:ext cx="288032" cy="1404156"/>
          </a:xfrm>
          <a:prstGeom prst="rect">
            <a:avLst/>
          </a:prstGeom>
          <a:no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a:off x="4825189" y="3248980"/>
            <a:ext cx="2123075" cy="234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004048" y="2001635"/>
            <a:ext cx="288032" cy="28803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5364088" y="1583451"/>
            <a:ext cx="288032" cy="2880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5724786" y="2258870"/>
            <a:ext cx="288032" cy="28803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6076469" y="1589791"/>
            <a:ext cx="288032" cy="288032"/>
          </a:xfrm>
          <a:prstGeom prst="ellipse">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6444208" y="2002688"/>
            <a:ext cx="288032" cy="288032"/>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Arrow Connector 98"/>
          <p:cNvCxnSpPr>
            <a:stCxn id="92" idx="7"/>
            <a:endCxn id="93" idx="3"/>
          </p:cNvCxnSpPr>
          <p:nvPr/>
        </p:nvCxnSpPr>
        <p:spPr>
          <a:xfrm flipV="1">
            <a:off x="5249899" y="1829302"/>
            <a:ext cx="156370" cy="2145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2" idx="6"/>
            <a:endCxn id="94" idx="2"/>
          </p:cNvCxnSpPr>
          <p:nvPr/>
        </p:nvCxnSpPr>
        <p:spPr>
          <a:xfrm>
            <a:off x="5292080" y="2145651"/>
            <a:ext cx="432706" cy="2572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3" idx="6"/>
            <a:endCxn id="95" idx="2"/>
          </p:cNvCxnSpPr>
          <p:nvPr/>
        </p:nvCxnSpPr>
        <p:spPr>
          <a:xfrm>
            <a:off x="5652120" y="1727467"/>
            <a:ext cx="424349" cy="6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95" idx="5"/>
            <a:endCxn id="96" idx="1"/>
          </p:cNvCxnSpPr>
          <p:nvPr/>
        </p:nvCxnSpPr>
        <p:spPr>
          <a:xfrm>
            <a:off x="6322320" y="1835642"/>
            <a:ext cx="164069" cy="2092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4" idx="6"/>
            <a:endCxn id="96" idx="2"/>
          </p:cNvCxnSpPr>
          <p:nvPr/>
        </p:nvCxnSpPr>
        <p:spPr>
          <a:xfrm flipV="1">
            <a:off x="6012818" y="2146704"/>
            <a:ext cx="431390" cy="256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92" idx="4"/>
            <a:endCxn id="82" idx="0"/>
          </p:cNvCxnSpPr>
          <p:nvPr/>
        </p:nvCxnSpPr>
        <p:spPr>
          <a:xfrm>
            <a:off x="5148064" y="2289667"/>
            <a:ext cx="0" cy="1139333"/>
          </a:xfrm>
          <a:prstGeom prst="straightConnector1">
            <a:avLst/>
          </a:prstGeom>
          <a:ln w="254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93" idx="4"/>
            <a:endCxn id="65" idx="0"/>
          </p:cNvCxnSpPr>
          <p:nvPr/>
        </p:nvCxnSpPr>
        <p:spPr>
          <a:xfrm>
            <a:off x="5508104" y="1871483"/>
            <a:ext cx="0" cy="1557517"/>
          </a:xfrm>
          <a:prstGeom prst="straightConnector1">
            <a:avLst/>
          </a:prstGeom>
          <a:ln w="254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4" idx="4"/>
            <a:endCxn id="84" idx="0"/>
          </p:cNvCxnSpPr>
          <p:nvPr/>
        </p:nvCxnSpPr>
        <p:spPr>
          <a:xfrm flipH="1">
            <a:off x="5868144" y="2546902"/>
            <a:ext cx="658" cy="882098"/>
          </a:xfrm>
          <a:prstGeom prst="straightConnector1">
            <a:avLst/>
          </a:prstGeom>
          <a:ln w="254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95" idx="4"/>
            <a:endCxn id="73" idx="0"/>
          </p:cNvCxnSpPr>
          <p:nvPr/>
        </p:nvCxnSpPr>
        <p:spPr>
          <a:xfrm>
            <a:off x="6220485" y="1877823"/>
            <a:ext cx="0" cy="1551177"/>
          </a:xfrm>
          <a:prstGeom prst="straightConnector1">
            <a:avLst/>
          </a:prstGeom>
          <a:ln w="254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96" idx="4"/>
            <a:endCxn id="86" idx="0"/>
          </p:cNvCxnSpPr>
          <p:nvPr/>
        </p:nvCxnSpPr>
        <p:spPr>
          <a:xfrm>
            <a:off x="6588224" y="2290720"/>
            <a:ext cx="0" cy="1138280"/>
          </a:xfrm>
          <a:prstGeom prst="straightConnector1">
            <a:avLst/>
          </a:prstGeom>
          <a:ln w="254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050755" y="908720"/>
            <a:ext cx="1753493" cy="369332"/>
          </a:xfrm>
          <a:prstGeom prst="rect">
            <a:avLst/>
          </a:prstGeom>
        </p:spPr>
        <p:txBody>
          <a:bodyPr wrap="none">
            <a:spAutoFit/>
          </a:bodyPr>
          <a:lstStyle/>
          <a:p>
            <a:pPr algn="ctr"/>
            <a:r>
              <a:rPr lang="en-US" dirty="0" smtClean="0"/>
              <a:t>Business Process</a:t>
            </a:r>
            <a:endParaRPr lang="en-US" dirty="0"/>
          </a:p>
        </p:txBody>
      </p:sp>
      <p:sp>
        <p:nvSpPr>
          <p:cNvPr id="126" name="Rectangle 125"/>
          <p:cNvSpPr/>
          <p:nvPr/>
        </p:nvSpPr>
        <p:spPr>
          <a:xfrm>
            <a:off x="2222070" y="323364"/>
            <a:ext cx="2469522" cy="369332"/>
          </a:xfrm>
          <a:prstGeom prst="rect">
            <a:avLst/>
          </a:prstGeom>
        </p:spPr>
        <p:txBody>
          <a:bodyPr wrap="none">
            <a:spAutoFit/>
          </a:bodyPr>
          <a:lstStyle/>
          <a:p>
            <a:pPr algn="ctr"/>
            <a:r>
              <a:rPr lang="en-US" dirty="0" smtClean="0"/>
              <a:t>Stage 1: </a:t>
            </a:r>
            <a:r>
              <a:rPr lang="en-US" altLang="zh-CN" dirty="0" smtClean="0"/>
              <a:t>Service</a:t>
            </a:r>
            <a:r>
              <a:rPr lang="zh-CN" altLang="en-US" dirty="0" smtClean="0"/>
              <a:t> </a:t>
            </a:r>
            <a:r>
              <a:rPr lang="en-US" altLang="zh-CN" smtClean="0"/>
              <a:t>Request</a:t>
            </a:r>
            <a:endParaRPr lang="en-US" dirty="0"/>
          </a:p>
        </p:txBody>
      </p:sp>
      <p:sp>
        <p:nvSpPr>
          <p:cNvPr id="127" name="Rectangle 126"/>
          <p:cNvSpPr/>
          <p:nvPr/>
        </p:nvSpPr>
        <p:spPr>
          <a:xfrm>
            <a:off x="742930" y="3082316"/>
            <a:ext cx="2614755" cy="369332"/>
          </a:xfrm>
          <a:prstGeom prst="rect">
            <a:avLst/>
          </a:prstGeom>
        </p:spPr>
        <p:txBody>
          <a:bodyPr wrap="none">
            <a:spAutoFit/>
          </a:bodyPr>
          <a:lstStyle/>
          <a:p>
            <a:pPr algn="ctr"/>
            <a:r>
              <a:rPr lang="en-US" dirty="0" smtClean="0"/>
              <a:t>Stage 2: Service Discovery</a:t>
            </a:r>
            <a:endParaRPr lang="en-US" dirty="0"/>
          </a:p>
        </p:txBody>
      </p:sp>
      <p:sp>
        <p:nvSpPr>
          <p:cNvPr id="128" name="Rectangle 127"/>
          <p:cNvSpPr/>
          <p:nvPr/>
        </p:nvSpPr>
        <p:spPr>
          <a:xfrm>
            <a:off x="7403259" y="3068960"/>
            <a:ext cx="2623860" cy="369332"/>
          </a:xfrm>
          <a:prstGeom prst="rect">
            <a:avLst/>
          </a:prstGeom>
        </p:spPr>
        <p:txBody>
          <a:bodyPr wrap="none">
            <a:spAutoFit/>
          </a:bodyPr>
          <a:lstStyle/>
          <a:p>
            <a:pPr algn="ctr"/>
            <a:r>
              <a:rPr lang="en-US" dirty="0" smtClean="0"/>
              <a:t>Stage 4: Service Execution</a:t>
            </a:r>
            <a:endParaRPr lang="en-US" dirty="0"/>
          </a:p>
        </p:txBody>
      </p:sp>
      <p:sp>
        <p:nvSpPr>
          <p:cNvPr id="129" name="Rectangle 128"/>
          <p:cNvSpPr/>
          <p:nvPr/>
        </p:nvSpPr>
        <p:spPr>
          <a:xfrm>
            <a:off x="4665719" y="5723964"/>
            <a:ext cx="2570577" cy="369332"/>
          </a:xfrm>
          <a:prstGeom prst="rect">
            <a:avLst/>
          </a:prstGeom>
        </p:spPr>
        <p:txBody>
          <a:bodyPr wrap="none">
            <a:spAutoFit/>
          </a:bodyPr>
          <a:lstStyle/>
          <a:p>
            <a:pPr algn="ctr"/>
            <a:r>
              <a:rPr lang="en-US" smtClean="0"/>
              <a:t>Stage 3: Service Selection</a:t>
            </a:r>
            <a:endParaRPr lang="en-US" dirty="0"/>
          </a:p>
        </p:txBody>
      </p:sp>
      <p:cxnSp>
        <p:nvCxnSpPr>
          <p:cNvPr id="132" name="Straight Arrow Connector 131"/>
          <p:cNvCxnSpPr>
            <a:endCxn id="7" idx="1"/>
          </p:cNvCxnSpPr>
          <p:nvPr/>
        </p:nvCxnSpPr>
        <p:spPr>
          <a:xfrm flipV="1">
            <a:off x="6948264" y="1520788"/>
            <a:ext cx="1080120" cy="2556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8" idx="2"/>
            <a:endCxn id="138" idx="0"/>
          </p:cNvCxnSpPr>
          <p:nvPr/>
        </p:nvCxnSpPr>
        <p:spPr>
          <a:xfrm>
            <a:off x="8712460" y="4278694"/>
            <a:ext cx="4" cy="518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7238599" y="4797152"/>
            <a:ext cx="2947730" cy="646331"/>
          </a:xfrm>
          <a:prstGeom prst="rect">
            <a:avLst/>
          </a:prstGeom>
        </p:spPr>
        <p:txBody>
          <a:bodyPr wrap="none">
            <a:spAutoFit/>
          </a:bodyPr>
          <a:lstStyle/>
          <a:p>
            <a:pPr algn="ctr"/>
            <a:r>
              <a:rPr lang="en-US" dirty="0" smtClean="0"/>
              <a:t>Stage 5: Service Maintenance</a:t>
            </a:r>
          </a:p>
          <a:p>
            <a:pPr algn="ctr"/>
            <a:r>
              <a:rPr lang="en-US" dirty="0" smtClean="0"/>
              <a:t>and Monitoring</a:t>
            </a:r>
            <a:endParaRPr lang="en-US" dirty="0"/>
          </a:p>
        </p:txBody>
      </p:sp>
      <p:sp>
        <p:nvSpPr>
          <p:cNvPr id="141" name="Rectangle 140"/>
          <p:cNvSpPr/>
          <p:nvPr/>
        </p:nvSpPr>
        <p:spPr>
          <a:xfrm>
            <a:off x="4865746" y="4941168"/>
            <a:ext cx="1952073" cy="646331"/>
          </a:xfrm>
          <a:prstGeom prst="rect">
            <a:avLst/>
          </a:prstGeom>
        </p:spPr>
        <p:txBody>
          <a:bodyPr wrap="none">
            <a:spAutoFit/>
          </a:bodyPr>
          <a:lstStyle/>
          <a:p>
            <a:pPr algn="ctr"/>
            <a:r>
              <a:rPr lang="en-US" smtClean="0"/>
              <a:t>Service Candidates</a:t>
            </a:r>
          </a:p>
          <a:p>
            <a:pPr algn="ctr"/>
            <a:r>
              <a:rPr lang="en-US" dirty="0" smtClean="0"/>
              <a:t>Classes</a:t>
            </a:r>
            <a:endParaRPr lang="en-US" dirty="0"/>
          </a:p>
        </p:txBody>
      </p:sp>
    </p:spTree>
    <p:extLst>
      <p:ext uri="{BB962C8B-B14F-4D97-AF65-F5344CB8AC3E}">
        <p14:creationId xmlns:p14="http://schemas.microsoft.com/office/powerpoint/2010/main" val="1168976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rtlCol="0">
            <a:normAutofit/>
          </a:bodyPr>
          <a:lstStyle/>
          <a:p>
            <a:pPr algn="l" eaLnBrk="1" fontAlgn="auto" hangingPunct="1">
              <a:spcAft>
                <a:spcPts val="0"/>
              </a:spcAft>
              <a:defRPr/>
            </a:pPr>
            <a:r>
              <a:rPr lang="en-NZ" sz="3200" b="1" dirty="0" smtClean="0"/>
              <a:t>	Web Service Composition</a:t>
            </a:r>
            <a:endParaRPr lang="en-NZ" sz="3200" b="1" dirty="0"/>
          </a:p>
        </p:txBody>
      </p:sp>
      <p:sp>
        <p:nvSpPr>
          <p:cNvPr id="10" name="Rounded Rectangle 9"/>
          <p:cNvSpPr/>
          <p:nvPr/>
        </p:nvSpPr>
        <p:spPr>
          <a:xfrm>
            <a:off x="267084" y="3504385"/>
            <a:ext cx="1599733" cy="1006670"/>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a:solidFill>
                  <a:schemeClr val="tx1"/>
                </a:solidFill>
              </a:rPr>
              <a:t>Input: </a:t>
            </a:r>
          </a:p>
          <a:p>
            <a:pPr algn="ctr"/>
            <a:r>
              <a:rPr lang="en-NZ" sz="1200" i="1" dirty="0" err="1">
                <a:solidFill>
                  <a:schemeClr val="accent6"/>
                </a:solidFill>
              </a:rPr>
              <a:t>TravelDepartureDate</a:t>
            </a:r>
            <a:endParaRPr lang="en-NZ" sz="1200" i="1" dirty="0">
              <a:solidFill>
                <a:schemeClr val="accent6"/>
              </a:solidFill>
            </a:endParaRPr>
          </a:p>
          <a:p>
            <a:pPr algn="ctr"/>
            <a:r>
              <a:rPr lang="en-NZ" sz="1200" i="1" dirty="0" err="1">
                <a:solidFill>
                  <a:schemeClr val="accent6"/>
                </a:solidFill>
              </a:rPr>
              <a:t>TravelReturnDate</a:t>
            </a:r>
            <a:endParaRPr lang="en-NZ" sz="1200" i="1" dirty="0">
              <a:solidFill>
                <a:schemeClr val="accent6"/>
              </a:solidFill>
            </a:endParaRPr>
          </a:p>
          <a:p>
            <a:pPr algn="ctr"/>
            <a:r>
              <a:rPr lang="en-NZ" sz="1200" i="1" dirty="0" err="1">
                <a:solidFill>
                  <a:schemeClr val="accent6"/>
                </a:solidFill>
              </a:rPr>
              <a:t>HomeCity</a:t>
            </a:r>
            <a:endParaRPr lang="en-NZ" sz="1200" i="1" dirty="0">
              <a:solidFill>
                <a:schemeClr val="accent6"/>
              </a:solidFill>
            </a:endParaRPr>
          </a:p>
          <a:p>
            <a:pPr algn="ctr"/>
            <a:r>
              <a:rPr lang="en-NZ" sz="1200" i="1" dirty="0" err="1">
                <a:solidFill>
                  <a:schemeClr val="accent6"/>
                </a:solidFill>
              </a:rPr>
              <a:t>ConferenceCity</a:t>
            </a:r>
            <a:r>
              <a:rPr lang="en-NZ" sz="1200" i="1" dirty="0">
                <a:solidFill>
                  <a:srgbClr val="C00000"/>
                </a:solidFill>
              </a:rPr>
              <a:t> </a:t>
            </a:r>
          </a:p>
        </p:txBody>
      </p:sp>
      <p:sp>
        <p:nvSpPr>
          <p:cNvPr id="12" name="Rounded Rectangle 11"/>
          <p:cNvSpPr/>
          <p:nvPr/>
        </p:nvSpPr>
        <p:spPr>
          <a:xfrm>
            <a:off x="2256442" y="2374286"/>
            <a:ext cx="4572000" cy="3961981"/>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549666" y="3639232"/>
            <a:ext cx="1310186" cy="747215"/>
          </a:xfrm>
          <a:prstGeom prst="round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Flight Information </a:t>
            </a:r>
          </a:p>
        </p:txBody>
      </p:sp>
      <p:sp>
        <p:nvSpPr>
          <p:cNvPr id="15" name="Rounded Rectangle 14"/>
          <p:cNvSpPr/>
          <p:nvPr/>
        </p:nvSpPr>
        <p:spPr>
          <a:xfrm>
            <a:off x="4700894" y="2892017"/>
            <a:ext cx="1310186" cy="747215"/>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Hotel </a:t>
            </a:r>
            <a:r>
              <a:rPr lang="en-US" sz="1600" b="1" dirty="0" smtClean="0"/>
              <a:t>Reservation</a:t>
            </a:r>
            <a:endParaRPr lang="en-US" sz="1600" b="1" dirty="0"/>
          </a:p>
        </p:txBody>
      </p:sp>
      <p:sp>
        <p:nvSpPr>
          <p:cNvPr id="16" name="Rounded Rectangle 15"/>
          <p:cNvSpPr/>
          <p:nvPr/>
        </p:nvSpPr>
        <p:spPr>
          <a:xfrm>
            <a:off x="4700894" y="4470040"/>
            <a:ext cx="1310186" cy="747215"/>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Bus Service</a:t>
            </a:r>
          </a:p>
        </p:txBody>
      </p:sp>
      <p:sp>
        <p:nvSpPr>
          <p:cNvPr id="17" name="Rounded Rectangle 16"/>
          <p:cNvSpPr/>
          <p:nvPr/>
        </p:nvSpPr>
        <p:spPr>
          <a:xfrm>
            <a:off x="7239467" y="3539392"/>
            <a:ext cx="1599733" cy="1006670"/>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a:solidFill>
                  <a:schemeClr val="tx1"/>
                </a:solidFill>
              </a:rPr>
              <a:t>Output: </a:t>
            </a:r>
          </a:p>
          <a:p>
            <a:pPr algn="ctr"/>
            <a:r>
              <a:rPr lang="en-NZ" sz="1200" i="1" dirty="0" err="1">
                <a:solidFill>
                  <a:schemeClr val="accent6"/>
                </a:solidFill>
              </a:rPr>
              <a:t>BusTicket</a:t>
            </a:r>
            <a:r>
              <a:rPr lang="en-NZ" sz="1200" i="1" dirty="0">
                <a:solidFill>
                  <a:schemeClr val="accent6"/>
                </a:solidFill>
              </a:rPr>
              <a:t>, </a:t>
            </a:r>
          </a:p>
          <a:p>
            <a:pPr algn="ctr"/>
            <a:r>
              <a:rPr lang="en-NZ" sz="1200" i="1" dirty="0" err="1">
                <a:solidFill>
                  <a:schemeClr val="accent6"/>
                </a:solidFill>
              </a:rPr>
              <a:t>FlightTicket</a:t>
            </a:r>
            <a:r>
              <a:rPr lang="en-NZ" sz="1200" i="1" dirty="0">
                <a:solidFill>
                  <a:schemeClr val="accent6"/>
                </a:solidFill>
              </a:rPr>
              <a:t>, </a:t>
            </a:r>
            <a:r>
              <a:rPr lang="en-NZ" sz="1200" i="1" dirty="0" err="1" smtClean="0">
                <a:solidFill>
                  <a:schemeClr val="accent6"/>
                </a:solidFill>
              </a:rPr>
              <a:t>HotelReservation</a:t>
            </a:r>
            <a:endParaRPr lang="en-NZ" sz="1200" i="1" dirty="0" smtClean="0">
              <a:solidFill>
                <a:schemeClr val="accent6"/>
              </a:solidFill>
            </a:endParaRPr>
          </a:p>
          <a:p>
            <a:pPr algn="ctr"/>
            <a:r>
              <a:rPr lang="en-NZ" sz="1200" i="1" dirty="0" err="1" smtClean="0">
                <a:solidFill>
                  <a:schemeClr val="accent6"/>
                </a:solidFill>
              </a:rPr>
              <a:t>StreetMap</a:t>
            </a:r>
            <a:endParaRPr lang="en-NZ" sz="1200" i="1" dirty="0">
              <a:solidFill>
                <a:schemeClr val="accent6"/>
              </a:solidFill>
            </a:endParaRPr>
          </a:p>
        </p:txBody>
      </p:sp>
      <p:cxnSp>
        <p:nvCxnSpPr>
          <p:cNvPr id="18" name="Straight Arrow Connector 17"/>
          <p:cNvCxnSpPr>
            <a:stCxn id="21" idx="3"/>
            <a:endCxn id="14" idx="1"/>
          </p:cNvCxnSpPr>
          <p:nvPr/>
        </p:nvCxnSpPr>
        <p:spPr>
          <a:xfrm>
            <a:off x="1866816" y="4007720"/>
            <a:ext cx="682850" cy="5120"/>
          </a:xfrm>
          <a:prstGeom prst="straightConnector1">
            <a:avLst/>
          </a:prstGeom>
          <a:ln w="28575" cmpd="sng">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14" idx="3"/>
            <a:endCxn id="15" idx="1"/>
          </p:cNvCxnSpPr>
          <p:nvPr/>
        </p:nvCxnSpPr>
        <p:spPr>
          <a:xfrm flipV="1">
            <a:off x="3859851" y="3265625"/>
            <a:ext cx="841043" cy="747215"/>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16" idx="1"/>
          </p:cNvCxnSpPr>
          <p:nvPr/>
        </p:nvCxnSpPr>
        <p:spPr>
          <a:xfrm>
            <a:off x="3859851" y="4007721"/>
            <a:ext cx="841043" cy="835927"/>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5" idx="3"/>
            <a:endCxn id="22" idx="1"/>
          </p:cNvCxnSpPr>
          <p:nvPr/>
        </p:nvCxnSpPr>
        <p:spPr>
          <a:xfrm>
            <a:off x="6011080" y="3265625"/>
            <a:ext cx="1228387" cy="777102"/>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4" idx="3"/>
            <a:endCxn id="22" idx="1"/>
          </p:cNvCxnSpPr>
          <p:nvPr/>
        </p:nvCxnSpPr>
        <p:spPr>
          <a:xfrm>
            <a:off x="3859852" y="4012840"/>
            <a:ext cx="3379615" cy="29887"/>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6" idx="3"/>
            <a:endCxn id="22" idx="1"/>
          </p:cNvCxnSpPr>
          <p:nvPr/>
        </p:nvCxnSpPr>
        <p:spPr>
          <a:xfrm flipV="1">
            <a:off x="6011080" y="4042726"/>
            <a:ext cx="1228387" cy="800921"/>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endCxn id="15" idx="1"/>
          </p:cNvCxnSpPr>
          <p:nvPr/>
        </p:nvCxnSpPr>
        <p:spPr>
          <a:xfrm flipV="1">
            <a:off x="1866816" y="3265624"/>
            <a:ext cx="2834078" cy="464915"/>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16" idx="1"/>
          </p:cNvCxnSpPr>
          <p:nvPr/>
        </p:nvCxnSpPr>
        <p:spPr>
          <a:xfrm>
            <a:off x="1866816" y="4251600"/>
            <a:ext cx="2834078" cy="592047"/>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6" name="Rectangle 25"/>
          <p:cNvSpPr/>
          <p:nvPr/>
        </p:nvSpPr>
        <p:spPr>
          <a:xfrm rot="18979406">
            <a:off x="3744559" y="3496676"/>
            <a:ext cx="824265" cy="253916"/>
          </a:xfrm>
          <a:prstGeom prst="rect">
            <a:avLst/>
          </a:prstGeom>
        </p:spPr>
        <p:txBody>
          <a:bodyPr wrap="none">
            <a:spAutoFit/>
          </a:bodyPr>
          <a:lstStyle/>
          <a:p>
            <a:r>
              <a:rPr lang="en-NZ" sz="1050" b="1" dirty="0" err="1">
                <a:solidFill>
                  <a:schemeClr val="tx1">
                    <a:lumMod val="65000"/>
                    <a:lumOff val="35000"/>
                  </a:schemeClr>
                </a:solidFill>
              </a:rPr>
              <a:t>ArrivalDate</a:t>
            </a:r>
            <a:endParaRPr lang="en-US" sz="1050" b="1" dirty="0">
              <a:solidFill>
                <a:schemeClr val="tx1">
                  <a:lumMod val="65000"/>
                  <a:lumOff val="35000"/>
                </a:schemeClr>
              </a:solidFill>
            </a:endParaRPr>
          </a:p>
        </p:txBody>
      </p:sp>
      <p:sp>
        <p:nvSpPr>
          <p:cNvPr id="27" name="Rectangle 26"/>
          <p:cNvSpPr/>
          <p:nvPr/>
        </p:nvSpPr>
        <p:spPr>
          <a:xfrm rot="21031528">
            <a:off x="2945676" y="3203715"/>
            <a:ext cx="1035861" cy="253916"/>
          </a:xfrm>
          <a:prstGeom prst="rect">
            <a:avLst/>
          </a:prstGeom>
        </p:spPr>
        <p:txBody>
          <a:bodyPr wrap="none">
            <a:spAutoFit/>
          </a:bodyPr>
          <a:lstStyle/>
          <a:p>
            <a:r>
              <a:rPr lang="en-NZ" sz="1050" b="1">
                <a:solidFill>
                  <a:schemeClr val="tx1">
                    <a:lumMod val="65000"/>
                    <a:lumOff val="35000"/>
                  </a:schemeClr>
                </a:solidFill>
              </a:rPr>
              <a:t>ConferenceCity</a:t>
            </a:r>
            <a:endParaRPr lang="en-US" sz="1050" b="1" dirty="0">
              <a:solidFill>
                <a:schemeClr val="tx1">
                  <a:lumMod val="65000"/>
                  <a:lumOff val="35000"/>
                </a:schemeClr>
              </a:solidFill>
            </a:endParaRPr>
          </a:p>
        </p:txBody>
      </p:sp>
      <p:sp>
        <p:nvSpPr>
          <p:cNvPr id="28" name="Rectangle 27"/>
          <p:cNvSpPr/>
          <p:nvPr/>
        </p:nvSpPr>
        <p:spPr>
          <a:xfrm rot="1973234">
            <a:off x="6012423" y="3389965"/>
            <a:ext cx="1156086" cy="253916"/>
          </a:xfrm>
          <a:prstGeom prst="rect">
            <a:avLst/>
          </a:prstGeom>
        </p:spPr>
        <p:txBody>
          <a:bodyPr wrap="none">
            <a:spAutoFit/>
          </a:bodyPr>
          <a:lstStyle/>
          <a:p>
            <a:r>
              <a:rPr lang="en-NZ" sz="1050" b="1" dirty="0" err="1" smtClean="0">
                <a:solidFill>
                  <a:schemeClr val="tx1">
                    <a:lumMod val="65000"/>
                    <a:lumOff val="35000"/>
                  </a:schemeClr>
                </a:solidFill>
              </a:rPr>
              <a:t>HotelReservation</a:t>
            </a:r>
            <a:endParaRPr lang="en-US" sz="1050" b="1" dirty="0">
              <a:solidFill>
                <a:schemeClr val="tx1">
                  <a:lumMod val="65000"/>
                  <a:lumOff val="35000"/>
                </a:schemeClr>
              </a:solidFill>
            </a:endParaRPr>
          </a:p>
        </p:txBody>
      </p:sp>
      <p:sp>
        <p:nvSpPr>
          <p:cNvPr id="4" name="TextBox 3"/>
          <p:cNvSpPr txBox="1"/>
          <p:nvPr/>
        </p:nvSpPr>
        <p:spPr>
          <a:xfrm>
            <a:off x="2711136" y="6336268"/>
            <a:ext cx="4312206" cy="369332"/>
          </a:xfrm>
          <a:prstGeom prst="rect">
            <a:avLst/>
          </a:prstGeom>
          <a:noFill/>
        </p:spPr>
        <p:txBody>
          <a:bodyPr wrap="none" rtlCol="0">
            <a:spAutoFit/>
          </a:bodyPr>
          <a:lstStyle/>
          <a:p>
            <a:r>
              <a:rPr lang="en-US" dirty="0" smtClean="0"/>
              <a:t>Fig.1 An </a:t>
            </a:r>
            <a:r>
              <a:rPr lang="en-US" dirty="0"/>
              <a:t>example of traveling agency service</a:t>
            </a:r>
          </a:p>
        </p:txBody>
      </p:sp>
      <p:sp>
        <p:nvSpPr>
          <p:cNvPr id="5" name="TextBox 4"/>
          <p:cNvSpPr txBox="1"/>
          <p:nvPr/>
        </p:nvSpPr>
        <p:spPr>
          <a:xfrm>
            <a:off x="456266" y="1405501"/>
            <a:ext cx="8230534" cy="830997"/>
          </a:xfrm>
          <a:prstGeom prst="rect">
            <a:avLst/>
          </a:prstGeom>
          <a:noFill/>
        </p:spPr>
        <p:txBody>
          <a:bodyPr wrap="square" rtlCol="0">
            <a:spAutoFit/>
          </a:bodyPr>
          <a:lstStyle/>
          <a:p>
            <a:r>
              <a:rPr lang="en-US" sz="2400" b="1" dirty="0" smtClean="0"/>
              <a:t>Web service composition (WSC) </a:t>
            </a:r>
            <a:r>
              <a:rPr lang="en-US" sz="2400" dirty="0" smtClean="0"/>
              <a:t>: a </a:t>
            </a:r>
            <a:r>
              <a:rPr lang="en-US" sz="2400" dirty="0"/>
              <a:t>composition of web services to meet a more complex task.</a:t>
            </a:r>
          </a:p>
        </p:txBody>
      </p:sp>
      <p:sp>
        <p:nvSpPr>
          <p:cNvPr id="29" name="Rounded Rectangle 28"/>
          <p:cNvSpPr/>
          <p:nvPr/>
        </p:nvSpPr>
        <p:spPr>
          <a:xfrm>
            <a:off x="4718256" y="5486400"/>
            <a:ext cx="1292824" cy="749841"/>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Generate Map </a:t>
            </a:r>
          </a:p>
        </p:txBody>
      </p:sp>
      <p:cxnSp>
        <p:nvCxnSpPr>
          <p:cNvPr id="30" name="Straight Arrow Connector 29"/>
          <p:cNvCxnSpPr>
            <a:endCxn id="29" idx="1"/>
          </p:cNvCxnSpPr>
          <p:nvPr/>
        </p:nvCxnSpPr>
        <p:spPr>
          <a:xfrm>
            <a:off x="1866816" y="4470040"/>
            <a:ext cx="2851440" cy="1391281"/>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29" idx="3"/>
            <a:endCxn id="17" idx="1"/>
          </p:cNvCxnSpPr>
          <p:nvPr/>
        </p:nvCxnSpPr>
        <p:spPr>
          <a:xfrm flipV="1">
            <a:off x="6011080" y="4042727"/>
            <a:ext cx="1228387" cy="1818594"/>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28398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rtlCol="0">
            <a:normAutofit/>
          </a:bodyPr>
          <a:lstStyle/>
          <a:p>
            <a:pPr>
              <a:defRPr/>
            </a:pPr>
            <a:r>
              <a:rPr lang="en-NZ" sz="3200" b="1" dirty="0" smtClean="0"/>
              <a:t>	Functional Properties </a:t>
            </a:r>
            <a:r>
              <a:rPr lang="en-NZ" sz="3200" b="1" dirty="0"/>
              <a:t>of </a:t>
            </a:r>
            <a:r>
              <a:rPr lang="en-NZ" sz="3200" b="1" dirty="0" smtClean="0"/>
              <a:t>WSC</a:t>
            </a:r>
            <a:endParaRPr lang="en-NZ" sz="3200" b="1" dirty="0"/>
          </a:p>
        </p:txBody>
      </p:sp>
      <p:sp>
        <p:nvSpPr>
          <p:cNvPr id="19458" name="Content Placeholder 2"/>
          <p:cNvSpPr>
            <a:spLocks noGrp="1"/>
          </p:cNvSpPr>
          <p:nvPr>
            <p:ph idx="1"/>
          </p:nvPr>
        </p:nvSpPr>
        <p:spPr>
          <a:xfrm>
            <a:off x="457200" y="1600200"/>
            <a:ext cx="8229600" cy="4572000"/>
          </a:xfrm>
        </p:spPr>
        <p:txBody>
          <a:bodyPr>
            <a:normAutofit/>
          </a:bodyPr>
          <a:lstStyle/>
          <a:p>
            <a:pPr marL="0" indent="0">
              <a:buNone/>
            </a:pPr>
            <a:r>
              <a:rPr lang="en-NZ" altLang="x-none" sz="2600" b="1" dirty="0"/>
              <a:t>Valid </a:t>
            </a:r>
            <a:r>
              <a:rPr lang="en-NZ" altLang="x-none" sz="2600" b="1" dirty="0" smtClean="0"/>
              <a:t>functionalities</a:t>
            </a:r>
            <a:r>
              <a:rPr lang="en-NZ" altLang="x-none" sz="2600" dirty="0" smtClean="0"/>
              <a:t> </a:t>
            </a:r>
          </a:p>
          <a:p>
            <a:pPr marL="0" indent="0">
              <a:buNone/>
            </a:pPr>
            <a:r>
              <a:rPr lang="en-NZ" altLang="x-none" sz="2400" dirty="0" smtClean="0"/>
              <a:t>Satisfaction </a:t>
            </a:r>
            <a:r>
              <a:rPr lang="en-NZ" altLang="x-none" sz="2400" dirty="0"/>
              <a:t>on the inputs of all involved </a:t>
            </a:r>
            <a:r>
              <a:rPr lang="en-NZ" altLang="x-none" sz="2400" dirty="0" smtClean="0"/>
              <a:t>services</a:t>
            </a:r>
          </a:p>
          <a:p>
            <a:pPr marL="0" indent="0">
              <a:buNone/>
            </a:pPr>
            <a:r>
              <a:rPr lang="en-NZ" altLang="x-none" sz="2400" dirty="0"/>
              <a:t>Required outputs is a subset of output of all involved services</a:t>
            </a:r>
            <a:endParaRPr lang="en-NZ" altLang="x-none" sz="2400" dirty="0" smtClean="0"/>
          </a:p>
          <a:p>
            <a:pPr marL="0" indent="0">
              <a:buNone/>
            </a:pPr>
            <a:r>
              <a:rPr lang="en-NZ" altLang="x-none" sz="2400" b="1" dirty="0"/>
              <a:t>Semantic matchmaking </a:t>
            </a:r>
            <a:r>
              <a:rPr lang="en-NZ" altLang="x-none" sz="2400" b="1" dirty="0" smtClean="0"/>
              <a:t>quality</a:t>
            </a:r>
          </a:p>
          <a:p>
            <a:pPr marL="0" indent="0">
              <a:buNone/>
            </a:pPr>
            <a:r>
              <a:rPr lang="en-NZ" altLang="x-none" sz="2400" dirty="0" smtClean="0"/>
              <a:t>How perfect does the provided inputs match the required outputs</a:t>
            </a:r>
          </a:p>
        </p:txBody>
      </p:sp>
      <p:sp>
        <p:nvSpPr>
          <p:cNvPr id="19459" name="Slide Number Placeholder 3"/>
          <p:cNvSpPr>
            <a:spLocks noGrp="1"/>
          </p:cNvSpPr>
          <p:nvPr>
            <p:ph type="sldNum" sz="quarter" idx="12"/>
          </p:nvPr>
        </p:nvSpPr>
        <p:spPr bwMode="auto">
          <a:xfrm>
            <a:off x="6457950" y="5730875"/>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46D07013-15E0-E04C-AB7F-D86A7C849A7E}" type="slidenum">
              <a:rPr lang="en-US" altLang="en-US" sz="1600" b="1"/>
              <a:pPr>
                <a:spcBef>
                  <a:spcPct val="0"/>
                </a:spcBef>
                <a:buFontTx/>
                <a:buNone/>
              </a:pPr>
              <a:t>6</a:t>
            </a:fld>
            <a:endParaRPr lang="en-US" altLang="en-US" sz="1600" b="1" dirty="0"/>
          </a:p>
        </p:txBody>
      </p:sp>
      <p:sp>
        <p:nvSpPr>
          <p:cNvPr id="5" name="Rounded Rectangle 4"/>
          <p:cNvSpPr/>
          <p:nvPr/>
        </p:nvSpPr>
        <p:spPr>
          <a:xfrm>
            <a:off x="3124200" y="3870324"/>
            <a:ext cx="3201778" cy="1017872"/>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369264" y="4046972"/>
            <a:ext cx="931623" cy="689626"/>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Generate Map </a:t>
            </a:r>
          </a:p>
        </p:txBody>
      </p:sp>
      <p:cxnSp>
        <p:nvCxnSpPr>
          <p:cNvPr id="7" name="Straight Arrow Connector 6"/>
          <p:cNvCxnSpPr>
            <a:stCxn id="11" idx="3"/>
            <a:endCxn id="7" idx="1"/>
          </p:cNvCxnSpPr>
          <p:nvPr/>
        </p:nvCxnSpPr>
        <p:spPr>
          <a:xfrm>
            <a:off x="2894251" y="4373550"/>
            <a:ext cx="1475014" cy="18236"/>
          </a:xfrm>
          <a:prstGeom prst="straightConnector1">
            <a:avLst/>
          </a:prstGeom>
          <a:ln w="28575" cmpd="sng">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a:stCxn id="7" idx="3"/>
            <a:endCxn id="12" idx="1"/>
          </p:cNvCxnSpPr>
          <p:nvPr/>
        </p:nvCxnSpPr>
        <p:spPr>
          <a:xfrm>
            <a:off x="5300887" y="4391785"/>
            <a:ext cx="1245065" cy="0"/>
          </a:xfrm>
          <a:prstGeom prst="straightConnector1">
            <a:avLst/>
          </a:prstGeom>
          <a:ln w="28575" cmpd="sng">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3114225" y="4065147"/>
                <a:ext cx="1307388" cy="369332"/>
              </a:xfrm>
              <a:prstGeom prst="rect">
                <a:avLst/>
              </a:prstGeom>
              <a:noFill/>
              <a:ln>
                <a:noFill/>
              </a:ln>
            </p:spPr>
            <p:txBody>
              <a:bodyPr wrap="square" rtlCol="0">
                <a:spAutoFit/>
              </a:bodyPr>
              <a:lstStyle/>
              <a:p>
                <a14:m>
                  <m:oMath xmlns:m="http://schemas.openxmlformats.org/officeDocument/2006/math">
                    <m:r>
                      <a:rPr lang="en-AU" sz="1050" i="1">
                        <a:latin typeface="Cambria Math" charset="0"/>
                        <a:ea typeface="Cambria Math" charset="0"/>
                        <a:cs typeface="Cambria Math" charset="0"/>
                      </a:rPr>
                      <m:t>𝐼</m:t>
                    </m:r>
                    <m:r>
                      <a:rPr lang="en-US" sz="1050" i="1">
                        <a:latin typeface="Cambria Math" panose="02040503050406030204" pitchFamily="18" charset="0"/>
                        <a:ea typeface="Cambria Math" charset="0"/>
                        <a:cs typeface="Cambria Math" charset="0"/>
                      </a:rPr>
                      <m:t>:</m:t>
                    </m:r>
                  </m:oMath>
                </a14:m>
                <a:r>
                  <a:rPr lang="en-US" dirty="0">
                    <a:ea typeface="Cambria Math" charset="0"/>
                    <a:cs typeface="Cambria Math" charset="0"/>
                  </a:rPr>
                  <a:t> </a:t>
                </a:r>
                <a14:m>
                  <m:oMath xmlns:m="http://schemas.openxmlformats.org/officeDocument/2006/math">
                    <m:r>
                      <a:rPr lang="en-US" sz="900" b="1">
                        <a:latin typeface="Cambria Math" panose="02040503050406030204" pitchFamily="18" charset="0"/>
                        <a:ea typeface="Cambria Math" charset="0"/>
                        <a:cs typeface="Cambria Math" charset="0"/>
                      </a:rPr>
                      <m:t>𝐌𝐚𝐩𝐩𝐞𝐝𝐋𝐨𝐜𝐚𝐭𝐢𝐨𝐧</m:t>
                    </m:r>
                  </m:oMath>
                </a14:m>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3114225" y="4065147"/>
                <a:ext cx="1307388" cy="369332"/>
              </a:xfrm>
              <a:prstGeom prst="rect">
                <a:avLst/>
              </a:prstGeom>
              <a:blipFill rotWithShape="0">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21201" y="4178171"/>
                <a:ext cx="974558" cy="2308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900" i="1">
                          <a:latin typeface="Cambria Math" charset="0"/>
                          <a:ea typeface="Cambria Math" charset="0"/>
                          <a:cs typeface="Cambria Math" charset="0"/>
                        </a:rPr>
                        <m:t>𝑂</m:t>
                      </m:r>
                      <m:r>
                        <a:rPr lang="en-US" sz="900" i="1">
                          <a:latin typeface="Cambria Math" panose="02040503050406030204" pitchFamily="18" charset="0"/>
                          <a:ea typeface="Cambria Math" charset="0"/>
                          <a:cs typeface="Cambria Math" charset="0"/>
                        </a:rPr>
                        <m:t>:</m:t>
                      </m:r>
                      <m:r>
                        <m:rPr>
                          <m:nor/>
                        </m:rPr>
                        <a:rPr lang="en-US" sz="900" b="1" dirty="0"/>
                        <m:t>StreetMap</m:t>
                      </m:r>
                    </m:oMath>
                  </m:oMathPara>
                </a14:m>
                <a:endParaRPr lang="en-US" sz="9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5221201" y="4178171"/>
                <a:ext cx="974558" cy="230832"/>
              </a:xfrm>
              <a:prstGeom prst="rect">
                <a:avLst/>
              </a:prstGeom>
              <a:blipFill rotWithShape="0">
                <a:blip r:embed="rId4"/>
                <a:stretch>
                  <a:fillRect/>
                </a:stretch>
              </a:blipFill>
              <a:ln>
                <a:noFill/>
              </a:ln>
            </p:spPr>
            <p:txBody>
              <a:bodyPr/>
              <a:lstStyle/>
              <a:p>
                <a:r>
                  <a:rPr lang="en-US">
                    <a:noFill/>
                  </a:rPr>
                  <a:t> </a:t>
                </a:r>
              </a:p>
            </p:txBody>
          </p:sp>
        </mc:Fallback>
      </mc:AlternateContent>
      <p:sp>
        <p:nvSpPr>
          <p:cNvPr id="11" name="Rounded Rectangle 10"/>
          <p:cNvSpPr/>
          <p:nvPr/>
        </p:nvSpPr>
        <p:spPr>
          <a:xfrm>
            <a:off x="1829396" y="4152128"/>
            <a:ext cx="1064855" cy="442844"/>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050" b="1" dirty="0">
                <a:solidFill>
                  <a:schemeClr val="tx1"/>
                </a:solidFill>
              </a:rPr>
              <a:t>Input: </a:t>
            </a:r>
          </a:p>
          <a:p>
            <a:pPr algn="ctr"/>
            <a:r>
              <a:rPr lang="en-NZ" sz="1050" i="1" dirty="0" err="1">
                <a:solidFill>
                  <a:schemeClr val="accent6"/>
                </a:solidFill>
              </a:rPr>
              <a:t>ConferenceCity</a:t>
            </a:r>
            <a:r>
              <a:rPr lang="en-NZ" sz="1050" i="1" dirty="0">
                <a:solidFill>
                  <a:schemeClr val="accent6"/>
                </a:solidFill>
              </a:rPr>
              <a:t> </a:t>
            </a:r>
          </a:p>
        </p:txBody>
      </p:sp>
      <p:sp>
        <p:nvSpPr>
          <p:cNvPr id="12" name="Rounded Rectangle 11"/>
          <p:cNvSpPr/>
          <p:nvPr/>
        </p:nvSpPr>
        <p:spPr>
          <a:xfrm>
            <a:off x="6545952" y="4188599"/>
            <a:ext cx="978517" cy="406373"/>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050" b="1" dirty="0">
                <a:solidFill>
                  <a:schemeClr val="tx1"/>
                </a:solidFill>
              </a:rPr>
              <a:t>Output: </a:t>
            </a:r>
          </a:p>
          <a:p>
            <a:pPr algn="ctr"/>
            <a:r>
              <a:rPr lang="en-NZ" sz="1050" i="1" dirty="0" err="1">
                <a:solidFill>
                  <a:schemeClr val="accent6"/>
                </a:solidFill>
              </a:rPr>
              <a:t>StreetMap</a:t>
            </a:r>
            <a:endParaRPr lang="en-NZ" sz="1050" i="1" dirty="0">
              <a:solidFill>
                <a:schemeClr val="accent6"/>
              </a:solidFill>
            </a:endParaRPr>
          </a:p>
        </p:txBody>
      </p:sp>
      <mc:AlternateContent xmlns:mc="http://schemas.openxmlformats.org/markup-compatibility/2006" xmlns:a14="http://schemas.microsoft.com/office/drawing/2010/main">
        <mc:Choice Requires="a14">
          <p:sp>
            <p:nvSpPr>
              <p:cNvPr id="14" name="TextBox 13"/>
              <p:cNvSpPr txBox="1"/>
              <p:nvPr/>
            </p:nvSpPr>
            <p:spPr>
              <a:xfrm>
                <a:off x="1763570" y="5064844"/>
                <a:ext cx="6201987" cy="246221"/>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00" b="1" i="0" smtClean="0">
                          <a:latin typeface="Cambria Math" charset="0"/>
                          <a:ea typeface="Cambria Math" charset="0"/>
                          <a:cs typeface="Cambria Math" charset="0"/>
                        </a:rPr>
                        <m:t>𝐈𝐧𝐬𝐭𝐚𝐧𝐜𝐞</m:t>
                      </m:r>
                      <m:r>
                        <a:rPr lang="en-US" sz="1000" b="1" i="0" smtClean="0">
                          <a:latin typeface="Cambria Math" charset="0"/>
                          <a:ea typeface="Cambria Math" charset="0"/>
                          <a:cs typeface="Cambria Math" charset="0"/>
                        </a:rPr>
                        <m:t>−</m:t>
                      </m:r>
                      <m:r>
                        <a:rPr lang="en-US" sz="1000" b="1" i="0" smtClean="0">
                          <a:latin typeface="Cambria Math" charset="0"/>
                          <a:ea typeface="Cambria Math" charset="0"/>
                          <a:cs typeface="Cambria Math" charset="0"/>
                        </a:rPr>
                        <m:t>𝐨𝐟</m:t>
                      </m:r>
                      <m:r>
                        <a:rPr lang="en-US" sz="1000" b="1" i="0" smtClean="0">
                          <a:latin typeface="Cambria Math" charset="0"/>
                          <a:ea typeface="Cambria Math" charset="0"/>
                          <a:cs typeface="Cambria Math" charset="0"/>
                        </a:rPr>
                        <m:t> </m:t>
                      </m:r>
                      <m:d>
                        <m:dPr>
                          <m:ctrlPr>
                            <a:rPr lang="en-US" sz="1000" b="1" i="1" smtClean="0">
                              <a:latin typeface="Cambria Math" charset="0"/>
                              <a:ea typeface="Cambria Math" charset="0"/>
                              <a:cs typeface="Cambria Math" charset="0"/>
                            </a:rPr>
                          </m:ctrlPr>
                        </m:dPr>
                        <m:e>
                          <m:r>
                            <a:rPr lang="en-US" sz="1000" b="1">
                              <a:latin typeface="Cambria Math" panose="02040503050406030204" pitchFamily="18" charset="0"/>
                              <a:ea typeface="Cambria Math" charset="0"/>
                              <a:cs typeface="Cambria Math" charset="0"/>
                            </a:rPr>
                            <m:t>𝐌𝐚𝐩𝐩𝐞𝐝𝐋𝐨𝐜𝐚𝐭𝐢𝐨𝐧</m:t>
                          </m:r>
                          <m:r>
                            <a:rPr lang="en-US" sz="1000" b="1" i="0" smtClean="0">
                              <a:latin typeface="Cambria Math" charset="0"/>
                              <a:ea typeface="Cambria Math" charset="0"/>
                              <a:cs typeface="Cambria Math" charset="0"/>
                            </a:rPr>
                            <m:t>, </m:t>
                          </m:r>
                          <m:r>
                            <a:rPr lang="en-US" sz="1000" b="1" i="0" smtClean="0">
                              <a:latin typeface="Cambria Math" charset="0"/>
                              <a:ea typeface="Cambria Math" charset="0"/>
                              <a:cs typeface="Cambria Math" charset="0"/>
                            </a:rPr>
                            <m:t>𝐋𝐨𝐜𝐚𝐭𝐢𝐨𝐧</m:t>
                          </m:r>
                        </m:e>
                      </m:d>
                      <m:r>
                        <a:rPr lang="en-US" sz="1000" b="1">
                          <a:latin typeface="Cambria Math" charset="0"/>
                          <a:ea typeface="Cambria Math" charset="0"/>
                          <a:cs typeface="Cambria Math" charset="0"/>
                        </a:rPr>
                        <m:t>,</m:t>
                      </m:r>
                      <m:r>
                        <a:rPr lang="en-US" sz="1000" b="1">
                          <a:latin typeface="Cambria Math" charset="0"/>
                          <a:ea typeface="Cambria Math" charset="0"/>
                          <a:cs typeface="Cambria Math" charset="0"/>
                        </a:rPr>
                        <m:t>𝐈𝐧𝐬𝐭𝐚𝐧𝐜𝐞</m:t>
                      </m:r>
                      <m:r>
                        <a:rPr lang="en-US" sz="1000" b="1">
                          <a:latin typeface="Cambria Math" charset="0"/>
                          <a:ea typeface="Cambria Math" charset="0"/>
                          <a:cs typeface="Cambria Math" charset="0"/>
                        </a:rPr>
                        <m:t>−</m:t>
                      </m:r>
                      <m:r>
                        <a:rPr lang="en-US" sz="1000" b="1">
                          <a:latin typeface="Cambria Math" charset="0"/>
                          <a:ea typeface="Cambria Math" charset="0"/>
                          <a:cs typeface="Cambria Math" charset="0"/>
                        </a:rPr>
                        <m:t>𝐨𝐟</m:t>
                      </m:r>
                      <m:r>
                        <a:rPr lang="en-US" sz="1000" b="1">
                          <a:latin typeface="Cambria Math" charset="0"/>
                          <a:ea typeface="Cambria Math" charset="0"/>
                          <a:cs typeface="Cambria Math" charset="0"/>
                        </a:rPr>
                        <m:t> </m:t>
                      </m:r>
                      <m:d>
                        <m:dPr>
                          <m:ctrlPr>
                            <a:rPr lang="en-US" sz="1000" b="1" i="1">
                              <a:latin typeface="Cambria Math" charset="0"/>
                              <a:ea typeface="Cambria Math" charset="0"/>
                              <a:cs typeface="Cambria Math" charset="0"/>
                            </a:rPr>
                          </m:ctrlPr>
                        </m:dPr>
                        <m:e>
                          <m:r>
                            <a:rPr lang="en-US" sz="1000" b="1" i="0" smtClean="0">
                              <a:latin typeface="Cambria Math" charset="0"/>
                              <a:ea typeface="Cambria Math" charset="0"/>
                              <a:cs typeface="Cambria Math" charset="0"/>
                            </a:rPr>
                            <m:t>𝐂𝐨𝐧𝐟𝐞𝐫𝐞𝐧𝐜𝐞𝐂𝐢𝐭𝐲</m:t>
                          </m:r>
                          <m:r>
                            <a:rPr lang="en-US" sz="1000" b="1">
                              <a:latin typeface="Cambria Math" charset="0"/>
                              <a:ea typeface="Cambria Math" charset="0"/>
                              <a:cs typeface="Cambria Math" charset="0"/>
                            </a:rPr>
                            <m:t>, </m:t>
                          </m:r>
                          <m:r>
                            <a:rPr lang="en-US" sz="1000" b="1" i="0" smtClean="0">
                              <a:latin typeface="Cambria Math" charset="0"/>
                              <a:ea typeface="Cambria Math" charset="0"/>
                              <a:cs typeface="Cambria Math" charset="0"/>
                            </a:rPr>
                            <m:t>𝐂𝐢𝐭𝐲</m:t>
                          </m:r>
                        </m:e>
                      </m:d>
                      <m:r>
                        <a:rPr lang="en-US" sz="1000" b="1" i="1" smtClean="0">
                          <a:latin typeface="Cambria Math" charset="0"/>
                          <a:ea typeface="Cambria Math" charset="0"/>
                          <a:cs typeface="Cambria Math" charset="0"/>
                        </a:rPr>
                        <m:t> </m:t>
                      </m:r>
                      <m:r>
                        <a:rPr lang="en-US" sz="1000" b="1" i="1" smtClean="0">
                          <a:latin typeface="Cambria Math" charset="0"/>
                          <a:ea typeface="Cambria Math" charset="0"/>
                          <a:cs typeface="Cambria Math" charset="0"/>
                        </a:rPr>
                        <m:t>𝒂𝒏𝒅</m:t>
                      </m:r>
                      <m:r>
                        <a:rPr lang="en-US" sz="1000" b="1" i="1" smtClean="0">
                          <a:latin typeface="Cambria Math" charset="0"/>
                          <a:ea typeface="Cambria Math" charset="0"/>
                          <a:cs typeface="Cambria Math" charset="0"/>
                        </a:rPr>
                        <m:t> </m:t>
                      </m:r>
                      <m:r>
                        <a:rPr lang="en-US" sz="1000" b="1" i="1" smtClean="0">
                          <a:latin typeface="Cambria Math" charset="0"/>
                          <a:ea typeface="Cambria Math" charset="0"/>
                          <a:cs typeface="Cambria Math" charset="0"/>
                        </a:rPr>
                        <m:t>𝑪𝒊𝒕𝒚</m:t>
                      </m:r>
                      <m:r>
                        <a:rPr lang="en-US" sz="1000" b="1" i="1" smtClean="0">
                          <a:latin typeface="Cambria Math" charset="0"/>
                          <a:ea typeface="Cambria Math" charset="0"/>
                          <a:cs typeface="Cambria Math" charset="0"/>
                        </a:rPr>
                        <m:t> ⊑</m:t>
                      </m:r>
                      <m:r>
                        <a:rPr lang="en-US" sz="1000" b="1" i="1" smtClean="0">
                          <a:latin typeface="Cambria Math" charset="0"/>
                          <a:ea typeface="Cambria Math" charset="0"/>
                          <a:cs typeface="Cambria Math" charset="0"/>
                        </a:rPr>
                        <m:t>𝑳𝒐𝒄𝒂𝒕𝒊𝒐𝒏</m:t>
                      </m:r>
                    </m:oMath>
                  </m:oMathPara>
                </a14:m>
                <a:endParaRPr lang="en-US" sz="10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1763570" y="5064844"/>
                <a:ext cx="6201987" cy="246221"/>
              </a:xfrm>
              <a:prstGeom prst="rect">
                <a:avLst/>
              </a:prstGeom>
              <a:blipFill rotWithShape="0">
                <a:blip r:embed="rId5"/>
                <a:stretch>
                  <a:fillRect t="-72500" b="-95000"/>
                </a:stretch>
              </a:blipFill>
              <a:ln>
                <a:noFill/>
              </a:ln>
            </p:spPr>
            <p:txBody>
              <a:bodyPr/>
              <a:lstStyle/>
              <a:p>
                <a:r>
                  <a:rPr lang="en-US">
                    <a:noFill/>
                  </a:rPr>
                  <a:t> </a:t>
                </a:r>
              </a:p>
            </p:txBody>
          </p:sp>
        </mc:Fallback>
      </mc:AlternateContent>
      <p:sp>
        <p:nvSpPr>
          <p:cNvPr id="16" name="TextBox 15"/>
          <p:cNvSpPr txBox="1"/>
          <p:nvPr/>
        </p:nvSpPr>
        <p:spPr>
          <a:xfrm>
            <a:off x="1387474" y="5450382"/>
            <a:ext cx="7020512" cy="369332"/>
          </a:xfrm>
          <a:prstGeom prst="rect">
            <a:avLst/>
          </a:prstGeom>
          <a:noFill/>
        </p:spPr>
        <p:txBody>
          <a:bodyPr wrap="none" rtlCol="0">
            <a:spAutoFit/>
          </a:bodyPr>
          <a:lstStyle/>
          <a:p>
            <a:r>
              <a:rPr lang="en-US" dirty="0" smtClean="0"/>
              <a:t>Fig.2 An </a:t>
            </a:r>
            <a:r>
              <a:rPr lang="en-US" dirty="0"/>
              <a:t>example of </a:t>
            </a:r>
            <a:r>
              <a:rPr lang="en-US" dirty="0" smtClean="0"/>
              <a:t>one </a:t>
            </a:r>
            <a:r>
              <a:rPr lang="en-US" dirty="0"/>
              <a:t>component service from traveling agency service</a:t>
            </a:r>
          </a:p>
        </p:txBody>
      </p:sp>
    </p:spTree>
    <p:extLst>
      <p:ext uri="{BB962C8B-B14F-4D97-AF65-F5344CB8AC3E}">
        <p14:creationId xmlns:p14="http://schemas.microsoft.com/office/powerpoint/2010/main" val="2050568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rtlCol="0">
            <a:normAutofit/>
          </a:bodyPr>
          <a:lstStyle/>
          <a:p>
            <a:pPr>
              <a:defRPr/>
            </a:pPr>
            <a:r>
              <a:rPr lang="en-NZ" sz="3200" b="1" dirty="0" smtClean="0"/>
              <a:t>	Functional Properties </a:t>
            </a:r>
            <a:r>
              <a:rPr lang="en-NZ" sz="3200" b="1" dirty="0"/>
              <a:t>of </a:t>
            </a:r>
            <a:r>
              <a:rPr lang="en-NZ" sz="3200" b="1" dirty="0" smtClean="0"/>
              <a:t>WSC</a:t>
            </a:r>
            <a:endParaRPr lang="en-NZ" sz="3200" b="1" dirty="0"/>
          </a:p>
        </p:txBody>
      </p:sp>
      <p:sp>
        <p:nvSpPr>
          <p:cNvPr id="19459" name="Slide Number Placeholder 3"/>
          <p:cNvSpPr>
            <a:spLocks noGrp="1"/>
          </p:cNvSpPr>
          <p:nvPr>
            <p:ph type="sldNum" sz="quarter" idx="12"/>
          </p:nvPr>
        </p:nvSpPr>
        <p:spPr bwMode="auto">
          <a:xfrm>
            <a:off x="6457950" y="5730875"/>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46D07013-15E0-E04C-AB7F-D86A7C849A7E}" type="slidenum">
              <a:rPr lang="en-US" altLang="en-US" sz="1600" b="1"/>
              <a:pPr>
                <a:spcBef>
                  <a:spcPct val="0"/>
                </a:spcBef>
                <a:buFontTx/>
                <a:buNone/>
              </a:pPr>
              <a:t>7</a:t>
            </a:fld>
            <a:endParaRPr lang="en-US" altLang="en-US" sz="1600" b="1" dirty="0"/>
          </a:p>
        </p:txBody>
      </p:sp>
      <p:sp>
        <p:nvSpPr>
          <p:cNvPr id="5" name="Rounded Rectangle 4"/>
          <p:cNvSpPr/>
          <p:nvPr/>
        </p:nvSpPr>
        <p:spPr>
          <a:xfrm>
            <a:off x="3124200" y="3870324"/>
            <a:ext cx="3201778" cy="1017872"/>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369264" y="4046972"/>
            <a:ext cx="931623" cy="689626"/>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Generate Map </a:t>
            </a:r>
          </a:p>
        </p:txBody>
      </p:sp>
      <p:cxnSp>
        <p:nvCxnSpPr>
          <p:cNvPr id="7" name="Straight Arrow Connector 6"/>
          <p:cNvCxnSpPr>
            <a:stCxn id="11" idx="3"/>
            <a:endCxn id="7" idx="1"/>
          </p:cNvCxnSpPr>
          <p:nvPr/>
        </p:nvCxnSpPr>
        <p:spPr>
          <a:xfrm>
            <a:off x="2894251" y="4373550"/>
            <a:ext cx="1475014" cy="18236"/>
          </a:xfrm>
          <a:prstGeom prst="straightConnector1">
            <a:avLst/>
          </a:prstGeom>
          <a:ln w="28575" cmpd="sng">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a:stCxn id="7" idx="3"/>
            <a:endCxn id="12" idx="1"/>
          </p:cNvCxnSpPr>
          <p:nvPr/>
        </p:nvCxnSpPr>
        <p:spPr>
          <a:xfrm>
            <a:off x="5300887" y="4391785"/>
            <a:ext cx="1245065" cy="0"/>
          </a:xfrm>
          <a:prstGeom prst="straightConnector1">
            <a:avLst/>
          </a:prstGeom>
          <a:ln w="28575" cmpd="sng">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3114225" y="4065147"/>
                <a:ext cx="1307388" cy="369332"/>
              </a:xfrm>
              <a:prstGeom prst="rect">
                <a:avLst/>
              </a:prstGeom>
              <a:noFill/>
              <a:ln>
                <a:noFill/>
              </a:ln>
            </p:spPr>
            <p:txBody>
              <a:bodyPr wrap="square" rtlCol="0">
                <a:spAutoFit/>
              </a:bodyPr>
              <a:lstStyle/>
              <a:p>
                <a14:m>
                  <m:oMath xmlns:m="http://schemas.openxmlformats.org/officeDocument/2006/math">
                    <m:r>
                      <a:rPr lang="en-AU" sz="1050" i="1">
                        <a:latin typeface="Cambria Math" charset="0"/>
                        <a:ea typeface="Cambria Math" charset="0"/>
                        <a:cs typeface="Cambria Math" charset="0"/>
                      </a:rPr>
                      <m:t>𝐼</m:t>
                    </m:r>
                    <m:r>
                      <a:rPr lang="en-US" sz="1050" i="1">
                        <a:latin typeface="Cambria Math" panose="02040503050406030204" pitchFamily="18" charset="0"/>
                        <a:ea typeface="Cambria Math" charset="0"/>
                        <a:cs typeface="Cambria Math" charset="0"/>
                      </a:rPr>
                      <m:t>:</m:t>
                    </m:r>
                  </m:oMath>
                </a14:m>
                <a:r>
                  <a:rPr lang="en-US" dirty="0">
                    <a:ea typeface="Cambria Math" charset="0"/>
                    <a:cs typeface="Cambria Math" charset="0"/>
                  </a:rPr>
                  <a:t> </a:t>
                </a:r>
                <a14:m>
                  <m:oMath xmlns:m="http://schemas.openxmlformats.org/officeDocument/2006/math">
                    <m:r>
                      <a:rPr lang="en-US" sz="900" b="1">
                        <a:latin typeface="Cambria Math" panose="02040503050406030204" pitchFamily="18" charset="0"/>
                        <a:ea typeface="Cambria Math" charset="0"/>
                        <a:cs typeface="Cambria Math" charset="0"/>
                      </a:rPr>
                      <m:t>𝐌𝐚𝐩𝐩𝐞𝐝𝐋𝐨𝐜𝐚𝐭𝐢𝐨𝐧</m:t>
                    </m:r>
                  </m:oMath>
                </a14:m>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3114225" y="4065147"/>
                <a:ext cx="1307388" cy="369332"/>
              </a:xfrm>
              <a:prstGeom prst="rect">
                <a:avLst/>
              </a:prstGeom>
              <a:blipFill rotWithShape="0">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21201" y="4178171"/>
                <a:ext cx="974558" cy="2308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900" i="1">
                          <a:latin typeface="Cambria Math" charset="0"/>
                          <a:ea typeface="Cambria Math" charset="0"/>
                          <a:cs typeface="Cambria Math" charset="0"/>
                        </a:rPr>
                        <m:t>𝑂</m:t>
                      </m:r>
                      <m:r>
                        <a:rPr lang="en-US" sz="900" i="1">
                          <a:latin typeface="Cambria Math" panose="02040503050406030204" pitchFamily="18" charset="0"/>
                          <a:ea typeface="Cambria Math" charset="0"/>
                          <a:cs typeface="Cambria Math" charset="0"/>
                        </a:rPr>
                        <m:t>:</m:t>
                      </m:r>
                      <m:r>
                        <m:rPr>
                          <m:nor/>
                        </m:rPr>
                        <a:rPr lang="en-US" sz="900" b="1" dirty="0"/>
                        <m:t>StreetMap</m:t>
                      </m:r>
                    </m:oMath>
                  </m:oMathPara>
                </a14:m>
                <a:endParaRPr lang="en-US" sz="9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5221201" y="4178171"/>
                <a:ext cx="974558" cy="230832"/>
              </a:xfrm>
              <a:prstGeom prst="rect">
                <a:avLst/>
              </a:prstGeom>
              <a:blipFill rotWithShape="0">
                <a:blip r:embed="rId4"/>
                <a:stretch>
                  <a:fillRect/>
                </a:stretch>
              </a:blipFill>
              <a:ln>
                <a:noFill/>
              </a:ln>
            </p:spPr>
            <p:txBody>
              <a:bodyPr/>
              <a:lstStyle/>
              <a:p>
                <a:r>
                  <a:rPr lang="en-US">
                    <a:noFill/>
                  </a:rPr>
                  <a:t> </a:t>
                </a:r>
              </a:p>
            </p:txBody>
          </p:sp>
        </mc:Fallback>
      </mc:AlternateContent>
      <p:sp>
        <p:nvSpPr>
          <p:cNvPr id="11" name="Rounded Rectangle 10"/>
          <p:cNvSpPr/>
          <p:nvPr/>
        </p:nvSpPr>
        <p:spPr>
          <a:xfrm>
            <a:off x="1829396" y="4152128"/>
            <a:ext cx="1064855" cy="442844"/>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050" b="1" dirty="0">
                <a:solidFill>
                  <a:schemeClr val="tx1"/>
                </a:solidFill>
              </a:rPr>
              <a:t>Input: </a:t>
            </a:r>
          </a:p>
          <a:p>
            <a:pPr algn="ctr"/>
            <a:r>
              <a:rPr lang="en-NZ" sz="1050" i="1" dirty="0" err="1">
                <a:solidFill>
                  <a:schemeClr val="accent6"/>
                </a:solidFill>
              </a:rPr>
              <a:t>ConferenceCity</a:t>
            </a:r>
            <a:r>
              <a:rPr lang="en-NZ" sz="1050" i="1" dirty="0">
                <a:solidFill>
                  <a:schemeClr val="accent6"/>
                </a:solidFill>
              </a:rPr>
              <a:t> </a:t>
            </a:r>
          </a:p>
        </p:txBody>
      </p:sp>
      <p:sp>
        <p:nvSpPr>
          <p:cNvPr id="12" name="Rounded Rectangle 11"/>
          <p:cNvSpPr/>
          <p:nvPr/>
        </p:nvSpPr>
        <p:spPr>
          <a:xfrm>
            <a:off x="6545952" y="4188599"/>
            <a:ext cx="978517" cy="406373"/>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050" b="1" dirty="0">
                <a:solidFill>
                  <a:schemeClr val="tx1"/>
                </a:solidFill>
              </a:rPr>
              <a:t>Output: </a:t>
            </a:r>
          </a:p>
          <a:p>
            <a:pPr algn="ctr"/>
            <a:r>
              <a:rPr lang="en-NZ" sz="1050" i="1" dirty="0" err="1">
                <a:solidFill>
                  <a:schemeClr val="accent6"/>
                </a:solidFill>
              </a:rPr>
              <a:t>StreetMap</a:t>
            </a:r>
            <a:endParaRPr lang="en-NZ" sz="1050" i="1" dirty="0">
              <a:solidFill>
                <a:schemeClr val="accent6"/>
              </a:solidFill>
            </a:endParaRPr>
          </a:p>
        </p:txBody>
      </p:sp>
      <mc:AlternateContent xmlns:mc="http://schemas.openxmlformats.org/markup-compatibility/2006" xmlns:a14="http://schemas.microsoft.com/office/drawing/2010/main">
        <mc:Choice Requires="a14">
          <p:sp>
            <p:nvSpPr>
              <p:cNvPr id="14" name="TextBox 13"/>
              <p:cNvSpPr txBox="1"/>
              <p:nvPr/>
            </p:nvSpPr>
            <p:spPr>
              <a:xfrm>
                <a:off x="1412761" y="5563953"/>
                <a:ext cx="6201987" cy="246221"/>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00" b="1" i="0" smtClean="0">
                          <a:latin typeface="Cambria Math" charset="0"/>
                          <a:ea typeface="Cambria Math" charset="0"/>
                          <a:cs typeface="Cambria Math" charset="0"/>
                        </a:rPr>
                        <m:t>𝐈𝐧𝐬𝐭𝐚𝐧𝐜𝐞</m:t>
                      </m:r>
                      <m:r>
                        <a:rPr lang="en-US" sz="1000" b="1" i="0" smtClean="0">
                          <a:latin typeface="Cambria Math" charset="0"/>
                          <a:ea typeface="Cambria Math" charset="0"/>
                          <a:cs typeface="Cambria Math" charset="0"/>
                        </a:rPr>
                        <m:t>−</m:t>
                      </m:r>
                      <m:r>
                        <a:rPr lang="en-US" sz="1000" b="1" i="0" smtClean="0">
                          <a:latin typeface="Cambria Math" charset="0"/>
                          <a:ea typeface="Cambria Math" charset="0"/>
                          <a:cs typeface="Cambria Math" charset="0"/>
                        </a:rPr>
                        <m:t>𝐨𝐟</m:t>
                      </m:r>
                      <m:r>
                        <a:rPr lang="en-US" sz="1000" b="1" i="0" smtClean="0">
                          <a:latin typeface="Cambria Math" charset="0"/>
                          <a:ea typeface="Cambria Math" charset="0"/>
                          <a:cs typeface="Cambria Math" charset="0"/>
                        </a:rPr>
                        <m:t> </m:t>
                      </m:r>
                      <m:d>
                        <m:dPr>
                          <m:ctrlPr>
                            <a:rPr lang="en-US" sz="1000" b="1" i="1" smtClean="0">
                              <a:latin typeface="Cambria Math" charset="0"/>
                              <a:ea typeface="Cambria Math" charset="0"/>
                              <a:cs typeface="Cambria Math" charset="0"/>
                            </a:rPr>
                          </m:ctrlPr>
                        </m:dPr>
                        <m:e>
                          <m:r>
                            <a:rPr lang="en-US" sz="1000" b="1">
                              <a:latin typeface="Cambria Math" panose="02040503050406030204" pitchFamily="18" charset="0"/>
                              <a:ea typeface="Cambria Math" charset="0"/>
                              <a:cs typeface="Cambria Math" charset="0"/>
                            </a:rPr>
                            <m:t>𝐌𝐚𝐩𝐩𝐞𝐝𝐋𝐨𝐜𝐚𝐭𝐢𝐨𝐧</m:t>
                          </m:r>
                          <m:r>
                            <a:rPr lang="en-US" sz="1000" b="1" i="0" smtClean="0">
                              <a:latin typeface="Cambria Math" charset="0"/>
                              <a:ea typeface="Cambria Math" charset="0"/>
                              <a:cs typeface="Cambria Math" charset="0"/>
                            </a:rPr>
                            <m:t>, </m:t>
                          </m:r>
                          <m:r>
                            <a:rPr lang="en-US" sz="1000" b="1" i="0" smtClean="0">
                              <a:latin typeface="Cambria Math" charset="0"/>
                              <a:ea typeface="Cambria Math" charset="0"/>
                              <a:cs typeface="Cambria Math" charset="0"/>
                            </a:rPr>
                            <m:t>𝐋𝐨𝐜𝐚𝐭𝐢𝐨𝐧</m:t>
                          </m:r>
                        </m:e>
                      </m:d>
                      <m:r>
                        <a:rPr lang="en-US" sz="1000" b="1">
                          <a:latin typeface="Cambria Math" charset="0"/>
                          <a:ea typeface="Cambria Math" charset="0"/>
                          <a:cs typeface="Cambria Math" charset="0"/>
                        </a:rPr>
                        <m:t>,</m:t>
                      </m:r>
                      <m:r>
                        <a:rPr lang="en-US" sz="1000" b="1">
                          <a:latin typeface="Cambria Math" charset="0"/>
                          <a:ea typeface="Cambria Math" charset="0"/>
                          <a:cs typeface="Cambria Math" charset="0"/>
                        </a:rPr>
                        <m:t>𝐈𝐧𝐬𝐭𝐚𝐧𝐜𝐞</m:t>
                      </m:r>
                      <m:r>
                        <a:rPr lang="en-US" sz="1000" b="1">
                          <a:latin typeface="Cambria Math" charset="0"/>
                          <a:ea typeface="Cambria Math" charset="0"/>
                          <a:cs typeface="Cambria Math" charset="0"/>
                        </a:rPr>
                        <m:t>−</m:t>
                      </m:r>
                      <m:r>
                        <a:rPr lang="en-US" sz="1000" b="1">
                          <a:latin typeface="Cambria Math" charset="0"/>
                          <a:ea typeface="Cambria Math" charset="0"/>
                          <a:cs typeface="Cambria Math" charset="0"/>
                        </a:rPr>
                        <m:t>𝐨𝐟</m:t>
                      </m:r>
                      <m:r>
                        <a:rPr lang="en-US" sz="1000" b="1">
                          <a:latin typeface="Cambria Math" charset="0"/>
                          <a:ea typeface="Cambria Math" charset="0"/>
                          <a:cs typeface="Cambria Math" charset="0"/>
                        </a:rPr>
                        <m:t> </m:t>
                      </m:r>
                      <m:d>
                        <m:dPr>
                          <m:ctrlPr>
                            <a:rPr lang="en-US" sz="1000" b="1" i="1">
                              <a:latin typeface="Cambria Math" charset="0"/>
                              <a:ea typeface="Cambria Math" charset="0"/>
                              <a:cs typeface="Cambria Math" charset="0"/>
                            </a:rPr>
                          </m:ctrlPr>
                        </m:dPr>
                        <m:e>
                          <m:r>
                            <a:rPr lang="en-US" sz="1000" b="1" i="0" smtClean="0">
                              <a:latin typeface="Cambria Math" charset="0"/>
                              <a:ea typeface="Cambria Math" charset="0"/>
                              <a:cs typeface="Cambria Math" charset="0"/>
                            </a:rPr>
                            <m:t>𝐂𝐨𝐧𝐟𝐞𝐫𝐞𝐧𝐜𝐞𝐂𝐢𝐭𝐲</m:t>
                          </m:r>
                          <m:r>
                            <a:rPr lang="en-US" sz="1000" b="1">
                              <a:latin typeface="Cambria Math" charset="0"/>
                              <a:ea typeface="Cambria Math" charset="0"/>
                              <a:cs typeface="Cambria Math" charset="0"/>
                            </a:rPr>
                            <m:t>, </m:t>
                          </m:r>
                          <m:r>
                            <a:rPr lang="en-US" sz="1000" b="1" i="0" smtClean="0">
                              <a:latin typeface="Cambria Math" charset="0"/>
                              <a:ea typeface="Cambria Math" charset="0"/>
                              <a:cs typeface="Cambria Math" charset="0"/>
                            </a:rPr>
                            <m:t>𝐂𝐢𝐭𝐲</m:t>
                          </m:r>
                        </m:e>
                      </m:d>
                      <m:r>
                        <a:rPr lang="en-US" sz="1000" b="1" i="1" smtClean="0">
                          <a:latin typeface="Cambria Math" charset="0"/>
                          <a:ea typeface="Cambria Math" charset="0"/>
                          <a:cs typeface="Cambria Math" charset="0"/>
                        </a:rPr>
                        <m:t> </m:t>
                      </m:r>
                      <m:r>
                        <a:rPr lang="en-US" sz="1000" b="1" i="1" smtClean="0">
                          <a:latin typeface="Cambria Math" charset="0"/>
                          <a:ea typeface="Cambria Math" charset="0"/>
                          <a:cs typeface="Cambria Math" charset="0"/>
                        </a:rPr>
                        <m:t>𝒂𝒏𝒅</m:t>
                      </m:r>
                      <m:r>
                        <a:rPr lang="en-US" sz="1000" b="1" i="1" smtClean="0">
                          <a:latin typeface="Cambria Math" charset="0"/>
                          <a:ea typeface="Cambria Math" charset="0"/>
                          <a:cs typeface="Cambria Math" charset="0"/>
                        </a:rPr>
                        <m:t> </m:t>
                      </m:r>
                      <m:r>
                        <a:rPr lang="en-US" sz="1000" b="1" i="1" smtClean="0">
                          <a:latin typeface="Cambria Math" charset="0"/>
                          <a:ea typeface="Cambria Math" charset="0"/>
                          <a:cs typeface="Cambria Math" charset="0"/>
                        </a:rPr>
                        <m:t>𝑪𝒊𝒕𝒚</m:t>
                      </m:r>
                      <m:r>
                        <a:rPr lang="en-US" sz="1000" b="1" i="1" smtClean="0">
                          <a:latin typeface="Cambria Math" charset="0"/>
                          <a:ea typeface="Cambria Math" charset="0"/>
                          <a:cs typeface="Cambria Math" charset="0"/>
                        </a:rPr>
                        <m:t> ⊑</m:t>
                      </m:r>
                      <m:r>
                        <a:rPr lang="en-US" sz="1000" b="1" i="1" smtClean="0">
                          <a:latin typeface="Cambria Math" charset="0"/>
                          <a:ea typeface="Cambria Math" charset="0"/>
                          <a:cs typeface="Cambria Math" charset="0"/>
                        </a:rPr>
                        <m:t>𝑳𝒐𝒄𝒂𝒕𝒊𝒐𝒏</m:t>
                      </m:r>
                    </m:oMath>
                  </m:oMathPara>
                </a14:m>
                <a:endParaRPr lang="en-US" sz="10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1412761" y="5563953"/>
                <a:ext cx="6201987" cy="246221"/>
              </a:xfrm>
              <a:prstGeom prst="rect">
                <a:avLst/>
              </a:prstGeom>
              <a:blipFill rotWithShape="0">
                <a:blip r:embed="rId5"/>
                <a:stretch>
                  <a:fillRect t="-72500" b="-95000"/>
                </a:stretch>
              </a:blipFill>
              <a:ln>
                <a:noFill/>
              </a:ln>
            </p:spPr>
            <p:txBody>
              <a:bodyPr/>
              <a:lstStyle/>
              <a:p>
                <a:r>
                  <a:rPr lang="en-US">
                    <a:noFill/>
                  </a:rPr>
                  <a:t> </a:t>
                </a:r>
              </a:p>
            </p:txBody>
          </p:sp>
        </mc:Fallback>
      </mc:AlternateContent>
      <p:sp>
        <p:nvSpPr>
          <p:cNvPr id="16" name="TextBox 15"/>
          <p:cNvSpPr txBox="1"/>
          <p:nvPr/>
        </p:nvSpPr>
        <p:spPr>
          <a:xfrm>
            <a:off x="1354307" y="5996143"/>
            <a:ext cx="7020512" cy="369332"/>
          </a:xfrm>
          <a:prstGeom prst="rect">
            <a:avLst/>
          </a:prstGeom>
          <a:noFill/>
        </p:spPr>
        <p:txBody>
          <a:bodyPr wrap="none" rtlCol="0">
            <a:spAutoFit/>
          </a:bodyPr>
          <a:lstStyle/>
          <a:p>
            <a:r>
              <a:rPr lang="en-US" dirty="0" smtClean="0"/>
              <a:t>Fig.2 An </a:t>
            </a:r>
            <a:r>
              <a:rPr lang="en-US" dirty="0"/>
              <a:t>example of </a:t>
            </a:r>
            <a:r>
              <a:rPr lang="en-US" dirty="0" smtClean="0"/>
              <a:t>one </a:t>
            </a:r>
            <a:r>
              <a:rPr lang="en-US" dirty="0"/>
              <a:t>component service from traveling agency service</a:t>
            </a:r>
          </a:p>
        </p:txBody>
      </p:sp>
    </p:spTree>
    <p:extLst>
      <p:ext uri="{BB962C8B-B14F-4D97-AF65-F5344CB8AC3E}">
        <p14:creationId xmlns:p14="http://schemas.microsoft.com/office/powerpoint/2010/main" val="1500087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6673019" y="4725144"/>
            <a:ext cx="864096"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7" name="Oval 6"/>
          <p:cNvSpPr/>
          <p:nvPr/>
        </p:nvSpPr>
        <p:spPr>
          <a:xfrm>
            <a:off x="6168963" y="8541568"/>
            <a:ext cx="864096"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8" name="Oval 7"/>
          <p:cNvSpPr/>
          <p:nvPr/>
        </p:nvSpPr>
        <p:spPr>
          <a:xfrm>
            <a:off x="2982608" y="6021288"/>
            <a:ext cx="1616024"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cxnSp>
        <p:nvCxnSpPr>
          <p:cNvPr id="14" name="Straight Arrow Connector 13"/>
          <p:cNvCxnSpPr>
            <a:stCxn id="5" idx="4"/>
            <a:endCxn id="8" idx="0"/>
          </p:cNvCxnSpPr>
          <p:nvPr/>
        </p:nvCxnSpPr>
        <p:spPr>
          <a:xfrm flipH="1">
            <a:off x="3790620" y="5157192"/>
            <a:ext cx="3314447" cy="86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4"/>
            <a:endCxn id="98" idx="0"/>
          </p:cNvCxnSpPr>
          <p:nvPr/>
        </p:nvCxnSpPr>
        <p:spPr>
          <a:xfrm>
            <a:off x="3790620" y="6453336"/>
            <a:ext cx="2915913"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857953" y="4797152"/>
            <a:ext cx="535146" cy="307777"/>
          </a:xfrm>
          <a:prstGeom prst="rect">
            <a:avLst/>
          </a:prstGeom>
        </p:spPr>
        <p:txBody>
          <a:bodyPr wrap="none">
            <a:spAutoFit/>
          </a:bodyPr>
          <a:lstStyle/>
          <a:p>
            <a:r>
              <a:rPr lang="nn-NO" sz="1400" dirty="0"/>
              <a:t>Start</a:t>
            </a:r>
            <a:endParaRPr lang="nn-NO" sz="1200" dirty="0"/>
          </a:p>
        </p:txBody>
      </p:sp>
      <p:sp>
        <p:nvSpPr>
          <p:cNvPr id="37" name="Rectangle 36"/>
          <p:cNvSpPr/>
          <p:nvPr/>
        </p:nvSpPr>
        <p:spPr>
          <a:xfrm>
            <a:off x="3000611" y="6065454"/>
            <a:ext cx="1404552" cy="307777"/>
          </a:xfrm>
          <a:prstGeom prst="rect">
            <a:avLst/>
          </a:prstGeom>
        </p:spPr>
        <p:txBody>
          <a:bodyPr wrap="none">
            <a:spAutoFit/>
          </a:bodyPr>
          <a:lstStyle/>
          <a:p>
            <a:r>
              <a:rPr lang="tr-TR" sz="1400" dirty="0"/>
              <a:t>serv2124625285</a:t>
            </a:r>
            <a:endParaRPr lang="nn-NO" sz="1400" dirty="0"/>
          </a:p>
        </p:txBody>
      </p:sp>
      <p:sp>
        <p:nvSpPr>
          <p:cNvPr id="45" name="Rectangle 44"/>
          <p:cNvSpPr/>
          <p:nvPr/>
        </p:nvSpPr>
        <p:spPr>
          <a:xfrm>
            <a:off x="6406475" y="8624609"/>
            <a:ext cx="461986" cy="307777"/>
          </a:xfrm>
          <a:prstGeom prst="rect">
            <a:avLst/>
          </a:prstGeom>
        </p:spPr>
        <p:txBody>
          <a:bodyPr wrap="none">
            <a:spAutoFit/>
          </a:bodyPr>
          <a:lstStyle/>
          <a:p>
            <a:r>
              <a:rPr lang="nn-NO" sz="1400" dirty="0" smtClean="0">
                <a:solidFill>
                  <a:schemeClr val="accent3">
                    <a:lumMod val="75000"/>
                  </a:schemeClr>
                </a:solidFill>
              </a:rPr>
              <a:t>End</a:t>
            </a:r>
            <a:endParaRPr lang="nn-NO" sz="1200" dirty="0">
              <a:solidFill>
                <a:schemeClr val="accent3">
                  <a:lumMod val="75000"/>
                </a:schemeClr>
              </a:solidFill>
            </a:endParaRPr>
          </a:p>
        </p:txBody>
      </p:sp>
      <p:sp>
        <p:nvSpPr>
          <p:cNvPr id="73" name="Oval 72"/>
          <p:cNvSpPr/>
          <p:nvPr/>
        </p:nvSpPr>
        <p:spPr>
          <a:xfrm>
            <a:off x="2273090" y="5445224"/>
            <a:ext cx="1447601"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75" name="Rectangle 74"/>
          <p:cNvSpPr/>
          <p:nvPr/>
        </p:nvSpPr>
        <p:spPr>
          <a:xfrm>
            <a:off x="2267744" y="5517232"/>
            <a:ext cx="1404552" cy="307777"/>
          </a:xfrm>
          <a:prstGeom prst="rect">
            <a:avLst/>
          </a:prstGeom>
        </p:spPr>
        <p:txBody>
          <a:bodyPr wrap="none">
            <a:spAutoFit/>
          </a:bodyPr>
          <a:lstStyle/>
          <a:p>
            <a:r>
              <a:rPr lang="is-IS" sz="1400" dirty="0"/>
              <a:t>serv1779102626</a:t>
            </a:r>
            <a:endParaRPr lang="nn-NO" sz="1400" dirty="0"/>
          </a:p>
        </p:txBody>
      </p:sp>
      <p:cxnSp>
        <p:nvCxnSpPr>
          <p:cNvPr id="17" name="Straight Arrow Connector 16"/>
          <p:cNvCxnSpPr>
            <a:stCxn id="5" idx="4"/>
            <a:endCxn id="73" idx="0"/>
          </p:cNvCxnSpPr>
          <p:nvPr/>
        </p:nvCxnSpPr>
        <p:spPr>
          <a:xfrm flipH="1">
            <a:off x="2996891" y="5157192"/>
            <a:ext cx="4108176" cy="288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1308027" y="6093296"/>
            <a:ext cx="1642390"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77" name="Rectangle 76"/>
          <p:cNvSpPr/>
          <p:nvPr/>
        </p:nvSpPr>
        <p:spPr>
          <a:xfrm>
            <a:off x="1308027" y="6141519"/>
            <a:ext cx="1404552" cy="307777"/>
          </a:xfrm>
          <a:prstGeom prst="rect">
            <a:avLst/>
          </a:prstGeom>
        </p:spPr>
        <p:txBody>
          <a:bodyPr wrap="none">
            <a:spAutoFit/>
          </a:bodyPr>
          <a:lstStyle/>
          <a:p>
            <a:r>
              <a:rPr lang="is-IS" sz="1400" dirty="0"/>
              <a:t>serv1086418840</a:t>
            </a:r>
            <a:endParaRPr lang="nn-NO" sz="1400" dirty="0"/>
          </a:p>
        </p:txBody>
      </p:sp>
      <p:sp>
        <p:nvSpPr>
          <p:cNvPr id="78" name="Oval 77"/>
          <p:cNvSpPr/>
          <p:nvPr/>
        </p:nvSpPr>
        <p:spPr>
          <a:xfrm>
            <a:off x="4908427" y="5661248"/>
            <a:ext cx="1571830"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79" name="Rectangle 78"/>
          <p:cNvSpPr/>
          <p:nvPr/>
        </p:nvSpPr>
        <p:spPr>
          <a:xfrm>
            <a:off x="4908427" y="5733256"/>
            <a:ext cx="1404552" cy="307777"/>
          </a:xfrm>
          <a:prstGeom prst="rect">
            <a:avLst/>
          </a:prstGeom>
        </p:spPr>
        <p:txBody>
          <a:bodyPr wrap="none">
            <a:spAutoFit/>
          </a:bodyPr>
          <a:lstStyle/>
          <a:p>
            <a:r>
              <a:rPr lang="is-IS" sz="1400" dirty="0"/>
              <a:t>serv1570805927</a:t>
            </a:r>
            <a:endParaRPr lang="nn-NO" sz="1400" dirty="0"/>
          </a:p>
        </p:txBody>
      </p:sp>
      <p:sp>
        <p:nvSpPr>
          <p:cNvPr id="80" name="Oval 79"/>
          <p:cNvSpPr/>
          <p:nvPr/>
        </p:nvSpPr>
        <p:spPr>
          <a:xfrm>
            <a:off x="6096954" y="6093296"/>
            <a:ext cx="1437497"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81" name="Rectangle 80"/>
          <p:cNvSpPr/>
          <p:nvPr/>
        </p:nvSpPr>
        <p:spPr>
          <a:xfrm>
            <a:off x="6163984" y="6165304"/>
            <a:ext cx="1313180" cy="307777"/>
          </a:xfrm>
          <a:prstGeom prst="rect">
            <a:avLst/>
          </a:prstGeom>
        </p:spPr>
        <p:txBody>
          <a:bodyPr wrap="none">
            <a:spAutoFit/>
          </a:bodyPr>
          <a:lstStyle/>
          <a:p>
            <a:r>
              <a:rPr lang="is-IS" sz="1400" dirty="0"/>
              <a:t>serv669825442</a:t>
            </a:r>
            <a:endParaRPr lang="nn-NO" sz="1400" dirty="0"/>
          </a:p>
        </p:txBody>
      </p:sp>
      <p:sp>
        <p:nvSpPr>
          <p:cNvPr id="82" name="Oval 81"/>
          <p:cNvSpPr/>
          <p:nvPr/>
        </p:nvSpPr>
        <p:spPr>
          <a:xfrm>
            <a:off x="8780615" y="5606214"/>
            <a:ext cx="1539456"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83" name="Rectangle 82"/>
          <p:cNvSpPr/>
          <p:nvPr/>
        </p:nvSpPr>
        <p:spPr>
          <a:xfrm>
            <a:off x="8780615" y="5678222"/>
            <a:ext cx="1313180" cy="307777"/>
          </a:xfrm>
          <a:prstGeom prst="rect">
            <a:avLst/>
          </a:prstGeom>
        </p:spPr>
        <p:txBody>
          <a:bodyPr wrap="none">
            <a:spAutoFit/>
          </a:bodyPr>
          <a:lstStyle/>
          <a:p>
            <a:r>
              <a:rPr lang="da-DK" sz="1400" dirty="0"/>
              <a:t>serv254870550</a:t>
            </a:r>
            <a:endParaRPr lang="nn-NO" sz="1400" dirty="0"/>
          </a:p>
        </p:txBody>
      </p:sp>
      <p:cxnSp>
        <p:nvCxnSpPr>
          <p:cNvPr id="87" name="Straight Arrow Connector 86"/>
          <p:cNvCxnSpPr>
            <a:stCxn id="5" idx="4"/>
            <a:endCxn id="78" idx="0"/>
          </p:cNvCxnSpPr>
          <p:nvPr/>
        </p:nvCxnSpPr>
        <p:spPr>
          <a:xfrm flipH="1">
            <a:off x="5694342" y="5157192"/>
            <a:ext cx="1410725" cy="50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5" idx="4"/>
            <a:endCxn id="80" idx="0"/>
          </p:cNvCxnSpPr>
          <p:nvPr/>
        </p:nvCxnSpPr>
        <p:spPr>
          <a:xfrm flipH="1">
            <a:off x="6815703" y="5157192"/>
            <a:ext cx="289364" cy="936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5" idx="4"/>
            <a:endCxn id="82" idx="0"/>
          </p:cNvCxnSpPr>
          <p:nvPr/>
        </p:nvCxnSpPr>
        <p:spPr>
          <a:xfrm>
            <a:off x="7105067" y="5157192"/>
            <a:ext cx="2445276" cy="449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73" idx="4"/>
            <a:endCxn id="76" idx="0"/>
          </p:cNvCxnSpPr>
          <p:nvPr/>
        </p:nvCxnSpPr>
        <p:spPr>
          <a:xfrm flipH="1">
            <a:off x="2129222" y="5877272"/>
            <a:ext cx="867669" cy="216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7321090" y="7389440"/>
            <a:ext cx="1513949" cy="504056"/>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95" name="Rectangle 94"/>
          <p:cNvSpPr/>
          <p:nvPr/>
        </p:nvSpPr>
        <p:spPr>
          <a:xfrm>
            <a:off x="7321091" y="7490764"/>
            <a:ext cx="1404552" cy="307777"/>
          </a:xfrm>
          <a:prstGeom prst="rect">
            <a:avLst/>
          </a:prstGeom>
        </p:spPr>
        <p:txBody>
          <a:bodyPr wrap="none">
            <a:spAutoFit/>
          </a:bodyPr>
          <a:lstStyle/>
          <a:p>
            <a:r>
              <a:rPr lang="is-IS" sz="1400" dirty="0"/>
              <a:t>serv1016986607</a:t>
            </a:r>
            <a:endParaRPr lang="nn-NO" sz="1400" dirty="0"/>
          </a:p>
        </p:txBody>
      </p:sp>
      <p:sp>
        <p:nvSpPr>
          <p:cNvPr id="96" name="Oval 95"/>
          <p:cNvSpPr/>
          <p:nvPr/>
        </p:nvSpPr>
        <p:spPr>
          <a:xfrm>
            <a:off x="7218934" y="5661248"/>
            <a:ext cx="1472617"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97" name="Rectangle 96"/>
          <p:cNvSpPr/>
          <p:nvPr/>
        </p:nvSpPr>
        <p:spPr>
          <a:xfrm>
            <a:off x="7232046" y="5715087"/>
            <a:ext cx="1313180" cy="307777"/>
          </a:xfrm>
          <a:prstGeom prst="rect">
            <a:avLst/>
          </a:prstGeom>
        </p:spPr>
        <p:txBody>
          <a:bodyPr wrap="none">
            <a:spAutoFit/>
          </a:bodyPr>
          <a:lstStyle/>
          <a:p>
            <a:r>
              <a:rPr lang="is-IS" sz="1400" dirty="0">
                <a:solidFill>
                  <a:srgbClr val="FF0000"/>
                </a:solidFill>
              </a:rPr>
              <a:t>serv739257675</a:t>
            </a:r>
            <a:endParaRPr lang="nn-NO" sz="1400" dirty="0">
              <a:solidFill>
                <a:srgbClr val="FF0000"/>
              </a:solidFill>
            </a:endParaRPr>
          </a:p>
        </p:txBody>
      </p:sp>
      <p:sp>
        <p:nvSpPr>
          <p:cNvPr id="98" name="Oval 97"/>
          <p:cNvSpPr/>
          <p:nvPr/>
        </p:nvSpPr>
        <p:spPr>
          <a:xfrm>
            <a:off x="5935902" y="7029400"/>
            <a:ext cx="1541261"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99" name="Rectangle 98"/>
          <p:cNvSpPr/>
          <p:nvPr/>
        </p:nvSpPr>
        <p:spPr>
          <a:xfrm>
            <a:off x="6007911" y="7101408"/>
            <a:ext cx="1313180" cy="307777"/>
          </a:xfrm>
          <a:prstGeom prst="rect">
            <a:avLst/>
          </a:prstGeom>
        </p:spPr>
        <p:txBody>
          <a:bodyPr wrap="none">
            <a:spAutoFit/>
          </a:bodyPr>
          <a:lstStyle/>
          <a:p>
            <a:r>
              <a:rPr lang="fi-FI" sz="1400" dirty="0">
                <a:solidFill>
                  <a:srgbClr val="FF0000"/>
                </a:solidFill>
              </a:rPr>
              <a:t>serv878122141</a:t>
            </a:r>
            <a:endParaRPr lang="nn-NO" sz="1400" dirty="0">
              <a:solidFill>
                <a:srgbClr val="FF0000"/>
              </a:solidFill>
            </a:endParaRPr>
          </a:p>
        </p:txBody>
      </p:sp>
      <p:cxnSp>
        <p:nvCxnSpPr>
          <p:cNvPr id="101" name="Straight Arrow Connector 100"/>
          <p:cNvCxnSpPr>
            <a:stCxn id="82" idx="4"/>
            <a:endCxn id="94" idx="0"/>
          </p:cNvCxnSpPr>
          <p:nvPr/>
        </p:nvCxnSpPr>
        <p:spPr>
          <a:xfrm flipH="1">
            <a:off x="8078065" y="6038262"/>
            <a:ext cx="1472278" cy="13511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5" idx="4"/>
            <a:endCxn id="96" idx="0"/>
          </p:cNvCxnSpPr>
          <p:nvPr/>
        </p:nvCxnSpPr>
        <p:spPr>
          <a:xfrm>
            <a:off x="7105067" y="5157192"/>
            <a:ext cx="850176" cy="50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80" idx="4"/>
            <a:endCxn id="98" idx="0"/>
          </p:cNvCxnSpPr>
          <p:nvPr/>
        </p:nvCxnSpPr>
        <p:spPr>
          <a:xfrm flipH="1">
            <a:off x="6706533" y="6525344"/>
            <a:ext cx="109170" cy="50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6" idx="4"/>
            <a:endCxn id="98" idx="0"/>
          </p:cNvCxnSpPr>
          <p:nvPr/>
        </p:nvCxnSpPr>
        <p:spPr>
          <a:xfrm flipH="1">
            <a:off x="6706533" y="6093296"/>
            <a:ext cx="1248710" cy="936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78" idx="4"/>
            <a:endCxn id="98" idx="0"/>
          </p:cNvCxnSpPr>
          <p:nvPr/>
        </p:nvCxnSpPr>
        <p:spPr>
          <a:xfrm>
            <a:off x="5694342" y="6093296"/>
            <a:ext cx="1012191" cy="936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5952939" y="7749480"/>
            <a:ext cx="1409134"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114" name="Rectangle 113"/>
          <p:cNvSpPr/>
          <p:nvPr/>
        </p:nvSpPr>
        <p:spPr>
          <a:xfrm>
            <a:off x="5988547" y="7821488"/>
            <a:ext cx="1313180" cy="307777"/>
          </a:xfrm>
          <a:prstGeom prst="rect">
            <a:avLst/>
          </a:prstGeom>
        </p:spPr>
        <p:txBody>
          <a:bodyPr wrap="none">
            <a:spAutoFit/>
          </a:bodyPr>
          <a:lstStyle/>
          <a:p>
            <a:r>
              <a:rPr lang="cs-CZ" sz="1400" dirty="0">
                <a:solidFill>
                  <a:srgbClr val="FF0000"/>
                </a:solidFill>
              </a:rPr>
              <a:t>serv947554374</a:t>
            </a:r>
            <a:endParaRPr lang="nn-NO" sz="1400" dirty="0">
              <a:solidFill>
                <a:srgbClr val="FF0000"/>
              </a:solidFill>
            </a:endParaRPr>
          </a:p>
        </p:txBody>
      </p:sp>
      <p:cxnSp>
        <p:nvCxnSpPr>
          <p:cNvPr id="116" name="Straight Arrow Connector 115"/>
          <p:cNvCxnSpPr>
            <a:stCxn id="94" idx="4"/>
            <a:endCxn id="7" idx="0"/>
          </p:cNvCxnSpPr>
          <p:nvPr/>
        </p:nvCxnSpPr>
        <p:spPr>
          <a:xfrm flipH="1">
            <a:off x="6601011" y="7893496"/>
            <a:ext cx="1477054" cy="648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98" idx="4"/>
            <a:endCxn id="113" idx="0"/>
          </p:cNvCxnSpPr>
          <p:nvPr/>
        </p:nvCxnSpPr>
        <p:spPr>
          <a:xfrm flipH="1">
            <a:off x="6657506" y="7461448"/>
            <a:ext cx="49027" cy="288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13" idx="4"/>
            <a:endCxn id="7" idx="0"/>
          </p:cNvCxnSpPr>
          <p:nvPr/>
        </p:nvCxnSpPr>
        <p:spPr>
          <a:xfrm flipH="1">
            <a:off x="6601011" y="8181528"/>
            <a:ext cx="56495" cy="3600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76" idx="4"/>
            <a:endCxn id="7" idx="0"/>
          </p:cNvCxnSpPr>
          <p:nvPr/>
        </p:nvCxnSpPr>
        <p:spPr>
          <a:xfrm>
            <a:off x="2129222" y="6525344"/>
            <a:ext cx="4471789" cy="20162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2" name="Oval 261"/>
          <p:cNvSpPr/>
          <p:nvPr/>
        </p:nvSpPr>
        <p:spPr>
          <a:xfrm>
            <a:off x="6673019" y="-87090"/>
            <a:ext cx="864096"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263" name="Oval 262"/>
          <p:cNvSpPr/>
          <p:nvPr/>
        </p:nvSpPr>
        <p:spPr>
          <a:xfrm>
            <a:off x="6199741" y="3720728"/>
            <a:ext cx="864096"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rgbClr val="00B050"/>
              </a:solidFill>
            </a:endParaRPr>
          </a:p>
        </p:txBody>
      </p:sp>
      <p:sp>
        <p:nvSpPr>
          <p:cNvPr id="264" name="Oval 263"/>
          <p:cNvSpPr/>
          <p:nvPr/>
        </p:nvSpPr>
        <p:spPr>
          <a:xfrm>
            <a:off x="2982608" y="1209054"/>
            <a:ext cx="1616024"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cxnSp>
        <p:nvCxnSpPr>
          <p:cNvPr id="265" name="Straight Arrow Connector 264"/>
          <p:cNvCxnSpPr>
            <a:stCxn id="265" idx="4"/>
            <a:endCxn id="268" idx="0"/>
          </p:cNvCxnSpPr>
          <p:nvPr/>
        </p:nvCxnSpPr>
        <p:spPr>
          <a:xfrm flipH="1">
            <a:off x="3675488" y="344958"/>
            <a:ext cx="3429579" cy="86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a:stCxn id="268" idx="4"/>
          </p:cNvCxnSpPr>
          <p:nvPr/>
        </p:nvCxnSpPr>
        <p:spPr>
          <a:xfrm>
            <a:off x="3675488" y="1641102"/>
            <a:ext cx="2953009"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7" name="Rectangle 266"/>
          <p:cNvSpPr/>
          <p:nvPr/>
        </p:nvSpPr>
        <p:spPr>
          <a:xfrm>
            <a:off x="6857953" y="-15082"/>
            <a:ext cx="535146" cy="307777"/>
          </a:xfrm>
          <a:prstGeom prst="rect">
            <a:avLst/>
          </a:prstGeom>
        </p:spPr>
        <p:txBody>
          <a:bodyPr wrap="none">
            <a:spAutoFit/>
          </a:bodyPr>
          <a:lstStyle/>
          <a:p>
            <a:r>
              <a:rPr lang="nn-NO" sz="1400" dirty="0"/>
              <a:t>Start</a:t>
            </a:r>
            <a:endParaRPr lang="nn-NO" sz="1200" dirty="0"/>
          </a:p>
        </p:txBody>
      </p:sp>
      <p:sp>
        <p:nvSpPr>
          <p:cNvPr id="268" name="Rectangle 267"/>
          <p:cNvSpPr/>
          <p:nvPr/>
        </p:nvSpPr>
        <p:spPr>
          <a:xfrm>
            <a:off x="3000611" y="1253220"/>
            <a:ext cx="1404552" cy="307777"/>
          </a:xfrm>
          <a:prstGeom prst="rect">
            <a:avLst/>
          </a:prstGeom>
        </p:spPr>
        <p:txBody>
          <a:bodyPr wrap="none">
            <a:spAutoFit/>
          </a:bodyPr>
          <a:lstStyle/>
          <a:p>
            <a:r>
              <a:rPr lang="tr-TR" sz="1400" dirty="0"/>
              <a:t>serv2124625285</a:t>
            </a:r>
            <a:endParaRPr lang="nn-NO" sz="1400" dirty="0"/>
          </a:p>
        </p:txBody>
      </p:sp>
      <p:sp>
        <p:nvSpPr>
          <p:cNvPr id="269" name="Rectangle 268"/>
          <p:cNvSpPr/>
          <p:nvPr/>
        </p:nvSpPr>
        <p:spPr>
          <a:xfrm>
            <a:off x="6406475" y="3768186"/>
            <a:ext cx="461986" cy="307777"/>
          </a:xfrm>
          <a:prstGeom prst="rect">
            <a:avLst/>
          </a:prstGeom>
        </p:spPr>
        <p:txBody>
          <a:bodyPr wrap="none">
            <a:spAutoFit/>
          </a:bodyPr>
          <a:lstStyle/>
          <a:p>
            <a:r>
              <a:rPr lang="nn-NO" sz="1400" b="1" dirty="0" smtClean="0">
                <a:solidFill>
                  <a:schemeClr val="accent3">
                    <a:lumMod val="75000"/>
                  </a:schemeClr>
                </a:solidFill>
              </a:rPr>
              <a:t>End</a:t>
            </a:r>
            <a:endParaRPr lang="nn-NO" sz="1200" b="1" dirty="0">
              <a:solidFill>
                <a:schemeClr val="accent3">
                  <a:lumMod val="75000"/>
                </a:schemeClr>
              </a:solidFill>
            </a:endParaRPr>
          </a:p>
        </p:txBody>
      </p:sp>
      <p:sp>
        <p:nvSpPr>
          <p:cNvPr id="270" name="Oval 269"/>
          <p:cNvSpPr/>
          <p:nvPr/>
        </p:nvSpPr>
        <p:spPr>
          <a:xfrm>
            <a:off x="2273090" y="632990"/>
            <a:ext cx="1775510"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271" name="Rectangle 270"/>
          <p:cNvSpPr/>
          <p:nvPr/>
        </p:nvSpPr>
        <p:spPr>
          <a:xfrm>
            <a:off x="2308698" y="704998"/>
            <a:ext cx="1404552" cy="307777"/>
          </a:xfrm>
          <a:prstGeom prst="rect">
            <a:avLst/>
          </a:prstGeom>
        </p:spPr>
        <p:txBody>
          <a:bodyPr wrap="none">
            <a:spAutoFit/>
          </a:bodyPr>
          <a:lstStyle/>
          <a:p>
            <a:r>
              <a:rPr lang="is-IS" sz="1400" dirty="0"/>
              <a:t>serv1779102626</a:t>
            </a:r>
            <a:endParaRPr lang="nn-NO" sz="1400" dirty="0"/>
          </a:p>
        </p:txBody>
      </p:sp>
      <p:cxnSp>
        <p:nvCxnSpPr>
          <p:cNvPr id="272" name="Straight Arrow Connector 271"/>
          <p:cNvCxnSpPr>
            <a:stCxn id="265" idx="4"/>
          </p:cNvCxnSpPr>
          <p:nvPr/>
        </p:nvCxnSpPr>
        <p:spPr>
          <a:xfrm flipH="1">
            <a:off x="2996891" y="344958"/>
            <a:ext cx="4108176" cy="288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3" name="Oval 272"/>
          <p:cNvSpPr/>
          <p:nvPr/>
        </p:nvSpPr>
        <p:spPr>
          <a:xfrm>
            <a:off x="1308027" y="1281062"/>
            <a:ext cx="1545838"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274" name="Rectangle 273"/>
          <p:cNvSpPr/>
          <p:nvPr/>
        </p:nvSpPr>
        <p:spPr>
          <a:xfrm>
            <a:off x="1308027" y="1329285"/>
            <a:ext cx="1404552" cy="307777"/>
          </a:xfrm>
          <a:prstGeom prst="rect">
            <a:avLst/>
          </a:prstGeom>
        </p:spPr>
        <p:txBody>
          <a:bodyPr wrap="none">
            <a:spAutoFit/>
          </a:bodyPr>
          <a:lstStyle/>
          <a:p>
            <a:r>
              <a:rPr lang="is-IS" sz="1400" dirty="0"/>
              <a:t>serv1086418840</a:t>
            </a:r>
            <a:endParaRPr lang="nn-NO" sz="1400" dirty="0"/>
          </a:p>
        </p:txBody>
      </p:sp>
      <p:sp>
        <p:nvSpPr>
          <p:cNvPr id="275" name="Oval 274"/>
          <p:cNvSpPr/>
          <p:nvPr/>
        </p:nvSpPr>
        <p:spPr>
          <a:xfrm>
            <a:off x="4908427" y="849014"/>
            <a:ext cx="1498048"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276" name="Rectangle 275"/>
          <p:cNvSpPr/>
          <p:nvPr/>
        </p:nvSpPr>
        <p:spPr>
          <a:xfrm>
            <a:off x="4908427" y="921022"/>
            <a:ext cx="1404552" cy="307777"/>
          </a:xfrm>
          <a:prstGeom prst="rect">
            <a:avLst/>
          </a:prstGeom>
        </p:spPr>
        <p:txBody>
          <a:bodyPr wrap="none">
            <a:spAutoFit/>
          </a:bodyPr>
          <a:lstStyle/>
          <a:p>
            <a:r>
              <a:rPr lang="is-IS" sz="1400" dirty="0"/>
              <a:t>serv1570805927</a:t>
            </a:r>
            <a:endParaRPr lang="nn-NO" sz="1400" dirty="0"/>
          </a:p>
        </p:txBody>
      </p:sp>
      <p:sp>
        <p:nvSpPr>
          <p:cNvPr id="277" name="Oval 276"/>
          <p:cNvSpPr/>
          <p:nvPr/>
        </p:nvSpPr>
        <p:spPr>
          <a:xfrm>
            <a:off x="6096954" y="1281062"/>
            <a:ext cx="1391369"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278" name="Rectangle 277"/>
          <p:cNvSpPr/>
          <p:nvPr/>
        </p:nvSpPr>
        <p:spPr>
          <a:xfrm>
            <a:off x="6163984" y="1353070"/>
            <a:ext cx="1313180" cy="307777"/>
          </a:xfrm>
          <a:prstGeom prst="rect">
            <a:avLst/>
          </a:prstGeom>
        </p:spPr>
        <p:txBody>
          <a:bodyPr wrap="none">
            <a:spAutoFit/>
          </a:bodyPr>
          <a:lstStyle/>
          <a:p>
            <a:r>
              <a:rPr lang="is-IS" sz="1400" dirty="0"/>
              <a:t>serv669825442</a:t>
            </a:r>
            <a:endParaRPr lang="nn-NO" sz="1400" dirty="0"/>
          </a:p>
        </p:txBody>
      </p:sp>
      <p:sp>
        <p:nvSpPr>
          <p:cNvPr id="279" name="Oval 278"/>
          <p:cNvSpPr/>
          <p:nvPr/>
        </p:nvSpPr>
        <p:spPr>
          <a:xfrm>
            <a:off x="8600198" y="1209054"/>
            <a:ext cx="1425045"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280" name="Rectangle 279"/>
          <p:cNvSpPr/>
          <p:nvPr/>
        </p:nvSpPr>
        <p:spPr>
          <a:xfrm>
            <a:off x="8600199" y="1281062"/>
            <a:ext cx="1313180" cy="307777"/>
          </a:xfrm>
          <a:prstGeom prst="rect">
            <a:avLst/>
          </a:prstGeom>
        </p:spPr>
        <p:txBody>
          <a:bodyPr wrap="none">
            <a:spAutoFit/>
          </a:bodyPr>
          <a:lstStyle/>
          <a:p>
            <a:r>
              <a:rPr lang="da-DK" sz="1400" dirty="0"/>
              <a:t>serv254870550</a:t>
            </a:r>
            <a:endParaRPr lang="nn-NO" sz="1400" dirty="0"/>
          </a:p>
        </p:txBody>
      </p:sp>
      <p:cxnSp>
        <p:nvCxnSpPr>
          <p:cNvPr id="281" name="Straight Arrow Connector 280"/>
          <p:cNvCxnSpPr>
            <a:stCxn id="265" idx="4"/>
          </p:cNvCxnSpPr>
          <p:nvPr/>
        </p:nvCxnSpPr>
        <p:spPr>
          <a:xfrm flipH="1">
            <a:off x="5585606" y="344958"/>
            <a:ext cx="1519461" cy="50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a:stCxn id="265" idx="4"/>
          </p:cNvCxnSpPr>
          <p:nvPr/>
        </p:nvCxnSpPr>
        <p:spPr>
          <a:xfrm flipH="1">
            <a:off x="6765140" y="344958"/>
            <a:ext cx="339927" cy="936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p:nvPr/>
        </p:nvCxnSpPr>
        <p:spPr>
          <a:xfrm flipH="1">
            <a:off x="2010303" y="1065038"/>
            <a:ext cx="986588" cy="216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Oval 284"/>
          <p:cNvSpPr/>
          <p:nvPr/>
        </p:nvSpPr>
        <p:spPr>
          <a:xfrm>
            <a:off x="7321091" y="2488224"/>
            <a:ext cx="1513948" cy="478995"/>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286" name="Rectangle 285"/>
          <p:cNvSpPr/>
          <p:nvPr/>
        </p:nvSpPr>
        <p:spPr>
          <a:xfrm>
            <a:off x="7321091" y="2606522"/>
            <a:ext cx="1404552" cy="307777"/>
          </a:xfrm>
          <a:prstGeom prst="rect">
            <a:avLst/>
          </a:prstGeom>
        </p:spPr>
        <p:txBody>
          <a:bodyPr wrap="none">
            <a:spAutoFit/>
          </a:bodyPr>
          <a:lstStyle/>
          <a:p>
            <a:r>
              <a:rPr lang="is-IS" sz="1400" dirty="0"/>
              <a:t>serv1016986607</a:t>
            </a:r>
            <a:endParaRPr lang="nn-NO" sz="1400" dirty="0"/>
          </a:p>
        </p:txBody>
      </p:sp>
      <p:sp>
        <p:nvSpPr>
          <p:cNvPr id="287" name="Oval 286"/>
          <p:cNvSpPr/>
          <p:nvPr/>
        </p:nvSpPr>
        <p:spPr>
          <a:xfrm>
            <a:off x="7218935" y="849014"/>
            <a:ext cx="1326292"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288" name="Rectangle 287"/>
          <p:cNvSpPr/>
          <p:nvPr/>
        </p:nvSpPr>
        <p:spPr>
          <a:xfrm>
            <a:off x="7232046" y="902853"/>
            <a:ext cx="1221809" cy="523220"/>
          </a:xfrm>
          <a:prstGeom prst="rect">
            <a:avLst/>
          </a:prstGeom>
        </p:spPr>
        <p:txBody>
          <a:bodyPr wrap="none">
            <a:spAutoFit/>
          </a:bodyPr>
          <a:lstStyle/>
          <a:p>
            <a:r>
              <a:rPr lang="is-IS" sz="1400" dirty="0"/>
              <a:t>serv46573851</a:t>
            </a:r>
            <a:endParaRPr lang="nn-NO" sz="1400" dirty="0"/>
          </a:p>
          <a:p>
            <a:endParaRPr lang="nn-NO" sz="1400" dirty="0"/>
          </a:p>
        </p:txBody>
      </p:sp>
      <p:sp>
        <p:nvSpPr>
          <p:cNvPr id="289" name="Oval 288"/>
          <p:cNvSpPr/>
          <p:nvPr/>
        </p:nvSpPr>
        <p:spPr>
          <a:xfrm>
            <a:off x="5935903" y="2217166"/>
            <a:ext cx="1385188"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290" name="Rectangle 289"/>
          <p:cNvSpPr/>
          <p:nvPr/>
        </p:nvSpPr>
        <p:spPr>
          <a:xfrm>
            <a:off x="5940152" y="2289174"/>
            <a:ext cx="1313180" cy="307777"/>
          </a:xfrm>
          <a:prstGeom prst="rect">
            <a:avLst/>
          </a:prstGeom>
        </p:spPr>
        <p:txBody>
          <a:bodyPr wrap="none">
            <a:spAutoFit/>
          </a:bodyPr>
          <a:lstStyle/>
          <a:p>
            <a:r>
              <a:rPr lang="cs-CZ" sz="1400" dirty="0"/>
              <a:t>serv185438317</a:t>
            </a:r>
            <a:endParaRPr lang="nn-NO" sz="1400" dirty="0"/>
          </a:p>
        </p:txBody>
      </p:sp>
      <p:cxnSp>
        <p:nvCxnSpPr>
          <p:cNvPr id="292" name="Straight Arrow Connector 291"/>
          <p:cNvCxnSpPr>
            <a:stCxn id="265" idx="4"/>
          </p:cNvCxnSpPr>
          <p:nvPr/>
        </p:nvCxnSpPr>
        <p:spPr>
          <a:xfrm>
            <a:off x="7105067" y="344958"/>
            <a:ext cx="777014" cy="50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flipH="1">
            <a:off x="6628497" y="1713110"/>
            <a:ext cx="136643" cy="50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6628497" y="1281062"/>
            <a:ext cx="1253584" cy="936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5585606" y="1281062"/>
            <a:ext cx="1042891" cy="936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6" name="Oval 295"/>
          <p:cNvSpPr/>
          <p:nvPr/>
        </p:nvSpPr>
        <p:spPr>
          <a:xfrm>
            <a:off x="5952938" y="2937246"/>
            <a:ext cx="1524225"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297" name="Rectangle 296"/>
          <p:cNvSpPr/>
          <p:nvPr/>
        </p:nvSpPr>
        <p:spPr>
          <a:xfrm>
            <a:off x="5940152" y="3009254"/>
            <a:ext cx="1404552" cy="307777"/>
          </a:xfrm>
          <a:prstGeom prst="rect">
            <a:avLst/>
          </a:prstGeom>
        </p:spPr>
        <p:txBody>
          <a:bodyPr wrap="none">
            <a:spAutoFit/>
          </a:bodyPr>
          <a:lstStyle/>
          <a:p>
            <a:r>
              <a:rPr lang="is-IS" sz="1400" dirty="0">
                <a:solidFill>
                  <a:srgbClr val="374ADD"/>
                </a:solidFill>
              </a:rPr>
              <a:t>serv1640238160</a:t>
            </a:r>
            <a:endParaRPr lang="nn-NO" sz="1400" dirty="0">
              <a:solidFill>
                <a:srgbClr val="374ADD"/>
              </a:solidFill>
            </a:endParaRPr>
          </a:p>
        </p:txBody>
      </p:sp>
      <p:cxnSp>
        <p:nvCxnSpPr>
          <p:cNvPr id="299" name="Straight Arrow Connector 298"/>
          <p:cNvCxnSpPr/>
          <p:nvPr/>
        </p:nvCxnSpPr>
        <p:spPr>
          <a:xfrm flipH="1">
            <a:off x="6627333" y="2649214"/>
            <a:ext cx="1164" cy="288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a:endCxn id="267" idx="0"/>
          </p:cNvCxnSpPr>
          <p:nvPr/>
        </p:nvCxnSpPr>
        <p:spPr>
          <a:xfrm flipH="1">
            <a:off x="6601011" y="3369294"/>
            <a:ext cx="26322" cy="3600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a:endCxn id="267" idx="0"/>
          </p:cNvCxnSpPr>
          <p:nvPr/>
        </p:nvCxnSpPr>
        <p:spPr>
          <a:xfrm>
            <a:off x="2010303" y="1713110"/>
            <a:ext cx="4590708" cy="20162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a:stCxn id="262" idx="4"/>
            <a:endCxn id="279" idx="0"/>
          </p:cNvCxnSpPr>
          <p:nvPr/>
        </p:nvCxnSpPr>
        <p:spPr>
          <a:xfrm>
            <a:off x="7105067" y="344958"/>
            <a:ext cx="2207654" cy="864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stCxn id="279" idx="4"/>
            <a:endCxn id="285" idx="0"/>
          </p:cNvCxnSpPr>
          <p:nvPr/>
        </p:nvCxnSpPr>
        <p:spPr>
          <a:xfrm flipH="1">
            <a:off x="8078065" y="1641102"/>
            <a:ext cx="1234656" cy="8471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285" idx="4"/>
          </p:cNvCxnSpPr>
          <p:nvPr/>
        </p:nvCxnSpPr>
        <p:spPr>
          <a:xfrm flipH="1">
            <a:off x="6601011" y="2967219"/>
            <a:ext cx="1477054" cy="7621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0" name="TextBox 319"/>
          <p:cNvSpPr txBox="1"/>
          <p:nvPr/>
        </p:nvSpPr>
        <p:spPr>
          <a:xfrm>
            <a:off x="7087222" y="5295959"/>
            <a:ext cx="706582" cy="338554"/>
          </a:xfrm>
          <a:prstGeom prst="rect">
            <a:avLst/>
          </a:prstGeom>
          <a:noFill/>
        </p:spPr>
        <p:txBody>
          <a:bodyPr wrap="square" rtlCol="0">
            <a:spAutoFit/>
          </a:bodyPr>
          <a:lstStyle/>
          <a:p>
            <a:r>
              <a:rPr lang="en-US" sz="1600" smtClean="0">
                <a:solidFill>
                  <a:srgbClr val="FF0000"/>
                </a:solidFill>
              </a:rPr>
              <a:t>link</a:t>
            </a:r>
            <a:r>
              <a:rPr lang="en-US" sz="1600" smtClean="0">
                <a:solidFill>
                  <a:srgbClr val="FF0000"/>
                </a:solidFill>
              </a:rPr>
              <a:t>1</a:t>
            </a:r>
            <a:endParaRPr lang="en-NZ" sz="1600" dirty="0">
              <a:solidFill>
                <a:srgbClr val="FF0000"/>
              </a:solidFill>
            </a:endParaRPr>
          </a:p>
        </p:txBody>
      </p:sp>
      <p:sp>
        <p:nvSpPr>
          <p:cNvPr id="321" name="TextBox 320"/>
          <p:cNvSpPr txBox="1"/>
          <p:nvPr/>
        </p:nvSpPr>
        <p:spPr>
          <a:xfrm>
            <a:off x="7261388" y="6546830"/>
            <a:ext cx="622980" cy="338554"/>
          </a:xfrm>
          <a:prstGeom prst="rect">
            <a:avLst/>
          </a:prstGeom>
          <a:noFill/>
        </p:spPr>
        <p:txBody>
          <a:bodyPr wrap="square" rtlCol="0">
            <a:spAutoFit/>
          </a:bodyPr>
          <a:lstStyle/>
          <a:p>
            <a:r>
              <a:rPr lang="en-US" sz="1600" smtClean="0">
                <a:solidFill>
                  <a:srgbClr val="FF0000"/>
                </a:solidFill>
              </a:rPr>
              <a:t>link</a:t>
            </a:r>
            <a:r>
              <a:rPr lang="en-US" sz="1600" smtClean="0">
                <a:solidFill>
                  <a:srgbClr val="FF0000"/>
                </a:solidFill>
              </a:rPr>
              <a:t>2</a:t>
            </a:r>
            <a:endParaRPr lang="en-NZ" sz="1600" dirty="0">
              <a:solidFill>
                <a:srgbClr val="FF0000"/>
              </a:solidFill>
            </a:endParaRPr>
          </a:p>
        </p:txBody>
      </p:sp>
      <p:sp>
        <p:nvSpPr>
          <p:cNvPr id="322" name="TextBox 321"/>
          <p:cNvSpPr txBox="1"/>
          <p:nvPr/>
        </p:nvSpPr>
        <p:spPr>
          <a:xfrm>
            <a:off x="6677090" y="7420861"/>
            <a:ext cx="856568" cy="338554"/>
          </a:xfrm>
          <a:prstGeom prst="rect">
            <a:avLst/>
          </a:prstGeom>
          <a:noFill/>
        </p:spPr>
        <p:txBody>
          <a:bodyPr wrap="square" rtlCol="0">
            <a:spAutoFit/>
          </a:bodyPr>
          <a:lstStyle/>
          <a:p>
            <a:r>
              <a:rPr lang="en-US" sz="1600" smtClean="0">
                <a:solidFill>
                  <a:srgbClr val="FF0000"/>
                </a:solidFill>
              </a:rPr>
              <a:t>link</a:t>
            </a:r>
            <a:r>
              <a:rPr lang="en-US" sz="1600" smtClean="0">
                <a:solidFill>
                  <a:srgbClr val="FF0000"/>
                </a:solidFill>
              </a:rPr>
              <a:t>3</a:t>
            </a:r>
            <a:endParaRPr lang="en-NZ" sz="1600" dirty="0">
              <a:solidFill>
                <a:srgbClr val="FF0000"/>
              </a:solidFill>
            </a:endParaRPr>
          </a:p>
        </p:txBody>
      </p:sp>
      <p:sp>
        <p:nvSpPr>
          <p:cNvPr id="323" name="TextBox 322"/>
          <p:cNvSpPr txBox="1"/>
          <p:nvPr/>
        </p:nvSpPr>
        <p:spPr>
          <a:xfrm>
            <a:off x="6585515" y="8165134"/>
            <a:ext cx="685055" cy="338554"/>
          </a:xfrm>
          <a:prstGeom prst="rect">
            <a:avLst/>
          </a:prstGeom>
          <a:noFill/>
        </p:spPr>
        <p:txBody>
          <a:bodyPr wrap="square" rtlCol="0">
            <a:spAutoFit/>
          </a:bodyPr>
          <a:lstStyle/>
          <a:p>
            <a:r>
              <a:rPr lang="en-US" sz="1600" dirty="0" smtClean="0">
                <a:solidFill>
                  <a:srgbClr val="FF0000"/>
                </a:solidFill>
              </a:rPr>
              <a:t>link</a:t>
            </a:r>
            <a:r>
              <a:rPr lang="en-US" sz="1600" dirty="0" smtClean="0">
                <a:solidFill>
                  <a:srgbClr val="FF0000"/>
                </a:solidFill>
              </a:rPr>
              <a:t>4</a:t>
            </a:r>
            <a:endParaRPr lang="en-NZ" sz="1600" dirty="0">
              <a:solidFill>
                <a:srgbClr val="FF0000"/>
              </a:solidFill>
            </a:endParaRPr>
          </a:p>
        </p:txBody>
      </p:sp>
      <p:sp>
        <p:nvSpPr>
          <p:cNvPr id="324" name="TextBox 323"/>
          <p:cNvSpPr txBox="1"/>
          <p:nvPr/>
        </p:nvSpPr>
        <p:spPr>
          <a:xfrm>
            <a:off x="7092280" y="501203"/>
            <a:ext cx="813414" cy="338554"/>
          </a:xfrm>
          <a:prstGeom prst="rect">
            <a:avLst/>
          </a:prstGeom>
          <a:noFill/>
        </p:spPr>
        <p:txBody>
          <a:bodyPr wrap="square" rtlCol="0">
            <a:spAutoFit/>
          </a:bodyPr>
          <a:lstStyle/>
          <a:p>
            <a:r>
              <a:rPr lang="en-US" sz="1600" smtClean="0"/>
              <a:t>link</a:t>
            </a:r>
            <a:r>
              <a:rPr lang="en-US" sz="1600" smtClean="0"/>
              <a:t>1</a:t>
            </a:r>
            <a:endParaRPr lang="en-NZ" sz="1600" dirty="0"/>
          </a:p>
        </p:txBody>
      </p:sp>
      <p:sp>
        <p:nvSpPr>
          <p:cNvPr id="325" name="TextBox 324"/>
          <p:cNvSpPr txBox="1"/>
          <p:nvPr/>
        </p:nvSpPr>
        <p:spPr>
          <a:xfrm>
            <a:off x="7239220" y="1626588"/>
            <a:ext cx="613413" cy="338554"/>
          </a:xfrm>
          <a:prstGeom prst="rect">
            <a:avLst/>
          </a:prstGeom>
          <a:noFill/>
        </p:spPr>
        <p:txBody>
          <a:bodyPr wrap="square" rtlCol="0">
            <a:spAutoFit/>
          </a:bodyPr>
          <a:lstStyle/>
          <a:p>
            <a:r>
              <a:rPr lang="en-US" sz="1600" smtClean="0"/>
              <a:t>link</a:t>
            </a:r>
            <a:r>
              <a:rPr lang="en-US" sz="1600" smtClean="0"/>
              <a:t>2</a:t>
            </a:r>
            <a:endParaRPr lang="en-NZ" sz="1600" dirty="0"/>
          </a:p>
        </p:txBody>
      </p:sp>
      <p:sp>
        <p:nvSpPr>
          <p:cNvPr id="326" name="TextBox 325"/>
          <p:cNvSpPr txBox="1"/>
          <p:nvPr/>
        </p:nvSpPr>
        <p:spPr>
          <a:xfrm>
            <a:off x="6631788" y="2618437"/>
            <a:ext cx="773117" cy="338554"/>
          </a:xfrm>
          <a:prstGeom prst="rect">
            <a:avLst/>
          </a:prstGeom>
          <a:noFill/>
        </p:spPr>
        <p:txBody>
          <a:bodyPr wrap="square" rtlCol="0">
            <a:spAutoFit/>
          </a:bodyPr>
          <a:lstStyle/>
          <a:p>
            <a:r>
              <a:rPr lang="en-US" sz="1600" dirty="0" smtClean="0"/>
              <a:t>link3</a:t>
            </a:r>
            <a:endParaRPr lang="en-NZ" sz="1600" dirty="0"/>
          </a:p>
        </p:txBody>
      </p:sp>
      <p:sp>
        <p:nvSpPr>
          <p:cNvPr id="327" name="TextBox 326"/>
          <p:cNvSpPr txBox="1"/>
          <p:nvPr/>
        </p:nvSpPr>
        <p:spPr>
          <a:xfrm>
            <a:off x="6516216" y="3356992"/>
            <a:ext cx="628001" cy="338554"/>
          </a:xfrm>
          <a:prstGeom prst="rect">
            <a:avLst/>
          </a:prstGeom>
          <a:noFill/>
        </p:spPr>
        <p:txBody>
          <a:bodyPr wrap="square" rtlCol="0">
            <a:spAutoFit/>
          </a:bodyPr>
          <a:lstStyle/>
          <a:p>
            <a:r>
              <a:rPr lang="en-US" sz="1600" smtClean="0"/>
              <a:t>link</a:t>
            </a:r>
            <a:r>
              <a:rPr lang="en-US" sz="1600" smtClean="0"/>
              <a:t>4</a:t>
            </a:r>
            <a:endParaRPr lang="en-NZ" sz="1600" dirty="0"/>
          </a:p>
        </p:txBody>
      </p:sp>
      <mc:AlternateContent xmlns:mc="http://schemas.openxmlformats.org/markup-compatibility/2006">
        <mc:Choice xmlns:a14="http://schemas.microsoft.com/office/drawing/2010/main" Requires="a14">
          <p:sp>
            <p:nvSpPr>
              <p:cNvPr id="2" name="TextBox 1"/>
              <p:cNvSpPr txBox="1"/>
              <p:nvPr/>
            </p:nvSpPr>
            <p:spPr>
              <a:xfrm>
                <a:off x="1307835" y="-55732"/>
                <a:ext cx="1121537" cy="369332"/>
              </a:xfrm>
              <a:prstGeom prst="rect">
                <a:avLst/>
              </a:prstGeom>
              <a:noFill/>
            </p:spPr>
            <p:txBody>
              <a:bodyPr wrap="square" rtlCol="0">
                <a:spAutoFit/>
              </a:bodyPr>
              <a:lstStyle/>
              <a:p>
                <a:r>
                  <a:rPr lang="en-US" dirty="0" smtClean="0"/>
                  <a:t>(1)   </a:t>
                </a:r>
                <a14:m>
                  <m:oMath xmlns:m="http://schemas.openxmlformats.org/officeDocument/2006/math">
                    <m:sSub>
                      <m:sSubPr>
                        <m:ctrlPr>
                          <a:rPr lang="en-US" i="1" smtClean="0">
                            <a:latin typeface="Cambria Math" charset="0"/>
                          </a:rPr>
                        </m:ctrlPr>
                      </m:sSubPr>
                      <m:e>
                        <m:r>
                          <a:rPr lang="en-AU" b="0" i="1" smtClean="0">
                            <a:latin typeface="Cambria Math" charset="0"/>
                          </a:rPr>
                          <m:t>𝑊𝐺</m:t>
                        </m:r>
                      </m:e>
                      <m:sub>
                        <m:r>
                          <a:rPr lang="en-AU" b="0" i="1" smtClean="0">
                            <a:latin typeface="Cambria Math" charset="0"/>
                          </a:rPr>
                          <m:t>1</m:t>
                        </m:r>
                      </m:sub>
                    </m:sSub>
                  </m:oMath>
                </a14:m>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1307835" y="-55732"/>
                <a:ext cx="1121537" cy="369332"/>
              </a:xfrm>
              <a:prstGeom prst="rect">
                <a:avLst/>
              </a:prstGeom>
              <a:blipFill rotWithShape="0">
                <a:blip r:embed="rId3"/>
                <a:stretch>
                  <a:fillRect l="-4891" t="-10000"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2" name="TextBox 91"/>
              <p:cNvSpPr txBox="1"/>
              <p:nvPr/>
            </p:nvSpPr>
            <p:spPr>
              <a:xfrm>
                <a:off x="1307835" y="4204695"/>
                <a:ext cx="1121537" cy="369332"/>
              </a:xfrm>
              <a:prstGeom prst="rect">
                <a:avLst/>
              </a:prstGeom>
              <a:noFill/>
            </p:spPr>
            <p:txBody>
              <a:bodyPr wrap="square" rtlCol="0">
                <a:spAutoFit/>
              </a:bodyPr>
              <a:lstStyle/>
              <a:p>
                <a:r>
                  <a:rPr lang="en-US" dirty="0" smtClean="0"/>
                  <a:t>(2)   </a:t>
                </a:r>
                <a14:m>
                  <m:oMath xmlns:m="http://schemas.openxmlformats.org/officeDocument/2006/math">
                    <m:sSub>
                      <m:sSubPr>
                        <m:ctrlPr>
                          <a:rPr lang="en-US" i="1">
                            <a:latin typeface="Cambria Math" charset="0"/>
                          </a:rPr>
                        </m:ctrlPr>
                      </m:sSubPr>
                      <m:e>
                        <m:r>
                          <a:rPr lang="en-AU" i="1">
                            <a:latin typeface="Cambria Math" charset="0"/>
                          </a:rPr>
                          <m:t>𝑊𝐺</m:t>
                        </m:r>
                      </m:e>
                      <m:sub>
                        <m:r>
                          <a:rPr lang="en-AU" b="0" i="1" smtClean="0">
                            <a:latin typeface="Cambria Math" charset="0"/>
                          </a:rPr>
                          <m:t>2</m:t>
                        </m:r>
                      </m:sub>
                    </m:sSub>
                  </m:oMath>
                </a14:m>
                <a:endParaRPr lang="en-US" dirty="0"/>
              </a:p>
            </p:txBody>
          </p:sp>
        </mc:Choice>
        <mc:Fallback>
          <p:sp>
            <p:nvSpPr>
              <p:cNvPr id="92" name="TextBox 91"/>
              <p:cNvSpPr txBox="1">
                <a:spLocks noRot="1" noChangeAspect="1" noMove="1" noResize="1" noEditPoints="1" noAdjustHandles="1" noChangeArrowheads="1" noChangeShapeType="1" noTextEdit="1"/>
              </p:cNvSpPr>
              <p:nvPr/>
            </p:nvSpPr>
            <p:spPr>
              <a:xfrm>
                <a:off x="1307835" y="4204695"/>
                <a:ext cx="1121537" cy="369332"/>
              </a:xfrm>
              <a:prstGeom prst="rect">
                <a:avLst/>
              </a:prstGeom>
              <a:blipFill rotWithShape="0">
                <a:blip r:embed="rId4"/>
                <a:stretch>
                  <a:fillRect l="-4891" t="-10000" b="-26667"/>
                </a:stretch>
              </a:blipFill>
            </p:spPr>
            <p:txBody>
              <a:bodyPr/>
              <a:lstStyle/>
              <a:p>
                <a:r>
                  <a:rPr lang="en-US">
                    <a:noFill/>
                  </a:rPr>
                  <a:t> </a:t>
                </a:r>
              </a:p>
            </p:txBody>
          </p:sp>
        </mc:Fallback>
      </mc:AlternateContent>
      <p:sp>
        <p:nvSpPr>
          <p:cNvPr id="100" name="TextBox 99"/>
          <p:cNvSpPr txBox="1"/>
          <p:nvPr/>
        </p:nvSpPr>
        <p:spPr>
          <a:xfrm>
            <a:off x="9596716" y="-24374"/>
            <a:ext cx="1121537" cy="369332"/>
          </a:xfrm>
          <a:prstGeom prst="rect">
            <a:avLst/>
          </a:prstGeom>
          <a:noFill/>
        </p:spPr>
        <p:txBody>
          <a:bodyPr wrap="square" rtlCol="0">
            <a:spAutoFit/>
          </a:bodyPr>
          <a:lstStyle/>
          <a:p>
            <a:r>
              <a:rPr lang="en-US" dirty="0" smtClean="0"/>
              <a:t>(3)</a:t>
            </a:r>
            <a:endParaRPr lang="en-US" dirty="0"/>
          </a:p>
        </p:txBody>
      </p:sp>
      <mc:AlternateContent xmlns:mc="http://schemas.openxmlformats.org/markup-compatibility/2006">
        <mc:Choice xmlns:a14="http://schemas.microsoft.com/office/drawing/2010/main" Requires="a14">
          <p:graphicFrame>
            <p:nvGraphicFramePr>
              <p:cNvPr id="102" name="Table 101"/>
              <p:cNvGraphicFramePr>
                <a:graphicFrameLocks noGrp="1"/>
              </p:cNvGraphicFramePr>
              <p:nvPr>
                <p:extLst>
                  <p:ext uri="{D42A27DB-BD31-4B8C-83A1-F6EECF244321}">
                    <p14:modId xmlns:p14="http://schemas.microsoft.com/office/powerpoint/2010/main" val="268254077"/>
                  </p:ext>
                </p:extLst>
              </p:nvPr>
            </p:nvGraphicFramePr>
            <p:xfrm>
              <a:off x="10116616" y="64802"/>
              <a:ext cx="5082860" cy="3802086"/>
            </p:xfrm>
            <a:graphic>
              <a:graphicData uri="http://schemas.openxmlformats.org/drawingml/2006/table">
                <a:tbl>
                  <a:tblPr firstRow="1" bandRow="1">
                    <a:tableStyleId>{5940675A-B579-460E-94D1-54222C63F5DA}</a:tableStyleId>
                  </a:tblPr>
                  <a:tblGrid>
                    <a:gridCol w="1152128"/>
                    <a:gridCol w="1368152"/>
                    <a:gridCol w="1296144"/>
                    <a:gridCol w="1266436"/>
                  </a:tblGrid>
                  <a:tr h="557010">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charset="0"/>
                                      </a:rPr>
                                    </m:ctrlPr>
                                  </m:sSubPr>
                                  <m:e>
                                    <m:r>
                                      <a:rPr lang="en-AU" sz="2000" i="1" smtClean="0">
                                        <a:latin typeface="Cambria Math" charset="0"/>
                                        <a:ea typeface="Cambria Math" charset="0"/>
                                        <a:cs typeface="Cambria Math" charset="0"/>
                                      </a:rPr>
                                      <m:t>𝒢</m:t>
                                    </m:r>
                                  </m:e>
                                  <m:sub>
                                    <m:r>
                                      <a:rPr lang="en-AU" sz="2000" b="0" i="1" smtClean="0">
                                        <a:latin typeface="Cambria Math" charset="0"/>
                                      </a:rPr>
                                      <m:t>1</m:t>
                                    </m:r>
                                  </m:sub>
                                </m:sSub>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charset="0"/>
                                      </a:rPr>
                                    </m:ctrlPr>
                                  </m:sSubPr>
                                  <m:e>
                                    <m:r>
                                      <a:rPr lang="en-AU" sz="2000" i="1" smtClean="0">
                                        <a:latin typeface="Cambria Math" charset="0"/>
                                        <a:ea typeface="Cambria Math" charset="0"/>
                                        <a:cs typeface="Cambria Math" charset="0"/>
                                      </a:rPr>
                                      <m:t>𝒢</m:t>
                                    </m:r>
                                  </m:e>
                                  <m:sub>
                                    <m:r>
                                      <a:rPr lang="en-AU" sz="2000" b="0" i="1" smtClean="0">
                                        <a:latin typeface="Cambria Math" charset="0"/>
                                      </a:rPr>
                                      <m:t>2</m:t>
                                    </m:r>
                                  </m:sub>
                                </m:sSub>
                              </m:oMath>
                            </m:oMathPara>
                          </a14:m>
                          <a:endParaRPr lang="en-US" sz="2000" dirty="0"/>
                        </a:p>
                      </a:txBody>
                      <a:tcPr/>
                    </a:tc>
                    <a:tc>
                      <a:txBody>
                        <a:bodyPr/>
                        <a:lstStyle/>
                        <a:p>
                          <a:pPr algn="ctr"/>
                          <a:r>
                            <a:rPr lang="en-US" sz="2000" dirty="0" smtClean="0"/>
                            <a:t>𝚫Q</a:t>
                          </a:r>
                          <a:endParaRPr lang="en-US" sz="2000" dirty="0"/>
                        </a:p>
                      </a:txBody>
                      <a:tcPr/>
                    </a:tc>
                  </a:tr>
                  <a:tr h="5408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charset="0"/>
                                  </a:rPr>
                                  <m:t>𝑆𝑀</m:t>
                                </m:r>
                              </m:oMath>
                            </m:oMathPara>
                          </a14:m>
                          <a:endParaRPr lang="en-US" sz="2400" dirty="0"/>
                        </a:p>
                      </a:txBody>
                      <a:tcPr/>
                    </a:tc>
                    <a:tc>
                      <a:txBody>
                        <a:bodyPr/>
                        <a:lstStyle/>
                        <a:p>
                          <a:pPr algn="ctr"/>
                          <a:r>
                            <a:rPr lang="en-US" sz="2000" dirty="0" smtClean="0"/>
                            <a:t>0.6679</a:t>
                          </a:r>
                          <a:endParaRPr lang="en-US" sz="2000" dirty="0"/>
                        </a:p>
                      </a:txBody>
                      <a:tcPr/>
                    </a:tc>
                    <a:tc>
                      <a:txBody>
                        <a:bodyPr/>
                        <a:lstStyle/>
                        <a:p>
                          <a:pPr algn="ctr"/>
                          <a:r>
                            <a:rPr lang="en-US" sz="2000" dirty="0" smtClean="0"/>
                            <a:t>0.8143</a:t>
                          </a:r>
                          <a:endParaRPr lang="en-US" sz="2000" dirty="0"/>
                        </a:p>
                      </a:txBody>
                      <a:tcPr/>
                    </a:tc>
                    <a:tc>
                      <a:txBody>
                        <a:bodyPr/>
                        <a:lstStyle/>
                        <a:p>
                          <a:pPr algn="ctr"/>
                          <a:r>
                            <a:rPr lang="en-US" sz="2000" dirty="0" smtClean="0"/>
                            <a:t>+0.1467</a:t>
                          </a:r>
                          <a:endParaRPr lang="en-US" sz="2000" dirty="0"/>
                        </a:p>
                      </a:txBody>
                      <a:tcPr/>
                    </a:tc>
                  </a:tr>
                  <a:tr h="540846">
                    <a:tc>
                      <a:txBody>
                        <a:bodyPr/>
                        <a:lstStyle/>
                        <a:p>
                          <a:pPr algn="ctr"/>
                          <a14:m>
                            <m:oMathPara xmlns:m="http://schemas.openxmlformats.org/officeDocument/2006/math">
                              <m:oMathParaPr>
                                <m:jc m:val="centerGroup"/>
                              </m:oMathParaPr>
                              <m:oMath xmlns:m="http://schemas.openxmlformats.org/officeDocument/2006/math">
                                <m:r>
                                  <a:rPr lang="en-AU" sz="2400" b="0" i="1" smtClean="0">
                                    <a:latin typeface="Cambria Math" charset="0"/>
                                  </a:rPr>
                                  <m:t>𝑄𝑜𝑆</m:t>
                                </m:r>
                              </m:oMath>
                            </m:oMathPara>
                          </a14:m>
                          <a:endParaRPr lang="en-US" sz="2400" dirty="0"/>
                        </a:p>
                      </a:txBody>
                      <a:tcPr/>
                    </a:tc>
                    <a:tc>
                      <a:txBody>
                        <a:bodyPr/>
                        <a:lstStyle/>
                        <a:p>
                          <a:pPr algn="ctr"/>
                          <a:r>
                            <a:rPr lang="en-US" sz="2000" dirty="0" smtClean="0"/>
                            <a:t>0.4949</a:t>
                          </a:r>
                          <a:endParaRPr lang="en-US" sz="2000" dirty="0"/>
                        </a:p>
                      </a:txBody>
                      <a:tcPr/>
                    </a:tc>
                    <a:tc>
                      <a:txBody>
                        <a:bodyPr/>
                        <a:lstStyle/>
                        <a:p>
                          <a:pPr algn="ctr"/>
                          <a:r>
                            <a:rPr lang="en-US" sz="2000" dirty="0" smtClean="0"/>
                            <a:t>0.4915</a:t>
                          </a:r>
                          <a:endParaRPr lang="en-US" sz="2000" dirty="0"/>
                        </a:p>
                      </a:txBody>
                      <a:tcPr/>
                    </a:tc>
                    <a:tc>
                      <a:txBody>
                        <a:bodyPr/>
                        <a:lstStyle/>
                        <a:p>
                          <a:pPr algn="ctr"/>
                          <a:r>
                            <a:rPr lang="en-US" sz="2000" dirty="0" smtClean="0"/>
                            <a:t>-0.0034</a:t>
                          </a:r>
                          <a:endParaRPr lang="en-US" sz="2000" dirty="0"/>
                        </a:p>
                      </a:txBody>
                      <a:tcPr/>
                    </a:tc>
                  </a:tr>
                  <a:tr h="540846">
                    <a:tc>
                      <a:txBody>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𝑠𝑚</m:t>
                                    </m:r>
                                  </m:e>
                                  <m:sub>
                                    <m:sSub>
                                      <m:sSubPr>
                                        <m:ctrlPr>
                                          <a:rPr lang="en-US" sz="2400" i="1" smtClean="0">
                                            <a:latin typeface="Cambria Math" charset="0"/>
                                          </a:rPr>
                                        </m:ctrlPr>
                                      </m:sSubPr>
                                      <m:e>
                                        <m:r>
                                          <a:rPr lang="en-US" sz="2400" b="0" i="1" smtClean="0">
                                            <a:latin typeface="Cambria Math" charset="0"/>
                                          </a:rPr>
                                          <m:t>𝑙𝑖𝑛𝑘</m:t>
                                        </m:r>
                                      </m:e>
                                      <m:sub>
                                        <m:r>
                                          <a:rPr lang="en-AU" sz="2400" smtClean="0">
                                            <a:latin typeface="Cambria Math" charset="0"/>
                                          </a:rPr>
                                          <m:t>1</m:t>
                                        </m:r>
                                      </m:sub>
                                    </m:sSub>
                                  </m:sub>
                                </m:sSub>
                              </m:oMath>
                            </m:oMathPara>
                          </a14:m>
                          <a:endParaRPr lang="en-US" sz="24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r>
                  <a:tr h="540846">
                    <a:tc>
                      <a:txBody>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𝑠𝑚</m:t>
                                    </m:r>
                                  </m:e>
                                  <m:sub>
                                    <m:sSub>
                                      <m:sSubPr>
                                        <m:ctrlPr>
                                          <a:rPr lang="en-US" sz="2400" i="1" smtClean="0">
                                            <a:latin typeface="Cambria Math" charset="0"/>
                                          </a:rPr>
                                        </m:ctrlPr>
                                      </m:sSubPr>
                                      <m:e>
                                        <m:r>
                                          <a:rPr lang="en-US" sz="2400" b="0" i="1" smtClean="0">
                                            <a:latin typeface="Cambria Math" charset="0"/>
                                          </a:rPr>
                                          <m:t>𝑙𝑖𝑛𝑘</m:t>
                                        </m:r>
                                      </m:e>
                                      <m:sub>
                                        <m:r>
                                          <a:rPr lang="en-AU" sz="2400" b="0" i="0" smtClean="0">
                                            <a:latin typeface="Cambria Math" charset="0"/>
                                          </a:rPr>
                                          <m:t>2</m:t>
                                        </m:r>
                                      </m:sub>
                                    </m:sSub>
                                  </m:sub>
                                </m:sSub>
                              </m:oMath>
                            </m:oMathPara>
                          </a14:m>
                          <a:endParaRPr lang="en-US" sz="2400" dirty="0"/>
                        </a:p>
                      </a:txBody>
                      <a:tcPr/>
                    </a:tc>
                    <a:tc>
                      <a:txBody>
                        <a:bodyPr/>
                        <a:lstStyle/>
                        <a:p>
                          <a:pPr algn="ctr"/>
                          <a:r>
                            <a:rPr lang="en-US" sz="2000" dirty="0" smtClean="0"/>
                            <a:t>0.8366</a:t>
                          </a:r>
                          <a:endParaRPr lang="en-US" sz="2000" dirty="0"/>
                        </a:p>
                      </a:txBody>
                      <a:tcPr/>
                    </a:tc>
                    <a:tc>
                      <a:txBody>
                        <a:bodyPr/>
                        <a:lstStyle/>
                        <a:p>
                          <a:pPr algn="ctr"/>
                          <a:r>
                            <a:rPr lang="en-US" sz="2000" dirty="0" smtClean="0"/>
                            <a:t>0.9399</a:t>
                          </a:r>
                          <a:endParaRPr lang="en-US" sz="2000" dirty="0"/>
                        </a:p>
                      </a:txBody>
                      <a:tcPr/>
                    </a:tc>
                    <a:tc>
                      <a:txBody>
                        <a:bodyPr/>
                        <a:lstStyle/>
                        <a:p>
                          <a:pPr algn="ctr"/>
                          <a:r>
                            <a:rPr lang="en-US" sz="2000" dirty="0" smtClean="0"/>
                            <a:t>+0.1033</a:t>
                          </a:r>
                          <a:endParaRPr lang="en-US" sz="2000" dirty="0"/>
                        </a:p>
                      </a:txBody>
                      <a:tcPr/>
                    </a:tc>
                  </a:tr>
                  <a:tr h="540846">
                    <a:tc>
                      <a:txBody>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𝑠𝑚</m:t>
                                    </m:r>
                                  </m:e>
                                  <m:sub>
                                    <m:sSub>
                                      <m:sSubPr>
                                        <m:ctrlPr>
                                          <a:rPr lang="en-US" sz="2400" i="1" smtClean="0">
                                            <a:latin typeface="Cambria Math" charset="0"/>
                                          </a:rPr>
                                        </m:ctrlPr>
                                      </m:sSubPr>
                                      <m:e>
                                        <m:r>
                                          <a:rPr lang="en-US" sz="2400" b="0" i="1" smtClean="0">
                                            <a:latin typeface="Cambria Math" charset="0"/>
                                          </a:rPr>
                                          <m:t>𝑙𝑖𝑛𝑘</m:t>
                                        </m:r>
                                      </m:e>
                                      <m:sub>
                                        <m:r>
                                          <a:rPr lang="en-AU" sz="2400" b="0" i="0" smtClean="0">
                                            <a:latin typeface="Cambria Math" charset="0"/>
                                          </a:rPr>
                                          <m:t>3</m:t>
                                        </m:r>
                                      </m:sub>
                                    </m:sSub>
                                  </m:sub>
                                </m:sSub>
                              </m:oMath>
                            </m:oMathPara>
                          </a14:m>
                          <a:endParaRPr lang="en-US" sz="2400" dirty="0"/>
                        </a:p>
                      </a:txBody>
                      <a:tcPr/>
                    </a:tc>
                    <a:tc>
                      <a:txBody>
                        <a:bodyPr/>
                        <a:lstStyle/>
                        <a:p>
                          <a:pPr algn="ctr"/>
                          <a:r>
                            <a:rPr lang="en-US" sz="2000" dirty="0" smtClean="0"/>
                            <a:t>0.7865</a:t>
                          </a:r>
                          <a:endParaRPr lang="en-US" sz="2000" dirty="0"/>
                        </a:p>
                      </a:txBody>
                      <a:tcPr/>
                    </a:tc>
                    <a:tc>
                      <a:txBody>
                        <a:bodyPr/>
                        <a:lstStyle/>
                        <a:p>
                          <a:pPr algn="ctr"/>
                          <a:r>
                            <a:rPr lang="en-US" sz="2000" dirty="0" smtClean="0"/>
                            <a:t>0.8971</a:t>
                          </a:r>
                          <a:endParaRPr lang="en-US" sz="2000" dirty="0"/>
                        </a:p>
                      </a:txBody>
                      <a:tcPr/>
                    </a:tc>
                    <a:tc>
                      <a:txBody>
                        <a:bodyPr/>
                        <a:lstStyle/>
                        <a:p>
                          <a:pPr algn="ctr"/>
                          <a:r>
                            <a:rPr lang="en-US" sz="2000" dirty="0" smtClean="0"/>
                            <a:t>+0.1106</a:t>
                          </a:r>
                          <a:endParaRPr lang="en-US" sz="2000" dirty="0"/>
                        </a:p>
                      </a:txBody>
                      <a:tcPr/>
                    </a:tc>
                  </a:tr>
                  <a:tr h="540846">
                    <a:tc>
                      <a:txBody>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𝑠𝑚</m:t>
                                    </m:r>
                                  </m:e>
                                  <m:sub>
                                    <m:sSub>
                                      <m:sSubPr>
                                        <m:ctrlPr>
                                          <a:rPr lang="en-US" sz="2400" i="1" smtClean="0">
                                            <a:latin typeface="Cambria Math" charset="0"/>
                                          </a:rPr>
                                        </m:ctrlPr>
                                      </m:sSubPr>
                                      <m:e>
                                        <m:r>
                                          <a:rPr lang="en-US" sz="2400" b="0" i="1" smtClean="0">
                                            <a:latin typeface="Cambria Math" charset="0"/>
                                          </a:rPr>
                                          <m:t>𝑙𝑖𝑛𝑘</m:t>
                                        </m:r>
                                      </m:e>
                                      <m:sub>
                                        <m:r>
                                          <a:rPr lang="en-US" sz="2400" b="0" i="0" smtClean="0">
                                            <a:latin typeface="Cambria Math" charset="0"/>
                                          </a:rPr>
                                          <m:t>4</m:t>
                                        </m:r>
                                      </m:sub>
                                    </m:sSub>
                                  </m:sub>
                                </m:sSub>
                              </m:oMath>
                            </m:oMathPara>
                          </a14:m>
                          <a:endParaRPr lang="en-US" sz="2400" dirty="0"/>
                        </a:p>
                      </a:txBody>
                      <a:tcPr/>
                    </a:tc>
                    <a:tc>
                      <a:txBody>
                        <a:bodyPr/>
                        <a:lstStyle/>
                        <a:p>
                          <a:pPr algn="ctr"/>
                          <a:r>
                            <a:rPr lang="en-US" sz="2000" dirty="0" smtClean="0"/>
                            <a:t>0.8295</a:t>
                          </a:r>
                          <a:endParaRPr lang="en-US" sz="2000" dirty="0"/>
                        </a:p>
                      </a:txBody>
                      <a:tcPr/>
                    </a:tc>
                    <a:tc>
                      <a:txBody>
                        <a:bodyPr/>
                        <a:lstStyle/>
                        <a:p>
                          <a:pPr algn="ctr"/>
                          <a:r>
                            <a:rPr lang="en-US" sz="2000" dirty="0" smtClean="0"/>
                            <a:t>0.8959</a:t>
                          </a:r>
                          <a:endParaRPr lang="en-US" sz="2000" dirty="0"/>
                        </a:p>
                      </a:txBody>
                      <a:tcPr/>
                    </a:tc>
                    <a:tc>
                      <a:txBody>
                        <a:bodyPr/>
                        <a:lstStyle/>
                        <a:p>
                          <a:pPr algn="ctr"/>
                          <a:r>
                            <a:rPr lang="en-US" sz="2000" dirty="0" smtClean="0"/>
                            <a:t>+0.0664</a:t>
                          </a:r>
                          <a:endParaRPr lang="en-US" sz="2000" dirty="0"/>
                        </a:p>
                      </a:txBody>
                      <a:tcPr/>
                    </a:tc>
                  </a:tr>
                </a:tbl>
              </a:graphicData>
            </a:graphic>
          </p:graphicFrame>
        </mc:Choice>
        <mc:Fallback>
          <p:graphicFrame>
            <p:nvGraphicFramePr>
              <p:cNvPr id="102" name="Table 101"/>
              <p:cNvGraphicFramePr>
                <a:graphicFrameLocks noGrp="1"/>
              </p:cNvGraphicFramePr>
              <p:nvPr>
                <p:extLst>
                  <p:ext uri="{D42A27DB-BD31-4B8C-83A1-F6EECF244321}">
                    <p14:modId xmlns:p14="http://schemas.microsoft.com/office/powerpoint/2010/main" val="268254077"/>
                  </p:ext>
                </p:extLst>
              </p:nvPr>
            </p:nvGraphicFramePr>
            <p:xfrm>
              <a:off x="10116616" y="64802"/>
              <a:ext cx="5082860" cy="3802086"/>
            </p:xfrm>
            <a:graphic>
              <a:graphicData uri="http://schemas.openxmlformats.org/drawingml/2006/table">
                <a:tbl>
                  <a:tblPr firstRow="1" bandRow="1">
                    <a:tableStyleId>{5940675A-B579-460E-94D1-54222C63F5DA}</a:tableStyleId>
                  </a:tblPr>
                  <a:tblGrid>
                    <a:gridCol w="1152128"/>
                    <a:gridCol w="1368152"/>
                    <a:gridCol w="1296144"/>
                    <a:gridCol w="1266436"/>
                  </a:tblGrid>
                  <a:tr h="557010">
                    <a:tc>
                      <a:txBody>
                        <a:bodyPr/>
                        <a:lstStyle/>
                        <a:p>
                          <a:pPr algn="ctr"/>
                          <a:endParaRPr lang="en-US" dirty="0"/>
                        </a:p>
                      </a:txBody>
                      <a:tcPr/>
                    </a:tc>
                    <a:tc>
                      <a:txBody>
                        <a:bodyPr/>
                        <a:lstStyle/>
                        <a:p>
                          <a:endParaRPr lang="en-US"/>
                        </a:p>
                      </a:txBody>
                      <a:tcPr>
                        <a:blipFill rotWithShape="0">
                          <a:blip r:embed="rId5"/>
                          <a:stretch>
                            <a:fillRect l="-84444" t="-7609" r="-188000" b="-581522"/>
                          </a:stretch>
                        </a:blipFill>
                      </a:tcPr>
                    </a:tc>
                    <a:tc>
                      <a:txBody>
                        <a:bodyPr/>
                        <a:lstStyle/>
                        <a:p>
                          <a:endParaRPr lang="en-US"/>
                        </a:p>
                      </a:txBody>
                      <a:tcPr>
                        <a:blipFill rotWithShape="0">
                          <a:blip r:embed="rId5"/>
                          <a:stretch>
                            <a:fillRect l="-194836" t="-7609" r="-98592" b="-581522"/>
                          </a:stretch>
                        </a:blipFill>
                      </a:tcPr>
                    </a:tc>
                    <a:tc>
                      <a:txBody>
                        <a:bodyPr/>
                        <a:lstStyle/>
                        <a:p>
                          <a:pPr algn="ctr"/>
                          <a:r>
                            <a:rPr lang="en-US" sz="2000" dirty="0" smtClean="0"/>
                            <a:t>𝚫Q</a:t>
                          </a:r>
                          <a:endParaRPr lang="en-US" sz="2000" dirty="0"/>
                        </a:p>
                      </a:txBody>
                      <a:tcPr/>
                    </a:tc>
                  </a:tr>
                  <a:tr h="540846">
                    <a:tc>
                      <a:txBody>
                        <a:bodyPr/>
                        <a:lstStyle/>
                        <a:p>
                          <a:endParaRPr lang="en-US"/>
                        </a:p>
                      </a:txBody>
                      <a:tcPr>
                        <a:blipFill rotWithShape="0">
                          <a:blip r:embed="rId5"/>
                          <a:stretch>
                            <a:fillRect l="-529" t="-112500" r="-342857" b="-507955"/>
                          </a:stretch>
                        </a:blipFill>
                      </a:tcPr>
                    </a:tc>
                    <a:tc>
                      <a:txBody>
                        <a:bodyPr/>
                        <a:lstStyle/>
                        <a:p>
                          <a:pPr algn="ctr"/>
                          <a:r>
                            <a:rPr lang="en-US" sz="2000" dirty="0" smtClean="0"/>
                            <a:t>0.6679</a:t>
                          </a:r>
                          <a:endParaRPr lang="en-US" sz="2000" dirty="0"/>
                        </a:p>
                      </a:txBody>
                      <a:tcPr/>
                    </a:tc>
                    <a:tc>
                      <a:txBody>
                        <a:bodyPr/>
                        <a:lstStyle/>
                        <a:p>
                          <a:pPr algn="ctr"/>
                          <a:r>
                            <a:rPr lang="en-US" sz="2000" dirty="0" smtClean="0"/>
                            <a:t>0.8143</a:t>
                          </a:r>
                          <a:endParaRPr lang="en-US" sz="2000" dirty="0"/>
                        </a:p>
                      </a:txBody>
                      <a:tcPr/>
                    </a:tc>
                    <a:tc>
                      <a:txBody>
                        <a:bodyPr/>
                        <a:lstStyle/>
                        <a:p>
                          <a:pPr algn="ctr"/>
                          <a:r>
                            <a:rPr lang="en-US" sz="2000" dirty="0" smtClean="0"/>
                            <a:t>+0.1467</a:t>
                          </a:r>
                          <a:endParaRPr lang="en-US" sz="2000" dirty="0"/>
                        </a:p>
                      </a:txBody>
                      <a:tcPr/>
                    </a:tc>
                  </a:tr>
                  <a:tr h="540846">
                    <a:tc>
                      <a:txBody>
                        <a:bodyPr/>
                        <a:lstStyle/>
                        <a:p>
                          <a:endParaRPr lang="en-US"/>
                        </a:p>
                      </a:txBody>
                      <a:tcPr>
                        <a:blipFill rotWithShape="0">
                          <a:blip r:embed="rId5"/>
                          <a:stretch>
                            <a:fillRect l="-529" t="-210112" r="-342857" b="-402247"/>
                          </a:stretch>
                        </a:blipFill>
                      </a:tcPr>
                    </a:tc>
                    <a:tc>
                      <a:txBody>
                        <a:bodyPr/>
                        <a:lstStyle/>
                        <a:p>
                          <a:pPr algn="ctr"/>
                          <a:r>
                            <a:rPr lang="en-US" sz="2000" dirty="0" smtClean="0"/>
                            <a:t>0.4949</a:t>
                          </a:r>
                          <a:endParaRPr lang="en-US" sz="2000" dirty="0"/>
                        </a:p>
                      </a:txBody>
                      <a:tcPr/>
                    </a:tc>
                    <a:tc>
                      <a:txBody>
                        <a:bodyPr/>
                        <a:lstStyle/>
                        <a:p>
                          <a:pPr algn="ctr"/>
                          <a:r>
                            <a:rPr lang="en-US" sz="2000" dirty="0" smtClean="0"/>
                            <a:t>0.4915</a:t>
                          </a:r>
                          <a:endParaRPr lang="en-US" sz="2000" dirty="0"/>
                        </a:p>
                      </a:txBody>
                      <a:tcPr/>
                    </a:tc>
                    <a:tc>
                      <a:txBody>
                        <a:bodyPr/>
                        <a:lstStyle/>
                        <a:p>
                          <a:pPr algn="ctr"/>
                          <a:r>
                            <a:rPr lang="en-US" sz="2000" dirty="0" smtClean="0"/>
                            <a:t>-0.0034</a:t>
                          </a:r>
                          <a:endParaRPr lang="en-US" sz="2000" dirty="0"/>
                        </a:p>
                      </a:txBody>
                      <a:tcPr/>
                    </a:tc>
                  </a:tr>
                  <a:tr h="540846">
                    <a:tc>
                      <a:txBody>
                        <a:bodyPr/>
                        <a:lstStyle/>
                        <a:p>
                          <a:endParaRPr lang="en-US"/>
                        </a:p>
                      </a:txBody>
                      <a:tcPr>
                        <a:blipFill rotWithShape="0">
                          <a:blip r:embed="rId5"/>
                          <a:stretch>
                            <a:fillRect l="-529" t="-310112" r="-342857" b="-302247"/>
                          </a:stretch>
                        </a:blipFill>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r>
                  <a:tr h="540846">
                    <a:tc>
                      <a:txBody>
                        <a:bodyPr/>
                        <a:lstStyle/>
                        <a:p>
                          <a:endParaRPr lang="en-US"/>
                        </a:p>
                      </a:txBody>
                      <a:tcPr>
                        <a:blipFill rotWithShape="0">
                          <a:blip r:embed="rId5"/>
                          <a:stretch>
                            <a:fillRect l="-529" t="-410112" r="-342857" b="-202247"/>
                          </a:stretch>
                        </a:blipFill>
                      </a:tcPr>
                    </a:tc>
                    <a:tc>
                      <a:txBody>
                        <a:bodyPr/>
                        <a:lstStyle/>
                        <a:p>
                          <a:pPr algn="ctr"/>
                          <a:r>
                            <a:rPr lang="en-US" sz="2000" dirty="0" smtClean="0"/>
                            <a:t>0.8366</a:t>
                          </a:r>
                          <a:endParaRPr lang="en-US" sz="2000" dirty="0"/>
                        </a:p>
                      </a:txBody>
                      <a:tcPr/>
                    </a:tc>
                    <a:tc>
                      <a:txBody>
                        <a:bodyPr/>
                        <a:lstStyle/>
                        <a:p>
                          <a:pPr algn="ctr"/>
                          <a:r>
                            <a:rPr lang="en-US" sz="2000" dirty="0" smtClean="0"/>
                            <a:t>0.9399</a:t>
                          </a:r>
                          <a:endParaRPr lang="en-US" sz="2000" dirty="0"/>
                        </a:p>
                      </a:txBody>
                      <a:tcPr/>
                    </a:tc>
                    <a:tc>
                      <a:txBody>
                        <a:bodyPr/>
                        <a:lstStyle/>
                        <a:p>
                          <a:pPr algn="ctr"/>
                          <a:r>
                            <a:rPr lang="en-US" sz="2000" dirty="0" smtClean="0"/>
                            <a:t>+0.1033</a:t>
                          </a:r>
                          <a:endParaRPr lang="en-US" sz="2000" dirty="0"/>
                        </a:p>
                      </a:txBody>
                      <a:tcPr/>
                    </a:tc>
                  </a:tr>
                  <a:tr h="540846">
                    <a:tc>
                      <a:txBody>
                        <a:bodyPr/>
                        <a:lstStyle/>
                        <a:p>
                          <a:endParaRPr lang="en-US"/>
                        </a:p>
                      </a:txBody>
                      <a:tcPr>
                        <a:blipFill rotWithShape="0">
                          <a:blip r:embed="rId5"/>
                          <a:stretch>
                            <a:fillRect l="-529" t="-510112" r="-342857" b="-102247"/>
                          </a:stretch>
                        </a:blipFill>
                      </a:tcPr>
                    </a:tc>
                    <a:tc>
                      <a:txBody>
                        <a:bodyPr/>
                        <a:lstStyle/>
                        <a:p>
                          <a:pPr algn="ctr"/>
                          <a:r>
                            <a:rPr lang="en-US" sz="2000" dirty="0" smtClean="0"/>
                            <a:t>0.7865</a:t>
                          </a:r>
                          <a:endParaRPr lang="en-US" sz="2000" dirty="0"/>
                        </a:p>
                      </a:txBody>
                      <a:tcPr/>
                    </a:tc>
                    <a:tc>
                      <a:txBody>
                        <a:bodyPr/>
                        <a:lstStyle/>
                        <a:p>
                          <a:pPr algn="ctr"/>
                          <a:r>
                            <a:rPr lang="en-US" sz="2000" dirty="0" smtClean="0"/>
                            <a:t>0.8971</a:t>
                          </a:r>
                          <a:endParaRPr lang="en-US" sz="2000" dirty="0"/>
                        </a:p>
                      </a:txBody>
                      <a:tcPr/>
                    </a:tc>
                    <a:tc>
                      <a:txBody>
                        <a:bodyPr/>
                        <a:lstStyle/>
                        <a:p>
                          <a:pPr algn="ctr"/>
                          <a:r>
                            <a:rPr lang="en-US" sz="2000" dirty="0" smtClean="0"/>
                            <a:t>+0.1106</a:t>
                          </a:r>
                          <a:endParaRPr lang="en-US" sz="2000" dirty="0"/>
                        </a:p>
                      </a:txBody>
                      <a:tcPr/>
                    </a:tc>
                  </a:tr>
                  <a:tr h="540846">
                    <a:tc>
                      <a:txBody>
                        <a:bodyPr/>
                        <a:lstStyle/>
                        <a:p>
                          <a:endParaRPr lang="en-US"/>
                        </a:p>
                      </a:txBody>
                      <a:tcPr>
                        <a:blipFill rotWithShape="0">
                          <a:blip r:embed="rId5"/>
                          <a:stretch>
                            <a:fillRect l="-529" t="-610112" r="-342857" b="-2247"/>
                          </a:stretch>
                        </a:blipFill>
                      </a:tcPr>
                    </a:tc>
                    <a:tc>
                      <a:txBody>
                        <a:bodyPr/>
                        <a:lstStyle/>
                        <a:p>
                          <a:pPr algn="ctr"/>
                          <a:r>
                            <a:rPr lang="en-US" sz="2000" dirty="0" smtClean="0"/>
                            <a:t>0.8295</a:t>
                          </a:r>
                          <a:endParaRPr lang="en-US" sz="2000" dirty="0"/>
                        </a:p>
                      </a:txBody>
                      <a:tcPr/>
                    </a:tc>
                    <a:tc>
                      <a:txBody>
                        <a:bodyPr/>
                        <a:lstStyle/>
                        <a:p>
                          <a:pPr algn="ctr"/>
                          <a:r>
                            <a:rPr lang="en-US" sz="2000" dirty="0" smtClean="0"/>
                            <a:t>0.8959</a:t>
                          </a:r>
                          <a:endParaRPr lang="en-US" sz="2000" dirty="0"/>
                        </a:p>
                      </a:txBody>
                      <a:tcPr/>
                    </a:tc>
                    <a:tc>
                      <a:txBody>
                        <a:bodyPr/>
                        <a:lstStyle/>
                        <a:p>
                          <a:pPr algn="ctr"/>
                          <a:r>
                            <a:rPr lang="en-US" sz="2000" dirty="0" smtClean="0"/>
                            <a:t>+0.0664</a:t>
                          </a:r>
                          <a:endParaRPr lang="en-US" sz="2000" dirty="0"/>
                        </a:p>
                      </a:txBody>
                      <a:tcPr/>
                    </a:tc>
                  </a:tr>
                </a:tbl>
              </a:graphicData>
            </a:graphic>
          </p:graphicFrame>
        </mc:Fallback>
      </mc:AlternateContent>
      <mc:AlternateContent xmlns:mc="http://schemas.openxmlformats.org/markup-compatibility/2006">
        <mc:Choice xmlns:a14="http://schemas.microsoft.com/office/drawing/2010/main" Requires="a14">
          <p:sp>
            <p:nvSpPr>
              <p:cNvPr id="104" name="Rectangle 103"/>
              <p:cNvSpPr/>
              <p:nvPr/>
            </p:nvSpPr>
            <p:spPr>
              <a:xfrm>
                <a:off x="11758725" y="5216403"/>
                <a:ext cx="17748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NZ" dirty="0" smtClean="0">
                          <a:solidFill>
                            <a:schemeClr val="accent3">
                              <a:lumMod val="75000"/>
                            </a:schemeClr>
                          </a:solidFill>
                        </a:rPr>
                        <m:t>Con</m:t>
                      </m:r>
                      <m:r>
                        <m:rPr>
                          <m:nor/>
                        </m:rPr>
                        <a:rPr lang="en-NZ" dirty="0" smtClean="0">
                          <a:solidFill>
                            <a:schemeClr val="accent3">
                              <a:lumMod val="75000"/>
                            </a:schemeClr>
                          </a:solidFill>
                        </a:rPr>
                        <m:t>2113572083</m:t>
                      </m:r>
                    </m:oMath>
                  </m:oMathPara>
                </a14:m>
                <a:endParaRPr lang="en-NZ" dirty="0">
                  <a:solidFill>
                    <a:schemeClr val="accent3">
                      <a:lumMod val="75000"/>
                    </a:schemeClr>
                  </a:solidFill>
                </a:endParaRPr>
              </a:p>
            </p:txBody>
          </p:sp>
        </mc:Choice>
        <mc:Fallback>
          <p:sp>
            <p:nvSpPr>
              <p:cNvPr id="104" name="Rectangle 103"/>
              <p:cNvSpPr>
                <a:spLocks noRot="1" noChangeAspect="1" noMove="1" noResize="1" noEditPoints="1" noAdjustHandles="1" noChangeArrowheads="1" noChangeShapeType="1" noTextEdit="1"/>
              </p:cNvSpPr>
              <p:nvPr/>
            </p:nvSpPr>
            <p:spPr>
              <a:xfrm>
                <a:off x="11758725" y="5216403"/>
                <a:ext cx="1774845"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6" name="Rectangle 105"/>
              <p:cNvSpPr/>
              <p:nvPr/>
            </p:nvSpPr>
            <p:spPr>
              <a:xfrm>
                <a:off x="10763069" y="6188511"/>
                <a:ext cx="16578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NZ" dirty="0" smtClean="0">
                          <a:solidFill>
                            <a:schemeClr val="tx1"/>
                          </a:solidFill>
                        </a:rPr>
                        <m:t>Con</m:t>
                      </m:r>
                      <m:r>
                        <m:rPr>
                          <m:nor/>
                        </m:rPr>
                        <a:rPr lang="en-US" b="0" i="0" dirty="0" smtClean="0">
                          <a:solidFill>
                            <a:schemeClr val="tx1"/>
                          </a:solidFill>
                        </a:rPr>
                        <m:t>865430433</m:t>
                      </m:r>
                    </m:oMath>
                  </m:oMathPara>
                </a14:m>
                <a:endParaRPr lang="en-NZ" dirty="0">
                  <a:solidFill>
                    <a:schemeClr val="tx1"/>
                  </a:solidFill>
                </a:endParaRPr>
              </a:p>
            </p:txBody>
          </p:sp>
        </mc:Choice>
        <mc:Fallback>
          <p:sp>
            <p:nvSpPr>
              <p:cNvPr id="106" name="Rectangle 105"/>
              <p:cNvSpPr>
                <a:spLocks noRot="1" noChangeAspect="1" noMove="1" noResize="1" noEditPoints="1" noAdjustHandles="1" noChangeArrowheads="1" noChangeShapeType="1" noTextEdit="1"/>
              </p:cNvSpPr>
              <p:nvPr/>
            </p:nvSpPr>
            <p:spPr>
              <a:xfrm>
                <a:off x="10763069" y="6188511"/>
                <a:ext cx="1657826"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7" name="Rectangle 106"/>
              <p:cNvSpPr/>
              <p:nvPr/>
            </p:nvSpPr>
            <p:spPr>
              <a:xfrm>
                <a:off x="12950606" y="6188511"/>
                <a:ext cx="16578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NZ" dirty="0" smtClean="0">
                          <a:solidFill>
                            <a:schemeClr val="tx1"/>
                          </a:solidFill>
                        </a:rPr>
                        <m:t>Con</m:t>
                      </m:r>
                      <m:r>
                        <m:rPr>
                          <m:nor/>
                        </m:rPr>
                        <a:rPr lang="en-US" b="0" i="0" dirty="0" smtClean="0">
                          <a:solidFill>
                            <a:schemeClr val="tx1"/>
                          </a:solidFill>
                        </a:rPr>
                        <m:t>933224122</m:t>
                      </m:r>
                    </m:oMath>
                  </m:oMathPara>
                </a14:m>
                <a:endParaRPr lang="en-NZ" dirty="0">
                  <a:solidFill>
                    <a:schemeClr val="tx1"/>
                  </a:solidFill>
                </a:endParaRPr>
              </a:p>
            </p:txBody>
          </p:sp>
        </mc:Choice>
        <mc:Fallback>
          <p:sp>
            <p:nvSpPr>
              <p:cNvPr id="107" name="Rectangle 106"/>
              <p:cNvSpPr>
                <a:spLocks noRot="1" noChangeAspect="1" noMove="1" noResize="1" noEditPoints="1" noAdjustHandles="1" noChangeArrowheads="1" noChangeShapeType="1" noTextEdit="1"/>
              </p:cNvSpPr>
              <p:nvPr/>
            </p:nvSpPr>
            <p:spPr>
              <a:xfrm>
                <a:off x="12950606" y="6188511"/>
                <a:ext cx="1657826"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8" name="Rectangle 107"/>
              <p:cNvSpPr/>
              <p:nvPr/>
            </p:nvSpPr>
            <p:spPr>
              <a:xfrm>
                <a:off x="10454300" y="7160619"/>
                <a:ext cx="16578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NZ" dirty="0" smtClean="0">
                          <a:solidFill>
                            <a:srgbClr val="FF0000"/>
                          </a:solidFill>
                        </a:rPr>
                        <m:t>Con</m:t>
                      </m:r>
                      <m:r>
                        <m:rPr>
                          <m:nor/>
                        </m:rPr>
                        <a:rPr lang="en-US" b="0" i="0" dirty="0" smtClean="0">
                          <a:solidFill>
                            <a:srgbClr val="FF0000"/>
                          </a:solidFill>
                        </a:rPr>
                        <m:t>103314376</m:t>
                      </m:r>
                    </m:oMath>
                  </m:oMathPara>
                </a14:m>
                <a:endParaRPr lang="en-NZ" dirty="0">
                  <a:solidFill>
                    <a:srgbClr val="FF0000"/>
                  </a:solidFill>
                </a:endParaRPr>
              </a:p>
            </p:txBody>
          </p:sp>
        </mc:Choice>
        <mc:Fallback>
          <p:sp>
            <p:nvSpPr>
              <p:cNvPr id="108" name="Rectangle 107"/>
              <p:cNvSpPr>
                <a:spLocks noRot="1" noChangeAspect="1" noMove="1" noResize="1" noEditPoints="1" noAdjustHandles="1" noChangeArrowheads="1" noChangeShapeType="1" noTextEdit="1"/>
              </p:cNvSpPr>
              <p:nvPr/>
            </p:nvSpPr>
            <p:spPr>
              <a:xfrm>
                <a:off x="10454300" y="7160619"/>
                <a:ext cx="1657826"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9" name="Rectangle 108"/>
              <p:cNvSpPr/>
              <p:nvPr/>
            </p:nvSpPr>
            <p:spPr>
              <a:xfrm>
                <a:off x="12950606" y="7061899"/>
                <a:ext cx="17748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NZ" dirty="0" smtClean="0">
                          <a:solidFill>
                            <a:schemeClr val="tx1"/>
                          </a:solidFill>
                        </a:rPr>
                        <m:t>Con</m:t>
                      </m:r>
                      <m:r>
                        <m:rPr>
                          <m:nor/>
                        </m:rPr>
                        <a:rPr lang="en-US" b="0" i="0" dirty="0" smtClean="0">
                          <a:solidFill>
                            <a:schemeClr val="tx1"/>
                          </a:solidFill>
                        </a:rPr>
                        <m:t>1277108237</m:t>
                      </m:r>
                    </m:oMath>
                  </m:oMathPara>
                </a14:m>
                <a:endParaRPr lang="en-NZ" dirty="0">
                  <a:solidFill>
                    <a:schemeClr val="tx1"/>
                  </a:solidFill>
                </a:endParaRPr>
              </a:p>
            </p:txBody>
          </p:sp>
        </mc:Choice>
        <mc:Fallback>
          <p:sp>
            <p:nvSpPr>
              <p:cNvPr id="109" name="Rectangle 108"/>
              <p:cNvSpPr>
                <a:spLocks noRot="1" noChangeAspect="1" noMove="1" noResize="1" noEditPoints="1" noAdjustHandles="1" noChangeArrowheads="1" noChangeShapeType="1" noTextEdit="1"/>
              </p:cNvSpPr>
              <p:nvPr/>
            </p:nvSpPr>
            <p:spPr>
              <a:xfrm>
                <a:off x="12950606" y="7061899"/>
                <a:ext cx="1774845" cy="36933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1" name="Rectangle 110"/>
              <p:cNvSpPr/>
              <p:nvPr/>
            </p:nvSpPr>
            <p:spPr>
              <a:xfrm>
                <a:off x="12977055" y="7935287"/>
                <a:ext cx="1721946" cy="369332"/>
              </a:xfrm>
              <a:prstGeom prst="rect">
                <a:avLst/>
              </a:prstGeom>
            </p:spPr>
            <p:txBody>
              <a:bodyPr wrap="none">
                <a:spAutoFit/>
              </a:bodyPr>
              <a:lstStyle/>
              <a:p>
                <a14:m>
                  <m:oMath xmlns:m="http://schemas.openxmlformats.org/officeDocument/2006/math">
                    <m:r>
                      <m:rPr>
                        <m:nor/>
                      </m:rPr>
                      <a:rPr lang="en-NZ" dirty="0" smtClean="0">
                        <a:solidFill>
                          <a:srgbClr val="374ADD"/>
                        </a:solidFill>
                      </a:rPr>
                      <m:t>Con</m:t>
                    </m:r>
                    <m:r>
                      <m:rPr>
                        <m:nor/>
                      </m:rPr>
                      <a:rPr lang="en-NZ" dirty="0" smtClean="0">
                        <a:solidFill>
                          <a:srgbClr val="374ADD"/>
                        </a:solidFill>
                      </a:rPr>
                      <m:t>2</m:t>
                    </m:r>
                    <m:r>
                      <m:rPr>
                        <m:nor/>
                      </m:rPr>
                      <a:rPr lang="en-US" b="0" i="0" dirty="0" smtClean="0">
                        <a:solidFill>
                          <a:srgbClr val="374ADD"/>
                        </a:solidFill>
                      </a:rPr>
                      <m:t>037585</m:t>
                    </m:r>
                  </m:oMath>
                </a14:m>
                <a:r>
                  <a:rPr lang="en-NZ" dirty="0" smtClean="0">
                    <a:solidFill>
                      <a:srgbClr val="374ADD"/>
                    </a:solidFill>
                  </a:rPr>
                  <a:t>750</a:t>
                </a:r>
                <a:endParaRPr lang="en-NZ" dirty="0">
                  <a:solidFill>
                    <a:srgbClr val="374ADD"/>
                  </a:solidFill>
                </a:endParaRPr>
              </a:p>
            </p:txBody>
          </p:sp>
        </mc:Choice>
        <mc:Fallback>
          <p:sp>
            <p:nvSpPr>
              <p:cNvPr id="111" name="Rectangle 110"/>
              <p:cNvSpPr>
                <a:spLocks noRot="1" noChangeAspect="1" noMove="1" noResize="1" noEditPoints="1" noAdjustHandles="1" noChangeArrowheads="1" noChangeShapeType="1" noTextEdit="1"/>
              </p:cNvSpPr>
              <p:nvPr/>
            </p:nvSpPr>
            <p:spPr>
              <a:xfrm>
                <a:off x="12977055" y="7935287"/>
                <a:ext cx="1721946" cy="369332"/>
              </a:xfrm>
              <a:prstGeom prst="rect">
                <a:avLst/>
              </a:prstGeom>
              <a:blipFill rotWithShape="0">
                <a:blip r:embed="rId11"/>
                <a:stretch>
                  <a:fillRect t="-10000" r="-2128"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5" name="Rectangle 114"/>
              <p:cNvSpPr/>
              <p:nvPr/>
            </p:nvSpPr>
            <p:spPr>
              <a:xfrm>
                <a:off x="11758725" y="4051554"/>
                <a:ext cx="17748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NZ" dirty="0" smtClean="0">
                          <a:solidFill>
                            <a:schemeClr val="tx1"/>
                          </a:solidFill>
                        </a:rPr>
                        <m:t>Con</m:t>
                      </m:r>
                      <m:r>
                        <m:rPr>
                          <m:nor/>
                        </m:rPr>
                        <a:rPr lang="en-US" b="0" i="0" dirty="0" smtClean="0">
                          <a:solidFill>
                            <a:schemeClr val="tx1"/>
                          </a:solidFill>
                        </a:rPr>
                        <m:t>1140910860</m:t>
                      </m:r>
                    </m:oMath>
                  </m:oMathPara>
                </a14:m>
                <a:endParaRPr lang="en-NZ" dirty="0">
                  <a:solidFill>
                    <a:schemeClr val="tx1"/>
                  </a:solidFill>
                </a:endParaRPr>
              </a:p>
            </p:txBody>
          </p:sp>
        </mc:Choice>
        <mc:Fallback>
          <p:sp>
            <p:nvSpPr>
              <p:cNvPr id="115" name="Rectangle 114"/>
              <p:cNvSpPr>
                <a:spLocks noRot="1" noChangeAspect="1" noMove="1" noResize="1" noEditPoints="1" noAdjustHandles="1" noChangeArrowheads="1" noChangeShapeType="1" noTextEdit="1"/>
              </p:cNvSpPr>
              <p:nvPr/>
            </p:nvSpPr>
            <p:spPr>
              <a:xfrm>
                <a:off x="11758725" y="4051554"/>
                <a:ext cx="1774845" cy="369332"/>
              </a:xfrm>
              <a:prstGeom prst="rect">
                <a:avLst/>
              </a:prstGeom>
              <a:blipFill rotWithShape="0">
                <a:blip r:embed="rId12"/>
                <a:stretch>
                  <a:fillRect/>
                </a:stretch>
              </a:blipFill>
            </p:spPr>
            <p:txBody>
              <a:bodyPr/>
              <a:lstStyle/>
              <a:p>
                <a:r>
                  <a:rPr lang="en-US">
                    <a:noFill/>
                  </a:rPr>
                  <a:t> </a:t>
                </a:r>
              </a:p>
            </p:txBody>
          </p:sp>
        </mc:Fallback>
      </mc:AlternateContent>
      <p:sp>
        <p:nvSpPr>
          <p:cNvPr id="117" name="Oval 116"/>
          <p:cNvSpPr/>
          <p:nvPr/>
        </p:nvSpPr>
        <p:spPr>
          <a:xfrm>
            <a:off x="12636441" y="4568331"/>
            <a:ext cx="4572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19" name="Oval 118"/>
          <p:cNvSpPr/>
          <p:nvPr/>
        </p:nvSpPr>
        <p:spPr>
          <a:xfrm>
            <a:off x="12635277" y="4761495"/>
            <a:ext cx="4572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21" name="Oval 120"/>
          <p:cNvSpPr/>
          <p:nvPr/>
        </p:nvSpPr>
        <p:spPr>
          <a:xfrm>
            <a:off x="12635277" y="4946587"/>
            <a:ext cx="4572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cxnSp>
        <p:nvCxnSpPr>
          <p:cNvPr id="123" name="Straight Connector 122"/>
          <p:cNvCxnSpPr>
            <a:endCxn id="106" idx="0"/>
          </p:cNvCxnSpPr>
          <p:nvPr/>
        </p:nvCxnSpPr>
        <p:spPr>
          <a:xfrm flipH="1">
            <a:off x="11591982" y="5567881"/>
            <a:ext cx="1048829" cy="6206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30" idx="2"/>
            <a:endCxn id="132" idx="0"/>
          </p:cNvCxnSpPr>
          <p:nvPr/>
        </p:nvCxnSpPr>
        <p:spPr>
          <a:xfrm flipH="1">
            <a:off x="11283213" y="6557843"/>
            <a:ext cx="308769" cy="602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31" idx="2"/>
            <a:endCxn id="133" idx="0"/>
          </p:cNvCxnSpPr>
          <p:nvPr/>
        </p:nvCxnSpPr>
        <p:spPr>
          <a:xfrm>
            <a:off x="13779519" y="6557843"/>
            <a:ext cx="5851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33" idx="2"/>
            <a:endCxn id="134" idx="0"/>
          </p:cNvCxnSpPr>
          <p:nvPr/>
        </p:nvCxnSpPr>
        <p:spPr>
          <a:xfrm flipH="1">
            <a:off x="13838028" y="7431231"/>
            <a:ext cx="1"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8" name="Rectangle 127"/>
              <p:cNvSpPr/>
              <p:nvPr/>
            </p:nvSpPr>
            <p:spPr>
              <a:xfrm>
                <a:off x="9981955" y="8032866"/>
                <a:ext cx="20133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0" i="1" smtClean="0">
                          <a:solidFill>
                            <a:srgbClr val="FF0000"/>
                          </a:solidFill>
                          <a:latin typeface="Cambria Math" charset="0"/>
                        </a:rPr>
                        <m:t>𝑆</m:t>
                      </m:r>
                      <m:r>
                        <a:rPr lang="en-AU" b="0" i="1" smtClean="0">
                          <a:solidFill>
                            <a:srgbClr val="FF0000"/>
                          </a:solidFill>
                          <a:latin typeface="Cambria Math" charset="0"/>
                        </a:rPr>
                        <m:t>: </m:t>
                      </m:r>
                      <m:r>
                        <a:rPr lang="en-US" b="0" i="1" smtClean="0">
                          <a:solidFill>
                            <a:srgbClr val="FF0000"/>
                          </a:solidFill>
                          <a:latin typeface="Cambria Math" charset="0"/>
                        </a:rPr>
                        <m:t>𝑆𝑒𝑟</m:t>
                      </m:r>
                      <m:r>
                        <a:rPr lang="en-US" i="1">
                          <a:solidFill>
                            <a:srgbClr val="FF0000"/>
                          </a:solidFill>
                          <a:latin typeface="Cambria Math" charset="0"/>
                        </a:rPr>
                        <m:t>947554374</m:t>
                      </m:r>
                    </m:oMath>
                  </m:oMathPara>
                </a14:m>
                <a:endParaRPr lang="en-NZ" dirty="0">
                  <a:solidFill>
                    <a:srgbClr val="FF0000"/>
                  </a:solidFill>
                </a:endParaRPr>
              </a:p>
            </p:txBody>
          </p:sp>
        </mc:Choice>
        <mc:Fallback>
          <p:sp>
            <p:nvSpPr>
              <p:cNvPr id="128" name="Rectangle 127"/>
              <p:cNvSpPr>
                <a:spLocks noRot="1" noChangeAspect="1" noMove="1" noResize="1" noEditPoints="1" noAdjustHandles="1" noChangeArrowheads="1" noChangeShapeType="1" noTextEdit="1"/>
              </p:cNvSpPr>
              <p:nvPr/>
            </p:nvSpPr>
            <p:spPr>
              <a:xfrm>
                <a:off x="9981955" y="8032866"/>
                <a:ext cx="2013372" cy="369332"/>
              </a:xfrm>
              <a:prstGeom prst="rect">
                <a:avLst/>
              </a:prstGeom>
              <a:blipFill rotWithShape="0">
                <a:blip r:embed="rId13"/>
                <a:stretch>
                  <a:fillRect t="-98333" b="-1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0" name="Rectangle 129"/>
              <p:cNvSpPr/>
              <p:nvPr/>
            </p:nvSpPr>
            <p:spPr>
              <a:xfrm>
                <a:off x="9947011" y="7750621"/>
                <a:ext cx="21410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charset="0"/>
                            </a:rPr>
                          </m:ctrlPr>
                        </m:sSubPr>
                        <m:e>
                          <m:r>
                            <a:rPr lang="en-AU" b="0" i="1" smtClean="0">
                              <a:solidFill>
                                <a:srgbClr val="FF0000"/>
                              </a:solidFill>
                              <a:latin typeface="Cambria Math" charset="0"/>
                            </a:rPr>
                            <m:t>𝑂</m:t>
                          </m:r>
                        </m:e>
                        <m:sub>
                          <m:r>
                            <a:rPr lang="en-AU" b="0" i="1" smtClean="0">
                              <a:solidFill>
                                <a:srgbClr val="FF0000"/>
                              </a:solidFill>
                              <a:latin typeface="Cambria Math" charset="0"/>
                            </a:rPr>
                            <m:t>𝑠</m:t>
                          </m:r>
                        </m:sub>
                      </m:sSub>
                      <m:r>
                        <a:rPr lang="en-US" b="0" i="1" smtClean="0">
                          <a:solidFill>
                            <a:srgbClr val="FF0000"/>
                          </a:solidFill>
                          <a:latin typeface="Cambria Math" charset="0"/>
                        </a:rPr>
                        <m:t>:</m:t>
                      </m:r>
                      <m:r>
                        <a:rPr lang="en-US" b="0" i="1" smtClean="0">
                          <a:solidFill>
                            <a:srgbClr val="FF0000"/>
                          </a:solidFill>
                          <a:latin typeface="Cambria Math" charset="0"/>
                        </a:rPr>
                        <m:t>𝐼𝑛𝑠𝑡</m:t>
                      </m:r>
                      <m:r>
                        <a:rPr lang="en-US" b="0" i="1" smtClean="0">
                          <a:solidFill>
                            <a:srgbClr val="FF0000"/>
                          </a:solidFill>
                          <a:latin typeface="Cambria Math" charset="0"/>
                        </a:rPr>
                        <m:t>795998200</m:t>
                      </m:r>
                    </m:oMath>
                  </m:oMathPara>
                </a14:m>
                <a:endParaRPr lang="en-NZ" dirty="0">
                  <a:solidFill>
                    <a:srgbClr val="FF0000"/>
                  </a:solidFill>
                </a:endParaRPr>
              </a:p>
            </p:txBody>
          </p:sp>
        </mc:Choice>
        <mc:Fallback>
          <p:sp>
            <p:nvSpPr>
              <p:cNvPr id="130" name="Rectangle 129"/>
              <p:cNvSpPr>
                <a:spLocks noRot="1" noChangeAspect="1" noMove="1" noResize="1" noEditPoints="1" noAdjustHandles="1" noChangeArrowheads="1" noChangeShapeType="1" noTextEdit="1"/>
              </p:cNvSpPr>
              <p:nvPr/>
            </p:nvSpPr>
            <p:spPr>
              <a:xfrm>
                <a:off x="9947011" y="7750621"/>
                <a:ext cx="2141099" cy="369332"/>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1" name="Rectangle 130"/>
              <p:cNvSpPr/>
              <p:nvPr/>
            </p:nvSpPr>
            <p:spPr>
              <a:xfrm>
                <a:off x="13355357" y="8594675"/>
                <a:ext cx="22853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374ADD"/>
                              </a:solidFill>
                              <a:latin typeface="Cambria Math" charset="0"/>
                            </a:rPr>
                          </m:ctrlPr>
                        </m:sSubPr>
                        <m:e>
                          <m:r>
                            <a:rPr lang="en-AU" b="0" i="1" smtClean="0">
                              <a:solidFill>
                                <a:srgbClr val="374ADD"/>
                              </a:solidFill>
                              <a:latin typeface="Cambria Math" charset="0"/>
                            </a:rPr>
                            <m:t>𝑂</m:t>
                          </m:r>
                        </m:e>
                        <m:sub>
                          <m:r>
                            <a:rPr lang="en-AU" b="0" i="1" smtClean="0">
                              <a:solidFill>
                                <a:srgbClr val="374ADD"/>
                              </a:solidFill>
                              <a:latin typeface="Cambria Math" charset="0"/>
                            </a:rPr>
                            <m:t>𝑠</m:t>
                          </m:r>
                          <m:r>
                            <a:rPr lang="en-AU" b="0" i="1" smtClean="0">
                              <a:solidFill>
                                <a:srgbClr val="374ADD"/>
                              </a:solidFill>
                              <a:latin typeface="Cambria Math" charset="0"/>
                            </a:rPr>
                            <m:t>:</m:t>
                          </m:r>
                        </m:sub>
                      </m:sSub>
                      <m:r>
                        <a:rPr lang="en-AU" b="0" i="1" smtClean="0">
                          <a:solidFill>
                            <a:srgbClr val="374ADD"/>
                          </a:solidFill>
                          <a:latin typeface="Cambria Math" charset="0"/>
                        </a:rPr>
                        <m:t>:</m:t>
                      </m:r>
                      <m:r>
                        <a:rPr lang="en-US" b="0" i="1" smtClean="0">
                          <a:solidFill>
                            <a:srgbClr val="374ADD"/>
                          </a:solidFill>
                          <a:latin typeface="Cambria Math" charset="0"/>
                        </a:rPr>
                        <m:t>𝐼𝑛𝑠𝑡</m:t>
                      </m:r>
                      <m:r>
                        <a:rPr lang="en-US" b="0" i="1" smtClean="0">
                          <a:solidFill>
                            <a:srgbClr val="374ADD"/>
                          </a:solidFill>
                          <a:latin typeface="Cambria Math" charset="0"/>
                        </a:rPr>
                        <m:t>582785907</m:t>
                      </m:r>
                    </m:oMath>
                  </m:oMathPara>
                </a14:m>
                <a:endParaRPr lang="en-NZ" dirty="0">
                  <a:solidFill>
                    <a:srgbClr val="374ADD"/>
                  </a:solidFill>
                </a:endParaRPr>
              </a:p>
            </p:txBody>
          </p:sp>
        </mc:Choice>
        <mc:Fallback>
          <p:sp>
            <p:nvSpPr>
              <p:cNvPr id="131" name="Rectangle 130"/>
              <p:cNvSpPr>
                <a:spLocks noRot="1" noChangeAspect="1" noMove="1" noResize="1" noEditPoints="1" noAdjustHandles="1" noChangeArrowheads="1" noChangeShapeType="1" noTextEdit="1"/>
              </p:cNvSpPr>
              <p:nvPr/>
            </p:nvSpPr>
            <p:spPr>
              <a:xfrm>
                <a:off x="13355357" y="8594675"/>
                <a:ext cx="2285369" cy="369332"/>
              </a:xfrm>
              <a:prstGeom prst="rect">
                <a:avLst/>
              </a:prstGeom>
              <a:blipFill rotWithShape="0">
                <a:blip r:embed="rId15"/>
                <a:stretch>
                  <a:fillRect/>
                </a:stretch>
              </a:blipFill>
            </p:spPr>
            <p:txBody>
              <a:bodyPr/>
              <a:lstStyle/>
              <a:p>
                <a:r>
                  <a:rPr lang="en-US">
                    <a:noFill/>
                  </a:rPr>
                  <a:t> </a:t>
                </a:r>
              </a:p>
            </p:txBody>
          </p:sp>
        </mc:Fallback>
      </mc:AlternateContent>
      <p:cxnSp>
        <p:nvCxnSpPr>
          <p:cNvPr id="132" name="Straight Arrow Connector 131"/>
          <p:cNvCxnSpPr>
            <a:endCxn id="132" idx="2"/>
          </p:cNvCxnSpPr>
          <p:nvPr/>
        </p:nvCxnSpPr>
        <p:spPr>
          <a:xfrm flipV="1">
            <a:off x="10983128" y="7529951"/>
            <a:ext cx="300085" cy="220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endCxn id="134" idx="2"/>
          </p:cNvCxnSpPr>
          <p:nvPr/>
        </p:nvCxnSpPr>
        <p:spPr>
          <a:xfrm flipH="1" flipV="1">
            <a:off x="13838028" y="8304619"/>
            <a:ext cx="553446" cy="290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4" name="Rectangle 133"/>
              <p:cNvSpPr/>
              <p:nvPr/>
            </p:nvSpPr>
            <p:spPr>
              <a:xfrm>
                <a:off x="13212833" y="5634513"/>
                <a:ext cx="21127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3">
                                  <a:lumMod val="75000"/>
                                </a:schemeClr>
                              </a:solidFill>
                              <a:latin typeface="Cambria Math" charset="0"/>
                            </a:rPr>
                          </m:ctrlPr>
                        </m:sSubPr>
                        <m:e>
                          <m:r>
                            <a:rPr lang="en-US" b="0" i="1" smtClean="0">
                              <a:solidFill>
                                <a:schemeClr val="accent3">
                                  <a:lumMod val="75000"/>
                                </a:schemeClr>
                              </a:solidFill>
                              <a:latin typeface="Cambria Math" charset="0"/>
                            </a:rPr>
                            <m:t>𝐼</m:t>
                          </m:r>
                        </m:e>
                        <m:sub>
                          <m:r>
                            <a:rPr lang="en-US" b="0" i="1" smtClean="0">
                              <a:solidFill>
                                <a:schemeClr val="accent3">
                                  <a:lumMod val="75000"/>
                                </a:schemeClr>
                              </a:solidFill>
                              <a:latin typeface="Cambria Math" charset="0"/>
                            </a:rPr>
                            <m:t>𝑠</m:t>
                          </m:r>
                        </m:sub>
                      </m:sSub>
                      <m:r>
                        <a:rPr lang="en-US" b="0" i="1" smtClean="0">
                          <a:solidFill>
                            <a:schemeClr val="accent3">
                              <a:lumMod val="75000"/>
                            </a:schemeClr>
                          </a:solidFill>
                          <a:latin typeface="Cambria Math" charset="0"/>
                        </a:rPr>
                        <m:t>:</m:t>
                      </m:r>
                      <m:r>
                        <a:rPr lang="en-US" b="0" i="1" smtClean="0">
                          <a:solidFill>
                            <a:schemeClr val="accent3">
                              <a:lumMod val="75000"/>
                            </a:schemeClr>
                          </a:solidFill>
                          <a:latin typeface="Cambria Math" charset="0"/>
                        </a:rPr>
                        <m:t>𝐼𝑛𝑠𝑡</m:t>
                      </m:r>
                      <m:r>
                        <a:rPr lang="en-US" b="0" i="1" smtClean="0">
                          <a:solidFill>
                            <a:schemeClr val="accent3">
                              <a:lumMod val="75000"/>
                            </a:schemeClr>
                          </a:solidFill>
                          <a:latin typeface="Cambria Math" charset="0"/>
                        </a:rPr>
                        <m:t>658772240</m:t>
                      </m:r>
                    </m:oMath>
                  </m:oMathPara>
                </a14:m>
                <a:endParaRPr lang="en-NZ" dirty="0">
                  <a:solidFill>
                    <a:schemeClr val="accent3">
                      <a:lumMod val="75000"/>
                    </a:schemeClr>
                  </a:solidFill>
                </a:endParaRPr>
              </a:p>
            </p:txBody>
          </p:sp>
        </mc:Choice>
        <mc:Fallback>
          <p:sp>
            <p:nvSpPr>
              <p:cNvPr id="134" name="Rectangle 133"/>
              <p:cNvSpPr>
                <a:spLocks noRot="1" noChangeAspect="1" noMove="1" noResize="1" noEditPoints="1" noAdjustHandles="1" noChangeArrowheads="1" noChangeShapeType="1" noTextEdit="1"/>
              </p:cNvSpPr>
              <p:nvPr/>
            </p:nvSpPr>
            <p:spPr>
              <a:xfrm>
                <a:off x="13212833" y="5634513"/>
                <a:ext cx="2112758" cy="369332"/>
              </a:xfrm>
              <a:prstGeom prst="rect">
                <a:avLst/>
              </a:prstGeom>
              <a:blipFill rotWithShape="0">
                <a:blip r:embed="rId16"/>
                <a:stretch>
                  <a:fillRect/>
                </a:stretch>
              </a:blipFill>
            </p:spPr>
            <p:txBody>
              <a:bodyPr/>
              <a:lstStyle/>
              <a:p>
                <a:r>
                  <a:rPr lang="en-US">
                    <a:noFill/>
                  </a:rPr>
                  <a:t> </a:t>
                </a:r>
              </a:p>
            </p:txBody>
          </p:sp>
        </mc:Fallback>
      </mc:AlternateContent>
      <p:cxnSp>
        <p:nvCxnSpPr>
          <p:cNvPr id="135" name="Straight Arrow Connector 134"/>
          <p:cNvCxnSpPr>
            <a:endCxn id="115" idx="3"/>
          </p:cNvCxnSpPr>
          <p:nvPr/>
        </p:nvCxnSpPr>
        <p:spPr>
          <a:xfrm flipH="1" flipV="1">
            <a:off x="13533570" y="5401069"/>
            <a:ext cx="682551" cy="233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9596716" y="4273170"/>
            <a:ext cx="1121537" cy="369332"/>
          </a:xfrm>
          <a:prstGeom prst="rect">
            <a:avLst/>
          </a:prstGeom>
          <a:noFill/>
        </p:spPr>
        <p:txBody>
          <a:bodyPr wrap="square" rtlCol="0">
            <a:spAutoFit/>
          </a:bodyPr>
          <a:lstStyle/>
          <a:p>
            <a:r>
              <a:rPr lang="en-US" dirty="0" smtClean="0"/>
              <a:t>(4)</a:t>
            </a:r>
            <a:endParaRPr lang="en-US" dirty="0"/>
          </a:p>
        </p:txBody>
      </p:sp>
      <mc:AlternateContent xmlns:mc="http://schemas.openxmlformats.org/markup-compatibility/2006">
        <mc:Choice xmlns:a14="http://schemas.microsoft.com/office/drawing/2010/main" Requires="a14">
          <p:sp>
            <p:nvSpPr>
              <p:cNvPr id="137" name="Rectangle 136"/>
              <p:cNvSpPr/>
              <p:nvPr/>
            </p:nvSpPr>
            <p:spPr>
              <a:xfrm>
                <a:off x="13355357" y="8850778"/>
                <a:ext cx="19781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0" i="1" smtClean="0">
                          <a:solidFill>
                            <a:srgbClr val="374ADD"/>
                          </a:solidFill>
                          <a:latin typeface="Cambria Math" charset="0"/>
                        </a:rPr>
                        <m:t>𝑆</m:t>
                      </m:r>
                      <m:r>
                        <a:rPr lang="en-AU" b="0" i="1" smtClean="0">
                          <a:solidFill>
                            <a:srgbClr val="374ADD"/>
                          </a:solidFill>
                          <a:latin typeface="Cambria Math" charset="0"/>
                        </a:rPr>
                        <m:t>:</m:t>
                      </m:r>
                      <m:r>
                        <a:rPr lang="en-US" b="0" i="1" smtClean="0">
                          <a:solidFill>
                            <a:srgbClr val="374ADD"/>
                          </a:solidFill>
                          <a:latin typeface="Cambria Math" charset="0"/>
                        </a:rPr>
                        <m:t>𝑆𝑒𝑟</m:t>
                      </m:r>
                      <m:r>
                        <m:rPr>
                          <m:nor/>
                        </m:rPr>
                        <a:rPr lang="is-IS" dirty="0">
                          <a:solidFill>
                            <a:srgbClr val="374ADD"/>
                          </a:solidFill>
                        </a:rPr>
                        <m:t>1640238160</m:t>
                      </m:r>
                    </m:oMath>
                  </m:oMathPara>
                </a14:m>
                <a:endParaRPr lang="en-NZ" dirty="0">
                  <a:solidFill>
                    <a:srgbClr val="374ADD"/>
                  </a:solidFill>
                </a:endParaRPr>
              </a:p>
            </p:txBody>
          </p:sp>
        </mc:Choice>
        <mc:Fallback>
          <p:sp>
            <p:nvSpPr>
              <p:cNvPr id="137" name="Rectangle 136"/>
              <p:cNvSpPr>
                <a:spLocks noRot="1" noChangeAspect="1" noMove="1" noResize="1" noEditPoints="1" noAdjustHandles="1" noChangeArrowheads="1" noChangeShapeType="1" noTextEdit="1"/>
              </p:cNvSpPr>
              <p:nvPr/>
            </p:nvSpPr>
            <p:spPr>
              <a:xfrm>
                <a:off x="13355357" y="8850778"/>
                <a:ext cx="1978106" cy="369332"/>
              </a:xfrm>
              <a:prstGeom prst="rect">
                <a:avLst/>
              </a:prstGeom>
              <a:blipFill rotWithShape="0">
                <a:blip r:embed="rId17"/>
                <a:stretch>
                  <a:fillRect/>
                </a:stretch>
              </a:blipFill>
            </p:spPr>
            <p:txBody>
              <a:bodyPr/>
              <a:lstStyle/>
              <a:p>
                <a:r>
                  <a:rPr lang="en-US">
                    <a:noFill/>
                  </a:rPr>
                  <a:t> </a:t>
                </a:r>
              </a:p>
            </p:txBody>
          </p:sp>
        </mc:Fallback>
      </mc:AlternateContent>
      <p:cxnSp>
        <p:nvCxnSpPr>
          <p:cNvPr id="125" name="Straight Connector 124"/>
          <p:cNvCxnSpPr>
            <a:stCxn id="107" idx="0"/>
            <a:endCxn id="104" idx="2"/>
          </p:cNvCxnSpPr>
          <p:nvPr/>
        </p:nvCxnSpPr>
        <p:spPr>
          <a:xfrm flipH="1" flipV="1">
            <a:off x="12646148" y="5585735"/>
            <a:ext cx="1133371" cy="602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8" name="Rectangle 137"/>
              <p:cNvSpPr/>
              <p:nvPr/>
            </p:nvSpPr>
            <p:spPr>
              <a:xfrm>
                <a:off x="14385206" y="5907592"/>
                <a:ext cx="88094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0" i="1" smtClean="0">
                          <a:solidFill>
                            <a:schemeClr val="accent3">
                              <a:lumMod val="75000"/>
                            </a:schemeClr>
                          </a:solidFill>
                          <a:latin typeface="Cambria Math" charset="0"/>
                        </a:rPr>
                        <m:t>𝑆</m:t>
                      </m:r>
                      <m:r>
                        <a:rPr lang="en-AU" b="0" i="1" smtClean="0">
                          <a:solidFill>
                            <a:schemeClr val="accent3">
                              <a:lumMod val="75000"/>
                            </a:schemeClr>
                          </a:solidFill>
                          <a:latin typeface="Cambria Math" charset="0"/>
                        </a:rPr>
                        <m:t>:</m:t>
                      </m:r>
                      <m:r>
                        <a:rPr lang="en-US" b="0" i="1" smtClean="0">
                          <a:solidFill>
                            <a:schemeClr val="accent3">
                              <a:lumMod val="75000"/>
                            </a:schemeClr>
                          </a:solidFill>
                          <a:latin typeface="Cambria Math" charset="0"/>
                        </a:rPr>
                        <m:t>𝐸𝑛𝑑</m:t>
                      </m:r>
                    </m:oMath>
                  </m:oMathPara>
                </a14:m>
                <a:endParaRPr lang="en-NZ" dirty="0">
                  <a:solidFill>
                    <a:schemeClr val="accent3">
                      <a:lumMod val="75000"/>
                    </a:schemeClr>
                  </a:solidFill>
                </a:endParaRPr>
              </a:p>
            </p:txBody>
          </p:sp>
        </mc:Choice>
        <mc:Fallback>
          <p:sp>
            <p:nvSpPr>
              <p:cNvPr id="138" name="Rectangle 137"/>
              <p:cNvSpPr>
                <a:spLocks noRot="1" noChangeAspect="1" noMove="1" noResize="1" noEditPoints="1" noAdjustHandles="1" noChangeArrowheads="1" noChangeShapeType="1" noTextEdit="1"/>
              </p:cNvSpPr>
              <p:nvPr/>
            </p:nvSpPr>
            <p:spPr>
              <a:xfrm>
                <a:off x="14385206" y="5907592"/>
                <a:ext cx="880946" cy="369332"/>
              </a:xfrm>
              <a:prstGeom prst="rect">
                <a:avLst/>
              </a:prstGeom>
              <a:blipFill rotWithShape="0">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39941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4071</TotalTime>
  <Words>1015</Words>
  <Application>Microsoft Macintosh PowerPoint</Application>
  <PresentationFormat>On-screen Show (4:3)</PresentationFormat>
  <Paragraphs>185</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Cambria Math</vt:lpstr>
      <vt:lpstr>宋体</vt:lpstr>
      <vt:lpstr>Arial</vt:lpstr>
      <vt:lpstr>Office Theme</vt:lpstr>
      <vt:lpstr>PowerPoint Presentation</vt:lpstr>
      <vt:lpstr>PowerPoint Presentation</vt:lpstr>
      <vt:lpstr>PowerPoint Presentation</vt:lpstr>
      <vt:lpstr>PowerPoint Presentation</vt:lpstr>
      <vt:lpstr> Web Service Composition</vt:lpstr>
      <vt:lpstr> Functional Properties of WSC</vt:lpstr>
      <vt:lpstr> Functional Properties of WSC</vt:lpstr>
      <vt:lpstr>PowerPoint Presentation</vt:lpstr>
    </vt:vector>
  </TitlesOfParts>
  <Company>Victoria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Chen Wang</cp:lastModifiedBy>
  <cp:revision>315</cp:revision>
  <dcterms:created xsi:type="dcterms:W3CDTF">2016-09-09T07:20:45Z</dcterms:created>
  <dcterms:modified xsi:type="dcterms:W3CDTF">2017-08-30T08:04:26Z</dcterms:modified>
</cp:coreProperties>
</file>