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62" r:id="rId3"/>
    <p:sldId id="281" r:id="rId4"/>
    <p:sldId id="259" r:id="rId5"/>
    <p:sldId id="260" r:id="rId6"/>
    <p:sldId id="261" r:id="rId7"/>
    <p:sldId id="301" r:id="rId8"/>
    <p:sldId id="302" r:id="rId9"/>
    <p:sldId id="303" r:id="rId10"/>
    <p:sldId id="293" r:id="rId11"/>
    <p:sldId id="299" r:id="rId12"/>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0" autoAdjust="0"/>
    <p:restoredTop sz="92614" autoAdjust="0"/>
  </p:normalViewPr>
  <p:slideViewPr>
    <p:cSldViewPr snapToGrid="0">
      <p:cViewPr varScale="1">
        <p:scale>
          <a:sx n="83" d="100"/>
          <a:sy n="83" d="100"/>
        </p:scale>
        <p:origin x="1192"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4EBD40-C88B-4ED2-B018-3DD6ADC895FD}" type="datetimeFigureOut">
              <a:rPr lang="zh-TW" altLang="en-US" smtClean="0"/>
              <a:t>2024/9/5</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A17E-8F64-4263-B124-3DF33BB07656}" type="slidenum">
              <a:rPr lang="zh-TW" altLang="en-US" smtClean="0"/>
              <a:t>‹#›</a:t>
            </a:fld>
            <a:endParaRPr lang="zh-TW" altLang="en-US"/>
          </a:p>
        </p:txBody>
      </p:sp>
    </p:spTree>
    <p:extLst>
      <p:ext uri="{BB962C8B-B14F-4D97-AF65-F5344CB8AC3E}">
        <p14:creationId xmlns:p14="http://schemas.microsoft.com/office/powerpoint/2010/main" val="477423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2EDA17E-8F64-4263-B124-3DF33BB07656}" type="slidenum">
              <a:rPr lang="zh-TW" altLang="en-US" smtClean="0"/>
              <a:t>2</a:t>
            </a:fld>
            <a:endParaRPr lang="zh-TW" altLang="en-US"/>
          </a:p>
        </p:txBody>
      </p:sp>
    </p:spTree>
    <p:extLst>
      <p:ext uri="{BB962C8B-B14F-4D97-AF65-F5344CB8AC3E}">
        <p14:creationId xmlns:p14="http://schemas.microsoft.com/office/powerpoint/2010/main" val="28360375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dirty="0">
                <a:solidFill>
                  <a:schemeClr val="tx1"/>
                </a:solidFill>
                <a:effectLst/>
                <a:latin typeface="+mn-lt"/>
                <a:ea typeface="+mn-ea"/>
                <a:cs typeface="+mn-cs"/>
              </a:rPr>
              <a:t>Fine-tuning is the process of adjusting the parameters of a pre-trained large language model to a specific task or domain. Although pre-trained language models like GPT possess vast language knowledge, they lack specialization in specific areas. Fine-tuning addresses this limitation by allowing the model to learn from domain-specific data to make it more accurate and effective for targeted applications.</a:t>
            </a:r>
            <a:endParaRPr lang="zh-TW" altLang="en-US" dirty="0"/>
          </a:p>
        </p:txBody>
      </p:sp>
      <p:sp>
        <p:nvSpPr>
          <p:cNvPr id="4" name="投影片編號版面配置區 3"/>
          <p:cNvSpPr>
            <a:spLocks noGrp="1"/>
          </p:cNvSpPr>
          <p:nvPr>
            <p:ph type="sldNum" sz="quarter" idx="5"/>
          </p:nvPr>
        </p:nvSpPr>
        <p:spPr/>
        <p:txBody>
          <a:bodyPr/>
          <a:lstStyle/>
          <a:p>
            <a:fld id="{F2EDA17E-8F64-4263-B124-3DF33BB07656}" type="slidenum">
              <a:rPr lang="zh-TW" altLang="en-US" smtClean="0"/>
              <a:t>4</a:t>
            </a:fld>
            <a:endParaRPr lang="zh-TW" altLang="en-US"/>
          </a:p>
        </p:txBody>
      </p:sp>
    </p:spTree>
    <p:extLst>
      <p:ext uri="{BB962C8B-B14F-4D97-AF65-F5344CB8AC3E}">
        <p14:creationId xmlns:p14="http://schemas.microsoft.com/office/powerpoint/2010/main" val="4120366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fld id="{F2EDA17E-8F64-4263-B124-3DF33BB07656}" type="slidenum">
              <a:rPr lang="zh-TW" altLang="en-US" smtClean="0"/>
              <a:t>8</a:t>
            </a:fld>
            <a:endParaRPr lang="zh-TW" altLang="en-US"/>
          </a:p>
        </p:txBody>
      </p:sp>
    </p:spTree>
    <p:extLst>
      <p:ext uri="{BB962C8B-B14F-4D97-AF65-F5344CB8AC3E}">
        <p14:creationId xmlns:p14="http://schemas.microsoft.com/office/powerpoint/2010/main" val="39622299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它們分別觀察了</a:t>
            </a:r>
            <a:r>
              <a:rPr lang="en-US" altLang="zh-TW" dirty="0"/>
              <a:t>in-distribution (ID) </a:t>
            </a:r>
            <a:r>
              <a:rPr lang="zh-TW" altLang="en-US" dirty="0"/>
              <a:t>以及</a:t>
            </a:r>
            <a:r>
              <a:rPr lang="en-US" altLang="zh-TW" dirty="0"/>
              <a:t>out-of-distribution (OOD)</a:t>
            </a:r>
            <a:r>
              <a:rPr lang="zh-TW" altLang="en-US" dirty="0"/>
              <a:t>，這兩個</a:t>
            </a:r>
            <a:r>
              <a:rPr lang="en-US" altLang="zh-TW" dirty="0"/>
              <a:t>distribution </a:t>
            </a:r>
            <a:r>
              <a:rPr lang="zh-TW" altLang="en-US" dirty="0"/>
              <a:t>分別代表著算術推理以及常識推理的</a:t>
            </a:r>
            <a:r>
              <a:rPr lang="en-US" altLang="zh-TW" dirty="0"/>
              <a:t>distribution</a:t>
            </a:r>
            <a:r>
              <a:rPr lang="zh-TW" altLang="en-US" dirty="0"/>
              <a:t>，在常識推理中</a:t>
            </a:r>
            <a:r>
              <a:rPr lang="en-US" altLang="zh-TW" dirty="0"/>
              <a:t>training dataset</a:t>
            </a:r>
            <a:r>
              <a:rPr lang="zh-TW" altLang="en-US" dirty="0"/>
              <a:t>是從所有的常識推理的</a:t>
            </a:r>
            <a:r>
              <a:rPr lang="en-US" altLang="zh-TW" dirty="0"/>
              <a:t>datasets</a:t>
            </a:r>
            <a:r>
              <a:rPr lang="zh-TW" altLang="en-US" dirty="0"/>
              <a:t>的</a:t>
            </a:r>
            <a:r>
              <a:rPr lang="en-US" altLang="zh-TW" dirty="0"/>
              <a:t>datasets</a:t>
            </a:r>
            <a:r>
              <a:rPr lang="zh-TW" altLang="en-US" dirty="0"/>
              <a:t>所組成的，在算數推理中，</a:t>
            </a:r>
            <a:r>
              <a:rPr lang="en-US" altLang="zh-TW" dirty="0"/>
              <a:t>training dataset</a:t>
            </a:r>
            <a:r>
              <a:rPr lang="zh-TW" altLang="en-US" dirty="0"/>
              <a:t>只由</a:t>
            </a:r>
            <a:r>
              <a:rPr lang="en-US" altLang="zh-TW" dirty="0"/>
              <a:t>GSM8K</a:t>
            </a:r>
            <a:r>
              <a:rPr lang="zh-TW" altLang="en-US" dirty="0"/>
              <a:t>跟</a:t>
            </a:r>
            <a:r>
              <a:rPr lang="en-US" altLang="zh-TW" dirty="0" err="1"/>
              <a:t>AQuA</a:t>
            </a:r>
            <a:r>
              <a:rPr lang="zh-TW" altLang="en-US" dirty="0"/>
              <a:t>組成，透過研究的結果我們可以發現透過</a:t>
            </a:r>
            <a:r>
              <a:rPr lang="en-US" altLang="zh-TW" dirty="0"/>
              <a:t>in-distribution</a:t>
            </a:r>
            <a:r>
              <a:rPr lang="zh-TW" altLang="en-US" dirty="0"/>
              <a:t>這樣的方式來微調較小規模的</a:t>
            </a:r>
            <a:r>
              <a:rPr lang="en-US" altLang="zh-TW" dirty="0"/>
              <a:t>LLM</a:t>
            </a:r>
            <a:r>
              <a:rPr lang="zh-TW" altLang="en-US" dirty="0"/>
              <a:t>，能夠達到不輸</a:t>
            </a:r>
            <a:r>
              <a:rPr lang="en-US" altLang="zh-TW" dirty="0" err="1"/>
              <a:t>ChatGPT</a:t>
            </a:r>
            <a:r>
              <a:rPr lang="zh-TW" altLang="en-US" dirty="0"/>
              <a:t>的效能。而</a:t>
            </a:r>
            <a:r>
              <a:rPr lang="en-US" altLang="zh-TW" dirty="0"/>
              <a:t>out-of-distribution</a:t>
            </a:r>
            <a:r>
              <a:rPr lang="zh-TW" altLang="en-US" dirty="0"/>
              <a:t>我們可以看到透過像</a:t>
            </a:r>
            <a:r>
              <a:rPr lang="en-US" altLang="zh-TW" dirty="0" err="1"/>
              <a:t>LoRA</a:t>
            </a:r>
            <a:r>
              <a:rPr lang="zh-TW" altLang="en-US" dirty="0"/>
              <a:t>這樣的方式進行微調，也可以達到不錯的效果，證明在這種</a:t>
            </a:r>
            <a:r>
              <a:rPr lang="en-US" altLang="zh-TW" dirty="0"/>
              <a:t>out-of-distribution</a:t>
            </a:r>
            <a:r>
              <a:rPr lang="zh-TW" altLang="en-US" dirty="0"/>
              <a:t>的微調方式下，微調較小規模的</a:t>
            </a:r>
            <a:r>
              <a:rPr lang="en-US" altLang="zh-TW" dirty="0"/>
              <a:t>LLM</a:t>
            </a:r>
            <a:r>
              <a:rPr lang="zh-TW" altLang="en-US" dirty="0"/>
              <a:t>是可行的，不過對於像</a:t>
            </a:r>
            <a:r>
              <a:rPr lang="en-US" altLang="zh-TW" dirty="0"/>
              <a:t>GSM8K</a:t>
            </a:r>
            <a:r>
              <a:rPr lang="zh-TW" altLang="en-US" dirty="0"/>
              <a:t>跟</a:t>
            </a:r>
            <a:r>
              <a:rPr lang="en-US" altLang="zh-TW" dirty="0" err="1"/>
              <a:t>AQuA</a:t>
            </a:r>
            <a:r>
              <a:rPr lang="zh-TW" altLang="en-US" dirty="0"/>
              <a:t>這種比較複雜問題的</a:t>
            </a:r>
            <a:r>
              <a:rPr lang="en-US" altLang="zh-TW" dirty="0"/>
              <a:t>datasets</a:t>
            </a:r>
            <a:r>
              <a:rPr lang="zh-TW" altLang="en-US" dirty="0"/>
              <a:t>，微調的效果跟</a:t>
            </a:r>
            <a:r>
              <a:rPr lang="en-US" altLang="zh-TW" dirty="0" err="1"/>
              <a:t>ChatGPT</a:t>
            </a:r>
            <a:r>
              <a:rPr lang="zh-TW" altLang="en-US" dirty="0"/>
              <a:t>相比，還是有肉眼可見的差異，因此在這種複雜的數學問題上的表現優化，應該是未來一個很重要的研究方向。</a:t>
            </a:r>
          </a:p>
        </p:txBody>
      </p:sp>
      <p:sp>
        <p:nvSpPr>
          <p:cNvPr id="4" name="投影片編號版面配置區 3"/>
          <p:cNvSpPr>
            <a:spLocks noGrp="1"/>
          </p:cNvSpPr>
          <p:nvPr>
            <p:ph type="sldNum" sz="quarter" idx="5"/>
          </p:nvPr>
        </p:nvSpPr>
        <p:spPr/>
        <p:txBody>
          <a:bodyPr/>
          <a:lstStyle/>
          <a:p>
            <a:fld id="{F2EDA17E-8F64-4263-B124-3DF33BB07656}" type="slidenum">
              <a:rPr lang="zh-TW" altLang="en-US" smtClean="0"/>
              <a:t>11</a:t>
            </a:fld>
            <a:endParaRPr lang="zh-TW" altLang="en-US"/>
          </a:p>
        </p:txBody>
      </p:sp>
    </p:spTree>
    <p:extLst>
      <p:ext uri="{BB962C8B-B14F-4D97-AF65-F5344CB8AC3E}">
        <p14:creationId xmlns:p14="http://schemas.microsoft.com/office/powerpoint/2010/main" val="320063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9BFE5295-87D2-43CD-A68E-E4A81C30727B}"/>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AC6DE12D-9116-43D7-A8BB-455707E82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B16BF063-65E2-452C-B1D6-44289C4005DF}"/>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A6396F27-8CF8-4C33-AE2B-456F5637AA1C}"/>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7016344-4746-4C02-857A-57DC29A812AD}"/>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1106719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A4F62E-4D53-46B1-B9DF-CCBD694A80E5}"/>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C65C8ED1-2EE5-4EDC-9B20-2C770EE22BFC}"/>
              </a:ext>
            </a:extLst>
          </p:cNvPr>
          <p:cNvSpPr>
            <a:spLocks noGrp="1"/>
          </p:cNvSpPr>
          <p:nvPr>
            <p:ph type="body" orient="vert" idx="1"/>
          </p:nvPr>
        </p:nvSpPr>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E4C23F6-7CA5-4A87-813B-DA92716822CD}"/>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249DC24B-D22F-4355-B246-2E97A12191A6}"/>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802A70C0-57DD-4945-8EE4-D7B383D8ACD5}"/>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09516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B6F709E9-DB3F-4193-A0B1-B424ACD52513}"/>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CB2C4B1E-2D25-4ADA-89B2-024DC73D91B8}"/>
              </a:ext>
            </a:extLst>
          </p:cNvPr>
          <p:cNvSpPr>
            <a:spLocks noGrp="1"/>
          </p:cNvSpPr>
          <p:nvPr>
            <p:ph type="body" orient="vert" idx="1"/>
          </p:nvPr>
        </p:nvSpPr>
        <p:spPr>
          <a:xfrm>
            <a:off x="838200" y="365125"/>
            <a:ext cx="7734300" cy="5811838"/>
          </a:xfrm>
        </p:spPr>
        <p:txBody>
          <a:bodyPr vert="eaVert"/>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35CF32D3-41FD-4E18-9ECE-681956335030}"/>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CAE38DEF-5174-41C2-8C09-F59B84D9D0F5}"/>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93B291B1-DE39-41D2-822E-27C4EC239FB9}"/>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290925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1644AB6E-5295-437C-9AF1-16A3776FBAA0}"/>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16CC8040-F00A-4E4E-931F-5E8CDA0E3F41}"/>
              </a:ext>
            </a:extLst>
          </p:cNvPr>
          <p:cNvSpPr>
            <a:spLocks noGrp="1"/>
          </p:cNvSpPr>
          <p:nvPr>
            <p:ph idx="1"/>
          </p:nvPr>
        </p:nvSpPr>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8643320-D63A-47A7-AFD1-F0BF0A0F69D6}"/>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D1D4B703-4DB3-415E-9DFC-E14A79102B4E}"/>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9F80DBB-B152-4DA3-B13D-A211D7F2510C}"/>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915632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8EBF8DC-CE9B-41A5-BF04-DDED637C607D}"/>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CD466B1-0A11-4544-B4EA-DDCB781066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編輯母片文字樣式</a:t>
            </a:r>
          </a:p>
        </p:txBody>
      </p:sp>
      <p:sp>
        <p:nvSpPr>
          <p:cNvPr id="4" name="日期版面配置區 3">
            <a:extLst>
              <a:ext uri="{FF2B5EF4-FFF2-40B4-BE49-F238E27FC236}">
                <a16:creationId xmlns:a16="http://schemas.microsoft.com/office/drawing/2014/main" id="{9CAB13B0-498B-40B4-8BC1-54D30AB97BFC}"/>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E04A2CEF-849D-479C-8E11-54F9D51F4697}"/>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03F5455-7B90-491F-AE31-5171E1E7C70A}"/>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2425345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E97960D-AC48-450B-BE6C-AB14B400B4A5}"/>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A3807D04-5C9E-4903-81FA-595C87C0D7D5}"/>
              </a:ext>
            </a:extLst>
          </p:cNvPr>
          <p:cNvSpPr>
            <a:spLocks noGrp="1"/>
          </p:cNvSpPr>
          <p:nvPr>
            <p:ph sz="half" idx="1"/>
          </p:nvPr>
        </p:nvSpPr>
        <p:spPr>
          <a:xfrm>
            <a:off x="838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653D67D9-0EA9-49BA-A232-0D66F9E6289E}"/>
              </a:ext>
            </a:extLst>
          </p:cNvPr>
          <p:cNvSpPr>
            <a:spLocks noGrp="1"/>
          </p:cNvSpPr>
          <p:nvPr>
            <p:ph sz="half" idx="2"/>
          </p:nvPr>
        </p:nvSpPr>
        <p:spPr>
          <a:xfrm>
            <a:off x="6172200" y="1825625"/>
            <a:ext cx="5181600" cy="435133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0ED25041-743A-48DF-A642-11619CF61275}"/>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6" name="頁尾版面配置區 5">
            <a:extLst>
              <a:ext uri="{FF2B5EF4-FFF2-40B4-BE49-F238E27FC236}">
                <a16:creationId xmlns:a16="http://schemas.microsoft.com/office/drawing/2014/main" id="{B48B4DEB-65BC-4489-8269-0B6A6DA028C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DB407D26-9EE0-4A3A-9243-90758ADC0F73}"/>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9930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A606217-D8C1-4CF2-B718-A8D5BE44CAB2}"/>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A67903A6-F80D-4173-A5AD-4E73E43ADA5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4" name="內容版面配置區 3">
            <a:extLst>
              <a:ext uri="{FF2B5EF4-FFF2-40B4-BE49-F238E27FC236}">
                <a16:creationId xmlns:a16="http://schemas.microsoft.com/office/drawing/2014/main" id="{9DE9BB5F-A550-4D9D-B87C-2959B0679E4E}"/>
              </a:ext>
            </a:extLst>
          </p:cNvPr>
          <p:cNvSpPr>
            <a:spLocks noGrp="1"/>
          </p:cNvSpPr>
          <p:nvPr>
            <p:ph sz="half" idx="2"/>
          </p:nvPr>
        </p:nvSpPr>
        <p:spPr>
          <a:xfrm>
            <a:off x="839788" y="2505075"/>
            <a:ext cx="5157787"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4F6F1DCF-CDB3-43F5-8B31-13A89CB814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編輯母片文字樣式</a:t>
            </a:r>
          </a:p>
        </p:txBody>
      </p:sp>
      <p:sp>
        <p:nvSpPr>
          <p:cNvPr id="6" name="內容版面配置區 5">
            <a:extLst>
              <a:ext uri="{FF2B5EF4-FFF2-40B4-BE49-F238E27FC236}">
                <a16:creationId xmlns:a16="http://schemas.microsoft.com/office/drawing/2014/main" id="{04107180-5330-4088-8D10-4B58B389EB47}"/>
              </a:ext>
            </a:extLst>
          </p:cNvPr>
          <p:cNvSpPr>
            <a:spLocks noGrp="1"/>
          </p:cNvSpPr>
          <p:nvPr>
            <p:ph sz="quarter" idx="4"/>
          </p:nvPr>
        </p:nvSpPr>
        <p:spPr>
          <a:xfrm>
            <a:off x="6172200" y="2505075"/>
            <a:ext cx="5183188" cy="3684588"/>
          </a:xfrm>
        </p:spPr>
        <p:txBody>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41573888-271C-4DAC-9CF8-7BFAB64140B1}"/>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8" name="頁尾版面配置區 7">
            <a:extLst>
              <a:ext uri="{FF2B5EF4-FFF2-40B4-BE49-F238E27FC236}">
                <a16:creationId xmlns:a16="http://schemas.microsoft.com/office/drawing/2014/main" id="{BD808ABF-E6B0-48D6-8405-6E076EB3CE0D}"/>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A10A42DA-774B-46DD-B81D-F0D634C0DCFF}"/>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598370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0DA5679-C9E5-4C58-9728-89E035C91A4B}"/>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1D2BC8E3-1818-49CB-A2AE-CD3B9D3244FA}"/>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4" name="頁尾版面配置區 3">
            <a:extLst>
              <a:ext uri="{FF2B5EF4-FFF2-40B4-BE49-F238E27FC236}">
                <a16:creationId xmlns:a16="http://schemas.microsoft.com/office/drawing/2014/main" id="{4775E196-E8B2-4558-9028-5F701D79E2AD}"/>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76503B6A-3918-48A0-944A-1657B9F52C7D}"/>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14224680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ABA5F01E-2316-4223-92EC-4A03E90BC97F}"/>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3" name="頁尾版面配置區 2">
            <a:extLst>
              <a:ext uri="{FF2B5EF4-FFF2-40B4-BE49-F238E27FC236}">
                <a16:creationId xmlns:a16="http://schemas.microsoft.com/office/drawing/2014/main" id="{819C50EB-2271-4C70-8351-21611D64BFA0}"/>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EFE2B6DD-FAFA-4395-9571-8024BCF82F6F}"/>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233027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50C3649-A194-45C4-AFC5-5B099878CE4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117BE58A-B6BA-4190-BC80-4104DB9900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8A48C29E-E8BE-4DE0-BDDA-03F7D7E352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C7FCC6D1-B230-435F-95E2-F251B5314430}"/>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6" name="頁尾版面配置區 5">
            <a:extLst>
              <a:ext uri="{FF2B5EF4-FFF2-40B4-BE49-F238E27FC236}">
                <a16:creationId xmlns:a16="http://schemas.microsoft.com/office/drawing/2014/main" id="{BE611F46-BA8E-4338-9E1E-49EA05C25DA2}"/>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15C62D7-5501-4A2A-836E-458818497BCE}"/>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19017635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44B49BC-9E1B-41CC-8E62-A49DA58CD60B}"/>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16B30BEE-E1EB-48B5-97F5-1C05564EFF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9A14A8DA-D07E-4B6C-B44B-9ECE555904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編輯母片文字樣式</a:t>
            </a:r>
          </a:p>
        </p:txBody>
      </p:sp>
      <p:sp>
        <p:nvSpPr>
          <p:cNvPr id="5" name="日期版面配置區 4">
            <a:extLst>
              <a:ext uri="{FF2B5EF4-FFF2-40B4-BE49-F238E27FC236}">
                <a16:creationId xmlns:a16="http://schemas.microsoft.com/office/drawing/2014/main" id="{28D4A19B-B791-4C3F-9C89-D41CEEC9850A}"/>
              </a:ext>
            </a:extLst>
          </p:cNvPr>
          <p:cNvSpPr>
            <a:spLocks noGrp="1"/>
          </p:cNvSpPr>
          <p:nvPr>
            <p:ph type="dt" sz="half" idx="10"/>
          </p:nvPr>
        </p:nvSpPr>
        <p:spPr/>
        <p:txBody>
          <a:bodyPr/>
          <a:lstStyle/>
          <a:p>
            <a:fld id="{62B6E019-D2A9-4B27-B654-9337E06AB81C}" type="datetimeFigureOut">
              <a:rPr lang="zh-TW" altLang="en-US" smtClean="0"/>
              <a:t>2024/9/5</a:t>
            </a:fld>
            <a:endParaRPr lang="zh-TW" altLang="en-US"/>
          </a:p>
        </p:txBody>
      </p:sp>
      <p:sp>
        <p:nvSpPr>
          <p:cNvPr id="6" name="頁尾版面配置區 5">
            <a:extLst>
              <a:ext uri="{FF2B5EF4-FFF2-40B4-BE49-F238E27FC236}">
                <a16:creationId xmlns:a16="http://schemas.microsoft.com/office/drawing/2014/main" id="{7EA7EABC-C2BE-4227-8A6D-704E32D63B6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19DB6253-CC06-4CA1-A28B-7D63788A06DE}"/>
              </a:ext>
            </a:extLst>
          </p:cNvPr>
          <p:cNvSpPr>
            <a:spLocks noGrp="1"/>
          </p:cNvSpPr>
          <p:nvPr>
            <p:ph type="sldNum" sz="quarter" idx="12"/>
          </p:nvPr>
        </p:nvSpPr>
        <p:spPr/>
        <p:txBody>
          <a:body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34690391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44235FA8-AB24-4D04-92A8-02DE614958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5600E8FA-C098-4CC0-9845-67716296B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FED4495-6DEC-46E2-A5CF-1278FC8DB8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B6E019-D2A9-4B27-B654-9337E06AB81C}" type="datetimeFigureOut">
              <a:rPr lang="zh-TW" altLang="en-US" smtClean="0"/>
              <a:t>2024/9/5</a:t>
            </a:fld>
            <a:endParaRPr lang="zh-TW" altLang="en-US"/>
          </a:p>
        </p:txBody>
      </p:sp>
      <p:sp>
        <p:nvSpPr>
          <p:cNvPr id="5" name="頁尾版面配置區 4">
            <a:extLst>
              <a:ext uri="{FF2B5EF4-FFF2-40B4-BE49-F238E27FC236}">
                <a16:creationId xmlns:a16="http://schemas.microsoft.com/office/drawing/2014/main" id="{B5CB30CB-5EBB-4D13-8F41-F23BFD6A87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57095DD-B41B-4670-99FF-CF858E47301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118449-818F-4208-AD4B-CE3109941945}" type="slidenum">
              <a:rPr lang="zh-TW" altLang="en-US" smtClean="0"/>
              <a:t>‹#›</a:t>
            </a:fld>
            <a:endParaRPr lang="zh-TW" altLang="en-US"/>
          </a:p>
        </p:txBody>
      </p:sp>
    </p:spTree>
    <p:extLst>
      <p:ext uri="{BB962C8B-B14F-4D97-AF65-F5344CB8AC3E}">
        <p14:creationId xmlns:p14="http://schemas.microsoft.com/office/powerpoint/2010/main" val="1655743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5.jpe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43000CC-AA1A-4E8C-A9FC-C0759163F0D1}"/>
              </a:ext>
            </a:extLst>
          </p:cNvPr>
          <p:cNvSpPr>
            <a:spLocks noGrp="1"/>
          </p:cNvSpPr>
          <p:nvPr>
            <p:ph type="ctrTitle"/>
          </p:nvPr>
        </p:nvSpPr>
        <p:spPr>
          <a:xfrm>
            <a:off x="658906" y="2684511"/>
            <a:ext cx="10874188" cy="1037828"/>
          </a:xfrm>
        </p:spPr>
        <p:txBody>
          <a:bodyPr>
            <a:normAutofit fontScale="90000"/>
          </a:bodyPr>
          <a:lstStyle/>
          <a:p>
            <a:r>
              <a:rPr lang="en-US" altLang="zh-TW" dirty="0">
                <a:latin typeface="Times New Roman" panose="02020603050405020304" pitchFamily="18" charset="0"/>
                <a:cs typeface="Times New Roman" panose="02020603050405020304" pitchFamily="18" charset="0"/>
              </a:rPr>
              <a:t>NLP</a:t>
            </a:r>
            <a:r>
              <a:rPr lang="zh-TW" altLang="en-US" dirty="0">
                <a:latin typeface="Times New Roman" panose="02020603050405020304" pitchFamily="18" charset="0"/>
                <a:cs typeface="Times New Roman" panose="02020603050405020304" pitchFamily="18" charset="0"/>
              </a:rPr>
              <a:t> </a:t>
            </a:r>
            <a:r>
              <a:rPr lang="en-US" altLang="zh-TW" dirty="0">
                <a:latin typeface="Times New Roman" panose="02020603050405020304" pitchFamily="18" charset="0"/>
                <a:cs typeface="Times New Roman" panose="02020603050405020304" pitchFamily="18" charset="0"/>
              </a:rPr>
              <a:t>Final Project Report</a:t>
            </a:r>
            <a:br>
              <a:rPr lang="en-US" altLang="zh-TW" dirty="0">
                <a:latin typeface="Times New Roman" panose="02020603050405020304" pitchFamily="18" charset="0"/>
                <a:cs typeface="Times New Roman" panose="02020603050405020304" pitchFamily="18" charset="0"/>
              </a:rPr>
            </a:br>
            <a:r>
              <a:rPr lang="en-US" altLang="zh-TW" dirty="0">
                <a:latin typeface="Times New Roman" panose="02020603050405020304" pitchFamily="18" charset="0"/>
                <a:cs typeface="Times New Roman" panose="02020603050405020304" pitchFamily="18" charset="0"/>
              </a:rPr>
              <a:t>VAE based sentiment analysis</a:t>
            </a:r>
            <a:endParaRPr lang="zh-TW" altLang="en-US" b="1" dirty="0">
              <a:latin typeface="Times New Roman" panose="02020603050405020304" pitchFamily="18" charset="0"/>
              <a:cs typeface="Times New Roman" panose="02020603050405020304" pitchFamily="18" charset="0"/>
            </a:endParaRPr>
          </a:p>
        </p:txBody>
      </p:sp>
      <p:sp>
        <p:nvSpPr>
          <p:cNvPr id="7" name="文字方塊 6">
            <a:extLst>
              <a:ext uri="{FF2B5EF4-FFF2-40B4-BE49-F238E27FC236}">
                <a16:creationId xmlns:a16="http://schemas.microsoft.com/office/drawing/2014/main" id="{9BE062DC-A343-4F85-B172-2326B929391B}"/>
              </a:ext>
            </a:extLst>
          </p:cNvPr>
          <p:cNvSpPr txBox="1"/>
          <p:nvPr/>
        </p:nvSpPr>
        <p:spPr>
          <a:xfrm>
            <a:off x="3746500" y="5444497"/>
            <a:ext cx="4699000" cy="523220"/>
          </a:xfrm>
          <a:prstGeom prst="rect">
            <a:avLst/>
          </a:prstGeom>
          <a:noFill/>
        </p:spPr>
        <p:txBody>
          <a:bodyPr wrap="square" rtlCol="0">
            <a:spAutoFit/>
          </a:bodyPr>
          <a:lstStyle/>
          <a:p>
            <a:pPr algn="ctr"/>
            <a:r>
              <a:rPr lang="en-US" altLang="zh-TW" sz="2800" dirty="0">
                <a:latin typeface="Times New Roman" panose="02020603050405020304" pitchFamily="18" charset="0"/>
                <a:cs typeface="Times New Roman" panose="02020603050405020304" pitchFamily="18" charset="0"/>
              </a:rPr>
              <a:t>Chen-Wei Chang</a:t>
            </a:r>
          </a:p>
        </p:txBody>
      </p:sp>
    </p:spTree>
    <p:extLst>
      <p:ext uri="{BB962C8B-B14F-4D97-AF65-F5344CB8AC3E}">
        <p14:creationId xmlns:p14="http://schemas.microsoft.com/office/powerpoint/2010/main" val="140296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92CE13-4E52-4682-AE46-F7A0AB633773}"/>
              </a:ext>
            </a:extLst>
          </p:cNvPr>
          <p:cNvSpPr>
            <a:spLocks noGrp="1"/>
          </p:cNvSpPr>
          <p:nvPr>
            <p:ph type="title"/>
          </p:nvPr>
        </p:nvSpPr>
        <p:spPr/>
        <p:txBody>
          <a:bodyPr/>
          <a:lstStyle/>
          <a:p>
            <a:r>
              <a:rPr lang="zh-TW" altLang="zh-TW" dirty="0">
                <a:latin typeface="Times New Roman" panose="02020603050405020304" pitchFamily="18" charset="0"/>
                <a:cs typeface="Times New Roman" panose="02020603050405020304" pitchFamily="18" charset="0"/>
              </a:rPr>
              <a:t>Results analysis</a:t>
            </a:r>
            <a:endParaRPr lang="zh-TW" altLang="en-US" dirty="0">
              <a:latin typeface="Times New Roman" panose="02020603050405020304" pitchFamily="18" charset="0"/>
              <a:cs typeface="Times New Roman" panose="02020603050405020304" pitchFamily="18" charset="0"/>
            </a:endParaRPr>
          </a:p>
        </p:txBody>
      </p:sp>
      <p:sp>
        <p:nvSpPr>
          <p:cNvPr id="4" name="Google Shape;98;p14">
            <a:extLst>
              <a:ext uri="{FF2B5EF4-FFF2-40B4-BE49-F238E27FC236}">
                <a16:creationId xmlns:a16="http://schemas.microsoft.com/office/drawing/2014/main" id="{13065E10-8021-49C0-8085-66BDC615A93A}"/>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Experiment</a:t>
            </a:r>
            <a:endParaRPr sz="2800" b="0" i="0" u="none" strike="noStrike" cap="none" dirty="0">
              <a:solidFill>
                <a:srgbClr val="FFFFFF"/>
              </a:solidFill>
              <a:latin typeface="Times New Roman"/>
              <a:ea typeface="Times New Roman"/>
              <a:cs typeface="Times New Roman"/>
              <a:sym typeface="Times New Roman"/>
            </a:endParaRPr>
          </a:p>
        </p:txBody>
      </p:sp>
      <p:pic>
        <p:nvPicPr>
          <p:cNvPr id="3" name="圖片 2">
            <a:extLst>
              <a:ext uri="{FF2B5EF4-FFF2-40B4-BE49-F238E27FC236}">
                <a16:creationId xmlns:a16="http://schemas.microsoft.com/office/drawing/2014/main" id="{1D49CEEA-E4EC-488B-91F2-E05E1502A0EA}"/>
              </a:ext>
            </a:extLst>
          </p:cNvPr>
          <p:cNvPicPr>
            <a:picLocks noChangeAspect="1"/>
          </p:cNvPicPr>
          <p:nvPr/>
        </p:nvPicPr>
        <p:blipFill rotWithShape="1">
          <a:blip r:embed="rId2"/>
          <a:srcRect t="10710" b="8862"/>
          <a:stretch/>
        </p:blipFill>
        <p:spPr>
          <a:xfrm>
            <a:off x="1838004" y="5287540"/>
            <a:ext cx="2978303" cy="674176"/>
          </a:xfrm>
          <a:prstGeom prst="rect">
            <a:avLst/>
          </a:prstGeom>
        </p:spPr>
      </p:pic>
      <p:pic>
        <p:nvPicPr>
          <p:cNvPr id="5" name="圖片 4">
            <a:extLst>
              <a:ext uri="{FF2B5EF4-FFF2-40B4-BE49-F238E27FC236}">
                <a16:creationId xmlns:a16="http://schemas.microsoft.com/office/drawing/2014/main" id="{F37E9334-9821-4BDC-9E22-919B874F9971}"/>
              </a:ext>
            </a:extLst>
          </p:cNvPr>
          <p:cNvPicPr>
            <a:picLocks noChangeAspect="1"/>
          </p:cNvPicPr>
          <p:nvPr/>
        </p:nvPicPr>
        <p:blipFill>
          <a:blip r:embed="rId3"/>
          <a:stretch>
            <a:fillRect/>
          </a:stretch>
        </p:blipFill>
        <p:spPr>
          <a:xfrm>
            <a:off x="838200" y="2013290"/>
            <a:ext cx="4977913" cy="2622720"/>
          </a:xfrm>
          <a:prstGeom prst="rect">
            <a:avLst/>
          </a:prstGeom>
        </p:spPr>
      </p:pic>
      <p:pic>
        <p:nvPicPr>
          <p:cNvPr id="7" name="圖片 6">
            <a:extLst>
              <a:ext uri="{FF2B5EF4-FFF2-40B4-BE49-F238E27FC236}">
                <a16:creationId xmlns:a16="http://schemas.microsoft.com/office/drawing/2014/main" id="{C8768B4C-D308-45C6-95F2-E0389C0793BE}"/>
              </a:ext>
            </a:extLst>
          </p:cNvPr>
          <p:cNvPicPr>
            <a:picLocks noChangeAspect="1"/>
          </p:cNvPicPr>
          <p:nvPr/>
        </p:nvPicPr>
        <p:blipFill>
          <a:blip r:embed="rId4"/>
          <a:stretch>
            <a:fillRect/>
          </a:stretch>
        </p:blipFill>
        <p:spPr>
          <a:xfrm>
            <a:off x="6696380" y="2508917"/>
            <a:ext cx="4885668" cy="3115711"/>
          </a:xfrm>
          <a:prstGeom prst="rect">
            <a:avLst/>
          </a:prstGeom>
        </p:spPr>
      </p:pic>
      <p:sp>
        <p:nvSpPr>
          <p:cNvPr id="8" name="矩形 7">
            <a:extLst>
              <a:ext uri="{FF2B5EF4-FFF2-40B4-BE49-F238E27FC236}">
                <a16:creationId xmlns:a16="http://schemas.microsoft.com/office/drawing/2014/main" id="{D1CD021C-4058-485F-9B80-7624032853AB}"/>
              </a:ext>
            </a:extLst>
          </p:cNvPr>
          <p:cNvSpPr/>
          <p:nvPr/>
        </p:nvSpPr>
        <p:spPr>
          <a:xfrm>
            <a:off x="6567616" y="5254344"/>
            <a:ext cx="5072449" cy="30389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4436874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98;p14">
            <a:extLst>
              <a:ext uri="{FF2B5EF4-FFF2-40B4-BE49-F238E27FC236}">
                <a16:creationId xmlns:a16="http://schemas.microsoft.com/office/drawing/2014/main" id="{BA2E33AB-6E48-4112-8C47-2BCF1C8F2694}"/>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dirty="0">
                <a:solidFill>
                  <a:srgbClr val="FFFFFF"/>
                </a:solidFill>
                <a:latin typeface="Times New Roman"/>
                <a:ea typeface="Times New Roman"/>
                <a:cs typeface="Times New Roman"/>
                <a:sym typeface="Times New Roman"/>
              </a:rPr>
              <a:t>Conclusion</a:t>
            </a:r>
            <a:endParaRPr sz="2800" b="0" i="0" u="none" strike="noStrike" cap="none" dirty="0">
              <a:solidFill>
                <a:srgbClr val="FFFFFF"/>
              </a:solidFill>
              <a:latin typeface="Times New Roman"/>
              <a:ea typeface="Times New Roman"/>
              <a:cs typeface="Times New Roman"/>
              <a:sym typeface="Times New Roman"/>
            </a:endParaRPr>
          </a:p>
        </p:txBody>
      </p:sp>
      <p:sp>
        <p:nvSpPr>
          <p:cNvPr id="6" name="矩形 5">
            <a:extLst>
              <a:ext uri="{FF2B5EF4-FFF2-40B4-BE49-F238E27FC236}">
                <a16:creationId xmlns:a16="http://schemas.microsoft.com/office/drawing/2014/main" id="{097CCEF1-C142-4252-BA40-1CD51B480A0A}"/>
              </a:ext>
            </a:extLst>
          </p:cNvPr>
          <p:cNvSpPr/>
          <p:nvPr/>
        </p:nvSpPr>
        <p:spPr>
          <a:xfrm>
            <a:off x="1023248" y="823773"/>
            <a:ext cx="2634054" cy="646331"/>
          </a:xfrm>
          <a:prstGeom prst="rect">
            <a:avLst/>
          </a:prstGeom>
        </p:spPr>
        <p:txBody>
          <a:bodyPr wrap="none">
            <a:spAutoFit/>
          </a:bodyPr>
          <a:lstStyle/>
          <a:p>
            <a:r>
              <a:rPr lang="en-US" altLang="zh-TW" sz="3600" dirty="0">
                <a:latin typeface="Times New Roman" panose="02020603050405020304" pitchFamily="18" charset="0"/>
                <a:cs typeface="Times New Roman" panose="02020603050405020304" pitchFamily="18" charset="0"/>
              </a:rPr>
              <a:t>Feature work</a:t>
            </a:r>
            <a:endParaRPr lang="zh-TW" altLang="en-US" sz="3600" dirty="0">
              <a:latin typeface="Times New Roman" panose="02020603050405020304" pitchFamily="18" charset="0"/>
              <a:cs typeface="Times New Roman" panose="02020603050405020304" pitchFamily="18" charset="0"/>
            </a:endParaRPr>
          </a:p>
        </p:txBody>
      </p:sp>
      <p:sp>
        <p:nvSpPr>
          <p:cNvPr id="3" name="矩形 2">
            <a:extLst>
              <a:ext uri="{FF2B5EF4-FFF2-40B4-BE49-F238E27FC236}">
                <a16:creationId xmlns:a16="http://schemas.microsoft.com/office/drawing/2014/main" id="{78BED33A-7EB3-4007-B5E4-C3D957A6812D}"/>
              </a:ext>
            </a:extLst>
          </p:cNvPr>
          <p:cNvSpPr/>
          <p:nvPr/>
        </p:nvSpPr>
        <p:spPr>
          <a:xfrm>
            <a:off x="1023247" y="2019468"/>
            <a:ext cx="9615921" cy="2862322"/>
          </a:xfrm>
          <a:prstGeom prst="rect">
            <a:avLst/>
          </a:prstGeom>
        </p:spPr>
        <p:txBody>
          <a:bodyPr wrap="square">
            <a:spAutoFit/>
          </a:bodyPr>
          <a:lstStyle/>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Can’t capture important feature from input data :</a:t>
            </a:r>
            <a:r>
              <a:rPr lang="zh-TW" altLang="en-US" dirty="0">
                <a:latin typeface="Times New Roman" panose="02020603050405020304" pitchFamily="18" charset="0"/>
                <a:cs typeface="Times New Roman" panose="02020603050405020304" pitchFamily="18" charset="0"/>
              </a:rPr>
              <a:t> </a:t>
            </a:r>
            <a:r>
              <a:rPr lang="en-US" altLang="zh-TW" dirty="0" err="1">
                <a:latin typeface="Times New Roman" panose="02020603050405020304" pitchFamily="18" charset="0"/>
                <a:cs typeface="Times New Roman" panose="02020603050405020304" pitchFamily="18" charset="0"/>
              </a:rPr>
              <a:t>InfoVAE</a:t>
            </a:r>
            <a:r>
              <a:rPr lang="en-US" altLang="zh-TW" dirty="0">
                <a:latin typeface="Times New Roman" panose="02020603050405020304" pitchFamily="18" charset="0"/>
                <a:cs typeface="Times New Roman" panose="02020603050405020304" pitchFamily="18" charset="0"/>
              </a:rPr>
              <a:t> add an additional term based on mutual information between the latent variables and the input data. This encourages the model to learn latent representations that retain more information about the input data.</a:t>
            </a:r>
          </a:p>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The simple Gaussian assumption is to easy : Instead of assuming a simple Gaussian distribution for the latent variables . Maybe we can use flexible distributions like Gaussian Mixture Models.</a:t>
            </a:r>
          </a:p>
          <a:p>
            <a:pPr marL="342900" indent="-342900">
              <a:buFont typeface="+mj-lt"/>
              <a:buAutoNum type="arabicPeriod"/>
            </a:pPr>
            <a:r>
              <a:rPr lang="en-US" altLang="zh-TW" dirty="0">
                <a:latin typeface="Times New Roman" panose="02020603050405020304" pitchFamily="18" charset="0"/>
                <a:cs typeface="Times New Roman" panose="02020603050405020304" pitchFamily="18" charset="0"/>
              </a:rPr>
              <a:t>Fine tuning </a:t>
            </a:r>
            <a:r>
              <a:rPr lang="en-US" altLang="zh-TW" dirty="0" err="1">
                <a:latin typeface="Times New Roman" panose="02020603050405020304" pitchFamily="18" charset="0"/>
                <a:cs typeface="Times New Roman" panose="02020603050405020304" pitchFamily="18" charset="0"/>
              </a:rPr>
              <a:t>bert</a:t>
            </a:r>
            <a:r>
              <a:rPr lang="en-US" altLang="zh-TW" dirty="0">
                <a:latin typeface="Times New Roman" panose="02020603050405020304" pitchFamily="18" charset="0"/>
                <a:cs typeface="Times New Roman" panose="02020603050405020304" pitchFamily="18" charset="0"/>
              </a:rPr>
              <a:t>.</a:t>
            </a: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altLang="zh-TW" dirty="0">
              <a:latin typeface="Times New Roman" panose="02020603050405020304" pitchFamily="18" charset="0"/>
              <a:cs typeface="Times New Roman" panose="02020603050405020304" pitchFamily="18" charset="0"/>
            </a:endParaRPr>
          </a:p>
          <a:p>
            <a:pPr marL="342900" indent="-342900">
              <a:buFont typeface="+mj-lt"/>
              <a:buAutoNum type="arabicPeriod"/>
            </a:pPr>
            <a:endParaRPr lang="zh-TW" altLang="en-US" dirty="0">
              <a:latin typeface="Times New Roman" panose="02020603050405020304" pitchFamily="18" charset="0"/>
              <a:cs typeface="Times New Roman" panose="02020603050405020304" pitchFamily="18" charset="0"/>
            </a:endParaRPr>
          </a:p>
        </p:txBody>
      </p:sp>
      <p:pic>
        <p:nvPicPr>
          <p:cNvPr id="5" name="圖片 4">
            <a:extLst>
              <a:ext uri="{FF2B5EF4-FFF2-40B4-BE49-F238E27FC236}">
                <a16:creationId xmlns:a16="http://schemas.microsoft.com/office/drawing/2014/main" id="{E040C2E3-CA9B-4C77-84E6-2CD6545F25C3}"/>
              </a:ext>
            </a:extLst>
          </p:cNvPr>
          <p:cNvPicPr>
            <a:picLocks noChangeAspect="1"/>
          </p:cNvPicPr>
          <p:nvPr/>
        </p:nvPicPr>
        <p:blipFill>
          <a:blip r:embed="rId3"/>
          <a:stretch>
            <a:fillRect/>
          </a:stretch>
        </p:blipFill>
        <p:spPr>
          <a:xfrm>
            <a:off x="4502068" y="4751267"/>
            <a:ext cx="3187864" cy="1854295"/>
          </a:xfrm>
          <a:prstGeom prst="rect">
            <a:avLst/>
          </a:prstGeom>
        </p:spPr>
      </p:pic>
    </p:spTree>
    <p:extLst>
      <p:ext uri="{BB962C8B-B14F-4D97-AF65-F5344CB8AC3E}">
        <p14:creationId xmlns:p14="http://schemas.microsoft.com/office/powerpoint/2010/main" val="3312939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Google Shape;98;p14">
            <a:extLst>
              <a:ext uri="{FF2B5EF4-FFF2-40B4-BE49-F238E27FC236}">
                <a16:creationId xmlns:a16="http://schemas.microsoft.com/office/drawing/2014/main" id="{C4000068-63B3-47C3-B091-59E9BE308F93}"/>
              </a:ext>
            </a:extLst>
          </p:cNvPr>
          <p:cNvSpPr/>
          <p:nvPr/>
        </p:nvSpPr>
        <p:spPr>
          <a:xfrm>
            <a:off x="0" y="0"/>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lvl="0"/>
            <a:r>
              <a:rPr lang="en-US" sz="2800" dirty="0">
                <a:solidFill>
                  <a:srgbClr val="FFFFFF"/>
                </a:solidFill>
                <a:latin typeface="Times New Roman" panose="02020603050405020304" pitchFamily="18" charset="0"/>
                <a:ea typeface="Times New Roman"/>
                <a:cs typeface="Times New Roman" panose="02020603050405020304" pitchFamily="18" charset="0"/>
                <a:sym typeface="Times New Roman"/>
              </a:rPr>
              <a:t>O</a:t>
            </a:r>
            <a:r>
              <a:rPr lang="en-US" sz="28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rPr>
              <a:t>utline</a:t>
            </a:r>
            <a:endParaRPr sz="2800" b="0" i="0" u="none" strike="noStrike" cap="none" dirty="0">
              <a:solidFill>
                <a:srgbClr val="FFFFFF"/>
              </a:solidFill>
              <a:latin typeface="Times New Roman" panose="02020603050405020304" pitchFamily="18" charset="0"/>
              <a:ea typeface="Times New Roman"/>
              <a:cs typeface="Times New Roman" panose="02020603050405020304" pitchFamily="18" charset="0"/>
              <a:sym typeface="Times New Roman"/>
            </a:endParaRPr>
          </a:p>
        </p:txBody>
      </p:sp>
      <p:sp>
        <p:nvSpPr>
          <p:cNvPr id="60" name="Google Shape;100;p14">
            <a:extLst>
              <a:ext uri="{FF2B5EF4-FFF2-40B4-BE49-F238E27FC236}">
                <a16:creationId xmlns:a16="http://schemas.microsoft.com/office/drawing/2014/main" id="{E3E6037B-CA5B-490B-9CA6-20C10B75A8E3}"/>
              </a:ext>
            </a:extLst>
          </p:cNvPr>
          <p:cNvSpPr/>
          <p:nvPr/>
        </p:nvSpPr>
        <p:spPr>
          <a:xfrm>
            <a:off x="4177495" y="1195973"/>
            <a:ext cx="682907" cy="682907"/>
          </a:xfrm>
          <a:prstGeom prst="ellipse">
            <a:avLst/>
          </a:prstGeom>
          <a:noFill/>
          <a:ln w="38100" cap="flat" cmpd="sng">
            <a:solidFill>
              <a:srgbClr val="FE91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Times New Roman" panose="02020603050405020304" pitchFamily="18" charset="0"/>
              <a:ea typeface="Malgun Gothic"/>
              <a:cs typeface="Times New Roman" panose="02020603050405020304" pitchFamily="18" charset="0"/>
              <a:sym typeface="Malgun Gothic"/>
            </a:endParaRPr>
          </a:p>
        </p:txBody>
      </p:sp>
      <p:sp>
        <p:nvSpPr>
          <p:cNvPr id="61" name="Google Shape;101;p14">
            <a:extLst>
              <a:ext uri="{FF2B5EF4-FFF2-40B4-BE49-F238E27FC236}">
                <a16:creationId xmlns:a16="http://schemas.microsoft.com/office/drawing/2014/main" id="{47C35F71-661F-44FD-AC08-71D5655D9FB2}"/>
              </a:ext>
            </a:extLst>
          </p:cNvPr>
          <p:cNvSpPr txBox="1"/>
          <p:nvPr/>
        </p:nvSpPr>
        <p:spPr>
          <a:xfrm>
            <a:off x="4311199" y="1352760"/>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chemeClr val="dk1"/>
                </a:solidFill>
                <a:latin typeface="Times New Roman" panose="02020603050405020304" pitchFamily="18" charset="0"/>
                <a:ea typeface="Times New Roman"/>
                <a:cs typeface="Times New Roman" panose="02020603050405020304" pitchFamily="18" charset="0"/>
                <a:sym typeface="Times New Roman"/>
              </a:rPr>
              <a:t>01</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nvGrpSpPr>
          <p:cNvPr id="62" name="Google Shape;102;p14">
            <a:extLst>
              <a:ext uri="{FF2B5EF4-FFF2-40B4-BE49-F238E27FC236}">
                <a16:creationId xmlns:a16="http://schemas.microsoft.com/office/drawing/2014/main" id="{F90755B0-D174-483C-8A9B-477C22AF816F}"/>
              </a:ext>
            </a:extLst>
          </p:cNvPr>
          <p:cNvGrpSpPr/>
          <p:nvPr/>
        </p:nvGrpSpPr>
        <p:grpSpPr>
          <a:xfrm>
            <a:off x="4177494" y="2213486"/>
            <a:ext cx="682907" cy="682907"/>
            <a:chOff x="3578505" y="1333018"/>
            <a:chExt cx="682907" cy="682907"/>
          </a:xfrm>
        </p:grpSpPr>
        <p:sp>
          <p:nvSpPr>
            <p:cNvPr id="63" name="Google Shape;103;p14">
              <a:extLst>
                <a:ext uri="{FF2B5EF4-FFF2-40B4-BE49-F238E27FC236}">
                  <a16:creationId xmlns:a16="http://schemas.microsoft.com/office/drawing/2014/main" id="{92F2E751-21B9-43D9-A0C2-8D416874909A}"/>
                </a:ext>
              </a:extLst>
            </p:cNvPr>
            <p:cNvSpPr/>
            <p:nvPr/>
          </p:nvSpPr>
          <p:spPr>
            <a:xfrm>
              <a:off x="3578505" y="1333018"/>
              <a:ext cx="682907" cy="682907"/>
            </a:xfrm>
            <a:prstGeom prst="ellipse">
              <a:avLst/>
            </a:prstGeom>
            <a:noFill/>
            <a:ln w="38100" cap="flat" cmpd="sng">
              <a:solidFill>
                <a:srgbClr val="94AA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Malgun Gothic"/>
                <a:cs typeface="Times New Roman" panose="02020603050405020304" pitchFamily="18" charset="0"/>
                <a:sym typeface="Malgun Gothic"/>
              </a:endParaRPr>
            </a:p>
          </p:txBody>
        </p:sp>
        <p:sp>
          <p:nvSpPr>
            <p:cNvPr id="64" name="Google Shape;104;p14">
              <a:extLst>
                <a:ext uri="{FF2B5EF4-FFF2-40B4-BE49-F238E27FC236}">
                  <a16:creationId xmlns:a16="http://schemas.microsoft.com/office/drawing/2014/main" id="{52863CD9-D7B3-4367-8384-D1435725782D}"/>
                </a:ext>
              </a:extLst>
            </p:cNvPr>
            <p:cNvSpPr txBox="1"/>
            <p:nvPr/>
          </p:nvSpPr>
          <p:spPr>
            <a:xfrm>
              <a:off x="3712209" y="148980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02</a:t>
              </a:r>
              <a:endParaRPr sz="18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grpSp>
        <p:nvGrpSpPr>
          <p:cNvPr id="65" name="Google Shape;108;p14">
            <a:extLst>
              <a:ext uri="{FF2B5EF4-FFF2-40B4-BE49-F238E27FC236}">
                <a16:creationId xmlns:a16="http://schemas.microsoft.com/office/drawing/2014/main" id="{E89795B3-29CD-4034-9C59-23A59133BC6F}"/>
              </a:ext>
            </a:extLst>
          </p:cNvPr>
          <p:cNvGrpSpPr/>
          <p:nvPr/>
        </p:nvGrpSpPr>
        <p:grpSpPr>
          <a:xfrm>
            <a:off x="4177493" y="4248512"/>
            <a:ext cx="682907" cy="682907"/>
            <a:chOff x="3578505" y="1333018"/>
            <a:chExt cx="682907" cy="682907"/>
          </a:xfrm>
        </p:grpSpPr>
        <p:sp>
          <p:nvSpPr>
            <p:cNvPr id="66" name="Google Shape;109;p14">
              <a:extLst>
                <a:ext uri="{FF2B5EF4-FFF2-40B4-BE49-F238E27FC236}">
                  <a16:creationId xmlns:a16="http://schemas.microsoft.com/office/drawing/2014/main" id="{CA1F1D17-DAAA-49BF-BA48-29433B93F433}"/>
                </a:ext>
              </a:extLst>
            </p:cNvPr>
            <p:cNvSpPr/>
            <p:nvPr/>
          </p:nvSpPr>
          <p:spPr>
            <a:xfrm>
              <a:off x="3578505" y="1333018"/>
              <a:ext cx="682907" cy="682907"/>
            </a:xfrm>
            <a:prstGeom prst="ellipse">
              <a:avLst/>
            </a:prstGeom>
            <a:noFill/>
            <a:ln w="38100" cap="flat" cmpd="sng">
              <a:solidFill>
                <a:srgbClr val="94AAD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Malgun Gothic"/>
                <a:cs typeface="Times New Roman" panose="02020603050405020304" pitchFamily="18" charset="0"/>
                <a:sym typeface="Malgun Gothic"/>
              </a:endParaRPr>
            </a:p>
          </p:txBody>
        </p:sp>
        <p:sp>
          <p:nvSpPr>
            <p:cNvPr id="67" name="Google Shape;110;p14">
              <a:extLst>
                <a:ext uri="{FF2B5EF4-FFF2-40B4-BE49-F238E27FC236}">
                  <a16:creationId xmlns:a16="http://schemas.microsoft.com/office/drawing/2014/main" id="{8516A93E-351A-40F0-B289-48A3AB7A5B93}"/>
                </a:ext>
              </a:extLst>
            </p:cNvPr>
            <p:cNvSpPr txBox="1"/>
            <p:nvPr/>
          </p:nvSpPr>
          <p:spPr>
            <a:xfrm>
              <a:off x="3712209" y="148980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Times New Roman" panose="02020603050405020304" pitchFamily="18" charset="0"/>
                  <a:ea typeface="Times New Roman"/>
                  <a:cs typeface="Times New Roman" panose="02020603050405020304" pitchFamily="18" charset="0"/>
                  <a:sym typeface="Times New Roman"/>
                </a:rPr>
                <a:t>04</a:t>
              </a:r>
              <a:endParaRPr sz="180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grpSp>
        <p:nvGrpSpPr>
          <p:cNvPr id="68" name="Google Shape;111;p14">
            <a:extLst>
              <a:ext uri="{FF2B5EF4-FFF2-40B4-BE49-F238E27FC236}">
                <a16:creationId xmlns:a16="http://schemas.microsoft.com/office/drawing/2014/main" id="{5721C457-DED1-4C6C-8D7F-33737B9C872E}"/>
              </a:ext>
            </a:extLst>
          </p:cNvPr>
          <p:cNvGrpSpPr/>
          <p:nvPr/>
        </p:nvGrpSpPr>
        <p:grpSpPr>
          <a:xfrm>
            <a:off x="4177493" y="5266025"/>
            <a:ext cx="682907" cy="682907"/>
            <a:chOff x="3578505" y="1333018"/>
            <a:chExt cx="682907" cy="682907"/>
          </a:xfrm>
        </p:grpSpPr>
        <p:sp>
          <p:nvSpPr>
            <p:cNvPr id="69" name="Google Shape;112;p14">
              <a:extLst>
                <a:ext uri="{FF2B5EF4-FFF2-40B4-BE49-F238E27FC236}">
                  <a16:creationId xmlns:a16="http://schemas.microsoft.com/office/drawing/2014/main" id="{15911488-431D-4AD2-95A2-27BB756E181B}"/>
                </a:ext>
              </a:extLst>
            </p:cNvPr>
            <p:cNvSpPr/>
            <p:nvPr/>
          </p:nvSpPr>
          <p:spPr>
            <a:xfrm>
              <a:off x="3578505" y="1333018"/>
              <a:ext cx="682907" cy="682907"/>
            </a:xfrm>
            <a:prstGeom prst="ellipse">
              <a:avLst/>
            </a:prstGeom>
            <a:noFill/>
            <a:ln w="38100" cap="flat" cmpd="sng">
              <a:solidFill>
                <a:srgbClr val="FE91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Malgun Gothic"/>
                <a:cs typeface="Times New Roman" panose="02020603050405020304" pitchFamily="18" charset="0"/>
                <a:sym typeface="Malgun Gothic"/>
              </a:endParaRPr>
            </a:p>
          </p:txBody>
        </p:sp>
        <p:sp>
          <p:nvSpPr>
            <p:cNvPr id="70" name="Google Shape;113;p14">
              <a:extLst>
                <a:ext uri="{FF2B5EF4-FFF2-40B4-BE49-F238E27FC236}">
                  <a16:creationId xmlns:a16="http://schemas.microsoft.com/office/drawing/2014/main" id="{56D73D75-E707-4996-B71B-D7D8BC42E251}"/>
                </a:ext>
              </a:extLst>
            </p:cNvPr>
            <p:cNvSpPr txBox="1"/>
            <p:nvPr/>
          </p:nvSpPr>
          <p:spPr>
            <a:xfrm>
              <a:off x="3712209" y="148980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05</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71" name="Google Shape;114;p14">
            <a:extLst>
              <a:ext uri="{FF2B5EF4-FFF2-40B4-BE49-F238E27FC236}">
                <a16:creationId xmlns:a16="http://schemas.microsoft.com/office/drawing/2014/main" id="{BAF89E85-17B3-41AA-B704-AD6E0EA84E5B}"/>
              </a:ext>
            </a:extLst>
          </p:cNvPr>
          <p:cNvSpPr txBox="1"/>
          <p:nvPr/>
        </p:nvSpPr>
        <p:spPr>
          <a:xfrm>
            <a:off x="5346540" y="1302878"/>
            <a:ext cx="3264060" cy="461665"/>
          </a:xfrm>
          <a:prstGeom prst="rect">
            <a:avLst/>
          </a:prstGeom>
          <a:noFill/>
          <a:ln>
            <a:noFill/>
          </a:ln>
        </p:spPr>
        <p:txBody>
          <a:bodyPr spcFirstLastPara="1" wrap="square" lIns="91425" tIns="45700" rIns="91425" bIns="45700" anchor="t" anchorCtr="0">
            <a:spAutoFit/>
          </a:bodyPr>
          <a:lstStyle/>
          <a:p>
            <a:pPr lvl="0"/>
            <a:r>
              <a:rPr lang="en-US" altLang="zh-TW" sz="2400" dirty="0">
                <a:solidFill>
                  <a:schemeClr val="dk1"/>
                </a:solidFill>
                <a:latin typeface="Times New Roman" panose="02020603050405020304" pitchFamily="18" charset="0"/>
                <a:ea typeface="Times New Roman"/>
                <a:cs typeface="Times New Roman" panose="02020603050405020304" pitchFamily="18" charset="0"/>
                <a:sym typeface="Times New Roman"/>
              </a:rPr>
              <a:t>M</a:t>
            </a: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otivation</a:t>
            </a:r>
            <a:endParaRPr sz="24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sp>
        <p:nvSpPr>
          <p:cNvPr id="72" name="Google Shape;115;p14">
            <a:extLst>
              <a:ext uri="{FF2B5EF4-FFF2-40B4-BE49-F238E27FC236}">
                <a16:creationId xmlns:a16="http://schemas.microsoft.com/office/drawing/2014/main" id="{0C1F1EEB-20B9-468C-B6E4-9E0B9B251165}"/>
              </a:ext>
            </a:extLst>
          </p:cNvPr>
          <p:cNvSpPr txBox="1"/>
          <p:nvPr/>
        </p:nvSpPr>
        <p:spPr>
          <a:xfrm>
            <a:off x="5346540" y="2324106"/>
            <a:ext cx="3264060"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Times New Roman" panose="02020603050405020304" pitchFamily="18" charset="0"/>
                <a:ea typeface="Times New Roman"/>
                <a:cs typeface="Times New Roman" panose="02020603050405020304" pitchFamily="18" charset="0"/>
                <a:sym typeface="Times New Roman"/>
              </a:rPr>
              <a:t>Related work : VAE</a:t>
            </a:r>
            <a:endParaRPr dirty="0">
              <a:latin typeface="Times New Roman" panose="02020603050405020304" pitchFamily="18" charset="0"/>
              <a:cs typeface="Times New Roman" panose="02020603050405020304" pitchFamily="18" charset="0"/>
            </a:endParaRPr>
          </a:p>
        </p:txBody>
      </p:sp>
      <p:grpSp>
        <p:nvGrpSpPr>
          <p:cNvPr id="73" name="群組 72">
            <a:extLst>
              <a:ext uri="{FF2B5EF4-FFF2-40B4-BE49-F238E27FC236}">
                <a16:creationId xmlns:a16="http://schemas.microsoft.com/office/drawing/2014/main" id="{8FEE71F3-F6FA-491B-A8B8-8AD913B58C0E}"/>
              </a:ext>
            </a:extLst>
          </p:cNvPr>
          <p:cNvGrpSpPr/>
          <p:nvPr/>
        </p:nvGrpSpPr>
        <p:grpSpPr>
          <a:xfrm>
            <a:off x="4177493" y="3230999"/>
            <a:ext cx="4433107" cy="682907"/>
            <a:chOff x="3813560" y="3006417"/>
            <a:chExt cx="4433107" cy="682907"/>
          </a:xfrm>
        </p:grpSpPr>
        <p:grpSp>
          <p:nvGrpSpPr>
            <p:cNvPr id="74" name="Google Shape;105;p14">
              <a:extLst>
                <a:ext uri="{FF2B5EF4-FFF2-40B4-BE49-F238E27FC236}">
                  <a16:creationId xmlns:a16="http://schemas.microsoft.com/office/drawing/2014/main" id="{A95787DB-B342-4E99-B1A1-11B170E0E712}"/>
                </a:ext>
              </a:extLst>
            </p:cNvPr>
            <p:cNvGrpSpPr/>
            <p:nvPr/>
          </p:nvGrpSpPr>
          <p:grpSpPr>
            <a:xfrm>
              <a:off x="3813560" y="3006417"/>
              <a:ext cx="682907" cy="682907"/>
              <a:chOff x="3578505" y="1333018"/>
              <a:chExt cx="682907" cy="682907"/>
            </a:xfrm>
          </p:grpSpPr>
          <p:sp>
            <p:nvSpPr>
              <p:cNvPr id="76" name="Google Shape;106;p14">
                <a:extLst>
                  <a:ext uri="{FF2B5EF4-FFF2-40B4-BE49-F238E27FC236}">
                    <a16:creationId xmlns:a16="http://schemas.microsoft.com/office/drawing/2014/main" id="{D70936D8-ADF5-42F8-AD20-D710D9912EA0}"/>
                  </a:ext>
                </a:extLst>
              </p:cNvPr>
              <p:cNvSpPr/>
              <p:nvPr/>
            </p:nvSpPr>
            <p:spPr>
              <a:xfrm>
                <a:off x="3578505" y="1333018"/>
                <a:ext cx="682907" cy="682907"/>
              </a:xfrm>
              <a:prstGeom prst="ellipse">
                <a:avLst/>
              </a:prstGeom>
              <a:noFill/>
              <a:ln w="38100" cap="flat" cmpd="sng">
                <a:solidFill>
                  <a:srgbClr val="C0504C"/>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Times New Roman" panose="02020603050405020304" pitchFamily="18" charset="0"/>
                  <a:ea typeface="Malgun Gothic"/>
                  <a:cs typeface="Times New Roman" panose="02020603050405020304" pitchFamily="18" charset="0"/>
                  <a:sym typeface="Malgun Gothic"/>
                </a:endParaRPr>
              </a:p>
            </p:txBody>
          </p:sp>
          <p:sp>
            <p:nvSpPr>
              <p:cNvPr id="77" name="Google Shape;107;p14">
                <a:extLst>
                  <a:ext uri="{FF2B5EF4-FFF2-40B4-BE49-F238E27FC236}">
                    <a16:creationId xmlns:a16="http://schemas.microsoft.com/office/drawing/2014/main" id="{071B00F6-E4A8-44B1-907F-3909D766557B}"/>
                  </a:ext>
                </a:extLst>
              </p:cNvPr>
              <p:cNvSpPr txBox="1"/>
              <p:nvPr/>
            </p:nvSpPr>
            <p:spPr>
              <a:xfrm>
                <a:off x="3712209" y="1489805"/>
                <a:ext cx="415498"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a:solidFill>
                      <a:schemeClr val="dk1"/>
                    </a:solidFill>
                    <a:latin typeface="Times New Roman" panose="02020603050405020304" pitchFamily="18" charset="0"/>
                    <a:ea typeface="Times New Roman"/>
                    <a:cs typeface="Times New Roman" panose="02020603050405020304" pitchFamily="18" charset="0"/>
                    <a:sym typeface="Times New Roman"/>
                  </a:rPr>
                  <a:t>03</a:t>
                </a:r>
                <a:endParaRPr sz="1800"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grpSp>
        <p:sp>
          <p:nvSpPr>
            <p:cNvPr id="75" name="Google Shape;116;p14">
              <a:extLst>
                <a:ext uri="{FF2B5EF4-FFF2-40B4-BE49-F238E27FC236}">
                  <a16:creationId xmlns:a16="http://schemas.microsoft.com/office/drawing/2014/main" id="{E70299D0-590F-40E3-AD9D-6D630181D8C8}"/>
                </a:ext>
              </a:extLst>
            </p:cNvPr>
            <p:cNvSpPr txBox="1"/>
            <p:nvPr/>
          </p:nvSpPr>
          <p:spPr>
            <a:xfrm>
              <a:off x="4982607" y="3117037"/>
              <a:ext cx="3264060" cy="461624"/>
            </a:xfrm>
            <a:prstGeom prst="rect">
              <a:avLst/>
            </a:prstGeom>
            <a:noFill/>
            <a:ln>
              <a:noFill/>
            </a:ln>
          </p:spPr>
          <p:txBody>
            <a:bodyPr spcFirstLastPara="1" wrap="square" lIns="91425" tIns="45700" rIns="91425" bIns="45700" anchor="t" anchorCtr="0">
              <a:spAutoFit/>
            </a:bodyPr>
            <a:lstStyle/>
            <a:p>
              <a:pPr lvl="0"/>
              <a:r>
                <a:rPr lang="en-US" altLang="zh-TW" sz="2400" dirty="0">
                  <a:latin typeface="Times New Roman" panose="02020603050405020304" pitchFamily="18" charset="0"/>
                  <a:cs typeface="Times New Roman" panose="02020603050405020304" pitchFamily="18" charset="0"/>
                </a:rPr>
                <a:t>Overview</a:t>
              </a:r>
              <a:endParaRPr dirty="0">
                <a:latin typeface="Times New Roman" panose="02020603050405020304" pitchFamily="18" charset="0"/>
                <a:cs typeface="Times New Roman" panose="02020603050405020304" pitchFamily="18" charset="0"/>
              </a:endParaRPr>
            </a:p>
          </p:txBody>
        </p:sp>
      </p:grpSp>
      <p:sp>
        <p:nvSpPr>
          <p:cNvPr id="78" name="Google Shape;117;p14">
            <a:extLst>
              <a:ext uri="{FF2B5EF4-FFF2-40B4-BE49-F238E27FC236}">
                <a16:creationId xmlns:a16="http://schemas.microsoft.com/office/drawing/2014/main" id="{910D57CE-2DE1-44FF-BEE5-26D6004C4703}"/>
              </a:ext>
            </a:extLst>
          </p:cNvPr>
          <p:cNvSpPr txBox="1"/>
          <p:nvPr/>
        </p:nvSpPr>
        <p:spPr>
          <a:xfrm>
            <a:off x="5346540" y="4405299"/>
            <a:ext cx="3264060" cy="461665"/>
          </a:xfrm>
          <a:prstGeom prst="rect">
            <a:avLst/>
          </a:prstGeom>
          <a:noFill/>
          <a:ln>
            <a:noFill/>
          </a:ln>
        </p:spPr>
        <p:txBody>
          <a:bodyPr spcFirstLastPara="1" wrap="square" lIns="91425" tIns="45700" rIns="91425" bIns="45700" anchor="t" anchorCtr="0">
            <a:spAutoFit/>
          </a:bodyPr>
          <a:lstStyle/>
          <a:p>
            <a:pPr lvl="0"/>
            <a:r>
              <a:rPr lang="en-US" altLang="zh-TW" sz="2400" dirty="0">
                <a:latin typeface="Times New Roman" panose="02020603050405020304" pitchFamily="18" charset="0"/>
                <a:cs typeface="Times New Roman" panose="02020603050405020304" pitchFamily="18" charset="0"/>
              </a:rPr>
              <a:t>Experiment </a:t>
            </a:r>
          </a:p>
        </p:txBody>
      </p:sp>
      <p:sp>
        <p:nvSpPr>
          <p:cNvPr id="83" name="Google Shape;117;p14">
            <a:extLst>
              <a:ext uri="{FF2B5EF4-FFF2-40B4-BE49-F238E27FC236}">
                <a16:creationId xmlns:a16="http://schemas.microsoft.com/office/drawing/2014/main" id="{278275C0-0C46-4501-8896-D05AAA5909FD}"/>
              </a:ext>
            </a:extLst>
          </p:cNvPr>
          <p:cNvSpPr txBox="1"/>
          <p:nvPr/>
        </p:nvSpPr>
        <p:spPr>
          <a:xfrm>
            <a:off x="5346540" y="5430029"/>
            <a:ext cx="3264060" cy="461665"/>
          </a:xfrm>
          <a:prstGeom prst="rect">
            <a:avLst/>
          </a:prstGeom>
          <a:noFill/>
          <a:ln>
            <a:noFill/>
          </a:ln>
        </p:spPr>
        <p:txBody>
          <a:bodyPr spcFirstLastPara="1" wrap="square" lIns="91425" tIns="45700" rIns="91425" bIns="45700" anchor="t" anchorCtr="0">
            <a:spAutoFit/>
          </a:bodyPr>
          <a:lstStyle/>
          <a:p>
            <a:pPr lvl="0"/>
            <a:r>
              <a:rPr lang="en-US" altLang="zh-TW" sz="2400"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p>
        </p:txBody>
      </p:sp>
    </p:spTree>
    <p:extLst>
      <p:ext uri="{BB962C8B-B14F-4D97-AF65-F5344CB8AC3E}">
        <p14:creationId xmlns:p14="http://schemas.microsoft.com/office/powerpoint/2010/main" val="1511400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Google Shape;98;p14">
            <a:extLst>
              <a:ext uri="{FF2B5EF4-FFF2-40B4-BE49-F238E27FC236}">
                <a16:creationId xmlns:a16="http://schemas.microsoft.com/office/drawing/2014/main" id="{0896691C-33F0-4EFE-B110-F9E60D1CF869}"/>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lvl="0"/>
            <a:r>
              <a:rPr lang="en-US" altLang="zh-TW" sz="2800" dirty="0">
                <a:solidFill>
                  <a:srgbClr val="FFFFFF"/>
                </a:solidFill>
                <a:latin typeface="Times New Roman"/>
                <a:ea typeface="Times New Roman"/>
                <a:cs typeface="Times New Roman"/>
                <a:sym typeface="Times New Roman"/>
              </a:rPr>
              <a:t>Motivation</a:t>
            </a:r>
          </a:p>
        </p:txBody>
      </p:sp>
      <p:sp>
        <p:nvSpPr>
          <p:cNvPr id="2" name="橢圓 1">
            <a:extLst>
              <a:ext uri="{FF2B5EF4-FFF2-40B4-BE49-F238E27FC236}">
                <a16:creationId xmlns:a16="http://schemas.microsoft.com/office/drawing/2014/main" id="{87F0E177-006C-4AD7-8F30-EFF86668DCDB}"/>
              </a:ext>
            </a:extLst>
          </p:cNvPr>
          <p:cNvSpPr/>
          <p:nvPr/>
        </p:nvSpPr>
        <p:spPr>
          <a:xfrm>
            <a:off x="8493071" y="2458909"/>
            <a:ext cx="3355382" cy="2735451"/>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Latent Space (Arousal</a:t>
            </a:r>
            <a:r>
              <a:rPr lang="zh-TW" altLang="en-US" dirty="0"/>
              <a:t>、</a:t>
            </a:r>
            <a:r>
              <a:rPr lang="en-US" altLang="zh-TW" dirty="0"/>
              <a:t>Valence)</a:t>
            </a:r>
            <a:endParaRPr lang="zh-TW" altLang="en-US" dirty="0"/>
          </a:p>
        </p:txBody>
      </p:sp>
      <p:sp>
        <p:nvSpPr>
          <p:cNvPr id="31" name="文字方塊 30">
            <a:extLst>
              <a:ext uri="{FF2B5EF4-FFF2-40B4-BE49-F238E27FC236}">
                <a16:creationId xmlns:a16="http://schemas.microsoft.com/office/drawing/2014/main" id="{4A7E90C7-D99A-4DF8-A44C-3C33EAE43B63}"/>
              </a:ext>
            </a:extLst>
          </p:cNvPr>
          <p:cNvSpPr txBox="1"/>
          <p:nvPr/>
        </p:nvSpPr>
        <p:spPr>
          <a:xfrm>
            <a:off x="585059" y="680251"/>
            <a:ext cx="494655" cy="1600438"/>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我真的很生氣你</a:t>
            </a:r>
          </a:p>
        </p:txBody>
      </p:sp>
      <p:sp>
        <p:nvSpPr>
          <p:cNvPr id="33" name="文字方塊 32">
            <a:extLst>
              <a:ext uri="{FF2B5EF4-FFF2-40B4-BE49-F238E27FC236}">
                <a16:creationId xmlns:a16="http://schemas.microsoft.com/office/drawing/2014/main" id="{60E8AA8F-51C0-464F-82B8-20807933A034}"/>
              </a:ext>
            </a:extLst>
          </p:cNvPr>
          <p:cNvSpPr txBox="1"/>
          <p:nvPr/>
        </p:nvSpPr>
        <p:spPr>
          <a:xfrm>
            <a:off x="585056" y="2333960"/>
            <a:ext cx="494655" cy="1384995"/>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你真的很白目</a:t>
            </a:r>
          </a:p>
        </p:txBody>
      </p:sp>
      <p:sp>
        <p:nvSpPr>
          <p:cNvPr id="34" name="文字方塊 33">
            <a:extLst>
              <a:ext uri="{FF2B5EF4-FFF2-40B4-BE49-F238E27FC236}">
                <a16:creationId xmlns:a16="http://schemas.microsoft.com/office/drawing/2014/main" id="{3A903A41-FEBD-49F6-BA23-34B1F199AE31}"/>
              </a:ext>
            </a:extLst>
          </p:cNvPr>
          <p:cNvSpPr txBox="1"/>
          <p:nvPr/>
        </p:nvSpPr>
        <p:spPr>
          <a:xfrm>
            <a:off x="585056" y="3826635"/>
            <a:ext cx="494655" cy="1384995"/>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他是我的偶像</a:t>
            </a:r>
          </a:p>
        </p:txBody>
      </p:sp>
      <p:sp>
        <p:nvSpPr>
          <p:cNvPr id="35" name="文字方塊 34">
            <a:extLst>
              <a:ext uri="{FF2B5EF4-FFF2-40B4-BE49-F238E27FC236}">
                <a16:creationId xmlns:a16="http://schemas.microsoft.com/office/drawing/2014/main" id="{6270AE5C-8364-45E5-B8EA-2997F17C8718}"/>
              </a:ext>
            </a:extLst>
          </p:cNvPr>
          <p:cNvSpPr txBox="1"/>
          <p:nvPr/>
        </p:nvSpPr>
        <p:spPr>
          <a:xfrm>
            <a:off x="585055" y="5427709"/>
            <a:ext cx="494655" cy="1169551"/>
          </a:xfrm>
          <a:prstGeom prst="rect">
            <a:avLst/>
          </a:prstGeom>
          <a:noFill/>
        </p:spPr>
        <p:txBody>
          <a:bodyPr wrap="square" rtlCol="0">
            <a:spAutoFit/>
          </a:bodyPr>
          <a:lstStyle/>
          <a:p>
            <a:r>
              <a:rPr lang="zh-TW" altLang="en-US" sz="1400" dirty="0">
                <a:latin typeface="標楷體" panose="03000509000000000000" pitchFamily="65" charset="-120"/>
                <a:ea typeface="標楷體" panose="03000509000000000000" pitchFamily="65" charset="-120"/>
              </a:rPr>
              <a:t>我很崇拜他</a:t>
            </a:r>
          </a:p>
        </p:txBody>
      </p:sp>
      <p:pic>
        <p:nvPicPr>
          <p:cNvPr id="3074" name="Picture 2" descr="Bert | Muppet Wiki | Fandom">
            <a:extLst>
              <a:ext uri="{FF2B5EF4-FFF2-40B4-BE49-F238E27FC236}">
                <a16:creationId xmlns:a16="http://schemas.microsoft.com/office/drawing/2014/main" id="{8D1F80A4-6138-49A7-A6B6-86B697F043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1230" y="1765361"/>
            <a:ext cx="2242151" cy="3731160"/>
          </a:xfrm>
          <a:prstGeom prst="rect">
            <a:avLst/>
          </a:prstGeom>
          <a:noFill/>
          <a:extLst>
            <a:ext uri="{909E8E84-426E-40DD-AFC4-6F175D3DCCD1}">
              <a14:hiddenFill xmlns:a14="http://schemas.microsoft.com/office/drawing/2010/main">
                <a:solidFill>
                  <a:srgbClr val="FFFFFF"/>
                </a:solidFill>
              </a14:hiddenFill>
            </a:ext>
          </a:extLst>
        </p:spPr>
      </p:pic>
      <p:sp>
        <p:nvSpPr>
          <p:cNvPr id="54" name="橢圓 53">
            <a:extLst>
              <a:ext uri="{FF2B5EF4-FFF2-40B4-BE49-F238E27FC236}">
                <a16:creationId xmlns:a16="http://schemas.microsoft.com/office/drawing/2014/main" id="{55F4523E-0F39-4006-83B9-6AA0BBC02989}"/>
              </a:ext>
            </a:extLst>
          </p:cNvPr>
          <p:cNvSpPr/>
          <p:nvPr/>
        </p:nvSpPr>
        <p:spPr>
          <a:xfrm>
            <a:off x="9534040" y="2747553"/>
            <a:ext cx="154983" cy="1485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56" name="橢圓 55">
            <a:extLst>
              <a:ext uri="{FF2B5EF4-FFF2-40B4-BE49-F238E27FC236}">
                <a16:creationId xmlns:a16="http://schemas.microsoft.com/office/drawing/2014/main" id="{DA94ACB9-E432-4EB2-A5CB-7C0FD2441F93}"/>
              </a:ext>
            </a:extLst>
          </p:cNvPr>
          <p:cNvSpPr/>
          <p:nvPr/>
        </p:nvSpPr>
        <p:spPr>
          <a:xfrm>
            <a:off x="9479245" y="3101439"/>
            <a:ext cx="154983" cy="1485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4" name="橢圓 73">
            <a:extLst>
              <a:ext uri="{FF2B5EF4-FFF2-40B4-BE49-F238E27FC236}">
                <a16:creationId xmlns:a16="http://schemas.microsoft.com/office/drawing/2014/main" id="{79D969B0-2F29-4591-8882-7F253A8EBEA6}"/>
              </a:ext>
            </a:extLst>
          </p:cNvPr>
          <p:cNvSpPr/>
          <p:nvPr/>
        </p:nvSpPr>
        <p:spPr>
          <a:xfrm>
            <a:off x="9324262" y="4261842"/>
            <a:ext cx="154983" cy="1485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75" name="橢圓 74">
            <a:extLst>
              <a:ext uri="{FF2B5EF4-FFF2-40B4-BE49-F238E27FC236}">
                <a16:creationId xmlns:a16="http://schemas.microsoft.com/office/drawing/2014/main" id="{D5FB729B-8679-49E6-9DD9-8870F5F0171B}"/>
              </a:ext>
            </a:extLst>
          </p:cNvPr>
          <p:cNvSpPr/>
          <p:nvPr/>
        </p:nvSpPr>
        <p:spPr>
          <a:xfrm>
            <a:off x="9479245" y="4605079"/>
            <a:ext cx="154983" cy="148552"/>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cxnSp>
        <p:nvCxnSpPr>
          <p:cNvPr id="3083" name="直線單箭頭接點 3082">
            <a:extLst>
              <a:ext uri="{FF2B5EF4-FFF2-40B4-BE49-F238E27FC236}">
                <a16:creationId xmlns:a16="http://schemas.microsoft.com/office/drawing/2014/main" id="{A6BF4D00-F3E1-4365-84D6-598AEFD0B46D}"/>
              </a:ext>
            </a:extLst>
          </p:cNvPr>
          <p:cNvCxnSpPr>
            <a:stCxn id="31" idx="3"/>
          </p:cNvCxnSpPr>
          <p:nvPr/>
        </p:nvCxnSpPr>
        <p:spPr>
          <a:xfrm>
            <a:off x="1079714" y="1480470"/>
            <a:ext cx="439120" cy="57305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直線單箭頭接點 78">
            <a:extLst>
              <a:ext uri="{FF2B5EF4-FFF2-40B4-BE49-F238E27FC236}">
                <a16:creationId xmlns:a16="http://schemas.microsoft.com/office/drawing/2014/main" id="{CF114834-6D91-4730-BC02-788B6CF05D2A}"/>
              </a:ext>
            </a:extLst>
          </p:cNvPr>
          <p:cNvCxnSpPr>
            <a:cxnSpLocks/>
          </p:cNvCxnSpPr>
          <p:nvPr/>
        </p:nvCxnSpPr>
        <p:spPr>
          <a:xfrm flipV="1">
            <a:off x="1002222" y="4286805"/>
            <a:ext cx="726465" cy="233271"/>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直線單箭頭接點 79">
            <a:extLst>
              <a:ext uri="{FF2B5EF4-FFF2-40B4-BE49-F238E27FC236}">
                <a16:creationId xmlns:a16="http://schemas.microsoft.com/office/drawing/2014/main" id="{BAF99533-63A9-4DD2-B140-036127C8746C}"/>
              </a:ext>
            </a:extLst>
          </p:cNvPr>
          <p:cNvCxnSpPr>
            <a:cxnSpLocks/>
          </p:cNvCxnSpPr>
          <p:nvPr/>
        </p:nvCxnSpPr>
        <p:spPr>
          <a:xfrm flipV="1">
            <a:off x="1002222" y="2792268"/>
            <a:ext cx="669012" cy="222649"/>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直線單箭頭接點 82">
            <a:extLst>
              <a:ext uri="{FF2B5EF4-FFF2-40B4-BE49-F238E27FC236}">
                <a16:creationId xmlns:a16="http://schemas.microsoft.com/office/drawing/2014/main" id="{A81198A8-7F5D-4681-9E5B-8BE3DC6CCA9F}"/>
              </a:ext>
            </a:extLst>
          </p:cNvPr>
          <p:cNvCxnSpPr>
            <a:cxnSpLocks/>
          </p:cNvCxnSpPr>
          <p:nvPr/>
        </p:nvCxnSpPr>
        <p:spPr>
          <a:xfrm flipV="1">
            <a:off x="1011230" y="5496521"/>
            <a:ext cx="660004" cy="51281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橢圓 89">
            <a:extLst>
              <a:ext uri="{FF2B5EF4-FFF2-40B4-BE49-F238E27FC236}">
                <a16:creationId xmlns:a16="http://schemas.microsoft.com/office/drawing/2014/main" id="{34E7DFBD-76DE-458F-B703-F6978417BD95}"/>
              </a:ext>
            </a:extLst>
          </p:cNvPr>
          <p:cNvSpPr/>
          <p:nvPr/>
        </p:nvSpPr>
        <p:spPr>
          <a:xfrm>
            <a:off x="2946080" y="2351229"/>
            <a:ext cx="3355382" cy="2735451"/>
          </a:xfrm>
          <a:prstGeom prst="ellipse">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t>Embedding Space (by BERT)</a:t>
            </a:r>
            <a:endParaRPr lang="zh-TW" altLang="en-US" dirty="0"/>
          </a:p>
        </p:txBody>
      </p:sp>
      <p:sp>
        <p:nvSpPr>
          <p:cNvPr id="104" name="橢圓 103">
            <a:extLst>
              <a:ext uri="{FF2B5EF4-FFF2-40B4-BE49-F238E27FC236}">
                <a16:creationId xmlns:a16="http://schemas.microsoft.com/office/drawing/2014/main" id="{87A5A248-602F-4977-90F4-AE2F976CA67B}"/>
              </a:ext>
            </a:extLst>
          </p:cNvPr>
          <p:cNvSpPr/>
          <p:nvPr/>
        </p:nvSpPr>
        <p:spPr>
          <a:xfrm>
            <a:off x="4881966" y="2799975"/>
            <a:ext cx="154983" cy="148552"/>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dirty="0"/>
          </a:p>
        </p:txBody>
      </p:sp>
      <p:sp>
        <p:nvSpPr>
          <p:cNvPr id="105" name="橢圓 104">
            <a:extLst>
              <a:ext uri="{FF2B5EF4-FFF2-40B4-BE49-F238E27FC236}">
                <a16:creationId xmlns:a16="http://schemas.microsoft.com/office/drawing/2014/main" id="{953BEF5F-B443-4BB3-929B-94E31DA7C6F2}"/>
              </a:ext>
            </a:extLst>
          </p:cNvPr>
          <p:cNvSpPr/>
          <p:nvPr/>
        </p:nvSpPr>
        <p:spPr>
          <a:xfrm>
            <a:off x="4755540" y="3008286"/>
            <a:ext cx="154983" cy="148552"/>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6" name="橢圓 105">
            <a:extLst>
              <a:ext uri="{FF2B5EF4-FFF2-40B4-BE49-F238E27FC236}">
                <a16:creationId xmlns:a16="http://schemas.microsoft.com/office/drawing/2014/main" id="{89BEB6CC-8E16-46E7-B509-BCDFF0004672}"/>
              </a:ext>
            </a:extLst>
          </p:cNvPr>
          <p:cNvSpPr/>
          <p:nvPr/>
        </p:nvSpPr>
        <p:spPr>
          <a:xfrm>
            <a:off x="4933770" y="4415903"/>
            <a:ext cx="154983" cy="148552"/>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sp>
        <p:nvSpPr>
          <p:cNvPr id="108" name="橢圓 107">
            <a:extLst>
              <a:ext uri="{FF2B5EF4-FFF2-40B4-BE49-F238E27FC236}">
                <a16:creationId xmlns:a16="http://schemas.microsoft.com/office/drawing/2014/main" id="{F45E6E58-F36F-4787-996A-8036D8D7902A}"/>
              </a:ext>
            </a:extLst>
          </p:cNvPr>
          <p:cNvSpPr/>
          <p:nvPr/>
        </p:nvSpPr>
        <p:spPr>
          <a:xfrm>
            <a:off x="4674347" y="4718380"/>
            <a:ext cx="154983" cy="148552"/>
          </a:xfrm>
          <a:prstGeom prst="ellipse">
            <a:avLst/>
          </a:prstGeom>
          <a:solidFill>
            <a:schemeClr val="accent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TW" altLang="en-US"/>
          </a:p>
        </p:txBody>
      </p:sp>
      <p:cxnSp>
        <p:nvCxnSpPr>
          <p:cNvPr id="109" name="接點: 弧形 108">
            <a:extLst>
              <a:ext uri="{FF2B5EF4-FFF2-40B4-BE49-F238E27FC236}">
                <a16:creationId xmlns:a16="http://schemas.microsoft.com/office/drawing/2014/main" id="{6A46CF1E-D977-4BED-8C07-21A28F3F0398}"/>
              </a:ext>
            </a:extLst>
          </p:cNvPr>
          <p:cNvCxnSpPr>
            <a:cxnSpLocks/>
            <a:endCxn id="104" idx="1"/>
          </p:cNvCxnSpPr>
          <p:nvPr/>
        </p:nvCxnSpPr>
        <p:spPr>
          <a:xfrm>
            <a:off x="2013489" y="2014516"/>
            <a:ext cx="2891174" cy="807214"/>
          </a:xfrm>
          <a:prstGeom prst="curvedConnector2">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111" name="接點: 弧形 110">
            <a:extLst>
              <a:ext uri="{FF2B5EF4-FFF2-40B4-BE49-F238E27FC236}">
                <a16:creationId xmlns:a16="http://schemas.microsoft.com/office/drawing/2014/main" id="{1422D825-799D-4DCA-BE7F-6932A2D4FC97}"/>
              </a:ext>
            </a:extLst>
          </p:cNvPr>
          <p:cNvCxnSpPr>
            <a:cxnSpLocks/>
          </p:cNvCxnSpPr>
          <p:nvPr/>
        </p:nvCxnSpPr>
        <p:spPr>
          <a:xfrm>
            <a:off x="2355744" y="2571106"/>
            <a:ext cx="2393936" cy="492865"/>
          </a:xfrm>
          <a:prstGeom prst="curvedConnector3">
            <a:avLst>
              <a:gd name="adj1" fmla="val 50000"/>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114" name="接點: 弧形 113">
            <a:extLst>
              <a:ext uri="{FF2B5EF4-FFF2-40B4-BE49-F238E27FC236}">
                <a16:creationId xmlns:a16="http://schemas.microsoft.com/office/drawing/2014/main" id="{E62AF112-2D08-49CC-B203-A8EE560193B6}"/>
              </a:ext>
            </a:extLst>
          </p:cNvPr>
          <p:cNvCxnSpPr>
            <a:cxnSpLocks/>
            <a:endCxn id="108" idx="2"/>
          </p:cNvCxnSpPr>
          <p:nvPr/>
        </p:nvCxnSpPr>
        <p:spPr>
          <a:xfrm flipV="1">
            <a:off x="2699393" y="4792656"/>
            <a:ext cx="1974954" cy="403016"/>
          </a:xfrm>
          <a:prstGeom prst="curvedConnector3">
            <a:avLst>
              <a:gd name="adj1" fmla="val 50000"/>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116" name="接點: 弧形 115">
            <a:extLst>
              <a:ext uri="{FF2B5EF4-FFF2-40B4-BE49-F238E27FC236}">
                <a16:creationId xmlns:a16="http://schemas.microsoft.com/office/drawing/2014/main" id="{3EC03819-35C9-4F9B-B909-B86E7FECEC75}"/>
              </a:ext>
            </a:extLst>
          </p:cNvPr>
          <p:cNvCxnSpPr>
            <a:cxnSpLocks/>
            <a:endCxn id="106" idx="1"/>
          </p:cNvCxnSpPr>
          <p:nvPr/>
        </p:nvCxnSpPr>
        <p:spPr>
          <a:xfrm>
            <a:off x="2699393" y="4309856"/>
            <a:ext cx="2257074" cy="127802"/>
          </a:xfrm>
          <a:prstGeom prst="curvedConnector2">
            <a:avLst/>
          </a:prstGeom>
          <a:ln w="28575">
            <a:tailEnd type="triangle"/>
          </a:ln>
        </p:spPr>
        <p:style>
          <a:lnRef idx="2">
            <a:schemeClr val="accent3"/>
          </a:lnRef>
          <a:fillRef idx="0">
            <a:schemeClr val="accent3"/>
          </a:fillRef>
          <a:effectRef idx="1">
            <a:schemeClr val="accent3"/>
          </a:effectRef>
          <a:fontRef idx="minor">
            <a:schemeClr val="tx1"/>
          </a:fontRef>
        </p:style>
      </p:cxnSp>
      <p:cxnSp>
        <p:nvCxnSpPr>
          <p:cNvPr id="3116" name="接點: 弧形 3115">
            <a:extLst>
              <a:ext uri="{FF2B5EF4-FFF2-40B4-BE49-F238E27FC236}">
                <a16:creationId xmlns:a16="http://schemas.microsoft.com/office/drawing/2014/main" id="{D9B56086-9053-481D-A51C-C86116C93778}"/>
              </a:ext>
            </a:extLst>
          </p:cNvPr>
          <p:cNvCxnSpPr>
            <a:cxnSpLocks/>
            <a:stCxn id="104" idx="5"/>
            <a:endCxn id="54" idx="1"/>
          </p:cNvCxnSpPr>
          <p:nvPr/>
        </p:nvCxnSpPr>
        <p:spPr>
          <a:xfrm rot="5400000" flipH="1" flipV="1">
            <a:off x="7206762" y="576797"/>
            <a:ext cx="157464" cy="4542485"/>
          </a:xfrm>
          <a:prstGeom prst="curvedConnector5">
            <a:avLst>
              <a:gd name="adj1" fmla="val 155018"/>
              <a:gd name="adj2" fmla="val 29700"/>
              <a:gd name="adj3" fmla="val 387891"/>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接點: 弧形 134">
            <a:extLst>
              <a:ext uri="{FF2B5EF4-FFF2-40B4-BE49-F238E27FC236}">
                <a16:creationId xmlns:a16="http://schemas.microsoft.com/office/drawing/2014/main" id="{E6ED442A-B263-4A04-B1D6-AA704B80381B}"/>
              </a:ext>
            </a:extLst>
          </p:cNvPr>
          <p:cNvCxnSpPr>
            <a:cxnSpLocks/>
          </p:cNvCxnSpPr>
          <p:nvPr/>
        </p:nvCxnSpPr>
        <p:spPr>
          <a:xfrm>
            <a:off x="4910523" y="3075512"/>
            <a:ext cx="4576357" cy="69211"/>
          </a:xfrm>
          <a:prstGeom prst="curvedConnector3">
            <a:avLst>
              <a:gd name="adj1" fmla="val 38147"/>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9" name="接點: 弧形 148">
            <a:extLst>
              <a:ext uri="{FF2B5EF4-FFF2-40B4-BE49-F238E27FC236}">
                <a16:creationId xmlns:a16="http://schemas.microsoft.com/office/drawing/2014/main" id="{F4C9F9F2-3DAF-4627-AC69-F001432EC0D2}"/>
              </a:ext>
            </a:extLst>
          </p:cNvPr>
          <p:cNvCxnSpPr>
            <a:cxnSpLocks/>
            <a:endCxn id="74" idx="2"/>
          </p:cNvCxnSpPr>
          <p:nvPr/>
        </p:nvCxnSpPr>
        <p:spPr>
          <a:xfrm flipV="1">
            <a:off x="5070123" y="4336118"/>
            <a:ext cx="4254139" cy="159126"/>
          </a:xfrm>
          <a:prstGeom prst="curvedConnector3">
            <a:avLst>
              <a:gd name="adj1" fmla="val 50000"/>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1" name="接點: 弧形 150">
            <a:extLst>
              <a:ext uri="{FF2B5EF4-FFF2-40B4-BE49-F238E27FC236}">
                <a16:creationId xmlns:a16="http://schemas.microsoft.com/office/drawing/2014/main" id="{7418CFA4-450F-4B17-852B-C9F1239B1468}"/>
              </a:ext>
            </a:extLst>
          </p:cNvPr>
          <p:cNvCxnSpPr>
            <a:cxnSpLocks/>
            <a:endCxn id="75" idx="2"/>
          </p:cNvCxnSpPr>
          <p:nvPr/>
        </p:nvCxnSpPr>
        <p:spPr>
          <a:xfrm flipV="1">
            <a:off x="4829330" y="4679355"/>
            <a:ext cx="4649915" cy="113302"/>
          </a:xfrm>
          <a:prstGeom prst="curvedConnector3">
            <a:avLst>
              <a:gd name="adj1" fmla="val 50000"/>
            </a:avLst>
          </a:prstGeom>
          <a:ln w="28575">
            <a:solidFill>
              <a:schemeClr val="accent3"/>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60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Google Shape;98;p14">
            <a:extLst>
              <a:ext uri="{FF2B5EF4-FFF2-40B4-BE49-F238E27FC236}">
                <a16:creationId xmlns:a16="http://schemas.microsoft.com/office/drawing/2014/main" id="{4093935F-C278-46EE-ADAD-A8758B6F5C6D}"/>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Related work : VAE</a:t>
            </a:r>
            <a:endParaRPr sz="2800" b="0" i="0" u="none" strike="noStrike" cap="none" dirty="0">
              <a:solidFill>
                <a:srgbClr val="FFFFFF"/>
              </a:solidFill>
              <a:latin typeface="Times New Roman"/>
              <a:ea typeface="Times New Roman"/>
              <a:cs typeface="Times New Roman"/>
              <a:sym typeface="Times New Roman"/>
            </a:endParaRPr>
          </a:p>
        </p:txBody>
      </p:sp>
      <p:sp>
        <p:nvSpPr>
          <p:cNvPr id="4" name="標題 3">
            <a:extLst>
              <a:ext uri="{FF2B5EF4-FFF2-40B4-BE49-F238E27FC236}">
                <a16:creationId xmlns:a16="http://schemas.microsoft.com/office/drawing/2014/main" id="{7E00AFCB-7E4D-413D-A506-06CD15EC19DB}"/>
              </a:ext>
            </a:extLst>
          </p:cNvPr>
          <p:cNvSpPr>
            <a:spLocks noGrp="1"/>
          </p:cNvSpPr>
          <p:nvPr>
            <p:ph type="title"/>
          </p:nvPr>
        </p:nvSpPr>
        <p:spPr>
          <a:xfrm>
            <a:off x="241299" y="849932"/>
            <a:ext cx="11709400" cy="1125008"/>
          </a:xfrm>
        </p:spPr>
        <p:txBody>
          <a:bodyPr>
            <a:noAutofit/>
          </a:bodyPr>
          <a:lstStyle/>
          <a:p>
            <a:pPr algn="ctr"/>
            <a:r>
              <a:rPr lang="en-US" altLang="zh-TW" sz="3200" b="1" dirty="0">
                <a:latin typeface="Times New Roman" panose="02020603050405020304" pitchFamily="18" charset="0"/>
                <a:cs typeface="Times New Roman" panose="02020603050405020304" pitchFamily="18" charset="0"/>
              </a:rPr>
              <a:t>Auto-Encoding Variational Bayes </a:t>
            </a:r>
            <a:br>
              <a:rPr lang="en-US" altLang="zh-TW" sz="3200" b="1" dirty="0">
                <a:latin typeface="Times New Roman" panose="02020603050405020304" pitchFamily="18" charset="0"/>
                <a:cs typeface="Times New Roman" panose="02020603050405020304" pitchFamily="18" charset="0"/>
              </a:rPr>
            </a:br>
            <a:endParaRPr lang="zh-TW" altLang="en-US" sz="3200" b="1" dirty="0">
              <a:latin typeface="Times New Roman" panose="02020603050405020304" pitchFamily="18" charset="0"/>
              <a:cs typeface="Times New Roman" panose="02020603050405020304" pitchFamily="18" charset="0"/>
            </a:endParaRPr>
          </a:p>
        </p:txBody>
      </p:sp>
      <p:pic>
        <p:nvPicPr>
          <p:cNvPr id="2" name="圖片 1">
            <a:extLst>
              <a:ext uri="{FF2B5EF4-FFF2-40B4-BE49-F238E27FC236}">
                <a16:creationId xmlns:a16="http://schemas.microsoft.com/office/drawing/2014/main" id="{23258029-E6B9-4220-ABB8-FC67EFBE8CD3}"/>
              </a:ext>
            </a:extLst>
          </p:cNvPr>
          <p:cNvPicPr>
            <a:picLocks noChangeAspect="1"/>
          </p:cNvPicPr>
          <p:nvPr/>
        </p:nvPicPr>
        <p:blipFill>
          <a:blip r:embed="rId3"/>
          <a:stretch>
            <a:fillRect/>
          </a:stretch>
        </p:blipFill>
        <p:spPr>
          <a:xfrm>
            <a:off x="933184" y="2803378"/>
            <a:ext cx="10325631" cy="3606985"/>
          </a:xfrm>
          <a:prstGeom prst="rect">
            <a:avLst/>
          </a:prstGeom>
        </p:spPr>
      </p:pic>
    </p:spTree>
    <p:extLst>
      <p:ext uri="{BB962C8B-B14F-4D97-AF65-F5344CB8AC3E}">
        <p14:creationId xmlns:p14="http://schemas.microsoft.com/office/powerpoint/2010/main" val="2429154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Google Shape;98;p14">
            <a:extLst>
              <a:ext uri="{FF2B5EF4-FFF2-40B4-BE49-F238E27FC236}">
                <a16:creationId xmlns:a16="http://schemas.microsoft.com/office/drawing/2014/main" id="{81DFDAEF-8FC4-4A47-997F-355A4DBED943}"/>
              </a:ext>
            </a:extLst>
          </p:cNvPr>
          <p:cNvSpPr/>
          <p:nvPr/>
        </p:nvSpPr>
        <p:spPr>
          <a:xfrm>
            <a:off x="0" y="0"/>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lvl="0"/>
            <a:r>
              <a:rPr lang="en-US" altLang="zh-TW" sz="2800" dirty="0">
                <a:solidFill>
                  <a:srgbClr val="FFFFFF"/>
                </a:solidFill>
                <a:latin typeface="Times New Roman"/>
                <a:ea typeface="Times New Roman"/>
                <a:cs typeface="Times New Roman"/>
                <a:sym typeface="Times New Roman"/>
              </a:rPr>
              <a:t>Related work</a:t>
            </a:r>
          </a:p>
        </p:txBody>
      </p:sp>
      <p:pic>
        <p:nvPicPr>
          <p:cNvPr id="5" name="圖片 4">
            <a:extLst>
              <a:ext uri="{FF2B5EF4-FFF2-40B4-BE49-F238E27FC236}">
                <a16:creationId xmlns:a16="http://schemas.microsoft.com/office/drawing/2014/main" id="{958A8726-E7B9-4D22-9418-7DBF676970D1}"/>
              </a:ext>
            </a:extLst>
          </p:cNvPr>
          <p:cNvPicPr>
            <a:picLocks noChangeAspect="1"/>
          </p:cNvPicPr>
          <p:nvPr/>
        </p:nvPicPr>
        <p:blipFill>
          <a:blip r:embed="rId2"/>
          <a:stretch>
            <a:fillRect/>
          </a:stretch>
        </p:blipFill>
        <p:spPr>
          <a:xfrm>
            <a:off x="7400344" y="1764704"/>
            <a:ext cx="3968954" cy="3816546"/>
          </a:xfrm>
          <a:prstGeom prst="rect">
            <a:avLst/>
          </a:prstGeom>
        </p:spPr>
      </p:pic>
      <p:sp>
        <p:nvSpPr>
          <p:cNvPr id="7" name="Rectangle 1">
            <a:extLst>
              <a:ext uri="{FF2B5EF4-FFF2-40B4-BE49-F238E27FC236}">
                <a16:creationId xmlns:a16="http://schemas.microsoft.com/office/drawing/2014/main" id="{FA141AE0-5CF9-40A9-9A55-4BC41AB399C7}"/>
              </a:ext>
            </a:extLst>
          </p:cNvPr>
          <p:cNvSpPr>
            <a:spLocks noGrp="1" noChangeArrowheads="1"/>
          </p:cNvSpPr>
          <p:nvPr>
            <p:ph type="title"/>
          </p:nvPr>
        </p:nvSpPr>
        <p:spPr bwMode="auto">
          <a:xfrm>
            <a:off x="822702" y="683240"/>
            <a:ext cx="365112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3600" b="1" i="0" u="none" strike="noStrike" cap="none" normalizeH="0" baseline="0" dirty="0">
                <a:ln>
                  <a:noFill/>
                </a:ln>
                <a:effectLst/>
                <a:latin typeface="Times New Roman" panose="02020603050405020304" pitchFamily="18" charset="0"/>
                <a:ea typeface="inherit"/>
                <a:cs typeface="Times New Roman" panose="02020603050405020304" pitchFamily="18" charset="0"/>
              </a:rPr>
              <a:t>Advantage</a:t>
            </a:r>
            <a:r>
              <a:rPr kumimoji="0" lang="en-US" altLang="zh-TW" sz="3600" b="1" i="0" u="none" strike="noStrike" cap="none" normalizeH="0" baseline="0" dirty="0">
                <a:ln>
                  <a:noFill/>
                </a:ln>
                <a:effectLst/>
                <a:latin typeface="Times New Roman" panose="02020603050405020304" pitchFamily="18" charset="0"/>
                <a:ea typeface="inherit"/>
                <a:cs typeface="Times New Roman" panose="02020603050405020304" pitchFamily="18" charset="0"/>
              </a:rPr>
              <a:t> of VAE</a:t>
            </a:r>
            <a:endParaRPr kumimoji="0" lang="zh-TW" altLang="zh-TW" sz="3600"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zh-TW" altLang="zh-TW" sz="3600" b="1" i="0" u="none" strike="noStrike" cap="none" normalizeH="0" baseline="0" dirty="0">
                <a:ln>
                  <a:noFill/>
                </a:ln>
                <a:effectLst/>
                <a:latin typeface="Times New Roman" panose="02020603050405020304" pitchFamily="18" charset="0"/>
                <a:cs typeface="Times New Roman" panose="02020603050405020304" pitchFamily="18" charset="0"/>
              </a:rPr>
            </a:br>
            <a:endParaRPr kumimoji="0" lang="zh-TW" altLang="zh-TW" sz="36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E30E8414-EE79-48E3-8521-CCDEDFB486B0}"/>
              </a:ext>
            </a:extLst>
          </p:cNvPr>
          <p:cNvPicPr>
            <a:picLocks noChangeAspect="1"/>
          </p:cNvPicPr>
          <p:nvPr/>
        </p:nvPicPr>
        <p:blipFill>
          <a:blip r:embed="rId3"/>
          <a:stretch>
            <a:fillRect/>
          </a:stretch>
        </p:blipFill>
        <p:spPr>
          <a:xfrm>
            <a:off x="1039262" y="2012367"/>
            <a:ext cx="3619686" cy="3568883"/>
          </a:xfrm>
          <a:prstGeom prst="rect">
            <a:avLst/>
          </a:prstGeom>
        </p:spPr>
      </p:pic>
      <p:sp>
        <p:nvSpPr>
          <p:cNvPr id="10" name="文字方塊 9">
            <a:extLst>
              <a:ext uri="{FF2B5EF4-FFF2-40B4-BE49-F238E27FC236}">
                <a16:creationId xmlns:a16="http://schemas.microsoft.com/office/drawing/2014/main" id="{4F38E55D-46A4-48F7-95C6-B271FA829833}"/>
              </a:ext>
            </a:extLst>
          </p:cNvPr>
          <p:cNvSpPr txBox="1"/>
          <p:nvPr/>
        </p:nvSpPr>
        <p:spPr>
          <a:xfrm>
            <a:off x="937647" y="5842861"/>
            <a:ext cx="3928821" cy="369332"/>
          </a:xfrm>
          <a:prstGeom prst="rect">
            <a:avLst/>
          </a:prstGeom>
          <a:noFill/>
        </p:spPr>
        <p:txBody>
          <a:bodyPr wrap="square" rtlCol="0">
            <a:spAutoFit/>
          </a:bodyPr>
          <a:lstStyle/>
          <a:p>
            <a:pPr algn="ctr"/>
            <a:r>
              <a:rPr lang="en-US" altLang="zh-TW" dirty="0" err="1">
                <a:latin typeface="Times New Roman" panose="02020603050405020304" pitchFamily="18" charset="0"/>
                <a:ea typeface="標楷體" panose="03000509000000000000" pitchFamily="65" charset="-120"/>
                <a:cs typeface="Times New Roman" panose="02020603050405020304" pitchFamily="18" charset="0"/>
              </a:rPr>
              <a:t>AutoEncoder</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1" name="文字方塊 10">
            <a:extLst>
              <a:ext uri="{FF2B5EF4-FFF2-40B4-BE49-F238E27FC236}">
                <a16:creationId xmlns:a16="http://schemas.microsoft.com/office/drawing/2014/main" id="{DEE562B7-4AFA-4382-9F98-3E87F1E19729}"/>
              </a:ext>
            </a:extLst>
          </p:cNvPr>
          <p:cNvSpPr txBox="1"/>
          <p:nvPr/>
        </p:nvSpPr>
        <p:spPr>
          <a:xfrm>
            <a:off x="7400344" y="5842861"/>
            <a:ext cx="3928821" cy="369332"/>
          </a:xfrm>
          <a:prstGeom prst="rect">
            <a:avLst/>
          </a:prstGeom>
          <a:noFill/>
        </p:spPr>
        <p:txBody>
          <a:bodyPr wrap="square" rtlCol="0">
            <a:spAutoFit/>
          </a:bodyPr>
          <a:lstStyle/>
          <a:p>
            <a:pPr algn="ctr"/>
            <a:r>
              <a:rPr lang="en-US" altLang="zh-TW" dirty="0">
                <a:latin typeface="Times New Roman" panose="02020603050405020304" pitchFamily="18" charset="0"/>
                <a:ea typeface="標楷體" panose="03000509000000000000" pitchFamily="65" charset="-120"/>
                <a:cs typeface="Times New Roman" panose="02020603050405020304" pitchFamily="18" charset="0"/>
              </a:rPr>
              <a:t>VAE</a:t>
            </a:r>
            <a:endParaRPr lang="zh-TW" altLang="en-US" dirty="0">
              <a:latin typeface="Times New Roman" panose="02020603050405020304" pitchFamily="18" charset="0"/>
              <a:ea typeface="標楷體" panose="03000509000000000000" pitchFamily="65" charset="-120"/>
              <a:cs typeface="Times New Roman" panose="02020603050405020304" pitchFamily="18" charset="0"/>
            </a:endParaRPr>
          </a:p>
        </p:txBody>
      </p:sp>
    </p:spTree>
    <p:extLst>
      <p:ext uri="{BB962C8B-B14F-4D97-AF65-F5344CB8AC3E}">
        <p14:creationId xmlns:p14="http://schemas.microsoft.com/office/powerpoint/2010/main" val="61472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2F30-3F03-4989-9C04-159A4AC50650}"/>
              </a:ext>
            </a:extLst>
          </p:cNvPr>
          <p:cNvSpPr>
            <a:spLocks noGrp="1"/>
          </p:cNvSpPr>
          <p:nvPr>
            <p:ph type="title"/>
          </p:nvPr>
        </p:nvSpPr>
        <p:spPr>
          <a:xfrm>
            <a:off x="259722" y="311931"/>
            <a:ext cx="10515600" cy="1325563"/>
          </a:xfrm>
        </p:spPr>
        <p:txBody>
          <a:bodyPr>
            <a:normAutofit/>
          </a:bodyPr>
          <a:lstStyle/>
          <a:p>
            <a:r>
              <a:rPr lang="zh-TW" altLang="zh-TW" sz="3200" dirty="0">
                <a:latin typeface="Times New Roman" panose="02020603050405020304" pitchFamily="18" charset="0"/>
                <a:cs typeface="Times New Roman" panose="02020603050405020304" pitchFamily="18" charset="0"/>
              </a:rPr>
              <a:t>Overall framework</a:t>
            </a:r>
            <a:endParaRPr lang="zh-TW" altLang="en-US" sz="3200" dirty="0">
              <a:latin typeface="Times New Roman" panose="02020603050405020304" pitchFamily="18" charset="0"/>
              <a:cs typeface="Times New Roman" panose="02020603050405020304" pitchFamily="18" charset="0"/>
            </a:endParaRPr>
          </a:p>
        </p:txBody>
      </p:sp>
      <p:sp>
        <p:nvSpPr>
          <p:cNvPr id="6" name="Google Shape;98;p14">
            <a:extLst>
              <a:ext uri="{FF2B5EF4-FFF2-40B4-BE49-F238E27FC236}">
                <a16:creationId xmlns:a16="http://schemas.microsoft.com/office/drawing/2014/main" id="{86A60344-3508-4645-80C2-E595F36D60F1}"/>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Overview </a:t>
            </a:r>
            <a:endParaRPr sz="2800" b="0" i="0" u="none" strike="noStrike" cap="none" dirty="0">
              <a:solidFill>
                <a:srgbClr val="FFFFFF"/>
              </a:solidFill>
              <a:latin typeface="Times New Roman"/>
              <a:ea typeface="Times New Roman"/>
              <a:cs typeface="Times New Roman"/>
              <a:sym typeface="Times New Roman"/>
            </a:endParaRPr>
          </a:p>
        </p:txBody>
      </p:sp>
      <p:grpSp>
        <p:nvGrpSpPr>
          <p:cNvPr id="23" name="群組 22">
            <a:extLst>
              <a:ext uri="{FF2B5EF4-FFF2-40B4-BE49-F238E27FC236}">
                <a16:creationId xmlns:a16="http://schemas.microsoft.com/office/drawing/2014/main" id="{64BDBBE6-C93E-475A-8B5C-0D9A49CC4DE9}"/>
              </a:ext>
            </a:extLst>
          </p:cNvPr>
          <p:cNvGrpSpPr/>
          <p:nvPr/>
        </p:nvGrpSpPr>
        <p:grpSpPr>
          <a:xfrm>
            <a:off x="979551" y="1809044"/>
            <a:ext cx="1635072" cy="3355387"/>
            <a:chOff x="2471978" y="2244672"/>
            <a:chExt cx="1635072" cy="3355387"/>
          </a:xfrm>
        </p:grpSpPr>
        <p:sp>
          <p:nvSpPr>
            <p:cNvPr id="3" name="梯形 2">
              <a:extLst>
                <a:ext uri="{FF2B5EF4-FFF2-40B4-BE49-F238E27FC236}">
                  <a16:creationId xmlns:a16="http://schemas.microsoft.com/office/drawing/2014/main" id="{5EC7616A-7AE5-471D-A1AE-64DD9F846851}"/>
                </a:ext>
              </a:extLst>
            </p:cNvPr>
            <p:cNvSpPr/>
            <p:nvPr/>
          </p:nvSpPr>
          <p:spPr>
            <a:xfrm rot="5400000">
              <a:off x="1611820" y="3104830"/>
              <a:ext cx="3355387" cy="1635072"/>
            </a:xfrm>
            <a:prstGeom prst="trapezoid">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 name="文字方塊 3">
              <a:extLst>
                <a:ext uri="{FF2B5EF4-FFF2-40B4-BE49-F238E27FC236}">
                  <a16:creationId xmlns:a16="http://schemas.microsoft.com/office/drawing/2014/main" id="{52A7F121-824E-4E5C-A215-80FEF218CA27}"/>
                </a:ext>
              </a:extLst>
            </p:cNvPr>
            <p:cNvSpPr txBox="1"/>
            <p:nvPr/>
          </p:nvSpPr>
          <p:spPr>
            <a:xfrm>
              <a:off x="2762570" y="3737700"/>
              <a:ext cx="1053885"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Encoder</a:t>
              </a:r>
              <a:endParaRPr lang="zh-TW" altLang="en-US" b="1" dirty="0">
                <a:latin typeface="Times New Roman" panose="02020603050405020304" pitchFamily="18" charset="0"/>
                <a:cs typeface="Times New Roman" panose="02020603050405020304" pitchFamily="18" charset="0"/>
              </a:endParaRPr>
            </a:p>
          </p:txBody>
        </p:sp>
      </p:grpSp>
      <p:grpSp>
        <p:nvGrpSpPr>
          <p:cNvPr id="24" name="群組 23">
            <a:extLst>
              <a:ext uri="{FF2B5EF4-FFF2-40B4-BE49-F238E27FC236}">
                <a16:creationId xmlns:a16="http://schemas.microsoft.com/office/drawing/2014/main" id="{31956A7E-0885-4937-9B0C-E6DF78C9280C}"/>
              </a:ext>
            </a:extLst>
          </p:cNvPr>
          <p:cNvGrpSpPr/>
          <p:nvPr/>
        </p:nvGrpSpPr>
        <p:grpSpPr>
          <a:xfrm>
            <a:off x="9718728" y="1876681"/>
            <a:ext cx="1635072" cy="3355387"/>
            <a:chOff x="9046007" y="1858866"/>
            <a:chExt cx="1635072" cy="3355387"/>
          </a:xfrm>
        </p:grpSpPr>
        <p:sp>
          <p:nvSpPr>
            <p:cNvPr id="7" name="梯形 6">
              <a:extLst>
                <a:ext uri="{FF2B5EF4-FFF2-40B4-BE49-F238E27FC236}">
                  <a16:creationId xmlns:a16="http://schemas.microsoft.com/office/drawing/2014/main" id="{8086E99F-AC59-446D-B58E-DC7159892900}"/>
                </a:ext>
              </a:extLst>
            </p:cNvPr>
            <p:cNvSpPr/>
            <p:nvPr/>
          </p:nvSpPr>
          <p:spPr>
            <a:xfrm rot="16200000">
              <a:off x="8185849" y="2719024"/>
              <a:ext cx="3355387" cy="1635072"/>
            </a:xfrm>
            <a:prstGeom prst="trapezoid">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 name="文字方塊 8">
              <a:extLst>
                <a:ext uri="{FF2B5EF4-FFF2-40B4-BE49-F238E27FC236}">
                  <a16:creationId xmlns:a16="http://schemas.microsoft.com/office/drawing/2014/main" id="{588CD23A-0DD2-4E19-BF38-964CD7432044}"/>
                </a:ext>
              </a:extLst>
            </p:cNvPr>
            <p:cNvSpPr txBox="1"/>
            <p:nvPr/>
          </p:nvSpPr>
          <p:spPr>
            <a:xfrm>
              <a:off x="9361009" y="3419531"/>
              <a:ext cx="1053885" cy="369332"/>
            </a:xfrm>
            <a:prstGeom prst="rect">
              <a:avLst/>
            </a:prstGeom>
            <a:noFill/>
          </p:spPr>
          <p:txBody>
            <a:bodyPr wrap="square" rtlCol="0">
              <a:spAutoFit/>
            </a:bodyPr>
            <a:lstStyle/>
            <a:p>
              <a:r>
                <a:rPr lang="en-US" altLang="zh-TW" b="1" dirty="0">
                  <a:latin typeface="Times New Roman" panose="02020603050405020304" pitchFamily="18" charset="0"/>
                  <a:cs typeface="Times New Roman" panose="02020603050405020304" pitchFamily="18" charset="0"/>
                </a:rPr>
                <a:t>Decoder</a:t>
              </a:r>
              <a:endParaRPr lang="zh-TW" altLang="en-US" b="1" dirty="0">
                <a:latin typeface="Times New Roman" panose="02020603050405020304" pitchFamily="18" charset="0"/>
                <a:cs typeface="Times New Roman" panose="02020603050405020304" pitchFamily="18" charset="0"/>
              </a:endParaRPr>
            </a:p>
          </p:txBody>
        </p:sp>
      </p:grpSp>
      <p:grpSp>
        <p:nvGrpSpPr>
          <p:cNvPr id="13" name="群組 12">
            <a:extLst>
              <a:ext uri="{FF2B5EF4-FFF2-40B4-BE49-F238E27FC236}">
                <a16:creationId xmlns:a16="http://schemas.microsoft.com/office/drawing/2014/main" id="{2EA8140F-DC64-4FC7-9882-C6CDFA5B21F7}"/>
              </a:ext>
            </a:extLst>
          </p:cNvPr>
          <p:cNvGrpSpPr/>
          <p:nvPr/>
        </p:nvGrpSpPr>
        <p:grpSpPr>
          <a:xfrm>
            <a:off x="3521982" y="2321464"/>
            <a:ext cx="1282727" cy="369332"/>
            <a:chOff x="4551620" y="2669632"/>
            <a:chExt cx="1282727" cy="369332"/>
          </a:xfrm>
        </p:grpSpPr>
        <p:sp>
          <p:nvSpPr>
            <p:cNvPr id="11" name="矩形 10">
              <a:extLst>
                <a:ext uri="{FF2B5EF4-FFF2-40B4-BE49-F238E27FC236}">
                  <a16:creationId xmlns:a16="http://schemas.microsoft.com/office/drawing/2014/main" id="{1BB7FAD8-8816-45DA-AC21-F1462C18FCD1}"/>
                </a:ext>
              </a:extLst>
            </p:cNvPr>
            <p:cNvSpPr/>
            <p:nvPr/>
          </p:nvSpPr>
          <p:spPr>
            <a:xfrm>
              <a:off x="4551620" y="2669633"/>
              <a:ext cx="1207052" cy="369331"/>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5" name="矩形 4">
                  <a:extLst>
                    <a:ext uri="{FF2B5EF4-FFF2-40B4-BE49-F238E27FC236}">
                      <a16:creationId xmlns:a16="http://schemas.microsoft.com/office/drawing/2014/main" id="{FE48A92F-774C-4A93-B2D7-AD0CF031444E}"/>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Valence</a:t>
                  </a:r>
                  <a14:m>
                    <m:oMath xmlns:m="http://schemas.openxmlformats.org/officeDocument/2006/math">
                      <m:r>
                        <a:rPr lang="en-US" altLang="zh-TW" b="0" i="0" smtClean="0">
                          <a:solidFill>
                            <a:schemeClr val="bg1"/>
                          </a:solidFill>
                          <a:latin typeface="Cambria Math" panose="02040503050406030204" pitchFamily="18" charset="0"/>
                        </a:rPr>
                        <m:t> </m:t>
                      </m:r>
                      <m:r>
                        <a:rPr lang="zh-TW" altLang="en-US" i="1" smtClean="0">
                          <a:solidFill>
                            <a:schemeClr val="bg1"/>
                          </a:solidFill>
                          <a:latin typeface="Cambria Math" panose="02040503050406030204" pitchFamily="18" charset="0"/>
                        </a:rPr>
                        <m:t>𝜇</m:t>
                      </m:r>
                    </m:oMath>
                  </a14:m>
                  <a:endParaRPr lang="zh-TW" altLang="en-US" dirty="0"/>
                </a:p>
              </p:txBody>
            </p:sp>
          </mc:Choice>
          <mc:Fallback xmlns="">
            <p:sp>
              <p:nvSpPr>
                <p:cNvPr id="5" name="矩形 4">
                  <a:extLst>
                    <a:ext uri="{FF2B5EF4-FFF2-40B4-BE49-F238E27FC236}">
                      <a16:creationId xmlns:a16="http://schemas.microsoft.com/office/drawing/2014/main" id="{FE48A92F-774C-4A93-B2D7-AD0CF031444E}"/>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2"/>
                  <a:stretch>
                    <a:fillRect l="-4040" t="-10000" b="-26667"/>
                  </a:stretch>
                </a:blipFill>
              </p:spPr>
              <p:txBody>
                <a:bodyPr/>
                <a:lstStyle/>
                <a:p>
                  <a:r>
                    <a:rPr lang="zh-TW" altLang="en-US">
                      <a:noFill/>
                    </a:rPr>
                    <a:t> </a:t>
                  </a:r>
                </a:p>
              </p:txBody>
            </p:sp>
          </mc:Fallback>
        </mc:AlternateContent>
      </p:grpSp>
      <p:grpSp>
        <p:nvGrpSpPr>
          <p:cNvPr id="14" name="群組 13">
            <a:extLst>
              <a:ext uri="{FF2B5EF4-FFF2-40B4-BE49-F238E27FC236}">
                <a16:creationId xmlns:a16="http://schemas.microsoft.com/office/drawing/2014/main" id="{37277DFB-E40B-4878-BA8D-00CE81FFE2B3}"/>
              </a:ext>
            </a:extLst>
          </p:cNvPr>
          <p:cNvGrpSpPr/>
          <p:nvPr/>
        </p:nvGrpSpPr>
        <p:grpSpPr>
          <a:xfrm>
            <a:off x="3521982" y="2896166"/>
            <a:ext cx="1282727" cy="369332"/>
            <a:chOff x="4551620" y="2669632"/>
            <a:chExt cx="1282727" cy="369332"/>
          </a:xfrm>
        </p:grpSpPr>
        <p:sp>
          <p:nvSpPr>
            <p:cNvPr id="15" name="矩形 14">
              <a:extLst>
                <a:ext uri="{FF2B5EF4-FFF2-40B4-BE49-F238E27FC236}">
                  <a16:creationId xmlns:a16="http://schemas.microsoft.com/office/drawing/2014/main" id="{8106704D-0EE1-4873-A5C7-2993044BB943}"/>
                </a:ext>
              </a:extLst>
            </p:cNvPr>
            <p:cNvSpPr/>
            <p:nvPr/>
          </p:nvSpPr>
          <p:spPr>
            <a:xfrm>
              <a:off x="4551620" y="2669633"/>
              <a:ext cx="1207052" cy="369331"/>
            </a:xfrm>
            <a:prstGeom prst="rect">
              <a:avLst/>
            </a:prstGeom>
            <a:solidFill>
              <a:schemeClr val="accent1">
                <a:lumMod val="60000"/>
                <a:lumOff val="40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6" name="矩形 15">
                  <a:extLst>
                    <a:ext uri="{FF2B5EF4-FFF2-40B4-BE49-F238E27FC236}">
                      <a16:creationId xmlns:a16="http://schemas.microsoft.com/office/drawing/2014/main" id="{0C09F49F-DCD3-44CD-AE42-993EACB8FFE6}"/>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Arousal</a:t>
                  </a:r>
                  <a14:m>
                    <m:oMath xmlns:m="http://schemas.openxmlformats.org/officeDocument/2006/math">
                      <m:r>
                        <a:rPr lang="en-US" altLang="zh-TW" b="0" i="0" smtClean="0">
                          <a:solidFill>
                            <a:schemeClr val="bg1"/>
                          </a:solidFill>
                          <a:latin typeface="Cambria Math" panose="02040503050406030204" pitchFamily="18" charset="0"/>
                        </a:rPr>
                        <m:t> </m:t>
                      </m:r>
                      <m:r>
                        <a:rPr lang="zh-TW" altLang="en-US" i="1" smtClean="0">
                          <a:solidFill>
                            <a:schemeClr val="bg1"/>
                          </a:solidFill>
                          <a:latin typeface="Cambria Math" panose="02040503050406030204" pitchFamily="18" charset="0"/>
                        </a:rPr>
                        <m:t>𝜇</m:t>
                      </m:r>
                    </m:oMath>
                  </a14:m>
                  <a:endParaRPr lang="zh-TW" altLang="en-US" dirty="0"/>
                </a:p>
              </p:txBody>
            </p:sp>
          </mc:Choice>
          <mc:Fallback xmlns="">
            <p:sp>
              <p:nvSpPr>
                <p:cNvPr id="16" name="矩形 15">
                  <a:extLst>
                    <a:ext uri="{FF2B5EF4-FFF2-40B4-BE49-F238E27FC236}">
                      <a16:creationId xmlns:a16="http://schemas.microsoft.com/office/drawing/2014/main" id="{0C09F49F-DCD3-44CD-AE42-993EACB8FFE6}"/>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3"/>
                  <a:stretch>
                    <a:fillRect l="-4040" t="-8197" b="-24590"/>
                  </a:stretch>
                </a:blipFill>
              </p:spPr>
              <p:txBody>
                <a:bodyPr/>
                <a:lstStyle/>
                <a:p>
                  <a:r>
                    <a:rPr lang="zh-TW" altLang="en-US">
                      <a:noFill/>
                    </a:rPr>
                    <a:t> </a:t>
                  </a:r>
                </a:p>
              </p:txBody>
            </p:sp>
          </mc:Fallback>
        </mc:AlternateContent>
      </p:grpSp>
      <p:grpSp>
        <p:nvGrpSpPr>
          <p:cNvPr id="17" name="群組 16">
            <a:extLst>
              <a:ext uri="{FF2B5EF4-FFF2-40B4-BE49-F238E27FC236}">
                <a16:creationId xmlns:a16="http://schemas.microsoft.com/office/drawing/2014/main" id="{83012969-CA50-444B-BC89-FE4C748CCB56}"/>
              </a:ext>
            </a:extLst>
          </p:cNvPr>
          <p:cNvGrpSpPr/>
          <p:nvPr/>
        </p:nvGrpSpPr>
        <p:grpSpPr>
          <a:xfrm>
            <a:off x="3521982" y="3775722"/>
            <a:ext cx="1282727" cy="369332"/>
            <a:chOff x="4551620" y="2669632"/>
            <a:chExt cx="1282727" cy="369332"/>
          </a:xfrm>
        </p:grpSpPr>
        <p:sp>
          <p:nvSpPr>
            <p:cNvPr id="18" name="矩形 17">
              <a:extLst>
                <a:ext uri="{FF2B5EF4-FFF2-40B4-BE49-F238E27FC236}">
                  <a16:creationId xmlns:a16="http://schemas.microsoft.com/office/drawing/2014/main" id="{B7603FCD-FE34-4067-9723-0C8A9F06308B}"/>
                </a:ext>
              </a:extLst>
            </p:cNvPr>
            <p:cNvSpPr/>
            <p:nvPr/>
          </p:nvSpPr>
          <p:spPr>
            <a:xfrm>
              <a:off x="4551620" y="2669633"/>
              <a:ext cx="1207052" cy="369331"/>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9A5A66A9-F5F5-4077-8734-C667C8B020E9}"/>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Valence</a:t>
                  </a:r>
                  <a14:m>
                    <m:oMath xmlns:m="http://schemas.openxmlformats.org/officeDocument/2006/math">
                      <m:r>
                        <a:rPr lang="en-US" altLang="zh-TW" b="0" i="0" smtClean="0">
                          <a:solidFill>
                            <a:schemeClr val="bg1"/>
                          </a:solidFill>
                          <a:latin typeface="Cambria Math" panose="02040503050406030204" pitchFamily="18" charset="0"/>
                        </a:rPr>
                        <m:t> </m:t>
                      </m:r>
                      <m:r>
                        <a:rPr lang="zh-TW" altLang="en-US" i="1" smtClean="0">
                          <a:solidFill>
                            <a:schemeClr val="bg1"/>
                          </a:solidFill>
                          <a:latin typeface="Cambria Math" panose="02040503050406030204" pitchFamily="18" charset="0"/>
                        </a:rPr>
                        <m:t>𝜎</m:t>
                      </m:r>
                    </m:oMath>
                  </a14:m>
                  <a:endParaRPr lang="zh-TW" altLang="en-US" dirty="0"/>
                </a:p>
              </p:txBody>
            </p:sp>
          </mc:Choice>
          <mc:Fallback xmlns="">
            <p:sp>
              <p:nvSpPr>
                <p:cNvPr id="19" name="矩形 18">
                  <a:extLst>
                    <a:ext uri="{FF2B5EF4-FFF2-40B4-BE49-F238E27FC236}">
                      <a16:creationId xmlns:a16="http://schemas.microsoft.com/office/drawing/2014/main" id="{9A5A66A9-F5F5-4077-8734-C667C8B020E9}"/>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4"/>
                  <a:stretch>
                    <a:fillRect l="-4040" t="-8197" b="-24590"/>
                  </a:stretch>
                </a:blipFill>
              </p:spPr>
              <p:txBody>
                <a:bodyPr/>
                <a:lstStyle/>
                <a:p>
                  <a:r>
                    <a:rPr lang="zh-TW" altLang="en-US">
                      <a:noFill/>
                    </a:rPr>
                    <a:t> </a:t>
                  </a:r>
                </a:p>
              </p:txBody>
            </p:sp>
          </mc:Fallback>
        </mc:AlternateContent>
      </p:grpSp>
      <p:grpSp>
        <p:nvGrpSpPr>
          <p:cNvPr id="20" name="群組 19">
            <a:extLst>
              <a:ext uri="{FF2B5EF4-FFF2-40B4-BE49-F238E27FC236}">
                <a16:creationId xmlns:a16="http://schemas.microsoft.com/office/drawing/2014/main" id="{FF61A574-FF43-43CA-A019-820D3ED6FF2A}"/>
              </a:ext>
            </a:extLst>
          </p:cNvPr>
          <p:cNvGrpSpPr/>
          <p:nvPr/>
        </p:nvGrpSpPr>
        <p:grpSpPr>
          <a:xfrm>
            <a:off x="3521982" y="4350424"/>
            <a:ext cx="1282727" cy="369332"/>
            <a:chOff x="4551620" y="2669632"/>
            <a:chExt cx="1282727" cy="369332"/>
          </a:xfrm>
        </p:grpSpPr>
        <p:sp>
          <p:nvSpPr>
            <p:cNvPr id="21" name="矩形 20">
              <a:extLst>
                <a:ext uri="{FF2B5EF4-FFF2-40B4-BE49-F238E27FC236}">
                  <a16:creationId xmlns:a16="http://schemas.microsoft.com/office/drawing/2014/main" id="{34A47792-3558-496E-B65D-EA23909C6E5E}"/>
                </a:ext>
              </a:extLst>
            </p:cNvPr>
            <p:cNvSpPr/>
            <p:nvPr/>
          </p:nvSpPr>
          <p:spPr>
            <a:xfrm>
              <a:off x="4551620" y="2669633"/>
              <a:ext cx="1207052" cy="369331"/>
            </a:xfrm>
            <a:prstGeom prst="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D46DED8E-2B70-4BF3-A4E9-9954B44A0912}"/>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A</a:t>
                  </a:r>
                  <a14:m>
                    <m:oMath xmlns:m="http://schemas.openxmlformats.org/officeDocument/2006/math">
                      <m:r>
                        <m:rPr>
                          <m:sty m:val="p"/>
                        </m:rPr>
                        <a:rPr lang="en-US" altLang="zh-TW" b="0" i="0" smtClean="0">
                          <a:solidFill>
                            <a:schemeClr val="bg1"/>
                          </a:solidFill>
                          <a:latin typeface="Cambria Math" panose="02040503050406030204" pitchFamily="18" charset="0"/>
                        </a:rPr>
                        <m:t>rousal</m:t>
                      </m:r>
                      <m:r>
                        <a:rPr lang="en-US" altLang="zh-TW" b="0" i="0" smtClean="0">
                          <a:solidFill>
                            <a:schemeClr val="bg1"/>
                          </a:solidFill>
                          <a:latin typeface="Cambria Math" panose="02040503050406030204" pitchFamily="18" charset="0"/>
                        </a:rPr>
                        <m:t> </m:t>
                      </m:r>
                      <m:r>
                        <m:rPr>
                          <m:sty m:val="p"/>
                        </m:rPr>
                        <a:rPr lang="el-GR" altLang="zh-TW" b="0" i="1" smtClean="0">
                          <a:solidFill>
                            <a:schemeClr val="bg1"/>
                          </a:solidFill>
                          <a:latin typeface="Cambria Math" panose="02040503050406030204" pitchFamily="18" charset="0"/>
                          <a:ea typeface="Cambria Math" panose="02040503050406030204" pitchFamily="18" charset="0"/>
                        </a:rPr>
                        <m:t>σ</m:t>
                      </m:r>
                    </m:oMath>
                  </a14:m>
                  <a:endParaRPr lang="zh-TW" altLang="en-US" dirty="0"/>
                </a:p>
              </p:txBody>
            </p:sp>
          </mc:Choice>
          <mc:Fallback xmlns="">
            <p:sp>
              <p:nvSpPr>
                <p:cNvPr id="22" name="矩形 21">
                  <a:extLst>
                    <a:ext uri="{FF2B5EF4-FFF2-40B4-BE49-F238E27FC236}">
                      <a16:creationId xmlns:a16="http://schemas.microsoft.com/office/drawing/2014/main" id="{D46DED8E-2B70-4BF3-A4E9-9954B44A0912}"/>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5"/>
                  <a:stretch>
                    <a:fillRect l="-4040" t="-10000" b="-26667"/>
                  </a:stretch>
                </a:blipFill>
              </p:spPr>
              <p:txBody>
                <a:bodyPr/>
                <a:lstStyle/>
                <a:p>
                  <a:r>
                    <a:rPr lang="zh-TW" altLang="en-US">
                      <a:noFill/>
                    </a:rPr>
                    <a:t> </a:t>
                  </a:r>
                </a:p>
              </p:txBody>
            </p:sp>
          </mc:Fallback>
        </mc:AlternateContent>
      </p:grpSp>
      <p:grpSp>
        <p:nvGrpSpPr>
          <p:cNvPr id="25" name="群組 24">
            <a:extLst>
              <a:ext uri="{FF2B5EF4-FFF2-40B4-BE49-F238E27FC236}">
                <a16:creationId xmlns:a16="http://schemas.microsoft.com/office/drawing/2014/main" id="{6D8C98F5-3099-449B-9325-69E004FECB92}"/>
              </a:ext>
            </a:extLst>
          </p:cNvPr>
          <p:cNvGrpSpPr/>
          <p:nvPr/>
        </p:nvGrpSpPr>
        <p:grpSpPr>
          <a:xfrm>
            <a:off x="3521982" y="5307472"/>
            <a:ext cx="1282727" cy="369332"/>
            <a:chOff x="4551620" y="2669632"/>
            <a:chExt cx="1282727" cy="369332"/>
          </a:xfrm>
        </p:grpSpPr>
        <p:sp>
          <p:nvSpPr>
            <p:cNvPr id="26" name="矩形 25">
              <a:extLst>
                <a:ext uri="{FF2B5EF4-FFF2-40B4-BE49-F238E27FC236}">
                  <a16:creationId xmlns:a16="http://schemas.microsoft.com/office/drawing/2014/main" id="{F81C4230-C397-4A4F-953A-4EAACD103C10}"/>
                </a:ext>
              </a:extLst>
            </p:cNvPr>
            <p:cNvSpPr/>
            <p:nvPr/>
          </p:nvSpPr>
          <p:spPr>
            <a:xfrm>
              <a:off x="4551620" y="2669633"/>
              <a:ext cx="1207052" cy="369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27" name="矩形 26">
                  <a:extLst>
                    <a:ext uri="{FF2B5EF4-FFF2-40B4-BE49-F238E27FC236}">
                      <a16:creationId xmlns:a16="http://schemas.microsoft.com/office/drawing/2014/main" id="{E6D98BE2-3215-4CE5-8924-925ACF48AD76}"/>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Valence</a:t>
                  </a:r>
                  <a14:m>
                    <m:oMath xmlns:m="http://schemas.openxmlformats.org/officeDocument/2006/math">
                      <m:r>
                        <a:rPr lang="en-US" altLang="zh-TW" b="0" i="0" smtClean="0">
                          <a:solidFill>
                            <a:schemeClr val="bg1"/>
                          </a:solidFill>
                          <a:latin typeface="Cambria Math" panose="02040503050406030204" pitchFamily="18" charset="0"/>
                        </a:rPr>
                        <m:t> </m:t>
                      </m:r>
                      <m:r>
                        <a:rPr lang="zh-TW" altLang="en-US" i="1" smtClean="0">
                          <a:solidFill>
                            <a:schemeClr val="bg1"/>
                          </a:solidFill>
                          <a:latin typeface="Cambria Math" panose="02040503050406030204" pitchFamily="18" charset="0"/>
                        </a:rPr>
                        <m:t>𝜀</m:t>
                      </m:r>
                    </m:oMath>
                  </a14:m>
                  <a:endParaRPr lang="zh-TW" altLang="en-US" dirty="0"/>
                </a:p>
              </p:txBody>
            </p:sp>
          </mc:Choice>
          <mc:Fallback xmlns="">
            <p:sp>
              <p:nvSpPr>
                <p:cNvPr id="27" name="矩形 26">
                  <a:extLst>
                    <a:ext uri="{FF2B5EF4-FFF2-40B4-BE49-F238E27FC236}">
                      <a16:creationId xmlns:a16="http://schemas.microsoft.com/office/drawing/2014/main" id="{E6D98BE2-3215-4CE5-8924-925ACF48AD76}"/>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6"/>
                  <a:stretch>
                    <a:fillRect l="-4040" t="-10000" b="-26667"/>
                  </a:stretch>
                </a:blipFill>
              </p:spPr>
              <p:txBody>
                <a:bodyPr/>
                <a:lstStyle/>
                <a:p>
                  <a:r>
                    <a:rPr lang="zh-TW" altLang="en-US">
                      <a:noFill/>
                    </a:rPr>
                    <a:t> </a:t>
                  </a:r>
                </a:p>
              </p:txBody>
            </p:sp>
          </mc:Fallback>
        </mc:AlternateContent>
      </p:grpSp>
      <p:grpSp>
        <p:nvGrpSpPr>
          <p:cNvPr id="28" name="群組 27">
            <a:extLst>
              <a:ext uri="{FF2B5EF4-FFF2-40B4-BE49-F238E27FC236}">
                <a16:creationId xmlns:a16="http://schemas.microsoft.com/office/drawing/2014/main" id="{8A32F0A0-3EDA-4F49-AD85-E1F6EE944AC8}"/>
              </a:ext>
            </a:extLst>
          </p:cNvPr>
          <p:cNvGrpSpPr/>
          <p:nvPr/>
        </p:nvGrpSpPr>
        <p:grpSpPr>
          <a:xfrm>
            <a:off x="3521982" y="5882174"/>
            <a:ext cx="1282727" cy="369332"/>
            <a:chOff x="4551620" y="2669632"/>
            <a:chExt cx="1282727" cy="369332"/>
          </a:xfrm>
        </p:grpSpPr>
        <p:sp>
          <p:nvSpPr>
            <p:cNvPr id="29" name="矩形 28">
              <a:extLst>
                <a:ext uri="{FF2B5EF4-FFF2-40B4-BE49-F238E27FC236}">
                  <a16:creationId xmlns:a16="http://schemas.microsoft.com/office/drawing/2014/main" id="{4C36B084-476E-44CD-AD10-5C8ABEE10D79}"/>
                </a:ext>
              </a:extLst>
            </p:cNvPr>
            <p:cNvSpPr/>
            <p:nvPr/>
          </p:nvSpPr>
          <p:spPr>
            <a:xfrm>
              <a:off x="4551620" y="2669633"/>
              <a:ext cx="1207052" cy="3693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30" name="矩形 29">
                  <a:extLst>
                    <a:ext uri="{FF2B5EF4-FFF2-40B4-BE49-F238E27FC236}">
                      <a16:creationId xmlns:a16="http://schemas.microsoft.com/office/drawing/2014/main" id="{44601F5A-AEC4-452C-922C-4B5ED38ADF0C}"/>
                    </a:ext>
                  </a:extLst>
                </p:cNvPr>
                <p:cNvSpPr/>
                <p:nvPr/>
              </p:nvSpPr>
              <p:spPr>
                <a:xfrm>
                  <a:off x="4627295" y="2669632"/>
                  <a:ext cx="1207052" cy="369332"/>
                </a:xfrm>
                <a:prstGeom prst="rect">
                  <a:avLst/>
                </a:prstGeom>
              </p:spPr>
              <p:txBody>
                <a:bodyPr wrap="square">
                  <a:spAutoFit/>
                </a:bodyPr>
                <a:lstStyle/>
                <a:p>
                  <a:r>
                    <a:rPr lang="en-US" altLang="zh-TW" dirty="0">
                      <a:solidFill>
                        <a:schemeClr val="bg1"/>
                      </a:solidFill>
                    </a:rPr>
                    <a:t>A</a:t>
                  </a:r>
                  <a14:m>
                    <m:oMath xmlns:m="http://schemas.openxmlformats.org/officeDocument/2006/math">
                      <m:r>
                        <m:rPr>
                          <m:sty m:val="p"/>
                        </m:rPr>
                        <a:rPr lang="en-US" altLang="zh-TW" b="0" i="0" smtClean="0">
                          <a:solidFill>
                            <a:schemeClr val="bg1"/>
                          </a:solidFill>
                          <a:latin typeface="Cambria Math" panose="02040503050406030204" pitchFamily="18" charset="0"/>
                        </a:rPr>
                        <m:t>rousal</m:t>
                      </m:r>
                      <m:r>
                        <a:rPr lang="en-US" altLang="zh-TW" b="0" i="0" smtClean="0">
                          <a:solidFill>
                            <a:schemeClr val="bg1"/>
                          </a:solidFill>
                          <a:latin typeface="Cambria Math" panose="02040503050406030204" pitchFamily="18" charset="0"/>
                        </a:rPr>
                        <m:t> </m:t>
                      </m:r>
                      <m:r>
                        <a:rPr lang="zh-TW" altLang="el-GR" b="0" i="1" smtClean="0">
                          <a:solidFill>
                            <a:schemeClr val="bg1"/>
                          </a:solidFill>
                          <a:latin typeface="Cambria Math" panose="02040503050406030204" pitchFamily="18" charset="0"/>
                          <a:ea typeface="Cambria Math" panose="02040503050406030204" pitchFamily="18" charset="0"/>
                        </a:rPr>
                        <m:t>𝜀</m:t>
                      </m:r>
                    </m:oMath>
                  </a14:m>
                  <a:endParaRPr lang="zh-TW" altLang="en-US" dirty="0"/>
                </a:p>
              </p:txBody>
            </p:sp>
          </mc:Choice>
          <mc:Fallback xmlns="">
            <p:sp>
              <p:nvSpPr>
                <p:cNvPr id="30" name="矩形 29">
                  <a:extLst>
                    <a:ext uri="{FF2B5EF4-FFF2-40B4-BE49-F238E27FC236}">
                      <a16:creationId xmlns:a16="http://schemas.microsoft.com/office/drawing/2014/main" id="{44601F5A-AEC4-452C-922C-4B5ED38ADF0C}"/>
                    </a:ext>
                  </a:extLst>
                </p:cNvPr>
                <p:cNvSpPr>
                  <a:spLocks noRot="1" noChangeAspect="1" noMove="1" noResize="1" noEditPoints="1" noAdjustHandles="1" noChangeArrowheads="1" noChangeShapeType="1" noTextEdit="1"/>
                </p:cNvSpPr>
                <p:nvPr/>
              </p:nvSpPr>
              <p:spPr>
                <a:xfrm>
                  <a:off x="4627295" y="2669632"/>
                  <a:ext cx="1207052" cy="369332"/>
                </a:xfrm>
                <a:prstGeom prst="rect">
                  <a:avLst/>
                </a:prstGeom>
                <a:blipFill>
                  <a:blip r:embed="rId7"/>
                  <a:stretch>
                    <a:fillRect l="-4040" t="-9836" b="-24590"/>
                  </a:stretch>
                </a:blipFill>
              </p:spPr>
              <p:txBody>
                <a:bodyPr/>
                <a:lstStyle/>
                <a:p>
                  <a:r>
                    <a:rPr lang="zh-TW" altLang="en-US">
                      <a:noFill/>
                    </a:rPr>
                    <a:t> </a:t>
                  </a:r>
                </a:p>
              </p:txBody>
            </p:sp>
          </mc:Fallback>
        </mc:AlternateContent>
      </p:grpSp>
      <p:cxnSp>
        <p:nvCxnSpPr>
          <p:cNvPr id="32" name="接點: 肘形 31">
            <a:extLst>
              <a:ext uri="{FF2B5EF4-FFF2-40B4-BE49-F238E27FC236}">
                <a16:creationId xmlns:a16="http://schemas.microsoft.com/office/drawing/2014/main" id="{F4EF5AC7-BB49-4D92-B314-47D536926F98}"/>
              </a:ext>
            </a:extLst>
          </p:cNvPr>
          <p:cNvCxnSpPr>
            <a:cxnSpLocks/>
            <a:endCxn id="38" idx="4"/>
          </p:cNvCxnSpPr>
          <p:nvPr/>
        </p:nvCxnSpPr>
        <p:spPr>
          <a:xfrm flipV="1">
            <a:off x="4506507" y="4495701"/>
            <a:ext cx="1675109" cy="994792"/>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8" name="橢圓 37">
                <a:extLst>
                  <a:ext uri="{FF2B5EF4-FFF2-40B4-BE49-F238E27FC236}">
                    <a16:creationId xmlns:a16="http://schemas.microsoft.com/office/drawing/2014/main" id="{5B8026DD-977E-4BFE-BE01-41050BF2719F}"/>
                  </a:ext>
                </a:extLst>
              </p:cNvPr>
              <p:cNvSpPr/>
              <p:nvPr/>
            </p:nvSpPr>
            <p:spPr>
              <a:xfrm>
                <a:off x="5923693" y="3989921"/>
                <a:ext cx="515845" cy="50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left"/>
                    </m:oMathParaPr>
                    <m:oMath xmlns:m="http://schemas.openxmlformats.org/officeDocument/2006/math">
                      <m:r>
                        <a:rPr lang="zh-TW" altLang="en-US" i="1" smtClean="0">
                          <a:solidFill>
                            <a:schemeClr val="tx1"/>
                          </a:solidFill>
                          <a:latin typeface="Cambria Math" panose="02040503050406030204" pitchFamily="18" charset="0"/>
                        </a:rPr>
                        <m:t>×</m:t>
                      </m:r>
                    </m:oMath>
                  </m:oMathPara>
                </a14:m>
                <a:endParaRPr lang="zh-TW" altLang="en-US" dirty="0">
                  <a:solidFill>
                    <a:schemeClr val="tx1"/>
                  </a:solidFill>
                </a:endParaRPr>
              </a:p>
            </p:txBody>
          </p:sp>
        </mc:Choice>
        <mc:Fallback xmlns="">
          <p:sp>
            <p:nvSpPr>
              <p:cNvPr id="38" name="橢圓 37">
                <a:extLst>
                  <a:ext uri="{FF2B5EF4-FFF2-40B4-BE49-F238E27FC236}">
                    <a16:creationId xmlns:a16="http://schemas.microsoft.com/office/drawing/2014/main" id="{5B8026DD-977E-4BFE-BE01-41050BF2719F}"/>
                  </a:ext>
                </a:extLst>
              </p:cNvPr>
              <p:cNvSpPr>
                <a:spLocks noRot="1" noChangeAspect="1" noMove="1" noResize="1" noEditPoints="1" noAdjustHandles="1" noChangeArrowheads="1" noChangeShapeType="1" noTextEdit="1"/>
              </p:cNvSpPr>
              <p:nvPr/>
            </p:nvSpPr>
            <p:spPr>
              <a:xfrm>
                <a:off x="5923693" y="3989921"/>
                <a:ext cx="515845" cy="505780"/>
              </a:xfrm>
              <a:prstGeom prst="ellipse">
                <a:avLst/>
              </a:prstGeom>
              <a:blipFill>
                <a:blip r:embed="rId8"/>
                <a:stretch>
                  <a:fillRect/>
                </a:stretch>
              </a:blipFill>
              <a:ln>
                <a:solidFill>
                  <a:schemeClr val="tx1"/>
                </a:solidFill>
              </a:ln>
            </p:spPr>
            <p:txBody>
              <a:bodyPr/>
              <a:lstStyle/>
              <a:p>
                <a:r>
                  <a:rPr lang="zh-TW" altLang="en-US">
                    <a:noFill/>
                  </a:rPr>
                  <a:t> </a:t>
                </a:r>
              </a:p>
            </p:txBody>
          </p:sp>
        </mc:Fallback>
      </mc:AlternateContent>
      <p:cxnSp>
        <p:nvCxnSpPr>
          <p:cNvPr id="62" name="接點: 肘形 61">
            <a:extLst>
              <a:ext uri="{FF2B5EF4-FFF2-40B4-BE49-F238E27FC236}">
                <a16:creationId xmlns:a16="http://schemas.microsoft.com/office/drawing/2014/main" id="{68A376BC-5D83-4BF8-801E-E7DE22CEAEBF}"/>
              </a:ext>
            </a:extLst>
          </p:cNvPr>
          <p:cNvCxnSpPr>
            <a:cxnSpLocks/>
          </p:cNvCxnSpPr>
          <p:nvPr/>
        </p:nvCxnSpPr>
        <p:spPr>
          <a:xfrm flipV="1">
            <a:off x="4737840" y="5488284"/>
            <a:ext cx="1452582" cy="576346"/>
          </a:xfrm>
          <a:prstGeom prst="bentConnector3">
            <a:avLst>
              <a:gd name="adj1" fmla="val 99613"/>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75" name="接點: 肘形 74">
            <a:extLst>
              <a:ext uri="{FF2B5EF4-FFF2-40B4-BE49-F238E27FC236}">
                <a16:creationId xmlns:a16="http://schemas.microsoft.com/office/drawing/2014/main" id="{96ACF745-3D03-444B-860F-EFA34498A83D}"/>
              </a:ext>
            </a:extLst>
          </p:cNvPr>
          <p:cNvCxnSpPr>
            <a:stCxn id="18" idx="3"/>
          </p:cNvCxnSpPr>
          <p:nvPr/>
        </p:nvCxnSpPr>
        <p:spPr>
          <a:xfrm>
            <a:off x="4729034" y="3960389"/>
            <a:ext cx="615027" cy="303471"/>
          </a:xfrm>
          <a:prstGeom prst="bentConnector3">
            <a:avLst>
              <a:gd name="adj1" fmla="val 1003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接點: 肘形 77">
            <a:extLst>
              <a:ext uri="{FF2B5EF4-FFF2-40B4-BE49-F238E27FC236}">
                <a16:creationId xmlns:a16="http://schemas.microsoft.com/office/drawing/2014/main" id="{CEA29D42-D28C-43DA-A445-6C7C2C3C32A0}"/>
              </a:ext>
            </a:extLst>
          </p:cNvPr>
          <p:cNvCxnSpPr>
            <a:cxnSpLocks/>
            <a:stCxn id="21" idx="3"/>
          </p:cNvCxnSpPr>
          <p:nvPr/>
        </p:nvCxnSpPr>
        <p:spPr>
          <a:xfrm flipV="1">
            <a:off x="4729034" y="4256725"/>
            <a:ext cx="612924" cy="278366"/>
          </a:xfrm>
          <a:prstGeom prst="bentConnector3">
            <a:avLst>
              <a:gd name="adj1" fmla="val 10057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C55F0A33-300A-4D4A-B035-D035755CFFD7}"/>
              </a:ext>
            </a:extLst>
          </p:cNvPr>
          <p:cNvCxnSpPr>
            <a:cxnSpLocks/>
            <a:endCxn id="38" idx="2"/>
          </p:cNvCxnSpPr>
          <p:nvPr/>
        </p:nvCxnSpPr>
        <p:spPr>
          <a:xfrm>
            <a:off x="5337474" y="4242811"/>
            <a:ext cx="586219"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8" name="接點: 肘形 97">
            <a:extLst>
              <a:ext uri="{FF2B5EF4-FFF2-40B4-BE49-F238E27FC236}">
                <a16:creationId xmlns:a16="http://schemas.microsoft.com/office/drawing/2014/main" id="{CD477991-A895-4D30-AFF6-3673D209291C}"/>
              </a:ext>
            </a:extLst>
          </p:cNvPr>
          <p:cNvCxnSpPr/>
          <p:nvPr/>
        </p:nvCxnSpPr>
        <p:spPr>
          <a:xfrm>
            <a:off x="4724550" y="2501489"/>
            <a:ext cx="615027" cy="303471"/>
          </a:xfrm>
          <a:prstGeom prst="bentConnector3">
            <a:avLst>
              <a:gd name="adj1" fmla="val 100399"/>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接點: 肘形 98">
            <a:extLst>
              <a:ext uri="{FF2B5EF4-FFF2-40B4-BE49-F238E27FC236}">
                <a16:creationId xmlns:a16="http://schemas.microsoft.com/office/drawing/2014/main" id="{159B388D-90AE-4A38-966A-9E1A8648BA87}"/>
              </a:ext>
            </a:extLst>
          </p:cNvPr>
          <p:cNvCxnSpPr>
            <a:cxnSpLocks/>
          </p:cNvCxnSpPr>
          <p:nvPr/>
        </p:nvCxnSpPr>
        <p:spPr>
          <a:xfrm flipV="1">
            <a:off x="4724550" y="2797825"/>
            <a:ext cx="612924" cy="278366"/>
          </a:xfrm>
          <a:prstGeom prst="bentConnector3">
            <a:avLst>
              <a:gd name="adj1" fmla="val 100572"/>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1" name="橢圓 100">
                <a:extLst>
                  <a:ext uri="{FF2B5EF4-FFF2-40B4-BE49-F238E27FC236}">
                    <a16:creationId xmlns:a16="http://schemas.microsoft.com/office/drawing/2014/main" id="{B594899A-DDDF-4928-BB7B-063180B5A330}"/>
                  </a:ext>
                </a:extLst>
              </p:cNvPr>
              <p:cNvSpPr/>
              <p:nvPr/>
            </p:nvSpPr>
            <p:spPr>
              <a:xfrm>
                <a:off x="6882115" y="3301485"/>
                <a:ext cx="515845" cy="50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14:m>
                  <m:oMathPara xmlns:m="http://schemas.openxmlformats.org/officeDocument/2006/math">
                    <m:oMathParaPr>
                      <m:jc m:val="left"/>
                    </m:oMathParaPr>
                    <m:oMath xmlns:m="http://schemas.openxmlformats.org/officeDocument/2006/math">
                      <m:r>
                        <a:rPr lang="en-US" altLang="zh-TW" b="0" i="1" smtClean="0">
                          <a:solidFill>
                            <a:schemeClr val="tx1"/>
                          </a:solidFill>
                          <a:latin typeface="Cambria Math" panose="02040503050406030204" pitchFamily="18" charset="0"/>
                        </a:rPr>
                        <m:t>+</m:t>
                      </m:r>
                    </m:oMath>
                  </m:oMathPara>
                </a14:m>
                <a:endParaRPr lang="zh-TW" altLang="en-US" dirty="0">
                  <a:solidFill>
                    <a:schemeClr val="tx1"/>
                  </a:solidFill>
                </a:endParaRPr>
              </a:p>
            </p:txBody>
          </p:sp>
        </mc:Choice>
        <mc:Fallback xmlns="">
          <p:sp>
            <p:nvSpPr>
              <p:cNvPr id="101" name="橢圓 100">
                <a:extLst>
                  <a:ext uri="{FF2B5EF4-FFF2-40B4-BE49-F238E27FC236}">
                    <a16:creationId xmlns:a16="http://schemas.microsoft.com/office/drawing/2014/main" id="{B594899A-DDDF-4928-BB7B-063180B5A330}"/>
                  </a:ext>
                </a:extLst>
              </p:cNvPr>
              <p:cNvSpPr>
                <a:spLocks noRot="1" noChangeAspect="1" noMove="1" noResize="1" noEditPoints="1" noAdjustHandles="1" noChangeArrowheads="1" noChangeShapeType="1" noTextEdit="1"/>
              </p:cNvSpPr>
              <p:nvPr/>
            </p:nvSpPr>
            <p:spPr>
              <a:xfrm>
                <a:off x="6882115" y="3301485"/>
                <a:ext cx="515845" cy="505780"/>
              </a:xfrm>
              <a:prstGeom prst="ellipse">
                <a:avLst/>
              </a:prstGeom>
              <a:blipFill>
                <a:blip r:embed="rId9"/>
                <a:stretch>
                  <a:fillRect/>
                </a:stretch>
              </a:blipFill>
              <a:ln>
                <a:solidFill>
                  <a:schemeClr val="tx1"/>
                </a:solidFill>
              </a:ln>
            </p:spPr>
            <p:txBody>
              <a:bodyPr/>
              <a:lstStyle/>
              <a:p>
                <a:r>
                  <a:rPr lang="zh-TW" altLang="en-US">
                    <a:noFill/>
                  </a:rPr>
                  <a:t> </a:t>
                </a:r>
              </a:p>
            </p:txBody>
          </p:sp>
        </mc:Fallback>
      </mc:AlternateContent>
      <p:cxnSp>
        <p:nvCxnSpPr>
          <p:cNvPr id="103" name="接點: 肘形 102">
            <a:extLst>
              <a:ext uri="{FF2B5EF4-FFF2-40B4-BE49-F238E27FC236}">
                <a16:creationId xmlns:a16="http://schemas.microsoft.com/office/drawing/2014/main" id="{FDDC8085-5AD9-4C58-86DD-A27FE6513561}"/>
              </a:ext>
            </a:extLst>
          </p:cNvPr>
          <p:cNvCxnSpPr>
            <a:cxnSpLocks/>
            <a:endCxn id="101" idx="0"/>
          </p:cNvCxnSpPr>
          <p:nvPr/>
        </p:nvCxnSpPr>
        <p:spPr>
          <a:xfrm>
            <a:off x="5349813" y="2776895"/>
            <a:ext cx="1790225" cy="524590"/>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cxnSp>
        <p:nvCxnSpPr>
          <p:cNvPr id="105" name="接點: 肘形 104">
            <a:extLst>
              <a:ext uri="{FF2B5EF4-FFF2-40B4-BE49-F238E27FC236}">
                <a16:creationId xmlns:a16="http://schemas.microsoft.com/office/drawing/2014/main" id="{73C6210B-65DA-47D3-B60E-D47FFA718DFE}"/>
              </a:ext>
            </a:extLst>
          </p:cNvPr>
          <p:cNvCxnSpPr>
            <a:stCxn id="38" idx="6"/>
            <a:endCxn id="101" idx="4"/>
          </p:cNvCxnSpPr>
          <p:nvPr/>
        </p:nvCxnSpPr>
        <p:spPr>
          <a:xfrm flipV="1">
            <a:off x="6439538" y="3807265"/>
            <a:ext cx="700500" cy="43554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grpSp>
        <p:nvGrpSpPr>
          <p:cNvPr id="112" name="群組 111">
            <a:extLst>
              <a:ext uri="{FF2B5EF4-FFF2-40B4-BE49-F238E27FC236}">
                <a16:creationId xmlns:a16="http://schemas.microsoft.com/office/drawing/2014/main" id="{B4229055-3FD6-4205-88D7-FF8261DD09F0}"/>
              </a:ext>
            </a:extLst>
          </p:cNvPr>
          <p:cNvGrpSpPr/>
          <p:nvPr/>
        </p:nvGrpSpPr>
        <p:grpSpPr>
          <a:xfrm>
            <a:off x="7808426" y="3360678"/>
            <a:ext cx="1207052" cy="379585"/>
            <a:chOff x="4551620" y="2659379"/>
            <a:chExt cx="1207052" cy="379585"/>
          </a:xfrm>
        </p:grpSpPr>
        <p:sp>
          <p:nvSpPr>
            <p:cNvPr id="113" name="矩形 112">
              <a:extLst>
                <a:ext uri="{FF2B5EF4-FFF2-40B4-BE49-F238E27FC236}">
                  <a16:creationId xmlns:a16="http://schemas.microsoft.com/office/drawing/2014/main" id="{C59755E8-0C72-4920-8373-6807859B67A8}"/>
                </a:ext>
              </a:extLst>
            </p:cNvPr>
            <p:cNvSpPr/>
            <p:nvPr/>
          </p:nvSpPr>
          <p:spPr>
            <a:xfrm>
              <a:off x="4551620" y="2669633"/>
              <a:ext cx="1207052" cy="369331"/>
            </a:xfrm>
            <a:prstGeom prst="rect">
              <a:avLst/>
            </a:prstGeom>
            <a:solidFill>
              <a:schemeClr val="accent3">
                <a:lumMod val="7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p>
          </p:txBody>
        </p:sp>
        <mc:AlternateContent xmlns:mc="http://schemas.openxmlformats.org/markup-compatibility/2006" xmlns:a14="http://schemas.microsoft.com/office/drawing/2010/main">
          <mc:Choice Requires="a14">
            <p:sp>
              <p:nvSpPr>
                <p:cNvPr id="114" name="矩形 113">
                  <a:extLst>
                    <a:ext uri="{FF2B5EF4-FFF2-40B4-BE49-F238E27FC236}">
                      <a16:creationId xmlns:a16="http://schemas.microsoft.com/office/drawing/2014/main" id="{6B22753D-2DA8-4813-B4F0-0330CACB287B}"/>
                    </a:ext>
                  </a:extLst>
                </p:cNvPr>
                <p:cNvSpPr/>
                <p:nvPr/>
              </p:nvSpPr>
              <p:spPr>
                <a:xfrm>
                  <a:off x="4551620" y="2659379"/>
                  <a:ext cx="120705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l-GR" altLang="zh-TW" b="0" i="1" smtClean="0">
                            <a:solidFill>
                              <a:srgbClr val="FFFF00"/>
                            </a:solidFill>
                            <a:latin typeface="Cambria Math" panose="02040503050406030204" pitchFamily="18" charset="0"/>
                            <a:ea typeface="Cambria Math" panose="02040503050406030204" pitchFamily="18" charset="0"/>
                          </a:rPr>
                          <m:t>𝑧</m:t>
                        </m:r>
                      </m:oMath>
                    </m:oMathPara>
                  </a14:m>
                  <a:endParaRPr lang="zh-TW" altLang="en-US" dirty="0">
                    <a:solidFill>
                      <a:srgbClr val="FFFF00"/>
                    </a:solidFill>
                  </a:endParaRPr>
                </a:p>
              </p:txBody>
            </p:sp>
          </mc:Choice>
          <mc:Fallback xmlns="">
            <p:sp>
              <p:nvSpPr>
                <p:cNvPr id="114" name="矩形 113">
                  <a:extLst>
                    <a:ext uri="{FF2B5EF4-FFF2-40B4-BE49-F238E27FC236}">
                      <a16:creationId xmlns:a16="http://schemas.microsoft.com/office/drawing/2014/main" id="{6B22753D-2DA8-4813-B4F0-0330CACB287B}"/>
                    </a:ext>
                  </a:extLst>
                </p:cNvPr>
                <p:cNvSpPr>
                  <a:spLocks noRot="1" noChangeAspect="1" noMove="1" noResize="1" noEditPoints="1" noAdjustHandles="1" noChangeArrowheads="1" noChangeShapeType="1" noTextEdit="1"/>
                </p:cNvSpPr>
                <p:nvPr/>
              </p:nvSpPr>
              <p:spPr>
                <a:xfrm>
                  <a:off x="4551620" y="2659379"/>
                  <a:ext cx="1207052" cy="369332"/>
                </a:xfrm>
                <a:prstGeom prst="rect">
                  <a:avLst/>
                </a:prstGeom>
                <a:blipFill>
                  <a:blip r:embed="rId10"/>
                  <a:stretch>
                    <a:fillRect/>
                  </a:stretch>
                </a:blipFill>
              </p:spPr>
              <p:txBody>
                <a:bodyPr/>
                <a:lstStyle/>
                <a:p>
                  <a:r>
                    <a:rPr lang="zh-TW" altLang="en-US">
                      <a:noFill/>
                    </a:rPr>
                    <a:t> </a:t>
                  </a:r>
                </a:p>
              </p:txBody>
            </p:sp>
          </mc:Fallback>
        </mc:AlternateContent>
      </p:grpSp>
      <p:cxnSp>
        <p:nvCxnSpPr>
          <p:cNvPr id="126" name="直線接點 125">
            <a:extLst>
              <a:ext uri="{FF2B5EF4-FFF2-40B4-BE49-F238E27FC236}">
                <a16:creationId xmlns:a16="http://schemas.microsoft.com/office/drawing/2014/main" id="{549366F9-89C7-4FCF-A58C-D073F08A20C5}"/>
              </a:ext>
            </a:extLst>
          </p:cNvPr>
          <p:cNvCxnSpPr/>
          <p:nvPr/>
        </p:nvCxnSpPr>
        <p:spPr>
          <a:xfrm>
            <a:off x="2614623" y="2804960"/>
            <a:ext cx="49278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28" name="接點: 肘形 127">
            <a:extLst>
              <a:ext uri="{FF2B5EF4-FFF2-40B4-BE49-F238E27FC236}">
                <a16:creationId xmlns:a16="http://schemas.microsoft.com/office/drawing/2014/main" id="{C978133A-F590-490B-A511-3022026A818B}"/>
              </a:ext>
            </a:extLst>
          </p:cNvPr>
          <p:cNvCxnSpPr>
            <a:cxnSpLocks/>
            <a:endCxn id="11" idx="1"/>
          </p:cNvCxnSpPr>
          <p:nvPr/>
        </p:nvCxnSpPr>
        <p:spPr>
          <a:xfrm flipV="1">
            <a:off x="3090998" y="2506131"/>
            <a:ext cx="430984" cy="301380"/>
          </a:xfrm>
          <a:prstGeom prst="bentConnector3">
            <a:avLst>
              <a:gd name="adj1" fmla="val 3252"/>
            </a:avLst>
          </a:prstGeom>
          <a:ln w="28575">
            <a:tailEnd type="triangle"/>
          </a:ln>
        </p:spPr>
        <p:style>
          <a:lnRef idx="1">
            <a:schemeClr val="dk1"/>
          </a:lnRef>
          <a:fillRef idx="0">
            <a:schemeClr val="dk1"/>
          </a:fillRef>
          <a:effectRef idx="0">
            <a:schemeClr val="dk1"/>
          </a:effectRef>
          <a:fontRef idx="minor">
            <a:schemeClr val="tx1"/>
          </a:fontRef>
        </p:style>
      </p:cxnSp>
      <p:cxnSp>
        <p:nvCxnSpPr>
          <p:cNvPr id="133" name="接點: 肘形 132">
            <a:extLst>
              <a:ext uri="{FF2B5EF4-FFF2-40B4-BE49-F238E27FC236}">
                <a16:creationId xmlns:a16="http://schemas.microsoft.com/office/drawing/2014/main" id="{1BA9AB73-1E94-44A3-869A-CA88E3CDDB89}"/>
              </a:ext>
            </a:extLst>
          </p:cNvPr>
          <p:cNvCxnSpPr>
            <a:cxnSpLocks/>
            <a:endCxn id="15" idx="1"/>
          </p:cNvCxnSpPr>
          <p:nvPr/>
        </p:nvCxnSpPr>
        <p:spPr>
          <a:xfrm>
            <a:off x="3107410" y="2797825"/>
            <a:ext cx="414572" cy="283008"/>
          </a:xfrm>
          <a:prstGeom prst="bentConnector3">
            <a:avLst>
              <a:gd name="adj1" fmla="val -1465"/>
            </a:avLst>
          </a:prstGeom>
          <a:ln w="28575">
            <a:tailEnd type="triangle"/>
          </a:ln>
        </p:spPr>
        <p:style>
          <a:lnRef idx="1">
            <a:schemeClr val="dk1"/>
          </a:lnRef>
          <a:fillRef idx="0">
            <a:schemeClr val="dk1"/>
          </a:fillRef>
          <a:effectRef idx="0">
            <a:schemeClr val="dk1"/>
          </a:effectRef>
          <a:fontRef idx="minor">
            <a:schemeClr val="tx1"/>
          </a:fontRef>
        </p:style>
      </p:cxnSp>
      <p:cxnSp>
        <p:nvCxnSpPr>
          <p:cNvPr id="139" name="直線接點 138">
            <a:extLst>
              <a:ext uri="{FF2B5EF4-FFF2-40B4-BE49-F238E27FC236}">
                <a16:creationId xmlns:a16="http://schemas.microsoft.com/office/drawing/2014/main" id="{BA0A7B33-6D65-49DA-8B67-13C37227A1BC}"/>
              </a:ext>
            </a:extLst>
          </p:cNvPr>
          <p:cNvCxnSpPr/>
          <p:nvPr/>
        </p:nvCxnSpPr>
        <p:spPr>
          <a:xfrm>
            <a:off x="2612520" y="4275114"/>
            <a:ext cx="492787" cy="0"/>
          </a:xfrm>
          <a:prstGeom prst="line">
            <a:avLst/>
          </a:prstGeom>
          <a:ln w="28575"/>
        </p:spPr>
        <p:style>
          <a:lnRef idx="1">
            <a:schemeClr val="dk1"/>
          </a:lnRef>
          <a:fillRef idx="0">
            <a:schemeClr val="dk1"/>
          </a:fillRef>
          <a:effectRef idx="0">
            <a:schemeClr val="dk1"/>
          </a:effectRef>
          <a:fontRef idx="minor">
            <a:schemeClr val="tx1"/>
          </a:fontRef>
        </p:style>
      </p:cxnSp>
      <p:cxnSp>
        <p:nvCxnSpPr>
          <p:cNvPr id="140" name="接點: 肘形 139">
            <a:extLst>
              <a:ext uri="{FF2B5EF4-FFF2-40B4-BE49-F238E27FC236}">
                <a16:creationId xmlns:a16="http://schemas.microsoft.com/office/drawing/2014/main" id="{96BA6E47-FA32-4D1C-8A5C-3189201CB9B8}"/>
              </a:ext>
            </a:extLst>
          </p:cNvPr>
          <p:cNvCxnSpPr>
            <a:cxnSpLocks/>
          </p:cNvCxnSpPr>
          <p:nvPr/>
        </p:nvCxnSpPr>
        <p:spPr>
          <a:xfrm flipV="1">
            <a:off x="3088895" y="3976285"/>
            <a:ext cx="430984" cy="301380"/>
          </a:xfrm>
          <a:prstGeom prst="bentConnector3">
            <a:avLst>
              <a:gd name="adj1" fmla="val 3252"/>
            </a:avLst>
          </a:prstGeom>
          <a:ln w="28575">
            <a:tailEnd type="triangle"/>
          </a:ln>
        </p:spPr>
        <p:style>
          <a:lnRef idx="1">
            <a:schemeClr val="dk1"/>
          </a:lnRef>
          <a:fillRef idx="0">
            <a:schemeClr val="dk1"/>
          </a:fillRef>
          <a:effectRef idx="0">
            <a:schemeClr val="dk1"/>
          </a:effectRef>
          <a:fontRef idx="minor">
            <a:schemeClr val="tx1"/>
          </a:fontRef>
        </p:style>
      </p:cxnSp>
      <p:cxnSp>
        <p:nvCxnSpPr>
          <p:cNvPr id="141" name="接點: 肘形 140">
            <a:extLst>
              <a:ext uri="{FF2B5EF4-FFF2-40B4-BE49-F238E27FC236}">
                <a16:creationId xmlns:a16="http://schemas.microsoft.com/office/drawing/2014/main" id="{67034BB4-1F58-4C49-A798-4D99E7950569}"/>
              </a:ext>
            </a:extLst>
          </p:cNvPr>
          <p:cNvCxnSpPr>
            <a:cxnSpLocks/>
          </p:cNvCxnSpPr>
          <p:nvPr/>
        </p:nvCxnSpPr>
        <p:spPr>
          <a:xfrm>
            <a:off x="3105307" y="4267979"/>
            <a:ext cx="414572" cy="283008"/>
          </a:xfrm>
          <a:prstGeom prst="bentConnector3">
            <a:avLst>
              <a:gd name="adj1" fmla="val -1465"/>
            </a:avLst>
          </a:prstGeom>
          <a:ln w="28575">
            <a:tailEnd type="triangle"/>
          </a:ln>
        </p:spPr>
        <p:style>
          <a:lnRef idx="1">
            <a:schemeClr val="dk1"/>
          </a:lnRef>
          <a:fillRef idx="0">
            <a:schemeClr val="dk1"/>
          </a:fillRef>
          <a:effectRef idx="0">
            <a:schemeClr val="dk1"/>
          </a:effectRef>
          <a:fontRef idx="minor">
            <a:schemeClr val="tx1"/>
          </a:fontRef>
        </p:style>
      </p:cxnSp>
      <p:pic>
        <p:nvPicPr>
          <p:cNvPr id="2050" name="Picture 2" descr="iT 邦幫忙::一起幫忙解決難題，拯救IT 人的一天">
            <a:extLst>
              <a:ext uri="{FF2B5EF4-FFF2-40B4-BE49-F238E27FC236}">
                <a16:creationId xmlns:a16="http://schemas.microsoft.com/office/drawing/2014/main" id="{35097203-0FDF-44EC-A03C-8A0F0052FBB0}"/>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1435" y="5714803"/>
            <a:ext cx="648551" cy="648551"/>
          </a:xfrm>
          <a:prstGeom prst="rect">
            <a:avLst/>
          </a:prstGeom>
          <a:noFill/>
          <a:extLst>
            <a:ext uri="{909E8E84-426E-40DD-AFC4-6F175D3DCCD1}">
              <a14:hiddenFill xmlns:a14="http://schemas.microsoft.com/office/drawing/2010/main">
                <a:solidFill>
                  <a:srgbClr val="FFFFFF"/>
                </a:solidFill>
              </a14:hiddenFill>
            </a:ext>
          </a:extLst>
        </p:spPr>
      </p:pic>
      <p:sp>
        <p:nvSpPr>
          <p:cNvPr id="144" name="矩形 143">
            <a:extLst>
              <a:ext uri="{FF2B5EF4-FFF2-40B4-BE49-F238E27FC236}">
                <a16:creationId xmlns:a16="http://schemas.microsoft.com/office/drawing/2014/main" id="{4BE3F9D8-7618-4B35-BEF9-49A1D0F509EF}"/>
              </a:ext>
            </a:extLst>
          </p:cNvPr>
          <p:cNvSpPr/>
          <p:nvPr/>
        </p:nvSpPr>
        <p:spPr>
          <a:xfrm>
            <a:off x="259722" y="1325105"/>
            <a:ext cx="531979" cy="234629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Input</a:t>
            </a:r>
          </a:p>
        </p:txBody>
      </p:sp>
      <p:sp>
        <p:nvSpPr>
          <p:cNvPr id="145" name="文字方塊 144">
            <a:extLst>
              <a:ext uri="{FF2B5EF4-FFF2-40B4-BE49-F238E27FC236}">
                <a16:creationId xmlns:a16="http://schemas.microsoft.com/office/drawing/2014/main" id="{F1152DC9-8E47-4906-A642-858D7B90C090}"/>
              </a:ext>
            </a:extLst>
          </p:cNvPr>
          <p:cNvSpPr txBox="1"/>
          <p:nvPr/>
        </p:nvSpPr>
        <p:spPr>
          <a:xfrm>
            <a:off x="791701" y="5829091"/>
            <a:ext cx="1270143" cy="738664"/>
          </a:xfrm>
          <a:prstGeom prst="rect">
            <a:avLst/>
          </a:prstGeom>
          <a:noFill/>
        </p:spPr>
        <p:txBody>
          <a:bodyPr wrap="square" rtlCol="0">
            <a:spAutoFit/>
          </a:bodyPr>
          <a:lstStyle/>
          <a:p>
            <a:pPr algn="ctr"/>
            <a:r>
              <a:rPr lang="en-US" altLang="zh-TW" sz="1400" dirty="0">
                <a:latin typeface="Times New Roman" panose="02020603050405020304" pitchFamily="18" charset="0"/>
                <a:cs typeface="Times New Roman" panose="02020603050405020304" pitchFamily="18" charset="0"/>
              </a:rPr>
              <a:t>Embedding </a:t>
            </a:r>
          </a:p>
          <a:p>
            <a:pPr algn="ctr"/>
            <a:r>
              <a:rPr lang="en-US" altLang="zh-TW" sz="1400" dirty="0">
                <a:latin typeface="Times New Roman" panose="02020603050405020304" pitchFamily="18" charset="0"/>
                <a:cs typeface="Times New Roman" panose="02020603050405020304" pitchFamily="18" charset="0"/>
              </a:rPr>
              <a:t>By Bert </a:t>
            </a:r>
          </a:p>
          <a:p>
            <a:pPr algn="ctr"/>
            <a:endParaRPr lang="zh-TW" altLang="en-US" sz="1400" dirty="0">
              <a:latin typeface="Times New Roman" panose="02020603050405020304" pitchFamily="18" charset="0"/>
              <a:cs typeface="Times New Roman" panose="02020603050405020304" pitchFamily="18" charset="0"/>
            </a:endParaRPr>
          </a:p>
        </p:txBody>
      </p:sp>
      <p:cxnSp>
        <p:nvCxnSpPr>
          <p:cNvPr id="147" name="直線單箭頭接點 146">
            <a:extLst>
              <a:ext uri="{FF2B5EF4-FFF2-40B4-BE49-F238E27FC236}">
                <a16:creationId xmlns:a16="http://schemas.microsoft.com/office/drawing/2014/main" id="{AB5FC473-5348-41C7-9BA7-255DA1F18C5D}"/>
              </a:ext>
            </a:extLst>
          </p:cNvPr>
          <p:cNvCxnSpPr>
            <a:cxnSpLocks/>
            <a:stCxn id="101" idx="6"/>
            <a:endCxn id="113" idx="1"/>
          </p:cNvCxnSpPr>
          <p:nvPr/>
        </p:nvCxnSpPr>
        <p:spPr>
          <a:xfrm>
            <a:off x="7397960" y="3554375"/>
            <a:ext cx="410466" cy="1223"/>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50" name="直線單箭頭接點 149">
            <a:extLst>
              <a:ext uri="{FF2B5EF4-FFF2-40B4-BE49-F238E27FC236}">
                <a16:creationId xmlns:a16="http://schemas.microsoft.com/office/drawing/2014/main" id="{A0C2ECA7-E82F-4433-B8AE-58A028B1658D}"/>
              </a:ext>
            </a:extLst>
          </p:cNvPr>
          <p:cNvCxnSpPr>
            <a:cxnSpLocks/>
            <a:endCxn id="7" idx="0"/>
          </p:cNvCxnSpPr>
          <p:nvPr/>
        </p:nvCxnSpPr>
        <p:spPr>
          <a:xfrm>
            <a:off x="9015477" y="3545344"/>
            <a:ext cx="703251" cy="903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57" name="矩形 156">
            <a:extLst>
              <a:ext uri="{FF2B5EF4-FFF2-40B4-BE49-F238E27FC236}">
                <a16:creationId xmlns:a16="http://schemas.microsoft.com/office/drawing/2014/main" id="{6D5A7140-DB65-4229-A39B-2BADD98C51F9}"/>
              </a:ext>
            </a:extLst>
          </p:cNvPr>
          <p:cNvSpPr/>
          <p:nvPr/>
        </p:nvSpPr>
        <p:spPr>
          <a:xfrm>
            <a:off x="11519188" y="1404044"/>
            <a:ext cx="554281" cy="41653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latin typeface="Times New Roman" panose="02020603050405020304" pitchFamily="18" charset="0"/>
                <a:cs typeface="Times New Roman" panose="02020603050405020304" pitchFamily="18" charset="0"/>
              </a:rPr>
              <a:t>Ouput</a:t>
            </a:r>
            <a:endParaRPr lang="en-US" altLang="zh-TW" sz="1200" dirty="0">
              <a:latin typeface="Times New Roman" panose="02020603050405020304" pitchFamily="18" charset="0"/>
              <a:cs typeface="Times New Roman" panose="02020603050405020304" pitchFamily="18" charset="0"/>
            </a:endParaRPr>
          </a:p>
        </p:txBody>
      </p:sp>
      <p:pic>
        <p:nvPicPr>
          <p:cNvPr id="2052" name="Picture 4" descr="B. The Gaussian or Normal Distribution">
            <a:extLst>
              <a:ext uri="{FF2B5EF4-FFF2-40B4-BE49-F238E27FC236}">
                <a16:creationId xmlns:a16="http://schemas.microsoft.com/office/drawing/2014/main" id="{CC4757B5-1744-46B4-85CE-417950CC001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1237" y="5430482"/>
            <a:ext cx="854158" cy="637333"/>
          </a:xfrm>
          <a:prstGeom prst="rect">
            <a:avLst/>
          </a:prstGeom>
          <a:noFill/>
          <a:extLst>
            <a:ext uri="{909E8E84-426E-40DD-AFC4-6F175D3DCCD1}">
              <a14:hiddenFill xmlns:a14="http://schemas.microsoft.com/office/drawing/2010/main">
                <a:solidFill>
                  <a:srgbClr val="FFFFFF"/>
                </a:solidFill>
              </a14:hiddenFill>
            </a:ext>
          </a:extLst>
        </p:spPr>
      </p:pic>
      <p:cxnSp>
        <p:nvCxnSpPr>
          <p:cNvPr id="160" name="直線單箭頭接點 159">
            <a:extLst>
              <a:ext uri="{FF2B5EF4-FFF2-40B4-BE49-F238E27FC236}">
                <a16:creationId xmlns:a16="http://schemas.microsoft.com/office/drawing/2014/main" id="{AE6D0A22-4FC9-4DF5-A38A-BC0F25DA9115}"/>
              </a:ext>
            </a:extLst>
          </p:cNvPr>
          <p:cNvCxnSpPr>
            <a:stCxn id="2052" idx="3"/>
            <a:endCxn id="26" idx="1"/>
          </p:cNvCxnSpPr>
          <p:nvPr/>
        </p:nvCxnSpPr>
        <p:spPr>
          <a:xfrm flipV="1">
            <a:off x="3105395" y="5492139"/>
            <a:ext cx="416587" cy="2570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63" name="直線單箭頭接點 162">
            <a:extLst>
              <a:ext uri="{FF2B5EF4-FFF2-40B4-BE49-F238E27FC236}">
                <a16:creationId xmlns:a16="http://schemas.microsoft.com/office/drawing/2014/main" id="{CFB20FBB-2E56-4DC4-B3C3-062B56DA581F}"/>
              </a:ext>
            </a:extLst>
          </p:cNvPr>
          <p:cNvCxnSpPr>
            <a:cxnSpLocks/>
            <a:stCxn id="2052" idx="3"/>
            <a:endCxn id="29" idx="1"/>
          </p:cNvCxnSpPr>
          <p:nvPr/>
        </p:nvCxnSpPr>
        <p:spPr>
          <a:xfrm>
            <a:off x="3105395" y="5749149"/>
            <a:ext cx="416587" cy="317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矩形 7">
            <a:extLst>
              <a:ext uri="{FF2B5EF4-FFF2-40B4-BE49-F238E27FC236}">
                <a16:creationId xmlns:a16="http://schemas.microsoft.com/office/drawing/2014/main" id="{C03CB9DC-408D-4EEC-9ED6-35A2F2F6116A}"/>
              </a:ext>
            </a:extLst>
          </p:cNvPr>
          <p:cNvSpPr/>
          <p:nvPr/>
        </p:nvSpPr>
        <p:spPr>
          <a:xfrm>
            <a:off x="279050" y="3955522"/>
            <a:ext cx="484582" cy="1404973"/>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Category</a:t>
            </a:r>
          </a:p>
        </p:txBody>
      </p:sp>
      <p:sp>
        <p:nvSpPr>
          <p:cNvPr id="10" name="矩形 9">
            <a:extLst>
              <a:ext uri="{FF2B5EF4-FFF2-40B4-BE49-F238E27FC236}">
                <a16:creationId xmlns:a16="http://schemas.microsoft.com/office/drawing/2014/main" id="{2A701FE2-3747-6D21-77B9-0DF4D44AE39A}"/>
              </a:ext>
            </a:extLst>
          </p:cNvPr>
          <p:cNvSpPr/>
          <p:nvPr/>
        </p:nvSpPr>
        <p:spPr>
          <a:xfrm>
            <a:off x="7808426" y="3971685"/>
            <a:ext cx="1207051" cy="435547"/>
          </a:xfrm>
          <a:prstGeom prst="rect">
            <a:avLst/>
          </a:prstGeom>
          <a:solidFill>
            <a:schemeClr val="tx1"/>
          </a:solidFill>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altLang="zh-TW" sz="1200" dirty="0">
                <a:latin typeface="Times New Roman" panose="02020603050405020304" pitchFamily="18" charset="0"/>
                <a:cs typeface="Times New Roman" panose="02020603050405020304" pitchFamily="18" charset="0"/>
              </a:rPr>
              <a:t>Category</a:t>
            </a:r>
          </a:p>
        </p:txBody>
      </p:sp>
      <p:cxnSp>
        <p:nvCxnSpPr>
          <p:cNvPr id="12" name="直線單箭頭接點 149">
            <a:extLst>
              <a:ext uri="{FF2B5EF4-FFF2-40B4-BE49-F238E27FC236}">
                <a16:creationId xmlns:a16="http://schemas.microsoft.com/office/drawing/2014/main" id="{F01149AF-30AD-45B5-6090-23AD3B207DB5}"/>
              </a:ext>
            </a:extLst>
          </p:cNvPr>
          <p:cNvCxnSpPr>
            <a:cxnSpLocks/>
          </p:cNvCxnSpPr>
          <p:nvPr/>
        </p:nvCxnSpPr>
        <p:spPr>
          <a:xfrm>
            <a:off x="9015475" y="4192138"/>
            <a:ext cx="703251" cy="9031"/>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5320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2F30-3F03-4989-9C04-159A4AC50650}"/>
              </a:ext>
            </a:extLst>
          </p:cNvPr>
          <p:cNvSpPr>
            <a:spLocks noGrp="1"/>
          </p:cNvSpPr>
          <p:nvPr>
            <p:ph type="title"/>
          </p:nvPr>
        </p:nvSpPr>
        <p:spPr>
          <a:xfrm>
            <a:off x="259722" y="311931"/>
            <a:ext cx="10515600" cy="1325563"/>
          </a:xfrm>
        </p:spPr>
        <p:txBody>
          <a:bodyPr>
            <a:normAutofit/>
          </a:bodyPr>
          <a:lstStyle/>
          <a:p>
            <a:r>
              <a:rPr lang="en-US" altLang="zh-TW" sz="3200" dirty="0">
                <a:latin typeface="Times New Roman" panose="02020603050405020304" pitchFamily="18" charset="0"/>
                <a:cs typeface="Times New Roman" panose="02020603050405020304" pitchFamily="18" charset="0"/>
              </a:rPr>
              <a:t>Encoder-Decoder Architecture : Base on U-Net</a:t>
            </a:r>
            <a:endParaRPr lang="zh-TW" altLang="en-US" sz="3200" dirty="0">
              <a:latin typeface="Times New Roman" panose="02020603050405020304" pitchFamily="18" charset="0"/>
              <a:cs typeface="Times New Roman" panose="02020603050405020304" pitchFamily="18" charset="0"/>
            </a:endParaRPr>
          </a:p>
        </p:txBody>
      </p:sp>
      <p:sp>
        <p:nvSpPr>
          <p:cNvPr id="6" name="Google Shape;98;p14">
            <a:extLst>
              <a:ext uri="{FF2B5EF4-FFF2-40B4-BE49-F238E27FC236}">
                <a16:creationId xmlns:a16="http://schemas.microsoft.com/office/drawing/2014/main" id="{86A60344-3508-4645-80C2-E595F36D60F1}"/>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Overview </a:t>
            </a:r>
            <a:endParaRPr sz="2800" b="0" i="0" u="none" strike="noStrike" cap="none" dirty="0">
              <a:solidFill>
                <a:srgbClr val="FFFFFF"/>
              </a:solidFill>
              <a:latin typeface="Times New Roman"/>
              <a:ea typeface="Times New Roman"/>
              <a:cs typeface="Times New Roman"/>
              <a:sym typeface="Times New Roman"/>
            </a:endParaRPr>
          </a:p>
        </p:txBody>
      </p:sp>
      <p:pic>
        <p:nvPicPr>
          <p:cNvPr id="4098" name="Picture 2" descr="UNet — Line by Line Explanation. Example UNet Implementation | by Jeremy  Zhang | Towards Data Science">
            <a:extLst>
              <a:ext uri="{FF2B5EF4-FFF2-40B4-BE49-F238E27FC236}">
                <a16:creationId xmlns:a16="http://schemas.microsoft.com/office/drawing/2014/main" id="{4BBA0C2A-2C99-47B9-90F6-BEBF84D34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9142" y="1952868"/>
            <a:ext cx="6718072" cy="43859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69667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9B02F30-3F03-4989-9C04-159A4AC50650}"/>
              </a:ext>
            </a:extLst>
          </p:cNvPr>
          <p:cNvSpPr>
            <a:spLocks noGrp="1"/>
          </p:cNvSpPr>
          <p:nvPr>
            <p:ph type="title"/>
          </p:nvPr>
        </p:nvSpPr>
        <p:spPr>
          <a:xfrm>
            <a:off x="259722" y="311931"/>
            <a:ext cx="10515600" cy="1325563"/>
          </a:xfrm>
        </p:spPr>
        <p:txBody>
          <a:bodyPr>
            <a:normAutofit/>
          </a:bodyPr>
          <a:lstStyle/>
          <a:p>
            <a:r>
              <a:rPr lang="en-US" altLang="zh-TW" sz="3200" dirty="0">
                <a:latin typeface="Times New Roman" panose="02020603050405020304" pitchFamily="18" charset="0"/>
                <a:cs typeface="Times New Roman" panose="02020603050405020304" pitchFamily="18" charset="0"/>
              </a:rPr>
              <a:t>Loss</a:t>
            </a:r>
            <a:endParaRPr lang="zh-TW" altLang="en-US" sz="3200" dirty="0">
              <a:latin typeface="Times New Roman" panose="02020603050405020304" pitchFamily="18" charset="0"/>
              <a:cs typeface="Times New Roman" panose="02020603050405020304" pitchFamily="18" charset="0"/>
            </a:endParaRPr>
          </a:p>
        </p:txBody>
      </p:sp>
      <p:sp>
        <p:nvSpPr>
          <p:cNvPr id="6" name="Google Shape;98;p14">
            <a:extLst>
              <a:ext uri="{FF2B5EF4-FFF2-40B4-BE49-F238E27FC236}">
                <a16:creationId xmlns:a16="http://schemas.microsoft.com/office/drawing/2014/main" id="{86A60344-3508-4645-80C2-E595F36D60F1}"/>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Overview </a:t>
            </a:r>
            <a:endParaRPr sz="2800" b="0" i="0" u="none" strike="noStrike" cap="none" dirty="0">
              <a:solidFill>
                <a:srgbClr val="FFFFFF"/>
              </a:solidFill>
              <a:latin typeface="Times New Roman"/>
              <a:ea typeface="Times New Roman"/>
              <a:cs typeface="Times New Roman"/>
              <a:sym typeface="Times New Roman"/>
            </a:endParaRPr>
          </a:p>
        </p:txBody>
      </p:sp>
      <p:pic>
        <p:nvPicPr>
          <p:cNvPr id="4" name="圖片 3">
            <a:extLst>
              <a:ext uri="{FF2B5EF4-FFF2-40B4-BE49-F238E27FC236}">
                <a16:creationId xmlns:a16="http://schemas.microsoft.com/office/drawing/2014/main" id="{9DB65EC5-507E-4F80-B11E-0AC68EFBA00D}"/>
              </a:ext>
            </a:extLst>
          </p:cNvPr>
          <p:cNvPicPr>
            <a:picLocks noChangeAspect="1"/>
          </p:cNvPicPr>
          <p:nvPr/>
        </p:nvPicPr>
        <p:blipFill>
          <a:blip r:embed="rId3"/>
          <a:stretch>
            <a:fillRect/>
          </a:stretch>
        </p:blipFill>
        <p:spPr>
          <a:xfrm>
            <a:off x="4524968" y="1401277"/>
            <a:ext cx="3142063" cy="952827"/>
          </a:xfrm>
          <a:prstGeom prst="rect">
            <a:avLst/>
          </a:prstGeom>
        </p:spPr>
      </p:pic>
      <p:sp>
        <p:nvSpPr>
          <p:cNvPr id="8" name="文字方塊 7">
            <a:extLst>
              <a:ext uri="{FF2B5EF4-FFF2-40B4-BE49-F238E27FC236}">
                <a16:creationId xmlns:a16="http://schemas.microsoft.com/office/drawing/2014/main" id="{300DF00E-7B12-4A87-A09C-B7DE1C8B87EF}"/>
              </a:ext>
            </a:extLst>
          </p:cNvPr>
          <p:cNvSpPr txBox="1"/>
          <p:nvPr/>
        </p:nvSpPr>
        <p:spPr>
          <a:xfrm>
            <a:off x="9506992" y="1637494"/>
            <a:ext cx="425855" cy="369332"/>
          </a:xfrm>
          <a:prstGeom prst="rect">
            <a:avLst/>
          </a:prstGeom>
          <a:noFill/>
        </p:spPr>
        <p:txBody>
          <a:bodyPr wrap="square" rtlCol="0">
            <a:spAutoFit/>
          </a:bodyPr>
          <a:lstStyle/>
          <a:p>
            <a:r>
              <a:rPr lang="en-US" altLang="zh-TW" dirty="0"/>
              <a:t>(1)</a:t>
            </a:r>
            <a:endParaRPr lang="zh-TW" altLang="en-US" dirty="0"/>
          </a:p>
        </p:txBody>
      </p:sp>
      <p:pic>
        <p:nvPicPr>
          <p:cNvPr id="9" name="圖片 8">
            <a:extLst>
              <a:ext uri="{FF2B5EF4-FFF2-40B4-BE49-F238E27FC236}">
                <a16:creationId xmlns:a16="http://schemas.microsoft.com/office/drawing/2014/main" id="{042D869C-4B1E-4E28-9BB2-74F5BD4F6B20}"/>
              </a:ext>
            </a:extLst>
          </p:cNvPr>
          <p:cNvPicPr>
            <a:picLocks noChangeAspect="1"/>
          </p:cNvPicPr>
          <p:nvPr/>
        </p:nvPicPr>
        <p:blipFill>
          <a:blip r:embed="rId4"/>
          <a:stretch>
            <a:fillRect/>
          </a:stretch>
        </p:blipFill>
        <p:spPr>
          <a:xfrm>
            <a:off x="3607273" y="2474407"/>
            <a:ext cx="4832329" cy="1046286"/>
          </a:xfrm>
          <a:prstGeom prst="rect">
            <a:avLst/>
          </a:prstGeom>
        </p:spPr>
      </p:pic>
      <p:pic>
        <p:nvPicPr>
          <p:cNvPr id="13" name="圖片 12">
            <a:extLst>
              <a:ext uri="{FF2B5EF4-FFF2-40B4-BE49-F238E27FC236}">
                <a16:creationId xmlns:a16="http://schemas.microsoft.com/office/drawing/2014/main" id="{597A877A-CD74-4C22-A81B-CB2132DFF425}"/>
              </a:ext>
            </a:extLst>
          </p:cNvPr>
          <p:cNvPicPr>
            <a:picLocks noChangeAspect="1"/>
          </p:cNvPicPr>
          <p:nvPr/>
        </p:nvPicPr>
        <p:blipFill>
          <a:blip r:embed="rId5"/>
          <a:stretch>
            <a:fillRect/>
          </a:stretch>
        </p:blipFill>
        <p:spPr>
          <a:xfrm>
            <a:off x="4579107" y="4582965"/>
            <a:ext cx="3033786" cy="758447"/>
          </a:xfrm>
          <a:prstGeom prst="rect">
            <a:avLst/>
          </a:prstGeom>
        </p:spPr>
      </p:pic>
      <p:pic>
        <p:nvPicPr>
          <p:cNvPr id="14" name="圖片 13">
            <a:extLst>
              <a:ext uri="{FF2B5EF4-FFF2-40B4-BE49-F238E27FC236}">
                <a16:creationId xmlns:a16="http://schemas.microsoft.com/office/drawing/2014/main" id="{3D0B726C-9F45-4183-B72B-F921EA5DB893}"/>
              </a:ext>
            </a:extLst>
          </p:cNvPr>
          <p:cNvPicPr>
            <a:picLocks noChangeAspect="1"/>
          </p:cNvPicPr>
          <p:nvPr/>
        </p:nvPicPr>
        <p:blipFill>
          <a:blip r:embed="rId6"/>
          <a:stretch>
            <a:fillRect/>
          </a:stretch>
        </p:blipFill>
        <p:spPr>
          <a:xfrm>
            <a:off x="4614849" y="3730885"/>
            <a:ext cx="2998044" cy="725159"/>
          </a:xfrm>
          <a:prstGeom prst="rect">
            <a:avLst/>
          </a:prstGeom>
        </p:spPr>
      </p:pic>
      <p:pic>
        <p:nvPicPr>
          <p:cNvPr id="15" name="圖片 14">
            <a:extLst>
              <a:ext uri="{FF2B5EF4-FFF2-40B4-BE49-F238E27FC236}">
                <a16:creationId xmlns:a16="http://schemas.microsoft.com/office/drawing/2014/main" id="{A7B1C1EE-9BCB-4564-8EDA-78F6162FEC6D}"/>
              </a:ext>
            </a:extLst>
          </p:cNvPr>
          <p:cNvPicPr>
            <a:picLocks noChangeAspect="1"/>
          </p:cNvPicPr>
          <p:nvPr/>
        </p:nvPicPr>
        <p:blipFill>
          <a:blip r:embed="rId7"/>
          <a:stretch>
            <a:fillRect/>
          </a:stretch>
        </p:blipFill>
        <p:spPr>
          <a:xfrm>
            <a:off x="3371938" y="5595253"/>
            <a:ext cx="5303000" cy="852041"/>
          </a:xfrm>
          <a:prstGeom prst="rect">
            <a:avLst/>
          </a:prstGeom>
        </p:spPr>
      </p:pic>
      <p:sp>
        <p:nvSpPr>
          <p:cNvPr id="17" name="文字方塊 16">
            <a:extLst>
              <a:ext uri="{FF2B5EF4-FFF2-40B4-BE49-F238E27FC236}">
                <a16:creationId xmlns:a16="http://schemas.microsoft.com/office/drawing/2014/main" id="{C7612F2F-8F28-4146-AA6D-18094024F171}"/>
              </a:ext>
            </a:extLst>
          </p:cNvPr>
          <p:cNvSpPr txBox="1"/>
          <p:nvPr/>
        </p:nvSpPr>
        <p:spPr>
          <a:xfrm>
            <a:off x="9506993" y="2790456"/>
            <a:ext cx="425855" cy="369332"/>
          </a:xfrm>
          <a:prstGeom prst="rect">
            <a:avLst/>
          </a:prstGeom>
          <a:noFill/>
        </p:spPr>
        <p:txBody>
          <a:bodyPr wrap="square" rtlCol="0">
            <a:spAutoFit/>
          </a:bodyPr>
          <a:lstStyle/>
          <a:p>
            <a:r>
              <a:rPr lang="en-US" altLang="zh-TW" dirty="0"/>
              <a:t>(2)</a:t>
            </a:r>
            <a:endParaRPr lang="zh-TW" altLang="en-US" dirty="0"/>
          </a:p>
        </p:txBody>
      </p:sp>
      <p:sp>
        <p:nvSpPr>
          <p:cNvPr id="18" name="文字方塊 17">
            <a:extLst>
              <a:ext uri="{FF2B5EF4-FFF2-40B4-BE49-F238E27FC236}">
                <a16:creationId xmlns:a16="http://schemas.microsoft.com/office/drawing/2014/main" id="{1F2721A8-3674-4350-8D03-165A518A69DD}"/>
              </a:ext>
            </a:extLst>
          </p:cNvPr>
          <p:cNvSpPr txBox="1"/>
          <p:nvPr/>
        </p:nvSpPr>
        <p:spPr>
          <a:xfrm>
            <a:off x="9506993" y="3908798"/>
            <a:ext cx="425855" cy="369332"/>
          </a:xfrm>
          <a:prstGeom prst="rect">
            <a:avLst/>
          </a:prstGeom>
          <a:noFill/>
        </p:spPr>
        <p:txBody>
          <a:bodyPr wrap="square" rtlCol="0">
            <a:spAutoFit/>
          </a:bodyPr>
          <a:lstStyle/>
          <a:p>
            <a:r>
              <a:rPr lang="en-US" altLang="zh-TW" dirty="0"/>
              <a:t>(3)</a:t>
            </a:r>
            <a:endParaRPr lang="zh-TW" altLang="en-US" dirty="0"/>
          </a:p>
        </p:txBody>
      </p:sp>
      <p:sp>
        <p:nvSpPr>
          <p:cNvPr id="19" name="文字方塊 18">
            <a:extLst>
              <a:ext uri="{FF2B5EF4-FFF2-40B4-BE49-F238E27FC236}">
                <a16:creationId xmlns:a16="http://schemas.microsoft.com/office/drawing/2014/main" id="{64C4A7C9-2205-4E52-864C-33905BB0A9C9}"/>
              </a:ext>
            </a:extLst>
          </p:cNvPr>
          <p:cNvSpPr txBox="1"/>
          <p:nvPr/>
        </p:nvSpPr>
        <p:spPr>
          <a:xfrm>
            <a:off x="9527658" y="4737613"/>
            <a:ext cx="425855" cy="369332"/>
          </a:xfrm>
          <a:prstGeom prst="rect">
            <a:avLst/>
          </a:prstGeom>
          <a:noFill/>
        </p:spPr>
        <p:txBody>
          <a:bodyPr wrap="square" rtlCol="0">
            <a:spAutoFit/>
          </a:bodyPr>
          <a:lstStyle/>
          <a:p>
            <a:r>
              <a:rPr lang="en-US" altLang="zh-TW" dirty="0"/>
              <a:t>(4)</a:t>
            </a:r>
            <a:endParaRPr lang="zh-TW" altLang="en-US" dirty="0"/>
          </a:p>
        </p:txBody>
      </p:sp>
      <p:sp>
        <p:nvSpPr>
          <p:cNvPr id="20" name="文字方塊 19">
            <a:extLst>
              <a:ext uri="{FF2B5EF4-FFF2-40B4-BE49-F238E27FC236}">
                <a16:creationId xmlns:a16="http://schemas.microsoft.com/office/drawing/2014/main" id="{205A74D1-10DE-46E1-8982-E37E507BD404}"/>
              </a:ext>
            </a:extLst>
          </p:cNvPr>
          <p:cNvSpPr txBox="1"/>
          <p:nvPr/>
        </p:nvSpPr>
        <p:spPr>
          <a:xfrm>
            <a:off x="9536922" y="5836607"/>
            <a:ext cx="425855" cy="369332"/>
          </a:xfrm>
          <a:prstGeom prst="rect">
            <a:avLst/>
          </a:prstGeom>
          <a:noFill/>
        </p:spPr>
        <p:txBody>
          <a:bodyPr wrap="square" rtlCol="0">
            <a:spAutoFit/>
          </a:bodyPr>
          <a:lstStyle/>
          <a:p>
            <a:r>
              <a:rPr lang="en-US" altLang="zh-TW" dirty="0"/>
              <a:t>(5)</a:t>
            </a:r>
            <a:endParaRPr lang="zh-TW" altLang="en-US" dirty="0"/>
          </a:p>
        </p:txBody>
      </p:sp>
    </p:spTree>
    <p:extLst>
      <p:ext uri="{BB962C8B-B14F-4D97-AF65-F5344CB8AC3E}">
        <p14:creationId xmlns:p14="http://schemas.microsoft.com/office/powerpoint/2010/main" val="19833636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992CE13-4E52-4682-AE46-F7A0AB633773}"/>
              </a:ext>
            </a:extLst>
          </p:cNvPr>
          <p:cNvSpPr>
            <a:spLocks noGrp="1"/>
          </p:cNvSpPr>
          <p:nvPr>
            <p:ph type="title"/>
          </p:nvPr>
        </p:nvSpPr>
        <p:spPr/>
        <p:txBody>
          <a:bodyPr/>
          <a:lstStyle/>
          <a:p>
            <a:r>
              <a:rPr lang="en-US" altLang="zh-TW" dirty="0">
                <a:latin typeface="Times New Roman" panose="02020603050405020304" pitchFamily="18" charset="0"/>
                <a:cs typeface="Times New Roman" panose="02020603050405020304" pitchFamily="18" charset="0"/>
              </a:rPr>
              <a:t>Hyperparameter</a:t>
            </a:r>
            <a:endParaRPr lang="zh-TW" altLang="en-US" dirty="0">
              <a:latin typeface="Times New Roman" panose="02020603050405020304" pitchFamily="18" charset="0"/>
              <a:cs typeface="Times New Roman" panose="02020603050405020304" pitchFamily="18" charset="0"/>
            </a:endParaRPr>
          </a:p>
        </p:txBody>
      </p:sp>
      <p:sp>
        <p:nvSpPr>
          <p:cNvPr id="4" name="Google Shape;98;p14">
            <a:extLst>
              <a:ext uri="{FF2B5EF4-FFF2-40B4-BE49-F238E27FC236}">
                <a16:creationId xmlns:a16="http://schemas.microsoft.com/office/drawing/2014/main" id="{13065E10-8021-49C0-8085-66BDC615A93A}"/>
              </a:ext>
            </a:extLst>
          </p:cNvPr>
          <p:cNvSpPr/>
          <p:nvPr/>
        </p:nvSpPr>
        <p:spPr>
          <a:xfrm>
            <a:off x="0" y="-3443"/>
            <a:ext cx="12192000" cy="628649"/>
          </a:xfrm>
          <a:prstGeom prst="rect">
            <a:avLst/>
          </a:prstGeom>
          <a:solidFill>
            <a:srgbClr val="00B050"/>
          </a:solidFill>
          <a:ln>
            <a:noFill/>
          </a:ln>
          <a:effectLst>
            <a:outerShdw dist="25400" dir="5400000" algn="t" rotWithShape="0">
              <a:srgbClr val="FE913E"/>
            </a:outerShdw>
          </a:effectLst>
        </p:spPr>
        <p:txBody>
          <a:bodyPr spcFirstLastPara="1" wrap="square" lIns="91425" tIns="45700" rIns="91425" bIns="45700" anchor="ctr" anchorCtr="0">
            <a:noAutofit/>
          </a:bodyPr>
          <a:lstStyle/>
          <a:p>
            <a:pPr marL="265113" marR="0" lvl="0" indent="0" algn="l" rtl="0">
              <a:spcBef>
                <a:spcPts val="0"/>
              </a:spcBef>
              <a:spcAft>
                <a:spcPts val="0"/>
              </a:spcAft>
              <a:buNone/>
            </a:pPr>
            <a:r>
              <a:rPr lang="en-US" sz="2800" b="0" i="0" u="none" strike="noStrike" cap="none" dirty="0">
                <a:solidFill>
                  <a:srgbClr val="FFFFFF"/>
                </a:solidFill>
                <a:latin typeface="Times New Roman"/>
                <a:ea typeface="Times New Roman"/>
                <a:cs typeface="Times New Roman"/>
                <a:sym typeface="Times New Roman"/>
              </a:rPr>
              <a:t>Experiment</a:t>
            </a:r>
            <a:endParaRPr sz="2800" b="0" i="0" u="none" strike="noStrike" cap="none" dirty="0">
              <a:solidFill>
                <a:srgbClr val="FFFFFF"/>
              </a:solidFill>
              <a:latin typeface="Times New Roman"/>
              <a:ea typeface="Times New Roman"/>
              <a:cs typeface="Times New Roman"/>
              <a:sym typeface="Times New Roman"/>
            </a:endParaRPr>
          </a:p>
        </p:txBody>
      </p:sp>
      <p:pic>
        <p:nvPicPr>
          <p:cNvPr id="6" name="圖片 5">
            <a:extLst>
              <a:ext uri="{FF2B5EF4-FFF2-40B4-BE49-F238E27FC236}">
                <a16:creationId xmlns:a16="http://schemas.microsoft.com/office/drawing/2014/main" id="{53F2AB6C-1A20-4208-B247-318BFCBB28C0}"/>
              </a:ext>
            </a:extLst>
          </p:cNvPr>
          <p:cNvPicPr>
            <a:picLocks noChangeAspect="1"/>
          </p:cNvPicPr>
          <p:nvPr/>
        </p:nvPicPr>
        <p:blipFill>
          <a:blip r:embed="rId2"/>
          <a:stretch>
            <a:fillRect/>
          </a:stretch>
        </p:blipFill>
        <p:spPr>
          <a:xfrm>
            <a:off x="2029335" y="2059256"/>
            <a:ext cx="2752576" cy="3617920"/>
          </a:xfrm>
          <a:prstGeom prst="rect">
            <a:avLst/>
          </a:prstGeom>
        </p:spPr>
      </p:pic>
      <p:pic>
        <p:nvPicPr>
          <p:cNvPr id="9" name="圖片 8">
            <a:extLst>
              <a:ext uri="{FF2B5EF4-FFF2-40B4-BE49-F238E27FC236}">
                <a16:creationId xmlns:a16="http://schemas.microsoft.com/office/drawing/2014/main" id="{894CE008-6B61-4667-85BF-7A7A16F90106}"/>
              </a:ext>
            </a:extLst>
          </p:cNvPr>
          <p:cNvPicPr>
            <a:picLocks noChangeAspect="1"/>
          </p:cNvPicPr>
          <p:nvPr/>
        </p:nvPicPr>
        <p:blipFill>
          <a:blip r:embed="rId3"/>
          <a:stretch>
            <a:fillRect/>
          </a:stretch>
        </p:blipFill>
        <p:spPr>
          <a:xfrm>
            <a:off x="7280218" y="2056467"/>
            <a:ext cx="3300470" cy="3617920"/>
          </a:xfrm>
          <a:prstGeom prst="rect">
            <a:avLst/>
          </a:prstGeom>
        </p:spPr>
      </p:pic>
    </p:spTree>
    <p:extLst>
      <p:ext uri="{BB962C8B-B14F-4D97-AF65-F5344CB8AC3E}">
        <p14:creationId xmlns:p14="http://schemas.microsoft.com/office/powerpoint/2010/main" val="1710968219"/>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2324</TotalTime>
  <Words>463</Words>
  <Application>Microsoft Macintosh PowerPoint</Application>
  <PresentationFormat>寬螢幕</PresentationFormat>
  <Paragraphs>72</Paragraphs>
  <Slides>11</Slides>
  <Notes>4</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11</vt:i4>
      </vt:variant>
    </vt:vector>
  </HeadingPairs>
  <TitlesOfParts>
    <vt:vector size="18" baseType="lpstr">
      <vt:lpstr>標楷體</vt:lpstr>
      <vt:lpstr>Arial</vt:lpstr>
      <vt:lpstr>Calibri</vt:lpstr>
      <vt:lpstr>Calibri Light</vt:lpstr>
      <vt:lpstr>Cambria Math</vt:lpstr>
      <vt:lpstr>Times New Roman</vt:lpstr>
      <vt:lpstr>Office 佈景主題</vt:lpstr>
      <vt:lpstr>NLP Final Project Report VAE based sentiment analysis</vt:lpstr>
      <vt:lpstr>PowerPoint 簡報</vt:lpstr>
      <vt:lpstr>PowerPoint 簡報</vt:lpstr>
      <vt:lpstr>Auto-Encoding Variational Bayes  </vt:lpstr>
      <vt:lpstr>Advantage of VAE  </vt:lpstr>
      <vt:lpstr>Overall framework</vt:lpstr>
      <vt:lpstr>Encoder-Decoder Architecture : Base on U-Net</vt:lpstr>
      <vt:lpstr>Loss</vt:lpstr>
      <vt:lpstr>Hyperparameter</vt:lpstr>
      <vt:lpstr>Results analysis</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LLM-Adapters: An Adapter Family for Parameter-Efficient Fine-Tuning of Large Language Models</dc:title>
  <dc:creator>張宸瑋</dc:creator>
  <cp:lastModifiedBy>Microsoft Office User</cp:lastModifiedBy>
  <cp:revision>114</cp:revision>
  <dcterms:created xsi:type="dcterms:W3CDTF">2024-04-17T07:19:04Z</dcterms:created>
  <dcterms:modified xsi:type="dcterms:W3CDTF">2024-09-05T12:02:53Z</dcterms:modified>
</cp:coreProperties>
</file>