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3" r:id="rId17"/>
    <p:sldId id="274" r:id="rId18"/>
    <p:sldId id="275" r:id="rId19"/>
    <p:sldId id="276" r:id="rId20"/>
    <p:sldId id="270" r:id="rId21"/>
  </p:sldIdLst>
  <p:sldSz cx="9144000" cy="5143500"/>
  <p:notesSz cx="6858000" cy="9144000"/>
  <p:embeddedFontLst>
    <p:embeddedFont>
      <p:font typeface="Lobster" panose="00000500000000000000"/>
      <p:regular r:id="rId25"/>
    </p:embeddedFont>
    <p:embeddedFont>
      <p:font typeface="Comic Sans MS" panose="030F0702030302020204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AF402AA-14B5-411F-B84B-78EF986ED1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18"/>
        <p:guide pos="2844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font" Target="fonts/font5.fntdata"/><Relationship Id="rId28" Type="http://schemas.openxmlformats.org/officeDocument/2006/relationships/font" Target="fonts/font4.fntdata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75fceb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75fceb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b795385e7_1_8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b795385e7_1_8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b795385e7_1_8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b795385e7_1_8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b795385e7_1_8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b795385e7_1_8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6f75fceb_0_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6f75fceb_0_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6f75fceb_0_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6f75fceb_0_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6f75fceb_0_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6f75fceb_0_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6f75fceb_0_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6f75fceb_0_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6f75fceb_0_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6f75fceb_0_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6f75fceb_0_6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6f75fceb_0_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75fceb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75fceb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75fceb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75fceb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b795385e7_1_6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b795385e7_1_6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b795385e7_1_7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b795385e7_1_7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b795385e7_1_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b795385e7_1_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6f75fceb_0_6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6f75fceb_0_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ca4ebc9d7_1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ca4ebc9d7_1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b795385e7_1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b795385e7_1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png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png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png"/><Relationship Id="rId1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png"/><Relationship Id="rId1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png"/><Relationship Id="rId1" Type="http://schemas.openxmlformats.org/officeDocument/2006/relationships/tags" Target="../tags/tag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87133" y="3708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Go</a:t>
            </a:r>
            <a:endParaRPr sz="6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5" name="Google Shape;55;p13"/>
          <p:cNvSpPr txBox="1"/>
          <p:nvPr>
            <p:ph type="subTitle" idx="1"/>
          </p:nvPr>
        </p:nvSpPr>
        <p:spPr>
          <a:xfrm>
            <a:off x="374000" y="35460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Jiahao Peng, Weihang Chen, Yuxiao Cai, Ye Wang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312750" y="2571750"/>
            <a:ext cx="2518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</a:t>
            </a:r>
            <a:r>
              <a:rPr lang="en-GB" sz="280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Group 3</a:t>
            </a:r>
            <a:endParaRPr sz="280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067475" y="0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/>
        </p:nvSpPr>
        <p:spPr>
          <a:xfrm>
            <a:off x="226825" y="237525"/>
            <a:ext cx="36396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Package Ecosystem</a:t>
            </a:r>
            <a:endParaRPr sz="27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411475" y="1149725"/>
            <a:ext cx="282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Lobster" panose="00000500000000000000"/>
                <a:ea typeface="Lobster" panose="00000500000000000000"/>
                <a:cs typeface="Lobster" panose="00000500000000000000"/>
                <a:sym typeface="Lobster" panose="00000500000000000000"/>
              </a:rPr>
              <a:t>Measured by:</a:t>
            </a:r>
            <a:endParaRPr sz="2400">
              <a:latin typeface="Lobster" panose="00000500000000000000"/>
              <a:ea typeface="Lobster" panose="00000500000000000000"/>
              <a:cs typeface="Lobster" panose="00000500000000000000"/>
              <a:sym typeface="Lobster" panose="00000500000000000000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556700" y="1645925"/>
            <a:ext cx="7794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● Maven is considered the de-facto Java package manager.</a:t>
            </a:r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556700" y="2138525"/>
            <a:ext cx="634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● C/C++ does not have a centralized package ecosystem</a:t>
            </a:r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556700" y="2631125"/>
            <a:ext cx="4671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● </a:t>
            </a: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Gopm is Golang package ecosystem</a:t>
            </a:r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67" name="Google Shape;167;p22"/>
          <p:cNvGraphicFramePr/>
          <p:nvPr/>
        </p:nvGraphicFramePr>
        <p:xfrm>
          <a:off x="363025" y="3507400"/>
          <a:ext cx="8663650" cy="3000000"/>
        </p:xfrm>
        <a:graphic>
          <a:graphicData uri="http://schemas.openxmlformats.org/drawingml/2006/table">
            <a:tbl>
              <a:tblPr>
                <a:noFill/>
                <a:tableStyleId>{1AF402AA-14B5-411F-B84B-78EF986ED132}</a:tableStyleId>
              </a:tblPr>
              <a:tblGrid>
                <a:gridCol w="1443950"/>
                <a:gridCol w="1255650"/>
                <a:gridCol w="1632200"/>
                <a:gridCol w="1443950"/>
                <a:gridCol w="1443950"/>
                <a:gridCol w="1443950"/>
              </a:tblGrid>
              <a:tr h="581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latin typeface="Lobster" panose="00000500000000000000"/>
                          <a:ea typeface="Lobster" panose="00000500000000000000"/>
                          <a:cs typeface="Lobster" panose="00000500000000000000"/>
                          <a:sym typeface="Lobster" panose="00000500000000000000"/>
                        </a:rPr>
                        <a:t>  </a:t>
                      </a:r>
                      <a:r>
                        <a:rPr lang="en-GB" sz="2200">
                          <a:latin typeface="Lobster" panose="00000500000000000000"/>
                          <a:ea typeface="Lobster" panose="00000500000000000000"/>
                          <a:cs typeface="Lobster" panose="00000500000000000000"/>
                          <a:sym typeface="Lobster" panose="00000500000000000000"/>
                        </a:rPr>
                        <a:t>Java</a:t>
                      </a:r>
                      <a:endParaRPr sz="2200">
                        <a:latin typeface="Lobster" panose="00000500000000000000"/>
                        <a:ea typeface="Lobster" panose="00000500000000000000"/>
                        <a:cs typeface="Lobster" panose="00000500000000000000"/>
                        <a:sym typeface="Lobster" panose="0000050000000000000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latin typeface="Lobster" panose="00000500000000000000"/>
                          <a:ea typeface="Lobster" panose="00000500000000000000"/>
                          <a:cs typeface="Lobster" panose="00000500000000000000"/>
                          <a:sym typeface="Lobster" panose="00000500000000000000"/>
                        </a:rPr>
                        <a:t> </a:t>
                      </a:r>
                      <a:r>
                        <a:rPr lang="en-GB" sz="2200">
                          <a:latin typeface="Lobster" panose="00000500000000000000"/>
                          <a:ea typeface="Lobster" panose="00000500000000000000"/>
                          <a:cs typeface="Lobster" panose="00000500000000000000"/>
                          <a:sym typeface="Lobster" panose="00000500000000000000"/>
                        </a:rPr>
                        <a:t>JavaScript</a:t>
                      </a:r>
                      <a:endParaRPr sz="2200">
                        <a:latin typeface="Lobster" panose="00000500000000000000"/>
                        <a:ea typeface="Lobster" panose="00000500000000000000"/>
                        <a:cs typeface="Lobster" panose="00000500000000000000"/>
                        <a:sym typeface="Lobster" panose="0000050000000000000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latin typeface="Lobster" panose="00000500000000000000"/>
                          <a:ea typeface="Lobster" panose="00000500000000000000"/>
                          <a:cs typeface="Lobster" panose="00000500000000000000"/>
                          <a:sym typeface="Lobster" panose="00000500000000000000"/>
                        </a:rPr>
                        <a:t>         </a:t>
                      </a:r>
                      <a:r>
                        <a:rPr lang="en-GB" sz="2200">
                          <a:latin typeface="Lobster" panose="00000500000000000000"/>
                          <a:ea typeface="Lobster" panose="00000500000000000000"/>
                          <a:cs typeface="Lobster" panose="00000500000000000000"/>
                          <a:sym typeface="Lobster" panose="00000500000000000000"/>
                        </a:rPr>
                        <a:t>C</a:t>
                      </a:r>
                      <a:endParaRPr sz="2200">
                        <a:latin typeface="Lobster" panose="00000500000000000000"/>
                        <a:ea typeface="Lobster" panose="00000500000000000000"/>
                        <a:cs typeface="Lobster" panose="00000500000000000000"/>
                        <a:sym typeface="Lobster" panose="0000050000000000000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latin typeface="Lobster" panose="00000500000000000000"/>
                          <a:ea typeface="Lobster" panose="00000500000000000000"/>
                          <a:cs typeface="Lobster" panose="00000500000000000000"/>
                          <a:sym typeface="Lobster" panose="00000500000000000000"/>
                        </a:rPr>
                        <a:t>       </a:t>
                      </a:r>
                      <a:r>
                        <a:rPr lang="en-GB" sz="2200">
                          <a:latin typeface="Lobster" panose="00000500000000000000"/>
                          <a:ea typeface="Lobster" panose="00000500000000000000"/>
                          <a:cs typeface="Lobster" panose="00000500000000000000"/>
                          <a:sym typeface="Lobster" panose="00000500000000000000"/>
                        </a:rPr>
                        <a:t>C++</a:t>
                      </a:r>
                      <a:endParaRPr sz="2200">
                        <a:latin typeface="Lobster" panose="00000500000000000000"/>
                        <a:ea typeface="Lobster" panose="00000500000000000000"/>
                        <a:cs typeface="Lobster" panose="00000500000000000000"/>
                        <a:sym typeface="Lobster" panose="0000050000000000000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latin typeface="Lobster" panose="00000500000000000000"/>
                          <a:ea typeface="Lobster" panose="00000500000000000000"/>
                          <a:cs typeface="Lobster" panose="00000500000000000000"/>
                          <a:sym typeface="Lobster" panose="00000500000000000000"/>
                        </a:rPr>
                        <a:t>  </a:t>
                      </a:r>
                      <a:r>
                        <a:rPr lang="en-GB" sz="2200">
                          <a:latin typeface="Lobster" panose="00000500000000000000"/>
                          <a:ea typeface="Lobster" panose="00000500000000000000"/>
                          <a:cs typeface="Lobster" panose="00000500000000000000"/>
                          <a:sym typeface="Lobster" panose="00000500000000000000"/>
                        </a:rPr>
                        <a:t>Golang</a:t>
                      </a:r>
                      <a:endParaRPr sz="2200">
                        <a:latin typeface="Lobster" panose="00000500000000000000"/>
                        <a:ea typeface="Lobster" panose="00000500000000000000"/>
                        <a:cs typeface="Lobster" panose="00000500000000000000"/>
                        <a:sym typeface="Lobster" panose="00000500000000000000"/>
                      </a:endParaRPr>
                    </a:p>
                  </a:txBody>
                  <a:tcPr marL="91425" marR="91425" marT="91425" marB="91425"/>
                </a:tc>
              </a:tr>
              <a:tr h="945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latin typeface="Lobster" panose="00000500000000000000"/>
                          <a:ea typeface="Lobster" panose="00000500000000000000"/>
                          <a:cs typeface="Lobster" panose="00000500000000000000"/>
                          <a:sym typeface="Lobster" panose="00000500000000000000"/>
                        </a:rPr>
                        <a:t>Package Ecosystem</a:t>
                      </a:r>
                      <a:endParaRPr sz="2200">
                        <a:latin typeface="Lobster" panose="00000500000000000000"/>
                        <a:ea typeface="Lobster" panose="00000500000000000000"/>
                        <a:cs typeface="Lobster" panose="00000500000000000000"/>
                        <a:sym typeface="Lobster" panose="0000050000000000000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43,7116</a:t>
                      </a:r>
                      <a:endParaRPr sz="22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 </a:t>
                      </a:r>
                      <a:r>
                        <a:rPr lang="en-GB" sz="22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1,083,580</a:t>
                      </a:r>
                      <a:endParaRPr sz="22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 </a:t>
                      </a:r>
                      <a:r>
                        <a:rPr lang="en-GB" sz="22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&lt;10,000</a:t>
                      </a:r>
                      <a:endParaRPr sz="22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/>
        </p:nvSpPr>
        <p:spPr>
          <a:xfrm>
            <a:off x="235750" y="237500"/>
            <a:ext cx="36396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Learning Materials</a:t>
            </a:r>
            <a:endParaRPr sz="27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649600" y="1281425"/>
            <a:ext cx="160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aphicFrame>
        <p:nvGraphicFramePr>
          <p:cNvPr id="174" name="Google Shape;174;p23"/>
          <p:cNvGraphicFramePr/>
          <p:nvPr/>
        </p:nvGraphicFramePr>
        <p:xfrm>
          <a:off x="105250" y="3037650"/>
          <a:ext cx="8820900" cy="3000000"/>
        </p:xfrm>
        <a:graphic>
          <a:graphicData uri="http://schemas.openxmlformats.org/drawingml/2006/table">
            <a:tbl>
              <a:tblPr>
                <a:noFill/>
                <a:tableStyleId>{1AF402AA-14B5-411F-B84B-78EF986ED132}</a:tableStyleId>
              </a:tblPr>
              <a:tblGrid>
                <a:gridCol w="1143400"/>
                <a:gridCol w="1796900"/>
                <a:gridCol w="1470150"/>
                <a:gridCol w="1470150"/>
                <a:gridCol w="1470150"/>
                <a:gridCol w="1470150"/>
              </a:tblGrid>
              <a:tr h="451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Lobster" panose="00000500000000000000"/>
                          <a:ea typeface="Lobster" panose="00000500000000000000"/>
                          <a:cs typeface="Lobster" panose="00000500000000000000"/>
                          <a:sym typeface="Lobster" panose="00000500000000000000"/>
                        </a:rPr>
                        <a:t>      </a:t>
                      </a:r>
                      <a:r>
                        <a:rPr lang="en-GB" sz="2400">
                          <a:latin typeface="Lobster" panose="00000500000000000000"/>
                          <a:ea typeface="Lobster" panose="00000500000000000000"/>
                          <a:cs typeface="Lobster" panose="00000500000000000000"/>
                          <a:sym typeface="Lobster" panose="00000500000000000000"/>
                        </a:rPr>
                        <a:t>Java</a:t>
                      </a:r>
                      <a:endParaRPr sz="2400">
                        <a:latin typeface="Lobster" panose="00000500000000000000"/>
                        <a:ea typeface="Lobster" panose="00000500000000000000"/>
                        <a:cs typeface="Lobster" panose="00000500000000000000"/>
                        <a:sym typeface="Lobster" panose="0000050000000000000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Lobster" panose="00000500000000000000"/>
                          <a:ea typeface="Lobster" panose="00000500000000000000"/>
                          <a:cs typeface="Lobster" panose="00000500000000000000"/>
                          <a:sym typeface="Lobster" panose="00000500000000000000"/>
                        </a:rPr>
                        <a:t> </a:t>
                      </a:r>
                      <a:r>
                        <a:rPr lang="en-GB" sz="2200">
                          <a:latin typeface="Lobster" panose="00000500000000000000"/>
                          <a:ea typeface="Lobster" panose="00000500000000000000"/>
                          <a:cs typeface="Lobster" panose="00000500000000000000"/>
                          <a:sym typeface="Lobster" panose="00000500000000000000"/>
                        </a:rPr>
                        <a:t>JavaScript</a:t>
                      </a:r>
                      <a:endParaRPr sz="2200">
                        <a:latin typeface="Lobster" panose="00000500000000000000"/>
                        <a:ea typeface="Lobster" panose="00000500000000000000"/>
                        <a:cs typeface="Lobster" panose="00000500000000000000"/>
                        <a:sym typeface="Lobster" panose="0000050000000000000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Lobster" panose="00000500000000000000"/>
                          <a:ea typeface="Lobster" panose="00000500000000000000"/>
                          <a:cs typeface="Lobster" panose="00000500000000000000"/>
                          <a:sym typeface="Lobster" panose="00000500000000000000"/>
                        </a:rPr>
                        <a:t>        </a:t>
                      </a:r>
                      <a:r>
                        <a:rPr lang="en-GB" sz="2300">
                          <a:latin typeface="Lobster" panose="00000500000000000000"/>
                          <a:ea typeface="Lobster" panose="00000500000000000000"/>
                          <a:cs typeface="Lobster" panose="00000500000000000000"/>
                          <a:sym typeface="Lobster" panose="00000500000000000000"/>
                        </a:rPr>
                        <a:t>C</a:t>
                      </a:r>
                      <a:endParaRPr sz="2300">
                        <a:latin typeface="Lobster" panose="00000500000000000000"/>
                        <a:ea typeface="Lobster" panose="00000500000000000000"/>
                        <a:cs typeface="Lobster" panose="00000500000000000000"/>
                        <a:sym typeface="Lobster" panose="0000050000000000000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Lobster" panose="00000500000000000000"/>
                          <a:ea typeface="Lobster" panose="00000500000000000000"/>
                          <a:cs typeface="Lobster" panose="00000500000000000000"/>
                          <a:sym typeface="Lobster" panose="00000500000000000000"/>
                        </a:rPr>
                        <a:t>      </a:t>
                      </a:r>
                      <a:r>
                        <a:rPr lang="en-GB" sz="2300">
                          <a:latin typeface="Lobster" panose="00000500000000000000"/>
                          <a:ea typeface="Lobster" panose="00000500000000000000"/>
                          <a:cs typeface="Lobster" panose="00000500000000000000"/>
                          <a:sym typeface="Lobster" panose="00000500000000000000"/>
                        </a:rPr>
                        <a:t>C++</a:t>
                      </a:r>
                      <a:endParaRPr sz="2300">
                        <a:latin typeface="Lobster" panose="00000500000000000000"/>
                        <a:ea typeface="Lobster" panose="00000500000000000000"/>
                        <a:cs typeface="Lobster" panose="00000500000000000000"/>
                        <a:sym typeface="Lobster" panose="0000050000000000000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Lobster" panose="00000500000000000000"/>
                          <a:ea typeface="Lobster" panose="00000500000000000000"/>
                          <a:cs typeface="Lobster" panose="00000500000000000000"/>
                          <a:sym typeface="Lobster" panose="00000500000000000000"/>
                        </a:rPr>
                        <a:t>   </a:t>
                      </a:r>
                      <a:r>
                        <a:rPr lang="en-GB" sz="2300">
                          <a:latin typeface="Lobster" panose="00000500000000000000"/>
                          <a:ea typeface="Lobster" panose="00000500000000000000"/>
                          <a:cs typeface="Lobster" panose="00000500000000000000"/>
                          <a:sym typeface="Lobster" panose="00000500000000000000"/>
                        </a:rPr>
                        <a:t>Golang</a:t>
                      </a:r>
                      <a:endParaRPr sz="2300">
                        <a:latin typeface="Lobster" panose="00000500000000000000"/>
                        <a:ea typeface="Lobster" panose="00000500000000000000"/>
                        <a:cs typeface="Lobster" panose="00000500000000000000"/>
                        <a:sym typeface="Lobster" panose="00000500000000000000"/>
                      </a:endParaRPr>
                    </a:p>
                  </a:txBody>
                  <a:tcPr marL="91425" marR="91425" marT="91425" marB="91425"/>
                </a:tc>
              </a:tr>
              <a:tr h="7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Lobster" panose="00000500000000000000"/>
                          <a:ea typeface="Lobster" panose="00000500000000000000"/>
                          <a:cs typeface="Lobster" panose="00000500000000000000"/>
                          <a:sym typeface="Lobster" panose="00000500000000000000"/>
                        </a:rPr>
                        <a:t>Amazon Books</a:t>
                      </a:r>
                      <a:endParaRPr sz="2000">
                        <a:latin typeface="Lobster" panose="00000500000000000000"/>
                        <a:ea typeface="Lobster" panose="00000500000000000000"/>
                        <a:cs typeface="Lobster" panose="00000500000000000000"/>
                        <a:sym typeface="Lobster" panose="0000050000000000000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    &gt;5,000</a:t>
                      </a:r>
                      <a:endParaRPr sz="22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  &gt;2,000</a:t>
                      </a:r>
                      <a:endParaRPr sz="22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  &gt;5,000</a:t>
                      </a:r>
                      <a:endParaRPr sz="22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  &gt;10,000</a:t>
                      </a:r>
                      <a:endParaRPr sz="21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 &gt;10,000</a:t>
                      </a:r>
                      <a:endParaRPr sz="22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</a:tr>
              <a:tr h="57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Lobster" panose="00000500000000000000"/>
                          <a:ea typeface="Lobster" panose="00000500000000000000"/>
                          <a:cs typeface="Lobster" panose="00000500000000000000"/>
                          <a:sym typeface="Lobster" panose="00000500000000000000"/>
                        </a:rPr>
                        <a:t>Udemy Course</a:t>
                      </a:r>
                      <a:endParaRPr sz="2000">
                        <a:latin typeface="Lobster" panose="00000500000000000000"/>
                        <a:ea typeface="Lobster" panose="00000500000000000000"/>
                        <a:cs typeface="Lobster" panose="00000500000000000000"/>
                        <a:sym typeface="Lobster" panose="0000050000000000000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     1,080</a:t>
                      </a:r>
                      <a:endParaRPr sz="22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    688</a:t>
                      </a:r>
                      <a:endParaRPr sz="22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    306</a:t>
                      </a:r>
                      <a:endParaRPr sz="22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      8</a:t>
                      </a:r>
                      <a:endParaRPr sz="22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    132</a:t>
                      </a:r>
                      <a:endParaRPr sz="22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75" name="Google Shape;175;p23"/>
          <p:cNvSpPr txBox="1"/>
          <p:nvPr/>
        </p:nvSpPr>
        <p:spPr>
          <a:xfrm>
            <a:off x="387275" y="837800"/>
            <a:ext cx="282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Lobster" panose="00000500000000000000"/>
                <a:ea typeface="Lobster" panose="00000500000000000000"/>
                <a:cs typeface="Lobster" panose="00000500000000000000"/>
                <a:sym typeface="Lobster" panose="00000500000000000000"/>
              </a:rPr>
              <a:t>Measured by:</a:t>
            </a:r>
            <a:endParaRPr sz="2400">
              <a:latin typeface="Lobster" panose="00000500000000000000"/>
              <a:ea typeface="Lobster" panose="00000500000000000000"/>
              <a:cs typeface="Lobster" panose="00000500000000000000"/>
              <a:sym typeface="Lobster" panose="00000500000000000000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544600" y="1281425"/>
            <a:ext cx="81570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● </a:t>
            </a:r>
            <a:r>
              <a:rPr lang="en-GB" sz="2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Number of Books returned by search term “Golang programming language” on Amazon</a:t>
            </a: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544600" y="2251050"/>
            <a:ext cx="6160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● Number of courses on Udemy</a:t>
            </a: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/>
        </p:nvSpPr>
        <p:spPr>
          <a:xfrm>
            <a:off x="226825" y="226800"/>
            <a:ext cx="23493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Employability</a:t>
            </a:r>
            <a:endParaRPr sz="27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468875" y="1319275"/>
            <a:ext cx="8496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● </a:t>
            </a:r>
            <a:r>
              <a:rPr lang="en-GB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Number of impressions of “Golang developer” on popular job sites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84" name="Google Shape;184;p24"/>
          <p:cNvGraphicFramePr/>
          <p:nvPr/>
        </p:nvGraphicFramePr>
        <p:xfrm>
          <a:off x="387275" y="2353575"/>
          <a:ext cx="8496000" cy="3000000"/>
        </p:xfrm>
        <a:graphic>
          <a:graphicData uri="http://schemas.openxmlformats.org/drawingml/2006/table">
            <a:tbl>
              <a:tblPr>
                <a:noFill/>
                <a:tableStyleId>{1AF402AA-14B5-411F-B84B-78EF986ED132}</a:tableStyleId>
              </a:tblPr>
              <a:tblGrid>
                <a:gridCol w="1727125"/>
                <a:gridCol w="1129750"/>
                <a:gridCol w="1391125"/>
                <a:gridCol w="1416000"/>
                <a:gridCol w="1416000"/>
                <a:gridCol w="1416000"/>
              </a:tblGrid>
              <a:tr h="514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Lobster" panose="00000500000000000000"/>
                          <a:ea typeface="Lobster" panose="00000500000000000000"/>
                          <a:cs typeface="Lobster" panose="00000500000000000000"/>
                          <a:sym typeface="Lobster" panose="00000500000000000000"/>
                        </a:rPr>
                        <a:t>   Java</a:t>
                      </a:r>
                      <a:endParaRPr sz="2000">
                        <a:latin typeface="Lobster" panose="00000500000000000000"/>
                        <a:ea typeface="Lobster" panose="00000500000000000000"/>
                        <a:cs typeface="Lobster" panose="00000500000000000000"/>
                        <a:sym typeface="Lobster" panose="0000050000000000000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Lobster" panose="00000500000000000000"/>
                          <a:ea typeface="Lobster" panose="00000500000000000000"/>
                          <a:cs typeface="Lobster" panose="00000500000000000000"/>
                          <a:sym typeface="Lobster" panose="00000500000000000000"/>
                        </a:rPr>
                        <a:t>JavaScript</a:t>
                      </a:r>
                      <a:endParaRPr sz="2000">
                        <a:latin typeface="Lobster" panose="00000500000000000000"/>
                        <a:ea typeface="Lobster" panose="00000500000000000000"/>
                        <a:cs typeface="Lobster" panose="00000500000000000000"/>
                        <a:sym typeface="Lobster" panose="0000050000000000000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Lobster" panose="00000500000000000000"/>
                          <a:ea typeface="Lobster" panose="00000500000000000000"/>
                          <a:cs typeface="Lobster" panose="00000500000000000000"/>
                          <a:sym typeface="Lobster" panose="00000500000000000000"/>
                        </a:rPr>
                        <a:t>         C</a:t>
                      </a:r>
                      <a:endParaRPr sz="2000">
                        <a:latin typeface="Lobster" panose="00000500000000000000"/>
                        <a:ea typeface="Lobster" panose="00000500000000000000"/>
                        <a:cs typeface="Lobster" panose="00000500000000000000"/>
                        <a:sym typeface="Lobster" panose="0000050000000000000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Lobster" panose="00000500000000000000"/>
                          <a:ea typeface="Lobster" panose="00000500000000000000"/>
                          <a:cs typeface="Lobster" panose="00000500000000000000"/>
                          <a:sym typeface="Lobster" panose="00000500000000000000"/>
                        </a:rPr>
                        <a:t>       C++</a:t>
                      </a:r>
                      <a:endParaRPr sz="2000">
                        <a:latin typeface="Lobster" panose="00000500000000000000"/>
                        <a:ea typeface="Lobster" panose="00000500000000000000"/>
                        <a:cs typeface="Lobster" panose="00000500000000000000"/>
                        <a:sym typeface="Lobster" panose="0000050000000000000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Lobster" panose="00000500000000000000"/>
                          <a:ea typeface="Lobster" panose="00000500000000000000"/>
                          <a:cs typeface="Lobster" panose="00000500000000000000"/>
                          <a:sym typeface="Lobster" panose="00000500000000000000"/>
                        </a:rPr>
                        <a:t>  Golang</a:t>
                      </a:r>
                      <a:endParaRPr sz="2000">
                        <a:latin typeface="Lobster" panose="00000500000000000000"/>
                        <a:ea typeface="Lobster" panose="00000500000000000000"/>
                        <a:cs typeface="Lobster" panose="00000500000000000000"/>
                        <a:sym typeface="Lobster" panose="00000500000000000000"/>
                      </a:endParaRPr>
                    </a:p>
                  </a:txBody>
                  <a:tcPr marL="91425" marR="91425" marT="91425" marB="91425"/>
                </a:tc>
              </a:tr>
              <a:tr h="52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Lobster" panose="00000500000000000000"/>
                          <a:ea typeface="Lobster" panose="00000500000000000000"/>
                          <a:cs typeface="Lobster" panose="00000500000000000000"/>
                          <a:sym typeface="Lobster" panose="00000500000000000000"/>
                        </a:rPr>
                        <a:t>Indeed (DC)</a:t>
                      </a:r>
                      <a:endParaRPr sz="2000">
                        <a:latin typeface="Lobster" panose="00000500000000000000"/>
                        <a:ea typeface="Lobster" panose="00000500000000000000"/>
                        <a:cs typeface="Lobster" panose="00000500000000000000"/>
                        <a:sym typeface="Lobster" panose="0000050000000000000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  </a:t>
                      </a:r>
                      <a:r>
                        <a:rPr lang="en-GB" sz="20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7,298</a:t>
                      </a:r>
                      <a:endParaRPr sz="20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   </a:t>
                      </a:r>
                      <a:r>
                        <a:rPr lang="en-GB" sz="20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2,836</a:t>
                      </a:r>
                      <a:endParaRPr sz="20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 </a:t>
                      </a:r>
                      <a:r>
                        <a:rPr lang="en-GB" sz="20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1,192</a:t>
                      </a:r>
                      <a:endParaRPr sz="23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   </a:t>
                      </a:r>
                      <a:r>
                        <a:rPr lang="en-GB" sz="20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1,890</a:t>
                      </a:r>
                      <a:endParaRPr sz="20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   </a:t>
                      </a:r>
                      <a:r>
                        <a:rPr lang="en-GB" sz="20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549</a:t>
                      </a:r>
                      <a:endParaRPr sz="20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</a:tr>
              <a:tr h="52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Lobster" panose="00000500000000000000"/>
                          <a:ea typeface="Lobster" panose="00000500000000000000"/>
                          <a:cs typeface="Lobster" panose="00000500000000000000"/>
                          <a:sym typeface="Lobster" panose="00000500000000000000"/>
                        </a:rPr>
                        <a:t>Indeed(CA)</a:t>
                      </a:r>
                      <a:endParaRPr sz="2000">
                        <a:latin typeface="Lobster" panose="00000500000000000000"/>
                        <a:ea typeface="Lobster" panose="00000500000000000000"/>
                        <a:cs typeface="Lobster" panose="00000500000000000000"/>
                        <a:sym typeface="Lobster" panose="0000050000000000000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 </a:t>
                      </a:r>
                      <a:r>
                        <a:rPr lang="en-GB" sz="20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11,176</a:t>
                      </a:r>
                      <a:endParaRPr sz="20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  </a:t>
                      </a:r>
                      <a:r>
                        <a:rPr lang="en-GB" sz="20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3,545</a:t>
                      </a:r>
                      <a:endParaRPr sz="20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   </a:t>
                      </a:r>
                      <a:r>
                        <a:rPr lang="en-GB" sz="20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1,915</a:t>
                      </a:r>
                      <a:endParaRPr sz="20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   </a:t>
                      </a:r>
                      <a:r>
                        <a:rPr lang="en-GB" sz="20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3,380</a:t>
                      </a:r>
                      <a:endParaRPr sz="20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  </a:t>
                      </a:r>
                      <a:r>
                        <a:rPr lang="en-GB" sz="20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2,192</a:t>
                      </a:r>
                      <a:endParaRPr sz="20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</a:tr>
              <a:tr h="52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Lobster" panose="00000500000000000000"/>
                          <a:ea typeface="Lobster" panose="00000500000000000000"/>
                          <a:cs typeface="Lobster" panose="00000500000000000000"/>
                          <a:sym typeface="Lobster" panose="00000500000000000000"/>
                        </a:rPr>
                        <a:t>Linkedin(DC)</a:t>
                      </a:r>
                      <a:endParaRPr sz="2000">
                        <a:latin typeface="Lobster" panose="00000500000000000000"/>
                        <a:ea typeface="Lobster" panose="00000500000000000000"/>
                        <a:cs typeface="Lobster" panose="00000500000000000000"/>
                        <a:sym typeface="Lobster" panose="0000050000000000000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52,511</a:t>
                      </a:r>
                      <a:endParaRPr sz="20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 </a:t>
                      </a:r>
                      <a:r>
                        <a:rPr lang="en-GB" sz="20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47,699</a:t>
                      </a:r>
                      <a:endParaRPr sz="20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  </a:t>
                      </a:r>
                      <a:r>
                        <a:rPr lang="en-GB" sz="20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16,296</a:t>
                      </a:r>
                      <a:endParaRPr sz="20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  </a:t>
                      </a:r>
                      <a:r>
                        <a:rPr lang="en-GB" sz="20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41,994</a:t>
                      </a:r>
                      <a:endParaRPr sz="20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 </a:t>
                      </a:r>
                      <a:r>
                        <a:rPr lang="en-GB" sz="20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23,199</a:t>
                      </a:r>
                      <a:endParaRPr sz="20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</a:tr>
              <a:tr h="59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Lobster" panose="00000500000000000000"/>
                          <a:ea typeface="Lobster" panose="00000500000000000000"/>
                          <a:cs typeface="Lobster" panose="00000500000000000000"/>
                          <a:sym typeface="Lobster" panose="00000500000000000000"/>
                        </a:rPr>
                        <a:t>Linkedin(CA)</a:t>
                      </a:r>
                      <a:endParaRPr sz="2000">
                        <a:latin typeface="Lobster" panose="00000500000000000000"/>
                        <a:ea typeface="Lobster" panose="00000500000000000000"/>
                        <a:cs typeface="Lobster" panose="00000500000000000000"/>
                        <a:sym typeface="Lobster" panose="0000050000000000000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116,438</a:t>
                      </a:r>
                      <a:endParaRPr sz="20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 </a:t>
                      </a:r>
                      <a:r>
                        <a:rPr lang="en-GB" sz="20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110,085</a:t>
                      </a:r>
                      <a:endParaRPr sz="20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  </a:t>
                      </a:r>
                      <a:r>
                        <a:rPr lang="en-GB" sz="20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48,516</a:t>
                      </a:r>
                      <a:endParaRPr sz="20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 </a:t>
                      </a:r>
                      <a:r>
                        <a:rPr lang="en-GB" sz="20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103,633</a:t>
                      </a:r>
                      <a:endParaRPr sz="20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 </a:t>
                      </a:r>
                      <a:r>
                        <a:rPr lang="en-GB" sz="20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74,803</a:t>
                      </a:r>
                      <a:endParaRPr sz="20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85" name="Google Shape;185;p24"/>
          <p:cNvSpPr txBox="1"/>
          <p:nvPr/>
        </p:nvSpPr>
        <p:spPr>
          <a:xfrm>
            <a:off x="387275" y="837800"/>
            <a:ext cx="282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Lobster" panose="00000500000000000000"/>
                <a:ea typeface="Lobster" panose="00000500000000000000"/>
                <a:cs typeface="Lobster" panose="00000500000000000000"/>
                <a:sym typeface="Lobster" panose="00000500000000000000"/>
              </a:rPr>
              <a:t>Measured by:</a:t>
            </a:r>
            <a:endParaRPr sz="2400">
              <a:latin typeface="Lobster" panose="00000500000000000000"/>
              <a:ea typeface="Lobster" panose="00000500000000000000"/>
              <a:cs typeface="Lobster" panose="00000500000000000000"/>
              <a:sym typeface="Lobster" panose="0000050000000000000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318095" y="319665"/>
            <a:ext cx="4445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800">
                <a:solidFill>
                  <a:srgbClr val="33495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Brief description of project</a:t>
            </a:r>
            <a:endParaRPr sz="2400">
              <a:solidFill>
                <a:srgbClr val="33495E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" name="Google Shape;64;p14"/>
          <p:cNvSpPr txBox="1"/>
          <p:nvPr/>
        </p:nvSpPr>
        <p:spPr>
          <a:xfrm>
            <a:off x="511135" y="1083570"/>
            <a:ext cx="4445100" cy="499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GB" sz="1800">
                <a:solidFill>
                  <a:srgbClr val="33495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a. Objective of your project</a:t>
            </a:r>
            <a:endParaRPr lang="en-US" altLang="en-GB" sz="1800">
              <a:solidFill>
                <a:srgbClr val="33495E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63135" y="935355"/>
            <a:ext cx="4191000" cy="32696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6905" y="1685925"/>
            <a:ext cx="31546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The </a:t>
            </a:r>
            <a:r>
              <a:rPr lang="en-US" altLang="zh-CN"/>
              <a:t>objective</a:t>
            </a:r>
            <a:r>
              <a:rPr lang="zh-CN" altLang="en-US"/>
              <a:t> of our project is to achieve an online chat room 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318095" y="319665"/>
            <a:ext cx="4445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800">
                <a:solidFill>
                  <a:srgbClr val="33495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Brief description of project</a:t>
            </a:r>
            <a:endParaRPr sz="2400">
              <a:solidFill>
                <a:srgbClr val="33495E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" name="Google Shape;64;p14"/>
          <p:cNvSpPr txBox="1"/>
          <p:nvPr/>
        </p:nvSpPr>
        <p:spPr>
          <a:xfrm>
            <a:off x="511135" y="1083570"/>
            <a:ext cx="4445100" cy="499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GB" sz="1800">
                <a:solidFill>
                  <a:srgbClr val="33495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b. Constraints</a:t>
            </a:r>
            <a:endParaRPr lang="en-US" altLang="en-GB" sz="1800">
              <a:solidFill>
                <a:srgbClr val="33495E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63135" y="935355"/>
            <a:ext cx="4191000" cy="32696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5425" y="1730375"/>
            <a:ext cx="42906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time</a:t>
            </a:r>
            <a:r>
              <a:rPr lang="en-US"/>
              <a:t>: 3 weeks(Requirement Analysis,Design,Implementation,Testing,Evolution)</a:t>
            </a:r>
            <a:endParaRPr lang="en-US"/>
          </a:p>
          <a:p>
            <a:endParaRPr lang="en-US"/>
          </a:p>
          <a:p/>
          <a:p>
            <a:r>
              <a:t>scope</a:t>
            </a:r>
            <a:r>
              <a:rPr lang="en-US"/>
              <a:t>:</a:t>
            </a:r>
            <a:r>
              <a:t> An online chat room </a:t>
            </a:r>
          </a:p>
          <a:p/>
          <a:p/>
          <a:p>
            <a:r>
              <a:t>cost</a:t>
            </a:r>
            <a:r>
              <a:rPr lang="en-US"/>
              <a:t>: free(Go is an open source programming language)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318095" y="319665"/>
            <a:ext cx="4445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800">
                <a:solidFill>
                  <a:srgbClr val="33495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Brief description of project</a:t>
            </a:r>
            <a:endParaRPr sz="2400">
              <a:solidFill>
                <a:srgbClr val="33495E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" name="Google Shape;64;p14"/>
          <p:cNvSpPr txBox="1"/>
          <p:nvPr/>
        </p:nvSpPr>
        <p:spPr>
          <a:xfrm>
            <a:off x="511135" y="1083570"/>
            <a:ext cx="4445100" cy="499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GB" sz="1800">
                <a:solidFill>
                  <a:srgbClr val="33495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c. Features</a:t>
            </a:r>
            <a:endParaRPr lang="en-US" altLang="en-GB" sz="1800">
              <a:solidFill>
                <a:srgbClr val="33495E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63135" y="935355"/>
            <a:ext cx="4191000" cy="32696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5425" y="1730375"/>
            <a:ext cx="4290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1. Display the ID of the user </a:t>
            </a:r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225425" y="2351405"/>
            <a:ext cx="4290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2. Display the message of the user </a:t>
            </a:r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225425" y="3011805"/>
            <a:ext cx="4290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3. Display the user's online status 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318095" y="319665"/>
            <a:ext cx="4445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800">
                <a:solidFill>
                  <a:srgbClr val="33495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Brief description of project</a:t>
            </a:r>
            <a:endParaRPr sz="2400">
              <a:solidFill>
                <a:srgbClr val="33495E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" name="Google Shape;64;p14"/>
          <p:cNvSpPr txBox="1"/>
          <p:nvPr/>
        </p:nvSpPr>
        <p:spPr>
          <a:xfrm>
            <a:off x="511135" y="1083570"/>
            <a:ext cx="4445100" cy="499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GB" sz="1800">
                <a:solidFill>
                  <a:srgbClr val="33495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d. Technology that will be used</a:t>
            </a:r>
            <a:endParaRPr lang="en-US" altLang="en-GB" sz="1800">
              <a:solidFill>
                <a:srgbClr val="33495E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63135" y="935355"/>
            <a:ext cx="4191000" cy="32696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8625" y="2418715"/>
            <a:ext cx="4290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Main Technology: GO Programming 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318095" y="319665"/>
            <a:ext cx="4445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800">
                <a:solidFill>
                  <a:srgbClr val="33495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Brief description of project</a:t>
            </a:r>
            <a:endParaRPr sz="2400">
              <a:solidFill>
                <a:srgbClr val="33495E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" name="Google Shape;64;p14"/>
          <p:cNvSpPr txBox="1"/>
          <p:nvPr/>
        </p:nvSpPr>
        <p:spPr>
          <a:xfrm>
            <a:off x="511135" y="1083570"/>
            <a:ext cx="4445100" cy="499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GB" sz="1800">
                <a:solidFill>
                  <a:srgbClr val="33495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e. where this project can be applied</a:t>
            </a:r>
            <a:endParaRPr lang="en-US" altLang="en-GB" sz="1800">
              <a:solidFill>
                <a:srgbClr val="33495E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63135" y="935355"/>
            <a:ext cx="4191000" cy="32696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2440" y="2153285"/>
            <a:ext cx="4290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Displayed by the browser on a web page 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GB"/>
              <a:t>Group 3: GO online chatroom</a:t>
            </a:r>
            <a:endParaRPr lang="en-US" altLang="en-GB"/>
          </a:p>
        </p:txBody>
      </p:sp>
      <p:sp>
        <p:nvSpPr>
          <p:cNvPr id="225" name="Google Shape;225;p27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Thank you for watching</a:t>
            </a:r>
            <a:endParaRPr lang="en-US" alt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92925" y="1168075"/>
            <a:ext cx="563305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428075" y="2356275"/>
            <a:ext cx="4030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800">
                <a:solidFill>
                  <a:srgbClr val="33495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Evaluation for Go</a:t>
            </a:r>
            <a:endParaRPr sz="2400">
              <a:solidFill>
                <a:srgbClr val="33495E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428075" y="3588010"/>
            <a:ext cx="4445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800">
                <a:solidFill>
                  <a:srgbClr val="33495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Brief description of project</a:t>
            </a:r>
            <a:endParaRPr sz="2400">
              <a:solidFill>
                <a:srgbClr val="33495E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732025" y="2541500"/>
            <a:ext cx="157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14"/>
          <p:cNvSpPr txBox="1"/>
          <p:nvPr/>
        </p:nvSpPr>
        <p:spPr>
          <a:xfrm>
            <a:off x="1428075" y="1125175"/>
            <a:ext cx="6983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800">
                <a:solidFill>
                  <a:srgbClr val="33495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Criteria for programming language evaluation</a:t>
            </a:r>
            <a:endParaRPr sz="2400">
              <a:solidFill>
                <a:srgbClr val="33495E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222450" y="157325"/>
            <a:ext cx="26991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>
                <a:solidFill>
                  <a:srgbClr val="33495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Catalogue</a:t>
            </a:r>
            <a:endParaRPr sz="4300">
              <a:solidFill>
                <a:srgbClr val="33495E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92925" y="2403888"/>
            <a:ext cx="563300" cy="57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92925" y="3639700"/>
            <a:ext cx="563300" cy="563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14"/>
          <p:cNvGrpSpPr/>
          <p:nvPr/>
        </p:nvGrpSpPr>
        <p:grpSpPr>
          <a:xfrm flipH="1">
            <a:off x="6688400" y="2298325"/>
            <a:ext cx="1644325" cy="1644300"/>
            <a:chOff x="431475" y="1351550"/>
            <a:chExt cx="1644325" cy="1644300"/>
          </a:xfrm>
        </p:grpSpPr>
        <p:sp>
          <p:nvSpPr>
            <p:cNvPr id="71" name="Google Shape;71;p14"/>
            <p:cNvSpPr/>
            <p:nvPr/>
          </p:nvSpPr>
          <p:spPr>
            <a:xfrm>
              <a:off x="43150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72" name="Google Shape;72;p14" descr="Cartoonish illustration of a woman with purple hair"/>
            <p:cNvPicPr preferRelativeResize="0"/>
            <p:nvPr/>
          </p:nvPicPr>
          <p:blipFill rotWithShape="1">
            <a:blip r:embed="rId4"/>
            <a:srcRect l="-6205" t="-12422" r="-6216"/>
            <a:stretch>
              <a:fillRect/>
            </a:stretch>
          </p:blipFill>
          <p:spPr>
            <a:xfrm>
              <a:off x="431475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/>
        </p:nvSpPr>
        <p:spPr>
          <a:xfrm>
            <a:off x="249175" y="334275"/>
            <a:ext cx="3532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33495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Evaluation</a:t>
            </a:r>
            <a:r>
              <a:rPr lang="en-GB" sz="3000">
                <a:solidFill>
                  <a:srgbClr val="33495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Criteria</a:t>
            </a:r>
            <a:endParaRPr sz="3000">
              <a:solidFill>
                <a:srgbClr val="33495E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894250" y="1238850"/>
            <a:ext cx="4458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Readability 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894250" y="1762050"/>
            <a:ext cx="3159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Writability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894250" y="2293550"/>
            <a:ext cx="216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Reliability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894250" y="2774175"/>
            <a:ext cx="3220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Cost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894250" y="3263100"/>
            <a:ext cx="363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Package Ecosystem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894250" y="3786300"/>
            <a:ext cx="4600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Learning Materials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pSp>
        <p:nvGrpSpPr>
          <p:cNvPr id="84" name="Google Shape;84;p15"/>
          <p:cNvGrpSpPr/>
          <p:nvPr/>
        </p:nvGrpSpPr>
        <p:grpSpPr>
          <a:xfrm>
            <a:off x="6745125" y="2142000"/>
            <a:ext cx="1644300" cy="1644300"/>
            <a:chOff x="7085400" y="1351550"/>
            <a:chExt cx="1644300" cy="1644300"/>
          </a:xfrm>
        </p:grpSpPr>
        <p:sp>
          <p:nvSpPr>
            <p:cNvPr id="85" name="Google Shape;85;p15"/>
            <p:cNvSpPr/>
            <p:nvPr/>
          </p:nvSpPr>
          <p:spPr>
            <a:xfrm>
              <a:off x="708540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86" name="Google Shape;86;p15" descr="Cartoonish illustration of a man in a blue shirt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7085400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87" name="Google Shape;87;p15"/>
          <p:cNvSpPr txBox="1"/>
          <p:nvPr/>
        </p:nvSpPr>
        <p:spPr>
          <a:xfrm>
            <a:off x="894250" y="4369300"/>
            <a:ext cx="216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Employability</a:t>
            </a:r>
            <a:endParaRPr sz="2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213825" y="242200"/>
            <a:ext cx="1807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Readability</a:t>
            </a:r>
            <a:r>
              <a:rPr lang="en-GB" sz="25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25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578425" y="1174650"/>
            <a:ext cx="302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16"/>
          <p:cNvSpPr txBox="1"/>
          <p:nvPr/>
        </p:nvSpPr>
        <p:spPr>
          <a:xfrm>
            <a:off x="496200" y="1379675"/>
            <a:ext cx="19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95;p16"/>
          <p:cNvSpPr txBox="1"/>
          <p:nvPr/>
        </p:nvSpPr>
        <p:spPr>
          <a:xfrm>
            <a:off x="578425" y="1619088"/>
            <a:ext cx="3863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● </a:t>
            </a:r>
            <a:r>
              <a:rPr lang="en-GB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Overall simplicity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578425" y="2429338"/>
            <a:ext cx="2202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● </a:t>
            </a:r>
            <a:r>
              <a:rPr lang="en-GB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types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578425" y="3239600"/>
            <a:ext cx="3212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● </a:t>
            </a:r>
            <a:r>
              <a:rPr lang="en-GB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Syntax considerations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421075" y="1009750"/>
            <a:ext cx="3086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Lobster" panose="00000500000000000000"/>
                <a:ea typeface="Lobster" panose="00000500000000000000"/>
                <a:cs typeface="Lobster" panose="00000500000000000000"/>
                <a:sym typeface="Lobster" panose="00000500000000000000"/>
              </a:rPr>
              <a:t>Measured by:</a:t>
            </a:r>
            <a:endParaRPr sz="2400">
              <a:latin typeface="Lobster" panose="00000500000000000000"/>
              <a:ea typeface="Lobster" panose="00000500000000000000"/>
              <a:cs typeface="Lobster" panose="00000500000000000000"/>
              <a:sym typeface="Lobster" panose="00000500000000000000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572000" y="1009750"/>
            <a:ext cx="234315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 rotWithShape="1">
          <a:blip r:embed="rId2"/>
          <a:srcRect t="-281" r="13882" b="15102"/>
          <a:stretch>
            <a:fillRect/>
          </a:stretch>
        </p:blipFill>
        <p:spPr>
          <a:xfrm>
            <a:off x="4572000" y="2474750"/>
            <a:ext cx="4550075" cy="6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/>
        </p:nvSpPr>
        <p:spPr>
          <a:xfrm>
            <a:off x="4572000" y="338900"/>
            <a:ext cx="17670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33495E"/>
                </a:solidFill>
                <a:latin typeface="Lobster" panose="00000500000000000000"/>
                <a:ea typeface="Lobster" panose="00000500000000000000"/>
                <a:cs typeface="Lobster" panose="00000500000000000000"/>
                <a:sym typeface="Lobster" panose="00000500000000000000"/>
              </a:rPr>
              <a:t>For</a:t>
            </a:r>
            <a:r>
              <a:rPr lang="en-GB" sz="1900">
                <a:solidFill>
                  <a:srgbClr val="33495E"/>
                </a:solidFill>
                <a:latin typeface="Lobster" panose="00000500000000000000"/>
                <a:ea typeface="Lobster" panose="00000500000000000000"/>
                <a:cs typeface="Lobster" panose="00000500000000000000"/>
                <a:sym typeface="Lobster" panose="00000500000000000000"/>
              </a:rPr>
              <a:t> </a:t>
            </a:r>
            <a:r>
              <a:rPr lang="en-GB" sz="2700">
                <a:solidFill>
                  <a:srgbClr val="33495E"/>
                </a:solidFill>
                <a:latin typeface="Lobster" panose="00000500000000000000"/>
                <a:ea typeface="Lobster" panose="00000500000000000000"/>
                <a:cs typeface="Lobster" panose="00000500000000000000"/>
                <a:sym typeface="Lobster" panose="00000500000000000000"/>
              </a:rPr>
              <a:t>Golang</a:t>
            </a:r>
            <a:endParaRPr sz="1900">
              <a:solidFill>
                <a:srgbClr val="33495E"/>
              </a:solidFill>
              <a:latin typeface="Lobster" panose="00000500000000000000"/>
              <a:ea typeface="Lobster" panose="00000500000000000000"/>
              <a:cs typeface="Lobster" panose="00000500000000000000"/>
              <a:sym typeface="Lobster" panose="00000500000000000000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4571988" y="3239600"/>
            <a:ext cx="4550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33495E"/>
                </a:solidFill>
              </a:rPr>
              <a:t>● </a:t>
            </a:r>
            <a:r>
              <a:rPr lang="en-GB" sz="2400">
                <a:solidFill>
                  <a:srgbClr val="33495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string,  slice, map, complex64, error, interface{},chan……</a:t>
            </a:r>
            <a:endParaRPr sz="2400">
              <a:solidFill>
                <a:srgbClr val="33495E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2000" y="1495400"/>
            <a:ext cx="3697341" cy="93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/>
        </p:nvSpPr>
        <p:spPr>
          <a:xfrm>
            <a:off x="235750" y="231500"/>
            <a:ext cx="31590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Writability</a:t>
            </a:r>
            <a:endParaRPr sz="27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592975" y="1860750"/>
            <a:ext cx="418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● </a:t>
            </a:r>
            <a:r>
              <a:rPr lang="en-GB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Simplicity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411475" y="1149725"/>
            <a:ext cx="282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Lobster" panose="00000500000000000000"/>
                <a:ea typeface="Lobster" panose="00000500000000000000"/>
                <a:cs typeface="Lobster" panose="00000500000000000000"/>
                <a:sym typeface="Lobster" panose="00000500000000000000"/>
              </a:rPr>
              <a:t>Measured by:</a:t>
            </a:r>
            <a:endParaRPr sz="2400">
              <a:latin typeface="Lobster" panose="00000500000000000000"/>
              <a:ea typeface="Lobster" panose="00000500000000000000"/>
              <a:cs typeface="Lobster" panose="00000500000000000000"/>
              <a:sym typeface="Lobster" panose="00000500000000000000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904800" y="2571775"/>
            <a:ext cx="3667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Support for abstraction &amp;       </a:t>
            </a:r>
            <a:r>
              <a:rPr lang="en-GB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Expressivity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2166325" y="2226825"/>
            <a:ext cx="697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547763" y="1600700"/>
            <a:ext cx="44196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4572000" y="428400"/>
            <a:ext cx="17670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33495E"/>
                </a:solidFill>
                <a:latin typeface="Lobster" panose="00000500000000000000"/>
                <a:ea typeface="Lobster" panose="00000500000000000000"/>
                <a:cs typeface="Lobster" panose="00000500000000000000"/>
                <a:sym typeface="Lobster" panose="00000500000000000000"/>
              </a:rPr>
              <a:t>For</a:t>
            </a:r>
            <a:r>
              <a:rPr lang="en-GB" sz="1900">
                <a:solidFill>
                  <a:srgbClr val="33495E"/>
                </a:solidFill>
                <a:latin typeface="Lobster" panose="00000500000000000000"/>
                <a:ea typeface="Lobster" panose="00000500000000000000"/>
                <a:cs typeface="Lobster" panose="00000500000000000000"/>
                <a:sym typeface="Lobster" panose="00000500000000000000"/>
              </a:rPr>
              <a:t> </a:t>
            </a:r>
            <a:r>
              <a:rPr lang="en-GB" sz="2700">
                <a:solidFill>
                  <a:srgbClr val="33495E"/>
                </a:solidFill>
                <a:latin typeface="Lobster" panose="00000500000000000000"/>
                <a:ea typeface="Lobster" panose="00000500000000000000"/>
                <a:cs typeface="Lobster" panose="00000500000000000000"/>
                <a:sym typeface="Lobster" panose="00000500000000000000"/>
              </a:rPr>
              <a:t>Golang</a:t>
            </a:r>
            <a:endParaRPr sz="1900">
              <a:solidFill>
                <a:srgbClr val="33495E"/>
              </a:solidFill>
              <a:latin typeface="Lobster" panose="00000500000000000000"/>
              <a:ea typeface="Lobster" panose="00000500000000000000"/>
              <a:cs typeface="Lobster" panose="00000500000000000000"/>
              <a:sym typeface="Lobster" panose="00000500000000000000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2"/>
          <a:srcRect r="2940"/>
          <a:stretch>
            <a:fillRect/>
          </a:stretch>
        </p:blipFill>
        <p:spPr>
          <a:xfrm>
            <a:off x="4571987" y="2810725"/>
            <a:ext cx="4468101" cy="127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58713" y="1095725"/>
            <a:ext cx="4397675" cy="43794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592975" y="2627025"/>
            <a:ext cx="302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</a:rPr>
              <a:t>● </a:t>
            </a:r>
            <a:endParaRPr lang="en-GB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/>
        </p:nvSpPr>
        <p:spPr>
          <a:xfrm>
            <a:off x="235725" y="229050"/>
            <a:ext cx="21624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Reliability</a:t>
            </a:r>
            <a:endParaRPr sz="27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578425" y="3219838"/>
            <a:ext cx="2202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● </a:t>
            </a:r>
            <a:r>
              <a:rPr lang="en-GB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Aliasing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578425" y="2540288"/>
            <a:ext cx="3439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● </a:t>
            </a:r>
            <a:r>
              <a:rPr lang="en-GB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Exception handling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578425" y="1860725"/>
            <a:ext cx="3863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● </a:t>
            </a:r>
            <a:r>
              <a:rPr lang="en-GB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Type checking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411475" y="1149725"/>
            <a:ext cx="282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Lobster" panose="00000500000000000000"/>
                <a:ea typeface="Lobster" panose="00000500000000000000"/>
                <a:cs typeface="Lobster" panose="00000500000000000000"/>
                <a:sym typeface="Lobster" panose="00000500000000000000"/>
              </a:rPr>
              <a:t>Measured by:</a:t>
            </a:r>
            <a:endParaRPr sz="2400">
              <a:latin typeface="Lobster" panose="00000500000000000000"/>
              <a:ea typeface="Lobster" panose="00000500000000000000"/>
              <a:cs typeface="Lobster" panose="00000500000000000000"/>
              <a:sym typeface="Lobster" panose="00000500000000000000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1222350" y="3473375"/>
            <a:ext cx="697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p18"/>
          <p:cNvSpPr txBox="1"/>
          <p:nvPr/>
        </p:nvSpPr>
        <p:spPr>
          <a:xfrm>
            <a:off x="4572000" y="428400"/>
            <a:ext cx="17670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33495E"/>
                </a:solidFill>
                <a:latin typeface="Lobster" panose="00000500000000000000"/>
                <a:ea typeface="Lobster" panose="00000500000000000000"/>
                <a:cs typeface="Lobster" panose="00000500000000000000"/>
                <a:sym typeface="Lobster" panose="00000500000000000000"/>
              </a:rPr>
              <a:t>For</a:t>
            </a:r>
            <a:r>
              <a:rPr lang="en-GB" sz="1900">
                <a:solidFill>
                  <a:srgbClr val="33495E"/>
                </a:solidFill>
                <a:latin typeface="Lobster" panose="00000500000000000000"/>
                <a:ea typeface="Lobster" panose="00000500000000000000"/>
                <a:cs typeface="Lobster" panose="00000500000000000000"/>
                <a:sym typeface="Lobster" panose="00000500000000000000"/>
              </a:rPr>
              <a:t> </a:t>
            </a:r>
            <a:r>
              <a:rPr lang="en-GB" sz="2700">
                <a:solidFill>
                  <a:srgbClr val="33495E"/>
                </a:solidFill>
                <a:latin typeface="Lobster" panose="00000500000000000000"/>
                <a:ea typeface="Lobster" panose="00000500000000000000"/>
                <a:cs typeface="Lobster" panose="00000500000000000000"/>
                <a:sym typeface="Lobster" panose="00000500000000000000"/>
              </a:rPr>
              <a:t>Golang</a:t>
            </a:r>
            <a:endParaRPr sz="1900">
              <a:solidFill>
                <a:srgbClr val="33495E"/>
              </a:solidFill>
              <a:latin typeface="Lobster" panose="00000500000000000000"/>
              <a:ea typeface="Lobster" panose="00000500000000000000"/>
              <a:cs typeface="Lobster" panose="00000500000000000000"/>
              <a:sym typeface="Lobster" panose="00000500000000000000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4635300" y="883475"/>
            <a:ext cx="45087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33495E"/>
                </a:solidFill>
              </a:rPr>
              <a:t>● </a:t>
            </a:r>
            <a:r>
              <a:rPr lang="en-GB" sz="2400">
                <a:solidFill>
                  <a:srgbClr val="33495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Type errors will be found during compilation. The </a:t>
            </a:r>
            <a:r>
              <a:rPr lang="en-GB" sz="2400">
                <a:solidFill>
                  <a:srgbClr val="33495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compiler</a:t>
            </a:r>
            <a:r>
              <a:rPr lang="en-GB" sz="2400">
                <a:solidFill>
                  <a:srgbClr val="33495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of Golang uses static type checking to ensure the type safety of the program.</a:t>
            </a:r>
            <a:endParaRPr lang="en-GB" sz="2400">
              <a:solidFill>
                <a:srgbClr val="33495E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920875" y="2511000"/>
            <a:ext cx="3223125" cy="263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/>
        </p:nvSpPr>
        <p:spPr>
          <a:xfrm>
            <a:off x="190950" y="467700"/>
            <a:ext cx="5969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33495E"/>
                </a:solidFill>
                <a:latin typeface="Lobster" panose="00000500000000000000"/>
                <a:ea typeface="Lobster" panose="00000500000000000000"/>
                <a:cs typeface="Lobster" panose="00000500000000000000"/>
                <a:sym typeface="Lobster" panose="00000500000000000000"/>
              </a:rPr>
              <a:t>Reliability f</a:t>
            </a:r>
            <a:r>
              <a:rPr lang="en-GB" sz="2700">
                <a:solidFill>
                  <a:srgbClr val="33495E"/>
                </a:solidFill>
                <a:latin typeface="Lobster" panose="00000500000000000000"/>
                <a:ea typeface="Lobster" panose="00000500000000000000"/>
                <a:cs typeface="Lobster" panose="00000500000000000000"/>
                <a:sym typeface="Lobster" panose="00000500000000000000"/>
              </a:rPr>
              <a:t>or</a:t>
            </a:r>
            <a:r>
              <a:rPr lang="en-GB" sz="1900">
                <a:solidFill>
                  <a:srgbClr val="33495E"/>
                </a:solidFill>
                <a:latin typeface="Lobster" panose="00000500000000000000"/>
                <a:ea typeface="Lobster" panose="00000500000000000000"/>
                <a:cs typeface="Lobster" panose="00000500000000000000"/>
                <a:sym typeface="Lobster" panose="00000500000000000000"/>
              </a:rPr>
              <a:t> </a:t>
            </a:r>
            <a:r>
              <a:rPr lang="en-GB" sz="2700">
                <a:solidFill>
                  <a:srgbClr val="33495E"/>
                </a:solidFill>
                <a:latin typeface="Lobster" panose="00000500000000000000"/>
                <a:ea typeface="Lobster" panose="00000500000000000000"/>
                <a:cs typeface="Lobster" panose="00000500000000000000"/>
                <a:sym typeface="Lobster" panose="00000500000000000000"/>
              </a:rPr>
              <a:t>Golang(continued)</a:t>
            </a:r>
            <a:endParaRPr sz="1900">
              <a:solidFill>
                <a:srgbClr val="33495E"/>
              </a:solidFill>
              <a:latin typeface="Lobster" panose="00000500000000000000"/>
              <a:ea typeface="Lobster" panose="00000500000000000000"/>
              <a:cs typeface="Lobster" panose="00000500000000000000"/>
              <a:sym typeface="Lobster" panose="00000500000000000000"/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 rotWithShape="1">
          <a:blip r:embed="rId1"/>
          <a:srcRect r="8650"/>
          <a:stretch>
            <a:fillRect/>
          </a:stretch>
        </p:blipFill>
        <p:spPr>
          <a:xfrm>
            <a:off x="1125600" y="1148763"/>
            <a:ext cx="5535701" cy="167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>
            <a:off x="6789375" y="1406950"/>
            <a:ext cx="25968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33495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Golang also has </a:t>
            </a:r>
            <a:r>
              <a:rPr lang="en-GB" sz="2100" i="1">
                <a:solidFill>
                  <a:srgbClr val="33495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panic</a:t>
            </a:r>
            <a:r>
              <a:rPr lang="en-GB" sz="2100">
                <a:solidFill>
                  <a:srgbClr val="33495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</a:t>
            </a:r>
            <a:r>
              <a:rPr lang="en-GB" sz="2100" i="1">
                <a:solidFill>
                  <a:srgbClr val="33495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recover</a:t>
            </a:r>
            <a:r>
              <a:rPr lang="en-GB" sz="2100">
                <a:solidFill>
                  <a:srgbClr val="33495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and </a:t>
            </a:r>
            <a:r>
              <a:rPr lang="en-GB" sz="2100" i="1">
                <a:solidFill>
                  <a:srgbClr val="33495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defer.</a:t>
            </a:r>
            <a:endParaRPr sz="2100" i="1">
              <a:solidFill>
                <a:srgbClr val="33495E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720850" y="2900300"/>
            <a:ext cx="2434696" cy="22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/>
        </p:nvSpPr>
        <p:spPr>
          <a:xfrm>
            <a:off x="0" y="1367575"/>
            <a:ext cx="1125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33495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Error interface</a:t>
            </a:r>
            <a:endParaRPr sz="2000">
              <a:solidFill>
                <a:srgbClr val="33495E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60500" y="3098200"/>
            <a:ext cx="1609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33495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Type aliasing</a:t>
            </a:r>
            <a:endParaRPr sz="2000">
              <a:solidFill>
                <a:srgbClr val="33495E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Google Shape;145;p20"/>
          <p:cNvGraphicFramePr/>
          <p:nvPr/>
        </p:nvGraphicFramePr>
        <p:xfrm>
          <a:off x="275575" y="550325"/>
          <a:ext cx="8496000" cy="4032400"/>
        </p:xfrm>
        <a:graphic>
          <a:graphicData uri="http://schemas.openxmlformats.org/drawingml/2006/table">
            <a:tbl>
              <a:tblPr>
                <a:noFill/>
                <a:tableStyleId>{1AF402AA-14B5-411F-B84B-78EF986ED132}</a:tableStyleId>
              </a:tblPr>
              <a:tblGrid>
                <a:gridCol w="1727125"/>
                <a:gridCol w="1129750"/>
                <a:gridCol w="1391125"/>
                <a:gridCol w="1416000"/>
                <a:gridCol w="1416000"/>
                <a:gridCol w="1416000"/>
              </a:tblGrid>
              <a:tr h="614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Lobster" panose="00000500000000000000"/>
                          <a:ea typeface="Lobster" panose="00000500000000000000"/>
                          <a:cs typeface="Lobster" panose="00000500000000000000"/>
                          <a:sym typeface="Lobster" panose="00000500000000000000"/>
                        </a:rPr>
                        <a:t>   Java</a:t>
                      </a:r>
                      <a:endParaRPr sz="2000">
                        <a:latin typeface="Lobster" panose="00000500000000000000"/>
                        <a:ea typeface="Lobster" panose="00000500000000000000"/>
                        <a:cs typeface="Lobster" panose="00000500000000000000"/>
                        <a:sym typeface="Lobster" panose="0000050000000000000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Lobster" panose="00000500000000000000"/>
                          <a:ea typeface="Lobster" panose="00000500000000000000"/>
                          <a:cs typeface="Lobster" panose="00000500000000000000"/>
                          <a:sym typeface="Lobster" panose="00000500000000000000"/>
                        </a:rPr>
                        <a:t>JavaScript</a:t>
                      </a:r>
                      <a:endParaRPr sz="2000">
                        <a:latin typeface="Lobster" panose="00000500000000000000"/>
                        <a:ea typeface="Lobster" panose="00000500000000000000"/>
                        <a:cs typeface="Lobster" panose="00000500000000000000"/>
                        <a:sym typeface="Lobster" panose="0000050000000000000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Lobster" panose="00000500000000000000"/>
                          <a:ea typeface="Lobster" panose="00000500000000000000"/>
                          <a:cs typeface="Lobster" panose="00000500000000000000"/>
                          <a:sym typeface="Lobster" panose="00000500000000000000"/>
                        </a:rPr>
                        <a:t>         C</a:t>
                      </a:r>
                      <a:endParaRPr sz="2000">
                        <a:latin typeface="Lobster" panose="00000500000000000000"/>
                        <a:ea typeface="Lobster" panose="00000500000000000000"/>
                        <a:cs typeface="Lobster" panose="00000500000000000000"/>
                        <a:sym typeface="Lobster" panose="0000050000000000000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Lobster" panose="00000500000000000000"/>
                          <a:ea typeface="Lobster" panose="00000500000000000000"/>
                          <a:cs typeface="Lobster" panose="00000500000000000000"/>
                          <a:sym typeface="Lobster" panose="00000500000000000000"/>
                        </a:rPr>
                        <a:t>       C++</a:t>
                      </a:r>
                      <a:endParaRPr sz="2000">
                        <a:latin typeface="Lobster" panose="00000500000000000000"/>
                        <a:ea typeface="Lobster" panose="00000500000000000000"/>
                        <a:cs typeface="Lobster" panose="00000500000000000000"/>
                        <a:sym typeface="Lobster" panose="0000050000000000000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Lobster" panose="00000500000000000000"/>
                          <a:ea typeface="Lobster" panose="00000500000000000000"/>
                          <a:cs typeface="Lobster" panose="00000500000000000000"/>
                          <a:sym typeface="Lobster" panose="00000500000000000000"/>
                        </a:rPr>
                        <a:t>  Golang</a:t>
                      </a:r>
                      <a:endParaRPr sz="2000">
                        <a:latin typeface="Lobster" panose="00000500000000000000"/>
                        <a:ea typeface="Lobster" panose="00000500000000000000"/>
                        <a:cs typeface="Lobster" panose="00000500000000000000"/>
                        <a:sym typeface="Lobster" panose="00000500000000000000"/>
                      </a:endParaRPr>
                    </a:p>
                  </a:txBody>
                  <a:tcPr marL="91425" marR="91425" marT="91425" marB="91425"/>
                </a:tc>
              </a:tr>
              <a:tr h="62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Lobster" panose="00000500000000000000"/>
                          <a:ea typeface="Lobster" panose="00000500000000000000"/>
                          <a:cs typeface="Lobster" panose="00000500000000000000"/>
                          <a:sym typeface="Lobster" panose="00000500000000000000"/>
                        </a:rPr>
                        <a:t>Simplicity  </a:t>
                      </a:r>
                      <a:endParaRPr sz="2000">
                        <a:latin typeface="Lobster" panose="00000500000000000000"/>
                        <a:ea typeface="Lobster" panose="00000500000000000000"/>
                        <a:cs typeface="Lobster" panose="00000500000000000000"/>
                        <a:sym typeface="Lobster" panose="0000050000000000000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   NO</a:t>
                      </a:r>
                      <a:endParaRPr sz="20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   </a:t>
                      </a:r>
                      <a:r>
                        <a:rPr lang="en-GB" sz="2000">
                          <a:solidFill>
                            <a:schemeClr val="dk1"/>
                          </a:solidFill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 NO</a:t>
                      </a:r>
                      <a:endParaRPr sz="20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    </a:t>
                      </a:r>
                      <a:r>
                        <a:rPr lang="en-GB" sz="2000">
                          <a:solidFill>
                            <a:schemeClr val="dk1"/>
                          </a:solidFill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 NO</a:t>
                      </a:r>
                      <a:endParaRPr sz="20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   </a:t>
                      </a:r>
                      <a:r>
                        <a:rPr lang="en-GB" sz="2000">
                          <a:solidFill>
                            <a:schemeClr val="dk1"/>
                          </a:solidFill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 NO</a:t>
                      </a:r>
                      <a:endParaRPr sz="20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  YES</a:t>
                      </a:r>
                      <a:endParaRPr sz="20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</a:tr>
              <a:tr h="62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Lobster" panose="00000500000000000000"/>
                          <a:ea typeface="Lobster" panose="00000500000000000000"/>
                          <a:cs typeface="Lobster" panose="00000500000000000000"/>
                          <a:sym typeface="Lobster" panose="00000500000000000000"/>
                        </a:rPr>
                        <a:t>Abstraction </a:t>
                      </a:r>
                      <a:endParaRPr sz="2000">
                        <a:latin typeface="Lobster" panose="00000500000000000000"/>
                        <a:ea typeface="Lobster" panose="00000500000000000000"/>
                        <a:cs typeface="Lobster" panose="00000500000000000000"/>
                        <a:sym typeface="Lobster" panose="0000050000000000000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   NO</a:t>
                      </a:r>
                      <a:endParaRPr sz="20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    NO</a:t>
                      </a:r>
                      <a:endParaRPr sz="20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   </a:t>
                      </a: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GB" sz="2000">
                          <a:solidFill>
                            <a:schemeClr val="dk1"/>
                          </a:solidFill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 NO</a:t>
                      </a:r>
                      <a:endParaRPr sz="20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  </a:t>
                      </a: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GB" sz="2000">
                          <a:solidFill>
                            <a:schemeClr val="dk1"/>
                          </a:solidFill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 NO</a:t>
                      </a:r>
                      <a:endParaRPr sz="20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  </a:t>
                      </a:r>
                      <a:r>
                        <a:rPr lang="en-GB" sz="2000">
                          <a:solidFill>
                            <a:schemeClr val="dk1"/>
                          </a:solidFill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YES</a:t>
                      </a:r>
                      <a:endParaRPr sz="20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</a:tr>
              <a:tr h="643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Lobster" panose="00000500000000000000"/>
                          <a:ea typeface="Lobster" panose="00000500000000000000"/>
                          <a:cs typeface="Lobster" panose="00000500000000000000"/>
                          <a:sym typeface="Lobster" panose="00000500000000000000"/>
                        </a:rPr>
                        <a:t>Data Types</a:t>
                      </a:r>
                      <a:endParaRPr sz="2000">
                        <a:latin typeface="Lobster" panose="00000500000000000000"/>
                        <a:ea typeface="Lobster" panose="00000500000000000000"/>
                        <a:cs typeface="Lobster" panose="00000500000000000000"/>
                        <a:sym typeface="Lobster" panose="0000050000000000000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  </a:t>
                      </a:r>
                      <a:r>
                        <a:rPr lang="en-GB" sz="2000">
                          <a:solidFill>
                            <a:schemeClr val="dk1"/>
                          </a:solidFill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YES</a:t>
                      </a:r>
                      <a:endParaRPr sz="20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   </a:t>
                      </a:r>
                      <a:r>
                        <a:rPr lang="en-GB" sz="2000">
                          <a:solidFill>
                            <a:schemeClr val="dk1"/>
                          </a:solidFill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YES</a:t>
                      </a:r>
                      <a:endParaRPr sz="20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GB" sz="2000">
                          <a:solidFill>
                            <a:schemeClr val="dk1"/>
                          </a:solidFill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   YES</a:t>
                      </a:r>
                      <a:endParaRPr sz="20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   </a:t>
                      </a:r>
                      <a:r>
                        <a:rPr lang="en-GB" sz="2000">
                          <a:solidFill>
                            <a:schemeClr val="dk1"/>
                          </a:solidFill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YES</a:t>
                      </a:r>
                      <a:endParaRPr sz="20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  </a:t>
                      </a:r>
                      <a:r>
                        <a:rPr lang="en-GB" sz="2000">
                          <a:solidFill>
                            <a:schemeClr val="dk1"/>
                          </a:solidFill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YES</a:t>
                      </a:r>
                      <a:endParaRPr sz="20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</a:tr>
              <a:tr h="801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Lobster" panose="00000500000000000000"/>
                          <a:ea typeface="Lobster" panose="00000500000000000000"/>
                          <a:cs typeface="Lobster" panose="00000500000000000000"/>
                          <a:sym typeface="Lobster" panose="00000500000000000000"/>
                        </a:rPr>
                        <a:t>Exception handling</a:t>
                      </a:r>
                      <a:endParaRPr sz="2000">
                        <a:latin typeface="Lobster" panose="00000500000000000000"/>
                        <a:ea typeface="Lobster" panose="00000500000000000000"/>
                        <a:cs typeface="Lobster" panose="00000500000000000000"/>
                        <a:sym typeface="Lobster" panose="0000050000000000000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  </a:t>
                      </a:r>
                      <a:r>
                        <a:rPr lang="en-GB" sz="2000">
                          <a:solidFill>
                            <a:schemeClr val="dk1"/>
                          </a:solidFill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YES</a:t>
                      </a:r>
                      <a:endParaRPr sz="20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   </a:t>
                      </a:r>
                      <a:r>
                        <a:rPr lang="en-GB" sz="2000">
                          <a:solidFill>
                            <a:schemeClr val="dk1"/>
                          </a:solidFill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YES</a:t>
                      </a:r>
                      <a:endParaRPr sz="20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    </a:t>
                      </a:r>
                      <a:r>
                        <a:rPr lang="en-GB" sz="2000">
                          <a:solidFill>
                            <a:schemeClr val="dk1"/>
                          </a:solidFill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YES</a:t>
                      </a:r>
                      <a:endParaRPr sz="20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   </a:t>
                      </a:r>
                      <a:r>
                        <a:rPr lang="en-GB" sz="2000">
                          <a:solidFill>
                            <a:schemeClr val="dk1"/>
                          </a:solidFill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YES</a:t>
                      </a:r>
                      <a:endParaRPr sz="20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  </a:t>
                      </a:r>
                      <a:r>
                        <a:rPr lang="en-GB" sz="2000">
                          <a:solidFill>
                            <a:schemeClr val="dk1"/>
                          </a:solidFill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YES</a:t>
                      </a:r>
                      <a:endParaRPr sz="20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</a:tr>
              <a:tr h="715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Lobster" panose="00000500000000000000"/>
                          <a:ea typeface="Lobster" panose="00000500000000000000"/>
                          <a:cs typeface="Lobster" panose="00000500000000000000"/>
                          <a:sym typeface="Lobster" panose="00000500000000000000"/>
                        </a:rPr>
                        <a:t>Aliasing</a:t>
                      </a:r>
                      <a:endParaRPr sz="2000">
                        <a:latin typeface="Lobster" panose="00000500000000000000"/>
                        <a:ea typeface="Lobster" panose="00000500000000000000"/>
                        <a:cs typeface="Lobster" panose="00000500000000000000"/>
                        <a:sym typeface="Lobster" panose="0000050000000000000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  </a:t>
                      </a:r>
                      <a:r>
                        <a:rPr lang="en-GB" sz="2000">
                          <a:solidFill>
                            <a:schemeClr val="dk1"/>
                          </a:solidFill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YES</a:t>
                      </a:r>
                      <a:endParaRPr sz="20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   </a:t>
                      </a:r>
                      <a:r>
                        <a:rPr lang="en-GB" sz="2000">
                          <a:solidFill>
                            <a:schemeClr val="dk1"/>
                          </a:solidFill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YES</a:t>
                      </a:r>
                      <a:endParaRPr sz="20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    </a:t>
                      </a:r>
                      <a:r>
                        <a:rPr lang="en-GB" sz="2000">
                          <a:solidFill>
                            <a:schemeClr val="dk1"/>
                          </a:solidFill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YES</a:t>
                      </a:r>
                      <a:endParaRPr sz="20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   </a:t>
                      </a:r>
                      <a:r>
                        <a:rPr lang="en-GB" sz="2000">
                          <a:solidFill>
                            <a:schemeClr val="dk1"/>
                          </a:solidFill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YES</a:t>
                      </a:r>
                      <a:endParaRPr sz="20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  </a:t>
                      </a:r>
                      <a:r>
                        <a:rPr lang="en-GB" sz="2000">
                          <a:solidFill>
                            <a:schemeClr val="dk1"/>
                          </a:solidFill>
                          <a:latin typeface="Comic Sans MS" panose="030F0702030302020204"/>
                          <a:ea typeface="Comic Sans MS" panose="030F0702030302020204"/>
                          <a:cs typeface="Comic Sans MS" panose="030F0702030302020204"/>
                          <a:sym typeface="Comic Sans MS" panose="030F0702030302020204"/>
                        </a:rPr>
                        <a:t>YES</a:t>
                      </a:r>
                      <a:endParaRPr sz="2000">
                        <a:latin typeface="Comic Sans MS" panose="030F0702030302020204"/>
                        <a:ea typeface="Comic Sans MS" panose="030F0702030302020204"/>
                        <a:cs typeface="Comic Sans MS" panose="030F0702030302020204"/>
                        <a:sym typeface="Comic Sans MS" panose="030F0702030302020204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/>
        </p:nvSpPr>
        <p:spPr>
          <a:xfrm>
            <a:off x="235750" y="229125"/>
            <a:ext cx="23493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Cost</a:t>
            </a:r>
            <a:endParaRPr sz="27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411475" y="1149725"/>
            <a:ext cx="282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Lobster" panose="00000500000000000000"/>
                <a:ea typeface="Lobster" panose="00000500000000000000"/>
                <a:cs typeface="Lobster" panose="00000500000000000000"/>
                <a:sym typeface="Lobster" panose="00000500000000000000"/>
              </a:rPr>
              <a:t>Measured by:</a:t>
            </a:r>
            <a:endParaRPr sz="2400">
              <a:latin typeface="Lobster" panose="00000500000000000000"/>
              <a:ea typeface="Lobster" panose="00000500000000000000"/>
              <a:cs typeface="Lobster" panose="00000500000000000000"/>
              <a:sym typeface="Lobster" panose="00000500000000000000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578425" y="1860725"/>
            <a:ext cx="3221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● </a:t>
            </a:r>
            <a:r>
              <a:rPr lang="en-GB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Training programmers 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578425" y="2540288"/>
            <a:ext cx="3439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● </a:t>
            </a:r>
            <a:r>
              <a:rPr lang="en-GB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Writing programs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578425" y="3219838"/>
            <a:ext cx="2202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● </a:t>
            </a:r>
            <a:r>
              <a:rPr lang="en-GB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Executing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4635300" y="829425"/>
            <a:ext cx="45720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33495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Golang is simpler, easier to learn and cheaper to train programmers than other languages.</a:t>
            </a:r>
            <a:endParaRPr sz="2400">
              <a:solidFill>
                <a:srgbClr val="33495E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4635300" y="2296300"/>
            <a:ext cx="45087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33495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Golang is a compiled language that requires no environment deployment, no compatibility issues with multi-version shared environments, and easy operation and maintenance.</a:t>
            </a:r>
            <a:endParaRPr sz="2400">
              <a:solidFill>
                <a:srgbClr val="33495E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4635300" y="338875"/>
            <a:ext cx="1767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33495E"/>
                </a:solidFill>
                <a:latin typeface="Lobster" panose="00000500000000000000"/>
                <a:ea typeface="Lobster" panose="00000500000000000000"/>
                <a:cs typeface="Lobster" panose="00000500000000000000"/>
                <a:sym typeface="Lobster" panose="00000500000000000000"/>
              </a:rPr>
              <a:t>For</a:t>
            </a:r>
            <a:r>
              <a:rPr lang="en-GB" sz="1600">
                <a:solidFill>
                  <a:srgbClr val="33495E"/>
                </a:solidFill>
                <a:latin typeface="Lobster" panose="00000500000000000000"/>
                <a:ea typeface="Lobster" panose="00000500000000000000"/>
                <a:cs typeface="Lobster" panose="00000500000000000000"/>
                <a:sym typeface="Lobster" panose="00000500000000000000"/>
              </a:rPr>
              <a:t> </a:t>
            </a:r>
            <a:r>
              <a:rPr lang="en-GB" sz="2400">
                <a:solidFill>
                  <a:srgbClr val="33495E"/>
                </a:solidFill>
                <a:latin typeface="Lobster" panose="00000500000000000000"/>
                <a:ea typeface="Lobster" panose="00000500000000000000"/>
                <a:cs typeface="Lobster" panose="00000500000000000000"/>
                <a:sym typeface="Lobster" panose="00000500000000000000"/>
              </a:rPr>
              <a:t>Golang</a:t>
            </a:r>
            <a:endParaRPr sz="1600">
              <a:solidFill>
                <a:srgbClr val="33495E"/>
              </a:solidFill>
              <a:latin typeface="Lobster" panose="00000500000000000000"/>
              <a:ea typeface="Lobster" panose="00000500000000000000"/>
              <a:cs typeface="Lobster" panose="00000500000000000000"/>
              <a:sym typeface="Lobster" panose="0000050000000000000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149,&quot;width&quot;:6600}"/>
</p:tagLst>
</file>

<file path=ppt/tags/tag2.xml><?xml version="1.0" encoding="utf-8"?>
<p:tagLst xmlns:p="http://schemas.openxmlformats.org/presentationml/2006/main">
  <p:tag name="KSO_WM_UNIT_PLACING_PICTURE_USER_VIEWPORT" val="{&quot;height&quot;:5149,&quot;width&quot;:6600}"/>
</p:tagLst>
</file>

<file path=ppt/tags/tag3.xml><?xml version="1.0" encoding="utf-8"?>
<p:tagLst xmlns:p="http://schemas.openxmlformats.org/presentationml/2006/main">
  <p:tag name="KSO_WM_UNIT_PLACING_PICTURE_USER_VIEWPORT" val="{&quot;height&quot;:5149,&quot;width&quot;:6600}"/>
</p:tagLst>
</file>

<file path=ppt/tags/tag4.xml><?xml version="1.0" encoding="utf-8"?>
<p:tagLst xmlns:p="http://schemas.openxmlformats.org/presentationml/2006/main">
  <p:tag name="KSO_WM_UNIT_PLACING_PICTURE_USER_VIEWPORT" val="{&quot;height&quot;:5149,&quot;width&quot;:6600}"/>
</p:tagLst>
</file>

<file path=ppt/tags/tag5.xml><?xml version="1.0" encoding="utf-8"?>
<p:tagLst xmlns:p="http://schemas.openxmlformats.org/presentationml/2006/main">
  <p:tag name="KSO_WM_UNIT_PLACING_PICTURE_USER_VIEWPORT" val="{&quot;height&quot;:5149,&quot;width&quot;:6600}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2992</Words>
  <Application>WPS 演示</Application>
  <PresentationFormat/>
  <Paragraphs>342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宋体</vt:lpstr>
      <vt:lpstr>Wingdings</vt:lpstr>
      <vt:lpstr>Arial</vt:lpstr>
      <vt:lpstr>Times New Roman</vt:lpstr>
      <vt:lpstr>Lobster</vt:lpstr>
      <vt:lpstr>Comic Sans MS</vt:lpstr>
      <vt:lpstr>微软雅黑</vt:lpstr>
      <vt:lpstr>Arial Unicode MS</vt:lpstr>
      <vt:lpstr>Simple Light</vt:lpstr>
      <vt:lpstr>Go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</dc:title>
  <dc:creator/>
  <cp:lastModifiedBy>大肉牛</cp:lastModifiedBy>
  <cp:revision>3</cp:revision>
  <dcterms:created xsi:type="dcterms:W3CDTF">2021-11-01T07:06:03Z</dcterms:created>
  <dcterms:modified xsi:type="dcterms:W3CDTF">2021-11-01T07:12:09Z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8AD63E475B6F4FEE80E26195DB810002</vt:lpwstr>
  </property>
  <property fmtid="{D5CDD505-2E9C-101B-9397-08002B2CF9AE}" pid="3" name="KSOProductBuildVer">
    <vt:lpwstr>2052-11.1.0.11045</vt:lpwstr>
  </property>
</Properties>
</file>