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569" r:id="rId2"/>
    <p:sldId id="570" r:id="rId3"/>
    <p:sldId id="571" r:id="rId4"/>
    <p:sldId id="572" r:id="rId5"/>
    <p:sldId id="574" r:id="rId6"/>
    <p:sldId id="573"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283" autoAdjust="0"/>
  </p:normalViewPr>
  <p:slideViewPr>
    <p:cSldViewPr snapToGrid="0">
      <p:cViewPr>
        <p:scale>
          <a:sx n="100" d="100"/>
          <a:sy n="100" d="100"/>
        </p:scale>
        <p:origin x="420" y="-2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B4CF42-24D8-4093-9CC4-062697EB0A71}" type="datetimeFigureOut">
              <a:rPr lang="zh-CN" altLang="en-US" smtClean="0"/>
              <a:t>2023/7/23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E92999-1BF2-4AFA-B63F-5D14EC567CFF}" type="slidenum">
              <a:rPr lang="zh-CN" altLang="en-US" smtClean="0"/>
              <a:t>‹#›</a:t>
            </a:fld>
            <a:endParaRPr lang="zh-CN" altLang="en-US"/>
          </a:p>
        </p:txBody>
      </p:sp>
    </p:spTree>
    <p:extLst>
      <p:ext uri="{BB962C8B-B14F-4D97-AF65-F5344CB8AC3E}">
        <p14:creationId xmlns:p14="http://schemas.microsoft.com/office/powerpoint/2010/main" val="3951195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a:effectLst/>
                <a:latin typeface="Times New Roman" panose="02020603050405020304" pitchFamily="18" charset="0"/>
                <a:ea typeface="宋体" panose="02010600030101010101" pitchFamily="2" charset="-122"/>
              </a:rPr>
              <a:t>控制</a:t>
            </a:r>
            <a:r>
              <a:rPr lang="zh-CN" altLang="en-US" sz="1800" kern="100">
                <a:effectLst/>
                <a:latin typeface="Times New Roman" panose="02020603050405020304" pitchFamily="18" charset="0"/>
                <a:ea typeface="宋体" panose="02010600030101010101" pitchFamily="2" charset="-122"/>
              </a:rPr>
              <a:t>模块</a:t>
            </a:r>
            <a:r>
              <a:rPr lang="zh-CN" altLang="zh-CN" sz="1800" kern="100">
                <a:effectLst/>
                <a:latin typeface="Times New Roman" panose="02020603050405020304" pitchFamily="18" charset="0"/>
                <a:ea typeface="宋体" panose="02010600030101010101" pitchFamily="2" charset="-122"/>
              </a:rPr>
              <a:t>的对话目标是生成</a:t>
            </a:r>
            <a:r>
              <a:rPr lang="en-US" altLang="zh-CN" sz="1800" kern="100">
                <a:effectLst/>
                <a:latin typeface="Times New Roman" panose="02020603050405020304" pitchFamily="18" charset="0"/>
                <a:ea typeface="宋体" panose="02010600030101010101" pitchFamily="2" charset="-122"/>
              </a:rPr>
              <a:t>control_unit</a:t>
            </a:r>
            <a:r>
              <a:rPr lang="zh-CN" altLang="zh-CN" sz="1800" kern="100">
                <a:effectLst/>
                <a:latin typeface="Times New Roman" panose="02020603050405020304" pitchFamily="18" charset="0"/>
                <a:ea typeface="宋体" panose="02010600030101010101" pitchFamily="2" charset="-122"/>
              </a:rPr>
              <a:t>，</a:t>
            </a:r>
            <a:r>
              <a:rPr lang="zh-CN" altLang="en-US" sz="1800" kern="100">
                <a:effectLst/>
                <a:latin typeface="Times New Roman" panose="02020603050405020304" pitchFamily="18" charset="0"/>
                <a:ea typeface="宋体" panose="02010600030101010101" pitchFamily="2" charset="-122"/>
              </a:rPr>
              <a:t>用于控制各类寄存器的输入数据选择和处理器核的运行与停顿。该对话</a:t>
            </a:r>
            <a:r>
              <a:rPr lang="zh-CN" altLang="zh-CN" sz="1800" kern="100">
                <a:effectLst/>
                <a:latin typeface="Times New Roman" panose="02020603050405020304" pitchFamily="18" charset="0"/>
                <a:ea typeface="宋体" panose="02010600030101010101" pitchFamily="2" charset="-122"/>
              </a:rPr>
              <a:t>分为三个线程，分别是控制</a:t>
            </a:r>
            <a:r>
              <a:rPr lang="zh-CN" altLang="en-US" sz="1800" kern="100">
                <a:effectLst/>
                <a:latin typeface="Times New Roman" panose="02020603050405020304" pitchFamily="18" charset="0"/>
                <a:ea typeface="宋体" panose="02010600030101010101" pitchFamily="2" charset="-122"/>
              </a:rPr>
              <a:t>模块</a:t>
            </a:r>
            <a:r>
              <a:rPr lang="en-US" altLang="zh-CN" sz="1800" kern="100">
                <a:effectLst/>
                <a:latin typeface="Times New Roman" panose="02020603050405020304" pitchFamily="18" charset="0"/>
                <a:ea typeface="宋体" panose="02010600030101010101" pitchFamily="2" charset="-122"/>
              </a:rPr>
              <a:t>I/O</a:t>
            </a:r>
            <a:r>
              <a:rPr lang="zh-CN" altLang="zh-CN" sz="1800" kern="100">
                <a:effectLst/>
                <a:latin typeface="Times New Roman" panose="02020603050405020304" pitchFamily="18" charset="0"/>
                <a:ea typeface="宋体" panose="02010600030101010101" pitchFamily="2" charset="-122"/>
              </a:rPr>
              <a:t>规划、控制</a:t>
            </a:r>
            <a:r>
              <a:rPr lang="zh-CN" altLang="en-US" sz="1800" kern="100">
                <a:effectLst/>
                <a:latin typeface="Times New Roman" panose="02020603050405020304" pitchFamily="18" charset="0"/>
                <a:ea typeface="宋体" panose="02010600030101010101" pitchFamily="2" charset="-122"/>
              </a:rPr>
              <a:t>模块</a:t>
            </a:r>
            <a:r>
              <a:rPr lang="zh-CN" altLang="zh-CN" sz="1800" kern="100">
                <a:effectLst/>
                <a:latin typeface="Times New Roman" panose="02020603050405020304" pitchFamily="18" charset="0"/>
                <a:ea typeface="宋体" panose="02010600030101010101" pitchFamily="2" charset="-122"/>
              </a:rPr>
              <a:t>状态逻辑、控制</a:t>
            </a:r>
            <a:r>
              <a:rPr lang="zh-CN" altLang="en-US" sz="1800" kern="100">
                <a:effectLst/>
                <a:latin typeface="Times New Roman" panose="02020603050405020304" pitchFamily="18" charset="0"/>
                <a:ea typeface="宋体" panose="02010600030101010101" pitchFamily="2" charset="-122"/>
              </a:rPr>
              <a:t>模块</a:t>
            </a:r>
            <a:r>
              <a:rPr lang="zh-CN" altLang="zh-CN" sz="1800" kern="100">
                <a:effectLst/>
                <a:latin typeface="Times New Roman" panose="02020603050405020304" pitchFamily="18" charset="0"/>
                <a:ea typeface="宋体" panose="02010600030101010101" pitchFamily="2" charset="-122"/>
              </a:rPr>
              <a:t>输出逻辑。其中控制</a:t>
            </a:r>
            <a:r>
              <a:rPr lang="zh-CN" altLang="en-US" sz="1800" kern="100">
                <a:effectLst/>
                <a:latin typeface="Times New Roman" panose="02020603050405020304" pitchFamily="18" charset="0"/>
                <a:ea typeface="宋体" panose="02010600030101010101" pitchFamily="2" charset="-122"/>
              </a:rPr>
              <a:t>模块</a:t>
            </a:r>
            <a:r>
              <a:rPr lang="zh-CN" altLang="zh-CN" sz="1800" kern="100">
                <a:effectLst/>
                <a:latin typeface="Times New Roman" panose="02020603050405020304" pitchFamily="18" charset="0"/>
                <a:ea typeface="宋体" panose="02010600030101010101" pitchFamily="2" charset="-122"/>
              </a:rPr>
              <a:t>输出逻辑线程中还有两个额外的子</a:t>
            </a:r>
            <a:r>
              <a:rPr lang="en-US" altLang="zh-CN" sz="1800" kern="100">
                <a:effectLst/>
                <a:latin typeface="Times New Roman" panose="02020603050405020304" pitchFamily="18" charset="0"/>
                <a:ea typeface="宋体" panose="02010600030101010101" pitchFamily="2" charset="-122"/>
              </a:rPr>
              <a:t>Topic </a:t>
            </a:r>
            <a:r>
              <a:rPr lang="zh-CN" altLang="en-US" sz="1800" kern="100">
                <a:effectLst/>
                <a:latin typeface="Times New Roman" panose="02020603050405020304" pitchFamily="18" charset="0"/>
                <a:ea typeface="宋体" panose="02010600030101010101" pitchFamily="2" charset="-122"/>
              </a:rPr>
              <a:t>，分别是</a:t>
            </a:r>
            <a:r>
              <a:rPr lang="zh-CN" altLang="zh-CN" sz="1800" kern="100">
                <a:effectLst/>
                <a:latin typeface="Times New Roman" panose="02020603050405020304" pitchFamily="18" charset="0"/>
                <a:ea typeface="宋体" panose="02010600030101010101" pitchFamily="2" charset="-122"/>
              </a:rPr>
              <a:t>控制单元分支</a:t>
            </a:r>
            <a:r>
              <a:rPr lang="zh-CN" altLang="en-US" sz="1800" kern="100">
                <a:effectLst/>
                <a:latin typeface="Times New Roman" panose="02020603050405020304" pitchFamily="18" charset="0"/>
                <a:ea typeface="宋体" panose="02010600030101010101" pitchFamily="2" charset="-122"/>
              </a:rPr>
              <a:t>逻辑</a:t>
            </a:r>
            <a:r>
              <a:rPr lang="zh-CN" altLang="zh-CN" sz="1800" kern="100">
                <a:effectLst/>
                <a:latin typeface="Times New Roman" panose="02020603050405020304" pitchFamily="18" charset="0"/>
                <a:ea typeface="宋体" panose="02010600030101010101" pitchFamily="2" charset="-122"/>
              </a:rPr>
              <a:t>更新和控制单元</a:t>
            </a:r>
            <a:r>
              <a:rPr lang="en-US" altLang="zh-CN" sz="1800" kern="100">
                <a:effectLst/>
                <a:latin typeface="Times New Roman" panose="02020603050405020304" pitchFamily="18" charset="0"/>
                <a:ea typeface="宋体" panose="02010600030101010101" pitchFamily="2" charset="-122"/>
              </a:rPr>
              <a:t>bug</a:t>
            </a:r>
            <a:r>
              <a:rPr lang="zh-CN" altLang="zh-CN" sz="1800" kern="100">
                <a:effectLst/>
                <a:latin typeface="Times New Roman" panose="02020603050405020304" pitchFamily="18" charset="0"/>
                <a:ea typeface="宋体" panose="02010600030101010101" pitchFamily="2" charset="-122"/>
              </a:rPr>
              <a:t>修复。</a:t>
            </a:r>
          </a:p>
        </p:txBody>
      </p:sp>
      <p:sp>
        <p:nvSpPr>
          <p:cNvPr id="4" name="灯片编号占位符 3"/>
          <p:cNvSpPr>
            <a:spLocks noGrp="1"/>
          </p:cNvSpPr>
          <p:nvPr>
            <p:ph type="sldNum" sz="quarter" idx="5"/>
          </p:nvPr>
        </p:nvSpPr>
        <p:spPr/>
        <p:txBody>
          <a:bodyPr/>
          <a:lstStyle/>
          <a:p>
            <a:fld id="{0E4350BB-917A-4244-A64E-7960D497067D}" type="slidenum">
              <a:rPr lang="zh-CN" altLang="en-US" smtClean="0"/>
              <a:t>1</a:t>
            </a:fld>
            <a:endParaRPr lang="zh-CN" altLang="en-US"/>
          </a:p>
        </p:txBody>
      </p:sp>
    </p:spTree>
    <p:extLst>
      <p:ext uri="{BB962C8B-B14F-4D97-AF65-F5344CB8AC3E}">
        <p14:creationId xmlns:p14="http://schemas.microsoft.com/office/powerpoint/2010/main" val="2618203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a:effectLst/>
                <a:latin typeface="Times New Roman" panose="02020603050405020304" pitchFamily="18" charset="0"/>
                <a:ea typeface="宋体" panose="02010600030101010101" pitchFamily="2" charset="-122"/>
              </a:rPr>
              <a:t>控制</a:t>
            </a:r>
            <a:r>
              <a:rPr lang="zh-CN" altLang="en-US" sz="1800" kern="100">
                <a:effectLst/>
                <a:latin typeface="Times New Roman" panose="02020603050405020304" pitchFamily="18" charset="0"/>
                <a:ea typeface="宋体" panose="02010600030101010101" pitchFamily="2" charset="-122"/>
              </a:rPr>
              <a:t>模块的设计依赖于之前对</a:t>
            </a:r>
            <a:r>
              <a:rPr lang="en-US" altLang="zh-CN" sz="1800" kern="100">
                <a:effectLst/>
                <a:latin typeface="Times New Roman" panose="02020603050405020304" pitchFamily="18" charset="0"/>
                <a:ea typeface="宋体" panose="02010600030101010101" pitchFamily="2" charset="-122"/>
              </a:rPr>
              <a:t>ISA</a:t>
            </a:r>
            <a:r>
              <a:rPr lang="zh-CN" altLang="en-US" sz="1800" kern="100">
                <a:effectLst/>
                <a:latin typeface="Times New Roman" panose="02020603050405020304" pitchFamily="18" charset="0"/>
                <a:ea typeface="宋体" panose="02010600030101010101" pitchFamily="2" charset="-122"/>
              </a:rPr>
              <a:t>的设计、数据路径的设计、顶层</a:t>
            </a:r>
            <a:r>
              <a:rPr lang="en-US" altLang="zh-CN" sz="1800" kern="100">
                <a:effectLst/>
                <a:latin typeface="Times New Roman" panose="02020603050405020304" pitchFamily="18" charset="0"/>
                <a:ea typeface="宋体" panose="02010600030101010101" pitchFamily="2" charset="-122"/>
              </a:rPr>
              <a:t>I/O</a:t>
            </a:r>
            <a:r>
              <a:rPr lang="zh-CN" altLang="en-US" sz="1800" kern="100">
                <a:effectLst/>
                <a:latin typeface="Times New Roman" panose="02020603050405020304" pitchFamily="18" charset="0"/>
                <a:ea typeface="宋体" panose="02010600030101010101" pitchFamily="2" charset="-122"/>
              </a:rPr>
              <a:t>的设计，因此首先将这些作为先验知识给出，同时给出本线程中需要进行的第一个任务，第一个任务往往不会直接命令其生成所需的最终版代码，而是通过一步步的思维链指令使得其最终能够获得目标输出，如控制模块</a:t>
            </a:r>
            <a:r>
              <a:rPr lang="en-US" altLang="zh-CN" sz="1800" kern="100">
                <a:effectLst/>
                <a:latin typeface="Times New Roman" panose="02020603050405020304" pitchFamily="18" charset="0"/>
                <a:ea typeface="宋体" panose="02010600030101010101" pitchFamily="2" charset="-122"/>
              </a:rPr>
              <a:t>I/O</a:t>
            </a:r>
            <a:r>
              <a:rPr lang="zh-CN" altLang="en-US" sz="1800" kern="100">
                <a:effectLst/>
                <a:latin typeface="Times New Roman" panose="02020603050405020304" pitchFamily="18" charset="0"/>
                <a:ea typeface="宋体" panose="02010600030101010101" pitchFamily="2" charset="-122"/>
              </a:rPr>
              <a:t>规划中给出的初始任务为分析处理器核中各寄存器和硬件单元的数据来源与地址。</a:t>
            </a:r>
            <a:endParaRPr lang="zh-CN" altLang="zh-CN" sz="1800" kern="10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fld id="{0E4350BB-917A-4244-A64E-7960D497067D}" type="slidenum">
              <a:rPr lang="zh-CN" altLang="en-US" smtClean="0"/>
              <a:t>2</a:t>
            </a:fld>
            <a:endParaRPr lang="zh-CN" altLang="en-US"/>
          </a:p>
        </p:txBody>
      </p:sp>
    </p:spTree>
    <p:extLst>
      <p:ext uri="{BB962C8B-B14F-4D97-AF65-F5344CB8AC3E}">
        <p14:creationId xmlns:p14="http://schemas.microsoft.com/office/powerpoint/2010/main" val="134156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a:effectLst/>
                <a:latin typeface="Times New Roman" panose="02020603050405020304" pitchFamily="18" charset="0"/>
                <a:ea typeface="宋体" panose="02010600030101010101" pitchFamily="2" charset="-122"/>
              </a:rPr>
              <a:t>继续以控制模块</a:t>
            </a:r>
            <a:r>
              <a:rPr lang="en-US" altLang="zh-CN" sz="1800" kern="100">
                <a:effectLst/>
                <a:latin typeface="Times New Roman" panose="02020603050405020304" pitchFamily="18" charset="0"/>
                <a:ea typeface="宋体" panose="02010600030101010101" pitchFamily="2" charset="-122"/>
              </a:rPr>
              <a:t>I/O</a:t>
            </a:r>
            <a:r>
              <a:rPr lang="zh-CN" altLang="en-US" sz="1800" kern="100">
                <a:effectLst/>
                <a:latin typeface="Times New Roman" panose="02020603050405020304" pitchFamily="18" charset="0"/>
                <a:ea typeface="宋体" panose="02010600030101010101" pitchFamily="2" charset="-122"/>
              </a:rPr>
              <a:t>规划为例，为得到最后的控制模块</a:t>
            </a:r>
            <a:r>
              <a:rPr lang="en-US" altLang="zh-CN" sz="1800" kern="100">
                <a:effectLst/>
                <a:latin typeface="Times New Roman" panose="02020603050405020304" pitchFamily="18" charset="0"/>
                <a:ea typeface="宋体" panose="02010600030101010101" pitchFamily="2" charset="-122"/>
              </a:rPr>
              <a:t>I/O</a:t>
            </a:r>
            <a:r>
              <a:rPr lang="zh-CN" altLang="en-US" sz="1800" kern="100">
                <a:effectLst/>
                <a:latin typeface="Times New Roman" panose="02020603050405020304" pitchFamily="18" charset="0"/>
                <a:ea typeface="宋体" panose="02010600030101010101" pitchFamily="2" charset="-122"/>
              </a:rPr>
              <a:t>列表，一步步进行思维链引导</a:t>
            </a:r>
            <a:endParaRPr lang="zh-CN" altLang="zh-CN" sz="1800" kern="10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fld id="{0E4350BB-917A-4244-A64E-7960D497067D}" type="slidenum">
              <a:rPr lang="zh-CN" altLang="en-US" smtClean="0"/>
              <a:t>3</a:t>
            </a:fld>
            <a:endParaRPr lang="zh-CN" altLang="en-US"/>
          </a:p>
        </p:txBody>
      </p:sp>
    </p:spTree>
    <p:extLst>
      <p:ext uri="{BB962C8B-B14F-4D97-AF65-F5344CB8AC3E}">
        <p14:creationId xmlns:p14="http://schemas.microsoft.com/office/powerpoint/2010/main" val="2465955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a:effectLst/>
                <a:latin typeface="Times New Roman" panose="02020603050405020304" pitchFamily="18" charset="0"/>
                <a:ea typeface="宋体" panose="02010600030101010101" pitchFamily="2" charset="-122"/>
              </a:rPr>
              <a:t>在控制模块的对话中，如遇到结果不满意的情况，采用了初级和中级人工反馈两种形式，没有高级人工反馈。初级人工反馈中主要是在修复</a:t>
            </a:r>
            <a:r>
              <a:rPr lang="en-US" altLang="zh-CN" sz="1800" kern="100">
                <a:effectLst/>
                <a:latin typeface="Times New Roman" panose="02020603050405020304" pitchFamily="18" charset="0"/>
                <a:ea typeface="宋体" panose="02010600030101010101" pitchFamily="2" charset="-122"/>
              </a:rPr>
              <a:t>wire</a:t>
            </a:r>
            <a:r>
              <a:rPr lang="zh-CN" altLang="en-US" sz="1800" kern="100">
                <a:effectLst/>
                <a:latin typeface="Times New Roman" panose="02020603050405020304" pitchFamily="18" charset="0"/>
                <a:ea typeface="宋体" panose="02010600030101010101" pitchFamily="2" charset="-122"/>
              </a:rPr>
              <a:t>和</a:t>
            </a:r>
            <a:r>
              <a:rPr lang="en-US" altLang="zh-CN" sz="1800" kern="100">
                <a:effectLst/>
                <a:latin typeface="Times New Roman" panose="02020603050405020304" pitchFamily="18" charset="0"/>
                <a:ea typeface="宋体" panose="02010600030101010101" pitchFamily="2" charset="-122"/>
              </a:rPr>
              <a:t>reg</a:t>
            </a:r>
            <a:r>
              <a:rPr lang="zh-CN" altLang="en-US" sz="1800" kern="100">
                <a:effectLst/>
                <a:latin typeface="Times New Roman" panose="02020603050405020304" pitchFamily="18" charset="0"/>
                <a:ea typeface="宋体" panose="02010600030101010101" pitchFamily="2" charset="-122"/>
              </a:rPr>
              <a:t>使用不合理的问题，中级人工反馈中则是指出逻辑不合理或未考虑到的内容</a:t>
            </a:r>
            <a:endParaRPr lang="zh-CN" altLang="zh-CN" sz="1800" kern="10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fld id="{0E4350BB-917A-4244-A64E-7960D497067D}" type="slidenum">
              <a:rPr lang="zh-CN" altLang="en-US" smtClean="0"/>
              <a:t>4</a:t>
            </a:fld>
            <a:endParaRPr lang="zh-CN" altLang="en-US"/>
          </a:p>
        </p:txBody>
      </p:sp>
    </p:spTree>
    <p:extLst>
      <p:ext uri="{BB962C8B-B14F-4D97-AF65-F5344CB8AC3E}">
        <p14:creationId xmlns:p14="http://schemas.microsoft.com/office/powerpoint/2010/main" val="3472352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a:effectLst/>
                <a:latin typeface="Times New Roman" panose="02020603050405020304" pitchFamily="18" charset="0"/>
                <a:ea typeface="宋体" panose="02010600030101010101" pitchFamily="2" charset="-122"/>
              </a:rPr>
              <a:t>这是在控制模块对话中重启次数最多的一个</a:t>
            </a:r>
            <a:r>
              <a:rPr lang="en-US" altLang="zh-CN" sz="1800" kern="100">
                <a:effectLst/>
                <a:latin typeface="Times New Roman" panose="02020603050405020304" pitchFamily="18" charset="0"/>
                <a:ea typeface="宋体" panose="02010600030101010101" pitchFamily="2" charset="-122"/>
              </a:rPr>
              <a:t>prompts</a:t>
            </a:r>
            <a:r>
              <a:rPr lang="zh-CN" altLang="en-US" sz="1800" kern="100">
                <a:effectLst/>
                <a:latin typeface="Times New Roman" panose="02020603050405020304" pitchFamily="18" charset="0"/>
                <a:ea typeface="宋体" panose="02010600030101010101" pitchFamily="2" charset="-122"/>
              </a:rPr>
              <a:t>，要求根据之前对</a:t>
            </a:r>
            <a:r>
              <a:rPr lang="en-US" altLang="zh-CN" sz="1800" kern="100">
                <a:effectLst/>
                <a:latin typeface="Times New Roman" panose="02020603050405020304" pitchFamily="18" charset="0"/>
                <a:ea typeface="宋体" panose="02010600030101010101" pitchFamily="2" charset="-122"/>
              </a:rPr>
              <a:t>MUX</a:t>
            </a:r>
            <a:r>
              <a:rPr lang="zh-CN" altLang="en-US" sz="1800" kern="100">
                <a:effectLst/>
                <a:latin typeface="Times New Roman" panose="02020603050405020304" pitchFamily="18" charset="0"/>
                <a:ea typeface="宋体" panose="02010600030101010101" pitchFamily="2" charset="-122"/>
              </a:rPr>
              <a:t>的分析，使用</a:t>
            </a:r>
            <a:r>
              <a:rPr lang="en-US" altLang="zh-CN" sz="1800" kern="100">
                <a:effectLst/>
                <a:latin typeface="Times New Roman" panose="02020603050405020304" pitchFamily="18" charset="0"/>
                <a:ea typeface="宋体" panose="02010600030101010101" pitchFamily="2" charset="-122"/>
              </a:rPr>
              <a:t>Verilog</a:t>
            </a:r>
            <a:r>
              <a:rPr lang="zh-CN" altLang="en-US" sz="1800" kern="100">
                <a:effectLst/>
                <a:latin typeface="Times New Roman" panose="02020603050405020304" pitchFamily="18" charset="0"/>
                <a:ea typeface="宋体" panose="02010600030101010101" pitchFamily="2" charset="-122"/>
              </a:rPr>
              <a:t>给出控制模块的端口声明</a:t>
            </a:r>
            <a:endParaRPr lang="zh-CN" altLang="zh-CN" sz="1800" kern="10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fld id="{0E4350BB-917A-4244-A64E-7960D497067D}" type="slidenum">
              <a:rPr lang="zh-CN" altLang="en-US" smtClean="0"/>
              <a:t>5</a:t>
            </a:fld>
            <a:endParaRPr lang="zh-CN" altLang="en-US"/>
          </a:p>
        </p:txBody>
      </p:sp>
    </p:spTree>
    <p:extLst>
      <p:ext uri="{BB962C8B-B14F-4D97-AF65-F5344CB8AC3E}">
        <p14:creationId xmlns:p14="http://schemas.microsoft.com/office/powerpoint/2010/main" val="2624714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fld id="{0E4350BB-917A-4244-A64E-7960D497067D}" type="slidenum">
              <a:rPr lang="zh-CN" altLang="en-US" smtClean="0"/>
              <a:t>6</a:t>
            </a:fld>
            <a:endParaRPr lang="zh-CN" altLang="en-US"/>
          </a:p>
        </p:txBody>
      </p:sp>
    </p:spTree>
    <p:extLst>
      <p:ext uri="{BB962C8B-B14F-4D97-AF65-F5344CB8AC3E}">
        <p14:creationId xmlns:p14="http://schemas.microsoft.com/office/powerpoint/2010/main" val="3882195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1B2CDA-DC3E-4166-A07E-D92CB706324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9DEA3B5-A49B-46D6-8F4D-3642C894C9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57CE048-4341-482E-92D6-92CF3DE726CA}"/>
              </a:ext>
            </a:extLst>
          </p:cNvPr>
          <p:cNvSpPr>
            <a:spLocks noGrp="1"/>
          </p:cNvSpPr>
          <p:nvPr>
            <p:ph type="dt" sz="half" idx="10"/>
          </p:nvPr>
        </p:nvSpPr>
        <p:spPr/>
        <p:txBody>
          <a:bodyPr/>
          <a:lstStyle/>
          <a:p>
            <a:fld id="{3D10B926-561F-4451-A7F7-C352B27BA3E9}" type="datetimeFigureOut">
              <a:rPr lang="zh-CN" altLang="en-US" smtClean="0"/>
              <a:t>2023/7/23</a:t>
            </a:fld>
            <a:endParaRPr lang="zh-CN" altLang="en-US"/>
          </a:p>
        </p:txBody>
      </p:sp>
      <p:sp>
        <p:nvSpPr>
          <p:cNvPr id="5" name="页脚占位符 4">
            <a:extLst>
              <a:ext uri="{FF2B5EF4-FFF2-40B4-BE49-F238E27FC236}">
                <a16:creationId xmlns:a16="http://schemas.microsoft.com/office/drawing/2014/main" id="{9B273367-CA60-4F0E-B5B1-D4A8CF77E8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E924C4-493F-4518-87F3-E0A7821BD855}"/>
              </a:ext>
            </a:extLst>
          </p:cNvPr>
          <p:cNvSpPr>
            <a:spLocks noGrp="1"/>
          </p:cNvSpPr>
          <p:nvPr>
            <p:ph type="sldNum" sz="quarter" idx="12"/>
          </p:nvPr>
        </p:nvSpPr>
        <p:spPr/>
        <p:txBody>
          <a:bodyPr/>
          <a:lstStyle/>
          <a:p>
            <a:fld id="{829C1DCE-9D89-4CDC-9DD6-E07DC095DFF2}" type="slidenum">
              <a:rPr lang="zh-CN" altLang="en-US" smtClean="0"/>
              <a:t>‹#›</a:t>
            </a:fld>
            <a:endParaRPr lang="zh-CN" altLang="en-US"/>
          </a:p>
        </p:txBody>
      </p:sp>
    </p:spTree>
    <p:extLst>
      <p:ext uri="{BB962C8B-B14F-4D97-AF65-F5344CB8AC3E}">
        <p14:creationId xmlns:p14="http://schemas.microsoft.com/office/powerpoint/2010/main" val="3220311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0698CE-9395-4F2E-A5E5-6CB1083FE44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8B9B420-74E7-4B79-97C2-CDC60C2C43D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7496694-4172-4064-9153-A20F186E7693}"/>
              </a:ext>
            </a:extLst>
          </p:cNvPr>
          <p:cNvSpPr>
            <a:spLocks noGrp="1"/>
          </p:cNvSpPr>
          <p:nvPr>
            <p:ph type="dt" sz="half" idx="10"/>
          </p:nvPr>
        </p:nvSpPr>
        <p:spPr/>
        <p:txBody>
          <a:bodyPr/>
          <a:lstStyle/>
          <a:p>
            <a:fld id="{3D10B926-561F-4451-A7F7-C352B27BA3E9}" type="datetimeFigureOut">
              <a:rPr lang="zh-CN" altLang="en-US" smtClean="0"/>
              <a:t>2023/7/23</a:t>
            </a:fld>
            <a:endParaRPr lang="zh-CN" altLang="en-US"/>
          </a:p>
        </p:txBody>
      </p:sp>
      <p:sp>
        <p:nvSpPr>
          <p:cNvPr id="5" name="页脚占位符 4">
            <a:extLst>
              <a:ext uri="{FF2B5EF4-FFF2-40B4-BE49-F238E27FC236}">
                <a16:creationId xmlns:a16="http://schemas.microsoft.com/office/drawing/2014/main" id="{6C5CB2C6-D0EE-49B3-A415-0325285FB7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77EB69-EBC9-4EC3-8944-F09007370C5C}"/>
              </a:ext>
            </a:extLst>
          </p:cNvPr>
          <p:cNvSpPr>
            <a:spLocks noGrp="1"/>
          </p:cNvSpPr>
          <p:nvPr>
            <p:ph type="sldNum" sz="quarter" idx="12"/>
          </p:nvPr>
        </p:nvSpPr>
        <p:spPr/>
        <p:txBody>
          <a:bodyPr/>
          <a:lstStyle/>
          <a:p>
            <a:fld id="{829C1DCE-9D89-4CDC-9DD6-E07DC095DFF2}" type="slidenum">
              <a:rPr lang="zh-CN" altLang="en-US" smtClean="0"/>
              <a:t>‹#›</a:t>
            </a:fld>
            <a:endParaRPr lang="zh-CN" altLang="en-US"/>
          </a:p>
        </p:txBody>
      </p:sp>
    </p:spTree>
    <p:extLst>
      <p:ext uri="{BB962C8B-B14F-4D97-AF65-F5344CB8AC3E}">
        <p14:creationId xmlns:p14="http://schemas.microsoft.com/office/powerpoint/2010/main" val="1641096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16C98A8-F2EA-4E85-90B9-6A13058AD08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249F49F-957C-4151-BC3A-50AC928C88A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D23A37-0741-4CAE-B249-50E71670A4F2}"/>
              </a:ext>
            </a:extLst>
          </p:cNvPr>
          <p:cNvSpPr>
            <a:spLocks noGrp="1"/>
          </p:cNvSpPr>
          <p:nvPr>
            <p:ph type="dt" sz="half" idx="10"/>
          </p:nvPr>
        </p:nvSpPr>
        <p:spPr/>
        <p:txBody>
          <a:bodyPr/>
          <a:lstStyle/>
          <a:p>
            <a:fld id="{3D10B926-561F-4451-A7F7-C352B27BA3E9}" type="datetimeFigureOut">
              <a:rPr lang="zh-CN" altLang="en-US" smtClean="0"/>
              <a:t>2023/7/23</a:t>
            </a:fld>
            <a:endParaRPr lang="zh-CN" altLang="en-US"/>
          </a:p>
        </p:txBody>
      </p:sp>
      <p:sp>
        <p:nvSpPr>
          <p:cNvPr id="5" name="页脚占位符 4">
            <a:extLst>
              <a:ext uri="{FF2B5EF4-FFF2-40B4-BE49-F238E27FC236}">
                <a16:creationId xmlns:a16="http://schemas.microsoft.com/office/drawing/2014/main" id="{58051045-5363-4878-9380-4D4A88807B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5DF98C4-209F-4BD4-A7C3-3368D455D233}"/>
              </a:ext>
            </a:extLst>
          </p:cNvPr>
          <p:cNvSpPr>
            <a:spLocks noGrp="1"/>
          </p:cNvSpPr>
          <p:nvPr>
            <p:ph type="sldNum" sz="quarter" idx="12"/>
          </p:nvPr>
        </p:nvSpPr>
        <p:spPr/>
        <p:txBody>
          <a:bodyPr/>
          <a:lstStyle/>
          <a:p>
            <a:fld id="{829C1DCE-9D89-4CDC-9DD6-E07DC095DFF2}" type="slidenum">
              <a:rPr lang="zh-CN" altLang="en-US" smtClean="0"/>
              <a:t>‹#›</a:t>
            </a:fld>
            <a:endParaRPr lang="zh-CN" altLang="en-US"/>
          </a:p>
        </p:txBody>
      </p:sp>
    </p:spTree>
    <p:extLst>
      <p:ext uri="{BB962C8B-B14F-4D97-AF65-F5344CB8AC3E}">
        <p14:creationId xmlns:p14="http://schemas.microsoft.com/office/powerpoint/2010/main" val="272966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F23AFA-646A-4F75-BADF-7D1031F66B5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EFC1BD2-DE13-47B3-9355-96F713FC51D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268473-6B97-47B5-9DF6-4CA6BF9B95A9}"/>
              </a:ext>
            </a:extLst>
          </p:cNvPr>
          <p:cNvSpPr>
            <a:spLocks noGrp="1"/>
          </p:cNvSpPr>
          <p:nvPr>
            <p:ph type="dt" sz="half" idx="10"/>
          </p:nvPr>
        </p:nvSpPr>
        <p:spPr/>
        <p:txBody>
          <a:bodyPr/>
          <a:lstStyle/>
          <a:p>
            <a:fld id="{3D10B926-561F-4451-A7F7-C352B27BA3E9}" type="datetimeFigureOut">
              <a:rPr lang="zh-CN" altLang="en-US" smtClean="0"/>
              <a:t>2023/7/23</a:t>
            </a:fld>
            <a:endParaRPr lang="zh-CN" altLang="en-US"/>
          </a:p>
        </p:txBody>
      </p:sp>
      <p:sp>
        <p:nvSpPr>
          <p:cNvPr id="5" name="页脚占位符 4">
            <a:extLst>
              <a:ext uri="{FF2B5EF4-FFF2-40B4-BE49-F238E27FC236}">
                <a16:creationId xmlns:a16="http://schemas.microsoft.com/office/drawing/2014/main" id="{3E972B82-FE32-4057-8F4C-96E6F99D7B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AAA51A-7447-47EC-8179-013739896106}"/>
              </a:ext>
            </a:extLst>
          </p:cNvPr>
          <p:cNvSpPr>
            <a:spLocks noGrp="1"/>
          </p:cNvSpPr>
          <p:nvPr>
            <p:ph type="sldNum" sz="quarter" idx="12"/>
          </p:nvPr>
        </p:nvSpPr>
        <p:spPr/>
        <p:txBody>
          <a:bodyPr/>
          <a:lstStyle/>
          <a:p>
            <a:fld id="{829C1DCE-9D89-4CDC-9DD6-E07DC095DFF2}" type="slidenum">
              <a:rPr lang="zh-CN" altLang="en-US" smtClean="0"/>
              <a:t>‹#›</a:t>
            </a:fld>
            <a:endParaRPr lang="zh-CN" altLang="en-US"/>
          </a:p>
        </p:txBody>
      </p:sp>
    </p:spTree>
    <p:extLst>
      <p:ext uri="{BB962C8B-B14F-4D97-AF65-F5344CB8AC3E}">
        <p14:creationId xmlns:p14="http://schemas.microsoft.com/office/powerpoint/2010/main" val="3519944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357822-DDEC-42FF-A2CD-06A813F45F0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AEEC9AF-984B-4C2B-B934-1908EB07E8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D288341-9DD6-4346-B47F-2BEB970F16AC}"/>
              </a:ext>
            </a:extLst>
          </p:cNvPr>
          <p:cNvSpPr>
            <a:spLocks noGrp="1"/>
          </p:cNvSpPr>
          <p:nvPr>
            <p:ph type="dt" sz="half" idx="10"/>
          </p:nvPr>
        </p:nvSpPr>
        <p:spPr/>
        <p:txBody>
          <a:bodyPr/>
          <a:lstStyle/>
          <a:p>
            <a:fld id="{3D10B926-561F-4451-A7F7-C352B27BA3E9}" type="datetimeFigureOut">
              <a:rPr lang="zh-CN" altLang="en-US" smtClean="0"/>
              <a:t>2023/7/23</a:t>
            </a:fld>
            <a:endParaRPr lang="zh-CN" altLang="en-US"/>
          </a:p>
        </p:txBody>
      </p:sp>
      <p:sp>
        <p:nvSpPr>
          <p:cNvPr id="5" name="页脚占位符 4">
            <a:extLst>
              <a:ext uri="{FF2B5EF4-FFF2-40B4-BE49-F238E27FC236}">
                <a16:creationId xmlns:a16="http://schemas.microsoft.com/office/drawing/2014/main" id="{E4E5FA7D-B528-41F8-9692-89984EC09D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C862B7-487C-41C0-96F9-0B08ACD4E722}"/>
              </a:ext>
            </a:extLst>
          </p:cNvPr>
          <p:cNvSpPr>
            <a:spLocks noGrp="1"/>
          </p:cNvSpPr>
          <p:nvPr>
            <p:ph type="sldNum" sz="quarter" idx="12"/>
          </p:nvPr>
        </p:nvSpPr>
        <p:spPr/>
        <p:txBody>
          <a:bodyPr/>
          <a:lstStyle/>
          <a:p>
            <a:fld id="{829C1DCE-9D89-4CDC-9DD6-E07DC095DFF2}" type="slidenum">
              <a:rPr lang="zh-CN" altLang="en-US" smtClean="0"/>
              <a:t>‹#›</a:t>
            </a:fld>
            <a:endParaRPr lang="zh-CN" altLang="en-US"/>
          </a:p>
        </p:txBody>
      </p:sp>
    </p:spTree>
    <p:extLst>
      <p:ext uri="{BB962C8B-B14F-4D97-AF65-F5344CB8AC3E}">
        <p14:creationId xmlns:p14="http://schemas.microsoft.com/office/powerpoint/2010/main" val="302364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9BCD93-98E1-4997-B88B-AC8C606F8FD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08035D6-16A4-4970-8A6C-92791A6E3F6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9DD5A11-DF5E-4A3B-99A8-0C31B786385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10E68E6-2ED2-4060-9F83-0A153F0335A8}"/>
              </a:ext>
            </a:extLst>
          </p:cNvPr>
          <p:cNvSpPr>
            <a:spLocks noGrp="1"/>
          </p:cNvSpPr>
          <p:nvPr>
            <p:ph type="dt" sz="half" idx="10"/>
          </p:nvPr>
        </p:nvSpPr>
        <p:spPr/>
        <p:txBody>
          <a:bodyPr/>
          <a:lstStyle/>
          <a:p>
            <a:fld id="{3D10B926-561F-4451-A7F7-C352B27BA3E9}" type="datetimeFigureOut">
              <a:rPr lang="zh-CN" altLang="en-US" smtClean="0"/>
              <a:t>2023/7/23</a:t>
            </a:fld>
            <a:endParaRPr lang="zh-CN" altLang="en-US"/>
          </a:p>
        </p:txBody>
      </p:sp>
      <p:sp>
        <p:nvSpPr>
          <p:cNvPr id="6" name="页脚占位符 5">
            <a:extLst>
              <a:ext uri="{FF2B5EF4-FFF2-40B4-BE49-F238E27FC236}">
                <a16:creationId xmlns:a16="http://schemas.microsoft.com/office/drawing/2014/main" id="{60C3C510-D018-493E-8B3F-B1E7D59B979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8B29DE8-D7B5-468C-BE72-1D190B5D8530}"/>
              </a:ext>
            </a:extLst>
          </p:cNvPr>
          <p:cNvSpPr>
            <a:spLocks noGrp="1"/>
          </p:cNvSpPr>
          <p:nvPr>
            <p:ph type="sldNum" sz="quarter" idx="12"/>
          </p:nvPr>
        </p:nvSpPr>
        <p:spPr/>
        <p:txBody>
          <a:bodyPr/>
          <a:lstStyle/>
          <a:p>
            <a:fld id="{829C1DCE-9D89-4CDC-9DD6-E07DC095DFF2}" type="slidenum">
              <a:rPr lang="zh-CN" altLang="en-US" smtClean="0"/>
              <a:t>‹#›</a:t>
            </a:fld>
            <a:endParaRPr lang="zh-CN" altLang="en-US"/>
          </a:p>
        </p:txBody>
      </p:sp>
    </p:spTree>
    <p:extLst>
      <p:ext uri="{BB962C8B-B14F-4D97-AF65-F5344CB8AC3E}">
        <p14:creationId xmlns:p14="http://schemas.microsoft.com/office/powerpoint/2010/main" val="584460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3CD077-5AAE-457C-B5F5-0242A2944BF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3309AEC-8B6E-4D61-985E-08D83A86C1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51AAEDC-6B57-4EE2-9BCA-BAF1D1205C3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87EFDC9-9FD9-4DD7-BA1D-3E67B7FF80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981C48E-7C8E-458F-96D0-9F7AFBAFA8F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9B5D900-FA55-4903-8549-3F7BB8BD78C4}"/>
              </a:ext>
            </a:extLst>
          </p:cNvPr>
          <p:cNvSpPr>
            <a:spLocks noGrp="1"/>
          </p:cNvSpPr>
          <p:nvPr>
            <p:ph type="dt" sz="half" idx="10"/>
          </p:nvPr>
        </p:nvSpPr>
        <p:spPr/>
        <p:txBody>
          <a:bodyPr/>
          <a:lstStyle/>
          <a:p>
            <a:fld id="{3D10B926-561F-4451-A7F7-C352B27BA3E9}" type="datetimeFigureOut">
              <a:rPr lang="zh-CN" altLang="en-US" smtClean="0"/>
              <a:t>2023/7/23</a:t>
            </a:fld>
            <a:endParaRPr lang="zh-CN" altLang="en-US"/>
          </a:p>
        </p:txBody>
      </p:sp>
      <p:sp>
        <p:nvSpPr>
          <p:cNvPr id="8" name="页脚占位符 7">
            <a:extLst>
              <a:ext uri="{FF2B5EF4-FFF2-40B4-BE49-F238E27FC236}">
                <a16:creationId xmlns:a16="http://schemas.microsoft.com/office/drawing/2014/main" id="{154D01E4-59FE-4972-AF5C-B316A0793F5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957840A-CCCB-42F6-91DC-6BF79B008F06}"/>
              </a:ext>
            </a:extLst>
          </p:cNvPr>
          <p:cNvSpPr>
            <a:spLocks noGrp="1"/>
          </p:cNvSpPr>
          <p:nvPr>
            <p:ph type="sldNum" sz="quarter" idx="12"/>
          </p:nvPr>
        </p:nvSpPr>
        <p:spPr/>
        <p:txBody>
          <a:bodyPr/>
          <a:lstStyle/>
          <a:p>
            <a:fld id="{829C1DCE-9D89-4CDC-9DD6-E07DC095DFF2}" type="slidenum">
              <a:rPr lang="zh-CN" altLang="en-US" smtClean="0"/>
              <a:t>‹#›</a:t>
            </a:fld>
            <a:endParaRPr lang="zh-CN" altLang="en-US"/>
          </a:p>
        </p:txBody>
      </p:sp>
    </p:spTree>
    <p:extLst>
      <p:ext uri="{BB962C8B-B14F-4D97-AF65-F5344CB8AC3E}">
        <p14:creationId xmlns:p14="http://schemas.microsoft.com/office/powerpoint/2010/main" val="683817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B1AA1C-D7E2-4892-AF4D-D7DDFF3597D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283A672-DFCC-4FC6-BAD8-88333CC68D5A}"/>
              </a:ext>
            </a:extLst>
          </p:cNvPr>
          <p:cNvSpPr>
            <a:spLocks noGrp="1"/>
          </p:cNvSpPr>
          <p:nvPr>
            <p:ph type="dt" sz="half" idx="10"/>
          </p:nvPr>
        </p:nvSpPr>
        <p:spPr/>
        <p:txBody>
          <a:bodyPr/>
          <a:lstStyle/>
          <a:p>
            <a:fld id="{3D10B926-561F-4451-A7F7-C352B27BA3E9}" type="datetimeFigureOut">
              <a:rPr lang="zh-CN" altLang="en-US" smtClean="0"/>
              <a:t>2023/7/23</a:t>
            </a:fld>
            <a:endParaRPr lang="zh-CN" altLang="en-US"/>
          </a:p>
        </p:txBody>
      </p:sp>
      <p:sp>
        <p:nvSpPr>
          <p:cNvPr id="4" name="页脚占位符 3">
            <a:extLst>
              <a:ext uri="{FF2B5EF4-FFF2-40B4-BE49-F238E27FC236}">
                <a16:creationId xmlns:a16="http://schemas.microsoft.com/office/drawing/2014/main" id="{9C5097EF-6DB9-4F6C-B50F-7F51C0E44FE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49DD726-0467-4EA4-B36E-F4DCC42D262F}"/>
              </a:ext>
            </a:extLst>
          </p:cNvPr>
          <p:cNvSpPr>
            <a:spLocks noGrp="1"/>
          </p:cNvSpPr>
          <p:nvPr>
            <p:ph type="sldNum" sz="quarter" idx="12"/>
          </p:nvPr>
        </p:nvSpPr>
        <p:spPr/>
        <p:txBody>
          <a:bodyPr/>
          <a:lstStyle/>
          <a:p>
            <a:fld id="{829C1DCE-9D89-4CDC-9DD6-E07DC095DFF2}" type="slidenum">
              <a:rPr lang="zh-CN" altLang="en-US" smtClean="0"/>
              <a:t>‹#›</a:t>
            </a:fld>
            <a:endParaRPr lang="zh-CN" altLang="en-US"/>
          </a:p>
        </p:txBody>
      </p:sp>
    </p:spTree>
    <p:extLst>
      <p:ext uri="{BB962C8B-B14F-4D97-AF65-F5344CB8AC3E}">
        <p14:creationId xmlns:p14="http://schemas.microsoft.com/office/powerpoint/2010/main" val="2456861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A5F3484-C84F-4EDB-B938-850C8E1D7C45}"/>
              </a:ext>
            </a:extLst>
          </p:cNvPr>
          <p:cNvSpPr>
            <a:spLocks noGrp="1"/>
          </p:cNvSpPr>
          <p:nvPr>
            <p:ph type="dt" sz="half" idx="10"/>
          </p:nvPr>
        </p:nvSpPr>
        <p:spPr/>
        <p:txBody>
          <a:bodyPr/>
          <a:lstStyle/>
          <a:p>
            <a:fld id="{3D10B926-561F-4451-A7F7-C352B27BA3E9}" type="datetimeFigureOut">
              <a:rPr lang="zh-CN" altLang="en-US" smtClean="0"/>
              <a:t>2023/7/23</a:t>
            </a:fld>
            <a:endParaRPr lang="zh-CN" altLang="en-US"/>
          </a:p>
        </p:txBody>
      </p:sp>
      <p:sp>
        <p:nvSpPr>
          <p:cNvPr id="3" name="页脚占位符 2">
            <a:extLst>
              <a:ext uri="{FF2B5EF4-FFF2-40B4-BE49-F238E27FC236}">
                <a16:creationId xmlns:a16="http://schemas.microsoft.com/office/drawing/2014/main" id="{F9807349-4AF2-498F-AAAA-8EDB87A3697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5AD3212-53FE-4B45-9137-52ECBCAEA543}"/>
              </a:ext>
            </a:extLst>
          </p:cNvPr>
          <p:cNvSpPr>
            <a:spLocks noGrp="1"/>
          </p:cNvSpPr>
          <p:nvPr>
            <p:ph type="sldNum" sz="quarter" idx="12"/>
          </p:nvPr>
        </p:nvSpPr>
        <p:spPr/>
        <p:txBody>
          <a:bodyPr/>
          <a:lstStyle/>
          <a:p>
            <a:fld id="{829C1DCE-9D89-4CDC-9DD6-E07DC095DFF2}" type="slidenum">
              <a:rPr lang="zh-CN" altLang="en-US" smtClean="0"/>
              <a:t>‹#›</a:t>
            </a:fld>
            <a:endParaRPr lang="zh-CN" altLang="en-US"/>
          </a:p>
        </p:txBody>
      </p:sp>
    </p:spTree>
    <p:extLst>
      <p:ext uri="{BB962C8B-B14F-4D97-AF65-F5344CB8AC3E}">
        <p14:creationId xmlns:p14="http://schemas.microsoft.com/office/powerpoint/2010/main" val="174746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916BEE-09F6-4DB6-9EA7-12E793A5282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E3A9CDF-82F0-41C8-9717-DC8A0AF8BD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E1F4BB6-B0CC-4C32-8D3B-A3EB68B0FA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5948B2F-5AF2-483E-8CD3-B23D2C6A81EC}"/>
              </a:ext>
            </a:extLst>
          </p:cNvPr>
          <p:cNvSpPr>
            <a:spLocks noGrp="1"/>
          </p:cNvSpPr>
          <p:nvPr>
            <p:ph type="dt" sz="half" idx="10"/>
          </p:nvPr>
        </p:nvSpPr>
        <p:spPr/>
        <p:txBody>
          <a:bodyPr/>
          <a:lstStyle/>
          <a:p>
            <a:fld id="{3D10B926-561F-4451-A7F7-C352B27BA3E9}" type="datetimeFigureOut">
              <a:rPr lang="zh-CN" altLang="en-US" smtClean="0"/>
              <a:t>2023/7/23</a:t>
            </a:fld>
            <a:endParaRPr lang="zh-CN" altLang="en-US"/>
          </a:p>
        </p:txBody>
      </p:sp>
      <p:sp>
        <p:nvSpPr>
          <p:cNvPr id="6" name="页脚占位符 5">
            <a:extLst>
              <a:ext uri="{FF2B5EF4-FFF2-40B4-BE49-F238E27FC236}">
                <a16:creationId xmlns:a16="http://schemas.microsoft.com/office/drawing/2014/main" id="{D3A52DD9-991D-46F0-877E-91AE20EA8B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065630E-EFFC-45BA-A91D-B920D1D4DAB6}"/>
              </a:ext>
            </a:extLst>
          </p:cNvPr>
          <p:cNvSpPr>
            <a:spLocks noGrp="1"/>
          </p:cNvSpPr>
          <p:nvPr>
            <p:ph type="sldNum" sz="quarter" idx="12"/>
          </p:nvPr>
        </p:nvSpPr>
        <p:spPr/>
        <p:txBody>
          <a:bodyPr/>
          <a:lstStyle/>
          <a:p>
            <a:fld id="{829C1DCE-9D89-4CDC-9DD6-E07DC095DFF2}" type="slidenum">
              <a:rPr lang="zh-CN" altLang="en-US" smtClean="0"/>
              <a:t>‹#›</a:t>
            </a:fld>
            <a:endParaRPr lang="zh-CN" altLang="en-US"/>
          </a:p>
        </p:txBody>
      </p:sp>
    </p:spTree>
    <p:extLst>
      <p:ext uri="{BB962C8B-B14F-4D97-AF65-F5344CB8AC3E}">
        <p14:creationId xmlns:p14="http://schemas.microsoft.com/office/powerpoint/2010/main" val="2132845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1231F1-A594-4C92-B533-204497635F6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F856AFC-9602-4A11-B02B-A274DDF3FB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09A29C1-4A1E-4CFC-B87D-D4A6645789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4DFB983-A364-4293-92C7-96BF23A57578}"/>
              </a:ext>
            </a:extLst>
          </p:cNvPr>
          <p:cNvSpPr>
            <a:spLocks noGrp="1"/>
          </p:cNvSpPr>
          <p:nvPr>
            <p:ph type="dt" sz="half" idx="10"/>
          </p:nvPr>
        </p:nvSpPr>
        <p:spPr/>
        <p:txBody>
          <a:bodyPr/>
          <a:lstStyle/>
          <a:p>
            <a:fld id="{3D10B926-561F-4451-A7F7-C352B27BA3E9}" type="datetimeFigureOut">
              <a:rPr lang="zh-CN" altLang="en-US" smtClean="0"/>
              <a:t>2023/7/23</a:t>
            </a:fld>
            <a:endParaRPr lang="zh-CN" altLang="en-US"/>
          </a:p>
        </p:txBody>
      </p:sp>
      <p:sp>
        <p:nvSpPr>
          <p:cNvPr id="6" name="页脚占位符 5">
            <a:extLst>
              <a:ext uri="{FF2B5EF4-FFF2-40B4-BE49-F238E27FC236}">
                <a16:creationId xmlns:a16="http://schemas.microsoft.com/office/drawing/2014/main" id="{7C6ECD4E-8607-4C4A-89E1-876EC7C2BF6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78EA991-4D61-4C1C-A5CE-965481451478}"/>
              </a:ext>
            </a:extLst>
          </p:cNvPr>
          <p:cNvSpPr>
            <a:spLocks noGrp="1"/>
          </p:cNvSpPr>
          <p:nvPr>
            <p:ph type="sldNum" sz="quarter" idx="12"/>
          </p:nvPr>
        </p:nvSpPr>
        <p:spPr/>
        <p:txBody>
          <a:bodyPr/>
          <a:lstStyle/>
          <a:p>
            <a:fld id="{829C1DCE-9D89-4CDC-9DD6-E07DC095DFF2}" type="slidenum">
              <a:rPr lang="zh-CN" altLang="en-US" smtClean="0"/>
              <a:t>‹#›</a:t>
            </a:fld>
            <a:endParaRPr lang="zh-CN" altLang="en-US"/>
          </a:p>
        </p:txBody>
      </p:sp>
    </p:spTree>
    <p:extLst>
      <p:ext uri="{BB962C8B-B14F-4D97-AF65-F5344CB8AC3E}">
        <p14:creationId xmlns:p14="http://schemas.microsoft.com/office/powerpoint/2010/main" val="208513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D44BCE1-23FF-40B7-892F-754EBD023D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8CAB3AE-0CCA-47D7-A1E8-99FB572F64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631935-FCC5-41DA-9A49-B16A8B9BF5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10B926-561F-4451-A7F7-C352B27BA3E9}" type="datetimeFigureOut">
              <a:rPr lang="zh-CN" altLang="en-US" smtClean="0"/>
              <a:t>2023/7/23</a:t>
            </a:fld>
            <a:endParaRPr lang="zh-CN" altLang="en-US"/>
          </a:p>
        </p:txBody>
      </p:sp>
      <p:sp>
        <p:nvSpPr>
          <p:cNvPr id="5" name="页脚占位符 4">
            <a:extLst>
              <a:ext uri="{FF2B5EF4-FFF2-40B4-BE49-F238E27FC236}">
                <a16:creationId xmlns:a16="http://schemas.microsoft.com/office/drawing/2014/main" id="{6EED1CA7-E432-449E-9B0D-C345AB1312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673CC18-5A3D-4268-AB77-5869374DAF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9C1DCE-9D89-4CDC-9DD6-E07DC095DFF2}" type="slidenum">
              <a:rPr lang="zh-CN" altLang="en-US" smtClean="0"/>
              <a:t>‹#›</a:t>
            </a:fld>
            <a:endParaRPr lang="zh-CN" altLang="en-US"/>
          </a:p>
        </p:txBody>
      </p:sp>
    </p:spTree>
    <p:extLst>
      <p:ext uri="{BB962C8B-B14F-4D97-AF65-F5344CB8AC3E}">
        <p14:creationId xmlns:p14="http://schemas.microsoft.com/office/powerpoint/2010/main" val="3290334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 空心 3">
            <a:extLst>
              <a:ext uri="{FF2B5EF4-FFF2-40B4-BE49-F238E27FC236}">
                <a16:creationId xmlns:a16="http://schemas.microsoft.com/office/drawing/2014/main" id="{98C1BD10-1F84-0290-4EBA-480A99432B90}"/>
              </a:ext>
            </a:extLst>
          </p:cNvPr>
          <p:cNvSpPr/>
          <p:nvPr/>
        </p:nvSpPr>
        <p:spPr>
          <a:xfrm>
            <a:off x="-528320" y="-603885"/>
            <a:ext cx="1363345" cy="1363345"/>
          </a:xfrm>
          <a:prstGeom prst="donut">
            <a:avLst>
              <a:gd name="adj" fmla="val 23463"/>
            </a:avLst>
          </a:prstGeom>
          <a:gradFill>
            <a:gsLst>
              <a:gs pos="0">
                <a:srgbClr val="A7F3F2"/>
              </a:gs>
              <a:gs pos="78000">
                <a:srgbClr val="196AE5"/>
              </a:gs>
            </a:gsLst>
            <a:lin ang="96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6" name="直接连接符 5">
            <a:extLst>
              <a:ext uri="{FF2B5EF4-FFF2-40B4-BE49-F238E27FC236}">
                <a16:creationId xmlns:a16="http://schemas.microsoft.com/office/drawing/2014/main" id="{4E8AC203-1A27-76AF-8FBE-18CC3112B9E7}"/>
              </a:ext>
            </a:extLst>
          </p:cNvPr>
          <p:cNvCxnSpPr/>
          <p:nvPr/>
        </p:nvCxnSpPr>
        <p:spPr>
          <a:xfrm flipH="1">
            <a:off x="927575" y="620971"/>
            <a:ext cx="1093597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65CD78BA-D278-D1FE-2531-772B04032929}"/>
              </a:ext>
            </a:extLst>
          </p:cNvPr>
          <p:cNvSpPr txBox="1"/>
          <p:nvPr/>
        </p:nvSpPr>
        <p:spPr>
          <a:xfrm>
            <a:off x="927575" y="77787"/>
            <a:ext cx="4371100" cy="499624"/>
          </a:xfrm>
          <a:prstGeom prst="rect">
            <a:avLst/>
          </a:prstGeom>
          <a:noFill/>
        </p:spPr>
        <p:txBody>
          <a:bodyPr wrap="square" rtlCol="0">
            <a:spAutoFit/>
          </a:bodyPr>
          <a:lstStyle/>
          <a:p>
            <a:pPr>
              <a:lnSpc>
                <a:spcPct val="150000"/>
              </a:lnSpc>
            </a:pPr>
            <a:r>
              <a:rPr lang="zh-CN" altLang="en-US" sz="2000" b="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控制模块</a:t>
            </a:r>
            <a:r>
              <a:rPr lang="en-US" altLang="zh-CN" sz="2000" b="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Prompt</a:t>
            </a:r>
            <a:r>
              <a:rPr lang="zh-CN" altLang="en-US" sz="20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设计方案</a:t>
            </a:r>
            <a:endParaRPr lang="en-US" altLang="zh-CN" sz="20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8" name="图形 7">
            <a:extLst>
              <a:ext uri="{FF2B5EF4-FFF2-40B4-BE49-F238E27FC236}">
                <a16:creationId xmlns:a16="http://schemas.microsoft.com/office/drawing/2014/main" id="{7F50E88F-6F15-EBA4-E696-F4A0DE25C1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58082" y="146541"/>
            <a:ext cx="2592288" cy="443292"/>
          </a:xfrm>
          <a:prstGeom prst="rect">
            <a:avLst/>
          </a:prstGeom>
        </p:spPr>
      </p:pic>
      <p:sp>
        <p:nvSpPr>
          <p:cNvPr id="2" name="文本框 1">
            <a:extLst>
              <a:ext uri="{FF2B5EF4-FFF2-40B4-BE49-F238E27FC236}">
                <a16:creationId xmlns:a16="http://schemas.microsoft.com/office/drawing/2014/main" id="{C32173F2-9BCB-C6EE-9D55-3D058062F709}"/>
              </a:ext>
            </a:extLst>
          </p:cNvPr>
          <p:cNvSpPr txBox="1"/>
          <p:nvPr/>
        </p:nvSpPr>
        <p:spPr>
          <a:xfrm>
            <a:off x="4363031" y="4273498"/>
            <a:ext cx="11186136" cy="499624"/>
          </a:xfrm>
          <a:prstGeom prst="rect">
            <a:avLst/>
          </a:prstGeom>
          <a:noFill/>
        </p:spPr>
        <p:txBody>
          <a:bodyPr wrap="square">
            <a:spAutoFit/>
          </a:bodyPr>
          <a:lstStyle/>
          <a:p>
            <a:pPr marL="285750" indent="-285750">
              <a:lnSpc>
                <a:spcPct val="150000"/>
              </a:lnSpc>
              <a:buFont typeface="Wingdings" panose="05000000000000000000" pitchFamily="2" charset="2"/>
              <a:buChar char="u"/>
            </a:pPr>
            <a:r>
              <a:rPr lang="zh-CN" altLang="en-US" sz="2000" b="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整体思路</a:t>
            </a:r>
            <a:endParaRPr lang="en-US" altLang="zh-CN" sz="20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3" name="图片 12">
            <a:extLst>
              <a:ext uri="{FF2B5EF4-FFF2-40B4-BE49-F238E27FC236}">
                <a16:creationId xmlns:a16="http://schemas.microsoft.com/office/drawing/2014/main" id="{2BCC7364-A8A8-4011-A74F-64F7D4895279}"/>
              </a:ext>
            </a:extLst>
          </p:cNvPr>
          <p:cNvPicPr>
            <a:picLocks noChangeAspect="1"/>
          </p:cNvPicPr>
          <p:nvPr/>
        </p:nvPicPr>
        <p:blipFill>
          <a:blip r:embed="rId5"/>
          <a:stretch>
            <a:fillRect/>
          </a:stretch>
        </p:blipFill>
        <p:spPr>
          <a:xfrm>
            <a:off x="802491" y="1697363"/>
            <a:ext cx="7121081" cy="4685411"/>
          </a:xfrm>
          <a:prstGeom prst="rect">
            <a:avLst/>
          </a:prstGeom>
        </p:spPr>
      </p:pic>
      <p:grpSp>
        <p:nvGrpSpPr>
          <p:cNvPr id="21" name="组合 20">
            <a:extLst>
              <a:ext uri="{FF2B5EF4-FFF2-40B4-BE49-F238E27FC236}">
                <a16:creationId xmlns:a16="http://schemas.microsoft.com/office/drawing/2014/main" id="{F26263B3-D84F-4845-8F4F-1330B50E9961}"/>
              </a:ext>
            </a:extLst>
          </p:cNvPr>
          <p:cNvGrpSpPr/>
          <p:nvPr/>
        </p:nvGrpSpPr>
        <p:grpSpPr>
          <a:xfrm>
            <a:off x="9258082" y="2455592"/>
            <a:ext cx="2131427" cy="2933883"/>
            <a:chOff x="9258081" y="1783418"/>
            <a:chExt cx="2131427" cy="2933883"/>
          </a:xfrm>
        </p:grpSpPr>
        <p:sp>
          <p:nvSpPr>
            <p:cNvPr id="16" name="矩形 15">
              <a:extLst>
                <a:ext uri="{FF2B5EF4-FFF2-40B4-BE49-F238E27FC236}">
                  <a16:creationId xmlns:a16="http://schemas.microsoft.com/office/drawing/2014/main" id="{AD8E4A67-DD89-413F-B501-6FB461EBAD55}"/>
                </a:ext>
              </a:extLst>
            </p:cNvPr>
            <p:cNvSpPr/>
            <p:nvPr/>
          </p:nvSpPr>
          <p:spPr>
            <a:xfrm>
              <a:off x="9258081" y="1783418"/>
              <a:ext cx="2131427" cy="7145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kern="100">
                  <a:latin typeface="微软雅黑" panose="020B0503020204020204" pitchFamily="34" charset="-122"/>
                  <a:ea typeface="微软雅黑" panose="020B0503020204020204" pitchFamily="34" charset="-122"/>
                  <a:cs typeface="Times New Roman" panose="02020603050405020304" pitchFamily="18" charset="0"/>
                </a:rPr>
                <a:t>控制模块</a:t>
              </a:r>
              <a:r>
                <a:rPr lang="en-US" altLang="zh-CN" kern="100">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kern="100">
                  <a:latin typeface="微软雅黑" panose="020B0503020204020204" pitchFamily="34" charset="-122"/>
                  <a:ea typeface="微软雅黑" panose="020B0503020204020204" pitchFamily="34" charset="-122"/>
                  <a:cs typeface="Times New Roman" panose="02020603050405020304" pitchFamily="18" charset="0"/>
                </a:rPr>
                <a:t>规划</a:t>
              </a:r>
              <a:endParaRPr lang="en-US" altLang="zh-CN" kern="1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矩形 16">
              <a:extLst>
                <a:ext uri="{FF2B5EF4-FFF2-40B4-BE49-F238E27FC236}">
                  <a16:creationId xmlns:a16="http://schemas.microsoft.com/office/drawing/2014/main" id="{F19E920B-F8E6-40F3-8861-C945BCF71D81}"/>
                </a:ext>
              </a:extLst>
            </p:cNvPr>
            <p:cNvSpPr/>
            <p:nvPr/>
          </p:nvSpPr>
          <p:spPr>
            <a:xfrm>
              <a:off x="9258081" y="2893077"/>
              <a:ext cx="2131427" cy="7145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kern="100">
                  <a:latin typeface="微软雅黑" panose="020B0503020204020204" pitchFamily="34" charset="-122"/>
                  <a:ea typeface="微软雅黑" panose="020B0503020204020204" pitchFamily="34" charset="-122"/>
                  <a:cs typeface="Times New Roman" panose="02020603050405020304" pitchFamily="18" charset="0"/>
                </a:rPr>
                <a:t>控制模块状态逻辑</a:t>
              </a:r>
              <a:endParaRPr lang="en-US" altLang="zh-CN" kern="1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矩形 17">
              <a:extLst>
                <a:ext uri="{FF2B5EF4-FFF2-40B4-BE49-F238E27FC236}">
                  <a16:creationId xmlns:a16="http://schemas.microsoft.com/office/drawing/2014/main" id="{E70C48A2-793E-4F41-9C3A-FACCDF5FF28A}"/>
                </a:ext>
              </a:extLst>
            </p:cNvPr>
            <p:cNvSpPr/>
            <p:nvPr/>
          </p:nvSpPr>
          <p:spPr>
            <a:xfrm>
              <a:off x="9258081" y="4002737"/>
              <a:ext cx="2131427" cy="7145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kern="100">
                  <a:latin typeface="微软雅黑" panose="020B0503020204020204" pitchFamily="34" charset="-122"/>
                  <a:ea typeface="微软雅黑" panose="020B0503020204020204" pitchFamily="34" charset="-122"/>
                  <a:cs typeface="Times New Roman" panose="02020603050405020304" pitchFamily="18" charset="0"/>
                </a:rPr>
                <a:t>控制模块输出逻辑</a:t>
              </a:r>
              <a:endParaRPr lang="en-US" altLang="zh-CN" kern="1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箭头: 下 18">
              <a:extLst>
                <a:ext uri="{FF2B5EF4-FFF2-40B4-BE49-F238E27FC236}">
                  <a16:creationId xmlns:a16="http://schemas.microsoft.com/office/drawing/2014/main" id="{ED9CCF6D-2765-4232-A59E-F86B32CFA721}"/>
                </a:ext>
              </a:extLst>
            </p:cNvPr>
            <p:cNvSpPr/>
            <p:nvPr/>
          </p:nvSpPr>
          <p:spPr>
            <a:xfrm>
              <a:off x="10111320" y="2497982"/>
              <a:ext cx="424948" cy="395096"/>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0" name="箭头: 下 19">
              <a:extLst>
                <a:ext uri="{FF2B5EF4-FFF2-40B4-BE49-F238E27FC236}">
                  <a16:creationId xmlns:a16="http://schemas.microsoft.com/office/drawing/2014/main" id="{FE8FCBE1-BF6C-4F6E-B586-4D8DAA6EE1A6}"/>
                </a:ext>
              </a:extLst>
            </p:cNvPr>
            <p:cNvSpPr/>
            <p:nvPr/>
          </p:nvSpPr>
          <p:spPr>
            <a:xfrm>
              <a:off x="10111320" y="3607640"/>
              <a:ext cx="424948" cy="395096"/>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
        <p:nvSpPr>
          <p:cNvPr id="22" name="文本框 21">
            <a:extLst>
              <a:ext uri="{FF2B5EF4-FFF2-40B4-BE49-F238E27FC236}">
                <a16:creationId xmlns:a16="http://schemas.microsoft.com/office/drawing/2014/main" id="{CC1E48BA-6B66-4CC4-92CC-4026E5DE688B}"/>
              </a:ext>
            </a:extLst>
          </p:cNvPr>
          <p:cNvSpPr txBox="1"/>
          <p:nvPr/>
        </p:nvSpPr>
        <p:spPr>
          <a:xfrm>
            <a:off x="802492" y="1051869"/>
            <a:ext cx="1855929" cy="499624"/>
          </a:xfrm>
          <a:prstGeom prst="rect">
            <a:avLst/>
          </a:prstGeom>
          <a:noFill/>
        </p:spPr>
        <p:txBody>
          <a:bodyPr wrap="square">
            <a:spAutoFit/>
          </a:bodyPr>
          <a:lstStyle/>
          <a:p>
            <a:pPr marL="285750" indent="-285750">
              <a:lnSpc>
                <a:spcPct val="150000"/>
              </a:lnSpc>
              <a:buFont typeface="Wingdings" panose="05000000000000000000" pitchFamily="2" charset="2"/>
              <a:buChar char="u"/>
            </a:pPr>
            <a:r>
              <a:rPr lang="zh-CN" altLang="en-US" sz="2000" b="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整体思路</a:t>
            </a:r>
            <a:endParaRPr lang="en-US" altLang="zh-CN" sz="20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3" name="矩形 22">
            <a:extLst>
              <a:ext uri="{FF2B5EF4-FFF2-40B4-BE49-F238E27FC236}">
                <a16:creationId xmlns:a16="http://schemas.microsoft.com/office/drawing/2014/main" id="{8B6B6F62-5565-475C-B9C3-B6E03FC8EDAC}"/>
              </a:ext>
            </a:extLst>
          </p:cNvPr>
          <p:cNvSpPr/>
          <p:nvPr/>
        </p:nvSpPr>
        <p:spPr>
          <a:xfrm>
            <a:off x="690342" y="2973314"/>
            <a:ext cx="7297033" cy="455681"/>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B4F8297C-A1EC-419C-A935-AA94099D7EBE}"/>
              </a:ext>
            </a:extLst>
          </p:cNvPr>
          <p:cNvSpPr/>
          <p:nvPr/>
        </p:nvSpPr>
        <p:spPr>
          <a:xfrm>
            <a:off x="690341" y="3627322"/>
            <a:ext cx="7297033" cy="182871"/>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42E1C9EA-0109-4D09-BA20-4799B3D92AF5}"/>
              </a:ext>
            </a:extLst>
          </p:cNvPr>
          <p:cNvSpPr/>
          <p:nvPr/>
        </p:nvSpPr>
        <p:spPr>
          <a:xfrm>
            <a:off x="690340" y="4849322"/>
            <a:ext cx="7297033" cy="182871"/>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4C6C698F-0406-4D53-9DD2-D25A470D6A0A}"/>
              </a:ext>
            </a:extLst>
          </p:cNvPr>
          <p:cNvSpPr/>
          <p:nvPr/>
        </p:nvSpPr>
        <p:spPr>
          <a:xfrm>
            <a:off x="690339" y="4437487"/>
            <a:ext cx="7297033" cy="182871"/>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197049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 空心 3">
            <a:extLst>
              <a:ext uri="{FF2B5EF4-FFF2-40B4-BE49-F238E27FC236}">
                <a16:creationId xmlns:a16="http://schemas.microsoft.com/office/drawing/2014/main" id="{98C1BD10-1F84-0290-4EBA-480A99432B90}"/>
              </a:ext>
            </a:extLst>
          </p:cNvPr>
          <p:cNvSpPr/>
          <p:nvPr/>
        </p:nvSpPr>
        <p:spPr>
          <a:xfrm>
            <a:off x="-528320" y="-603885"/>
            <a:ext cx="1363345" cy="1363345"/>
          </a:xfrm>
          <a:prstGeom prst="donut">
            <a:avLst>
              <a:gd name="adj" fmla="val 23463"/>
            </a:avLst>
          </a:prstGeom>
          <a:gradFill>
            <a:gsLst>
              <a:gs pos="0">
                <a:srgbClr val="A7F3F2"/>
              </a:gs>
              <a:gs pos="78000">
                <a:srgbClr val="196AE5"/>
              </a:gs>
            </a:gsLst>
            <a:lin ang="96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6" name="直接连接符 5">
            <a:extLst>
              <a:ext uri="{FF2B5EF4-FFF2-40B4-BE49-F238E27FC236}">
                <a16:creationId xmlns:a16="http://schemas.microsoft.com/office/drawing/2014/main" id="{4E8AC203-1A27-76AF-8FBE-18CC3112B9E7}"/>
              </a:ext>
            </a:extLst>
          </p:cNvPr>
          <p:cNvCxnSpPr/>
          <p:nvPr/>
        </p:nvCxnSpPr>
        <p:spPr>
          <a:xfrm flipH="1">
            <a:off x="927575" y="620971"/>
            <a:ext cx="1093597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65CD78BA-D278-D1FE-2531-772B04032929}"/>
              </a:ext>
            </a:extLst>
          </p:cNvPr>
          <p:cNvSpPr txBox="1"/>
          <p:nvPr/>
        </p:nvSpPr>
        <p:spPr>
          <a:xfrm>
            <a:off x="927575" y="77787"/>
            <a:ext cx="4371100" cy="499624"/>
          </a:xfrm>
          <a:prstGeom prst="rect">
            <a:avLst/>
          </a:prstGeom>
          <a:noFill/>
        </p:spPr>
        <p:txBody>
          <a:bodyPr wrap="square" rtlCol="0">
            <a:spAutoFit/>
          </a:bodyPr>
          <a:lstStyle/>
          <a:p>
            <a:pPr>
              <a:lnSpc>
                <a:spcPct val="150000"/>
              </a:lnSpc>
            </a:pPr>
            <a:r>
              <a:rPr lang="zh-CN" altLang="en-US" sz="2000" b="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控制模块</a:t>
            </a:r>
            <a:r>
              <a:rPr lang="en-US" altLang="zh-CN" sz="2000" b="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Prompt</a:t>
            </a:r>
            <a:r>
              <a:rPr lang="zh-CN" altLang="en-US" sz="20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设计方案</a:t>
            </a:r>
            <a:endParaRPr lang="en-US" altLang="zh-CN" sz="20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8" name="图形 7">
            <a:extLst>
              <a:ext uri="{FF2B5EF4-FFF2-40B4-BE49-F238E27FC236}">
                <a16:creationId xmlns:a16="http://schemas.microsoft.com/office/drawing/2014/main" id="{7F50E88F-6F15-EBA4-E696-F4A0DE25C1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58082" y="146541"/>
            <a:ext cx="2592288" cy="443292"/>
          </a:xfrm>
          <a:prstGeom prst="rect">
            <a:avLst/>
          </a:prstGeom>
        </p:spPr>
      </p:pic>
      <p:sp>
        <p:nvSpPr>
          <p:cNvPr id="22" name="文本框 21">
            <a:extLst>
              <a:ext uri="{FF2B5EF4-FFF2-40B4-BE49-F238E27FC236}">
                <a16:creationId xmlns:a16="http://schemas.microsoft.com/office/drawing/2014/main" id="{CC1E48BA-6B66-4CC4-92CC-4026E5DE688B}"/>
              </a:ext>
            </a:extLst>
          </p:cNvPr>
          <p:cNvSpPr txBox="1"/>
          <p:nvPr/>
        </p:nvSpPr>
        <p:spPr>
          <a:xfrm>
            <a:off x="802492" y="1051869"/>
            <a:ext cx="3315798" cy="499624"/>
          </a:xfrm>
          <a:prstGeom prst="rect">
            <a:avLst/>
          </a:prstGeom>
          <a:noFill/>
        </p:spPr>
        <p:txBody>
          <a:bodyPr wrap="square">
            <a:spAutoFit/>
          </a:bodyPr>
          <a:lstStyle/>
          <a:p>
            <a:pPr marL="285750" indent="-285750">
              <a:lnSpc>
                <a:spcPct val="150000"/>
              </a:lnSpc>
              <a:buFont typeface="Wingdings" panose="05000000000000000000" pitchFamily="2" charset="2"/>
              <a:buChar char="u"/>
            </a:pPr>
            <a:r>
              <a:rPr lang="zh-CN" altLang="en-US" sz="2000" b="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线程衔接与初始任务给出</a:t>
            </a:r>
            <a:endParaRPr lang="en-US" altLang="zh-CN" sz="20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文本框 27">
            <a:extLst>
              <a:ext uri="{FF2B5EF4-FFF2-40B4-BE49-F238E27FC236}">
                <a16:creationId xmlns:a16="http://schemas.microsoft.com/office/drawing/2014/main" id="{0F6C96CA-BA87-4D7C-9BAB-BE8D16D578D3}"/>
              </a:ext>
            </a:extLst>
          </p:cNvPr>
          <p:cNvSpPr txBox="1"/>
          <p:nvPr/>
        </p:nvSpPr>
        <p:spPr>
          <a:xfrm>
            <a:off x="835025" y="4657363"/>
            <a:ext cx="6359548" cy="1754326"/>
          </a:xfrm>
          <a:prstGeom prst="rect">
            <a:avLst/>
          </a:prstGeom>
          <a:noFill/>
        </p:spPr>
        <p:txBody>
          <a:bodyPr wrap="square">
            <a:spAutoFit/>
          </a:bodyPr>
          <a:lstStyle/>
          <a:p>
            <a:r>
              <a:rPr lang="en-US" altLang="zh-CN" b="1">
                <a:solidFill>
                  <a:srgbClr val="800000"/>
                </a:solidFill>
                <a:effectLst/>
                <a:latin typeface="Consolas" panose="020B0609020204030204" pitchFamily="49" charset="0"/>
              </a:rPr>
              <a:t>## Task:</a:t>
            </a:r>
            <a:endParaRPr lang="en-US" altLang="zh-CN" b="0">
              <a:solidFill>
                <a:srgbClr val="000000"/>
              </a:solidFill>
              <a:effectLst/>
              <a:latin typeface="Consolas" panose="020B0609020204030204" pitchFamily="49" charset="0"/>
            </a:endParaRPr>
          </a:p>
          <a:p>
            <a:br>
              <a:rPr lang="en-US" altLang="zh-CN" b="0">
                <a:solidFill>
                  <a:srgbClr val="000000"/>
                </a:solidFill>
                <a:effectLst/>
                <a:latin typeface="Consolas" panose="020B0609020204030204" pitchFamily="49" charset="0"/>
              </a:rPr>
            </a:br>
            <a:r>
              <a:rPr lang="en-US" altLang="zh-CN" b="0">
                <a:solidFill>
                  <a:srgbClr val="000000"/>
                </a:solidFill>
                <a:effectLst/>
                <a:latin typeface="Consolas" panose="020B0609020204030204" pitchFamily="49" charset="0"/>
              </a:rPr>
              <a:t>Can you process the above specification and list each register and in terms of hardware components (e.g. PC, ALU etc), list possible component sources and destinations?</a:t>
            </a:r>
          </a:p>
        </p:txBody>
      </p:sp>
      <p:sp>
        <p:nvSpPr>
          <p:cNvPr id="29" name="文本框 28">
            <a:extLst>
              <a:ext uri="{FF2B5EF4-FFF2-40B4-BE49-F238E27FC236}">
                <a16:creationId xmlns:a16="http://schemas.microsoft.com/office/drawing/2014/main" id="{5946F6A9-8AD2-49F4-9B7C-2851B4A30DFF}"/>
              </a:ext>
            </a:extLst>
          </p:cNvPr>
          <p:cNvSpPr txBox="1"/>
          <p:nvPr/>
        </p:nvSpPr>
        <p:spPr>
          <a:xfrm>
            <a:off x="785945" y="1841285"/>
            <a:ext cx="11186136" cy="369332"/>
          </a:xfrm>
          <a:prstGeom prst="rect">
            <a:avLst/>
          </a:prstGeom>
          <a:noFill/>
        </p:spPr>
        <p:txBody>
          <a:bodyPr wrap="square">
            <a:spAutoFit/>
          </a:bodyPr>
          <a:lstStyle/>
          <a:p>
            <a:pPr marL="285750" indent="-285750" algn="just">
              <a:buFont typeface="Arial" panose="020B0604020202020204" pitchFamily="34" charset="0"/>
              <a:buChar char="•"/>
            </a:pPr>
            <a:r>
              <a:rPr lang="zh-CN" altLang="en-US" kern="100">
                <a:latin typeface="微软雅黑" panose="020B0503020204020204" pitchFamily="34" charset="-122"/>
                <a:ea typeface="微软雅黑" panose="020B0503020204020204" pitchFamily="34" charset="-122"/>
                <a:cs typeface="Times New Roman" panose="02020603050405020304" pitchFamily="18" charset="0"/>
              </a:rPr>
              <a:t>线程衔接</a:t>
            </a: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0" name="文本框 29">
            <a:extLst>
              <a:ext uri="{FF2B5EF4-FFF2-40B4-BE49-F238E27FC236}">
                <a16:creationId xmlns:a16="http://schemas.microsoft.com/office/drawing/2014/main" id="{FC566EA0-1A21-4D69-BE26-57422A0785D1}"/>
              </a:ext>
            </a:extLst>
          </p:cNvPr>
          <p:cNvSpPr txBox="1"/>
          <p:nvPr/>
        </p:nvSpPr>
        <p:spPr>
          <a:xfrm>
            <a:off x="835025" y="2287320"/>
            <a:ext cx="6359548" cy="1754326"/>
          </a:xfrm>
          <a:prstGeom prst="rect">
            <a:avLst/>
          </a:prstGeom>
          <a:noFill/>
        </p:spPr>
        <p:txBody>
          <a:bodyPr wrap="square">
            <a:spAutoFit/>
          </a:bodyPr>
          <a:lstStyle/>
          <a:p>
            <a:r>
              <a:rPr lang="en-US" altLang="zh-CN" b="1">
                <a:solidFill>
                  <a:srgbClr val="800000"/>
                </a:solidFill>
                <a:effectLst/>
                <a:latin typeface="Consolas" panose="020B0609020204030204" pitchFamily="49" charset="0"/>
              </a:rPr>
              <a:t>## The ISA</a:t>
            </a:r>
            <a:endParaRPr lang="en-US" altLang="zh-CN" b="0">
              <a:solidFill>
                <a:srgbClr val="000000"/>
              </a:solidFill>
              <a:effectLst/>
              <a:latin typeface="Consolas" panose="020B0609020204030204" pitchFamily="49" charset="0"/>
            </a:endParaRPr>
          </a:p>
          <a:p>
            <a:br>
              <a:rPr lang="en-US" altLang="zh-CN" b="0">
                <a:solidFill>
                  <a:srgbClr val="000000"/>
                </a:solidFill>
                <a:effectLst/>
                <a:latin typeface="Consolas" panose="020B0609020204030204" pitchFamily="49" charset="0"/>
              </a:rPr>
            </a:br>
            <a:r>
              <a:rPr lang="en-US" altLang="zh-CN" b="1">
                <a:solidFill>
                  <a:srgbClr val="000080"/>
                </a:solidFill>
                <a:effectLst/>
                <a:latin typeface="Consolas" panose="020B0609020204030204" pitchFamily="49" charset="0"/>
              </a:rPr>
              <a:t>**Immediate Data Manipulation Instructions**</a:t>
            </a:r>
            <a:endParaRPr lang="en-US" altLang="zh-CN" b="0">
              <a:solidFill>
                <a:srgbClr val="000000"/>
              </a:solidFill>
              <a:effectLst/>
              <a:latin typeface="Consolas" panose="020B0609020204030204" pitchFamily="49" charset="0"/>
            </a:endParaRPr>
          </a:p>
          <a:p>
            <a:br>
              <a:rPr lang="en-US" altLang="zh-CN" b="0">
                <a:solidFill>
                  <a:srgbClr val="000000"/>
                </a:solidFill>
                <a:effectLst/>
                <a:latin typeface="Consolas" panose="020B0609020204030204" pitchFamily="49" charset="0"/>
              </a:rPr>
            </a:br>
            <a:r>
              <a:rPr lang="en-US" altLang="zh-CN" b="0">
                <a:solidFill>
                  <a:srgbClr val="000000"/>
                </a:solidFill>
                <a:effectLst/>
                <a:latin typeface="Consolas" panose="020B0609020204030204" pitchFamily="49" charset="0"/>
              </a:rPr>
              <a:t>| Instruction | Description | Opcode (4 bits) | Immediate (4 bits) | Register Effects |</a:t>
            </a:r>
          </a:p>
        </p:txBody>
      </p:sp>
      <p:sp>
        <p:nvSpPr>
          <p:cNvPr id="31" name="文本框 30">
            <a:extLst>
              <a:ext uri="{FF2B5EF4-FFF2-40B4-BE49-F238E27FC236}">
                <a16:creationId xmlns:a16="http://schemas.microsoft.com/office/drawing/2014/main" id="{49B6641D-AB19-4E16-8163-B9AB03BACD53}"/>
              </a:ext>
            </a:extLst>
          </p:cNvPr>
          <p:cNvSpPr txBox="1"/>
          <p:nvPr/>
        </p:nvSpPr>
        <p:spPr>
          <a:xfrm>
            <a:off x="835025" y="4180924"/>
            <a:ext cx="11186136" cy="369332"/>
          </a:xfrm>
          <a:prstGeom prst="rect">
            <a:avLst/>
          </a:prstGeom>
          <a:noFill/>
        </p:spPr>
        <p:txBody>
          <a:bodyPr wrap="square">
            <a:spAutoFit/>
          </a:bodyPr>
          <a:lstStyle/>
          <a:p>
            <a:pPr marL="285750" indent="-285750" algn="just">
              <a:buFont typeface="Arial" panose="020B0604020202020204" pitchFamily="34" charset="0"/>
              <a:buChar char="•"/>
            </a:pPr>
            <a:r>
              <a:rPr lang="zh-CN" altLang="en-US" kern="100">
                <a:latin typeface="微软雅黑" panose="020B0503020204020204" pitchFamily="34" charset="-122"/>
                <a:ea typeface="微软雅黑" panose="020B0503020204020204" pitchFamily="34" charset="-122"/>
                <a:cs typeface="Times New Roman" panose="02020603050405020304" pitchFamily="18" charset="0"/>
              </a:rPr>
              <a:t>初始任务</a:t>
            </a: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697769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 空心 3">
            <a:extLst>
              <a:ext uri="{FF2B5EF4-FFF2-40B4-BE49-F238E27FC236}">
                <a16:creationId xmlns:a16="http://schemas.microsoft.com/office/drawing/2014/main" id="{98C1BD10-1F84-0290-4EBA-480A99432B90}"/>
              </a:ext>
            </a:extLst>
          </p:cNvPr>
          <p:cNvSpPr/>
          <p:nvPr/>
        </p:nvSpPr>
        <p:spPr>
          <a:xfrm>
            <a:off x="-528320" y="-603885"/>
            <a:ext cx="1363345" cy="1363345"/>
          </a:xfrm>
          <a:prstGeom prst="donut">
            <a:avLst>
              <a:gd name="adj" fmla="val 23463"/>
            </a:avLst>
          </a:prstGeom>
          <a:gradFill>
            <a:gsLst>
              <a:gs pos="0">
                <a:srgbClr val="A7F3F2"/>
              </a:gs>
              <a:gs pos="78000">
                <a:srgbClr val="196AE5"/>
              </a:gs>
            </a:gsLst>
            <a:lin ang="96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6" name="直接连接符 5">
            <a:extLst>
              <a:ext uri="{FF2B5EF4-FFF2-40B4-BE49-F238E27FC236}">
                <a16:creationId xmlns:a16="http://schemas.microsoft.com/office/drawing/2014/main" id="{4E8AC203-1A27-76AF-8FBE-18CC3112B9E7}"/>
              </a:ext>
            </a:extLst>
          </p:cNvPr>
          <p:cNvCxnSpPr/>
          <p:nvPr/>
        </p:nvCxnSpPr>
        <p:spPr>
          <a:xfrm flipH="1">
            <a:off x="927575" y="620971"/>
            <a:ext cx="1093597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65CD78BA-D278-D1FE-2531-772B04032929}"/>
              </a:ext>
            </a:extLst>
          </p:cNvPr>
          <p:cNvSpPr txBox="1"/>
          <p:nvPr/>
        </p:nvSpPr>
        <p:spPr>
          <a:xfrm>
            <a:off x="927575" y="77787"/>
            <a:ext cx="4371100" cy="499624"/>
          </a:xfrm>
          <a:prstGeom prst="rect">
            <a:avLst/>
          </a:prstGeom>
          <a:noFill/>
        </p:spPr>
        <p:txBody>
          <a:bodyPr wrap="square" rtlCol="0">
            <a:spAutoFit/>
          </a:bodyPr>
          <a:lstStyle/>
          <a:p>
            <a:pPr>
              <a:lnSpc>
                <a:spcPct val="150000"/>
              </a:lnSpc>
            </a:pPr>
            <a:r>
              <a:rPr lang="zh-CN" altLang="en-US" sz="2000" b="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控制模块</a:t>
            </a:r>
            <a:r>
              <a:rPr lang="en-US" altLang="zh-CN" sz="2000" b="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Prompt</a:t>
            </a:r>
            <a:r>
              <a:rPr lang="zh-CN" altLang="en-US" sz="20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设计方案</a:t>
            </a:r>
            <a:endParaRPr lang="en-US" altLang="zh-CN" sz="20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8" name="图形 7">
            <a:extLst>
              <a:ext uri="{FF2B5EF4-FFF2-40B4-BE49-F238E27FC236}">
                <a16:creationId xmlns:a16="http://schemas.microsoft.com/office/drawing/2014/main" id="{7F50E88F-6F15-EBA4-E696-F4A0DE25C1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58082" y="146541"/>
            <a:ext cx="2592288" cy="443292"/>
          </a:xfrm>
          <a:prstGeom prst="rect">
            <a:avLst/>
          </a:prstGeom>
        </p:spPr>
      </p:pic>
      <p:sp>
        <p:nvSpPr>
          <p:cNvPr id="22" name="文本框 21">
            <a:extLst>
              <a:ext uri="{FF2B5EF4-FFF2-40B4-BE49-F238E27FC236}">
                <a16:creationId xmlns:a16="http://schemas.microsoft.com/office/drawing/2014/main" id="{CC1E48BA-6B66-4CC4-92CC-4026E5DE688B}"/>
              </a:ext>
            </a:extLst>
          </p:cNvPr>
          <p:cNvSpPr txBox="1"/>
          <p:nvPr/>
        </p:nvSpPr>
        <p:spPr>
          <a:xfrm>
            <a:off x="802492" y="1051869"/>
            <a:ext cx="3315798" cy="499624"/>
          </a:xfrm>
          <a:prstGeom prst="rect">
            <a:avLst/>
          </a:prstGeom>
          <a:noFill/>
        </p:spPr>
        <p:txBody>
          <a:bodyPr wrap="square">
            <a:spAutoFit/>
          </a:bodyPr>
          <a:lstStyle/>
          <a:p>
            <a:pPr marL="285750" indent="-285750">
              <a:lnSpc>
                <a:spcPct val="150000"/>
              </a:lnSpc>
              <a:buFont typeface="Wingdings" panose="05000000000000000000" pitchFamily="2" charset="2"/>
              <a:buChar char="u"/>
            </a:pPr>
            <a:r>
              <a:rPr lang="zh-CN" altLang="en-US" sz="2000" b="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思维链引导</a:t>
            </a:r>
            <a:endParaRPr lang="en-US" altLang="zh-CN" sz="20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2" name="组合 1">
            <a:extLst>
              <a:ext uri="{FF2B5EF4-FFF2-40B4-BE49-F238E27FC236}">
                <a16:creationId xmlns:a16="http://schemas.microsoft.com/office/drawing/2014/main" id="{741F61AD-987A-4444-AAEA-86F87AB7CFA2}"/>
              </a:ext>
            </a:extLst>
          </p:cNvPr>
          <p:cNvGrpSpPr/>
          <p:nvPr/>
        </p:nvGrpSpPr>
        <p:grpSpPr>
          <a:xfrm>
            <a:off x="3559055" y="1359666"/>
            <a:ext cx="5073889" cy="5204248"/>
            <a:chOff x="3559056" y="1359666"/>
            <a:chExt cx="5073889" cy="5204248"/>
          </a:xfrm>
        </p:grpSpPr>
        <p:sp>
          <p:nvSpPr>
            <p:cNvPr id="12" name="矩形 11">
              <a:extLst>
                <a:ext uri="{FF2B5EF4-FFF2-40B4-BE49-F238E27FC236}">
                  <a16:creationId xmlns:a16="http://schemas.microsoft.com/office/drawing/2014/main" id="{3A3BCC6D-5F25-49D3-BDC3-F09DB1EA6451}"/>
                </a:ext>
              </a:extLst>
            </p:cNvPr>
            <p:cNvSpPr/>
            <p:nvPr/>
          </p:nvSpPr>
          <p:spPr>
            <a:xfrm>
              <a:off x="3559056" y="1359666"/>
              <a:ext cx="5073888" cy="7145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kern="100">
                  <a:latin typeface="微软雅黑" panose="020B0503020204020204" pitchFamily="34" charset="-122"/>
                  <a:ea typeface="微软雅黑" panose="020B0503020204020204" pitchFamily="34" charset="-122"/>
                  <a:cs typeface="Times New Roman" panose="02020603050405020304" pitchFamily="18" charset="0"/>
                </a:rPr>
                <a:t>分析寄存器和硬件单元的数据来源与地址</a:t>
              </a:r>
              <a:endParaRPr lang="en-US" altLang="zh-CN" kern="1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箭头: 下 14">
              <a:extLst>
                <a:ext uri="{FF2B5EF4-FFF2-40B4-BE49-F238E27FC236}">
                  <a16:creationId xmlns:a16="http://schemas.microsoft.com/office/drawing/2014/main" id="{1396B2D8-02B4-4499-AA66-6DB8DED18D06}"/>
                </a:ext>
              </a:extLst>
            </p:cNvPr>
            <p:cNvSpPr/>
            <p:nvPr/>
          </p:nvSpPr>
          <p:spPr>
            <a:xfrm>
              <a:off x="5883526" y="2074248"/>
              <a:ext cx="424948" cy="395096"/>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6" name="箭头: 下 15">
              <a:extLst>
                <a:ext uri="{FF2B5EF4-FFF2-40B4-BE49-F238E27FC236}">
                  <a16:creationId xmlns:a16="http://schemas.microsoft.com/office/drawing/2014/main" id="{FEA5E995-0760-420D-A500-85DFCC55D3F2}"/>
                </a:ext>
              </a:extLst>
            </p:cNvPr>
            <p:cNvSpPr/>
            <p:nvPr/>
          </p:nvSpPr>
          <p:spPr>
            <a:xfrm>
              <a:off x="5883526" y="3168014"/>
              <a:ext cx="424948" cy="395096"/>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95263CBE-EE0F-49E9-AC7A-CA5699A63AF2}"/>
                </a:ext>
              </a:extLst>
            </p:cNvPr>
            <p:cNvSpPr/>
            <p:nvPr/>
          </p:nvSpPr>
          <p:spPr>
            <a:xfrm>
              <a:off x="3559056" y="2485146"/>
              <a:ext cx="5073888" cy="7145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kern="100">
                  <a:latin typeface="微软雅黑" panose="020B0503020204020204" pitchFamily="34" charset="-122"/>
                  <a:ea typeface="微软雅黑" panose="020B0503020204020204" pitchFamily="34" charset="-122"/>
                  <a:cs typeface="Times New Roman" panose="02020603050405020304" pitchFamily="18" charset="0"/>
                </a:rPr>
                <a:t>分析使用</a:t>
              </a:r>
              <a:r>
                <a:rPr lang="en-US" altLang="zh-CN" kern="100">
                  <a:latin typeface="微软雅黑" panose="020B0503020204020204" pitchFamily="34" charset="-122"/>
                  <a:ea typeface="微软雅黑" panose="020B0503020204020204" pitchFamily="34" charset="-122"/>
                  <a:cs typeface="Times New Roman" panose="02020603050405020304" pitchFamily="18" charset="0"/>
                </a:rPr>
                <a:t>MUX</a:t>
              </a:r>
              <a:r>
                <a:rPr lang="zh-CN" altLang="en-US" kern="100">
                  <a:latin typeface="微软雅黑" panose="020B0503020204020204" pitchFamily="34" charset="-122"/>
                  <a:ea typeface="微软雅黑" panose="020B0503020204020204" pitchFamily="34" charset="-122"/>
                  <a:cs typeface="Times New Roman" panose="02020603050405020304" pitchFamily="18" charset="0"/>
                </a:rPr>
                <a:t>进行源操作数控制的输入、输出、控制信号</a:t>
              </a:r>
              <a:endParaRPr lang="en-US" altLang="zh-CN" kern="1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矩形 17">
              <a:extLst>
                <a:ext uri="{FF2B5EF4-FFF2-40B4-BE49-F238E27FC236}">
                  <a16:creationId xmlns:a16="http://schemas.microsoft.com/office/drawing/2014/main" id="{31E1817E-7F9E-469E-8A60-8AA01B959A83}"/>
                </a:ext>
              </a:extLst>
            </p:cNvPr>
            <p:cNvSpPr/>
            <p:nvPr/>
          </p:nvSpPr>
          <p:spPr>
            <a:xfrm>
              <a:off x="3559057" y="3610626"/>
              <a:ext cx="5073888" cy="7145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kern="100">
                  <a:latin typeface="微软雅黑" panose="020B0503020204020204" pitchFamily="34" charset="-122"/>
                  <a:ea typeface="微软雅黑" panose="020B0503020204020204" pitchFamily="34" charset="-122"/>
                  <a:cs typeface="Times New Roman" panose="02020603050405020304" pitchFamily="18" charset="0"/>
                </a:rPr>
                <a:t>为</a:t>
              </a:r>
              <a:r>
                <a:rPr lang="en-US" altLang="zh-CN" kern="100">
                  <a:latin typeface="微软雅黑" panose="020B0503020204020204" pitchFamily="34" charset="-122"/>
                  <a:ea typeface="微软雅黑" panose="020B0503020204020204" pitchFamily="34" charset="-122"/>
                  <a:cs typeface="Times New Roman" panose="02020603050405020304" pitchFamily="18" charset="0"/>
                </a:rPr>
                <a:t>MUX</a:t>
              </a:r>
              <a:r>
                <a:rPr lang="zh-CN" altLang="en-US" kern="100">
                  <a:latin typeface="微软雅黑" panose="020B0503020204020204" pitchFamily="34" charset="-122"/>
                  <a:ea typeface="微软雅黑" panose="020B0503020204020204" pitchFamily="34" charset="-122"/>
                  <a:cs typeface="Times New Roman" panose="02020603050405020304" pitchFamily="18" charset="0"/>
                </a:rPr>
                <a:t>控制信号进行二进制编码</a:t>
              </a:r>
              <a:endParaRPr lang="en-US" altLang="zh-CN" kern="1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矩形 18">
              <a:extLst>
                <a:ext uri="{FF2B5EF4-FFF2-40B4-BE49-F238E27FC236}">
                  <a16:creationId xmlns:a16="http://schemas.microsoft.com/office/drawing/2014/main" id="{B37AD635-35A6-4168-B1A2-B944588643C6}"/>
                </a:ext>
              </a:extLst>
            </p:cNvPr>
            <p:cNvSpPr/>
            <p:nvPr/>
          </p:nvSpPr>
          <p:spPr>
            <a:xfrm>
              <a:off x="3559056" y="4729988"/>
              <a:ext cx="5073888" cy="7145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kern="100">
                  <a:latin typeface="微软雅黑" panose="020B0503020204020204" pitchFamily="34" charset="-122"/>
                  <a:ea typeface="微软雅黑" panose="020B0503020204020204" pitchFamily="34" charset="-122"/>
                  <a:cs typeface="Times New Roman" panose="02020603050405020304" pitchFamily="18" charset="0"/>
                </a:rPr>
                <a:t>生成控制模块</a:t>
              </a:r>
              <a:r>
                <a:rPr lang="en-US" altLang="zh-CN" kern="100">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kern="100">
                  <a:latin typeface="微软雅黑" panose="020B0503020204020204" pitchFamily="34" charset="-122"/>
                  <a:ea typeface="微软雅黑" panose="020B0503020204020204" pitchFamily="34" charset="-122"/>
                  <a:cs typeface="Times New Roman" panose="02020603050405020304" pitchFamily="18" charset="0"/>
                </a:rPr>
                <a:t>列表</a:t>
              </a:r>
              <a:endParaRPr lang="en-US" altLang="zh-CN" kern="1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矩形 19">
              <a:extLst>
                <a:ext uri="{FF2B5EF4-FFF2-40B4-BE49-F238E27FC236}">
                  <a16:creationId xmlns:a16="http://schemas.microsoft.com/office/drawing/2014/main" id="{7023C2B7-1B27-42C7-9969-CBF57F88D1F4}"/>
                </a:ext>
              </a:extLst>
            </p:cNvPr>
            <p:cNvSpPr/>
            <p:nvPr/>
          </p:nvSpPr>
          <p:spPr>
            <a:xfrm>
              <a:off x="3559056" y="5849350"/>
              <a:ext cx="5073888" cy="7145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kern="100">
                  <a:latin typeface="微软雅黑" panose="020B0503020204020204" pitchFamily="34" charset="-122"/>
                  <a:ea typeface="微软雅黑" panose="020B0503020204020204" pitchFamily="34" charset="-122"/>
                  <a:cs typeface="Times New Roman" panose="02020603050405020304" pitchFamily="18" charset="0"/>
                </a:rPr>
                <a:t>添加处理器使能与停顿控制以及扫描连信号</a:t>
              </a:r>
              <a:endParaRPr lang="en-US" altLang="zh-CN" kern="1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箭头: 下 20">
              <a:extLst>
                <a:ext uri="{FF2B5EF4-FFF2-40B4-BE49-F238E27FC236}">
                  <a16:creationId xmlns:a16="http://schemas.microsoft.com/office/drawing/2014/main" id="{3BF6D8F2-44BA-428C-9F9A-4BE1F1571517}"/>
                </a:ext>
              </a:extLst>
            </p:cNvPr>
            <p:cNvSpPr/>
            <p:nvPr/>
          </p:nvSpPr>
          <p:spPr>
            <a:xfrm>
              <a:off x="5883526" y="4325190"/>
              <a:ext cx="424948" cy="395096"/>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3" name="箭头: 下 22">
              <a:extLst>
                <a:ext uri="{FF2B5EF4-FFF2-40B4-BE49-F238E27FC236}">
                  <a16:creationId xmlns:a16="http://schemas.microsoft.com/office/drawing/2014/main" id="{13A8810E-1B72-4ACB-A9AD-8FA23D10D1A3}"/>
                </a:ext>
              </a:extLst>
            </p:cNvPr>
            <p:cNvSpPr/>
            <p:nvPr/>
          </p:nvSpPr>
          <p:spPr>
            <a:xfrm>
              <a:off x="5883526" y="5444552"/>
              <a:ext cx="424948" cy="395096"/>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Tree>
    <p:extLst>
      <p:ext uri="{BB962C8B-B14F-4D97-AF65-F5344CB8AC3E}">
        <p14:creationId xmlns:p14="http://schemas.microsoft.com/office/powerpoint/2010/main" val="3858436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 空心 3">
            <a:extLst>
              <a:ext uri="{FF2B5EF4-FFF2-40B4-BE49-F238E27FC236}">
                <a16:creationId xmlns:a16="http://schemas.microsoft.com/office/drawing/2014/main" id="{98C1BD10-1F84-0290-4EBA-480A99432B90}"/>
              </a:ext>
            </a:extLst>
          </p:cNvPr>
          <p:cNvSpPr/>
          <p:nvPr/>
        </p:nvSpPr>
        <p:spPr>
          <a:xfrm>
            <a:off x="-528320" y="-603885"/>
            <a:ext cx="1363345" cy="1363345"/>
          </a:xfrm>
          <a:prstGeom prst="donut">
            <a:avLst>
              <a:gd name="adj" fmla="val 23463"/>
            </a:avLst>
          </a:prstGeom>
          <a:gradFill>
            <a:gsLst>
              <a:gs pos="0">
                <a:srgbClr val="A7F3F2"/>
              </a:gs>
              <a:gs pos="78000">
                <a:srgbClr val="196AE5"/>
              </a:gs>
            </a:gsLst>
            <a:lin ang="96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6" name="直接连接符 5">
            <a:extLst>
              <a:ext uri="{FF2B5EF4-FFF2-40B4-BE49-F238E27FC236}">
                <a16:creationId xmlns:a16="http://schemas.microsoft.com/office/drawing/2014/main" id="{4E8AC203-1A27-76AF-8FBE-18CC3112B9E7}"/>
              </a:ext>
            </a:extLst>
          </p:cNvPr>
          <p:cNvCxnSpPr/>
          <p:nvPr/>
        </p:nvCxnSpPr>
        <p:spPr>
          <a:xfrm flipH="1">
            <a:off x="927575" y="620971"/>
            <a:ext cx="1093597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65CD78BA-D278-D1FE-2531-772B04032929}"/>
              </a:ext>
            </a:extLst>
          </p:cNvPr>
          <p:cNvSpPr txBox="1"/>
          <p:nvPr/>
        </p:nvSpPr>
        <p:spPr>
          <a:xfrm>
            <a:off x="927575" y="77787"/>
            <a:ext cx="4371100" cy="499624"/>
          </a:xfrm>
          <a:prstGeom prst="rect">
            <a:avLst/>
          </a:prstGeom>
          <a:noFill/>
        </p:spPr>
        <p:txBody>
          <a:bodyPr wrap="square" rtlCol="0">
            <a:spAutoFit/>
          </a:bodyPr>
          <a:lstStyle/>
          <a:p>
            <a:pPr>
              <a:lnSpc>
                <a:spcPct val="150000"/>
              </a:lnSpc>
            </a:pPr>
            <a:r>
              <a:rPr lang="zh-CN" altLang="en-US" sz="2000" b="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控制模块</a:t>
            </a:r>
            <a:r>
              <a:rPr lang="en-US" altLang="zh-CN" sz="2000" b="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Prompt</a:t>
            </a:r>
            <a:r>
              <a:rPr lang="zh-CN" altLang="en-US" sz="20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设计方案</a:t>
            </a:r>
            <a:endParaRPr lang="en-US" altLang="zh-CN" sz="20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8" name="图形 7">
            <a:extLst>
              <a:ext uri="{FF2B5EF4-FFF2-40B4-BE49-F238E27FC236}">
                <a16:creationId xmlns:a16="http://schemas.microsoft.com/office/drawing/2014/main" id="{7F50E88F-6F15-EBA4-E696-F4A0DE25C1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58082" y="146541"/>
            <a:ext cx="2592288" cy="443292"/>
          </a:xfrm>
          <a:prstGeom prst="rect">
            <a:avLst/>
          </a:prstGeom>
        </p:spPr>
      </p:pic>
      <p:sp>
        <p:nvSpPr>
          <p:cNvPr id="22" name="文本框 21">
            <a:extLst>
              <a:ext uri="{FF2B5EF4-FFF2-40B4-BE49-F238E27FC236}">
                <a16:creationId xmlns:a16="http://schemas.microsoft.com/office/drawing/2014/main" id="{CC1E48BA-6B66-4CC4-92CC-4026E5DE688B}"/>
              </a:ext>
            </a:extLst>
          </p:cNvPr>
          <p:cNvSpPr txBox="1"/>
          <p:nvPr/>
        </p:nvSpPr>
        <p:spPr>
          <a:xfrm>
            <a:off x="802492" y="1051869"/>
            <a:ext cx="3315798" cy="499624"/>
          </a:xfrm>
          <a:prstGeom prst="rect">
            <a:avLst/>
          </a:prstGeom>
          <a:noFill/>
        </p:spPr>
        <p:txBody>
          <a:bodyPr wrap="square">
            <a:spAutoFit/>
          </a:bodyPr>
          <a:lstStyle/>
          <a:p>
            <a:pPr marL="285750" indent="-285750">
              <a:lnSpc>
                <a:spcPct val="150000"/>
              </a:lnSpc>
              <a:buFont typeface="Wingdings" panose="05000000000000000000" pitchFamily="2" charset="2"/>
              <a:buChar char="u"/>
            </a:pPr>
            <a:r>
              <a:rPr lang="zh-CN" altLang="en-US" sz="2000" b="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人工反馈</a:t>
            </a:r>
            <a:endParaRPr lang="en-US" altLang="zh-CN" sz="20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4" name="文本框 23">
            <a:extLst>
              <a:ext uri="{FF2B5EF4-FFF2-40B4-BE49-F238E27FC236}">
                <a16:creationId xmlns:a16="http://schemas.microsoft.com/office/drawing/2014/main" id="{AF80BA55-CA38-4FF3-B41E-1C89E49DCDA3}"/>
              </a:ext>
            </a:extLst>
          </p:cNvPr>
          <p:cNvSpPr txBox="1"/>
          <p:nvPr/>
        </p:nvSpPr>
        <p:spPr>
          <a:xfrm>
            <a:off x="785945" y="1841285"/>
            <a:ext cx="11186136" cy="369332"/>
          </a:xfrm>
          <a:prstGeom prst="rect">
            <a:avLst/>
          </a:prstGeom>
          <a:noFill/>
        </p:spPr>
        <p:txBody>
          <a:bodyPr wrap="square">
            <a:spAutoFit/>
          </a:bodyPr>
          <a:lstStyle/>
          <a:p>
            <a:pPr marL="285750" indent="-285750" algn="just">
              <a:buFont typeface="Arial" panose="020B0604020202020204" pitchFamily="34" charset="0"/>
              <a:buChar char="•"/>
            </a:pPr>
            <a:r>
              <a:rPr lang="zh-CN" altLang="en-US" kern="100">
                <a:latin typeface="微软雅黑" panose="020B0503020204020204" pitchFamily="34" charset="-122"/>
                <a:ea typeface="微软雅黑" panose="020B0503020204020204" pitchFamily="34" charset="-122"/>
                <a:cs typeface="Times New Roman" panose="02020603050405020304" pitchFamily="18" charset="0"/>
              </a:rPr>
              <a:t>初级人工反馈</a:t>
            </a: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5" name="文本框 24">
            <a:extLst>
              <a:ext uri="{FF2B5EF4-FFF2-40B4-BE49-F238E27FC236}">
                <a16:creationId xmlns:a16="http://schemas.microsoft.com/office/drawing/2014/main" id="{E30946C0-98DC-48D6-90C6-486174B99798}"/>
              </a:ext>
            </a:extLst>
          </p:cNvPr>
          <p:cNvSpPr txBox="1"/>
          <p:nvPr/>
        </p:nvSpPr>
        <p:spPr>
          <a:xfrm>
            <a:off x="785945" y="3887427"/>
            <a:ext cx="11186136" cy="369332"/>
          </a:xfrm>
          <a:prstGeom prst="rect">
            <a:avLst/>
          </a:prstGeom>
          <a:noFill/>
        </p:spPr>
        <p:txBody>
          <a:bodyPr wrap="square">
            <a:spAutoFit/>
          </a:bodyPr>
          <a:lstStyle/>
          <a:p>
            <a:pPr marL="285750" indent="-285750" algn="just">
              <a:buFont typeface="Arial" panose="020B0604020202020204" pitchFamily="34" charset="0"/>
              <a:buChar char="•"/>
            </a:pPr>
            <a:r>
              <a:rPr lang="zh-CN" altLang="en-US" kern="100">
                <a:latin typeface="微软雅黑" panose="020B0503020204020204" pitchFamily="34" charset="-122"/>
                <a:ea typeface="微软雅黑" panose="020B0503020204020204" pitchFamily="34" charset="-122"/>
                <a:cs typeface="Times New Roman" panose="02020603050405020304" pitchFamily="18" charset="0"/>
              </a:rPr>
              <a:t>中级人工反馈</a:t>
            </a: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文本框 25">
            <a:extLst>
              <a:ext uri="{FF2B5EF4-FFF2-40B4-BE49-F238E27FC236}">
                <a16:creationId xmlns:a16="http://schemas.microsoft.com/office/drawing/2014/main" id="{FF9168C6-ECD7-4031-90FE-18642C65F981}"/>
              </a:ext>
            </a:extLst>
          </p:cNvPr>
          <p:cNvSpPr txBox="1"/>
          <p:nvPr/>
        </p:nvSpPr>
        <p:spPr>
          <a:xfrm>
            <a:off x="2916238" y="4529919"/>
            <a:ext cx="6359524" cy="923330"/>
          </a:xfrm>
          <a:prstGeom prst="rect">
            <a:avLst/>
          </a:prstGeom>
          <a:noFill/>
        </p:spPr>
        <p:txBody>
          <a:bodyPr wrap="square">
            <a:spAutoFit/>
          </a:bodyPr>
          <a:lstStyle/>
          <a:p>
            <a:r>
              <a:rPr lang="en-US" altLang="zh-CN" b="1">
                <a:solidFill>
                  <a:srgbClr val="800000"/>
                </a:solidFill>
                <a:effectLst/>
                <a:latin typeface="Consolas" panose="020B0609020204030204" pitchFamily="49" charset="0"/>
              </a:rPr>
              <a:t>## USER (#restarts:2)</a:t>
            </a:r>
            <a:endParaRPr lang="en-US" altLang="zh-CN" b="0">
              <a:solidFill>
                <a:srgbClr val="000000"/>
              </a:solidFill>
              <a:effectLst/>
              <a:latin typeface="Consolas" panose="020B0609020204030204" pitchFamily="49" charset="0"/>
            </a:endParaRPr>
          </a:p>
          <a:p>
            <a:r>
              <a:rPr lang="en-US" altLang="zh-CN" b="0">
                <a:solidFill>
                  <a:srgbClr val="000000"/>
                </a:solidFill>
                <a:effectLst/>
                <a:latin typeface="Consolas" panose="020B0609020204030204" pitchFamily="49" charset="0"/>
              </a:rPr>
              <a:t>One optimization - It looks like the PC has two options that are both PC + 1 - can we simplify?</a:t>
            </a:r>
          </a:p>
        </p:txBody>
      </p:sp>
      <p:sp>
        <p:nvSpPr>
          <p:cNvPr id="27" name="文本框 26">
            <a:extLst>
              <a:ext uri="{FF2B5EF4-FFF2-40B4-BE49-F238E27FC236}">
                <a16:creationId xmlns:a16="http://schemas.microsoft.com/office/drawing/2014/main" id="{EFBB124F-E523-4742-AE9E-C9E51468176D}"/>
              </a:ext>
            </a:extLst>
          </p:cNvPr>
          <p:cNvSpPr txBox="1"/>
          <p:nvPr/>
        </p:nvSpPr>
        <p:spPr>
          <a:xfrm>
            <a:off x="2916238" y="5712418"/>
            <a:ext cx="6359524" cy="923330"/>
          </a:xfrm>
          <a:prstGeom prst="rect">
            <a:avLst/>
          </a:prstGeom>
          <a:noFill/>
        </p:spPr>
        <p:txBody>
          <a:bodyPr wrap="square">
            <a:spAutoFit/>
          </a:bodyPr>
          <a:lstStyle/>
          <a:p>
            <a:r>
              <a:rPr lang="en-US" altLang="zh-CN" b="1">
                <a:solidFill>
                  <a:srgbClr val="800000"/>
                </a:solidFill>
                <a:effectLst/>
                <a:latin typeface="Consolas" panose="020B0609020204030204" pitchFamily="49" charset="0"/>
              </a:rPr>
              <a:t>## USER</a:t>
            </a:r>
            <a:endParaRPr lang="en-US" altLang="zh-CN" b="0">
              <a:solidFill>
                <a:srgbClr val="000000"/>
              </a:solidFill>
              <a:effectLst/>
              <a:latin typeface="Consolas" panose="020B0609020204030204" pitchFamily="49" charset="0"/>
            </a:endParaRPr>
          </a:p>
          <a:p>
            <a:r>
              <a:rPr lang="en-US" altLang="zh-CN" b="0">
                <a:solidFill>
                  <a:srgbClr val="000000"/>
                </a:solidFill>
                <a:effectLst/>
                <a:latin typeface="Consolas" panose="020B0609020204030204" pitchFamily="49" charset="0"/>
              </a:rPr>
              <a:t>Does it need the whole ACC value if it has the ACC is Zero flag?</a:t>
            </a:r>
          </a:p>
        </p:txBody>
      </p:sp>
      <p:sp>
        <p:nvSpPr>
          <p:cNvPr id="28" name="文本框 27">
            <a:extLst>
              <a:ext uri="{FF2B5EF4-FFF2-40B4-BE49-F238E27FC236}">
                <a16:creationId xmlns:a16="http://schemas.microsoft.com/office/drawing/2014/main" id="{45B91E30-76F5-4999-A48D-B2F340D6A916}"/>
              </a:ext>
            </a:extLst>
          </p:cNvPr>
          <p:cNvSpPr txBox="1"/>
          <p:nvPr/>
        </p:nvSpPr>
        <p:spPr>
          <a:xfrm>
            <a:off x="2916238" y="2351320"/>
            <a:ext cx="6359524" cy="1200329"/>
          </a:xfrm>
          <a:prstGeom prst="rect">
            <a:avLst/>
          </a:prstGeom>
          <a:noFill/>
        </p:spPr>
        <p:txBody>
          <a:bodyPr wrap="square">
            <a:spAutoFit/>
          </a:bodyPr>
          <a:lstStyle/>
          <a:p>
            <a:r>
              <a:rPr lang="en-US" altLang="zh-CN" b="1">
                <a:solidFill>
                  <a:srgbClr val="800000"/>
                </a:solidFill>
                <a:effectLst/>
                <a:latin typeface="Consolas" panose="020B0609020204030204" pitchFamily="49" charset="0"/>
              </a:rPr>
              <a:t>## USER</a:t>
            </a:r>
            <a:endParaRPr lang="en-US" altLang="zh-CN" b="0">
              <a:solidFill>
                <a:srgbClr val="000000"/>
              </a:solidFill>
              <a:effectLst/>
              <a:latin typeface="Consolas" panose="020B0609020204030204" pitchFamily="49" charset="0"/>
            </a:endParaRPr>
          </a:p>
          <a:p>
            <a:r>
              <a:rPr lang="en-US" altLang="zh-CN" b="0">
                <a:solidFill>
                  <a:srgbClr val="000000"/>
                </a:solidFill>
                <a:effectLst/>
                <a:latin typeface="Consolas" panose="020B0609020204030204" pitchFamily="49" charset="0"/>
              </a:rPr>
              <a:t>Can you rewrite this, but remember to make state_in a reg type? This won't synthesize otherwise</a:t>
            </a:r>
          </a:p>
        </p:txBody>
      </p:sp>
    </p:spTree>
    <p:extLst>
      <p:ext uri="{BB962C8B-B14F-4D97-AF65-F5344CB8AC3E}">
        <p14:creationId xmlns:p14="http://schemas.microsoft.com/office/powerpoint/2010/main" val="2413638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 空心 3">
            <a:extLst>
              <a:ext uri="{FF2B5EF4-FFF2-40B4-BE49-F238E27FC236}">
                <a16:creationId xmlns:a16="http://schemas.microsoft.com/office/drawing/2014/main" id="{98C1BD10-1F84-0290-4EBA-480A99432B90}"/>
              </a:ext>
            </a:extLst>
          </p:cNvPr>
          <p:cNvSpPr/>
          <p:nvPr/>
        </p:nvSpPr>
        <p:spPr>
          <a:xfrm>
            <a:off x="-528320" y="-603885"/>
            <a:ext cx="1363345" cy="1363345"/>
          </a:xfrm>
          <a:prstGeom prst="donut">
            <a:avLst>
              <a:gd name="adj" fmla="val 23463"/>
            </a:avLst>
          </a:prstGeom>
          <a:gradFill>
            <a:gsLst>
              <a:gs pos="0">
                <a:srgbClr val="A7F3F2"/>
              </a:gs>
              <a:gs pos="78000">
                <a:srgbClr val="196AE5"/>
              </a:gs>
            </a:gsLst>
            <a:lin ang="96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6" name="直接连接符 5">
            <a:extLst>
              <a:ext uri="{FF2B5EF4-FFF2-40B4-BE49-F238E27FC236}">
                <a16:creationId xmlns:a16="http://schemas.microsoft.com/office/drawing/2014/main" id="{4E8AC203-1A27-76AF-8FBE-18CC3112B9E7}"/>
              </a:ext>
            </a:extLst>
          </p:cNvPr>
          <p:cNvCxnSpPr/>
          <p:nvPr/>
        </p:nvCxnSpPr>
        <p:spPr>
          <a:xfrm flipH="1">
            <a:off x="927575" y="620971"/>
            <a:ext cx="1093597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65CD78BA-D278-D1FE-2531-772B04032929}"/>
              </a:ext>
            </a:extLst>
          </p:cNvPr>
          <p:cNvSpPr txBox="1"/>
          <p:nvPr/>
        </p:nvSpPr>
        <p:spPr>
          <a:xfrm>
            <a:off x="927575" y="77787"/>
            <a:ext cx="4371100" cy="499624"/>
          </a:xfrm>
          <a:prstGeom prst="rect">
            <a:avLst/>
          </a:prstGeom>
          <a:noFill/>
        </p:spPr>
        <p:txBody>
          <a:bodyPr wrap="square" rtlCol="0">
            <a:spAutoFit/>
          </a:bodyPr>
          <a:lstStyle/>
          <a:p>
            <a:pPr>
              <a:lnSpc>
                <a:spcPct val="150000"/>
              </a:lnSpc>
            </a:pPr>
            <a:r>
              <a:rPr lang="zh-CN" altLang="en-US" sz="2000" b="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控制模块</a:t>
            </a:r>
            <a:r>
              <a:rPr lang="en-US" altLang="zh-CN" sz="2000" b="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Prompt</a:t>
            </a:r>
            <a:r>
              <a:rPr lang="zh-CN" altLang="en-US" sz="20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设计方案</a:t>
            </a:r>
            <a:endParaRPr lang="en-US" altLang="zh-CN" sz="20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8" name="图形 7">
            <a:extLst>
              <a:ext uri="{FF2B5EF4-FFF2-40B4-BE49-F238E27FC236}">
                <a16:creationId xmlns:a16="http://schemas.microsoft.com/office/drawing/2014/main" id="{7F50E88F-6F15-EBA4-E696-F4A0DE25C1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58082" y="146541"/>
            <a:ext cx="2592288" cy="443292"/>
          </a:xfrm>
          <a:prstGeom prst="rect">
            <a:avLst/>
          </a:prstGeom>
        </p:spPr>
      </p:pic>
      <p:sp>
        <p:nvSpPr>
          <p:cNvPr id="22" name="文本框 21">
            <a:extLst>
              <a:ext uri="{FF2B5EF4-FFF2-40B4-BE49-F238E27FC236}">
                <a16:creationId xmlns:a16="http://schemas.microsoft.com/office/drawing/2014/main" id="{CC1E48BA-6B66-4CC4-92CC-4026E5DE688B}"/>
              </a:ext>
            </a:extLst>
          </p:cNvPr>
          <p:cNvSpPr txBox="1"/>
          <p:nvPr/>
        </p:nvSpPr>
        <p:spPr>
          <a:xfrm>
            <a:off x="802492" y="1051869"/>
            <a:ext cx="3315798" cy="499624"/>
          </a:xfrm>
          <a:prstGeom prst="rect">
            <a:avLst/>
          </a:prstGeom>
          <a:noFill/>
        </p:spPr>
        <p:txBody>
          <a:bodyPr wrap="square">
            <a:spAutoFit/>
          </a:bodyPr>
          <a:lstStyle/>
          <a:p>
            <a:pPr marL="285750" indent="-285750">
              <a:lnSpc>
                <a:spcPct val="150000"/>
              </a:lnSpc>
              <a:buFont typeface="Wingdings" panose="05000000000000000000" pitchFamily="2" charset="2"/>
              <a:buChar char="u"/>
            </a:pPr>
            <a:r>
              <a:rPr lang="en-US" altLang="zh-CN" sz="2000" b="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restart</a:t>
            </a:r>
            <a:endParaRPr lang="en-US" altLang="zh-CN" sz="20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文本框 12">
            <a:extLst>
              <a:ext uri="{FF2B5EF4-FFF2-40B4-BE49-F238E27FC236}">
                <a16:creationId xmlns:a16="http://schemas.microsoft.com/office/drawing/2014/main" id="{DA8A908D-713C-4FC0-8546-85F799C48C5A}"/>
              </a:ext>
            </a:extLst>
          </p:cNvPr>
          <p:cNvSpPr txBox="1"/>
          <p:nvPr/>
        </p:nvSpPr>
        <p:spPr>
          <a:xfrm>
            <a:off x="3215798" y="2825314"/>
            <a:ext cx="6359524" cy="2585323"/>
          </a:xfrm>
          <a:prstGeom prst="rect">
            <a:avLst/>
          </a:prstGeom>
          <a:noFill/>
        </p:spPr>
        <p:txBody>
          <a:bodyPr wrap="square">
            <a:spAutoFit/>
          </a:bodyPr>
          <a:lstStyle/>
          <a:p>
            <a:r>
              <a:rPr lang="en-US" altLang="zh-CN" b="1">
                <a:solidFill>
                  <a:srgbClr val="800000"/>
                </a:solidFill>
                <a:effectLst/>
                <a:latin typeface="Consolas" panose="020B0609020204030204" pitchFamily="49" charset="0"/>
              </a:rPr>
              <a:t>## USER (#restarts:10)</a:t>
            </a:r>
            <a:endParaRPr lang="en-US" altLang="zh-CN" b="0">
              <a:solidFill>
                <a:srgbClr val="000000"/>
              </a:solidFill>
              <a:effectLst/>
              <a:latin typeface="Consolas" panose="020B0609020204030204" pitchFamily="49" charset="0"/>
            </a:endParaRPr>
          </a:p>
          <a:p>
            <a:r>
              <a:rPr lang="en-US" altLang="zh-CN" b="0">
                <a:solidFill>
                  <a:srgbClr val="000000"/>
                </a:solidFill>
                <a:effectLst/>
                <a:latin typeface="Consolas" panose="020B0609020204030204" pitchFamily="49" charset="0"/>
              </a:rPr>
              <a:t>This looks excellent. According to this list, please produce the module definition for a control unit in Verilog which could operate the processor datapath. Please comment the purpose of each I/O. If a signal is for controlling a multiplexer, please also comment what each possible value should correspond to in the datapath.</a:t>
            </a:r>
          </a:p>
        </p:txBody>
      </p:sp>
      <p:sp>
        <p:nvSpPr>
          <p:cNvPr id="14" name="文本框 13">
            <a:extLst>
              <a:ext uri="{FF2B5EF4-FFF2-40B4-BE49-F238E27FC236}">
                <a16:creationId xmlns:a16="http://schemas.microsoft.com/office/drawing/2014/main" id="{ADCBD1BB-6861-401B-83A6-3F2E7473E03F}"/>
              </a:ext>
            </a:extLst>
          </p:cNvPr>
          <p:cNvSpPr txBox="1"/>
          <p:nvPr/>
        </p:nvSpPr>
        <p:spPr>
          <a:xfrm>
            <a:off x="785945" y="1841285"/>
            <a:ext cx="11186136" cy="369332"/>
          </a:xfrm>
          <a:prstGeom prst="rect">
            <a:avLst/>
          </a:prstGeom>
          <a:noFill/>
        </p:spPr>
        <p:txBody>
          <a:bodyPr wrap="square">
            <a:spAutoFit/>
          </a:bodyPr>
          <a:lstStyle/>
          <a:p>
            <a:pPr marL="285750" indent="-285750" algn="just">
              <a:buFont typeface="Arial" panose="020B0604020202020204" pitchFamily="34" charset="0"/>
              <a:buChar char="•"/>
            </a:pPr>
            <a:r>
              <a:rPr lang="zh-CN" altLang="en-US" kern="100">
                <a:latin typeface="微软雅黑" panose="020B0503020204020204" pitchFamily="34" charset="-122"/>
                <a:ea typeface="微软雅黑" panose="020B0503020204020204" pitchFamily="34" charset="-122"/>
                <a:cs typeface="Times New Roman" panose="02020603050405020304" pitchFamily="18" charset="0"/>
              </a:rPr>
              <a:t>在初始任务、生成</a:t>
            </a:r>
            <a:r>
              <a:rPr lang="en-US" altLang="zh-CN" kern="100">
                <a:latin typeface="微软雅黑" panose="020B0503020204020204" pitchFamily="34" charset="-122"/>
                <a:ea typeface="微软雅黑" panose="020B0503020204020204" pitchFamily="34" charset="-122"/>
                <a:cs typeface="Times New Roman" panose="02020603050405020304" pitchFamily="18" charset="0"/>
              </a:rPr>
              <a:t>Verilog</a:t>
            </a:r>
            <a:r>
              <a:rPr lang="zh-CN" altLang="en-US" kern="100">
                <a:latin typeface="微软雅黑" panose="020B0503020204020204" pitchFamily="34" charset="-122"/>
                <a:ea typeface="微软雅黑" panose="020B0503020204020204" pitchFamily="34" charset="-122"/>
                <a:cs typeface="Times New Roman" panose="02020603050405020304" pitchFamily="18" charset="0"/>
              </a:rPr>
              <a:t>代码时进行的重启较多</a:t>
            </a: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715757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 空心 3">
            <a:extLst>
              <a:ext uri="{FF2B5EF4-FFF2-40B4-BE49-F238E27FC236}">
                <a16:creationId xmlns:a16="http://schemas.microsoft.com/office/drawing/2014/main" id="{98C1BD10-1F84-0290-4EBA-480A99432B90}"/>
              </a:ext>
            </a:extLst>
          </p:cNvPr>
          <p:cNvSpPr/>
          <p:nvPr/>
        </p:nvSpPr>
        <p:spPr>
          <a:xfrm>
            <a:off x="-528320" y="-603885"/>
            <a:ext cx="1363345" cy="1363345"/>
          </a:xfrm>
          <a:prstGeom prst="donut">
            <a:avLst>
              <a:gd name="adj" fmla="val 23463"/>
            </a:avLst>
          </a:prstGeom>
          <a:gradFill>
            <a:gsLst>
              <a:gs pos="0">
                <a:srgbClr val="A7F3F2"/>
              </a:gs>
              <a:gs pos="78000">
                <a:srgbClr val="196AE5"/>
              </a:gs>
            </a:gsLst>
            <a:lin ang="96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6" name="直接连接符 5">
            <a:extLst>
              <a:ext uri="{FF2B5EF4-FFF2-40B4-BE49-F238E27FC236}">
                <a16:creationId xmlns:a16="http://schemas.microsoft.com/office/drawing/2014/main" id="{4E8AC203-1A27-76AF-8FBE-18CC3112B9E7}"/>
              </a:ext>
            </a:extLst>
          </p:cNvPr>
          <p:cNvCxnSpPr/>
          <p:nvPr/>
        </p:nvCxnSpPr>
        <p:spPr>
          <a:xfrm flipH="1">
            <a:off x="927575" y="620971"/>
            <a:ext cx="1093597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65CD78BA-D278-D1FE-2531-772B04032929}"/>
              </a:ext>
            </a:extLst>
          </p:cNvPr>
          <p:cNvSpPr txBox="1"/>
          <p:nvPr/>
        </p:nvSpPr>
        <p:spPr>
          <a:xfrm>
            <a:off x="927575" y="77787"/>
            <a:ext cx="4371100" cy="499624"/>
          </a:xfrm>
          <a:prstGeom prst="rect">
            <a:avLst/>
          </a:prstGeom>
          <a:noFill/>
        </p:spPr>
        <p:txBody>
          <a:bodyPr wrap="square" rtlCol="0">
            <a:spAutoFit/>
          </a:bodyPr>
          <a:lstStyle/>
          <a:p>
            <a:pPr>
              <a:lnSpc>
                <a:spcPct val="150000"/>
              </a:lnSpc>
            </a:pPr>
            <a:r>
              <a:rPr lang="zh-CN" altLang="en-US" sz="2000" b="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控制模块</a:t>
            </a:r>
            <a:r>
              <a:rPr lang="en-US" altLang="zh-CN" sz="2000" b="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Prompt</a:t>
            </a:r>
            <a:r>
              <a:rPr lang="zh-CN" altLang="en-US" sz="20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设计方案</a:t>
            </a:r>
            <a:endParaRPr lang="en-US" altLang="zh-CN" sz="20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8" name="图形 7">
            <a:extLst>
              <a:ext uri="{FF2B5EF4-FFF2-40B4-BE49-F238E27FC236}">
                <a16:creationId xmlns:a16="http://schemas.microsoft.com/office/drawing/2014/main" id="{7F50E88F-6F15-EBA4-E696-F4A0DE25C1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58082" y="146541"/>
            <a:ext cx="2592288" cy="443292"/>
          </a:xfrm>
          <a:prstGeom prst="rect">
            <a:avLst/>
          </a:prstGeom>
        </p:spPr>
      </p:pic>
      <p:sp>
        <p:nvSpPr>
          <p:cNvPr id="22" name="文本框 21">
            <a:extLst>
              <a:ext uri="{FF2B5EF4-FFF2-40B4-BE49-F238E27FC236}">
                <a16:creationId xmlns:a16="http://schemas.microsoft.com/office/drawing/2014/main" id="{CC1E48BA-6B66-4CC4-92CC-4026E5DE688B}"/>
              </a:ext>
            </a:extLst>
          </p:cNvPr>
          <p:cNvSpPr txBox="1"/>
          <p:nvPr/>
        </p:nvSpPr>
        <p:spPr>
          <a:xfrm>
            <a:off x="802492" y="1051869"/>
            <a:ext cx="3315798" cy="499624"/>
          </a:xfrm>
          <a:prstGeom prst="rect">
            <a:avLst/>
          </a:prstGeom>
          <a:noFill/>
        </p:spPr>
        <p:txBody>
          <a:bodyPr wrap="square">
            <a:spAutoFit/>
          </a:bodyPr>
          <a:lstStyle/>
          <a:p>
            <a:pPr marL="285750" indent="-285750">
              <a:lnSpc>
                <a:spcPct val="150000"/>
              </a:lnSpc>
              <a:buFont typeface="Wingdings" panose="05000000000000000000" pitchFamily="2" charset="2"/>
              <a:buChar char="u"/>
            </a:pPr>
            <a:r>
              <a:rPr lang="zh-CN" altLang="en-US" sz="2000" b="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启发</a:t>
            </a:r>
            <a:endParaRPr lang="en-US" altLang="zh-CN" sz="20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4" name="文本框 23">
            <a:extLst>
              <a:ext uri="{FF2B5EF4-FFF2-40B4-BE49-F238E27FC236}">
                <a16:creationId xmlns:a16="http://schemas.microsoft.com/office/drawing/2014/main" id="{AF80BA55-CA38-4FF3-B41E-1C89E49DCDA3}"/>
              </a:ext>
            </a:extLst>
          </p:cNvPr>
          <p:cNvSpPr txBox="1"/>
          <p:nvPr/>
        </p:nvSpPr>
        <p:spPr>
          <a:xfrm>
            <a:off x="785945" y="1841285"/>
            <a:ext cx="11186136" cy="1289905"/>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zh-CN" altLang="en-US" kern="100">
                <a:latin typeface="微软雅黑" panose="020B0503020204020204" pitchFamily="34" charset="-122"/>
                <a:ea typeface="微软雅黑" panose="020B0503020204020204" pitchFamily="34" charset="-122"/>
                <a:cs typeface="Times New Roman" panose="02020603050405020304" pitchFamily="18" charset="0"/>
              </a:rPr>
              <a:t>对于逻辑较复杂的电路模块，可以继续进行任务细分，每个任务使用单独的线程</a:t>
            </a:r>
            <a:endParaRPr lang="en-US" altLang="zh-CN" kern="10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50000"/>
              </a:lnSpc>
              <a:buFont typeface="Arial" panose="020B0604020202020204" pitchFamily="34" charset="0"/>
              <a:buChar char="•"/>
            </a:pPr>
            <a:r>
              <a:rPr lang="zh-CN" altLang="en-US" kern="100">
                <a:latin typeface="微软雅黑" panose="020B0503020204020204" pitchFamily="34" charset="-122"/>
                <a:ea typeface="微软雅黑" panose="020B0503020204020204" pitchFamily="34" charset="-122"/>
                <a:cs typeface="Times New Roman" panose="02020603050405020304" pitchFamily="18" charset="0"/>
              </a:rPr>
              <a:t>对于每个大任务，使用思维链给出循序渐进的</a:t>
            </a:r>
            <a:r>
              <a:rPr lang="en-US" altLang="zh-CN" kern="100">
                <a:latin typeface="微软雅黑" panose="020B0503020204020204" pitchFamily="34" charset="-122"/>
                <a:ea typeface="微软雅黑" panose="020B0503020204020204" pitchFamily="34" charset="-122"/>
                <a:cs typeface="Times New Roman" panose="02020603050405020304" pitchFamily="18" charset="0"/>
              </a:rPr>
              <a:t>prompts</a:t>
            </a:r>
          </a:p>
          <a:p>
            <a:pPr marL="285750" indent="-285750" algn="just">
              <a:lnSpc>
                <a:spcPct val="150000"/>
              </a:lnSpc>
              <a:buFont typeface="Arial" panose="020B0604020202020204" pitchFamily="34" charset="0"/>
              <a:buChar char="•"/>
            </a:pPr>
            <a:r>
              <a:rPr lang="zh-CN" altLang="en-US" kern="100">
                <a:latin typeface="微软雅黑" panose="020B0503020204020204" pitchFamily="34" charset="-122"/>
                <a:ea typeface="微软雅黑" panose="020B0503020204020204" pitchFamily="34" charset="-122"/>
                <a:cs typeface="Times New Roman" panose="02020603050405020304" pitchFamily="18" charset="0"/>
              </a:rPr>
              <a:t>结果不满意时，合理使用</a:t>
            </a:r>
            <a:r>
              <a:rPr lang="en-US" altLang="zh-CN" kern="100">
                <a:latin typeface="微软雅黑" panose="020B0503020204020204" pitchFamily="34" charset="-122"/>
                <a:ea typeface="微软雅黑" panose="020B0503020204020204" pitchFamily="34" charset="-122"/>
                <a:cs typeface="Times New Roman" panose="02020603050405020304" pitchFamily="18" charset="0"/>
              </a:rPr>
              <a:t>restart</a:t>
            </a:r>
            <a:r>
              <a:rPr lang="zh-CN" altLang="en-US" kern="100">
                <a:latin typeface="微软雅黑" panose="020B0503020204020204" pitchFamily="34" charset="-122"/>
                <a:ea typeface="微软雅黑" panose="020B0503020204020204" pitchFamily="34" charset="-122"/>
                <a:cs typeface="Times New Roman" panose="02020603050405020304" pitchFamily="18" charset="0"/>
              </a:rPr>
              <a:t>、初级人工反馈和中级人工反馈进行调整</a:t>
            </a: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32678941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695</Words>
  <Application>Microsoft Office PowerPoint</Application>
  <PresentationFormat>宽屏</PresentationFormat>
  <Paragraphs>53</Paragraphs>
  <Slides>6</Slides>
  <Notes>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等线</vt:lpstr>
      <vt:lpstr>等线 Light</vt:lpstr>
      <vt:lpstr>微软雅黑</vt:lpstr>
      <vt:lpstr>Arial</vt:lpstr>
      <vt:lpstr>Consolas</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少豪 王</dc:creator>
  <cp:lastModifiedBy>少豪 王</cp:lastModifiedBy>
  <cp:revision>8</cp:revision>
  <dcterms:created xsi:type="dcterms:W3CDTF">2023-07-23T04:36:54Z</dcterms:created>
  <dcterms:modified xsi:type="dcterms:W3CDTF">2023-07-23T06:26:36Z</dcterms:modified>
</cp:coreProperties>
</file>