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7" r:id="rId3"/>
    <p:sldId id="269" r:id="rId4"/>
    <p:sldId id="273" r:id="rId5"/>
    <p:sldId id="268" r:id="rId6"/>
    <p:sldId id="270" r:id="rId7"/>
    <p:sldId id="271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79924" autoAdjust="0"/>
  </p:normalViewPr>
  <p:slideViewPr>
    <p:cSldViewPr snapToGrid="0" showGuides="1">
      <p:cViewPr varScale="1">
        <p:scale>
          <a:sx n="101" d="100"/>
          <a:sy n="101" d="100"/>
        </p:scale>
        <p:origin x="93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2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81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57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543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57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3" y="828977"/>
            <a:ext cx="11506197" cy="557327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331304" y="594184"/>
            <a:ext cx="11506199" cy="223058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100" y="6246780"/>
            <a:ext cx="2261077" cy="47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2023/7/20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tardis/zm/art/44248633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519751298" TargetMode="External"/><Relationship Id="rId4" Type="http://schemas.openxmlformats.org/officeDocument/2006/relationships/hyperlink" Target="https://zhuanlan.zhihu.com/p/46182579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大模型相关知识入门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b="1" i="1" dirty="0"/>
              <a:t>---PROMPT</a:t>
            </a:r>
            <a:endParaRPr lang="zh-CN" altLang="en-US" sz="2800" b="1" i="1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Prompt</a:t>
            </a:r>
            <a:r>
              <a:rPr lang="zh-CN" altLang="en-US" sz="2400" dirty="0"/>
              <a:t>，翻译为“提示“，表现为人给预训练语言模型输入一些”提示信息”，让模型能更理解人的意图。</a:t>
            </a:r>
            <a:endParaRPr lang="en-US" altLang="zh-CN" sz="2400" dirty="0"/>
          </a:p>
          <a:p>
            <a:r>
              <a:rPr lang="zh-CN" altLang="en-US" sz="2400" dirty="0"/>
              <a:t>基于预训练语言模型（</a:t>
            </a:r>
            <a:r>
              <a:rPr lang="en-US" altLang="zh-CN" sz="2400" dirty="0"/>
              <a:t>PLM</a:t>
            </a:r>
            <a:r>
              <a:rPr lang="zh-CN" altLang="en-US" sz="2400" dirty="0"/>
              <a:t>）的研究思路通常是“</a:t>
            </a:r>
            <a:r>
              <a:rPr lang="en-US" altLang="zh-CN" sz="2400" dirty="0"/>
              <a:t>pre-train, fine-tune”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融入了</a:t>
            </a:r>
            <a:r>
              <a:rPr lang="en-US" altLang="zh-CN" sz="2400" dirty="0"/>
              <a:t>Prompt</a:t>
            </a:r>
            <a:r>
              <a:rPr lang="zh-CN" altLang="en-US" sz="2400" dirty="0"/>
              <a:t>的新模式大致可以归纳成”</a:t>
            </a:r>
            <a:r>
              <a:rPr lang="en-US" altLang="zh-CN" sz="2400" dirty="0"/>
              <a:t>pre-train, prompt, and predict“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论文</a:t>
            </a:r>
            <a:r>
              <a:rPr lang="en-US" altLang="zh-CN" sz="2400" dirty="0"/>
              <a:t>P4</a:t>
            </a:r>
            <a:r>
              <a:rPr lang="zh-CN" altLang="en-US" sz="2400" dirty="0"/>
              <a:t>图，</a:t>
            </a:r>
            <a:r>
              <a:rPr lang="en-US" altLang="zh-CN" sz="2400" dirty="0"/>
              <a:t>NLP</a:t>
            </a:r>
            <a:r>
              <a:rPr lang="zh-CN" altLang="en-US" sz="2400" dirty="0"/>
              <a:t>中的四大范式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基础知识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642D7-FA1B-5418-B1CF-EBF263614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58" y="3615613"/>
            <a:ext cx="4732536" cy="2138835"/>
          </a:xfrm>
          <a:prstGeom prst="rect">
            <a:avLst/>
          </a:prstGeom>
        </p:spPr>
      </p:pic>
      <p:pic>
        <p:nvPicPr>
          <p:cNvPr id="2" name="内容占位符 4">
            <a:extLst>
              <a:ext uri="{FF2B5EF4-FFF2-40B4-BE49-F238E27FC236}">
                <a16:creationId xmlns:a16="http://schemas.microsoft.com/office/drawing/2014/main" id="{2C374FE2-F324-E152-97F1-CD5F4ABF2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5" y="3667729"/>
            <a:ext cx="5799551" cy="260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相关设计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3F08C32-9CD0-4D42-D71B-2CEF1C27656A}"/>
              </a:ext>
            </a:extLst>
          </p:cNvPr>
          <p:cNvSpPr txBox="1">
            <a:spLocks/>
          </p:cNvSpPr>
          <p:nvPr/>
        </p:nvSpPr>
        <p:spPr>
          <a:xfrm>
            <a:off x="331303" y="828977"/>
            <a:ext cx="11506197" cy="5573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预训练语言模型的搭建（论文</a:t>
            </a:r>
            <a:r>
              <a:rPr lang="en-US" altLang="zh-CN" sz="2400" dirty="0"/>
              <a:t>10</a:t>
            </a:r>
            <a:r>
              <a:rPr lang="zh-CN" altLang="en-US" sz="2400" dirty="0"/>
              <a:t>页图）</a:t>
            </a:r>
            <a:endParaRPr lang="en-US" altLang="zh-CN" sz="2400" dirty="0"/>
          </a:p>
          <a:p>
            <a:r>
              <a:rPr lang="en-US" altLang="zh-CN" sz="2400" dirty="0"/>
              <a:t>Prompt</a:t>
            </a:r>
            <a:r>
              <a:rPr lang="zh-CN" altLang="en-US" sz="2400" dirty="0"/>
              <a:t> </a:t>
            </a:r>
            <a:r>
              <a:rPr lang="en-US" altLang="zh-CN" sz="2400" dirty="0" err="1"/>
              <a:t>Enginering</a:t>
            </a:r>
            <a:r>
              <a:rPr lang="en-US" altLang="zh-CN" sz="2400" dirty="0"/>
              <a:t> </a:t>
            </a:r>
            <a:r>
              <a:rPr lang="zh-CN" altLang="en-US" sz="2400" dirty="0"/>
              <a:t>提示模板搭建（完形</a:t>
            </a:r>
            <a:r>
              <a:rPr lang="en-US" altLang="zh-CN" sz="2400" dirty="0"/>
              <a:t>+</a:t>
            </a:r>
            <a:r>
              <a:rPr lang="zh-CN" altLang="en-US" sz="2400" dirty="0"/>
              <a:t>前缀）（人工</a:t>
            </a:r>
            <a:r>
              <a:rPr lang="en-US" altLang="zh-CN" sz="2400" dirty="0"/>
              <a:t>/</a:t>
            </a:r>
            <a:r>
              <a:rPr lang="zh-CN" altLang="en-US" sz="2400" dirty="0"/>
              <a:t>自动）</a:t>
            </a:r>
            <a:endParaRPr lang="en-US" altLang="zh-CN" sz="2400" dirty="0"/>
          </a:p>
          <a:p>
            <a:r>
              <a:rPr lang="en-US" altLang="zh-CN" sz="2400" dirty="0"/>
              <a:t>Answer </a:t>
            </a:r>
            <a:r>
              <a:rPr lang="en-US" altLang="zh-CN" sz="2400" dirty="0" err="1"/>
              <a:t>Enginering</a:t>
            </a:r>
            <a:r>
              <a:rPr lang="en-US" altLang="zh-CN" sz="2400" dirty="0"/>
              <a:t> </a:t>
            </a:r>
            <a:r>
              <a:rPr lang="zh-CN" altLang="en-US" sz="2400" dirty="0"/>
              <a:t>生成答案与完成答案空间和输出空间的映射</a:t>
            </a:r>
            <a:endParaRPr lang="en-US" altLang="zh-CN" sz="2400" dirty="0"/>
          </a:p>
          <a:p>
            <a:r>
              <a:rPr lang="en-US" altLang="zh-CN" sz="2400" dirty="0"/>
              <a:t>Multi-Prompt Learning </a:t>
            </a:r>
            <a:r>
              <a:rPr lang="zh-CN" altLang="en-US" sz="2400" dirty="0"/>
              <a:t>考虑有多个提示的情况（论文</a:t>
            </a:r>
            <a:r>
              <a:rPr lang="en-US" altLang="zh-CN" sz="2400" dirty="0"/>
              <a:t>15</a:t>
            </a:r>
            <a:r>
              <a:rPr lang="zh-CN" altLang="en-US" sz="2400" dirty="0"/>
              <a:t>页图）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论文第</a:t>
            </a:r>
            <a:r>
              <a:rPr lang="en-US" altLang="zh-CN" sz="2400" dirty="0"/>
              <a:t>7</a:t>
            </a:r>
            <a:r>
              <a:rPr lang="zh-CN" altLang="en-US" sz="2400" dirty="0"/>
              <a:t>页图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18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83DB58-CA56-2C16-771E-AF56720F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3965" y="1327064"/>
            <a:ext cx="9568528" cy="3178605"/>
          </a:xfr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训练策略</a:t>
            </a:r>
          </a:p>
        </p:txBody>
      </p:sp>
    </p:spTree>
    <p:extLst>
      <p:ext uri="{BB962C8B-B14F-4D97-AF65-F5344CB8AC3E}">
        <p14:creationId xmlns:p14="http://schemas.microsoft.com/office/powerpoint/2010/main" val="8634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NLP</a:t>
            </a:r>
            <a:r>
              <a:rPr lang="zh-CN" altLang="en-US" sz="2400" dirty="0"/>
              <a:t>中具体的下游任务比如文本理解，文本分类，文本生成，情感分析，信息提取等等。</a:t>
            </a:r>
            <a:endParaRPr lang="en-US" altLang="zh-CN" sz="2400" dirty="0"/>
          </a:p>
          <a:p>
            <a:r>
              <a:rPr lang="zh-CN" altLang="en-US" sz="2400" dirty="0"/>
              <a:t>在众多的大语言模型中都应用了</a:t>
            </a:r>
            <a:r>
              <a:rPr lang="en-US" altLang="zh-CN" sz="2400" dirty="0"/>
              <a:t>prompt</a:t>
            </a:r>
            <a:r>
              <a:rPr lang="zh-CN" altLang="en-US" sz="2400" dirty="0"/>
              <a:t>技术，但采取的训练策略不一定一样。</a:t>
            </a:r>
            <a:endParaRPr lang="en-US" altLang="zh-CN" sz="2400" dirty="0"/>
          </a:p>
          <a:p>
            <a:r>
              <a:rPr lang="en-US" altLang="zh-CN" sz="2400" dirty="0"/>
              <a:t>prompt</a:t>
            </a:r>
            <a:r>
              <a:rPr lang="zh-CN" altLang="en-US" sz="2400" dirty="0"/>
              <a:t>使得</a:t>
            </a:r>
            <a:r>
              <a:rPr lang="en-US" altLang="zh-CN" sz="2400" dirty="0"/>
              <a:t>GPT-3</a:t>
            </a:r>
            <a:r>
              <a:rPr lang="zh-CN" altLang="en-US" sz="2400" dirty="0"/>
              <a:t>模型在训练样本较少时获得了更高精度。</a:t>
            </a:r>
          </a:p>
          <a:p>
            <a:endParaRPr lang="zh-CN" altLang="en-US" sz="2400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en-US" altLang="zh-CN" dirty="0"/>
              <a:t>Prompt</a:t>
            </a:r>
            <a:r>
              <a:rPr lang="zh-CN" altLang="en-US" dirty="0"/>
              <a:t>应用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DA28BD-F474-5EA0-C9DE-9175F398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88" y="2846964"/>
            <a:ext cx="60864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1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减小或消除对大型监督数据集的依赖。在</a:t>
            </a:r>
            <a:r>
              <a:rPr lang="en-US" altLang="zh-CN" sz="2400" dirty="0"/>
              <a:t>zero-shot</a:t>
            </a:r>
            <a:r>
              <a:rPr lang="zh-CN" altLang="en-US" sz="2400" dirty="0"/>
              <a:t>和</a:t>
            </a:r>
            <a:r>
              <a:rPr lang="en-US" altLang="zh-CN" sz="2400" dirty="0"/>
              <a:t>few-shot</a:t>
            </a:r>
            <a:r>
              <a:rPr lang="zh-CN" altLang="en-US" sz="2400" dirty="0"/>
              <a:t>情况下，有良好的性能。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通过</a:t>
            </a:r>
            <a:r>
              <a:rPr lang="en-US" altLang="zh-CN" sz="2400" dirty="0"/>
              <a:t>prompt</a:t>
            </a:r>
            <a:r>
              <a:rPr lang="zh-CN" altLang="en-US" sz="2400" dirty="0"/>
              <a:t>的形式使得特征更符合下游任务场景，提高特征质量。</a:t>
            </a:r>
            <a:endParaRPr lang="en-US" altLang="zh-CN" sz="2400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HDL</a:t>
            </a:r>
            <a:r>
              <a:rPr lang="zh-CN" altLang="en-US" dirty="0"/>
              <a:t>大模型带来的影响</a:t>
            </a:r>
          </a:p>
        </p:txBody>
      </p:sp>
    </p:spTree>
    <p:extLst>
      <p:ext uri="{BB962C8B-B14F-4D97-AF65-F5344CB8AC3E}">
        <p14:creationId xmlns:p14="http://schemas.microsoft.com/office/powerpoint/2010/main" val="30642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US" altLang="zh-CN" sz="2400" dirty="0"/>
              <a:t>[1] Liu P, Yuan W, Fu J, et al. Pre-train, Prompt, and Predict: A Systematic Survey of Prompting Methods in Natural Language Processing[J]. </a:t>
            </a:r>
            <a:r>
              <a:rPr lang="en-US" altLang="zh-CN" sz="2400" dirty="0" err="1"/>
              <a:t>arXiv</a:t>
            </a:r>
            <a:r>
              <a:rPr lang="en-US" altLang="zh-CN" sz="2400" dirty="0"/>
              <a:t> preprint arXiv:2107.13586, 2021.</a:t>
            </a:r>
          </a:p>
          <a:p>
            <a:pPr marL="0" indent="0" latinLnBrk="1">
              <a:buNone/>
            </a:pPr>
            <a:r>
              <a:rPr lang="en-US" altLang="zh-CN" sz="2400" dirty="0"/>
              <a:t>[2] </a:t>
            </a:r>
            <a:r>
              <a:rPr lang="en-US" altLang="zh-CN" sz="2400" dirty="0">
                <a:hlinkClick r:id="rId3"/>
              </a:rPr>
              <a:t>https://www.zhihu.com/tardis/zm/art/442486331</a:t>
            </a:r>
            <a:endParaRPr lang="en-US" altLang="zh-CN" sz="2400" dirty="0"/>
          </a:p>
          <a:p>
            <a:pPr marL="0" indent="0" latinLnBrk="1">
              <a:buNone/>
            </a:pPr>
            <a:r>
              <a:rPr lang="en-US" altLang="zh-CN" sz="2400" dirty="0"/>
              <a:t>[3] </a:t>
            </a:r>
            <a:r>
              <a:rPr lang="en-US" altLang="zh-CN" sz="2400" dirty="0">
                <a:hlinkClick r:id="rId4"/>
              </a:rPr>
              <a:t>https://zhuanlan.zhihu.com/p/461825791</a:t>
            </a:r>
            <a:endParaRPr lang="en-US" altLang="zh-CN" sz="2400" dirty="0"/>
          </a:p>
          <a:p>
            <a:pPr marL="0" indent="0" latinLnBrk="1">
              <a:buNone/>
            </a:pPr>
            <a:r>
              <a:rPr lang="en-US" altLang="zh-CN" sz="2400" dirty="0"/>
              <a:t>[4] </a:t>
            </a:r>
            <a:r>
              <a:rPr lang="en-US" altLang="zh-CN" sz="2400" dirty="0">
                <a:hlinkClick r:id="rId5"/>
              </a:rPr>
              <a:t>https://zhuanlan.zhihu.com/p/519751298</a:t>
            </a: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marL="0" indent="0" latinLnBrk="1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B86A68-92BD-4280-95D9-CAE190B7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1"/>
            <a:ext cx="11506198" cy="546100"/>
          </a:xfrm>
        </p:spPr>
        <p:txBody>
          <a:bodyPr>
            <a:normAutofit/>
          </a:bodyPr>
          <a:lstStyle/>
          <a:p>
            <a:r>
              <a:rPr lang="zh-CN" altLang="en-US" dirty="0"/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56412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1010</TotalTime>
  <Words>361</Words>
  <Application>Microsoft Office PowerPoint</Application>
  <PresentationFormat>宽屏</PresentationFormat>
  <Paragraphs>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Arial</vt:lpstr>
      <vt:lpstr>Impact</vt:lpstr>
      <vt:lpstr>A000120140530A99PPBG</vt:lpstr>
      <vt:lpstr>大模型相关知识入门</vt:lpstr>
      <vt:lpstr>Prompt基础知识</vt:lpstr>
      <vt:lpstr>Prompt相关设计</vt:lpstr>
      <vt:lpstr>Prompt训练策略</vt:lpstr>
      <vt:lpstr>Prompt应用</vt:lpstr>
      <vt:lpstr>对HDL大模型带来的影响</vt:lpstr>
      <vt:lpstr>参考文献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zhenyu Fan</cp:lastModifiedBy>
  <cp:revision>26</cp:revision>
  <dcterms:created xsi:type="dcterms:W3CDTF">2018-08-10T09:41:38Z</dcterms:created>
  <dcterms:modified xsi:type="dcterms:W3CDTF">2023-07-20T13:02:40Z</dcterms:modified>
</cp:coreProperties>
</file>